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43"/>
  </p:notesMasterIdLst>
  <p:sldIdLst>
    <p:sldId id="257" r:id="rId3"/>
    <p:sldId id="258" r:id="rId4"/>
    <p:sldId id="2633" r:id="rId5"/>
    <p:sldId id="2634" r:id="rId6"/>
    <p:sldId id="2635" r:id="rId7"/>
    <p:sldId id="2636" r:id="rId8"/>
    <p:sldId id="2637" r:id="rId9"/>
    <p:sldId id="2638" r:id="rId10"/>
    <p:sldId id="2639" r:id="rId11"/>
    <p:sldId id="2640" r:id="rId12"/>
    <p:sldId id="2641" r:id="rId13"/>
    <p:sldId id="2626" r:id="rId14"/>
    <p:sldId id="2627" r:id="rId15"/>
    <p:sldId id="2628" r:id="rId16"/>
    <p:sldId id="2629" r:id="rId17"/>
    <p:sldId id="2630" r:id="rId18"/>
    <p:sldId id="2631" r:id="rId19"/>
    <p:sldId id="2632" r:id="rId20"/>
    <p:sldId id="2615" r:id="rId21"/>
    <p:sldId id="2616" r:id="rId22"/>
    <p:sldId id="2617" r:id="rId23"/>
    <p:sldId id="2618" r:id="rId24"/>
    <p:sldId id="2619" r:id="rId25"/>
    <p:sldId id="2620" r:id="rId26"/>
    <p:sldId id="2621" r:id="rId27"/>
    <p:sldId id="2622" r:id="rId28"/>
    <p:sldId id="2623" r:id="rId29"/>
    <p:sldId id="2624" r:id="rId30"/>
    <p:sldId id="2625" r:id="rId31"/>
    <p:sldId id="2612" r:id="rId32"/>
    <p:sldId id="1004" r:id="rId33"/>
    <p:sldId id="428" r:id="rId34"/>
    <p:sldId id="581" r:id="rId35"/>
    <p:sldId id="2594" r:id="rId36"/>
    <p:sldId id="2643" r:id="rId37"/>
    <p:sldId id="2595" r:id="rId38"/>
    <p:sldId id="2642" r:id="rId39"/>
    <p:sldId id="2613" r:id="rId40"/>
    <p:sldId id="2614" r:id="rId41"/>
    <p:sldId id="263"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6DD"/>
    <a:srgbClr val="F7F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6" autoAdjust="0"/>
    <p:restoredTop sz="94674"/>
  </p:normalViewPr>
  <p:slideViewPr>
    <p:cSldViewPr snapToGrid="0" snapToObjects="1">
      <p:cViewPr varScale="1">
        <p:scale>
          <a:sx n="75" d="100"/>
          <a:sy n="75" d="100"/>
        </p:scale>
        <p:origin x="9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23C1D1E-1187-40B2-91CE-062C4D2A49E0}" type="doc">
      <dgm:prSet loTypeId="urn:microsoft.com/office/officeart/2005/8/layout/chevron2" loCatId="process" qsTypeId="urn:microsoft.com/office/officeart/2005/8/quickstyle/simple1#1" qsCatId="simple" csTypeId="urn:microsoft.com/office/officeart/2005/8/colors/accent1_2#1" csCatId="accent1" phldr="1"/>
      <dgm:spPr/>
      <dgm:t>
        <a:bodyPr/>
        <a:lstStyle/>
        <a:p>
          <a:endParaRPr lang="zh-CN" altLang="en-US"/>
        </a:p>
      </dgm:t>
    </dgm:pt>
    <dgm:pt modelId="{B1501C9D-C5F5-486A-9B6B-0D771999F4D9}">
      <dgm:prSet phldrT="[文本]"/>
      <dgm:spPr/>
      <dgm:t>
        <a:bodyPr/>
        <a:lstStyle/>
        <a:p>
          <a:r>
            <a:rPr lang="zh-CN" dirty="0"/>
            <a:t>公司并购计划发布</a:t>
          </a:r>
          <a:r>
            <a:rPr lang="zh-CN" altLang="en-US" dirty="0"/>
            <a:t>前</a:t>
          </a:r>
        </a:p>
      </dgm:t>
    </dgm:pt>
    <dgm:pt modelId="{D2F767F8-C459-43CE-AB54-990B4343BCBB}" type="parTrans" cxnId="{CE5BFE5F-1722-43A9-83C8-2348162B6C89}">
      <dgm:prSet/>
      <dgm:spPr/>
      <dgm:t>
        <a:bodyPr/>
        <a:lstStyle/>
        <a:p>
          <a:endParaRPr lang="zh-CN" altLang="en-US"/>
        </a:p>
      </dgm:t>
    </dgm:pt>
    <dgm:pt modelId="{BA2C2EB8-BB31-403F-AC56-B981AECB1508}" type="sibTrans" cxnId="{CE5BFE5F-1722-43A9-83C8-2348162B6C89}">
      <dgm:prSet/>
      <dgm:spPr/>
      <dgm:t>
        <a:bodyPr/>
        <a:lstStyle/>
        <a:p>
          <a:endParaRPr lang="zh-CN" altLang="en-US"/>
        </a:p>
      </dgm:t>
    </dgm:pt>
    <dgm:pt modelId="{6FA00021-1834-4156-890E-87B188CA82F1}">
      <dgm:prSet phldrT="[文本]"/>
      <dgm:spPr/>
      <dgm:t>
        <a:bodyPr/>
        <a:lstStyle/>
        <a:p>
          <a:r>
            <a:rPr lang="en-US" altLang="zh-CN" dirty="0"/>
            <a:t>2013.11-2014.06</a:t>
          </a:r>
          <a:endParaRPr lang="zh-CN" altLang="en-US" dirty="0"/>
        </a:p>
      </dgm:t>
    </dgm:pt>
    <dgm:pt modelId="{1F3F8F55-DD45-4903-961E-4CF81DB25C5F}" type="parTrans" cxnId="{DBC90244-2375-4A48-BD32-262C0757AA9E}">
      <dgm:prSet/>
      <dgm:spPr/>
      <dgm:t>
        <a:bodyPr/>
        <a:lstStyle/>
        <a:p>
          <a:endParaRPr lang="zh-CN" altLang="en-US"/>
        </a:p>
      </dgm:t>
    </dgm:pt>
    <dgm:pt modelId="{DB1444A7-DD15-416C-9569-4F8865C20402}" type="sibTrans" cxnId="{DBC90244-2375-4A48-BD32-262C0757AA9E}">
      <dgm:prSet/>
      <dgm:spPr/>
      <dgm:t>
        <a:bodyPr/>
        <a:lstStyle/>
        <a:p>
          <a:endParaRPr lang="zh-CN" altLang="en-US"/>
        </a:p>
      </dgm:t>
    </dgm:pt>
    <dgm:pt modelId="{61C4DC39-264A-42C8-BCFF-7B1642E14C1E}">
      <dgm:prSet phldrT="[文本]"/>
      <dgm:spPr/>
      <dgm:t>
        <a:bodyPr/>
        <a:lstStyle/>
        <a:p>
          <a:r>
            <a:rPr lang="en-US" dirty="0"/>
            <a:t>2013 </a:t>
          </a:r>
          <a:r>
            <a:rPr lang="zh-CN" dirty="0"/>
            <a:t>年</a:t>
          </a:r>
          <a:r>
            <a:rPr lang="en-US" dirty="0"/>
            <a:t> 11 </a:t>
          </a:r>
          <a:r>
            <a:rPr lang="zh-CN" dirty="0"/>
            <a:t>月</a:t>
          </a:r>
          <a:r>
            <a:rPr lang="en-US" dirty="0"/>
            <a:t>2014 </a:t>
          </a:r>
          <a:r>
            <a:rPr lang="zh-CN" dirty="0"/>
            <a:t>年</a:t>
          </a:r>
          <a:r>
            <a:rPr lang="en-US" dirty="0"/>
            <a:t> 6 </a:t>
          </a:r>
          <a:r>
            <a:rPr lang="zh-CN" dirty="0"/>
            <a:t>月，股价于并购消息发布前突然出现急速下跌，从每股</a:t>
          </a:r>
          <a:r>
            <a:rPr lang="en-US" dirty="0"/>
            <a:t>26.61 </a:t>
          </a:r>
          <a:r>
            <a:rPr lang="zh-CN" dirty="0"/>
            <a:t>元迅速跌到</a:t>
          </a:r>
          <a:r>
            <a:rPr lang="en-US" dirty="0"/>
            <a:t>14. 9</a:t>
          </a:r>
          <a:r>
            <a:rPr lang="zh-CN" dirty="0"/>
            <a:t>元</a:t>
          </a:r>
          <a:r>
            <a:rPr lang="en-US" dirty="0"/>
            <a:t>;</a:t>
          </a:r>
          <a:endParaRPr lang="zh-CN" altLang="en-US" dirty="0"/>
        </a:p>
      </dgm:t>
    </dgm:pt>
    <dgm:pt modelId="{E9E5DD25-2499-4AC9-91E3-BC4102F1467D}" type="parTrans" cxnId="{8C22678D-599A-4775-A7AD-38433F4121A4}">
      <dgm:prSet/>
      <dgm:spPr/>
      <dgm:t>
        <a:bodyPr/>
        <a:lstStyle/>
        <a:p>
          <a:endParaRPr lang="zh-CN" altLang="en-US"/>
        </a:p>
      </dgm:t>
    </dgm:pt>
    <dgm:pt modelId="{C08DE120-E280-4F1D-A662-1058215BD421}" type="sibTrans" cxnId="{8C22678D-599A-4775-A7AD-38433F4121A4}">
      <dgm:prSet/>
      <dgm:spPr/>
      <dgm:t>
        <a:bodyPr/>
        <a:lstStyle/>
        <a:p>
          <a:endParaRPr lang="zh-CN" altLang="en-US"/>
        </a:p>
      </dgm:t>
    </dgm:pt>
    <dgm:pt modelId="{057A4F3E-3B54-4E71-B234-D496278A0A8C}">
      <dgm:prSet phldrT="[文本]"/>
      <dgm:spPr/>
      <dgm:t>
        <a:bodyPr/>
        <a:lstStyle/>
        <a:p>
          <a:r>
            <a:rPr lang="zh-CN" dirty="0"/>
            <a:t>消息发布后至实际完成前</a:t>
          </a:r>
          <a:endParaRPr lang="zh-CN" altLang="en-US" dirty="0"/>
        </a:p>
      </dgm:t>
    </dgm:pt>
    <dgm:pt modelId="{0C9F23F1-2822-4FAB-9C11-E126E0CB46E9}" type="parTrans" cxnId="{3366A8DD-1BBD-4377-BBEB-73A99D5710B7}">
      <dgm:prSet/>
      <dgm:spPr/>
      <dgm:t>
        <a:bodyPr/>
        <a:lstStyle/>
        <a:p>
          <a:endParaRPr lang="zh-CN" altLang="en-US"/>
        </a:p>
      </dgm:t>
    </dgm:pt>
    <dgm:pt modelId="{2AFA8B0B-4223-4230-9C2D-5BDB5BE9CEE6}" type="sibTrans" cxnId="{3366A8DD-1BBD-4377-BBEB-73A99D5710B7}">
      <dgm:prSet/>
      <dgm:spPr/>
      <dgm:t>
        <a:bodyPr/>
        <a:lstStyle/>
        <a:p>
          <a:endParaRPr lang="zh-CN" altLang="en-US"/>
        </a:p>
      </dgm:t>
    </dgm:pt>
    <dgm:pt modelId="{4DBFB43F-E605-479F-B3CC-941C260CD4BA}">
      <dgm:prSet phldrT="[文本]"/>
      <dgm:spPr/>
      <dgm:t>
        <a:bodyPr/>
        <a:lstStyle/>
        <a:p>
          <a:r>
            <a:rPr lang="en-US" altLang="zh-CN" dirty="0"/>
            <a:t>2014.07-2014.10</a:t>
          </a:r>
          <a:endParaRPr lang="zh-CN" altLang="en-US" dirty="0"/>
        </a:p>
      </dgm:t>
    </dgm:pt>
    <dgm:pt modelId="{FFC46D3C-432F-4B84-9092-11123BBB9E04}" type="parTrans" cxnId="{BF6BFA17-E1DE-426C-B894-CAB5250DA5EC}">
      <dgm:prSet/>
      <dgm:spPr/>
      <dgm:t>
        <a:bodyPr/>
        <a:lstStyle/>
        <a:p>
          <a:endParaRPr lang="zh-CN" altLang="en-US"/>
        </a:p>
      </dgm:t>
    </dgm:pt>
    <dgm:pt modelId="{44715702-84DB-49BC-A644-ECDBD30734EC}" type="sibTrans" cxnId="{BF6BFA17-E1DE-426C-B894-CAB5250DA5EC}">
      <dgm:prSet/>
      <dgm:spPr/>
      <dgm:t>
        <a:bodyPr/>
        <a:lstStyle/>
        <a:p>
          <a:endParaRPr lang="zh-CN" altLang="en-US"/>
        </a:p>
      </dgm:t>
    </dgm:pt>
    <dgm:pt modelId="{2E31DB06-FB1B-4EF3-B0FA-728BB0380579}">
      <dgm:prSet phldrT="[文本]"/>
      <dgm:spPr/>
      <dgm:t>
        <a:bodyPr/>
        <a:lstStyle/>
        <a:p>
          <a:r>
            <a:rPr lang="zh-CN" dirty="0"/>
            <a:t>股价出现一路飙升，股价从每股</a:t>
          </a:r>
          <a:r>
            <a:rPr lang="en-US" dirty="0"/>
            <a:t>16. 57</a:t>
          </a:r>
          <a:r>
            <a:rPr lang="zh-CN" dirty="0"/>
            <a:t>元涨到了</a:t>
          </a:r>
          <a:r>
            <a:rPr lang="en-US" dirty="0"/>
            <a:t>50. 1 </a:t>
          </a:r>
          <a:r>
            <a:rPr lang="zh-CN" dirty="0"/>
            <a:t>元，涨幅高达</a:t>
          </a:r>
          <a:r>
            <a:rPr lang="en-US" dirty="0"/>
            <a:t>263%</a:t>
          </a:r>
          <a:endParaRPr lang="zh-CN" altLang="en-US" dirty="0"/>
        </a:p>
      </dgm:t>
    </dgm:pt>
    <dgm:pt modelId="{59E1DBAB-B887-45AA-8C9B-988F395CD1B0}" type="parTrans" cxnId="{351DB17A-CB26-478F-976B-9422BEEEDA0F}">
      <dgm:prSet/>
      <dgm:spPr/>
      <dgm:t>
        <a:bodyPr/>
        <a:lstStyle/>
        <a:p>
          <a:endParaRPr lang="zh-CN" altLang="en-US"/>
        </a:p>
      </dgm:t>
    </dgm:pt>
    <dgm:pt modelId="{E1347CDA-55C1-44A2-ABF8-AE4CEAB9F8F1}" type="sibTrans" cxnId="{351DB17A-CB26-478F-976B-9422BEEEDA0F}">
      <dgm:prSet/>
      <dgm:spPr/>
      <dgm:t>
        <a:bodyPr/>
        <a:lstStyle/>
        <a:p>
          <a:endParaRPr lang="zh-CN" altLang="en-US"/>
        </a:p>
      </dgm:t>
    </dgm:pt>
    <dgm:pt modelId="{74046433-73DE-4522-AFF7-937E7078DDB3}">
      <dgm:prSet phldrT="[文本]"/>
      <dgm:spPr/>
      <dgm:t>
        <a:bodyPr/>
        <a:lstStyle/>
        <a:p>
          <a:r>
            <a:rPr lang="zh-CN" dirty="0"/>
            <a:t>正式完成后至市场非正常波动前</a:t>
          </a:r>
          <a:endParaRPr lang="zh-CN" altLang="en-US" dirty="0"/>
        </a:p>
      </dgm:t>
    </dgm:pt>
    <dgm:pt modelId="{9E1761C9-6411-44B4-96FE-E6EDC1C9AD61}" type="parTrans" cxnId="{C34E83D2-430D-44CE-BF88-DEB3A1EEE01A}">
      <dgm:prSet/>
      <dgm:spPr/>
      <dgm:t>
        <a:bodyPr/>
        <a:lstStyle/>
        <a:p>
          <a:endParaRPr lang="zh-CN" altLang="en-US"/>
        </a:p>
      </dgm:t>
    </dgm:pt>
    <dgm:pt modelId="{6A8B3EE5-A995-407F-9091-6D04D07CE7A0}" type="sibTrans" cxnId="{C34E83D2-430D-44CE-BF88-DEB3A1EEE01A}">
      <dgm:prSet/>
      <dgm:spPr/>
      <dgm:t>
        <a:bodyPr/>
        <a:lstStyle/>
        <a:p>
          <a:endParaRPr lang="zh-CN" altLang="en-US"/>
        </a:p>
      </dgm:t>
    </dgm:pt>
    <dgm:pt modelId="{8BFCB94C-6CB6-42BC-BB8F-A932ACB75CAD}">
      <dgm:prSet phldrT="[文本]"/>
      <dgm:spPr/>
      <dgm:t>
        <a:bodyPr/>
        <a:lstStyle/>
        <a:p>
          <a:r>
            <a:rPr lang="en-US" altLang="zh-CN" dirty="0"/>
            <a:t>2014.11-2015.05</a:t>
          </a:r>
          <a:endParaRPr lang="zh-CN" altLang="en-US" dirty="0"/>
        </a:p>
      </dgm:t>
    </dgm:pt>
    <dgm:pt modelId="{1CBFBE8B-50F3-4208-AAE6-54A7EA4997C5}" type="parTrans" cxnId="{085E3826-9C36-46C2-B109-5577E9945E8F}">
      <dgm:prSet/>
      <dgm:spPr/>
      <dgm:t>
        <a:bodyPr/>
        <a:lstStyle/>
        <a:p>
          <a:endParaRPr lang="zh-CN" altLang="en-US"/>
        </a:p>
      </dgm:t>
    </dgm:pt>
    <dgm:pt modelId="{0057654F-EC43-4B19-9645-9D9F8C16DB64}" type="sibTrans" cxnId="{085E3826-9C36-46C2-B109-5577E9945E8F}">
      <dgm:prSet/>
      <dgm:spPr/>
      <dgm:t>
        <a:bodyPr/>
        <a:lstStyle/>
        <a:p>
          <a:endParaRPr lang="zh-CN" altLang="en-US"/>
        </a:p>
      </dgm:t>
    </dgm:pt>
    <dgm:pt modelId="{E3A6ED88-67C3-4856-B3BA-22755933558E}">
      <dgm:prSet phldrT="[文本]"/>
      <dgm:spPr/>
      <dgm:t>
        <a:bodyPr/>
        <a:lstStyle/>
        <a:p>
          <a:r>
            <a:rPr lang="zh-CN" dirty="0"/>
            <a:t>半年左右的时间里上涨到</a:t>
          </a:r>
          <a:r>
            <a:rPr lang="en-US" dirty="0"/>
            <a:t> 110 </a:t>
          </a:r>
          <a:r>
            <a:rPr lang="zh-CN" dirty="0"/>
            <a:t>元以上</a:t>
          </a:r>
          <a:endParaRPr lang="zh-CN" altLang="en-US" dirty="0"/>
        </a:p>
      </dgm:t>
    </dgm:pt>
    <dgm:pt modelId="{145E20DB-C47B-4EF7-ABAA-6513B43BD381}" type="parTrans" cxnId="{7DF46019-5FFC-47A4-9CBC-869FC77FFC3B}">
      <dgm:prSet/>
      <dgm:spPr/>
      <dgm:t>
        <a:bodyPr/>
        <a:lstStyle/>
        <a:p>
          <a:endParaRPr lang="zh-CN" altLang="en-US"/>
        </a:p>
      </dgm:t>
    </dgm:pt>
    <dgm:pt modelId="{25CF39D3-A73B-4432-A6D7-47A7073B71BD}" type="sibTrans" cxnId="{7DF46019-5FFC-47A4-9CBC-869FC77FFC3B}">
      <dgm:prSet/>
      <dgm:spPr/>
      <dgm:t>
        <a:bodyPr/>
        <a:lstStyle/>
        <a:p>
          <a:endParaRPr lang="zh-CN" altLang="en-US"/>
        </a:p>
      </dgm:t>
    </dgm:pt>
    <dgm:pt modelId="{1C4D5C3A-C1CE-4E03-97BD-781BDB712C45}" type="pres">
      <dgm:prSet presAssocID="{223C1D1E-1187-40B2-91CE-062C4D2A49E0}" presName="linearFlow" presStyleCnt="0">
        <dgm:presLayoutVars>
          <dgm:dir/>
          <dgm:animLvl val="lvl"/>
          <dgm:resizeHandles val="exact"/>
        </dgm:presLayoutVars>
      </dgm:prSet>
      <dgm:spPr/>
    </dgm:pt>
    <dgm:pt modelId="{74A7B1F1-9DDA-4B16-A6F9-94121CB1EDDC}" type="pres">
      <dgm:prSet presAssocID="{B1501C9D-C5F5-486A-9B6B-0D771999F4D9}" presName="composite" presStyleCnt="0"/>
      <dgm:spPr/>
    </dgm:pt>
    <dgm:pt modelId="{89C69D65-86B2-4674-BBA5-AA82DA741A01}" type="pres">
      <dgm:prSet presAssocID="{B1501C9D-C5F5-486A-9B6B-0D771999F4D9}" presName="parentText" presStyleLbl="alignNode1" presStyleIdx="0" presStyleCnt="3">
        <dgm:presLayoutVars>
          <dgm:chMax val="1"/>
          <dgm:bulletEnabled val="1"/>
        </dgm:presLayoutVars>
      </dgm:prSet>
      <dgm:spPr/>
    </dgm:pt>
    <dgm:pt modelId="{AEE996DE-317E-4984-A527-6D7F3FB1A5A5}" type="pres">
      <dgm:prSet presAssocID="{B1501C9D-C5F5-486A-9B6B-0D771999F4D9}" presName="descendantText" presStyleLbl="alignAcc1" presStyleIdx="0" presStyleCnt="3">
        <dgm:presLayoutVars>
          <dgm:bulletEnabled val="1"/>
        </dgm:presLayoutVars>
      </dgm:prSet>
      <dgm:spPr/>
    </dgm:pt>
    <dgm:pt modelId="{0CEEF6FC-F0CF-42DC-8AD1-6C482F82196B}" type="pres">
      <dgm:prSet presAssocID="{BA2C2EB8-BB31-403F-AC56-B981AECB1508}" presName="sp" presStyleCnt="0"/>
      <dgm:spPr/>
    </dgm:pt>
    <dgm:pt modelId="{11BA81AD-0C27-451E-AF44-F60DE2CFEB3D}" type="pres">
      <dgm:prSet presAssocID="{057A4F3E-3B54-4E71-B234-D496278A0A8C}" presName="composite" presStyleCnt="0"/>
      <dgm:spPr/>
    </dgm:pt>
    <dgm:pt modelId="{26F07636-592B-4AE9-AC29-39DD24366CE7}" type="pres">
      <dgm:prSet presAssocID="{057A4F3E-3B54-4E71-B234-D496278A0A8C}" presName="parentText" presStyleLbl="alignNode1" presStyleIdx="1" presStyleCnt="3">
        <dgm:presLayoutVars>
          <dgm:chMax val="1"/>
          <dgm:bulletEnabled val="1"/>
        </dgm:presLayoutVars>
      </dgm:prSet>
      <dgm:spPr/>
    </dgm:pt>
    <dgm:pt modelId="{92BF1F2C-123D-4AEC-B593-1A3B0F0C6F7C}" type="pres">
      <dgm:prSet presAssocID="{057A4F3E-3B54-4E71-B234-D496278A0A8C}" presName="descendantText" presStyleLbl="alignAcc1" presStyleIdx="1" presStyleCnt="3">
        <dgm:presLayoutVars>
          <dgm:bulletEnabled val="1"/>
        </dgm:presLayoutVars>
      </dgm:prSet>
      <dgm:spPr/>
    </dgm:pt>
    <dgm:pt modelId="{EB1D519D-2694-4D9E-B0C6-71C30B16B4DC}" type="pres">
      <dgm:prSet presAssocID="{2AFA8B0B-4223-4230-9C2D-5BDB5BE9CEE6}" presName="sp" presStyleCnt="0"/>
      <dgm:spPr/>
    </dgm:pt>
    <dgm:pt modelId="{821C7AC3-63B2-4840-A9A9-314655ABEE8B}" type="pres">
      <dgm:prSet presAssocID="{74046433-73DE-4522-AFF7-937E7078DDB3}" presName="composite" presStyleCnt="0"/>
      <dgm:spPr/>
    </dgm:pt>
    <dgm:pt modelId="{E43057ED-344D-4A9F-B005-98A74460EAAE}" type="pres">
      <dgm:prSet presAssocID="{74046433-73DE-4522-AFF7-937E7078DDB3}" presName="parentText" presStyleLbl="alignNode1" presStyleIdx="2" presStyleCnt="3">
        <dgm:presLayoutVars>
          <dgm:chMax val="1"/>
          <dgm:bulletEnabled val="1"/>
        </dgm:presLayoutVars>
      </dgm:prSet>
      <dgm:spPr/>
    </dgm:pt>
    <dgm:pt modelId="{36190527-FE8D-4742-A2DE-BAF67F51A4F5}" type="pres">
      <dgm:prSet presAssocID="{74046433-73DE-4522-AFF7-937E7078DDB3}" presName="descendantText" presStyleLbl="alignAcc1" presStyleIdx="2" presStyleCnt="3">
        <dgm:presLayoutVars>
          <dgm:bulletEnabled val="1"/>
        </dgm:presLayoutVars>
      </dgm:prSet>
      <dgm:spPr/>
    </dgm:pt>
  </dgm:ptLst>
  <dgm:cxnLst>
    <dgm:cxn modelId="{18536111-3A66-4117-BFB9-E16A43F53BE2}" type="presOf" srcId="{8BFCB94C-6CB6-42BC-BB8F-A932ACB75CAD}" destId="{36190527-FE8D-4742-A2DE-BAF67F51A4F5}" srcOrd="0" destOrd="0" presId="urn:microsoft.com/office/officeart/2005/8/layout/chevron2"/>
    <dgm:cxn modelId="{BF6BFA17-E1DE-426C-B894-CAB5250DA5EC}" srcId="{057A4F3E-3B54-4E71-B234-D496278A0A8C}" destId="{4DBFB43F-E605-479F-B3CC-941C260CD4BA}" srcOrd="0" destOrd="0" parTransId="{FFC46D3C-432F-4B84-9092-11123BBB9E04}" sibTransId="{44715702-84DB-49BC-A644-ECDBD30734EC}"/>
    <dgm:cxn modelId="{7DF46019-5FFC-47A4-9CBC-869FC77FFC3B}" srcId="{74046433-73DE-4522-AFF7-937E7078DDB3}" destId="{E3A6ED88-67C3-4856-B3BA-22755933558E}" srcOrd="1" destOrd="0" parTransId="{145E20DB-C47B-4EF7-ABAA-6513B43BD381}" sibTransId="{25CF39D3-A73B-4432-A6D7-47A7073B71BD}"/>
    <dgm:cxn modelId="{085E3826-9C36-46C2-B109-5577E9945E8F}" srcId="{74046433-73DE-4522-AFF7-937E7078DDB3}" destId="{8BFCB94C-6CB6-42BC-BB8F-A932ACB75CAD}" srcOrd="0" destOrd="0" parTransId="{1CBFBE8B-50F3-4208-AAE6-54A7EA4997C5}" sibTransId="{0057654F-EC43-4B19-9645-9D9F8C16DB64}"/>
    <dgm:cxn modelId="{8AACB329-08E3-4BF9-B4CC-B60073B61098}" type="presOf" srcId="{4DBFB43F-E605-479F-B3CC-941C260CD4BA}" destId="{92BF1F2C-123D-4AEC-B593-1A3B0F0C6F7C}" srcOrd="0" destOrd="0" presId="urn:microsoft.com/office/officeart/2005/8/layout/chevron2"/>
    <dgm:cxn modelId="{CE5BFE5F-1722-43A9-83C8-2348162B6C89}" srcId="{223C1D1E-1187-40B2-91CE-062C4D2A49E0}" destId="{B1501C9D-C5F5-486A-9B6B-0D771999F4D9}" srcOrd="0" destOrd="0" parTransId="{D2F767F8-C459-43CE-AB54-990B4343BCBB}" sibTransId="{BA2C2EB8-BB31-403F-AC56-B981AECB1508}"/>
    <dgm:cxn modelId="{75C0F543-3F92-435C-AF8B-16F926474C0F}" type="presOf" srcId="{B1501C9D-C5F5-486A-9B6B-0D771999F4D9}" destId="{89C69D65-86B2-4674-BBA5-AA82DA741A01}" srcOrd="0" destOrd="0" presId="urn:microsoft.com/office/officeart/2005/8/layout/chevron2"/>
    <dgm:cxn modelId="{DBC90244-2375-4A48-BD32-262C0757AA9E}" srcId="{B1501C9D-C5F5-486A-9B6B-0D771999F4D9}" destId="{6FA00021-1834-4156-890E-87B188CA82F1}" srcOrd="0" destOrd="0" parTransId="{1F3F8F55-DD45-4903-961E-4CF81DB25C5F}" sibTransId="{DB1444A7-DD15-416C-9569-4F8865C20402}"/>
    <dgm:cxn modelId="{38C4644E-CFA1-4312-8CF1-CC7ECE781E44}" type="presOf" srcId="{6FA00021-1834-4156-890E-87B188CA82F1}" destId="{AEE996DE-317E-4984-A527-6D7F3FB1A5A5}" srcOrd="0" destOrd="0" presId="urn:microsoft.com/office/officeart/2005/8/layout/chevron2"/>
    <dgm:cxn modelId="{61428A71-78DD-44D2-A43E-12BD6075A5EC}" type="presOf" srcId="{61C4DC39-264A-42C8-BCFF-7B1642E14C1E}" destId="{AEE996DE-317E-4984-A527-6D7F3FB1A5A5}" srcOrd="0" destOrd="1" presId="urn:microsoft.com/office/officeart/2005/8/layout/chevron2"/>
    <dgm:cxn modelId="{ECAB215A-9957-469B-A101-DA2C49DA07AA}" type="presOf" srcId="{E3A6ED88-67C3-4856-B3BA-22755933558E}" destId="{36190527-FE8D-4742-A2DE-BAF67F51A4F5}" srcOrd="0" destOrd="1" presId="urn:microsoft.com/office/officeart/2005/8/layout/chevron2"/>
    <dgm:cxn modelId="{351DB17A-CB26-478F-976B-9422BEEEDA0F}" srcId="{057A4F3E-3B54-4E71-B234-D496278A0A8C}" destId="{2E31DB06-FB1B-4EF3-B0FA-728BB0380579}" srcOrd="1" destOrd="0" parTransId="{59E1DBAB-B887-45AA-8C9B-988F395CD1B0}" sibTransId="{E1347CDA-55C1-44A2-ABF8-AE4CEAB9F8F1}"/>
    <dgm:cxn modelId="{8C22678D-599A-4775-A7AD-38433F4121A4}" srcId="{B1501C9D-C5F5-486A-9B6B-0D771999F4D9}" destId="{61C4DC39-264A-42C8-BCFF-7B1642E14C1E}" srcOrd="1" destOrd="0" parTransId="{E9E5DD25-2499-4AC9-91E3-BC4102F1467D}" sibTransId="{C08DE120-E280-4F1D-A662-1058215BD421}"/>
    <dgm:cxn modelId="{0CEFD6C9-F6AE-4A70-B7BF-8D44A3E127E2}" type="presOf" srcId="{74046433-73DE-4522-AFF7-937E7078DDB3}" destId="{E43057ED-344D-4A9F-B005-98A74460EAAE}" srcOrd="0" destOrd="0" presId="urn:microsoft.com/office/officeart/2005/8/layout/chevron2"/>
    <dgm:cxn modelId="{C4019BCA-EDEC-4293-9A39-0667EA64578E}" type="presOf" srcId="{223C1D1E-1187-40B2-91CE-062C4D2A49E0}" destId="{1C4D5C3A-C1CE-4E03-97BD-781BDB712C45}" srcOrd="0" destOrd="0" presId="urn:microsoft.com/office/officeart/2005/8/layout/chevron2"/>
    <dgm:cxn modelId="{C34E83D2-430D-44CE-BF88-DEB3A1EEE01A}" srcId="{223C1D1E-1187-40B2-91CE-062C4D2A49E0}" destId="{74046433-73DE-4522-AFF7-937E7078DDB3}" srcOrd="2" destOrd="0" parTransId="{9E1761C9-6411-44B4-96FE-E6EDC1C9AD61}" sibTransId="{6A8B3EE5-A995-407F-9091-6D04D07CE7A0}"/>
    <dgm:cxn modelId="{CAC226D9-8B13-4363-A6A3-BC7BA1982E60}" type="presOf" srcId="{2E31DB06-FB1B-4EF3-B0FA-728BB0380579}" destId="{92BF1F2C-123D-4AEC-B593-1A3B0F0C6F7C}" srcOrd="0" destOrd="1" presId="urn:microsoft.com/office/officeart/2005/8/layout/chevron2"/>
    <dgm:cxn modelId="{3366A8DD-1BBD-4377-BBEB-73A99D5710B7}" srcId="{223C1D1E-1187-40B2-91CE-062C4D2A49E0}" destId="{057A4F3E-3B54-4E71-B234-D496278A0A8C}" srcOrd="1" destOrd="0" parTransId="{0C9F23F1-2822-4FAB-9C11-E126E0CB46E9}" sibTransId="{2AFA8B0B-4223-4230-9C2D-5BDB5BE9CEE6}"/>
    <dgm:cxn modelId="{09DD37F7-085A-4763-AA96-93B0AFEFB8A7}" type="presOf" srcId="{057A4F3E-3B54-4E71-B234-D496278A0A8C}" destId="{26F07636-592B-4AE9-AC29-39DD24366CE7}" srcOrd="0" destOrd="0" presId="urn:microsoft.com/office/officeart/2005/8/layout/chevron2"/>
    <dgm:cxn modelId="{FD07E92A-A283-465D-B28A-910F615F08C1}" type="presParOf" srcId="{1C4D5C3A-C1CE-4E03-97BD-781BDB712C45}" destId="{74A7B1F1-9DDA-4B16-A6F9-94121CB1EDDC}" srcOrd="0" destOrd="0" presId="urn:microsoft.com/office/officeart/2005/8/layout/chevron2"/>
    <dgm:cxn modelId="{E06731AD-705E-40AE-AEAD-7D50939FF32C}" type="presParOf" srcId="{74A7B1F1-9DDA-4B16-A6F9-94121CB1EDDC}" destId="{89C69D65-86B2-4674-BBA5-AA82DA741A01}" srcOrd="0" destOrd="0" presId="urn:microsoft.com/office/officeart/2005/8/layout/chevron2"/>
    <dgm:cxn modelId="{B28DD85C-05EF-482E-B25F-CF09DD7CC915}" type="presParOf" srcId="{74A7B1F1-9DDA-4B16-A6F9-94121CB1EDDC}" destId="{AEE996DE-317E-4984-A527-6D7F3FB1A5A5}" srcOrd="1" destOrd="0" presId="urn:microsoft.com/office/officeart/2005/8/layout/chevron2"/>
    <dgm:cxn modelId="{75741109-FE66-4C89-8292-AB59439085D8}" type="presParOf" srcId="{1C4D5C3A-C1CE-4E03-97BD-781BDB712C45}" destId="{0CEEF6FC-F0CF-42DC-8AD1-6C482F82196B}" srcOrd="1" destOrd="0" presId="urn:microsoft.com/office/officeart/2005/8/layout/chevron2"/>
    <dgm:cxn modelId="{6C3E9DAB-827C-4436-90DD-08AF38C21A24}" type="presParOf" srcId="{1C4D5C3A-C1CE-4E03-97BD-781BDB712C45}" destId="{11BA81AD-0C27-451E-AF44-F60DE2CFEB3D}" srcOrd="2" destOrd="0" presId="urn:microsoft.com/office/officeart/2005/8/layout/chevron2"/>
    <dgm:cxn modelId="{A283ADE2-7C8F-4D00-BF21-5D57BE6E58DF}" type="presParOf" srcId="{11BA81AD-0C27-451E-AF44-F60DE2CFEB3D}" destId="{26F07636-592B-4AE9-AC29-39DD24366CE7}" srcOrd="0" destOrd="0" presId="urn:microsoft.com/office/officeart/2005/8/layout/chevron2"/>
    <dgm:cxn modelId="{936EEBFF-F338-40C1-ABA6-0FC171509CF5}" type="presParOf" srcId="{11BA81AD-0C27-451E-AF44-F60DE2CFEB3D}" destId="{92BF1F2C-123D-4AEC-B593-1A3B0F0C6F7C}" srcOrd="1" destOrd="0" presId="urn:microsoft.com/office/officeart/2005/8/layout/chevron2"/>
    <dgm:cxn modelId="{BA3A2C75-FE55-4C3B-86E9-B1F66701F301}" type="presParOf" srcId="{1C4D5C3A-C1CE-4E03-97BD-781BDB712C45}" destId="{EB1D519D-2694-4D9E-B0C6-71C30B16B4DC}" srcOrd="3" destOrd="0" presId="urn:microsoft.com/office/officeart/2005/8/layout/chevron2"/>
    <dgm:cxn modelId="{8F40A06B-E5DD-440E-838D-16978155328C}" type="presParOf" srcId="{1C4D5C3A-C1CE-4E03-97BD-781BDB712C45}" destId="{821C7AC3-63B2-4840-A9A9-314655ABEE8B}" srcOrd="4" destOrd="0" presId="urn:microsoft.com/office/officeart/2005/8/layout/chevron2"/>
    <dgm:cxn modelId="{FB90CF17-BA75-41E7-8DB9-1842C477A502}" type="presParOf" srcId="{821C7AC3-63B2-4840-A9A9-314655ABEE8B}" destId="{E43057ED-344D-4A9F-B005-98A74460EAAE}" srcOrd="0" destOrd="0" presId="urn:microsoft.com/office/officeart/2005/8/layout/chevron2"/>
    <dgm:cxn modelId="{D76736B7-B0F5-4F4E-88B4-DA9FE4A43796}" type="presParOf" srcId="{821C7AC3-63B2-4840-A9A9-314655ABEE8B}" destId="{36190527-FE8D-4742-A2DE-BAF67F51A4F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F4B93B-2A82-4C33-BBB9-00CF4DFD4936}" type="doc">
      <dgm:prSet loTypeId="urn:microsoft.com/office/officeart/2005/8/layout/default#1" loCatId="list" qsTypeId="urn:microsoft.com/office/officeart/2005/8/quickstyle/simple1#2" qsCatId="simple" csTypeId="urn:microsoft.com/office/officeart/2005/8/colors/accent1_2#2" csCatId="accent1" phldr="1"/>
      <dgm:spPr/>
      <dgm:t>
        <a:bodyPr/>
        <a:lstStyle/>
        <a:p>
          <a:endParaRPr lang="zh-CN" altLang="en-US"/>
        </a:p>
      </dgm:t>
    </dgm:pt>
    <dgm:pt modelId="{EEAB33A6-F46E-4EFD-8A54-41CDB8B3EADA}">
      <dgm:prSet phldrT="[文本]" custT="1"/>
      <dgm:spPr/>
      <dgm:t>
        <a:bodyPr/>
        <a:lstStyle/>
        <a:p>
          <a:pPr>
            <a:buFont typeface="+mj-lt"/>
            <a:buAutoNum type="arabicPeriod"/>
          </a:pPr>
          <a:r>
            <a:rPr lang="zh-CN" altLang="en-US" sz="2800" b="1" dirty="0"/>
            <a:t>法律权威与标准统一</a:t>
          </a:r>
        </a:p>
      </dgm:t>
    </dgm:pt>
    <dgm:pt modelId="{E27C6989-430B-499C-98A6-E6F15B339022}" type="parTrans" cxnId="{F67E15F9-244C-4E30-AD3A-14DDFD3A46ED}">
      <dgm:prSet/>
      <dgm:spPr/>
      <dgm:t>
        <a:bodyPr/>
        <a:lstStyle/>
        <a:p>
          <a:endParaRPr lang="zh-CN" altLang="en-US"/>
        </a:p>
      </dgm:t>
    </dgm:pt>
    <dgm:pt modelId="{E9A09613-ECAA-4449-9A91-74D64FC79612}" type="sibTrans" cxnId="{F67E15F9-244C-4E30-AD3A-14DDFD3A46ED}">
      <dgm:prSet/>
      <dgm:spPr/>
      <dgm:t>
        <a:bodyPr/>
        <a:lstStyle/>
        <a:p>
          <a:endParaRPr lang="zh-CN" altLang="en-US"/>
        </a:p>
      </dgm:t>
    </dgm:pt>
    <dgm:pt modelId="{FCE5D8F4-A6A8-4C3A-B1FB-8D3B16CB2E30}">
      <dgm:prSet phldrT="[文本]" custT="1"/>
      <dgm:spPr/>
      <dgm:t>
        <a:bodyPr/>
        <a:lstStyle/>
        <a:p>
          <a:pPr>
            <a:buFont typeface="+mj-lt"/>
            <a:buAutoNum type="arabicPeriod"/>
          </a:pPr>
          <a:r>
            <a:rPr lang="zh-CN" altLang="en-US" sz="2800" b="1" dirty="0"/>
            <a:t>放松结果要求与震慑违规</a:t>
          </a:r>
        </a:p>
      </dgm:t>
    </dgm:pt>
    <dgm:pt modelId="{7223A64C-0B87-4681-B2FA-30231161BA33}" type="parTrans" cxnId="{B4CFB01F-6795-484B-AA29-CC7204F2BA29}">
      <dgm:prSet/>
      <dgm:spPr/>
      <dgm:t>
        <a:bodyPr/>
        <a:lstStyle/>
        <a:p>
          <a:endParaRPr lang="zh-CN" altLang="en-US"/>
        </a:p>
      </dgm:t>
    </dgm:pt>
    <dgm:pt modelId="{81C04165-C80C-4597-83C6-AD92FCFAE316}" type="sibTrans" cxnId="{B4CFB01F-6795-484B-AA29-CC7204F2BA29}">
      <dgm:prSet/>
      <dgm:spPr/>
      <dgm:t>
        <a:bodyPr/>
        <a:lstStyle/>
        <a:p>
          <a:endParaRPr lang="zh-CN" altLang="en-US"/>
        </a:p>
      </dgm:t>
    </dgm:pt>
    <dgm:pt modelId="{B88F9A27-7243-4AAC-A80B-8069C7663047}">
      <dgm:prSet phldrT="[文本]" custT="1"/>
      <dgm:spPr/>
      <dgm:t>
        <a:bodyPr/>
        <a:lstStyle/>
        <a:p>
          <a:pPr>
            <a:buFont typeface="+mj-lt"/>
            <a:buAutoNum type="arabicPeriod"/>
          </a:pPr>
          <a:r>
            <a:rPr lang="zh-CN" altLang="en-US" sz="2800" b="1" dirty="0"/>
            <a:t>稽查监管与实时追踪</a:t>
          </a:r>
        </a:p>
      </dgm:t>
    </dgm:pt>
    <dgm:pt modelId="{A6AAF27C-3A47-431E-93E1-30EF94AAE957}" type="parTrans" cxnId="{B83FA657-133D-4037-B242-A3C7A580E6A5}">
      <dgm:prSet/>
      <dgm:spPr/>
      <dgm:t>
        <a:bodyPr/>
        <a:lstStyle/>
        <a:p>
          <a:endParaRPr lang="zh-CN" altLang="en-US"/>
        </a:p>
      </dgm:t>
    </dgm:pt>
    <dgm:pt modelId="{AE9C95B9-362E-4B57-9D69-4B3FB0C6E32F}" type="sibTrans" cxnId="{B83FA657-133D-4037-B242-A3C7A580E6A5}">
      <dgm:prSet/>
      <dgm:spPr/>
      <dgm:t>
        <a:bodyPr/>
        <a:lstStyle/>
        <a:p>
          <a:endParaRPr lang="zh-CN" altLang="en-US"/>
        </a:p>
      </dgm:t>
    </dgm:pt>
    <dgm:pt modelId="{1C5972CD-24E2-499A-A7DB-9F64248140FF}">
      <dgm:prSet phldrT="[文本]" custT="1"/>
      <dgm:spPr/>
      <dgm:t>
        <a:bodyPr/>
        <a:lstStyle/>
        <a:p>
          <a:pPr>
            <a:buFont typeface="+mj-lt"/>
            <a:buAutoNum type="arabicPeriod"/>
          </a:pPr>
          <a:r>
            <a:rPr lang="zh-CN" altLang="en-US" sz="2800" b="1" dirty="0"/>
            <a:t>行政刑事双轨并罚</a:t>
          </a:r>
        </a:p>
      </dgm:t>
    </dgm:pt>
    <dgm:pt modelId="{30CCC744-CE6E-4D52-BB8E-184ED9FE01C5}" type="parTrans" cxnId="{ED45C152-DDD2-4964-BEDE-78C51BEBFB63}">
      <dgm:prSet/>
      <dgm:spPr/>
      <dgm:t>
        <a:bodyPr/>
        <a:lstStyle/>
        <a:p>
          <a:endParaRPr lang="zh-CN" altLang="en-US"/>
        </a:p>
      </dgm:t>
    </dgm:pt>
    <dgm:pt modelId="{08198D1D-523C-4D11-95D9-72A1E8C38A47}" type="sibTrans" cxnId="{ED45C152-DDD2-4964-BEDE-78C51BEBFB63}">
      <dgm:prSet/>
      <dgm:spPr/>
      <dgm:t>
        <a:bodyPr/>
        <a:lstStyle/>
        <a:p>
          <a:endParaRPr lang="zh-CN" altLang="en-US"/>
        </a:p>
      </dgm:t>
    </dgm:pt>
    <dgm:pt modelId="{0BB73A3A-6E49-4E3B-87DD-DD39E4FF9F57}">
      <dgm:prSet custT="1"/>
      <dgm:spPr/>
      <dgm:t>
        <a:bodyPr/>
        <a:lstStyle/>
        <a:p>
          <a:r>
            <a:rPr lang="zh-CN" sz="2000" dirty="0"/>
            <a:t>相关证券股价操纵法律位阶较低</a:t>
          </a:r>
          <a:endParaRPr lang="zh-CN" altLang="en-US" sz="2000" dirty="0"/>
        </a:p>
      </dgm:t>
    </dgm:pt>
    <dgm:pt modelId="{45F16243-42B6-4843-A80A-835715F0D006}" type="parTrans" cxnId="{A1C2CF36-A595-4551-B44B-CA1C3714AF46}">
      <dgm:prSet/>
      <dgm:spPr/>
      <dgm:t>
        <a:bodyPr/>
        <a:lstStyle/>
        <a:p>
          <a:endParaRPr lang="zh-CN" altLang="en-US"/>
        </a:p>
      </dgm:t>
    </dgm:pt>
    <dgm:pt modelId="{64692A48-B949-4931-8730-F5C2657E23FF}" type="sibTrans" cxnId="{A1C2CF36-A595-4551-B44B-CA1C3714AF46}">
      <dgm:prSet/>
      <dgm:spPr/>
      <dgm:t>
        <a:bodyPr/>
        <a:lstStyle/>
        <a:p>
          <a:endParaRPr lang="zh-CN" altLang="en-US"/>
        </a:p>
      </dgm:t>
    </dgm:pt>
    <dgm:pt modelId="{11856EC0-366F-47C9-B4DF-C7366412330F}">
      <dgm:prSet custT="1"/>
      <dgm:spPr/>
      <dgm:t>
        <a:bodyPr/>
        <a:lstStyle/>
        <a:p>
          <a:r>
            <a:rPr lang="zh-CN" sz="2000" dirty="0"/>
            <a:t>放松对于结果的要求，着重考察行为人是否存在操纵市场的牟利意图</a:t>
          </a:r>
          <a:endParaRPr lang="zh-CN" altLang="en-US" sz="2000" dirty="0"/>
        </a:p>
      </dgm:t>
    </dgm:pt>
    <dgm:pt modelId="{7D7B6C46-54E9-40C5-9D7D-64B3E3487116}" type="parTrans" cxnId="{C81EE906-9D24-40EF-ADE2-A3BF9DF149E7}">
      <dgm:prSet/>
      <dgm:spPr/>
      <dgm:t>
        <a:bodyPr/>
        <a:lstStyle/>
        <a:p>
          <a:endParaRPr lang="zh-CN" altLang="en-US"/>
        </a:p>
      </dgm:t>
    </dgm:pt>
    <dgm:pt modelId="{045787ED-752A-4C1D-BA24-347493D10339}" type="sibTrans" cxnId="{C81EE906-9D24-40EF-ADE2-A3BF9DF149E7}">
      <dgm:prSet/>
      <dgm:spPr/>
      <dgm:t>
        <a:bodyPr/>
        <a:lstStyle/>
        <a:p>
          <a:endParaRPr lang="zh-CN" altLang="en-US"/>
        </a:p>
      </dgm:t>
    </dgm:pt>
    <dgm:pt modelId="{6A7BA0BE-54D4-40EA-B491-C3FFF9FE92FB}">
      <dgm:prSet custT="1"/>
      <dgm:spPr/>
      <dgm:t>
        <a:bodyPr/>
        <a:lstStyle/>
        <a:p>
          <a:r>
            <a:rPr lang="zh-CN" sz="2000" dirty="0"/>
            <a:t>事前的监督防范无疑是避免产生恶劣后果和影响的唯一良方。</a:t>
          </a:r>
          <a:endParaRPr lang="zh-CN" altLang="en-US" sz="2000" dirty="0"/>
        </a:p>
      </dgm:t>
    </dgm:pt>
    <dgm:pt modelId="{BB634C53-18FD-440B-ABD2-1FBFC4F14CB9}" type="parTrans" cxnId="{7E923ED9-1A25-4BC1-B6E0-70B0CC01A4B5}">
      <dgm:prSet/>
      <dgm:spPr/>
      <dgm:t>
        <a:bodyPr/>
        <a:lstStyle/>
        <a:p>
          <a:endParaRPr lang="zh-CN" altLang="en-US"/>
        </a:p>
      </dgm:t>
    </dgm:pt>
    <dgm:pt modelId="{8593421D-437A-4680-83B3-DFA50D6CFE6F}" type="sibTrans" cxnId="{7E923ED9-1A25-4BC1-B6E0-70B0CC01A4B5}">
      <dgm:prSet/>
      <dgm:spPr/>
      <dgm:t>
        <a:bodyPr/>
        <a:lstStyle/>
        <a:p>
          <a:endParaRPr lang="zh-CN" altLang="en-US"/>
        </a:p>
      </dgm:t>
    </dgm:pt>
    <dgm:pt modelId="{A22D2E51-3876-4433-889B-FD43FAEDB030}">
      <dgm:prSet custT="1"/>
      <dgm:spPr/>
      <dgm:t>
        <a:bodyPr/>
        <a:lstStyle/>
        <a:p>
          <a:r>
            <a:rPr lang="zh-CN" sz="2000" b="1" dirty="0"/>
            <a:t>完善行政责任追究体系</a:t>
          </a:r>
          <a:br>
            <a:rPr lang="en-US" altLang="zh-CN" sz="2000" b="1" dirty="0"/>
          </a:br>
          <a:r>
            <a:rPr lang="zh-CN" sz="2000" dirty="0"/>
            <a:t>预防为主、奖惩结合</a:t>
          </a:r>
          <a:endParaRPr lang="zh-CN" altLang="en-US" sz="2000" dirty="0"/>
        </a:p>
      </dgm:t>
    </dgm:pt>
    <dgm:pt modelId="{D9EE215B-401A-43CC-8147-6AAAC8D8E2CE}" type="parTrans" cxnId="{EE3CF85B-96F3-49F9-9F6E-8BB532CEB99F}">
      <dgm:prSet/>
      <dgm:spPr/>
      <dgm:t>
        <a:bodyPr/>
        <a:lstStyle/>
        <a:p>
          <a:endParaRPr lang="zh-CN" altLang="en-US"/>
        </a:p>
      </dgm:t>
    </dgm:pt>
    <dgm:pt modelId="{C5AAF1DD-5022-4EDA-91EB-598A0873A675}" type="sibTrans" cxnId="{EE3CF85B-96F3-49F9-9F6E-8BB532CEB99F}">
      <dgm:prSet/>
      <dgm:spPr/>
      <dgm:t>
        <a:bodyPr/>
        <a:lstStyle/>
        <a:p>
          <a:endParaRPr lang="zh-CN" altLang="en-US"/>
        </a:p>
      </dgm:t>
    </dgm:pt>
    <dgm:pt modelId="{D3BD8D37-9480-4037-8BC1-4262CFCB6571}">
      <dgm:prSet custT="1"/>
      <dgm:spPr/>
      <dgm:t>
        <a:bodyPr/>
        <a:lstStyle/>
        <a:p>
          <a:r>
            <a:rPr lang="zh-CN" sz="2000" dirty="0"/>
            <a:t>《证券法》同《禁止证券欺诈行为暂行办法》</a:t>
          </a:r>
          <a:r>
            <a:rPr lang="zh-CN" altLang="en-US" sz="2000" dirty="0"/>
            <a:t>等</a:t>
          </a:r>
          <a:r>
            <a:rPr lang="zh-CN" sz="2000" dirty="0"/>
            <a:t>其他法律规定之间存在矛盾</a:t>
          </a:r>
          <a:endParaRPr lang="zh-CN" altLang="en-US" sz="2000" dirty="0"/>
        </a:p>
      </dgm:t>
    </dgm:pt>
    <dgm:pt modelId="{FCA72122-5167-489B-9220-51B4A7A1BD7D}" type="parTrans" cxnId="{D85E4E58-61EA-4033-8CE4-F311413C82C5}">
      <dgm:prSet/>
      <dgm:spPr/>
      <dgm:t>
        <a:bodyPr/>
        <a:lstStyle/>
        <a:p>
          <a:endParaRPr lang="zh-CN" altLang="en-US"/>
        </a:p>
      </dgm:t>
    </dgm:pt>
    <dgm:pt modelId="{A9077A56-E141-4F00-9814-3908E9A1AFD0}" type="sibTrans" cxnId="{D85E4E58-61EA-4033-8CE4-F311413C82C5}">
      <dgm:prSet/>
      <dgm:spPr/>
      <dgm:t>
        <a:bodyPr/>
        <a:lstStyle/>
        <a:p>
          <a:endParaRPr lang="zh-CN" altLang="en-US"/>
        </a:p>
      </dgm:t>
    </dgm:pt>
    <dgm:pt modelId="{266FDEEC-5CF1-4230-9BD8-E1B314F727BE}">
      <dgm:prSet custT="1"/>
      <dgm:spPr/>
      <dgm:t>
        <a:bodyPr/>
        <a:lstStyle/>
        <a:p>
          <a:r>
            <a:rPr lang="zh-CN" sz="2000" dirty="0"/>
            <a:t>运用高频交易数据对证券市场上的异常交易行为实时监控，保持调查取证过程的连续完整性</a:t>
          </a:r>
          <a:endParaRPr lang="zh-CN" altLang="en-US" sz="2000" dirty="0"/>
        </a:p>
      </dgm:t>
    </dgm:pt>
    <dgm:pt modelId="{A35CB017-AD1D-4AC2-8950-EEA09FB1DF16}" type="parTrans" cxnId="{A6E32A6D-B755-479B-9021-6F07C8B06257}">
      <dgm:prSet/>
      <dgm:spPr/>
      <dgm:t>
        <a:bodyPr/>
        <a:lstStyle/>
        <a:p>
          <a:endParaRPr lang="zh-CN" altLang="en-US"/>
        </a:p>
      </dgm:t>
    </dgm:pt>
    <dgm:pt modelId="{F7BA76DC-4850-403F-8D6F-C286413C97B3}" type="sibTrans" cxnId="{A6E32A6D-B755-479B-9021-6F07C8B06257}">
      <dgm:prSet/>
      <dgm:spPr/>
      <dgm:t>
        <a:bodyPr/>
        <a:lstStyle/>
        <a:p>
          <a:endParaRPr lang="zh-CN" altLang="en-US"/>
        </a:p>
      </dgm:t>
    </dgm:pt>
    <dgm:pt modelId="{EDA09347-E090-4363-B147-4190B4C9904D}">
      <dgm:prSet custT="1"/>
      <dgm:spPr/>
      <dgm:t>
        <a:bodyPr/>
        <a:lstStyle/>
        <a:p>
          <a:r>
            <a:rPr lang="zh-CN" sz="2000" b="1" dirty="0"/>
            <a:t>刑事责任制度的修善</a:t>
          </a:r>
          <a:br>
            <a:rPr lang="en-US" altLang="zh-CN" sz="2000" b="1" dirty="0"/>
          </a:br>
          <a:r>
            <a:rPr lang="zh-CN" sz="2000" dirty="0"/>
            <a:t>司法机关主动介入</a:t>
          </a:r>
          <a:r>
            <a:rPr lang="zh-CN" altLang="en-US" sz="2000" dirty="0"/>
            <a:t>，</a:t>
          </a:r>
          <a:r>
            <a:rPr lang="zh-CN" sz="2000" dirty="0"/>
            <a:t>提高法律成本</a:t>
          </a:r>
          <a:endParaRPr lang="zh-CN" altLang="en-US" sz="2000" dirty="0"/>
        </a:p>
      </dgm:t>
    </dgm:pt>
    <dgm:pt modelId="{A7BE6FE9-A8D2-401E-92EF-BAC53BA9C4ED}" type="parTrans" cxnId="{D93518F6-D17D-495B-8D1C-1738922C2798}">
      <dgm:prSet/>
      <dgm:spPr/>
      <dgm:t>
        <a:bodyPr/>
        <a:lstStyle/>
        <a:p>
          <a:endParaRPr lang="zh-CN" altLang="en-US"/>
        </a:p>
      </dgm:t>
    </dgm:pt>
    <dgm:pt modelId="{D1958315-0A70-476B-8B3C-CD776D5E1C6A}" type="sibTrans" cxnId="{D93518F6-D17D-495B-8D1C-1738922C2798}">
      <dgm:prSet/>
      <dgm:spPr/>
      <dgm:t>
        <a:bodyPr/>
        <a:lstStyle/>
        <a:p>
          <a:endParaRPr lang="zh-CN" altLang="en-US"/>
        </a:p>
      </dgm:t>
    </dgm:pt>
    <dgm:pt modelId="{4575EE07-2EB9-4AB1-A7AD-933964D8920D}" type="pres">
      <dgm:prSet presAssocID="{CCF4B93B-2A82-4C33-BBB9-00CF4DFD4936}" presName="diagram" presStyleCnt="0">
        <dgm:presLayoutVars>
          <dgm:dir/>
          <dgm:resizeHandles val="exact"/>
        </dgm:presLayoutVars>
      </dgm:prSet>
      <dgm:spPr/>
    </dgm:pt>
    <dgm:pt modelId="{AD08FEA9-1F11-43AB-81A7-430EB261A207}" type="pres">
      <dgm:prSet presAssocID="{EEAB33A6-F46E-4EFD-8A54-41CDB8B3EADA}" presName="node" presStyleLbl="node1" presStyleIdx="0" presStyleCnt="4">
        <dgm:presLayoutVars>
          <dgm:bulletEnabled val="1"/>
        </dgm:presLayoutVars>
      </dgm:prSet>
      <dgm:spPr/>
    </dgm:pt>
    <dgm:pt modelId="{C639C4F7-A3F6-4C5C-9160-F3968635573F}" type="pres">
      <dgm:prSet presAssocID="{E9A09613-ECAA-4449-9A91-74D64FC79612}" presName="sibTrans" presStyleCnt="0"/>
      <dgm:spPr/>
    </dgm:pt>
    <dgm:pt modelId="{6DAC2386-6C7B-487D-BFAF-FD5D749D8042}" type="pres">
      <dgm:prSet presAssocID="{FCE5D8F4-A6A8-4C3A-B1FB-8D3B16CB2E30}" presName="node" presStyleLbl="node1" presStyleIdx="1" presStyleCnt="4">
        <dgm:presLayoutVars>
          <dgm:bulletEnabled val="1"/>
        </dgm:presLayoutVars>
      </dgm:prSet>
      <dgm:spPr/>
    </dgm:pt>
    <dgm:pt modelId="{E843E0CB-0D21-479F-B113-7BA0D6A31053}" type="pres">
      <dgm:prSet presAssocID="{81C04165-C80C-4597-83C6-AD92FCFAE316}" presName="sibTrans" presStyleCnt="0"/>
      <dgm:spPr/>
    </dgm:pt>
    <dgm:pt modelId="{DBC9ECE1-99AF-4F55-8697-750BD5E96E8D}" type="pres">
      <dgm:prSet presAssocID="{B88F9A27-7243-4AAC-A80B-8069C7663047}" presName="node" presStyleLbl="node1" presStyleIdx="2" presStyleCnt="4">
        <dgm:presLayoutVars>
          <dgm:bulletEnabled val="1"/>
        </dgm:presLayoutVars>
      </dgm:prSet>
      <dgm:spPr/>
    </dgm:pt>
    <dgm:pt modelId="{0B9C89C2-7DF9-45EE-9513-B7E31A58DB1A}" type="pres">
      <dgm:prSet presAssocID="{AE9C95B9-362E-4B57-9D69-4B3FB0C6E32F}" presName="sibTrans" presStyleCnt="0"/>
      <dgm:spPr/>
    </dgm:pt>
    <dgm:pt modelId="{3D3D057F-6B72-48CF-A423-AC35380F67F9}" type="pres">
      <dgm:prSet presAssocID="{1C5972CD-24E2-499A-A7DB-9F64248140FF}" presName="node" presStyleLbl="node1" presStyleIdx="3" presStyleCnt="4">
        <dgm:presLayoutVars>
          <dgm:bulletEnabled val="1"/>
        </dgm:presLayoutVars>
      </dgm:prSet>
      <dgm:spPr/>
    </dgm:pt>
  </dgm:ptLst>
  <dgm:cxnLst>
    <dgm:cxn modelId="{C81EE906-9D24-40EF-ADE2-A3BF9DF149E7}" srcId="{FCE5D8F4-A6A8-4C3A-B1FB-8D3B16CB2E30}" destId="{11856EC0-366F-47C9-B4DF-C7366412330F}" srcOrd="0" destOrd="0" parTransId="{7D7B6C46-54E9-40C5-9D7D-64B3E3487116}" sibTransId="{045787ED-752A-4C1D-BA24-347493D10339}"/>
    <dgm:cxn modelId="{B4CFB01F-6795-484B-AA29-CC7204F2BA29}" srcId="{CCF4B93B-2A82-4C33-BBB9-00CF4DFD4936}" destId="{FCE5D8F4-A6A8-4C3A-B1FB-8D3B16CB2E30}" srcOrd="1" destOrd="0" parTransId="{7223A64C-0B87-4681-B2FA-30231161BA33}" sibTransId="{81C04165-C80C-4597-83C6-AD92FCFAE316}"/>
    <dgm:cxn modelId="{FF6CE823-724A-4DCA-B4FA-F85014F05268}" type="presOf" srcId="{FCE5D8F4-A6A8-4C3A-B1FB-8D3B16CB2E30}" destId="{6DAC2386-6C7B-487D-BFAF-FD5D749D8042}" srcOrd="0" destOrd="0" presId="urn:microsoft.com/office/officeart/2005/8/layout/default#1"/>
    <dgm:cxn modelId="{DA124E2A-AD06-4C1E-B4CF-7973A9D3267F}" type="presOf" srcId="{6A7BA0BE-54D4-40EA-B491-C3FFF9FE92FB}" destId="{DBC9ECE1-99AF-4F55-8697-750BD5E96E8D}" srcOrd="0" destOrd="1" presId="urn:microsoft.com/office/officeart/2005/8/layout/default#1"/>
    <dgm:cxn modelId="{A1C2CF36-A595-4551-B44B-CA1C3714AF46}" srcId="{EEAB33A6-F46E-4EFD-8A54-41CDB8B3EADA}" destId="{0BB73A3A-6E49-4E3B-87DD-DD39E4FF9F57}" srcOrd="0" destOrd="0" parTransId="{45F16243-42B6-4843-A80A-835715F0D006}" sibTransId="{64692A48-B949-4931-8730-F5C2657E23FF}"/>
    <dgm:cxn modelId="{EE3CF85B-96F3-49F9-9F6E-8BB532CEB99F}" srcId="{1C5972CD-24E2-499A-A7DB-9F64248140FF}" destId="{A22D2E51-3876-4433-889B-FD43FAEDB030}" srcOrd="0" destOrd="0" parTransId="{D9EE215B-401A-43CC-8147-6AAAC8D8E2CE}" sibTransId="{C5AAF1DD-5022-4EDA-91EB-598A0873A675}"/>
    <dgm:cxn modelId="{50DDB063-52AB-4A30-BA99-1F2A3A03104D}" type="presOf" srcId="{B88F9A27-7243-4AAC-A80B-8069C7663047}" destId="{DBC9ECE1-99AF-4F55-8697-750BD5E96E8D}" srcOrd="0" destOrd="0" presId="urn:microsoft.com/office/officeart/2005/8/layout/default#1"/>
    <dgm:cxn modelId="{4B505E48-4903-4409-9D0E-2DF2EB27A319}" type="presOf" srcId="{D3BD8D37-9480-4037-8BC1-4262CFCB6571}" destId="{AD08FEA9-1F11-43AB-81A7-430EB261A207}" srcOrd="0" destOrd="2" presId="urn:microsoft.com/office/officeart/2005/8/layout/default#1"/>
    <dgm:cxn modelId="{80090249-A344-4A1E-A6BA-FE33099ADFF2}" type="presOf" srcId="{EDA09347-E090-4363-B147-4190B4C9904D}" destId="{3D3D057F-6B72-48CF-A423-AC35380F67F9}" srcOrd="0" destOrd="2" presId="urn:microsoft.com/office/officeart/2005/8/layout/default#1"/>
    <dgm:cxn modelId="{A6E32A6D-B755-479B-9021-6F07C8B06257}" srcId="{B88F9A27-7243-4AAC-A80B-8069C7663047}" destId="{266FDEEC-5CF1-4230-9BD8-E1B314F727BE}" srcOrd="1" destOrd="0" parTransId="{A35CB017-AD1D-4AC2-8950-EEA09FB1DF16}" sibTransId="{F7BA76DC-4850-403F-8D6F-C286413C97B3}"/>
    <dgm:cxn modelId="{ED45C152-DDD2-4964-BEDE-78C51BEBFB63}" srcId="{CCF4B93B-2A82-4C33-BBB9-00CF4DFD4936}" destId="{1C5972CD-24E2-499A-A7DB-9F64248140FF}" srcOrd="3" destOrd="0" parTransId="{30CCC744-CE6E-4D52-BB8E-184ED9FE01C5}" sibTransId="{08198D1D-523C-4D11-95D9-72A1E8C38A47}"/>
    <dgm:cxn modelId="{C43BFE72-A93B-4D3D-8FC3-6B716CC8A973}" type="presOf" srcId="{1C5972CD-24E2-499A-A7DB-9F64248140FF}" destId="{3D3D057F-6B72-48CF-A423-AC35380F67F9}" srcOrd="0" destOrd="0" presId="urn:microsoft.com/office/officeart/2005/8/layout/default#1"/>
    <dgm:cxn modelId="{075DAA76-37FE-4C29-B986-A85E0E2BE5E2}" type="presOf" srcId="{CCF4B93B-2A82-4C33-BBB9-00CF4DFD4936}" destId="{4575EE07-2EB9-4AB1-A7AD-933964D8920D}" srcOrd="0" destOrd="0" presId="urn:microsoft.com/office/officeart/2005/8/layout/default#1"/>
    <dgm:cxn modelId="{B83FA657-133D-4037-B242-A3C7A580E6A5}" srcId="{CCF4B93B-2A82-4C33-BBB9-00CF4DFD4936}" destId="{B88F9A27-7243-4AAC-A80B-8069C7663047}" srcOrd="2" destOrd="0" parTransId="{A6AAF27C-3A47-431E-93E1-30EF94AAE957}" sibTransId="{AE9C95B9-362E-4B57-9D69-4B3FB0C6E32F}"/>
    <dgm:cxn modelId="{D85E4E58-61EA-4033-8CE4-F311413C82C5}" srcId="{EEAB33A6-F46E-4EFD-8A54-41CDB8B3EADA}" destId="{D3BD8D37-9480-4037-8BC1-4262CFCB6571}" srcOrd="1" destOrd="0" parTransId="{FCA72122-5167-489B-9220-51B4A7A1BD7D}" sibTransId="{A9077A56-E141-4F00-9814-3908E9A1AFD0}"/>
    <dgm:cxn modelId="{3F684789-D193-4E19-A7E7-2239C61CE02D}" type="presOf" srcId="{A22D2E51-3876-4433-889B-FD43FAEDB030}" destId="{3D3D057F-6B72-48CF-A423-AC35380F67F9}" srcOrd="0" destOrd="1" presId="urn:microsoft.com/office/officeart/2005/8/layout/default#1"/>
    <dgm:cxn modelId="{EDFA039F-31E1-4A79-9C38-74ECF5C83497}" type="presOf" srcId="{EEAB33A6-F46E-4EFD-8A54-41CDB8B3EADA}" destId="{AD08FEA9-1F11-43AB-81A7-430EB261A207}" srcOrd="0" destOrd="0" presId="urn:microsoft.com/office/officeart/2005/8/layout/default#1"/>
    <dgm:cxn modelId="{FD0550BB-764A-409B-B9A1-5DA15479A6ED}" type="presOf" srcId="{266FDEEC-5CF1-4230-9BD8-E1B314F727BE}" destId="{DBC9ECE1-99AF-4F55-8697-750BD5E96E8D}" srcOrd="0" destOrd="2" presId="urn:microsoft.com/office/officeart/2005/8/layout/default#1"/>
    <dgm:cxn modelId="{7F3F0CBF-06F1-4586-A6CA-9FBCD48D2A19}" type="presOf" srcId="{0BB73A3A-6E49-4E3B-87DD-DD39E4FF9F57}" destId="{AD08FEA9-1F11-43AB-81A7-430EB261A207}" srcOrd="0" destOrd="1" presId="urn:microsoft.com/office/officeart/2005/8/layout/default#1"/>
    <dgm:cxn modelId="{A8D094D0-7D72-46C5-8D33-FEB5A33B69A1}" type="presOf" srcId="{11856EC0-366F-47C9-B4DF-C7366412330F}" destId="{6DAC2386-6C7B-487D-BFAF-FD5D749D8042}" srcOrd="0" destOrd="1" presId="urn:microsoft.com/office/officeart/2005/8/layout/default#1"/>
    <dgm:cxn modelId="{7E923ED9-1A25-4BC1-B6E0-70B0CC01A4B5}" srcId="{B88F9A27-7243-4AAC-A80B-8069C7663047}" destId="{6A7BA0BE-54D4-40EA-B491-C3FFF9FE92FB}" srcOrd="0" destOrd="0" parTransId="{BB634C53-18FD-440B-ABD2-1FBFC4F14CB9}" sibTransId="{8593421D-437A-4680-83B3-DFA50D6CFE6F}"/>
    <dgm:cxn modelId="{D93518F6-D17D-495B-8D1C-1738922C2798}" srcId="{1C5972CD-24E2-499A-A7DB-9F64248140FF}" destId="{EDA09347-E090-4363-B147-4190B4C9904D}" srcOrd="1" destOrd="0" parTransId="{A7BE6FE9-A8D2-401E-92EF-BAC53BA9C4ED}" sibTransId="{D1958315-0A70-476B-8B3C-CD776D5E1C6A}"/>
    <dgm:cxn modelId="{F67E15F9-244C-4E30-AD3A-14DDFD3A46ED}" srcId="{CCF4B93B-2A82-4C33-BBB9-00CF4DFD4936}" destId="{EEAB33A6-F46E-4EFD-8A54-41CDB8B3EADA}" srcOrd="0" destOrd="0" parTransId="{E27C6989-430B-499C-98A6-E6F15B339022}" sibTransId="{E9A09613-ECAA-4449-9A91-74D64FC79612}"/>
    <dgm:cxn modelId="{41DE622E-4699-45F1-8893-BDCF09BA984D}" type="presParOf" srcId="{4575EE07-2EB9-4AB1-A7AD-933964D8920D}" destId="{AD08FEA9-1F11-43AB-81A7-430EB261A207}" srcOrd="0" destOrd="0" presId="urn:microsoft.com/office/officeart/2005/8/layout/default#1"/>
    <dgm:cxn modelId="{722DA2BF-5626-4272-A707-D80E09CCBF94}" type="presParOf" srcId="{4575EE07-2EB9-4AB1-A7AD-933964D8920D}" destId="{C639C4F7-A3F6-4C5C-9160-F3968635573F}" srcOrd="1" destOrd="0" presId="urn:microsoft.com/office/officeart/2005/8/layout/default#1"/>
    <dgm:cxn modelId="{142C1536-3304-4D7D-BB11-80584A04C1C1}" type="presParOf" srcId="{4575EE07-2EB9-4AB1-A7AD-933964D8920D}" destId="{6DAC2386-6C7B-487D-BFAF-FD5D749D8042}" srcOrd="2" destOrd="0" presId="urn:microsoft.com/office/officeart/2005/8/layout/default#1"/>
    <dgm:cxn modelId="{F8EB2492-496B-4C63-9A41-8B7263594002}" type="presParOf" srcId="{4575EE07-2EB9-4AB1-A7AD-933964D8920D}" destId="{E843E0CB-0D21-479F-B113-7BA0D6A31053}" srcOrd="3" destOrd="0" presId="urn:microsoft.com/office/officeart/2005/8/layout/default#1"/>
    <dgm:cxn modelId="{650CC2F2-2B6B-4FAC-BE57-0D31D3470EF8}" type="presParOf" srcId="{4575EE07-2EB9-4AB1-A7AD-933964D8920D}" destId="{DBC9ECE1-99AF-4F55-8697-750BD5E96E8D}" srcOrd="4" destOrd="0" presId="urn:microsoft.com/office/officeart/2005/8/layout/default#1"/>
    <dgm:cxn modelId="{4366514A-B470-4581-9516-A022B11008A7}" type="presParOf" srcId="{4575EE07-2EB9-4AB1-A7AD-933964D8920D}" destId="{0B9C89C2-7DF9-45EE-9513-B7E31A58DB1A}" srcOrd="5" destOrd="0" presId="urn:microsoft.com/office/officeart/2005/8/layout/default#1"/>
    <dgm:cxn modelId="{36BF1074-C281-4049-9025-EEFB7B916E8B}" type="presParOf" srcId="{4575EE07-2EB9-4AB1-A7AD-933964D8920D}" destId="{3D3D057F-6B72-48CF-A423-AC35380F67F9}"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69D65-86B2-4674-BBA5-AA82DA741A01}">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公司并购计划发布前</a:t>
          </a:r>
        </a:p>
      </dsp:txBody>
      <dsp:txXfrm rot="-5400000">
        <a:off x="1" y="679096"/>
        <a:ext cx="1352020" cy="579438"/>
      </dsp:txXfrm>
    </dsp:sp>
    <dsp:sp modelId="{AEE996DE-317E-4984-A527-6D7F3FB1A5A5}">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altLang="zh-CN" sz="2100" kern="1200" dirty="0"/>
            <a:t>2013.11-2014.06</a:t>
          </a:r>
          <a:endParaRPr lang="zh-CN" altLang="en-US" sz="2100" kern="1200" dirty="0"/>
        </a:p>
        <a:p>
          <a:pPr marL="228600" lvl="1" indent="-228600" algn="l" defTabSz="933450">
            <a:lnSpc>
              <a:spcPct val="90000"/>
            </a:lnSpc>
            <a:spcBef>
              <a:spcPct val="0"/>
            </a:spcBef>
            <a:spcAft>
              <a:spcPct val="15000"/>
            </a:spcAft>
            <a:buChar char="•"/>
          </a:pPr>
          <a:r>
            <a:rPr lang="en-US" sz="2100" kern="1200" dirty="0"/>
            <a:t>2013 </a:t>
          </a:r>
          <a:r>
            <a:rPr lang="zh-CN" sz="2100" kern="1200" dirty="0"/>
            <a:t>年</a:t>
          </a:r>
          <a:r>
            <a:rPr lang="en-US" sz="2100" kern="1200" dirty="0"/>
            <a:t> 11 </a:t>
          </a:r>
          <a:r>
            <a:rPr lang="zh-CN" sz="2100" kern="1200" dirty="0"/>
            <a:t>月</a:t>
          </a:r>
          <a:r>
            <a:rPr lang="en-US" sz="2100" kern="1200" dirty="0"/>
            <a:t>2014 </a:t>
          </a:r>
          <a:r>
            <a:rPr lang="zh-CN" sz="2100" kern="1200" dirty="0"/>
            <a:t>年</a:t>
          </a:r>
          <a:r>
            <a:rPr lang="en-US" sz="2100" kern="1200" dirty="0"/>
            <a:t> 6 </a:t>
          </a:r>
          <a:r>
            <a:rPr lang="zh-CN" sz="2100" kern="1200" dirty="0"/>
            <a:t>月，股价于并购消息发布前突然出现急速下跌，从每股</a:t>
          </a:r>
          <a:r>
            <a:rPr lang="en-US" sz="2100" kern="1200" dirty="0"/>
            <a:t>26.61 </a:t>
          </a:r>
          <a:r>
            <a:rPr lang="zh-CN" sz="2100" kern="1200" dirty="0"/>
            <a:t>元迅速跌到</a:t>
          </a:r>
          <a:r>
            <a:rPr lang="en-US" sz="2100" kern="1200" dirty="0"/>
            <a:t>14. 9</a:t>
          </a:r>
          <a:r>
            <a:rPr lang="zh-CN" sz="2100" kern="1200" dirty="0"/>
            <a:t>元</a:t>
          </a:r>
          <a:r>
            <a:rPr lang="en-US" sz="2100" kern="1200" dirty="0"/>
            <a:t>;</a:t>
          </a:r>
          <a:endParaRPr lang="zh-CN" altLang="en-US" sz="2100" kern="1200" dirty="0"/>
        </a:p>
      </dsp:txBody>
      <dsp:txXfrm rot="-5400000">
        <a:off x="1352020" y="64373"/>
        <a:ext cx="6714693" cy="1132875"/>
      </dsp:txXfrm>
    </dsp:sp>
    <dsp:sp modelId="{26F07636-592B-4AE9-AC29-39DD24366CE7}">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消息发布后至实际完成前</a:t>
          </a:r>
        </a:p>
      </dsp:txBody>
      <dsp:txXfrm rot="-5400000">
        <a:off x="1" y="2419614"/>
        <a:ext cx="1352020" cy="579438"/>
      </dsp:txXfrm>
    </dsp:sp>
    <dsp:sp modelId="{92BF1F2C-123D-4AEC-B593-1A3B0F0C6F7C}">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altLang="zh-CN" sz="2100" kern="1200" dirty="0"/>
            <a:t>2014.07-2014.10</a:t>
          </a:r>
          <a:endParaRPr lang="zh-CN" altLang="en-US" sz="2100" kern="1200" dirty="0"/>
        </a:p>
        <a:p>
          <a:pPr marL="228600" lvl="1" indent="-228600" algn="l" defTabSz="933450">
            <a:lnSpc>
              <a:spcPct val="90000"/>
            </a:lnSpc>
            <a:spcBef>
              <a:spcPct val="0"/>
            </a:spcBef>
            <a:spcAft>
              <a:spcPct val="15000"/>
            </a:spcAft>
            <a:buChar char="•"/>
          </a:pPr>
          <a:r>
            <a:rPr lang="zh-CN" sz="2100" kern="1200" dirty="0"/>
            <a:t>股价出现一路飙升，股价从每股</a:t>
          </a:r>
          <a:r>
            <a:rPr lang="en-US" sz="2100" kern="1200" dirty="0"/>
            <a:t>16. 57</a:t>
          </a:r>
          <a:r>
            <a:rPr lang="zh-CN" sz="2100" kern="1200" dirty="0"/>
            <a:t>元涨到了</a:t>
          </a:r>
          <a:r>
            <a:rPr lang="en-US" sz="2100" kern="1200" dirty="0"/>
            <a:t>50. 1 </a:t>
          </a:r>
          <a:r>
            <a:rPr lang="zh-CN" sz="2100" kern="1200" dirty="0"/>
            <a:t>元，涨幅高达</a:t>
          </a:r>
          <a:r>
            <a:rPr lang="en-US" sz="2100" kern="1200" dirty="0"/>
            <a:t>263%</a:t>
          </a:r>
          <a:endParaRPr lang="zh-CN" altLang="en-US" sz="2100" kern="1200" dirty="0"/>
        </a:p>
      </dsp:txBody>
      <dsp:txXfrm rot="-5400000">
        <a:off x="1352020" y="1804891"/>
        <a:ext cx="6714693" cy="1132875"/>
      </dsp:txXfrm>
    </dsp:sp>
    <dsp:sp modelId="{E43057ED-344D-4A9F-B005-98A74460EAAE}">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dirty="0"/>
            <a:t>正式完成后至市场非正常波动前</a:t>
          </a:r>
        </a:p>
      </dsp:txBody>
      <dsp:txXfrm rot="-5400000">
        <a:off x="1" y="4160131"/>
        <a:ext cx="1352020" cy="579438"/>
      </dsp:txXfrm>
    </dsp:sp>
    <dsp:sp modelId="{36190527-FE8D-4742-A2DE-BAF67F51A4F5}">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altLang="zh-CN" sz="2100" kern="1200" dirty="0"/>
            <a:t>2014.11-2015.05</a:t>
          </a:r>
          <a:endParaRPr lang="zh-CN" altLang="en-US" sz="2100" kern="1200" dirty="0"/>
        </a:p>
        <a:p>
          <a:pPr marL="228600" lvl="1" indent="-228600" algn="l" defTabSz="933450">
            <a:lnSpc>
              <a:spcPct val="90000"/>
            </a:lnSpc>
            <a:spcBef>
              <a:spcPct val="0"/>
            </a:spcBef>
            <a:spcAft>
              <a:spcPct val="15000"/>
            </a:spcAft>
            <a:buChar char="•"/>
          </a:pPr>
          <a:r>
            <a:rPr lang="zh-CN" sz="2100" kern="1200" dirty="0"/>
            <a:t>半年左右的时间里上涨到</a:t>
          </a:r>
          <a:r>
            <a:rPr lang="en-US" sz="2100" kern="1200" dirty="0"/>
            <a:t> 110 </a:t>
          </a:r>
          <a:r>
            <a:rPr lang="zh-CN" sz="2100" kern="1200" dirty="0"/>
            <a:t>元以上</a:t>
          </a:r>
          <a:endParaRPr lang="zh-CN" altLang="en-US" sz="2100" kern="1200" dirty="0"/>
        </a:p>
      </dsp:txBody>
      <dsp:txXfrm rot="-5400000">
        <a:off x="1352020" y="3545408"/>
        <a:ext cx="6714693" cy="1132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8FEA9-1F11-43AB-81A7-430EB261A207}">
      <dsp:nvSpPr>
        <dsp:cNvPr id="0" name=""/>
        <dsp:cNvSpPr/>
      </dsp:nvSpPr>
      <dsp:spPr>
        <a:xfrm>
          <a:off x="1577935" y="3364"/>
          <a:ext cx="4216821" cy="2530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mj-lt"/>
            <a:buNone/>
          </a:pPr>
          <a:r>
            <a:rPr lang="zh-CN" altLang="en-US" sz="2800" b="1" kern="1200" dirty="0"/>
            <a:t>法律权威与标准统一</a:t>
          </a:r>
        </a:p>
        <a:p>
          <a:pPr marL="228600" lvl="1" indent="-228600" algn="l" defTabSz="889000">
            <a:lnSpc>
              <a:spcPct val="90000"/>
            </a:lnSpc>
            <a:spcBef>
              <a:spcPct val="0"/>
            </a:spcBef>
            <a:spcAft>
              <a:spcPct val="15000"/>
            </a:spcAft>
            <a:buChar char="•"/>
          </a:pPr>
          <a:r>
            <a:rPr lang="zh-CN" altLang="en-US" sz="2000" kern="1200" dirty="0"/>
            <a:t>相关证券股价操纵法律位阶较低</a:t>
          </a:r>
        </a:p>
        <a:p>
          <a:pPr marL="228600" lvl="1" indent="-228600" algn="l" defTabSz="889000">
            <a:lnSpc>
              <a:spcPct val="90000"/>
            </a:lnSpc>
            <a:spcBef>
              <a:spcPct val="0"/>
            </a:spcBef>
            <a:spcAft>
              <a:spcPct val="15000"/>
            </a:spcAft>
            <a:buChar char="•"/>
          </a:pPr>
          <a:r>
            <a:rPr lang="en-US" altLang="zh-CN" sz="2000" kern="1200" dirty="0"/>
            <a:t>《</a:t>
          </a:r>
          <a:r>
            <a:rPr lang="zh-CN" altLang="en-US" sz="2000" kern="1200" dirty="0"/>
            <a:t>证券法</a:t>
          </a:r>
          <a:r>
            <a:rPr lang="en-US" altLang="zh-CN" sz="2000" kern="1200" dirty="0"/>
            <a:t>》</a:t>
          </a:r>
          <a:r>
            <a:rPr lang="zh-CN" altLang="en-US" sz="2000" kern="1200" dirty="0"/>
            <a:t>同</a:t>
          </a:r>
          <a:r>
            <a:rPr lang="en-US" altLang="zh-CN" sz="2000" kern="1200" dirty="0"/>
            <a:t>《</a:t>
          </a:r>
          <a:r>
            <a:rPr lang="zh-CN" altLang="en-US" sz="2000" kern="1200" dirty="0"/>
            <a:t>禁止证券欺诈行为暂行办法</a:t>
          </a:r>
          <a:r>
            <a:rPr lang="en-US" altLang="zh-CN" sz="2000" kern="1200" dirty="0"/>
            <a:t>》</a:t>
          </a:r>
          <a:r>
            <a:rPr lang="zh-CN" altLang="en-US" sz="2000" kern="1200" dirty="0"/>
            <a:t>等其他法律规定之间存在矛盾</a:t>
          </a:r>
        </a:p>
      </dsp:txBody>
      <dsp:txXfrm>
        <a:off x="1577935" y="3364"/>
        <a:ext cx="4216821" cy="2530092"/>
      </dsp:txXfrm>
    </dsp:sp>
    <dsp:sp modelId="{6DAC2386-6C7B-487D-BFAF-FD5D749D8042}">
      <dsp:nvSpPr>
        <dsp:cNvPr id="0" name=""/>
        <dsp:cNvSpPr/>
      </dsp:nvSpPr>
      <dsp:spPr>
        <a:xfrm>
          <a:off x="6216439" y="3364"/>
          <a:ext cx="4216821" cy="2530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mj-lt"/>
            <a:buNone/>
          </a:pPr>
          <a:r>
            <a:rPr lang="zh-CN" altLang="en-US" sz="2800" b="1" kern="1200" dirty="0"/>
            <a:t>放松结果要求与震慑违规</a:t>
          </a:r>
        </a:p>
        <a:p>
          <a:pPr marL="228600" lvl="1" indent="-228600" algn="l" defTabSz="889000">
            <a:lnSpc>
              <a:spcPct val="90000"/>
            </a:lnSpc>
            <a:spcBef>
              <a:spcPct val="0"/>
            </a:spcBef>
            <a:spcAft>
              <a:spcPct val="15000"/>
            </a:spcAft>
            <a:buChar char="•"/>
          </a:pPr>
          <a:r>
            <a:rPr lang="zh-CN" altLang="en-US" sz="2000" kern="1200" dirty="0"/>
            <a:t>放松对于结果的要求，着重考察行为人是否存在操纵市场的牟利意图</a:t>
          </a:r>
        </a:p>
      </dsp:txBody>
      <dsp:txXfrm>
        <a:off x="6216439" y="3364"/>
        <a:ext cx="4216821" cy="2530092"/>
      </dsp:txXfrm>
    </dsp:sp>
    <dsp:sp modelId="{DBC9ECE1-99AF-4F55-8697-750BD5E96E8D}">
      <dsp:nvSpPr>
        <dsp:cNvPr id="0" name=""/>
        <dsp:cNvSpPr/>
      </dsp:nvSpPr>
      <dsp:spPr>
        <a:xfrm>
          <a:off x="1577935" y="2955139"/>
          <a:ext cx="4216821" cy="2530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mj-lt"/>
            <a:buNone/>
          </a:pPr>
          <a:r>
            <a:rPr lang="zh-CN" altLang="en-US" sz="2800" b="1" kern="1200" dirty="0"/>
            <a:t>稽查监管与实时追踪</a:t>
          </a:r>
        </a:p>
        <a:p>
          <a:pPr marL="228600" lvl="1" indent="-228600" algn="l" defTabSz="889000">
            <a:lnSpc>
              <a:spcPct val="90000"/>
            </a:lnSpc>
            <a:spcBef>
              <a:spcPct val="0"/>
            </a:spcBef>
            <a:spcAft>
              <a:spcPct val="15000"/>
            </a:spcAft>
            <a:buChar char="•"/>
          </a:pPr>
          <a:r>
            <a:rPr lang="zh-CN" altLang="en-US" sz="2000" kern="1200" dirty="0"/>
            <a:t>事前的监督防范无疑是避免产生恶劣后果和影响的唯一良方。</a:t>
          </a:r>
        </a:p>
        <a:p>
          <a:pPr marL="228600" lvl="1" indent="-228600" algn="l" defTabSz="889000">
            <a:lnSpc>
              <a:spcPct val="90000"/>
            </a:lnSpc>
            <a:spcBef>
              <a:spcPct val="0"/>
            </a:spcBef>
            <a:spcAft>
              <a:spcPct val="15000"/>
            </a:spcAft>
            <a:buChar char="•"/>
          </a:pPr>
          <a:r>
            <a:rPr lang="zh-CN" altLang="en-US" sz="2000" kern="1200" dirty="0"/>
            <a:t>运用高频交易数据对证券市场上的异常交易行为实时监控，保持调查取证过程的连续完整性</a:t>
          </a:r>
        </a:p>
      </dsp:txBody>
      <dsp:txXfrm>
        <a:off x="1577935" y="2955139"/>
        <a:ext cx="4216821" cy="2530092"/>
      </dsp:txXfrm>
    </dsp:sp>
    <dsp:sp modelId="{3D3D057F-6B72-48CF-A423-AC35380F67F9}">
      <dsp:nvSpPr>
        <dsp:cNvPr id="0" name=""/>
        <dsp:cNvSpPr/>
      </dsp:nvSpPr>
      <dsp:spPr>
        <a:xfrm>
          <a:off x="6216439" y="2955139"/>
          <a:ext cx="4216821" cy="25300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mj-lt"/>
            <a:buNone/>
          </a:pPr>
          <a:r>
            <a:rPr lang="zh-CN" altLang="en-US" sz="2800" b="1" kern="1200" dirty="0"/>
            <a:t>行政刑事双轨并罚</a:t>
          </a:r>
        </a:p>
        <a:p>
          <a:pPr marL="228600" lvl="1" indent="-228600" algn="l" defTabSz="889000">
            <a:lnSpc>
              <a:spcPct val="90000"/>
            </a:lnSpc>
            <a:spcBef>
              <a:spcPct val="0"/>
            </a:spcBef>
            <a:spcAft>
              <a:spcPct val="15000"/>
            </a:spcAft>
            <a:buChar char="•"/>
          </a:pPr>
          <a:r>
            <a:rPr lang="zh-CN" sz="2000" b="1" kern="1200" dirty="0"/>
            <a:t>完善行政责任追究体系</a:t>
          </a:r>
          <a:br>
            <a:rPr lang="en-US" altLang="zh-CN" sz="2000" b="1" kern="1200" dirty="0"/>
          </a:br>
          <a:r>
            <a:rPr lang="zh-CN" sz="2000" kern="1200" dirty="0"/>
            <a:t>预防为主、奖惩结合</a:t>
          </a:r>
          <a:endParaRPr lang="zh-CN" altLang="en-US" sz="2000" kern="1200" dirty="0"/>
        </a:p>
        <a:p>
          <a:pPr marL="228600" lvl="1" indent="-228600" algn="l" defTabSz="889000">
            <a:lnSpc>
              <a:spcPct val="90000"/>
            </a:lnSpc>
            <a:spcBef>
              <a:spcPct val="0"/>
            </a:spcBef>
            <a:spcAft>
              <a:spcPct val="15000"/>
            </a:spcAft>
            <a:buChar char="•"/>
          </a:pPr>
          <a:r>
            <a:rPr lang="zh-CN" sz="2000" b="1" kern="1200" dirty="0"/>
            <a:t>刑事责任制度的修善</a:t>
          </a:r>
          <a:br>
            <a:rPr lang="en-US" altLang="zh-CN" sz="2000" b="1" kern="1200" dirty="0"/>
          </a:br>
          <a:r>
            <a:rPr lang="zh-CN" sz="2000" kern="1200" dirty="0"/>
            <a:t>司法机关主动介入</a:t>
          </a:r>
          <a:r>
            <a:rPr lang="zh-CN" altLang="en-US" sz="2000" kern="1200" dirty="0"/>
            <a:t>，</a:t>
          </a:r>
          <a:r>
            <a:rPr lang="zh-CN" sz="2000" kern="1200" dirty="0"/>
            <a:t>提高法律成本</a:t>
          </a:r>
          <a:endParaRPr lang="zh-CN" altLang="en-US" sz="2000" kern="1200" dirty="0"/>
        </a:p>
      </dsp:txBody>
      <dsp:txXfrm>
        <a:off x="6216439" y="2955139"/>
        <a:ext cx="4216821" cy="25300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05DDE548-4C07-8849-8CE8-3D53C24F64FA}" type="datetimeFigureOut">
              <a:rPr lang="zh-CN" altLang="en-US"/>
              <a:t>2021/12/27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5E2B0E58-F71D-A24C-AB6A-B6DF38BF616B}" type="slidenum">
              <a:r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B0E58-F71D-A24C-AB6A-B6DF38BF616B}"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DE548-4C07-8849-8CE8-3D53C24F64FA}" type="datetimeFigureOut">
              <a:rPr lang="zh-CN" altLang="en-US"/>
              <a:t>2021/12/27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B0E58-F71D-A24C-AB6A-B6DF38BF616B}"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file:///C:\Users\17899\AppData\Local\Temp\wps\INetCache\7b1a95989923a2b0bb8fc9cad00acc5b"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file:///C:\Users\17899\AppData\Local\Temp\wps\INetCache\bc1928985155455bb665b70424ff68ac" TargetMode="External"/><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file:///C:\Users\17899\AppData\Local\Temp\wps\INetCache\3ed603410c8e3492b947d7e7ebe034df"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632130" y="2714171"/>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1268946" y="933044"/>
            <a:ext cx="3848098" cy="4785585"/>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深度视觉·原创设计 https://www.docer.com/works?userid=22383862"/>
          <p:cNvSpPr txBox="1"/>
          <p:nvPr/>
        </p:nvSpPr>
        <p:spPr>
          <a:xfrm>
            <a:off x="1755775" y="2569845"/>
            <a:ext cx="10153015" cy="1014730"/>
          </a:xfrm>
          <a:prstGeom prst="rect">
            <a:avLst/>
          </a:prstGeom>
          <a:noFill/>
        </p:spPr>
        <p:txBody>
          <a:bodyPr wrap="square" rtlCol="0">
            <a:spAutoFit/>
          </a:bodyPr>
          <a:lstStyle/>
          <a:p>
            <a:r>
              <a:rPr lang="zh-CN" altLang="en-US" sz="600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第四组《投资学》课程报告</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1500" fill="hold"/>
                                            <p:tgtEl>
                                              <p:spTgt spid="8"/>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386080" y="1217930"/>
            <a:ext cx="10523855" cy="4399915"/>
          </a:xfrm>
          <a:prstGeom prst="rect">
            <a:avLst/>
          </a:prstGeom>
          <a:noFill/>
        </p:spPr>
        <p:txBody>
          <a:bodyPr wrap="square" rtlCol="0" anchor="t">
            <a:spAutoFit/>
          </a:bodyPr>
          <a:lstStyle/>
          <a:p>
            <a:pPr>
              <a:buFont typeface="Wingdings" panose="05000000000000000000" pitchFamily="2" charset="2"/>
              <a:buChar char="l"/>
            </a:pPr>
            <a:r>
              <a:rPr sz="2000" dirty="0"/>
              <a:t>公司CFO一手创立离岸公司虚增利润，一手操纵股价交易，使自己和朋友们的上亿美元股本稳赚不赔，而安然公司和其他不知情的股票投资者却要为此付出代价。 </a:t>
            </a:r>
          </a:p>
          <a:p>
            <a:pPr>
              <a:buFont typeface="Wingdings" panose="05000000000000000000" pitchFamily="2" charset="2"/>
              <a:buChar char="l"/>
            </a:pPr>
            <a:r>
              <a:rPr sz="2000" dirty="0"/>
              <a:t>2000年8月，安然股票达到历史高位每股90美元，这时安然公司董事长开始抛售自己持有的公司股票，他当然知道公司所隐瞒的亏损有多少。与此同时，一般投资者被建议继续吃进安然股票，股价还会无休止的长下去。</a:t>
            </a:r>
          </a:p>
          <a:p>
            <a:pPr>
              <a:buFont typeface="Wingdings" panose="05000000000000000000" pitchFamily="2" charset="2"/>
              <a:buChar char="l"/>
            </a:pPr>
            <a:r>
              <a:rPr sz="2000" dirty="0"/>
              <a:t>到2001年8月15日，安然的股价已经跌至42美元一股。许多投资者仍旧深信</a:t>
            </a:r>
            <a:r>
              <a:rPr sz="2000" dirty="0">
                <a:sym typeface="+mn-ea"/>
              </a:rPr>
              <a:t>肯尼思·莱</a:t>
            </a:r>
            <a:r>
              <a:rPr sz="2000" dirty="0"/>
              <a:t>的讲话，认为安然股票会引领市场，他们越买越亏、越亏越买。到10月底，股价已跌至15美元，而很多投资者却视此为一个买入安然的良机。</a:t>
            </a:r>
          </a:p>
          <a:p>
            <a:pPr>
              <a:buFont typeface="Wingdings" panose="05000000000000000000" pitchFamily="2" charset="2"/>
              <a:buChar char="l"/>
            </a:pPr>
            <a:r>
              <a:rPr sz="2000" dirty="0"/>
              <a:t>直到一个月后，2001年11月28日，公众才获知了安然以前所隐藏的经营亏损，而这时安然的股价已经跌破1美元。</a:t>
            </a:r>
          </a:p>
          <a:p>
            <a:pPr>
              <a:buFont typeface="Wingdings" panose="05000000000000000000" pitchFamily="2" charset="2"/>
              <a:buChar char="l"/>
            </a:pPr>
            <a:r>
              <a:rPr sz="2000" dirty="0"/>
              <a:t>美国法院于2006年1月对安然公司创始人、前董事长肯尼思·莱和前首席执行官杰弗里·斯基林为在公司丑闻中的作为进行审判,美国证券委员会准备对肯尼斯处以9000万美金以上的罚款，这笔罚金还不包括股民提出的的赔偿要求。同时，SEC还将取消肯尼斯·莱今后在任何上市公司担任管理职务的资格。</a:t>
            </a:r>
          </a:p>
        </p:txBody>
      </p:sp>
      <p:sp>
        <p:nvSpPr>
          <p:cNvPr id="22" name="文本框 21"/>
          <p:cNvSpPr txBox="1"/>
          <p:nvPr/>
        </p:nvSpPr>
        <p:spPr>
          <a:xfrm>
            <a:off x="584200" y="291465"/>
            <a:ext cx="2214880" cy="706755"/>
          </a:xfrm>
          <a:prstGeom prst="rect">
            <a:avLst/>
          </a:prstGeom>
          <a:noFill/>
        </p:spPr>
        <p:txBody>
          <a:bodyPr wrap="none" rtlCol="0" anchor="t">
            <a:spAutoFit/>
          </a:bodyPr>
          <a:lstStyle/>
          <a:p>
            <a:r>
              <a:rPr lang="zh-CN"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事件结果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198755" y="291465"/>
            <a:ext cx="2722880" cy="706755"/>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收获与反思</a:t>
            </a:r>
          </a:p>
        </p:txBody>
      </p:sp>
      <p:sp>
        <p:nvSpPr>
          <p:cNvPr id="6" name="TextBox 5"/>
          <p:cNvSpPr txBox="1"/>
          <p:nvPr/>
        </p:nvSpPr>
        <p:spPr>
          <a:xfrm>
            <a:off x="428264" y="1181939"/>
            <a:ext cx="11059448" cy="4154170"/>
          </a:xfrm>
          <a:prstGeom prst="rect">
            <a:avLst/>
          </a:prstGeom>
          <a:noFill/>
        </p:spPr>
        <p:txBody>
          <a:bodyPr wrap="square" rtlCol="0">
            <a:spAutoFit/>
          </a:bodyPr>
          <a:lstStyle/>
          <a:p>
            <a:pPr>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如何评估股票的价格</a:t>
            </a:r>
          </a:p>
          <a:p>
            <a:pPr indent="0">
              <a:buFont typeface="Wingdings" panose="05000000000000000000" pitchFamily="2" charset="2"/>
              <a:buNone/>
            </a:pPr>
            <a:r>
              <a:rPr lang="en-US" altLang="zh-CN" sz="2400" dirty="0"/>
              <a:t>     </a:t>
            </a:r>
            <a:r>
              <a:rPr lang="zh-CN" altLang="en-US" sz="2400" dirty="0"/>
              <a:t>认识公司财务状况</a:t>
            </a:r>
          </a:p>
          <a:p>
            <a:pPr indent="0">
              <a:buFont typeface="Wingdings" panose="05000000000000000000" pitchFamily="2" charset="2"/>
              <a:buNone/>
            </a:pPr>
            <a:r>
              <a:rPr lang="en-US" altLang="zh-CN" sz="2400" dirty="0">
                <a:sym typeface="+mn-ea"/>
              </a:rPr>
              <a:t>1.</a:t>
            </a:r>
            <a:r>
              <a:rPr lang="zh-CN" altLang="en-US" sz="2400" dirty="0">
                <a:sym typeface="+mn-ea"/>
              </a:rPr>
              <a:t>负债</a:t>
            </a:r>
          </a:p>
          <a:p>
            <a:pPr indent="0">
              <a:buFont typeface="Wingdings" panose="05000000000000000000" pitchFamily="2" charset="2"/>
              <a:buNone/>
            </a:pPr>
            <a:r>
              <a:rPr lang="en-US" altLang="zh-CN" sz="2400" dirty="0">
                <a:sym typeface="+mn-ea"/>
              </a:rPr>
              <a:t>2.</a:t>
            </a:r>
            <a:r>
              <a:rPr lang="zh-CN" altLang="en-US" sz="2400" dirty="0">
                <a:sym typeface="+mn-ea"/>
              </a:rPr>
              <a:t>利润</a:t>
            </a:r>
          </a:p>
          <a:p>
            <a:pPr indent="0">
              <a:buFont typeface="Wingdings" panose="05000000000000000000" pitchFamily="2" charset="2"/>
              <a:buNone/>
            </a:pPr>
            <a:r>
              <a:rPr lang="en-US" altLang="zh-CN" sz="2400" dirty="0">
                <a:sym typeface="+mn-ea"/>
              </a:rPr>
              <a:t>3.</a:t>
            </a:r>
            <a:r>
              <a:rPr lang="zh-CN" altLang="en-US" sz="2400" dirty="0">
                <a:sym typeface="+mn-ea"/>
              </a:rPr>
              <a:t>现金流</a:t>
            </a:r>
          </a:p>
          <a:p>
            <a:pPr algn="l">
              <a:buClrTx/>
              <a:buSzTx/>
              <a:buFont typeface="Wingdings" panose="05000000000000000000" pitchFamily="2" charset="2"/>
              <a:buChar char="l"/>
            </a:pPr>
            <a:r>
              <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正确判断消息的性质（利好利空）</a:t>
            </a:r>
            <a:endParaRPr lang="zh-CN" altLang="en-US" sz="24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algn="l">
              <a:buClrTx/>
              <a:buSzTx/>
              <a:buFont typeface="Wingdings" panose="05000000000000000000" pitchFamily="2" charset="2"/>
              <a:buNone/>
            </a:pPr>
            <a:r>
              <a:rPr lang="en-US" altLang="zh-CN" sz="2400" dirty="0"/>
              <a:t>1.</a:t>
            </a:r>
            <a:r>
              <a:rPr lang="zh-CN" altLang="en-US" sz="2400" dirty="0"/>
              <a:t>大股东抛售股票</a:t>
            </a:r>
          </a:p>
          <a:p>
            <a:pPr algn="l">
              <a:buClrTx/>
              <a:buSzTx/>
              <a:buFont typeface="Wingdings" panose="05000000000000000000" pitchFamily="2" charset="2"/>
              <a:buNone/>
            </a:pPr>
            <a:r>
              <a:rPr lang="en-US" altLang="zh-CN" sz="2400" dirty="0"/>
              <a:t>2.</a:t>
            </a:r>
            <a:r>
              <a:rPr lang="zh-CN" altLang="en-US" sz="2400" dirty="0"/>
              <a:t>机构</a:t>
            </a:r>
            <a:r>
              <a:rPr lang="en-US" altLang="zh-CN" sz="2400" dirty="0"/>
              <a:t>调低了对</a:t>
            </a:r>
            <a:r>
              <a:rPr lang="zh-CN" altLang="en-US" sz="2400" dirty="0"/>
              <a:t>公司</a:t>
            </a:r>
            <a:r>
              <a:rPr lang="en-US" altLang="zh-CN" sz="2400" dirty="0"/>
              <a:t>的评级</a:t>
            </a:r>
          </a:p>
          <a:p>
            <a:pPr algn="l">
              <a:buClrTx/>
              <a:buSzTx/>
              <a:buFont typeface="Wingdings" panose="05000000000000000000" pitchFamily="2" charset="2"/>
              <a:buNone/>
            </a:pPr>
            <a:endParaRPr lang="en-US" altLang="zh-CN" sz="2400" dirty="0"/>
          </a:p>
          <a:p>
            <a:pPr algn="l">
              <a:buClrTx/>
              <a:buSzTx/>
              <a:buFont typeface="Wingdings" panose="05000000000000000000" pitchFamily="2" charset="2"/>
              <a:buNone/>
            </a:pPr>
            <a:endParaRPr lang="zh-CN" altLang="en-US" sz="2400" dirty="0"/>
          </a:p>
          <a:p>
            <a:pPr indent="0">
              <a:buFont typeface="Wingdings" panose="05000000000000000000" pitchFamily="2" charset="2"/>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399742"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02</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701870" y="2695180"/>
            <a:ext cx="4594369" cy="1106805"/>
          </a:xfrm>
          <a:prstGeom prst="rect">
            <a:avLst/>
          </a:prstGeom>
          <a:noFill/>
        </p:spPr>
        <p:txBody>
          <a:bodyPr wrap="square" rtlCol="0">
            <a:spAutoFit/>
          </a:bodyPr>
          <a:lstStyle/>
          <a:p>
            <a:r>
              <a:rPr lang="zh-CN" altLang="en-US" sz="6600" b="1"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银广夏陷阱</a:t>
            </a:r>
          </a:p>
        </p:txBody>
      </p:sp>
      <p:sp>
        <p:nvSpPr>
          <p:cNvPr id="15" name="深度视觉·原创设计 https://www.docer.com/works?userid=22383862"/>
          <p:cNvSpPr txBox="1"/>
          <p:nvPr/>
        </p:nvSpPr>
        <p:spPr>
          <a:xfrm>
            <a:off x="5763722" y="2068306"/>
            <a:ext cx="3357713" cy="5375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3200" b="1" i="0" u="none" strike="noStrike" cap="none" dirty="0">
              <a:solidFill>
                <a:schemeClr val="accent1"/>
              </a:solidFill>
              <a:latin typeface="Source Han Sans CN" panose="020B0500000000000000" pitchFamily="34" charset="-128"/>
              <a:ea typeface="Source Han Sans CN" panose="020B0500000000000000" pitchFamily="34" charset="-128"/>
              <a:cs typeface="Lato"/>
              <a:sym typeface="Lato"/>
            </a:endParaRPr>
          </a:p>
        </p:txBody>
      </p:sp>
      <p:sp>
        <p:nvSpPr>
          <p:cNvPr id="16" name="深度视觉·原创设计 https://www.docer.com/works?userid=22383862"/>
          <p:cNvSpPr txBox="1"/>
          <p:nvPr/>
        </p:nvSpPr>
        <p:spPr>
          <a:xfrm>
            <a:off x="5764099" y="4071501"/>
            <a:ext cx="4888794" cy="481847"/>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2000" dirty="0">
                <a:solidFill>
                  <a:schemeClr val="tx1"/>
                </a:solidFill>
                <a:latin typeface="黑体" panose="02010609060101010101" charset="-122"/>
                <a:ea typeface="黑体" panose="02010609060101010101" charset="-122"/>
                <a:sym typeface="FZHei-B01S" panose="02010601030101010101" pitchFamily="2" charset="-122"/>
              </a:rPr>
              <a:t>王子旸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深度视觉·原创设计 https://www.docer.com/works?userid=22383862"/>
          <p:cNvSpPr txBox="1"/>
          <p:nvPr/>
        </p:nvSpPr>
        <p:spPr>
          <a:xfrm>
            <a:off x="379095" y="309245"/>
            <a:ext cx="3637320" cy="830997"/>
          </a:xfrm>
          <a:prstGeom prst="rect">
            <a:avLst/>
          </a:prstGeom>
          <a:noFill/>
        </p:spPr>
        <p:txBody>
          <a:bodyPr wrap="square" rtlCol="0">
            <a:spAutoFit/>
          </a:bodyPr>
          <a:lstStyle/>
          <a:p>
            <a:pPr algn="dist"/>
            <a:r>
              <a:rPr lang="zh-CN" altLang="en-US" sz="4800" b="1"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银广夏陷阱</a:t>
            </a:r>
          </a:p>
        </p:txBody>
      </p:sp>
      <p:sp>
        <p:nvSpPr>
          <p:cNvPr id="2" name="深度视觉·原创设计 https://www.docer.com/works?userid=22383862"/>
          <p:cNvSpPr/>
          <p:nvPr/>
        </p:nvSpPr>
        <p:spPr>
          <a:xfrm>
            <a:off x="6593773" y="1113572"/>
            <a:ext cx="3706015" cy="4553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solidFill>
                <a:schemeClr val="accent4"/>
              </a:solidFill>
            </a:endParaRPr>
          </a:p>
        </p:txBody>
      </p:sp>
      <p:sp>
        <p:nvSpPr>
          <p:cNvPr id="9" name="深度视觉·原创设计 https://www.docer.com/works?userid=22383862"/>
          <p:cNvSpPr txBox="1"/>
          <p:nvPr/>
        </p:nvSpPr>
        <p:spPr>
          <a:xfrm>
            <a:off x="1089109" y="1139301"/>
            <a:ext cx="3183654" cy="310226"/>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zh-CN" altLang="en-US" sz="3200" b="1" i="0" u="none" strike="noStrike" cap="none" dirty="0">
                <a:solidFill>
                  <a:schemeClr val="accent1"/>
                </a:solidFill>
                <a:latin typeface="Source Han Sans CN" panose="020B0500000000000000" pitchFamily="34" charset="-128"/>
                <a:ea typeface="Source Han Sans CN" panose="020B0500000000000000" pitchFamily="34" charset="-128"/>
                <a:cs typeface="Lato"/>
                <a:sym typeface="Lato"/>
              </a:rPr>
              <a:t>“跨世纪大牛股“</a:t>
            </a:r>
            <a:endParaRPr lang="en-US" sz="3200" b="1" i="0" u="none" strike="noStrike" cap="none" dirty="0">
              <a:solidFill>
                <a:schemeClr val="accent1"/>
              </a:solidFill>
              <a:latin typeface="Source Han Sans CN" panose="020B0500000000000000" pitchFamily="34" charset="-128"/>
              <a:ea typeface="Source Han Sans CN" panose="020B0500000000000000" pitchFamily="34" charset="-128"/>
              <a:cs typeface="Lato"/>
              <a:sym typeface="Lato"/>
            </a:endParaRPr>
          </a:p>
        </p:txBody>
      </p:sp>
      <p:sp>
        <p:nvSpPr>
          <p:cNvPr id="10" name="深度视觉·原创设计 https://www.docer.com/works?userid=22383862"/>
          <p:cNvSpPr txBox="1"/>
          <p:nvPr/>
        </p:nvSpPr>
        <p:spPr>
          <a:xfrm>
            <a:off x="8823" y="2112645"/>
            <a:ext cx="6584950" cy="2657122"/>
          </a:xfrm>
          <a:prstGeom prst="rect">
            <a:avLst/>
          </a:prstGeom>
          <a:noFill/>
        </p:spPr>
        <p:txBody>
          <a:bodyPr wrap="square" lIns="91423" tIns="45712" rIns="91423" bIns="45712" rtlCol="0">
            <a:spAutoFit/>
          </a:bodyPr>
          <a:lstStyle/>
          <a:p>
            <a:pPr lvl="0" defTabSz="1217930">
              <a:lnSpc>
                <a:spcPts val="2000"/>
              </a:lnSpc>
              <a:defRPr/>
            </a:pP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5.19</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行情</a:t>
            </a:r>
            <a:endPar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lvl="0" defTabSz="1217930">
              <a:lnSpc>
                <a:spcPts val="2000"/>
              </a:lnSpc>
              <a:buFont typeface="Arial" panose="020B0604020202020204" pitchFamily="34" charset="0"/>
              <a:buChar char="•"/>
              <a:defRPr/>
            </a:pP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1999</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年</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5</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月，在席卷中国的网络科技股热潮的带动下，中国股市走出了一波凌厉的飚升走势，在不到两个月的时间里，上证综指从</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1100</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点之下开始，最高见到</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1700</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点之上，涨幅超过</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50%</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endPar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lvl="0" defTabSz="1217930">
              <a:lnSpc>
                <a:spcPts val="2000"/>
              </a:lnSpc>
              <a:buFont typeface="Arial" panose="020B0604020202020204" pitchFamily="34" charset="0"/>
              <a:buChar char="•"/>
              <a:defRPr/>
            </a:pP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次年春节，沪深股市在充分消化</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5.19</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行情的获利筹码之后重拾升势，上证综指不断创出历史新高，并于</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2001</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年</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6</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月</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14</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日达到最高点</a:t>
            </a:r>
            <a:r>
              <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2245.44</a:t>
            </a: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点，</a:t>
            </a:r>
            <a:endParaRPr lang="en-US" altLang="zh-CN"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lvl="0" defTabSz="1217930">
              <a:lnSpc>
                <a:spcPts val="2000"/>
              </a:lnSpc>
              <a:buFont typeface="Arial" panose="020B0604020202020204" pitchFamily="34" charset="0"/>
              <a:buChar char="•"/>
              <a:defRPr/>
            </a:pPr>
            <a:r>
              <a:rPr lang="zh-CN" altLang="en-US" sz="20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持续长达两年的大牛市，随后便展开了长达四年的熊市之旅。</a:t>
            </a:r>
          </a:p>
        </p:txBody>
      </p:sp>
      <p:pic>
        <p:nvPicPr>
          <p:cNvPr id="4" name="图片 3"/>
          <p:cNvPicPr>
            <a:picLocks noChangeAspect="1"/>
          </p:cNvPicPr>
          <p:nvPr>
            <p:custDataLst>
              <p:tags r:id="rId1"/>
            </p:custDataLst>
          </p:nvPr>
        </p:nvPicPr>
        <p:blipFill>
          <a:blip r:embed="rId3"/>
          <a:stretch>
            <a:fillRect/>
          </a:stretch>
        </p:blipFill>
        <p:spPr>
          <a:xfrm>
            <a:off x="6981825" y="1774472"/>
            <a:ext cx="5210175" cy="2995295"/>
          </a:xfrm>
          <a:prstGeom prst="rect">
            <a:avLst/>
          </a:prstGeom>
        </p:spPr>
      </p:pic>
      <p:sp>
        <p:nvSpPr>
          <p:cNvPr id="14" name="矩形 13"/>
          <p:cNvSpPr/>
          <p:nvPr/>
        </p:nvSpPr>
        <p:spPr>
          <a:xfrm>
            <a:off x="379095" y="5813410"/>
            <a:ext cx="8515473" cy="523220"/>
          </a:xfrm>
          <a:prstGeom prst="rect">
            <a:avLst/>
          </a:prstGeom>
        </p:spPr>
        <p:txBody>
          <a:bodyPr wrap="none">
            <a:spAutoFit/>
          </a:bodyPr>
          <a:lstStyle/>
          <a:p>
            <a:r>
              <a:rPr lang="zh-CN" altLang="en-US" sz="2800" b="1"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银广夏为</a:t>
            </a:r>
            <a:r>
              <a:rPr lang="en-US" altLang="zh-CN" sz="2800" b="1"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5.19</a:t>
            </a:r>
            <a:r>
              <a:rPr lang="zh-CN" altLang="en-US" sz="2800" b="1"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行情中涨势最好的股票</a:t>
            </a:r>
            <a:r>
              <a:rPr lang="en-US" altLang="zh-CN" sz="2800" b="1"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a:t>
            </a:r>
            <a:r>
              <a:rPr lang="zh-CN" altLang="en-US" sz="2800" b="1"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年涨幅</a:t>
            </a:r>
            <a:r>
              <a:rPr lang="en-US" altLang="zh-CN" sz="2800" b="1" i="1"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440%</a:t>
            </a:r>
            <a:endParaRPr lang="zh-CN" altLang="en-US" sz="28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386080" y="1217930"/>
            <a:ext cx="11408523" cy="4154984"/>
          </a:xfrm>
          <a:prstGeom prst="rect">
            <a:avLst/>
          </a:prstGeom>
          <a:noFill/>
        </p:spPr>
        <p:txBody>
          <a:bodyPr wrap="square" rtlCol="0" anchor="t">
            <a:spAutoFit/>
          </a:bodyPr>
          <a:lstStyle/>
          <a:p>
            <a:pPr>
              <a:buFont typeface="Wingdings" panose="05000000000000000000" pitchFamily="2" charset="2"/>
              <a:buChar char="l"/>
            </a:pPr>
            <a:r>
              <a:rPr lang="en-US" altLang="zh-CN" sz="2400" dirty="0"/>
              <a:t>1994</a:t>
            </a:r>
            <a:r>
              <a:rPr lang="zh-CN" altLang="en-US" sz="2400" dirty="0"/>
              <a:t>年</a:t>
            </a:r>
            <a:r>
              <a:rPr lang="en-US" altLang="zh-CN" sz="2400" dirty="0"/>
              <a:t>6</a:t>
            </a:r>
            <a:r>
              <a:rPr lang="zh-CN" altLang="en-US" sz="2400" dirty="0"/>
              <a:t>月</a:t>
            </a:r>
            <a:r>
              <a:rPr lang="en-US" altLang="zh-CN" sz="2400" dirty="0"/>
              <a:t>17</a:t>
            </a:r>
            <a:r>
              <a:rPr lang="zh-CN" altLang="en-US" sz="2400" dirty="0"/>
              <a:t>日广夏（银川）实业股份有限公司于深圳上市（简称：银广夏）</a:t>
            </a:r>
            <a:endParaRPr lang="en-US" altLang="zh-CN" sz="2400" dirty="0"/>
          </a:p>
          <a:p>
            <a:endParaRPr lang="en-US" altLang="zh-CN" sz="2400" dirty="0"/>
          </a:p>
          <a:p>
            <a:pPr>
              <a:buFont typeface="Wingdings" panose="05000000000000000000" pitchFamily="2" charset="2"/>
              <a:buChar char="l"/>
            </a:pPr>
            <a:r>
              <a:rPr lang="zh-CN" altLang="en-US" sz="2400" dirty="0"/>
              <a:t>最初的几年中银广夏估价从</a:t>
            </a:r>
            <a:r>
              <a:rPr lang="en-US" altLang="zh-CN" sz="2400" dirty="0"/>
              <a:t>4.58</a:t>
            </a:r>
            <a:r>
              <a:rPr lang="zh-CN" altLang="en-US" sz="2400" dirty="0"/>
              <a:t>元增至</a:t>
            </a:r>
            <a:r>
              <a:rPr lang="en-US" altLang="zh-CN" sz="2400" dirty="0"/>
              <a:t>1999</a:t>
            </a:r>
            <a:r>
              <a:rPr lang="zh-CN" altLang="en-US" sz="2400" dirty="0"/>
              <a:t>年</a:t>
            </a:r>
            <a:r>
              <a:rPr lang="en-US" altLang="zh-CN" sz="2400" dirty="0"/>
              <a:t>12</a:t>
            </a:r>
            <a:r>
              <a:rPr lang="zh-CN" altLang="en-US" sz="2400" dirty="0"/>
              <a:t>月</a:t>
            </a:r>
            <a:r>
              <a:rPr lang="en-US" altLang="zh-CN" sz="2400" dirty="0"/>
              <a:t>30</a:t>
            </a:r>
            <a:r>
              <a:rPr lang="zh-CN" altLang="en-US" sz="2400" dirty="0"/>
              <a:t>日的</a:t>
            </a:r>
            <a:r>
              <a:rPr lang="en-US" altLang="zh-CN" sz="2400" dirty="0"/>
              <a:t>13.97</a:t>
            </a:r>
            <a:r>
              <a:rPr lang="zh-CN" altLang="en-US" sz="2400" dirty="0"/>
              <a:t>元</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自</a:t>
            </a:r>
            <a:r>
              <a:rPr lang="en-US" altLang="zh-CN" sz="2400" dirty="0"/>
              <a:t>2000</a:t>
            </a:r>
            <a:r>
              <a:rPr lang="zh-CN" altLang="en-US" sz="2400" dirty="0"/>
              <a:t>年第一个交易日起按五日线增长</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至</a:t>
            </a:r>
            <a:r>
              <a:rPr lang="en-US" altLang="zh-CN" sz="2400" dirty="0"/>
              <a:t>2000.4.19</a:t>
            </a:r>
            <a:r>
              <a:rPr lang="zh-CN" altLang="en-US" sz="2400" dirty="0"/>
              <a:t>，股价涨至</a:t>
            </a:r>
            <a:r>
              <a:rPr lang="en-US" altLang="zh-CN" sz="2400" dirty="0"/>
              <a:t>35.83</a:t>
            </a:r>
            <a:r>
              <a:rPr lang="zh-CN" altLang="en-US" sz="2400" dirty="0"/>
              <a:t>元</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en-US" altLang="zh-CN" sz="2400" dirty="0"/>
              <a:t>2000.4.20</a:t>
            </a:r>
            <a:r>
              <a:rPr lang="zh-CN" altLang="en-US" sz="2400" dirty="0"/>
              <a:t>日开始实施新分红方案</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年底时除权后的股价为</a:t>
            </a:r>
            <a:r>
              <a:rPr lang="en-US" altLang="zh-CN" sz="2400" dirty="0"/>
              <a:t>37.99</a:t>
            </a:r>
            <a:r>
              <a:rPr lang="zh-CN" altLang="en-US" sz="2400" dirty="0"/>
              <a:t>元，除权前则达</a:t>
            </a:r>
            <a:r>
              <a:rPr lang="en-US" altLang="zh-CN" sz="2400" dirty="0"/>
              <a:t>75.98</a:t>
            </a:r>
            <a:r>
              <a:rPr lang="zh-CN" altLang="en-US" sz="2400" dirty="0"/>
              <a:t>元，涨幅为</a:t>
            </a:r>
            <a:r>
              <a:rPr lang="en-US" altLang="zh-CN" sz="2400" dirty="0"/>
              <a:t>440%</a:t>
            </a:r>
            <a:endParaRPr lang="zh-CN" altLang="en-US" sz="2400" dirty="0"/>
          </a:p>
        </p:txBody>
      </p:sp>
      <p:sp>
        <p:nvSpPr>
          <p:cNvPr id="22" name="文本框 21"/>
          <p:cNvSpPr txBox="1"/>
          <p:nvPr/>
        </p:nvSpPr>
        <p:spPr>
          <a:xfrm>
            <a:off x="198755" y="291465"/>
            <a:ext cx="4801314"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“银广夏陷阱”过程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386081" y="1217930"/>
            <a:ext cx="7264786" cy="4893647"/>
          </a:xfrm>
          <a:prstGeom prst="rect">
            <a:avLst/>
          </a:prstGeom>
          <a:noFill/>
        </p:spPr>
        <p:txBody>
          <a:bodyPr wrap="square" rtlCol="0" anchor="t">
            <a:spAutoFit/>
          </a:bodyPr>
          <a:lstStyle/>
          <a:p>
            <a:pPr>
              <a:buFont typeface="Wingdings" panose="05000000000000000000" pitchFamily="2" charset="2"/>
              <a:buChar char="l"/>
            </a:pPr>
            <a:r>
              <a:rPr lang="en-US" altLang="zh-CN" sz="2400" dirty="0"/>
              <a:t>2001</a:t>
            </a:r>
            <a:r>
              <a:rPr lang="zh-CN" altLang="en-US" sz="2400" dirty="0"/>
              <a:t>年</a:t>
            </a:r>
            <a:r>
              <a:rPr lang="en-US" altLang="zh-CN" sz="2400" dirty="0"/>
              <a:t>8</a:t>
            </a:r>
            <a:r>
              <a:rPr lang="zh-CN" altLang="en-US" sz="2400" dirty="0"/>
              <a:t>月，</a:t>
            </a:r>
            <a:r>
              <a:rPr lang="en-US" altLang="zh-CN" sz="2400" dirty="0"/>
              <a:t>《</a:t>
            </a:r>
            <a:r>
              <a:rPr lang="zh-CN" altLang="en-US" sz="2400" dirty="0"/>
              <a:t>财经</a:t>
            </a:r>
            <a:r>
              <a:rPr lang="en-US" altLang="zh-CN" sz="2400" dirty="0"/>
              <a:t>》</a:t>
            </a:r>
            <a:r>
              <a:rPr lang="zh-CN" altLang="en-US" sz="2400" dirty="0"/>
              <a:t>杂志揭露了银广夏陷阱，在文章中，他们提出：</a:t>
            </a:r>
            <a:endParaRPr lang="en-US" altLang="zh-CN" sz="2400" dirty="0"/>
          </a:p>
          <a:p>
            <a:r>
              <a:rPr lang="en-US" altLang="zh-CN" sz="2400" dirty="0"/>
              <a:t>1</a:t>
            </a:r>
            <a:r>
              <a:rPr lang="zh-CN" altLang="en-US" sz="2400" dirty="0"/>
              <a:t>、不可能的产量：以天津广夏萃取设备的产能，即使通宵达旦运作，也生产不出其所宣称的数量；</a:t>
            </a:r>
            <a:endParaRPr lang="en-US" altLang="zh-CN" sz="2400" dirty="0"/>
          </a:p>
          <a:p>
            <a:r>
              <a:rPr lang="en-US" altLang="zh-CN" sz="2400" dirty="0"/>
              <a:t>2</a:t>
            </a:r>
            <a:r>
              <a:rPr lang="zh-CN" altLang="en-US" sz="2400" dirty="0"/>
              <a:t>、不可能的价格：天津广夏萃取产品出口价格高到近乎荒谬；</a:t>
            </a:r>
            <a:endParaRPr lang="en-US" altLang="zh-CN" sz="2400" dirty="0"/>
          </a:p>
          <a:p>
            <a:r>
              <a:rPr lang="en-US" altLang="zh-CN" sz="2400" dirty="0"/>
              <a:t>3</a:t>
            </a:r>
            <a:r>
              <a:rPr lang="zh-CN" altLang="en-US" sz="2400" dirty="0"/>
              <a:t>、不可能的产品：银广夏对德出口合同中的某些产品，根本不能用二氧化碳超临界萃取设备提取。</a:t>
            </a:r>
            <a:endParaRPr lang="en-US" altLang="zh-CN" sz="2400" dirty="0"/>
          </a:p>
          <a:p>
            <a:pPr>
              <a:buFont typeface="Wingdings" panose="05000000000000000000" pitchFamily="2" charset="2"/>
              <a:buChar char="l"/>
            </a:pPr>
            <a:r>
              <a:rPr lang="zh-CN" altLang="en-US" sz="2400" dirty="0"/>
              <a:t>证监会迅速组织专案组进行调查：天津广夏造假始于</a:t>
            </a:r>
            <a:r>
              <a:rPr lang="en-US" altLang="zh-CN" sz="2400" dirty="0"/>
              <a:t>1995 </a:t>
            </a:r>
            <a:r>
              <a:rPr lang="zh-CN" altLang="en-US" sz="2400" dirty="0"/>
              <a:t>年，造假利润从 </a:t>
            </a:r>
            <a:r>
              <a:rPr lang="en-US" altLang="zh-CN" sz="2400" dirty="0"/>
              <a:t>1995 </a:t>
            </a:r>
            <a:r>
              <a:rPr lang="zh-CN" altLang="en-US" sz="2400" dirty="0"/>
              <a:t>年的 </a:t>
            </a:r>
            <a:r>
              <a:rPr lang="en-US" altLang="zh-CN" sz="2400" dirty="0"/>
              <a:t>200 </a:t>
            </a:r>
            <a:r>
              <a:rPr lang="zh-CN" altLang="en-US" sz="2400" dirty="0"/>
              <a:t>余万元开始，发展到 </a:t>
            </a:r>
            <a:r>
              <a:rPr lang="en-US" altLang="zh-CN" sz="2400" dirty="0"/>
              <a:t>2000 </a:t>
            </a:r>
            <a:r>
              <a:rPr lang="zh-CN" altLang="en-US" sz="2400" dirty="0"/>
              <a:t>年的 </a:t>
            </a:r>
            <a:r>
              <a:rPr lang="en-US" altLang="zh-CN" sz="2400" dirty="0"/>
              <a:t>5 </a:t>
            </a:r>
            <a:r>
              <a:rPr lang="zh-CN" altLang="en-US" sz="2400" dirty="0"/>
              <a:t>亿多元，创下了惊人的利润“业绩”。而真相是：最近几年，天津广夏每年亏损 </a:t>
            </a:r>
            <a:r>
              <a:rPr lang="en-US" altLang="zh-CN" sz="2400" dirty="0"/>
              <a:t>1500 </a:t>
            </a:r>
            <a:r>
              <a:rPr lang="zh-CN" altLang="en-US" sz="2400" dirty="0"/>
              <a:t>万元至 </a:t>
            </a:r>
            <a:r>
              <a:rPr lang="en-US" altLang="zh-CN" sz="2400" dirty="0"/>
              <a:t>2000 </a:t>
            </a:r>
            <a:r>
              <a:rPr lang="zh-CN" altLang="en-US" sz="2400" dirty="0"/>
              <a:t>万元。</a:t>
            </a:r>
          </a:p>
        </p:txBody>
      </p:sp>
      <p:sp>
        <p:nvSpPr>
          <p:cNvPr id="22" name="文本框 21"/>
          <p:cNvSpPr txBox="1"/>
          <p:nvPr/>
        </p:nvSpPr>
        <p:spPr>
          <a:xfrm>
            <a:off x="198755" y="291465"/>
            <a:ext cx="4801314"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“银广夏陷阱”过程</a:t>
            </a:r>
          </a:p>
        </p:txBody>
      </p:sp>
      <p:pic>
        <p:nvPicPr>
          <p:cNvPr id="1026" name="Picture 2" descr="https://p1.ssl.qhimg.com/t01b7aa4b13eb75e9a2.jpg"/>
          <p:cNvPicPr>
            <a:picLocks noChangeAspect="1" noChangeArrowheads="1"/>
          </p:cNvPicPr>
          <p:nvPr/>
        </p:nvPicPr>
        <p:blipFill>
          <a:blip r:embed="rId2"/>
          <a:srcRect/>
          <a:stretch>
            <a:fillRect/>
          </a:stretch>
        </p:blipFill>
        <p:spPr bwMode="auto">
          <a:xfrm>
            <a:off x="8630212" y="999351"/>
            <a:ext cx="2857500" cy="3657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386081" y="1217930"/>
            <a:ext cx="7264786" cy="4893647"/>
          </a:xfrm>
          <a:prstGeom prst="rect">
            <a:avLst/>
          </a:prstGeom>
          <a:noFill/>
        </p:spPr>
        <p:txBody>
          <a:bodyPr wrap="square" rtlCol="0" anchor="t">
            <a:spAutoFit/>
          </a:bodyPr>
          <a:lstStyle/>
          <a:p>
            <a:pPr>
              <a:buFont typeface="Wingdings" panose="05000000000000000000" pitchFamily="2" charset="2"/>
              <a:buChar char="l"/>
            </a:pPr>
            <a:r>
              <a:rPr lang="en-US" altLang="zh-CN" sz="2400" dirty="0"/>
              <a:t>2001</a:t>
            </a:r>
            <a:r>
              <a:rPr lang="zh-CN" altLang="en-US" sz="2400" dirty="0"/>
              <a:t>年</a:t>
            </a:r>
            <a:r>
              <a:rPr lang="en-US" altLang="zh-CN" sz="2400" dirty="0"/>
              <a:t>8</a:t>
            </a:r>
            <a:r>
              <a:rPr lang="zh-CN" altLang="en-US" sz="2400" dirty="0"/>
              <a:t>月</a:t>
            </a:r>
            <a:r>
              <a:rPr lang="en-US" altLang="zh-CN" sz="2400" dirty="0"/>
              <a:t>3</a:t>
            </a:r>
            <a:r>
              <a:rPr lang="zh-CN" altLang="en-US" sz="2400" dirty="0"/>
              <a:t>日，银广夏停牌，停牌前市值为</a:t>
            </a:r>
            <a:r>
              <a:rPr lang="en-US" altLang="zh-CN" sz="2400" dirty="0"/>
              <a:t>31</a:t>
            </a:r>
            <a:r>
              <a:rPr lang="zh-CN" altLang="en-US" sz="2400" dirty="0"/>
              <a:t>元左右</a:t>
            </a:r>
            <a:endParaRPr lang="en-US" altLang="zh-CN" sz="2400" dirty="0"/>
          </a:p>
          <a:p>
            <a:pPr>
              <a:buFont typeface="Wingdings" panose="05000000000000000000" pitchFamily="2" charset="2"/>
              <a:buChar char="l"/>
            </a:pPr>
            <a:r>
              <a:rPr lang="zh-CN" altLang="en-US" sz="2400" dirty="0"/>
              <a:t>同年</a:t>
            </a:r>
            <a:r>
              <a:rPr lang="en-US" altLang="zh-CN" sz="2400" dirty="0"/>
              <a:t>9</a:t>
            </a:r>
            <a:r>
              <a:rPr lang="zh-CN" altLang="en-US" sz="2400" dirty="0"/>
              <a:t>月</a:t>
            </a:r>
            <a:r>
              <a:rPr lang="en-US" altLang="zh-CN" sz="2400" dirty="0"/>
              <a:t>10</a:t>
            </a:r>
            <a:r>
              <a:rPr lang="zh-CN" altLang="en-US" sz="2400" dirty="0"/>
              <a:t>日复牌，经历了</a:t>
            </a:r>
            <a:r>
              <a:rPr lang="en-US" altLang="zh-CN" sz="2400" dirty="0"/>
              <a:t>15</a:t>
            </a:r>
            <a:r>
              <a:rPr lang="zh-CN" altLang="en-US" sz="2400" dirty="0"/>
              <a:t>个跌停板，市值约为</a:t>
            </a:r>
            <a:r>
              <a:rPr lang="en-US" altLang="zh-CN" sz="2400" dirty="0"/>
              <a:t>7</a:t>
            </a:r>
            <a:r>
              <a:rPr lang="zh-CN" altLang="en-US" sz="2400" dirty="0"/>
              <a:t>元，损失接近</a:t>
            </a:r>
            <a:r>
              <a:rPr lang="en-US" altLang="zh-CN" sz="2400" dirty="0"/>
              <a:t>70</a:t>
            </a:r>
            <a:r>
              <a:rPr lang="zh-CN" altLang="en-US" sz="2400" dirty="0"/>
              <a:t>亿市值</a:t>
            </a:r>
            <a:endParaRPr lang="en-US" altLang="zh-CN" sz="2400" dirty="0"/>
          </a:p>
          <a:p>
            <a:pPr>
              <a:buFont typeface="Wingdings" panose="05000000000000000000" pitchFamily="2" charset="2"/>
              <a:buChar char="l"/>
            </a:pPr>
            <a:r>
              <a:rPr lang="en-US" altLang="zh-CN" sz="2400" dirty="0"/>
              <a:t>2001</a:t>
            </a:r>
            <a:r>
              <a:rPr lang="zh-CN" altLang="en-US" sz="2400" dirty="0"/>
              <a:t>年</a:t>
            </a:r>
            <a:r>
              <a:rPr lang="en-US" altLang="zh-CN" sz="2400" dirty="0"/>
              <a:t>9</a:t>
            </a:r>
            <a:r>
              <a:rPr lang="zh-CN" altLang="en-US" sz="2400" dirty="0"/>
              <a:t>月</a:t>
            </a:r>
            <a:r>
              <a:rPr lang="en-US" altLang="zh-CN" sz="2400" dirty="0"/>
              <a:t>16</a:t>
            </a:r>
            <a:r>
              <a:rPr lang="zh-CN" altLang="en-US" sz="2400" dirty="0"/>
              <a:t>日</a:t>
            </a:r>
            <a:r>
              <a:rPr lang="en-US" altLang="zh-CN" sz="2400" dirty="0"/>
              <a:t>2001 </a:t>
            </a:r>
            <a:r>
              <a:rPr lang="zh-CN" altLang="en-US" sz="2400" dirty="0"/>
              <a:t>年 </a:t>
            </a:r>
            <a:r>
              <a:rPr lang="en-US" altLang="zh-CN" sz="2400" dirty="0"/>
              <a:t>9 </a:t>
            </a:r>
            <a:r>
              <a:rPr lang="zh-CN" altLang="en-US" sz="2400" dirty="0"/>
              <a:t>月 </a:t>
            </a:r>
            <a:r>
              <a:rPr lang="en-US" altLang="zh-CN" sz="2400" dirty="0"/>
              <a:t>16 </a:t>
            </a:r>
            <a:r>
              <a:rPr lang="zh-CN" altLang="en-US" sz="2400" dirty="0"/>
              <a:t>日，宁夏自治区银川市中级人民法院对银广夏刑事案做出一审判决，原天津广夏董事长兼财务总监董博因提供虚假财会报告罪被判处有期徒刑三年，并处罚金人民币 </a:t>
            </a:r>
            <a:r>
              <a:rPr lang="en-US" altLang="zh-CN" sz="2400" dirty="0"/>
              <a:t>10 </a:t>
            </a:r>
            <a:r>
              <a:rPr lang="zh-CN" altLang="en-US" sz="2400" dirty="0"/>
              <a:t>万元。并对相关人士进行处罚。随后，投资者发起了民事索赔。</a:t>
            </a:r>
            <a:r>
              <a:rPr lang="en-US" altLang="zh-CN" sz="2400" dirty="0"/>
              <a:t>2004</a:t>
            </a:r>
            <a:r>
              <a:rPr lang="zh-CN" altLang="en-US" sz="2400" dirty="0"/>
              <a:t>年年底，银川市中级人民法院对首例民事赔偿案判决，被告赔偿原告各项损失 </a:t>
            </a:r>
            <a:r>
              <a:rPr lang="en-US" altLang="zh-CN" sz="2400" dirty="0"/>
              <a:t>11 </a:t>
            </a:r>
            <a:r>
              <a:rPr lang="zh-CN" altLang="en-US" sz="2400" dirty="0"/>
              <a:t>万元，但银广夏公司却无力赔偿。</a:t>
            </a:r>
            <a:endParaRPr lang="en-US" altLang="zh-CN" sz="2400" dirty="0"/>
          </a:p>
          <a:p>
            <a:pPr>
              <a:buFont typeface="Wingdings" panose="05000000000000000000" pitchFamily="2" charset="2"/>
              <a:buChar char="l"/>
            </a:pPr>
            <a:endParaRPr lang="zh-CN" altLang="en-US" sz="2400" dirty="0"/>
          </a:p>
        </p:txBody>
      </p:sp>
      <p:sp>
        <p:nvSpPr>
          <p:cNvPr id="22" name="文本框 21"/>
          <p:cNvSpPr txBox="1"/>
          <p:nvPr/>
        </p:nvSpPr>
        <p:spPr>
          <a:xfrm>
            <a:off x="198755" y="291465"/>
            <a:ext cx="4801314"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“银广夏陷阱”过程</a:t>
            </a:r>
          </a:p>
        </p:txBody>
      </p:sp>
      <p:pic>
        <p:nvPicPr>
          <p:cNvPr id="77826" name="Picture 2"/>
          <p:cNvPicPr>
            <a:picLocks noChangeAspect="1" noChangeArrowheads="1"/>
          </p:cNvPicPr>
          <p:nvPr/>
        </p:nvPicPr>
        <p:blipFill>
          <a:blip r:embed="rId2"/>
          <a:srcRect/>
          <a:stretch>
            <a:fillRect/>
          </a:stretch>
        </p:blipFill>
        <p:spPr bwMode="auto">
          <a:xfrm>
            <a:off x="7677712" y="1657712"/>
            <a:ext cx="3810000" cy="26860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386081" y="1217930"/>
            <a:ext cx="11315924" cy="4893647"/>
          </a:xfrm>
          <a:prstGeom prst="rect">
            <a:avLst/>
          </a:prstGeom>
          <a:noFill/>
        </p:spPr>
        <p:txBody>
          <a:bodyPr wrap="square" rtlCol="0" anchor="t">
            <a:spAutoFit/>
          </a:bodyPr>
          <a:lstStyle/>
          <a:p>
            <a:pPr>
              <a:buFont typeface="Wingdings" panose="05000000000000000000" pitchFamily="2" charset="2"/>
              <a:buChar char="l"/>
            </a:pPr>
            <a:r>
              <a:rPr lang="zh-CN" altLang="en-US" sz="2400" dirty="0"/>
              <a:t>中国经济开发信托投资公司（简称“中经开”）首次出现是以“北京中经开物业管理有限公司”在银广夏</a:t>
            </a:r>
            <a:r>
              <a:rPr lang="en-US" altLang="zh-CN" sz="2400" dirty="0"/>
              <a:t>2000</a:t>
            </a:r>
            <a:r>
              <a:rPr lang="zh-CN" altLang="en-US" sz="2400" dirty="0"/>
              <a:t>年年报中第七大股东，为其最大的流通股东</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在中经开物业成为其大股东后，成大公司下属的基金景宏和基金景福也开始大举持仓银广夏。据统计，中经开物业管理公司及景宏、景福这三个机构，高峰时总共持有的银广夏“明仓”超过</a:t>
            </a:r>
            <a:r>
              <a:rPr lang="en-US" altLang="zh-CN" sz="2400" dirty="0"/>
              <a:t>2140</a:t>
            </a:r>
            <a:r>
              <a:rPr lang="zh-CN" altLang="en-US" sz="2400" dirty="0"/>
              <a:t>万股，截至银广夏崩溃前</a:t>
            </a:r>
            <a:r>
              <a:rPr lang="en-US" altLang="zh-CN" sz="2400" dirty="0"/>
              <a:t>2001</a:t>
            </a:r>
            <a:r>
              <a:rPr lang="zh-CN" altLang="en-US" sz="2400" dirty="0"/>
              <a:t>年</a:t>
            </a:r>
            <a:r>
              <a:rPr lang="en-US" altLang="zh-CN" sz="2400" dirty="0"/>
              <a:t>6</a:t>
            </a:r>
            <a:r>
              <a:rPr lang="zh-CN" altLang="en-US" sz="2400" dirty="0"/>
              <a:t>月</a:t>
            </a:r>
            <a:r>
              <a:rPr lang="en-US" altLang="zh-CN" sz="2400" dirty="0"/>
              <a:t>30</a:t>
            </a:r>
            <a:r>
              <a:rPr lang="zh-CN" altLang="en-US" sz="2400" dirty="0"/>
              <a:t>日，中经开物业持有银广夏</a:t>
            </a:r>
            <a:r>
              <a:rPr lang="en-US" altLang="zh-CN" sz="2400" dirty="0"/>
              <a:t>959.2</a:t>
            </a:r>
            <a:r>
              <a:rPr lang="zh-CN" altLang="en-US" sz="2400" dirty="0"/>
              <a:t>万股，基金景福持</a:t>
            </a:r>
            <a:r>
              <a:rPr lang="en-US" altLang="zh-CN" sz="2400" dirty="0"/>
              <a:t>486</a:t>
            </a:r>
            <a:r>
              <a:rPr lang="zh-CN" altLang="en-US" sz="2400" dirty="0"/>
              <a:t>万股，基金景宏持</a:t>
            </a:r>
            <a:r>
              <a:rPr lang="en-US" altLang="zh-CN" sz="2400" dirty="0"/>
              <a:t>672</a:t>
            </a:r>
            <a:r>
              <a:rPr lang="zh-CN" altLang="en-US" sz="2400" dirty="0"/>
              <a:t>万股，共接近其净资产的</a:t>
            </a:r>
            <a:r>
              <a:rPr lang="en-US" altLang="zh-CN" sz="2400" dirty="0"/>
              <a:t>10%</a:t>
            </a:r>
            <a:r>
              <a:rPr lang="zh-CN" altLang="en-US" sz="2400" dirty="0"/>
              <a:t>。</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首先，中经开是大成基金管理公司的发起股东，也是基金景宏的发起人、上市推荐人和目前的第六大股东，基金景福则与基金景宏在投资中如影随形，更为重要的是中经开与大成基金管理公司在人事上的关联，如大成基金管理公司的法人代表姜继增正是中经开的总经理。</a:t>
            </a:r>
            <a:endParaRPr lang="en-US" altLang="zh-CN" sz="2400" dirty="0"/>
          </a:p>
        </p:txBody>
      </p:sp>
      <p:sp>
        <p:nvSpPr>
          <p:cNvPr id="22" name="文本框 21"/>
          <p:cNvSpPr txBox="1"/>
          <p:nvPr/>
        </p:nvSpPr>
        <p:spPr>
          <a:xfrm>
            <a:off x="198755" y="291465"/>
            <a:ext cx="9501319"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中经开</a:t>
            </a:r>
            <a:r>
              <a:rPr lang="en-US" altLang="zh-CN"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银广夏陷阱最可疑的幕后庄家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198755" y="291465"/>
            <a:ext cx="3262432"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收获与反思：</a:t>
            </a:r>
          </a:p>
        </p:txBody>
      </p:sp>
      <p:sp>
        <p:nvSpPr>
          <p:cNvPr id="6" name="TextBox 5"/>
          <p:cNvSpPr txBox="1"/>
          <p:nvPr/>
        </p:nvSpPr>
        <p:spPr>
          <a:xfrm>
            <a:off x="428264" y="1181939"/>
            <a:ext cx="11059448" cy="3785652"/>
          </a:xfrm>
          <a:prstGeom prst="rect">
            <a:avLst/>
          </a:prstGeom>
          <a:noFill/>
        </p:spPr>
        <p:txBody>
          <a:bodyPr wrap="square" rtlCol="0">
            <a:spAutoFit/>
          </a:bodyPr>
          <a:lstStyle/>
          <a:p>
            <a:pPr>
              <a:buFont typeface="Wingdings" panose="05000000000000000000" pitchFamily="2" charset="2"/>
              <a:buChar char="l"/>
            </a:pPr>
            <a:r>
              <a:rPr lang="zh-CN" altLang="en-US" sz="2400" dirty="0"/>
              <a:t>疑点：为何会计师没有发现银广夏问题？</a:t>
            </a:r>
            <a:endParaRPr lang="en-US" altLang="zh-CN" sz="2400" dirty="0"/>
          </a:p>
          <a:p>
            <a:r>
              <a:rPr lang="zh-CN" altLang="en-US" sz="2400" dirty="0"/>
              <a:t>   对策：</a:t>
            </a:r>
            <a:r>
              <a:rPr lang="en-US" altLang="zh-CN" sz="2400" dirty="0"/>
              <a:t>1</a:t>
            </a:r>
            <a:r>
              <a:rPr lang="zh-CN" altLang="en-US" sz="2400" dirty="0"/>
              <a:t>、由第三方机构对于公司账目进行审</a:t>
            </a:r>
            <a:endParaRPr lang="en-US" altLang="zh-CN" sz="2400" dirty="0"/>
          </a:p>
          <a:p>
            <a:r>
              <a:rPr lang="en-US" altLang="zh-CN" sz="2400" dirty="0"/>
              <a:t>              2</a:t>
            </a:r>
            <a:r>
              <a:rPr lang="zh-CN" altLang="en-US" sz="2400" dirty="0"/>
              <a:t>、培养专业人员的专业素质和道德素养</a:t>
            </a:r>
            <a:endParaRPr lang="en-US" altLang="zh-CN" sz="2400" dirty="0"/>
          </a:p>
          <a:p>
            <a:endParaRPr lang="en-US" altLang="zh-CN" sz="2400" dirty="0"/>
          </a:p>
          <a:p>
            <a:pPr>
              <a:buFont typeface="Wingdings" panose="05000000000000000000" pitchFamily="2" charset="2"/>
              <a:buChar char="l"/>
            </a:pPr>
            <a:r>
              <a:rPr lang="zh-CN" altLang="en-US" sz="2400" dirty="0"/>
              <a:t>疑点：为何大多数媒体不仅未能发现银广夏问题反而极力宣传该股票？</a:t>
            </a:r>
            <a:endParaRPr lang="en-US" altLang="zh-CN" sz="2400" dirty="0"/>
          </a:p>
          <a:p>
            <a:r>
              <a:rPr lang="en-US" altLang="zh-CN" sz="2400" dirty="0"/>
              <a:t>   </a:t>
            </a:r>
            <a:r>
              <a:rPr lang="zh-CN" altLang="en-US" sz="2400" dirty="0"/>
              <a:t>对策：改革信息披露指定制度</a:t>
            </a:r>
            <a:endParaRPr lang="en-US" altLang="zh-CN" sz="2400" dirty="0"/>
          </a:p>
          <a:p>
            <a:endParaRPr lang="en-US" altLang="zh-CN" sz="2400" dirty="0"/>
          </a:p>
          <a:p>
            <a:pPr>
              <a:buFont typeface="Wingdings" panose="05000000000000000000" pitchFamily="2" charset="2"/>
              <a:buChar char="l"/>
            </a:pPr>
            <a:r>
              <a:rPr lang="zh-CN" altLang="en-US" sz="2400" dirty="0"/>
              <a:t>疑点：为什么银广夏等公司选择财务造假？</a:t>
            </a:r>
            <a:endParaRPr lang="en-US" altLang="zh-CN" sz="2400" dirty="0"/>
          </a:p>
          <a:p>
            <a:r>
              <a:rPr lang="en-US" altLang="zh-CN" sz="2400" dirty="0"/>
              <a:t>   </a:t>
            </a:r>
            <a:r>
              <a:rPr lang="zh-CN" altLang="en-US" sz="2400" dirty="0"/>
              <a:t>对策：</a:t>
            </a:r>
            <a:r>
              <a:rPr lang="en-US" altLang="zh-CN" sz="2400" dirty="0"/>
              <a:t>1</a:t>
            </a:r>
            <a:r>
              <a:rPr lang="zh-CN" altLang="en-US" sz="2400" dirty="0"/>
              <a:t>、建立合理激励机制，使得企业长期利益与短期利益平衡</a:t>
            </a:r>
            <a:endParaRPr lang="en-US" altLang="zh-CN" sz="2400" dirty="0"/>
          </a:p>
          <a:p>
            <a:r>
              <a:rPr lang="en-US" altLang="zh-CN" sz="2400" dirty="0"/>
              <a:t>              2</a:t>
            </a:r>
            <a:r>
              <a:rPr lang="zh-CN" altLang="en-US" sz="2400" dirty="0"/>
              <a:t>、加强监管制度</a:t>
            </a:r>
            <a:r>
              <a:rPr lang="en-US" altLang="zh-CN" sz="2400" dirty="0"/>
              <a:t>   </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576072" cy="144655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03</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4749423" y="2919587"/>
            <a:ext cx="7359477" cy="646331"/>
          </a:xfrm>
          <a:prstGeom prst="rect">
            <a:avLst/>
          </a:prstGeom>
          <a:noFill/>
        </p:spPr>
        <p:txBody>
          <a:bodyPr wrap="square" rtlCol="0">
            <a:spAutoFit/>
          </a:bodyPr>
          <a:lstStyle/>
          <a:p>
            <a:r>
              <a:rPr lang="zh-CN" altLang="en-US" sz="3600" b="1"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“市值管理”名义下的“股价操纵”</a:t>
            </a:r>
          </a:p>
        </p:txBody>
      </p:sp>
      <p:sp>
        <p:nvSpPr>
          <p:cNvPr id="16" name="深度视觉·原创设计 https://www.docer.com/works?userid=22383862"/>
          <p:cNvSpPr txBox="1"/>
          <p:nvPr/>
        </p:nvSpPr>
        <p:spPr>
          <a:xfrm>
            <a:off x="5229907" y="4447278"/>
            <a:ext cx="4888794" cy="481847"/>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2000" dirty="0">
                <a:solidFill>
                  <a:schemeClr val="tx1"/>
                </a:solidFill>
                <a:latin typeface="黑体" panose="02010609060101010101" charset="-122"/>
                <a:ea typeface="黑体" panose="02010609060101010101" charset="-122"/>
                <a:sym typeface="FZHei-B01S" panose="02010601030101010101" pitchFamily="2" charset="-122"/>
              </a:rPr>
              <a:t>宣讲人：范泽松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0"/>
            <a:ext cx="11344274" cy="301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深度视觉·原创设计 https://www.docer.com/works?userid=22383862"/>
          <p:cNvSpPr/>
          <p:nvPr/>
        </p:nvSpPr>
        <p:spPr>
          <a:xfrm rot="16200000">
            <a:off x="11279650" y="5945650"/>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深度视觉·原创设计 https://www.docer.com/works?userid=22383862"/>
          <p:cNvSpPr txBox="1"/>
          <p:nvPr/>
        </p:nvSpPr>
        <p:spPr>
          <a:xfrm>
            <a:off x="572839" y="801899"/>
            <a:ext cx="5806814" cy="1200329"/>
          </a:xfrm>
          <a:prstGeom prst="rect">
            <a:avLst/>
          </a:prstGeom>
          <a:noFill/>
        </p:spPr>
        <p:txBody>
          <a:bodyPr wrap="square" rtlCol="0">
            <a:spAutoFit/>
          </a:bodyPr>
          <a:lstStyle/>
          <a:p>
            <a:r>
              <a:rPr lang="zh-CN" altLang="en-US" sz="72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 目录</a:t>
            </a:r>
          </a:p>
        </p:txBody>
      </p:sp>
      <p:sp>
        <p:nvSpPr>
          <p:cNvPr id="5" name="深度视觉·原创设计 https://www.docer.com/works?userid=22383862"/>
          <p:cNvSpPr txBox="1"/>
          <p:nvPr/>
        </p:nvSpPr>
        <p:spPr>
          <a:xfrm>
            <a:off x="3043084" y="1170668"/>
            <a:ext cx="5359388" cy="58477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en-US" altLang="zh-CN" sz="3200" dirty="0">
                <a:latin typeface="思源黑体" panose="020B0500000000000000" pitchFamily="34" charset="-122"/>
                <a:ea typeface="思源黑体" panose="020B0500000000000000" pitchFamily="34" charset="-122"/>
                <a:cs typeface="+mn-ea"/>
                <a:sym typeface="思源黑体" panose="020B0500000000000000" pitchFamily="34" charset="-122"/>
              </a:rPr>
              <a:t>CONTENT</a:t>
            </a:r>
          </a:p>
        </p:txBody>
      </p:sp>
      <p:sp>
        <p:nvSpPr>
          <p:cNvPr id="6" name="深度视觉·原创设计 https://www.docer.com/works?userid=22383862"/>
          <p:cNvSpPr/>
          <p:nvPr/>
        </p:nvSpPr>
        <p:spPr>
          <a:xfrm>
            <a:off x="7465324" y="0"/>
            <a:ext cx="4726675" cy="3016155"/>
          </a:xfrm>
          <a:prstGeom prst="rect">
            <a:avLst/>
          </a:prstGeom>
          <a:blipFill>
            <a:blip r:embed="rId2"/>
            <a:stretch>
              <a:fillRect t="-48026" b="-480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深度视觉·原创设计 https://www.docer.com/works?userid=22383862"/>
          <p:cNvSpPr/>
          <p:nvPr/>
        </p:nvSpPr>
        <p:spPr>
          <a:xfrm rot="5711009">
            <a:off x="1336708" y="3883103"/>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深度视觉·原创设计 https://www.docer.com/works?userid=22383862"/>
          <p:cNvSpPr/>
          <p:nvPr/>
        </p:nvSpPr>
        <p:spPr>
          <a:xfrm rot="5711009">
            <a:off x="1336708" y="5202133"/>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深度视觉·原创设计 https://www.docer.com/works?userid=22383862"/>
          <p:cNvSpPr txBox="1"/>
          <p:nvPr/>
        </p:nvSpPr>
        <p:spPr>
          <a:xfrm>
            <a:off x="1522079" y="4035870"/>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1</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深度视觉·原创设计 https://www.docer.com/works?userid=22383862"/>
          <p:cNvSpPr txBox="1"/>
          <p:nvPr/>
        </p:nvSpPr>
        <p:spPr>
          <a:xfrm>
            <a:off x="1522079" y="5345586"/>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3</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深度视觉·原创设计 https://www.docer.com/works?userid=22383862"/>
          <p:cNvSpPr txBox="1"/>
          <p:nvPr/>
        </p:nvSpPr>
        <p:spPr>
          <a:xfrm>
            <a:off x="2168786" y="4037206"/>
            <a:ext cx="2075654" cy="398780"/>
          </a:xfrm>
          <a:prstGeom prst="rect">
            <a:avLst/>
          </a:prstGeom>
          <a:noFill/>
        </p:spPr>
        <p:txBody>
          <a:bodyPr wrap="square" rtlCol="0">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阿里巴巴普惠体 M" panose="00020600040101010101" pitchFamily="18" charset="-122"/>
                <a:sym typeface="+mn-ea"/>
              </a:rPr>
              <a:t>安然风暴</a:t>
            </a:r>
          </a:p>
        </p:txBody>
      </p:sp>
      <p:sp>
        <p:nvSpPr>
          <p:cNvPr id="13" name="深度视觉·原创设计 https://www.docer.com/works?userid=22383862"/>
          <p:cNvSpPr txBox="1"/>
          <p:nvPr/>
        </p:nvSpPr>
        <p:spPr>
          <a:xfrm>
            <a:off x="2168525" y="5218430"/>
            <a:ext cx="3723640" cy="706755"/>
          </a:xfrm>
          <a:prstGeom prst="rect">
            <a:avLst/>
          </a:prstGeom>
          <a:noFill/>
        </p:spPr>
        <p:txBody>
          <a:bodyPr wrap="square" rtlCol="0">
            <a:spAutoFit/>
          </a:bodyPr>
          <a:lstStyle/>
          <a:p>
            <a:pPr algn="l">
              <a:buClrTx/>
              <a:buSzTx/>
              <a:buFontTx/>
            </a:pP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阿里巴巴普惠体 M" panose="00020600040101010101" pitchFamily="18" charset="-122"/>
                <a:sym typeface="+mn-ea"/>
              </a:rPr>
              <a:t>“市值管理”名义下的“股价操纵”</a:t>
            </a:r>
          </a:p>
        </p:txBody>
      </p:sp>
      <p:sp>
        <p:nvSpPr>
          <p:cNvPr id="15" name="深度视觉·原创设计 https://www.docer.com/works?userid=22383862"/>
          <p:cNvSpPr/>
          <p:nvPr/>
        </p:nvSpPr>
        <p:spPr>
          <a:xfrm rot="5711009">
            <a:off x="6208959" y="3883103"/>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6" name="深度视觉·原创设计 https://www.docer.com/works?userid=22383862"/>
          <p:cNvSpPr/>
          <p:nvPr/>
        </p:nvSpPr>
        <p:spPr>
          <a:xfrm rot="5711009">
            <a:off x="6208959" y="5202133"/>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深度视觉·原创设计 https://www.docer.com/works?userid=22383862"/>
          <p:cNvSpPr txBox="1"/>
          <p:nvPr/>
        </p:nvSpPr>
        <p:spPr>
          <a:xfrm>
            <a:off x="6394330" y="4035870"/>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2</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8" name="深度视觉·原创设计 https://www.docer.com/works?userid=22383862"/>
          <p:cNvSpPr txBox="1"/>
          <p:nvPr/>
        </p:nvSpPr>
        <p:spPr>
          <a:xfrm>
            <a:off x="6394330" y="5345586"/>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4</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深度视觉·原创设计 https://www.docer.com/works?userid=22383862"/>
          <p:cNvSpPr txBox="1"/>
          <p:nvPr/>
        </p:nvSpPr>
        <p:spPr>
          <a:xfrm>
            <a:off x="7060722" y="4023871"/>
            <a:ext cx="2075654" cy="398780"/>
          </a:xfrm>
          <a:prstGeom prst="rect">
            <a:avLst/>
          </a:prstGeom>
          <a:noFill/>
        </p:spPr>
        <p:txBody>
          <a:bodyPr wrap="square" rtlCol="0">
            <a:spAutoFit/>
          </a:bodyPr>
          <a:lstStyle/>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阿里巴巴普惠体 M" panose="00020600040101010101" pitchFamily="18" charset="-122"/>
                <a:sym typeface="+mn-ea"/>
              </a:rPr>
              <a:t>银广夏陷阱</a:t>
            </a:r>
            <a:endParaRPr 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思源黑体" panose="020B0500000000000000" pitchFamily="34" charset="-122"/>
            </a:endParaRPr>
          </a:p>
        </p:txBody>
      </p:sp>
      <p:sp>
        <p:nvSpPr>
          <p:cNvPr id="21" name="深度视觉·原创设计 https://www.docer.com/works?userid=22383862"/>
          <p:cNvSpPr txBox="1"/>
          <p:nvPr/>
        </p:nvSpPr>
        <p:spPr>
          <a:xfrm>
            <a:off x="7060565" y="5218430"/>
            <a:ext cx="3347720" cy="706755"/>
          </a:xfrm>
          <a:prstGeom prst="rect">
            <a:avLst/>
          </a:prstGeom>
          <a:noFill/>
        </p:spPr>
        <p:txBody>
          <a:bodyPr wrap="square" rtlCol="0">
            <a:spAutoFit/>
          </a:bodyPr>
          <a:lstStyle/>
          <a:p>
            <a:r>
              <a:rPr lang="zh-CN" altLang="en-US" sz="2000" b="1">
                <a:latin typeface="微软雅黑" panose="020B0503020204020204" pitchFamily="34" charset="-122"/>
                <a:ea typeface="微软雅黑" panose="020B0503020204020204" pitchFamily="34" charset="-122"/>
                <a:cs typeface="阿里巴巴普惠体 M" panose="00020600040101010101" pitchFamily="18" charset="-122"/>
                <a:sym typeface="+mn-ea"/>
              </a:rPr>
              <a:t>银行的低估之谜：经济悲观、报表造假、市场开放？</a:t>
            </a:r>
            <a:endParaRPr lang="en-US" sz="2000" b="1"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14:bounceEnd="33000">
                                          <p:cBhvr additive="base">
                                            <p:cTn id="7" dur="1500" fill="hold"/>
                                            <p:tgtEl>
                                              <p:spTgt spid="4"/>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799"/>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2799"/>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750"/>
                                            <p:tgtEl>
                                              <p:spTgt spid="10"/>
                                            </p:tgtEl>
                                          </p:cBhvr>
                                        </p:animEffect>
                                      </p:childTnLst>
                                    </p:cTn>
                                  </p:par>
                                </p:childTnLst>
                              </p:cTn>
                            </p:par>
                            <p:par>
                              <p:cTn id="17" fill="hold">
                                <p:stCondLst>
                                  <p:cond delay="3799"/>
                                </p:stCondLst>
                                <p:childTnLst>
                                  <p:par>
                                    <p:cTn id="18" presetID="14"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750"/>
                                            <p:tgtEl>
                                              <p:spTgt spid="11"/>
                                            </p:tgtEl>
                                          </p:cBhvr>
                                        </p:animEffect>
                                      </p:childTnLst>
                                    </p:cTn>
                                  </p:par>
                                </p:childTnLst>
                              </p:cTn>
                            </p:par>
                            <p:par>
                              <p:cTn id="21" fill="hold">
                                <p:stCondLst>
                                  <p:cond delay="4799"/>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750"/>
                                            <p:tgtEl>
                                              <p:spTgt spid="13"/>
                                            </p:tgtEl>
                                          </p:cBhvr>
                                        </p:animEffect>
                                      </p:childTnLst>
                                    </p:cTn>
                                  </p:par>
                                </p:childTnLst>
                              </p:cTn>
                            </p:par>
                            <p:par>
                              <p:cTn id="25" fill="hold">
                                <p:stCondLst>
                                  <p:cond delay="5799"/>
                                </p:stCondLst>
                                <p:childTnLst>
                                  <p:par>
                                    <p:cTn id="26" presetID="14" presetClass="entr" presetSubtype="1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750"/>
                                            <p:tgtEl>
                                              <p:spTgt spid="17"/>
                                            </p:tgtEl>
                                          </p:cBhvr>
                                        </p:animEffect>
                                      </p:childTnLst>
                                    </p:cTn>
                                  </p:par>
                                </p:childTnLst>
                              </p:cTn>
                            </p:par>
                            <p:par>
                              <p:cTn id="29" fill="hold">
                                <p:stCondLst>
                                  <p:cond delay="6799"/>
                                </p:stCondLst>
                                <p:childTnLst>
                                  <p:par>
                                    <p:cTn id="30" presetID="14" presetClass="entr" presetSubtype="1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randombar(horizontal)">
                                          <p:cBhvr>
                                            <p:cTn id="32" dur="750"/>
                                            <p:tgtEl>
                                              <p:spTgt spid="18"/>
                                            </p:tgtEl>
                                          </p:cBhvr>
                                        </p:animEffect>
                                      </p:childTnLst>
                                    </p:cTn>
                                  </p:par>
                                </p:childTnLst>
                              </p:cTn>
                            </p:par>
                            <p:par>
                              <p:cTn id="33" fill="hold">
                                <p:stCondLst>
                                  <p:cond delay="7799"/>
                                </p:stCondLst>
                                <p:childTnLst>
                                  <p:par>
                                    <p:cTn id="34" presetID="14" presetClass="entr" presetSubtype="1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750"/>
                                            <p:tgtEl>
                                              <p:spTgt spid="19"/>
                                            </p:tgtEl>
                                          </p:cBhvr>
                                        </p:animEffect>
                                      </p:childTnLst>
                                    </p:cTn>
                                  </p:par>
                                </p:childTnLst>
                              </p:cTn>
                            </p:par>
                            <p:par>
                              <p:cTn id="37" fill="hold">
                                <p:stCondLst>
                                  <p:cond delay="8799"/>
                                </p:stCondLst>
                                <p:childTnLst>
                                  <p:par>
                                    <p:cTn id="38" presetID="14" presetClass="entr" presetSubtype="1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randombar(horizontal)">
                                          <p:cBhvr>
                                            <p:cTn id="4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3" grpId="0"/>
          <p:bldP spid="17" grpId="0"/>
          <p:bldP spid="18" grpId="0"/>
          <p:bldP spid="19"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799"/>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2799"/>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750"/>
                                            <p:tgtEl>
                                              <p:spTgt spid="10"/>
                                            </p:tgtEl>
                                          </p:cBhvr>
                                        </p:animEffect>
                                      </p:childTnLst>
                                    </p:cTn>
                                  </p:par>
                                </p:childTnLst>
                              </p:cTn>
                            </p:par>
                            <p:par>
                              <p:cTn id="17" fill="hold">
                                <p:stCondLst>
                                  <p:cond delay="3799"/>
                                </p:stCondLst>
                                <p:childTnLst>
                                  <p:par>
                                    <p:cTn id="18" presetID="14"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750"/>
                                            <p:tgtEl>
                                              <p:spTgt spid="11"/>
                                            </p:tgtEl>
                                          </p:cBhvr>
                                        </p:animEffect>
                                      </p:childTnLst>
                                    </p:cTn>
                                  </p:par>
                                </p:childTnLst>
                              </p:cTn>
                            </p:par>
                            <p:par>
                              <p:cTn id="21" fill="hold">
                                <p:stCondLst>
                                  <p:cond delay="4799"/>
                                </p:stCondLst>
                                <p:childTnLst>
                                  <p:par>
                                    <p:cTn id="22" presetID="14"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750"/>
                                            <p:tgtEl>
                                              <p:spTgt spid="13"/>
                                            </p:tgtEl>
                                          </p:cBhvr>
                                        </p:animEffect>
                                      </p:childTnLst>
                                    </p:cTn>
                                  </p:par>
                                </p:childTnLst>
                              </p:cTn>
                            </p:par>
                            <p:par>
                              <p:cTn id="25" fill="hold">
                                <p:stCondLst>
                                  <p:cond delay="5799"/>
                                </p:stCondLst>
                                <p:childTnLst>
                                  <p:par>
                                    <p:cTn id="26" presetID="14" presetClass="entr" presetSubtype="1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randombar(horizontal)">
                                          <p:cBhvr>
                                            <p:cTn id="28" dur="750"/>
                                            <p:tgtEl>
                                              <p:spTgt spid="17"/>
                                            </p:tgtEl>
                                          </p:cBhvr>
                                        </p:animEffect>
                                      </p:childTnLst>
                                    </p:cTn>
                                  </p:par>
                                </p:childTnLst>
                              </p:cTn>
                            </p:par>
                            <p:par>
                              <p:cTn id="29" fill="hold">
                                <p:stCondLst>
                                  <p:cond delay="6799"/>
                                </p:stCondLst>
                                <p:childTnLst>
                                  <p:par>
                                    <p:cTn id="30" presetID="14" presetClass="entr" presetSubtype="1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randombar(horizontal)">
                                          <p:cBhvr>
                                            <p:cTn id="32" dur="750"/>
                                            <p:tgtEl>
                                              <p:spTgt spid="18"/>
                                            </p:tgtEl>
                                          </p:cBhvr>
                                        </p:animEffect>
                                      </p:childTnLst>
                                    </p:cTn>
                                  </p:par>
                                </p:childTnLst>
                              </p:cTn>
                            </p:par>
                            <p:par>
                              <p:cTn id="33" fill="hold">
                                <p:stCondLst>
                                  <p:cond delay="7799"/>
                                </p:stCondLst>
                                <p:childTnLst>
                                  <p:par>
                                    <p:cTn id="34" presetID="14" presetClass="entr" presetSubtype="1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randombar(horizontal)">
                                          <p:cBhvr>
                                            <p:cTn id="36" dur="750"/>
                                            <p:tgtEl>
                                              <p:spTgt spid="19"/>
                                            </p:tgtEl>
                                          </p:cBhvr>
                                        </p:animEffect>
                                      </p:childTnLst>
                                    </p:cTn>
                                  </p:par>
                                </p:childTnLst>
                              </p:cTn>
                            </p:par>
                            <p:par>
                              <p:cTn id="37" fill="hold">
                                <p:stCondLst>
                                  <p:cond delay="8799"/>
                                </p:stCondLst>
                                <p:childTnLst>
                                  <p:par>
                                    <p:cTn id="38" presetID="14" presetClass="entr" presetSubtype="10"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randombar(horizontal)">
                                          <p:cBhvr>
                                            <p:cTn id="40"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3" grpId="0"/>
          <p:bldP spid="17" grpId="0"/>
          <p:bldP spid="18" grpId="0"/>
          <p:bldP spid="19" grpId="0"/>
          <p:bldP spid="21"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0"/>
            <a:ext cx="11344274" cy="3016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深度视觉·原创设计 https://www.docer.com/works?userid=22383862"/>
          <p:cNvSpPr/>
          <p:nvPr/>
        </p:nvSpPr>
        <p:spPr>
          <a:xfrm rot="16200000">
            <a:off x="11279650" y="5945650"/>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深度视觉·原创设计 https://www.docer.com/works?userid=22383862"/>
          <p:cNvSpPr txBox="1"/>
          <p:nvPr/>
        </p:nvSpPr>
        <p:spPr>
          <a:xfrm>
            <a:off x="572839" y="801899"/>
            <a:ext cx="6527208" cy="1200329"/>
          </a:xfrm>
          <a:prstGeom prst="rect">
            <a:avLst/>
          </a:prstGeom>
          <a:noFill/>
        </p:spPr>
        <p:txBody>
          <a:bodyPr wrap="square" rtlCol="0">
            <a:spAutoFit/>
          </a:bodyPr>
          <a:lstStyle/>
          <a:p>
            <a:r>
              <a:rPr lang="zh-CN" altLang="en-US" sz="7200"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 第三部分目录</a:t>
            </a:r>
          </a:p>
        </p:txBody>
      </p:sp>
      <p:sp>
        <p:nvSpPr>
          <p:cNvPr id="5" name="深度视觉·原创设计 https://www.docer.com/works?userid=22383862"/>
          <p:cNvSpPr txBox="1"/>
          <p:nvPr/>
        </p:nvSpPr>
        <p:spPr>
          <a:xfrm>
            <a:off x="4414620" y="2164643"/>
            <a:ext cx="5359388" cy="58477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en-US" altLang="zh-CN" sz="3200" dirty="0">
                <a:latin typeface="思源黑体" panose="020B0500000000000000" pitchFamily="34" charset="-122"/>
                <a:ea typeface="思源黑体" panose="020B0500000000000000" pitchFamily="34" charset="-122"/>
                <a:cs typeface="+mn-ea"/>
                <a:sym typeface="思源黑体" panose="020B0500000000000000" pitchFamily="34" charset="-122"/>
              </a:rPr>
              <a:t>CONTENT</a:t>
            </a:r>
          </a:p>
        </p:txBody>
      </p:sp>
      <p:sp>
        <p:nvSpPr>
          <p:cNvPr id="6" name="深度视觉·原创设计 https://www.docer.com/works?userid=22383862"/>
          <p:cNvSpPr/>
          <p:nvPr/>
        </p:nvSpPr>
        <p:spPr>
          <a:xfrm>
            <a:off x="7465324" y="0"/>
            <a:ext cx="4726675" cy="3016155"/>
          </a:xfrm>
          <a:prstGeom prst="rect">
            <a:avLst/>
          </a:prstGeom>
          <a:blipFill>
            <a:blip r:embed="rId2"/>
            <a:stretch>
              <a:fillRect t="-48026" b="-480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深度视觉·原创设计 https://www.docer.com/works?userid=22383862"/>
          <p:cNvSpPr/>
          <p:nvPr/>
        </p:nvSpPr>
        <p:spPr>
          <a:xfrm rot="5711009">
            <a:off x="1336708" y="3883103"/>
            <a:ext cx="685812" cy="6858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8" name="深度视觉·原创设计 https://www.docer.com/works?userid=22383862"/>
          <p:cNvSpPr/>
          <p:nvPr/>
        </p:nvSpPr>
        <p:spPr>
          <a:xfrm rot="5711009">
            <a:off x="1336708" y="5760909"/>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9" name="深度视觉·原创设计 https://www.docer.com/works?userid=22383862"/>
          <p:cNvSpPr txBox="1"/>
          <p:nvPr/>
        </p:nvSpPr>
        <p:spPr>
          <a:xfrm>
            <a:off x="1522079" y="4035870"/>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1</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0" name="深度视觉·原创设计 https://www.docer.com/works?userid=22383862"/>
          <p:cNvSpPr txBox="1"/>
          <p:nvPr/>
        </p:nvSpPr>
        <p:spPr>
          <a:xfrm>
            <a:off x="1522079" y="5904362"/>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3</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1" name="深度视觉·原创设计 https://www.docer.com/works?userid=22383862"/>
          <p:cNvSpPr txBox="1"/>
          <p:nvPr/>
        </p:nvSpPr>
        <p:spPr>
          <a:xfrm>
            <a:off x="2338967" y="4101222"/>
            <a:ext cx="3453452" cy="400110"/>
          </a:xfrm>
          <a:prstGeom prst="rect">
            <a:avLst/>
          </a:prstGeom>
          <a:noFill/>
        </p:spPr>
        <p:txBody>
          <a:bodyPr wrap="square" rtlCol="0">
            <a:spAutoFit/>
          </a:bodyPr>
          <a:lstStyle/>
          <a:p>
            <a:r>
              <a:rPr lang="zh-CN" altLang="zh-CN" sz="2000" b="1" dirty="0"/>
              <a:t>区别“市值管理”与“股价操纵”</a:t>
            </a:r>
          </a:p>
        </p:txBody>
      </p:sp>
      <p:sp>
        <p:nvSpPr>
          <p:cNvPr id="14" name="深度视觉·原创设计 https://www.docer.com/works?userid=22383862"/>
          <p:cNvSpPr txBox="1"/>
          <p:nvPr/>
        </p:nvSpPr>
        <p:spPr>
          <a:xfrm>
            <a:off x="2338967" y="5825621"/>
            <a:ext cx="6673058" cy="460960"/>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zh-CN" altLang="en-US" sz="2000" b="1" dirty="0">
                <a:solidFill>
                  <a:schemeClr val="tx1"/>
                </a:solidFill>
                <a:latin typeface="+mn-lt"/>
                <a:ea typeface="+mn-ea"/>
                <a:sym typeface="+mn-ea"/>
              </a:rPr>
              <a:t>加强法律治理</a:t>
            </a:r>
            <a:endParaRPr lang="zh-CN" altLang="zh-CN" sz="2000" b="1" dirty="0">
              <a:solidFill>
                <a:schemeClr val="tx1"/>
              </a:solidFill>
              <a:latin typeface="+mn-lt"/>
              <a:ea typeface="+mn-ea"/>
            </a:endParaRPr>
          </a:p>
        </p:txBody>
      </p:sp>
      <p:sp>
        <p:nvSpPr>
          <p:cNvPr id="15" name="深度视觉·原创设计 https://www.docer.com/works?userid=22383862"/>
          <p:cNvSpPr/>
          <p:nvPr/>
        </p:nvSpPr>
        <p:spPr>
          <a:xfrm rot="5711009">
            <a:off x="1336708" y="4848412"/>
            <a:ext cx="685812" cy="6858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7" name="深度视觉·原创设计 https://www.docer.com/works?userid=22383862"/>
          <p:cNvSpPr txBox="1"/>
          <p:nvPr/>
        </p:nvSpPr>
        <p:spPr>
          <a:xfrm>
            <a:off x="1522079" y="5001179"/>
            <a:ext cx="348983" cy="400110"/>
          </a:xfrm>
          <a:prstGeom prst="rect">
            <a:avLst/>
          </a:prstGeom>
          <a:noFill/>
        </p:spPr>
        <p:txBody>
          <a:bodyPr wrap="square" rtlCol="0">
            <a:spAutoFit/>
          </a:bodyPr>
          <a:lstStyle/>
          <a:p>
            <a:r>
              <a:rPr lang="en-US" altLang="zh-CN"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rPr>
              <a:t>2</a:t>
            </a:r>
            <a:endParaRPr lang="en-US" sz="2000" b="1" dirty="0">
              <a:solidFill>
                <a:schemeClr val="bg1"/>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9" name="深度视觉·原创设计 https://www.docer.com/works?userid=22383862"/>
          <p:cNvSpPr txBox="1"/>
          <p:nvPr/>
        </p:nvSpPr>
        <p:spPr>
          <a:xfrm>
            <a:off x="2338966" y="5035753"/>
            <a:ext cx="3989035" cy="400110"/>
          </a:xfrm>
          <a:prstGeom prst="rect">
            <a:avLst/>
          </a:prstGeom>
          <a:noFill/>
        </p:spPr>
        <p:txBody>
          <a:bodyPr wrap="square" rtlCol="0">
            <a:spAutoFit/>
          </a:bodyPr>
          <a:lstStyle/>
          <a:p>
            <a:r>
              <a:rPr lang="zh-CN" altLang="zh-CN" sz="2000" b="1" dirty="0"/>
              <a:t>认定“市值管理”名义下</a:t>
            </a:r>
            <a:r>
              <a:rPr lang="en-US" altLang="zh-CN" sz="2000" b="1" dirty="0"/>
              <a:t> “</a:t>
            </a:r>
            <a:r>
              <a:rPr lang="zh-CN" altLang="zh-CN" sz="2000" b="1" dirty="0"/>
              <a:t>股价操纵</a:t>
            </a:r>
            <a:r>
              <a:rPr lang="en-US" altLang="zh-CN" sz="2000" b="1" dirty="0"/>
              <a:t>”</a:t>
            </a:r>
            <a:endParaRPr lang="zh-CN" altLang="zh-CN" sz="2000" b="1" dirty="0"/>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14:bounceEnd="33000">
                                          <p:cBhvr additive="base">
                                            <p:cTn id="7" dur="1500" fill="hold"/>
                                            <p:tgtEl>
                                              <p:spTgt spid="4"/>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400"/>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34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750"/>
                                            <p:tgtEl>
                                              <p:spTgt spid="10"/>
                                            </p:tgtEl>
                                          </p:cBhvr>
                                        </p:animEffect>
                                      </p:childTnLst>
                                    </p:cTn>
                                  </p:par>
                                </p:childTnLst>
                              </p:cTn>
                            </p:par>
                            <p:par>
                              <p:cTn id="17" fill="hold">
                                <p:stCondLst>
                                  <p:cond delay="4400"/>
                                </p:stCondLst>
                                <p:childTnLst>
                                  <p:par>
                                    <p:cTn id="18" presetID="14"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750"/>
                                            <p:tgtEl>
                                              <p:spTgt spid="11"/>
                                            </p:tgtEl>
                                          </p:cBhvr>
                                        </p:animEffect>
                                      </p:childTnLst>
                                    </p:cTn>
                                  </p:par>
                                </p:childTnLst>
                              </p:cTn>
                            </p:par>
                            <p:par>
                              <p:cTn id="21" fill="hold">
                                <p:stCondLst>
                                  <p:cond delay="5400"/>
                                </p:stCondLst>
                                <p:childTnLst>
                                  <p:par>
                                    <p:cTn id="22" presetID="12" presetClass="entr" presetSubtype="4" fill="hold" grpId="0" nodeType="afterEffect">
                                      <p:stCondLst>
                                        <p:cond delay="0"/>
                                      </p:stCondLst>
                                      <p:iterate type="lt">
                                        <p:tmPct val="5983"/>
                                      </p:iterate>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250"/>
                                            <p:tgtEl>
                                              <p:spTgt spid="14"/>
                                            </p:tgtEl>
                                            <p:attrNameLst>
                                              <p:attrName>ppt_y</p:attrName>
                                            </p:attrNameLst>
                                          </p:cBhvr>
                                          <p:tavLst>
                                            <p:tav tm="0">
                                              <p:val>
                                                <p:strVal val="#ppt_y+#ppt_h*1.125000"/>
                                              </p:val>
                                            </p:tav>
                                            <p:tav tm="100000">
                                              <p:val>
                                                <p:strVal val="#ppt_y"/>
                                              </p:val>
                                            </p:tav>
                                          </p:tavLst>
                                        </p:anim>
                                        <p:animEffect transition="in" filter="wipe(up)">
                                          <p:cBhvr>
                                            <p:cTn id="25" dur="250"/>
                                            <p:tgtEl>
                                              <p:spTgt spid="14"/>
                                            </p:tgtEl>
                                          </p:cBhvr>
                                        </p:animEffect>
                                      </p:childTnLst>
                                    </p:cTn>
                                  </p:par>
                                </p:childTnLst>
                              </p:cTn>
                            </p:par>
                            <p:par>
                              <p:cTn id="26" fill="hold">
                                <p:stCondLst>
                                  <p:cond delay="4974"/>
                                </p:stCondLst>
                                <p:childTnLst>
                                  <p:par>
                                    <p:cTn id="27" presetID="14" presetClass="entr" presetSubtype="1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750"/>
                                            <p:tgtEl>
                                              <p:spTgt spid="17"/>
                                            </p:tgtEl>
                                          </p:cBhvr>
                                        </p:animEffect>
                                      </p:childTnLst>
                                    </p:cTn>
                                  </p:par>
                                </p:childTnLst>
                              </p:cTn>
                            </p:par>
                            <p:par>
                              <p:cTn id="30" fill="hold">
                                <p:stCondLst>
                                  <p:cond delay="5974"/>
                                </p:stCondLst>
                                <p:childTnLst>
                                  <p:par>
                                    <p:cTn id="31" presetID="14" presetClass="entr" presetSubtype="1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randombar(horizontal)">
                                          <p:cBhvr>
                                            <p:cTn id="33"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4"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400"/>
                                </p:stCondLst>
                                <p:childTnLst>
                                  <p:par>
                                    <p:cTn id="10" presetID="14" presetClass="entr" presetSubtype="1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750"/>
                                            <p:tgtEl>
                                              <p:spTgt spid="9"/>
                                            </p:tgtEl>
                                          </p:cBhvr>
                                        </p:animEffect>
                                      </p:childTnLst>
                                    </p:cTn>
                                  </p:par>
                                </p:childTnLst>
                              </p:cTn>
                            </p:par>
                            <p:par>
                              <p:cTn id="13" fill="hold">
                                <p:stCondLst>
                                  <p:cond delay="3400"/>
                                </p:stCondLst>
                                <p:childTnLst>
                                  <p:par>
                                    <p:cTn id="14" presetID="14"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randombar(horizontal)">
                                          <p:cBhvr>
                                            <p:cTn id="16" dur="750"/>
                                            <p:tgtEl>
                                              <p:spTgt spid="10"/>
                                            </p:tgtEl>
                                          </p:cBhvr>
                                        </p:animEffect>
                                      </p:childTnLst>
                                    </p:cTn>
                                  </p:par>
                                </p:childTnLst>
                              </p:cTn>
                            </p:par>
                            <p:par>
                              <p:cTn id="17" fill="hold">
                                <p:stCondLst>
                                  <p:cond delay="4400"/>
                                </p:stCondLst>
                                <p:childTnLst>
                                  <p:par>
                                    <p:cTn id="18" presetID="14" presetClass="entr" presetSubtype="1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750"/>
                                            <p:tgtEl>
                                              <p:spTgt spid="11"/>
                                            </p:tgtEl>
                                          </p:cBhvr>
                                        </p:animEffect>
                                      </p:childTnLst>
                                    </p:cTn>
                                  </p:par>
                                </p:childTnLst>
                              </p:cTn>
                            </p:par>
                            <p:par>
                              <p:cTn id="21" fill="hold">
                                <p:stCondLst>
                                  <p:cond delay="5400"/>
                                </p:stCondLst>
                                <p:childTnLst>
                                  <p:par>
                                    <p:cTn id="22" presetID="12" presetClass="entr" presetSubtype="4" fill="hold" grpId="0" nodeType="afterEffect">
                                      <p:stCondLst>
                                        <p:cond delay="0"/>
                                      </p:stCondLst>
                                      <p:iterate type="lt">
                                        <p:tmPct val="5983"/>
                                      </p:iterate>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250"/>
                                            <p:tgtEl>
                                              <p:spTgt spid="14"/>
                                            </p:tgtEl>
                                            <p:attrNameLst>
                                              <p:attrName>ppt_y</p:attrName>
                                            </p:attrNameLst>
                                          </p:cBhvr>
                                          <p:tavLst>
                                            <p:tav tm="0">
                                              <p:val>
                                                <p:strVal val="#ppt_y+#ppt_h*1.125000"/>
                                              </p:val>
                                            </p:tav>
                                            <p:tav tm="100000">
                                              <p:val>
                                                <p:strVal val="#ppt_y"/>
                                              </p:val>
                                            </p:tav>
                                          </p:tavLst>
                                        </p:anim>
                                        <p:animEffect transition="in" filter="wipe(up)">
                                          <p:cBhvr>
                                            <p:cTn id="25" dur="250"/>
                                            <p:tgtEl>
                                              <p:spTgt spid="14"/>
                                            </p:tgtEl>
                                          </p:cBhvr>
                                        </p:animEffect>
                                      </p:childTnLst>
                                    </p:cTn>
                                  </p:par>
                                </p:childTnLst>
                              </p:cTn>
                            </p:par>
                            <p:par>
                              <p:cTn id="26" fill="hold">
                                <p:stCondLst>
                                  <p:cond delay="4974"/>
                                </p:stCondLst>
                                <p:childTnLst>
                                  <p:par>
                                    <p:cTn id="27" presetID="14" presetClass="entr" presetSubtype="1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750"/>
                                            <p:tgtEl>
                                              <p:spTgt spid="17"/>
                                            </p:tgtEl>
                                          </p:cBhvr>
                                        </p:animEffect>
                                      </p:childTnLst>
                                    </p:cTn>
                                  </p:par>
                                </p:childTnLst>
                              </p:cTn>
                            </p:par>
                            <p:par>
                              <p:cTn id="30" fill="hold">
                                <p:stCondLst>
                                  <p:cond delay="5974"/>
                                </p:stCondLst>
                                <p:childTnLst>
                                  <p:par>
                                    <p:cTn id="31" presetID="14" presetClass="entr" presetSubtype="1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randombar(horizontal)">
                                          <p:cBhvr>
                                            <p:cTn id="33"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4" grpId="0"/>
          <p:bldP spid="17" grpId="0"/>
          <p:bldP spid="1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深度视觉·原创设计 https://www.docer.com/works?userid=22383862"/>
          <p:cNvSpPr txBox="1"/>
          <p:nvPr/>
        </p:nvSpPr>
        <p:spPr>
          <a:xfrm>
            <a:off x="154687" y="368488"/>
            <a:ext cx="2097741" cy="830997"/>
          </a:xfrm>
          <a:prstGeom prst="rect">
            <a:avLst/>
          </a:prstGeom>
          <a:noFill/>
        </p:spPr>
        <p:txBody>
          <a:bodyPr wrap="square" rtlCol="0">
            <a:spAutoFit/>
          </a:bodyPr>
          <a:lstStyle/>
          <a:p>
            <a:pPr algn="ctr"/>
            <a:r>
              <a:rPr lang="zh-CN" altLang="en-US" sz="4800" b="1"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引言</a:t>
            </a:r>
          </a:p>
        </p:txBody>
      </p:sp>
      <p:sp>
        <p:nvSpPr>
          <p:cNvPr id="10" name="深度视觉·原创设计 https://www.docer.com/works?userid=22383862"/>
          <p:cNvSpPr txBox="1"/>
          <p:nvPr/>
        </p:nvSpPr>
        <p:spPr>
          <a:xfrm>
            <a:off x="3056799" y="395649"/>
            <a:ext cx="7615659" cy="968775"/>
          </a:xfrm>
          <a:prstGeom prst="rect">
            <a:avLst/>
          </a:prstGeom>
          <a:noFill/>
        </p:spPr>
        <p:txBody>
          <a:bodyPr wrap="square" lIns="91423" tIns="45712" rIns="91423" bIns="45712" rtlCol="0">
            <a:spAutoFit/>
          </a:bodyPr>
          <a:lstStyle/>
          <a:p>
            <a:pPr lvl="0" defTabSz="1217930">
              <a:lnSpc>
                <a:spcPct val="150000"/>
              </a:lnSpc>
              <a:defRPr/>
            </a:pPr>
            <a:r>
              <a:rPr lang="zh-CN" altLang="zh-CN" sz="2000" kern="100" dirty="0">
                <a:latin typeface="等线" panose="02010600030101010101" charset="-122"/>
                <a:ea typeface="等线" panose="02010600030101010101" charset="-122"/>
                <a:cs typeface="Times New Roman" panose="02020603050405020304" pitchFamily="18" charset="0"/>
              </a:rPr>
              <a:t>近年来，证券市场上出现了假借</a:t>
            </a:r>
            <a:r>
              <a:rPr lang="en-US" altLang="zh-CN" sz="2000" kern="100" dirty="0">
                <a:latin typeface="等线" panose="02010600030101010101" charset="-122"/>
                <a:ea typeface="等线" panose="02010600030101010101" charset="-122"/>
                <a:cs typeface="Times New Roman" panose="02020603050405020304" pitchFamily="18" charset="0"/>
              </a:rPr>
              <a:t> “</a:t>
            </a:r>
            <a:r>
              <a:rPr lang="zh-CN" altLang="zh-CN" sz="2000" kern="100" dirty="0">
                <a:latin typeface="等线" panose="02010600030101010101" charset="-122"/>
                <a:ea typeface="等线" panose="02010600030101010101" charset="-122"/>
                <a:cs typeface="Times New Roman" panose="02020603050405020304" pitchFamily="18" charset="0"/>
              </a:rPr>
              <a:t>市值管理</a:t>
            </a:r>
            <a:r>
              <a:rPr lang="en-US" altLang="zh-CN" sz="2000" kern="100" dirty="0">
                <a:latin typeface="等线" panose="02010600030101010101" charset="-122"/>
                <a:ea typeface="等线" panose="02010600030101010101" charset="-122"/>
                <a:cs typeface="Times New Roman" panose="02020603050405020304" pitchFamily="18" charset="0"/>
              </a:rPr>
              <a:t>”</a:t>
            </a:r>
            <a:r>
              <a:rPr lang="zh-CN" altLang="zh-CN" sz="2000" kern="100" dirty="0">
                <a:latin typeface="等线" panose="02010600030101010101" charset="-122"/>
                <a:ea typeface="等线" panose="02010600030101010101" charset="-122"/>
                <a:cs typeface="Times New Roman" panose="02020603050405020304" pitchFamily="18" charset="0"/>
              </a:rPr>
              <a:t>名义的新型股价操纵行为，其实质是</a:t>
            </a:r>
            <a:r>
              <a:rPr lang="en-US" altLang="zh-CN" sz="2000" kern="100" dirty="0">
                <a:latin typeface="等线" panose="02010600030101010101" charset="-122"/>
                <a:ea typeface="等线" panose="02010600030101010101" charset="-122"/>
                <a:cs typeface="Times New Roman" panose="02020603050405020304" pitchFamily="18" charset="0"/>
              </a:rPr>
              <a:t> “</a:t>
            </a:r>
            <a:r>
              <a:rPr lang="zh-CN" altLang="zh-CN" sz="2000" kern="100" dirty="0">
                <a:latin typeface="等线" panose="02010600030101010101" charset="-122"/>
                <a:ea typeface="等线" panose="02010600030101010101" charset="-122"/>
                <a:cs typeface="Times New Roman" panose="02020603050405020304" pitchFamily="18" charset="0"/>
              </a:rPr>
              <a:t>以合法的形式掩盖其非法目的”的违法行为</a:t>
            </a:r>
            <a:endParaRPr lang="en-US" altLang="zh-CN" sz="2000" kern="100" dirty="0">
              <a:latin typeface="等线" panose="02010600030101010101" charset="-122"/>
              <a:ea typeface="等线" panose="02010600030101010101" charset="-122"/>
              <a:cs typeface="Times New Roman" panose="02020603050405020304" pitchFamily="18" charset="0"/>
            </a:endParaRPr>
          </a:p>
        </p:txBody>
      </p:sp>
      <p:pic>
        <p:nvPicPr>
          <p:cNvPr id="2050" name="Picture 2" descr="刚刚！香港证监会重拳打击股价操纵骗局，&quot;点名&quot;15家券商！&quot;唱高散货&quot;套路大曝光，101个账户被冻结_执法"/>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928" y="1488853"/>
            <a:ext cx="6530953" cy="5000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198755" y="291465"/>
            <a:ext cx="7879080"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区别“市值管理”与“股价操纵”</a:t>
            </a:r>
          </a:p>
        </p:txBody>
      </p:sp>
      <p:sp>
        <p:nvSpPr>
          <p:cNvPr id="9" name="文本框 8"/>
          <p:cNvSpPr txBox="1"/>
          <p:nvPr/>
        </p:nvSpPr>
        <p:spPr>
          <a:xfrm>
            <a:off x="820270" y="1975979"/>
            <a:ext cx="8901953" cy="968791"/>
          </a:xfrm>
          <a:prstGeom prst="rect">
            <a:avLst/>
          </a:prstGeom>
          <a:noFill/>
        </p:spPr>
        <p:txBody>
          <a:bodyPr wrap="square">
            <a:spAutoFit/>
          </a:bodyPr>
          <a:lstStyle/>
          <a:p>
            <a:pPr algn="just">
              <a:lnSpc>
                <a:spcPct val="150000"/>
              </a:lnSpc>
            </a:pPr>
            <a:r>
              <a:rPr lang="zh-CN" altLang="zh-CN" sz="2000" kern="100" dirty="0">
                <a:effectLst/>
                <a:latin typeface="等线" panose="02010600030101010101" charset="-122"/>
                <a:ea typeface="等线" panose="02010600030101010101" charset="-122"/>
                <a:cs typeface="Times New Roman" panose="02020603050405020304" pitchFamily="18" charset="0"/>
              </a:rPr>
              <a:t>市值管理是</a:t>
            </a:r>
            <a:r>
              <a:rPr lang="en-US" altLang="zh-CN" sz="2000" kern="100" dirty="0">
                <a:effectLst/>
                <a:latin typeface="等线" panose="02010600030101010101" charset="-122"/>
                <a:ea typeface="等线" panose="02010600030101010101" charset="-122"/>
                <a:cs typeface="Times New Roman" panose="02020603050405020304" pitchFamily="18" charset="0"/>
              </a:rPr>
              <a:t> “</a:t>
            </a:r>
            <a:r>
              <a:rPr lang="zh-CN" altLang="zh-CN" sz="2000" kern="100" dirty="0">
                <a:effectLst/>
                <a:latin typeface="等线" panose="02010600030101010101" charset="-122"/>
                <a:ea typeface="等线" panose="02010600030101010101" charset="-122"/>
                <a:cs typeface="Times New Roman" panose="02020603050405020304" pitchFamily="18" charset="0"/>
              </a:rPr>
              <a:t>管好公司的市值</a:t>
            </a:r>
            <a:r>
              <a:rPr lang="en-US" altLang="zh-CN" sz="2000" kern="100" dirty="0">
                <a:effectLst/>
                <a:latin typeface="等线" panose="02010600030101010101" charset="-122"/>
                <a:ea typeface="等线" panose="02010600030101010101" charset="-122"/>
                <a:cs typeface="Times New Roman" panose="02020603050405020304" pitchFamily="18" charset="0"/>
              </a:rPr>
              <a:t>”</a:t>
            </a:r>
            <a:r>
              <a:rPr lang="zh-CN" altLang="zh-CN" sz="2000" kern="100" dirty="0">
                <a:effectLst/>
                <a:latin typeface="等线" panose="02010600030101010101" charset="-122"/>
                <a:ea typeface="等线" panose="02010600030101010101" charset="-122"/>
                <a:cs typeface="Times New Roman" panose="02020603050405020304" pitchFamily="18" charset="0"/>
              </a:rPr>
              <a:t>，市值管理需要管好股东、股本与股价，其目的在于使得公司市值得到</a:t>
            </a:r>
            <a:r>
              <a:rPr lang="zh-CN" altLang="zh-CN" sz="2000" kern="100" dirty="0">
                <a:solidFill>
                  <a:srgbClr val="FF0000"/>
                </a:solidFill>
                <a:effectLst/>
                <a:latin typeface="等线" panose="02010600030101010101" charset="-122"/>
                <a:ea typeface="等线" panose="02010600030101010101" charset="-122"/>
                <a:cs typeface="Times New Roman" panose="02020603050405020304" pitchFamily="18" charset="0"/>
              </a:rPr>
              <a:t>持续稳定的增长</a:t>
            </a:r>
            <a:r>
              <a:rPr lang="zh-CN" altLang="zh-CN" sz="2000" kern="100" dirty="0">
                <a:effectLst/>
                <a:latin typeface="等线" panose="02010600030101010101" charset="-122"/>
                <a:ea typeface="等线" panose="02010600030101010101" charset="-122"/>
                <a:cs typeface="Times New Roman" panose="02020603050405020304" pitchFamily="18" charset="0"/>
              </a:rPr>
              <a:t>。</a:t>
            </a:r>
          </a:p>
        </p:txBody>
      </p:sp>
      <p:sp>
        <p:nvSpPr>
          <p:cNvPr id="12" name="文本框 11"/>
          <p:cNvSpPr txBox="1"/>
          <p:nvPr/>
        </p:nvSpPr>
        <p:spPr>
          <a:xfrm>
            <a:off x="820270" y="3429000"/>
            <a:ext cx="8673354" cy="2815451"/>
          </a:xfrm>
          <a:prstGeom prst="rect">
            <a:avLst/>
          </a:prstGeom>
          <a:noFill/>
        </p:spPr>
        <p:txBody>
          <a:bodyPr wrap="square">
            <a:spAutoFit/>
          </a:bodyPr>
          <a:lstStyle>
            <a:defPPr>
              <a:defRPr lang="zh-CN"/>
            </a:defPPr>
            <a:lvl1pPr algn="just">
              <a:lnSpc>
                <a:spcPct val="150000"/>
              </a:lnSpc>
              <a:defRPr sz="2000" kern="100">
                <a:effectLst/>
                <a:latin typeface="等线" panose="02010600030101010101" charset="-122"/>
                <a:ea typeface="等线" panose="02010600030101010101" charset="-122"/>
                <a:cs typeface="Times New Roman" panose="02020603050405020304" pitchFamily="18" charset="0"/>
              </a:defRPr>
            </a:lvl1pPr>
          </a:lstStyle>
          <a:p>
            <a:r>
              <a:rPr lang="zh-CN" altLang="en-US" dirty="0"/>
              <a:t>股价操纵在</a:t>
            </a:r>
            <a:r>
              <a:rPr lang="en-US" altLang="zh-CN" dirty="0"/>
              <a:t>《</a:t>
            </a:r>
            <a:r>
              <a:rPr lang="zh-CN" altLang="en-US" dirty="0"/>
              <a:t>证券法</a:t>
            </a:r>
            <a:r>
              <a:rPr lang="en-US" altLang="zh-CN" dirty="0"/>
              <a:t>》</a:t>
            </a:r>
            <a:r>
              <a:rPr lang="zh-CN" altLang="en-US" dirty="0"/>
              <a:t>定义模糊，列举</a:t>
            </a:r>
            <a:r>
              <a:rPr lang="zh-CN" altLang="zh-CN" dirty="0"/>
              <a:t>股价操纵的几种惯用手段</a:t>
            </a:r>
            <a:r>
              <a:rPr lang="zh-CN" altLang="en-US" dirty="0"/>
              <a:t>：</a:t>
            </a:r>
            <a:endParaRPr lang="en-US" altLang="zh-CN" dirty="0"/>
          </a:p>
          <a:p>
            <a:pPr marL="342900" indent="-342900">
              <a:buAutoNum type="arabicPeriod"/>
            </a:pPr>
            <a:r>
              <a:rPr lang="en-US" altLang="zh-CN" dirty="0"/>
              <a:t>“</a:t>
            </a:r>
            <a:r>
              <a:rPr lang="zh-CN" altLang="zh-CN" dirty="0"/>
              <a:t>单独或通过合谋，集中资金优势、持股优势或者利用信息优势联合或者连续买卖</a:t>
            </a:r>
            <a:r>
              <a:rPr lang="en-US" altLang="zh-CN" dirty="0"/>
              <a:t>; </a:t>
            </a:r>
          </a:p>
          <a:p>
            <a:pPr marL="457200" indent="-457200">
              <a:buAutoNum type="arabicPeriod"/>
            </a:pPr>
            <a:r>
              <a:rPr lang="zh-CN" altLang="zh-CN" dirty="0"/>
              <a:t>与他人串通，以事先约定的时间、价格和方式相互进行证券交易</a:t>
            </a:r>
            <a:r>
              <a:rPr lang="en-US" altLang="zh-CN" dirty="0"/>
              <a:t>; </a:t>
            </a:r>
          </a:p>
          <a:p>
            <a:pPr marL="457200" indent="-457200">
              <a:buAutoNum type="arabicPeriod"/>
            </a:pPr>
            <a:r>
              <a:rPr lang="zh-CN" altLang="zh-CN" dirty="0"/>
              <a:t>在自己实际控制的账户之间进行证券交易</a:t>
            </a:r>
            <a:r>
              <a:rPr lang="en-US" altLang="zh-CN" dirty="0"/>
              <a:t>;</a:t>
            </a:r>
          </a:p>
          <a:p>
            <a:pPr marL="457200" indent="-457200">
              <a:buAutoNum type="arabicPeriod"/>
            </a:pPr>
            <a:r>
              <a:rPr lang="zh-CN" altLang="en-US" dirty="0"/>
              <a:t>以及</a:t>
            </a:r>
            <a:r>
              <a:rPr lang="zh-CN" altLang="zh-CN" dirty="0"/>
              <a:t>其他手段操纵证券市场</a:t>
            </a:r>
            <a:endParaRPr lang="zh-CN" altLang="en-US" dirty="0"/>
          </a:p>
        </p:txBody>
      </p:sp>
      <p:sp>
        <p:nvSpPr>
          <p:cNvPr id="13" name="文本框 12"/>
          <p:cNvSpPr txBox="1"/>
          <p:nvPr/>
        </p:nvSpPr>
        <p:spPr>
          <a:xfrm>
            <a:off x="233267" y="1061698"/>
            <a:ext cx="1620957" cy="52322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基本概念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198755" y="291465"/>
            <a:ext cx="7879080"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区别“市值管理”与“股价操纵”</a:t>
            </a:r>
          </a:p>
        </p:txBody>
      </p:sp>
      <p:sp>
        <p:nvSpPr>
          <p:cNvPr id="9" name="文本框 8"/>
          <p:cNvSpPr txBox="1"/>
          <p:nvPr/>
        </p:nvSpPr>
        <p:spPr>
          <a:xfrm>
            <a:off x="820270" y="2128181"/>
            <a:ext cx="8901953" cy="968791"/>
          </a:xfrm>
          <a:prstGeom prst="rect">
            <a:avLst/>
          </a:prstGeom>
          <a:noFill/>
        </p:spPr>
        <p:txBody>
          <a:bodyPr wrap="square">
            <a:spAutoFit/>
          </a:bodyPr>
          <a:lstStyle/>
          <a:p>
            <a:pPr algn="just">
              <a:lnSpc>
                <a:spcPct val="150000"/>
              </a:lnSpc>
            </a:pPr>
            <a:r>
              <a:rPr lang="zh-CN" altLang="en-US" sz="2000" kern="100" dirty="0">
                <a:latin typeface="等线" panose="02010600030101010101" charset="-122"/>
                <a:ea typeface="等线" panose="02010600030101010101" charset="-122"/>
                <a:cs typeface="Times New Roman" panose="02020603050405020304" pitchFamily="18" charset="0"/>
              </a:rPr>
              <a:t>尽管市值管理与股价操纵的基本内涵有所差异，但不少时候，两者具体手段的表现形式仍旧极其相似，并且二者都会涉及上市公司的</a:t>
            </a:r>
            <a:r>
              <a:rPr lang="zh-CN" altLang="en-US" sz="2000" kern="100" dirty="0">
                <a:solidFill>
                  <a:srgbClr val="FF0000"/>
                </a:solidFill>
                <a:latin typeface="等线" panose="02010600030101010101" charset="-122"/>
                <a:ea typeface="等线" panose="02010600030101010101" charset="-122"/>
                <a:cs typeface="Times New Roman" panose="02020603050405020304" pitchFamily="18" charset="0"/>
              </a:rPr>
              <a:t>股票价格波动</a:t>
            </a:r>
            <a:r>
              <a:rPr lang="zh-CN" altLang="en-US" sz="2000" kern="100" dirty="0">
                <a:latin typeface="等线" panose="02010600030101010101" charset="-122"/>
                <a:ea typeface="等线" panose="02010600030101010101" charset="-122"/>
                <a:cs typeface="Times New Roman" panose="02020603050405020304" pitchFamily="18" charset="0"/>
              </a:rPr>
              <a:t>，</a:t>
            </a:r>
            <a:endParaRPr lang="zh-CN" altLang="zh-CN" sz="2000" kern="100" dirty="0">
              <a:latin typeface="等线" panose="02010600030101010101" charset="-122"/>
              <a:ea typeface="等线" panose="02010600030101010101" charset="-122"/>
              <a:cs typeface="Times New Roman" panose="02020603050405020304" pitchFamily="18" charset="0"/>
            </a:endParaRPr>
          </a:p>
        </p:txBody>
      </p:sp>
      <p:sp>
        <p:nvSpPr>
          <p:cNvPr id="12" name="文本框 11"/>
          <p:cNvSpPr txBox="1"/>
          <p:nvPr/>
        </p:nvSpPr>
        <p:spPr>
          <a:xfrm>
            <a:off x="820270" y="3821038"/>
            <a:ext cx="8673354" cy="1430456"/>
          </a:xfrm>
          <a:prstGeom prst="rect">
            <a:avLst/>
          </a:prstGeom>
          <a:noFill/>
        </p:spPr>
        <p:txBody>
          <a:bodyPr wrap="square">
            <a:spAutoFit/>
          </a:bodyPr>
          <a:lstStyle>
            <a:defPPr>
              <a:defRPr lang="zh-CN"/>
            </a:defPPr>
            <a:lvl1pPr algn="just">
              <a:lnSpc>
                <a:spcPct val="150000"/>
              </a:lnSpc>
              <a:defRPr sz="2000" kern="100">
                <a:latin typeface="等线" panose="02010600030101010101" charset="-122"/>
                <a:ea typeface="等线" panose="02010600030101010101" charset="-122"/>
                <a:cs typeface="Times New Roman" panose="02020603050405020304" pitchFamily="18" charset="0"/>
              </a:defRPr>
            </a:lvl1pPr>
          </a:lstStyle>
          <a:p>
            <a:r>
              <a:rPr lang="zh-CN" altLang="en-US" dirty="0"/>
              <a:t>譬如，能够为公司价值带来显著协同作用的并购重组，其自然成为了上市公司进行市值管理的常用手段</a:t>
            </a:r>
            <a:r>
              <a:rPr lang="en-US" altLang="zh-CN" dirty="0"/>
              <a:t>; </a:t>
            </a:r>
            <a:r>
              <a:rPr lang="zh-CN" altLang="en-US" dirty="0"/>
              <a:t>而并购热门题材公司同时也是私募机构操控股价的惯用伎俩。</a:t>
            </a:r>
            <a:endParaRPr lang="zh-CN" altLang="zh-CN" dirty="0"/>
          </a:p>
        </p:txBody>
      </p:sp>
      <p:sp>
        <p:nvSpPr>
          <p:cNvPr id="13" name="文本框 12"/>
          <p:cNvSpPr txBox="1"/>
          <p:nvPr/>
        </p:nvSpPr>
        <p:spPr>
          <a:xfrm>
            <a:off x="233267" y="1061698"/>
            <a:ext cx="2339102" cy="52322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手段形式相似</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198755" y="291465"/>
            <a:ext cx="7879080"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区别“市值管理”与“股价操纵”</a:t>
            </a:r>
          </a:p>
        </p:txBody>
      </p:sp>
      <p:sp>
        <p:nvSpPr>
          <p:cNvPr id="9" name="文本框 8"/>
          <p:cNvSpPr txBox="1"/>
          <p:nvPr/>
        </p:nvSpPr>
        <p:spPr>
          <a:xfrm>
            <a:off x="820270" y="2128181"/>
            <a:ext cx="8901953" cy="1430456"/>
          </a:xfrm>
          <a:prstGeom prst="rect">
            <a:avLst/>
          </a:prstGeom>
          <a:noFill/>
        </p:spPr>
        <p:txBody>
          <a:bodyPr wrap="square">
            <a:spAutoFit/>
          </a:bodyPr>
          <a:lstStyle/>
          <a:p>
            <a:pPr algn="just">
              <a:lnSpc>
                <a:spcPct val="150000"/>
              </a:lnSpc>
            </a:pPr>
            <a:r>
              <a:rPr lang="zh-CN" altLang="zh-CN" sz="2000" kern="100" dirty="0">
                <a:latin typeface="等线" panose="02010600030101010101" charset="-122"/>
                <a:ea typeface="等线" panose="02010600030101010101" charset="-122"/>
                <a:cs typeface="Times New Roman" panose="02020603050405020304" pitchFamily="18" charset="0"/>
              </a:rPr>
              <a:t>市值管理的最终目的是维持公司</a:t>
            </a:r>
            <a:r>
              <a:rPr lang="zh-CN" altLang="zh-CN" sz="2000" kern="100" dirty="0">
                <a:solidFill>
                  <a:srgbClr val="FF0000"/>
                </a:solidFill>
                <a:latin typeface="等线" panose="02010600030101010101" charset="-122"/>
                <a:ea typeface="等线" panose="02010600030101010101" charset="-122"/>
                <a:cs typeface="Times New Roman" panose="02020603050405020304" pitchFamily="18" charset="0"/>
              </a:rPr>
              <a:t>内在价值与市场价值</a:t>
            </a:r>
            <a:r>
              <a:rPr lang="zh-CN" altLang="zh-CN" sz="2000" kern="100" dirty="0">
                <a:latin typeface="等线" panose="02010600030101010101" charset="-122"/>
                <a:ea typeface="等线" panose="02010600030101010101" charset="-122"/>
                <a:cs typeface="Times New Roman" panose="02020603050405020304" pitchFamily="18" charset="0"/>
              </a:rPr>
              <a:t>的基本一致，并实现稳步持续增长，属于合法合理的公司管理活动</a:t>
            </a:r>
            <a:r>
              <a:rPr lang="en-US" altLang="zh-CN" sz="2000" kern="100" dirty="0">
                <a:latin typeface="等线" panose="02010600030101010101" charset="-122"/>
                <a:ea typeface="等线" panose="02010600030101010101" charset="-122"/>
                <a:cs typeface="Times New Roman" panose="02020603050405020304" pitchFamily="18" charset="0"/>
              </a:rPr>
              <a:t>;</a:t>
            </a:r>
            <a:endParaRPr lang="zh-CN" altLang="zh-CN" sz="2000" kern="100" dirty="0">
              <a:latin typeface="等线" panose="02010600030101010101" charset="-122"/>
              <a:ea typeface="等线" panose="02010600030101010101" charset="-122"/>
              <a:cs typeface="Times New Roman" panose="02020603050405020304" pitchFamily="18" charset="0"/>
            </a:endParaRPr>
          </a:p>
          <a:p>
            <a:pPr algn="just">
              <a:lnSpc>
                <a:spcPct val="150000"/>
              </a:lnSpc>
            </a:pPr>
            <a:endParaRPr lang="zh-CN" altLang="zh-CN" sz="2000" kern="100" dirty="0">
              <a:effectLst/>
              <a:latin typeface="等线" panose="02010600030101010101" charset="-122"/>
              <a:ea typeface="等线" panose="02010600030101010101" charset="-122"/>
              <a:cs typeface="Times New Roman" panose="02020603050405020304" pitchFamily="18" charset="0"/>
            </a:endParaRPr>
          </a:p>
        </p:txBody>
      </p:sp>
      <p:sp>
        <p:nvSpPr>
          <p:cNvPr id="12" name="文本框 11"/>
          <p:cNvSpPr txBox="1"/>
          <p:nvPr/>
        </p:nvSpPr>
        <p:spPr>
          <a:xfrm>
            <a:off x="820270" y="3821038"/>
            <a:ext cx="8673354" cy="968791"/>
          </a:xfrm>
          <a:prstGeom prst="rect">
            <a:avLst/>
          </a:prstGeom>
          <a:noFill/>
        </p:spPr>
        <p:txBody>
          <a:bodyPr wrap="square">
            <a:spAutoFit/>
          </a:bodyPr>
          <a:lstStyle>
            <a:defPPr>
              <a:defRPr lang="zh-CN"/>
            </a:defPPr>
            <a:lvl1pPr algn="just">
              <a:lnSpc>
                <a:spcPct val="150000"/>
              </a:lnSpc>
              <a:defRPr sz="2000" kern="100">
                <a:effectLst/>
                <a:latin typeface="等线" panose="02010600030101010101" charset="-122"/>
                <a:ea typeface="等线" panose="02010600030101010101" charset="-122"/>
                <a:cs typeface="Times New Roman" panose="02020603050405020304" pitchFamily="18" charset="0"/>
              </a:defRPr>
            </a:lvl1pPr>
          </a:lstStyle>
          <a:p>
            <a:r>
              <a:rPr lang="zh-CN" altLang="zh-CN" dirty="0"/>
              <a:t>股价操纵则是利用各种违法的手段扭曲股票价格以获取非法利益，属于非法的证券股价操纵行为。</a:t>
            </a:r>
          </a:p>
        </p:txBody>
      </p:sp>
      <p:sp>
        <p:nvSpPr>
          <p:cNvPr id="13" name="文本框 12"/>
          <p:cNvSpPr txBox="1"/>
          <p:nvPr/>
        </p:nvSpPr>
        <p:spPr>
          <a:xfrm>
            <a:off x="233267" y="1061698"/>
            <a:ext cx="1620957" cy="52322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动机性质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198755" y="291465"/>
            <a:ext cx="7879080"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区别“市值管理”与“股价操纵”</a:t>
            </a:r>
          </a:p>
        </p:txBody>
      </p:sp>
      <p:sp>
        <p:nvSpPr>
          <p:cNvPr id="9" name="文本框 8"/>
          <p:cNvSpPr txBox="1"/>
          <p:nvPr/>
        </p:nvSpPr>
        <p:spPr>
          <a:xfrm>
            <a:off x="820270" y="2128181"/>
            <a:ext cx="8901953" cy="1430456"/>
          </a:xfrm>
          <a:prstGeom prst="rect">
            <a:avLst/>
          </a:prstGeom>
          <a:noFill/>
        </p:spPr>
        <p:txBody>
          <a:bodyPr wrap="square">
            <a:spAutoFit/>
          </a:bodyPr>
          <a:lstStyle/>
          <a:p>
            <a:pPr algn="just">
              <a:lnSpc>
                <a:spcPct val="150000"/>
              </a:lnSpc>
            </a:pPr>
            <a:r>
              <a:rPr lang="zh-CN" altLang="zh-CN" sz="2000" kern="100" dirty="0">
                <a:latin typeface="等线" panose="02010600030101010101" charset="-122"/>
                <a:ea typeface="等线" panose="02010600030101010101" charset="-122"/>
                <a:cs typeface="Times New Roman" panose="02020603050405020304" pitchFamily="18" charset="0"/>
              </a:rPr>
              <a:t>在我国弱有效性的资本市场，企业内在价值与市场价值可能会出现明显偏离，市值管理的目的就是实现价值创造与价值实现的最大化，使得公司</a:t>
            </a:r>
            <a:r>
              <a:rPr lang="zh-CN" altLang="zh-CN" sz="2000" kern="100" dirty="0">
                <a:solidFill>
                  <a:srgbClr val="FF0000"/>
                </a:solidFill>
                <a:latin typeface="等线" panose="02010600030101010101" charset="-122"/>
                <a:ea typeface="等线" panose="02010600030101010101" charset="-122"/>
                <a:cs typeface="Times New Roman" panose="02020603050405020304" pitchFamily="18" charset="0"/>
              </a:rPr>
              <a:t>内外价值融合统一</a:t>
            </a:r>
            <a:r>
              <a:rPr lang="zh-CN" altLang="zh-CN" sz="2000" kern="100" dirty="0">
                <a:latin typeface="等线" panose="02010600030101010101" charset="-122"/>
                <a:ea typeface="等线" panose="02010600030101010101" charset="-122"/>
                <a:cs typeface="Times New Roman" panose="02020603050405020304" pitchFamily="18" charset="0"/>
              </a:rPr>
              <a:t>，持续健康增长</a:t>
            </a:r>
            <a:r>
              <a:rPr lang="en-US" altLang="zh-CN" sz="2000" kern="100" dirty="0">
                <a:latin typeface="等线" panose="02010600030101010101" charset="-122"/>
                <a:ea typeface="等线" panose="02010600030101010101" charset="-122"/>
                <a:cs typeface="Times New Roman" panose="02020603050405020304" pitchFamily="18" charset="0"/>
              </a:rPr>
              <a:t>;</a:t>
            </a:r>
            <a:endParaRPr lang="zh-CN" altLang="zh-CN" sz="2000" kern="100" dirty="0">
              <a:latin typeface="等线" panose="02010600030101010101" charset="-122"/>
              <a:ea typeface="等线" panose="02010600030101010101" charset="-122"/>
              <a:cs typeface="Times New Roman" panose="02020603050405020304" pitchFamily="18" charset="0"/>
            </a:endParaRPr>
          </a:p>
        </p:txBody>
      </p:sp>
      <p:sp>
        <p:nvSpPr>
          <p:cNvPr id="12" name="文本框 11"/>
          <p:cNvSpPr txBox="1"/>
          <p:nvPr/>
        </p:nvSpPr>
        <p:spPr>
          <a:xfrm>
            <a:off x="820270" y="3821038"/>
            <a:ext cx="8673354" cy="968791"/>
          </a:xfrm>
          <a:prstGeom prst="rect">
            <a:avLst/>
          </a:prstGeom>
          <a:noFill/>
        </p:spPr>
        <p:txBody>
          <a:bodyPr wrap="square">
            <a:spAutoFit/>
          </a:bodyPr>
          <a:lstStyle>
            <a:defPPr>
              <a:defRPr lang="zh-CN"/>
            </a:defPPr>
            <a:lvl1pPr algn="just">
              <a:lnSpc>
                <a:spcPct val="150000"/>
              </a:lnSpc>
              <a:defRPr sz="2000" kern="100">
                <a:latin typeface="等线" panose="02010600030101010101" charset="-122"/>
                <a:ea typeface="等线" panose="02010600030101010101" charset="-122"/>
                <a:cs typeface="Times New Roman" panose="02020603050405020304" pitchFamily="18" charset="0"/>
              </a:defRPr>
            </a:lvl1pPr>
          </a:lstStyle>
          <a:p>
            <a:r>
              <a:rPr lang="zh-CN" altLang="zh-CN" dirty="0"/>
              <a:t>股价操纵是具有操纵或影响股价能力的行为人通过股价操控</a:t>
            </a:r>
            <a:r>
              <a:rPr lang="zh-CN" altLang="zh-CN" dirty="0">
                <a:solidFill>
                  <a:srgbClr val="FF0000"/>
                </a:solidFill>
              </a:rPr>
              <a:t>损害绝大部分股东</a:t>
            </a:r>
            <a:r>
              <a:rPr lang="zh-CN" altLang="zh-CN" dirty="0"/>
              <a:t>的利益，来获取非正当</a:t>
            </a:r>
            <a:r>
              <a:rPr lang="zh-CN" altLang="zh-CN" dirty="0">
                <a:solidFill>
                  <a:srgbClr val="FF0000"/>
                </a:solidFill>
              </a:rPr>
              <a:t>短期</a:t>
            </a:r>
            <a:r>
              <a:rPr lang="zh-CN" altLang="zh-CN" dirty="0"/>
              <a:t>暴利。</a:t>
            </a:r>
          </a:p>
        </p:txBody>
      </p:sp>
      <p:sp>
        <p:nvSpPr>
          <p:cNvPr id="13" name="文本框 12"/>
          <p:cNvSpPr txBox="1"/>
          <p:nvPr/>
        </p:nvSpPr>
        <p:spPr>
          <a:xfrm>
            <a:off x="233267" y="1061698"/>
            <a:ext cx="1620957" cy="523220"/>
          </a:xfrm>
          <a:prstGeom prst="rect">
            <a:avLst/>
          </a:prstGeom>
          <a:noFill/>
        </p:spPr>
        <p:txBody>
          <a:bodyPr wrap="none" rtlCol="0" anchor="t">
            <a:spAutoFit/>
          </a:bodyPr>
          <a:lstStyle/>
          <a:p>
            <a:r>
              <a:rPr lang="zh-CN" altLang="en-US" sz="28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根本动机</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233267" y="257109"/>
            <a:ext cx="10083210"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如何认定</a:t>
            </a:r>
            <a:r>
              <a:rPr lang="zh-CN" altLang="zh-CN" sz="4000" b="1" dirty="0">
                <a:solidFill>
                  <a:schemeClr val="accent1"/>
                </a:solidFill>
                <a:latin typeface="微软雅黑" panose="020B0503020204020204" pitchFamily="34" charset="-122"/>
                <a:ea typeface="微软雅黑" panose="020B0503020204020204" pitchFamily="34" charset="-122"/>
              </a:rPr>
              <a:t>“市值管理”名义下</a:t>
            </a:r>
            <a:r>
              <a:rPr lang="en-US" altLang="zh-CN" sz="4000" b="1" dirty="0">
                <a:solidFill>
                  <a:schemeClr val="accent1"/>
                </a:solidFill>
                <a:latin typeface="微软雅黑" panose="020B0503020204020204" pitchFamily="34" charset="-122"/>
                <a:ea typeface="微软雅黑" panose="020B0503020204020204" pitchFamily="34" charset="-122"/>
              </a:rPr>
              <a:t> “</a:t>
            </a:r>
            <a:r>
              <a:rPr lang="zh-CN" altLang="zh-CN" sz="4000" b="1" dirty="0">
                <a:solidFill>
                  <a:schemeClr val="accent1"/>
                </a:solidFill>
                <a:latin typeface="微软雅黑" panose="020B0503020204020204" pitchFamily="34" charset="-122"/>
                <a:ea typeface="微软雅黑" panose="020B0503020204020204" pitchFamily="34" charset="-122"/>
              </a:rPr>
              <a:t>股价操纵</a:t>
            </a:r>
            <a:r>
              <a:rPr lang="en-US" altLang="zh-CN" sz="4000" b="1" dirty="0">
                <a:solidFill>
                  <a:schemeClr val="accent1"/>
                </a:solidFill>
                <a:latin typeface="微软雅黑" panose="020B0503020204020204" pitchFamily="34" charset="-122"/>
                <a:ea typeface="微软雅黑" panose="020B0503020204020204" pitchFamily="34" charset="-122"/>
              </a:rPr>
              <a:t>”</a:t>
            </a:r>
            <a:endParaRPr lang="zh-CN" altLang="zh-CN" sz="4000" b="1" dirty="0">
              <a:solidFill>
                <a:schemeClr val="accent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33267" y="1709699"/>
            <a:ext cx="6098240" cy="400110"/>
          </a:xfrm>
          <a:prstGeom prst="rect">
            <a:avLst/>
          </a:prstGeom>
          <a:noFill/>
        </p:spPr>
        <p:txBody>
          <a:bodyPr wrap="square">
            <a:spAutoFit/>
          </a:bodyPr>
          <a:lstStyle/>
          <a:p>
            <a:r>
              <a:rPr lang="zh-CN" altLang="en-US" sz="2000" kern="100" dirty="0">
                <a:latin typeface="等线" panose="02010600030101010101" charset="-122"/>
                <a:ea typeface="等线" panose="02010600030101010101" charset="-122"/>
                <a:cs typeface="Times New Roman" panose="02020603050405020304" pitchFamily="18" charset="0"/>
              </a:rPr>
              <a:t> 《证券股价操纵行为认定指引》第 </a:t>
            </a:r>
            <a:r>
              <a:rPr lang="en-US" altLang="zh-CN" sz="2000" kern="100" dirty="0">
                <a:latin typeface="等线" panose="02010600030101010101" charset="-122"/>
                <a:ea typeface="等线" panose="02010600030101010101" charset="-122"/>
                <a:cs typeface="Times New Roman" panose="02020603050405020304" pitchFamily="18" charset="0"/>
              </a:rPr>
              <a:t>14 </a:t>
            </a:r>
            <a:r>
              <a:rPr lang="zh-CN" altLang="en-US" sz="2000" kern="100" dirty="0">
                <a:latin typeface="等线" panose="02010600030101010101" charset="-122"/>
                <a:ea typeface="等线" panose="02010600030101010101" charset="-122"/>
                <a:cs typeface="Times New Roman" panose="02020603050405020304" pitchFamily="18" charset="0"/>
              </a:rPr>
              <a:t>条的规定</a:t>
            </a:r>
          </a:p>
        </p:txBody>
      </p:sp>
      <p:sp>
        <p:nvSpPr>
          <p:cNvPr id="16" name="文本框 15"/>
          <p:cNvSpPr txBox="1"/>
          <p:nvPr/>
        </p:nvSpPr>
        <p:spPr>
          <a:xfrm>
            <a:off x="468588" y="2230984"/>
            <a:ext cx="10465173" cy="968791"/>
          </a:xfrm>
          <a:prstGeom prst="rect">
            <a:avLst/>
          </a:prstGeom>
          <a:noFill/>
        </p:spPr>
        <p:txBody>
          <a:bodyPr wrap="square">
            <a:spAutoFit/>
          </a:bodyPr>
          <a:lstStyle/>
          <a:p>
            <a:pPr>
              <a:lnSpc>
                <a:spcPct val="150000"/>
              </a:lnSpc>
            </a:pPr>
            <a:r>
              <a:rPr lang="en-US" altLang="zh-CN" sz="2000" kern="100" dirty="0">
                <a:latin typeface="等线" panose="02010600030101010101" charset="-122"/>
                <a:ea typeface="等线" panose="02010600030101010101" charset="-122"/>
                <a:cs typeface="Times New Roman" panose="02020603050405020304" pitchFamily="18" charset="0"/>
              </a:rPr>
              <a:t>1.</a:t>
            </a:r>
            <a:r>
              <a:rPr lang="zh-CN" altLang="en-US" sz="2000" kern="100" dirty="0">
                <a:latin typeface="等线" panose="02010600030101010101" charset="-122"/>
                <a:ea typeface="等线" panose="02010600030101010101" charset="-122"/>
                <a:cs typeface="Times New Roman" panose="02020603050405020304" pitchFamily="18" charset="0"/>
              </a:rPr>
              <a:t> “行为主体的行为致使股价异动公司相关证券的价格走势明显</a:t>
            </a:r>
            <a:r>
              <a:rPr lang="zh-CN" altLang="en-US" sz="2000" kern="100" dirty="0">
                <a:solidFill>
                  <a:srgbClr val="FF0000"/>
                </a:solidFill>
                <a:latin typeface="等线" panose="02010600030101010101" charset="-122"/>
                <a:ea typeface="等线" panose="02010600030101010101" charset="-122"/>
                <a:cs typeface="Times New Roman" panose="02020603050405020304" pitchFamily="18" charset="0"/>
              </a:rPr>
              <a:t>偏离可比指数</a:t>
            </a:r>
            <a:r>
              <a:rPr lang="zh-CN" altLang="en-US" sz="2000" kern="100" dirty="0">
                <a:latin typeface="等线" panose="02010600030101010101" charset="-122"/>
                <a:ea typeface="等线" panose="02010600030101010101" charset="-122"/>
                <a:cs typeface="Times New Roman" panose="02020603050405020304" pitchFamily="18" charset="0"/>
              </a:rPr>
              <a:t>; </a:t>
            </a:r>
            <a:endParaRPr lang="en-US" altLang="zh-CN" sz="2000" kern="100" dirty="0">
              <a:latin typeface="等线" panose="02010600030101010101" charset="-122"/>
              <a:ea typeface="等线" panose="02010600030101010101" charset="-122"/>
              <a:cs typeface="Times New Roman" panose="02020603050405020304" pitchFamily="18" charset="0"/>
            </a:endParaRPr>
          </a:p>
          <a:p>
            <a:pPr>
              <a:lnSpc>
                <a:spcPct val="150000"/>
              </a:lnSpc>
            </a:pPr>
            <a:r>
              <a:rPr lang="en-US" altLang="zh-CN" sz="2000" kern="100" dirty="0">
                <a:latin typeface="等线" panose="02010600030101010101" charset="-122"/>
                <a:ea typeface="等线" panose="02010600030101010101" charset="-122"/>
                <a:cs typeface="Times New Roman" panose="02020603050405020304" pitchFamily="18" charset="0"/>
              </a:rPr>
              <a:t>2.</a:t>
            </a:r>
            <a:r>
              <a:rPr lang="zh-CN" altLang="en-US" sz="2000" kern="100" dirty="0">
                <a:latin typeface="等线" panose="02010600030101010101" charset="-122"/>
                <a:ea typeface="等线" panose="02010600030101010101" charset="-122"/>
                <a:cs typeface="Times New Roman" panose="02020603050405020304" pitchFamily="18" charset="0"/>
              </a:rPr>
              <a:t> 公司的价格走势明显</a:t>
            </a:r>
            <a:r>
              <a:rPr lang="zh-CN" altLang="en-US" sz="2000" kern="100" dirty="0">
                <a:solidFill>
                  <a:srgbClr val="FF0000"/>
                </a:solidFill>
                <a:latin typeface="等线" panose="02010600030101010101" charset="-122"/>
                <a:ea typeface="等线" panose="02010600030101010101" charset="-122"/>
                <a:cs typeface="Times New Roman" panose="02020603050405020304" pitchFamily="18" charset="0"/>
              </a:rPr>
              <a:t>偏离</a:t>
            </a:r>
            <a:r>
              <a:rPr lang="zh-CN" altLang="en-US" sz="2000" kern="100" dirty="0">
                <a:latin typeface="等线" panose="02010600030101010101" charset="-122"/>
                <a:ea typeface="等线" panose="02010600030101010101" charset="-122"/>
                <a:cs typeface="Times New Roman" panose="02020603050405020304" pitchFamily="18" charset="0"/>
              </a:rPr>
              <a:t>发行人的基本面情况”</a:t>
            </a:r>
          </a:p>
        </p:txBody>
      </p:sp>
      <p:pic>
        <p:nvPicPr>
          <p:cNvPr id="1026" name="Picture 2" descr="市值管理方案_壳公思_壳资源"/>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8186" y="1041716"/>
            <a:ext cx="2763813" cy="1860785"/>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34376" y="3591336"/>
            <a:ext cx="12531740" cy="369332"/>
          </a:xfrm>
          <a:prstGeom prst="rect">
            <a:avLst/>
          </a:prstGeom>
          <a:noFill/>
        </p:spPr>
        <p:txBody>
          <a:bodyPr wrap="square">
            <a:spAutoFit/>
          </a:bodyPr>
          <a:lstStyle/>
          <a:p>
            <a:r>
              <a:rPr lang="zh-CN" altLang="en-US" i="0" dirty="0">
                <a:solidFill>
                  <a:srgbClr val="FF0000"/>
                </a:solidFill>
                <a:effectLst/>
                <a:latin typeface="Arial" panose="020B0604020202020204" pitchFamily="34" charset="0"/>
              </a:rPr>
              <a:t>基本面</a:t>
            </a:r>
            <a:r>
              <a:rPr lang="zh-CN" altLang="en-US" i="0" dirty="0">
                <a:solidFill>
                  <a:schemeClr val="accent1">
                    <a:lumMod val="60000"/>
                    <a:lumOff val="40000"/>
                  </a:schemeClr>
                </a:solidFill>
                <a:effectLst/>
                <a:latin typeface="Arial" panose="020B0604020202020204" pitchFamily="34" charset="0"/>
              </a:rPr>
              <a:t>包括宏观经济运行态势和上市公司基本情况</a:t>
            </a:r>
            <a:r>
              <a:rPr lang="en-US" altLang="zh-CN" i="0" dirty="0">
                <a:solidFill>
                  <a:schemeClr val="accent1">
                    <a:lumMod val="60000"/>
                    <a:lumOff val="40000"/>
                  </a:schemeClr>
                </a:solidFill>
                <a:effectLst/>
                <a:latin typeface="Arial" panose="020B0604020202020204" pitchFamily="34" charset="0"/>
              </a:rPr>
              <a:t>,</a:t>
            </a:r>
            <a:r>
              <a:rPr lang="zh-CN" altLang="en-US" i="0" dirty="0">
                <a:solidFill>
                  <a:schemeClr val="accent1">
                    <a:lumMod val="60000"/>
                    <a:lumOff val="40000"/>
                  </a:schemeClr>
                </a:solidFill>
                <a:effectLst/>
                <a:latin typeface="Arial" panose="020B0604020202020204" pitchFamily="34" charset="0"/>
              </a:rPr>
              <a:t>包括</a:t>
            </a:r>
            <a:r>
              <a:rPr lang="en-US" altLang="zh-CN" i="0" dirty="0">
                <a:solidFill>
                  <a:schemeClr val="accent1">
                    <a:lumMod val="60000"/>
                    <a:lumOff val="40000"/>
                  </a:schemeClr>
                </a:solidFill>
                <a:latin typeface="Arial" panose="020B0604020202020204" pitchFamily="34" charset="0"/>
                <a:ea typeface="等线" panose="02010600030101010101" charset="-122"/>
                <a:cs typeface="Arial" panose="020B0604020202020204" pitchFamily="34" charset="0"/>
              </a:rPr>
              <a:t> </a:t>
            </a:r>
            <a:r>
              <a:rPr lang="zh-CN" altLang="zh-CN" sz="1800" dirty="0">
                <a:solidFill>
                  <a:schemeClr val="accent1">
                    <a:lumMod val="60000"/>
                    <a:lumOff val="40000"/>
                  </a:schemeClr>
                </a:solidFill>
                <a:effectLst/>
                <a:latin typeface="Arial" panose="020B0604020202020204" pitchFamily="34" charset="0"/>
                <a:ea typeface="等线" panose="02010600030101010101" charset="-122"/>
                <a:cs typeface="Arial" panose="020B0604020202020204" pitchFamily="34" charset="0"/>
              </a:rPr>
              <a:t>经济因素</a:t>
            </a:r>
            <a:r>
              <a:rPr lang="zh-CN" altLang="zh-CN" sz="1800" dirty="0">
                <a:solidFill>
                  <a:schemeClr val="accent1">
                    <a:lumMod val="60000"/>
                    <a:lumOff val="40000"/>
                  </a:schemeClr>
                </a:solidFill>
                <a:effectLst/>
                <a:ea typeface="Arial" panose="020B0604020202020204" pitchFamily="34" charset="0"/>
              </a:rPr>
              <a:t> </a:t>
            </a:r>
            <a:r>
              <a:rPr lang="zh-CN" altLang="zh-CN" sz="1800" dirty="0">
                <a:solidFill>
                  <a:schemeClr val="accent1">
                    <a:lumMod val="60000"/>
                    <a:lumOff val="40000"/>
                  </a:schemeClr>
                </a:solidFill>
                <a:effectLst/>
                <a:latin typeface="Arial" panose="020B0604020202020204" pitchFamily="34" charset="0"/>
                <a:ea typeface="等线" panose="02010600030101010101" charset="-122"/>
                <a:cs typeface="Arial" panose="020B0604020202020204" pitchFamily="34" charset="0"/>
              </a:rPr>
              <a:t>政治因素</a:t>
            </a:r>
            <a:r>
              <a:rPr lang="zh-CN" altLang="zh-CN" sz="1800" dirty="0">
                <a:solidFill>
                  <a:schemeClr val="accent1">
                    <a:lumMod val="60000"/>
                    <a:lumOff val="40000"/>
                  </a:schemeClr>
                </a:solidFill>
                <a:effectLst/>
                <a:ea typeface="Arial" panose="020B0604020202020204" pitchFamily="34" charset="0"/>
              </a:rPr>
              <a:t> </a:t>
            </a:r>
            <a:r>
              <a:rPr lang="zh-CN" altLang="zh-CN" sz="1800" dirty="0">
                <a:solidFill>
                  <a:schemeClr val="accent1">
                    <a:lumMod val="60000"/>
                    <a:lumOff val="40000"/>
                  </a:schemeClr>
                </a:solidFill>
                <a:effectLst/>
                <a:latin typeface="Arial" panose="020B0604020202020204" pitchFamily="34" charset="0"/>
                <a:ea typeface="等线" panose="02010600030101010101" charset="-122"/>
                <a:cs typeface="Arial" panose="020B0604020202020204" pitchFamily="34" charset="0"/>
              </a:rPr>
              <a:t>公司自身因素</a:t>
            </a:r>
            <a:r>
              <a:rPr lang="zh-CN" altLang="zh-CN" sz="1800" dirty="0">
                <a:solidFill>
                  <a:schemeClr val="accent1">
                    <a:lumMod val="60000"/>
                    <a:lumOff val="40000"/>
                  </a:schemeClr>
                </a:solidFill>
                <a:effectLst/>
                <a:ea typeface="Arial" panose="020B0604020202020204" pitchFamily="34" charset="0"/>
              </a:rPr>
              <a:t> </a:t>
            </a:r>
            <a:r>
              <a:rPr lang="zh-CN" altLang="zh-CN" sz="1800" dirty="0">
                <a:solidFill>
                  <a:schemeClr val="accent1">
                    <a:lumMod val="60000"/>
                    <a:lumOff val="40000"/>
                  </a:schemeClr>
                </a:solidFill>
                <a:effectLst/>
                <a:latin typeface="Arial" panose="020B0604020202020204" pitchFamily="34" charset="0"/>
                <a:ea typeface="等线" panose="02010600030101010101" charset="-122"/>
                <a:cs typeface="Arial" panose="020B0604020202020204" pitchFamily="34" charset="0"/>
              </a:rPr>
              <a:t>行业因素</a:t>
            </a:r>
            <a:r>
              <a:rPr lang="zh-CN" altLang="zh-CN" sz="1800" dirty="0">
                <a:solidFill>
                  <a:schemeClr val="accent1">
                    <a:lumMod val="60000"/>
                    <a:lumOff val="40000"/>
                  </a:schemeClr>
                </a:solidFill>
                <a:effectLst/>
                <a:ea typeface="Arial" panose="020B0604020202020204" pitchFamily="34" charset="0"/>
              </a:rPr>
              <a:t> </a:t>
            </a:r>
            <a:r>
              <a:rPr lang="zh-CN" altLang="zh-CN" sz="1800" dirty="0">
                <a:solidFill>
                  <a:schemeClr val="accent1">
                    <a:lumMod val="60000"/>
                    <a:lumOff val="40000"/>
                  </a:schemeClr>
                </a:solidFill>
                <a:effectLst/>
                <a:latin typeface="Arial" panose="020B0604020202020204" pitchFamily="34" charset="0"/>
                <a:ea typeface="等线" panose="02010600030101010101" charset="-122"/>
                <a:cs typeface="Arial" panose="020B0604020202020204" pitchFamily="34" charset="0"/>
              </a:rPr>
              <a:t>市场因素</a:t>
            </a:r>
            <a:r>
              <a:rPr lang="zh-CN" altLang="zh-CN" sz="1800" dirty="0">
                <a:solidFill>
                  <a:schemeClr val="accent1">
                    <a:lumMod val="60000"/>
                    <a:lumOff val="40000"/>
                  </a:schemeClr>
                </a:solidFill>
                <a:effectLst/>
                <a:ea typeface="Arial" panose="020B0604020202020204" pitchFamily="34" charset="0"/>
              </a:rPr>
              <a:t> </a:t>
            </a:r>
            <a:r>
              <a:rPr lang="zh-CN" altLang="zh-CN" sz="1800" dirty="0">
                <a:solidFill>
                  <a:schemeClr val="accent1">
                    <a:lumMod val="60000"/>
                    <a:lumOff val="40000"/>
                  </a:schemeClr>
                </a:solidFill>
                <a:effectLst/>
                <a:latin typeface="Arial" panose="020B0604020202020204" pitchFamily="34" charset="0"/>
                <a:ea typeface="等线" panose="02010600030101010101" charset="-122"/>
                <a:cs typeface="Arial" panose="020B0604020202020204" pitchFamily="34" charset="0"/>
              </a:rPr>
              <a:t>心理因素</a:t>
            </a:r>
            <a:endParaRPr lang="zh-CN" altLang="en-US" dirty="0">
              <a:solidFill>
                <a:schemeClr val="accent1">
                  <a:lumMod val="60000"/>
                  <a:lumOff val="40000"/>
                </a:schemeClr>
              </a:solidFill>
            </a:endParaRPr>
          </a:p>
        </p:txBody>
      </p:sp>
      <p:sp>
        <p:nvSpPr>
          <p:cNvPr id="24" name="文本框 23"/>
          <p:cNvSpPr txBox="1"/>
          <p:nvPr/>
        </p:nvSpPr>
        <p:spPr>
          <a:xfrm>
            <a:off x="249064" y="4216109"/>
            <a:ext cx="10904220" cy="1430456"/>
          </a:xfrm>
          <a:prstGeom prst="rect">
            <a:avLst/>
          </a:prstGeom>
          <a:noFill/>
        </p:spPr>
        <p:txBody>
          <a:bodyPr wrap="square">
            <a:spAutoFit/>
          </a:bodyPr>
          <a:lstStyle/>
          <a:p>
            <a:pPr>
              <a:lnSpc>
                <a:spcPct val="150000"/>
              </a:lnSpc>
            </a:pPr>
            <a:r>
              <a:rPr lang="en-US" altLang="zh-CN" sz="2000" b="1" kern="100" dirty="0">
                <a:latin typeface="等线" panose="02010600030101010101" charset="-122"/>
                <a:ea typeface="等线" panose="02010600030101010101" charset="-122"/>
                <a:cs typeface="Times New Roman" panose="02020603050405020304" pitchFamily="18" charset="0"/>
              </a:rPr>
              <a:t>2015</a:t>
            </a:r>
            <a:r>
              <a:rPr lang="zh-CN" altLang="en-US" sz="2000" b="1" kern="100" dirty="0">
                <a:latin typeface="等线" panose="02010600030101010101" charset="-122"/>
                <a:ea typeface="等线" panose="02010600030101010101" charset="-122"/>
                <a:cs typeface="Times New Roman" panose="02020603050405020304" pitchFamily="18" charset="0"/>
              </a:rPr>
              <a:t>年证监会</a:t>
            </a:r>
            <a:endParaRPr lang="en-US" altLang="zh-CN" sz="2000" b="1" kern="100" dirty="0">
              <a:latin typeface="等线" panose="02010600030101010101" charset="-122"/>
              <a:ea typeface="等线" panose="02010600030101010101" charset="-122"/>
              <a:cs typeface="Times New Roman" panose="02020603050405020304" pitchFamily="18" charset="0"/>
            </a:endParaRPr>
          </a:p>
          <a:p>
            <a:pPr>
              <a:lnSpc>
                <a:spcPct val="150000"/>
              </a:lnSpc>
            </a:pPr>
            <a:r>
              <a:rPr lang="zh-CN" altLang="zh-CN" sz="2000" kern="100" dirty="0">
                <a:solidFill>
                  <a:srgbClr val="FF0000"/>
                </a:solidFill>
                <a:latin typeface="等线" panose="02010600030101010101" charset="-122"/>
                <a:ea typeface="等线" panose="02010600030101010101" charset="-122"/>
                <a:cs typeface="Times New Roman" panose="02020603050405020304" pitchFamily="18" charset="0"/>
              </a:rPr>
              <a:t>百圆裤业</a:t>
            </a:r>
            <a:r>
              <a:rPr lang="zh-CN" altLang="zh-CN" sz="2000" kern="100" dirty="0">
                <a:latin typeface="等线" panose="02010600030101010101" charset="-122"/>
                <a:ea typeface="等线" panose="02010600030101010101" charset="-122"/>
                <a:cs typeface="Times New Roman" panose="02020603050405020304" pitchFamily="18" charset="0"/>
              </a:rPr>
              <a:t>、兴民钢圈、山东如意、湖南发展、铁岭新城、宝泰隆、宝鼎重工、元力股份、东江环保、中兴商业、山东威达、宁波联合、远东传动、科泰电源、新海股份、九鼎新材、珠江啤酒</a:t>
            </a:r>
            <a:endParaRPr lang="zh-CN" altLang="en-US" sz="2000" kern="100" dirty="0">
              <a:latin typeface="等线" panose="02010600030101010101" charset="-122"/>
              <a:ea typeface="等线" panose="02010600030101010101" charset="-122"/>
              <a:cs typeface="Times New Roman" panose="02020603050405020304" pitchFamily="18" charset="0"/>
            </a:endParaRPr>
          </a:p>
        </p:txBody>
      </p:sp>
      <p:sp>
        <p:nvSpPr>
          <p:cNvPr id="26" name="文本框 25"/>
          <p:cNvSpPr txBox="1"/>
          <p:nvPr/>
        </p:nvSpPr>
        <p:spPr>
          <a:xfrm>
            <a:off x="249064" y="5888767"/>
            <a:ext cx="6294120" cy="400110"/>
          </a:xfrm>
          <a:prstGeom prst="rect">
            <a:avLst/>
          </a:prstGeom>
          <a:noFill/>
        </p:spPr>
        <p:txBody>
          <a:bodyPr wrap="square">
            <a:spAutoFit/>
          </a:bodyPr>
          <a:lstStyle/>
          <a:p>
            <a:pPr algn="l"/>
            <a:r>
              <a:rPr lang="en-US" altLang="zh-CN" sz="2000" kern="100" dirty="0">
                <a:latin typeface="等线" panose="02010600030101010101" charset="-122"/>
                <a:ea typeface="等线" panose="02010600030101010101" charset="-122"/>
                <a:cs typeface="Times New Roman" panose="02020603050405020304" pitchFamily="18" charset="0"/>
              </a:rPr>
              <a:t>2014  </a:t>
            </a:r>
            <a:r>
              <a:rPr lang="zh-CN" altLang="en-US" sz="2000" kern="100" dirty="0">
                <a:latin typeface="等线" panose="02010600030101010101" charset="-122"/>
                <a:ea typeface="等线" panose="02010600030101010101" charset="-122"/>
                <a:cs typeface="Times New Roman" panose="02020603050405020304" pitchFamily="18" charset="0"/>
              </a:rPr>
              <a:t>百圆裤业宣布拟</a:t>
            </a:r>
            <a:r>
              <a:rPr lang="en-US" altLang="zh-CN" sz="2000" kern="100" dirty="0">
                <a:latin typeface="等线" panose="02010600030101010101" charset="-122"/>
                <a:ea typeface="等线" panose="02010600030101010101" charset="-122"/>
                <a:cs typeface="Times New Roman" panose="02020603050405020304" pitchFamily="18" charset="0"/>
              </a:rPr>
              <a:t>10</a:t>
            </a:r>
            <a:r>
              <a:rPr lang="zh-CN" altLang="en-US" sz="2000" kern="100" dirty="0">
                <a:latin typeface="等线" panose="02010600030101010101" charset="-122"/>
                <a:ea typeface="等线" panose="02010600030101010101" charset="-122"/>
                <a:cs typeface="Times New Roman" panose="02020603050405020304" pitchFamily="18" charset="0"/>
              </a:rPr>
              <a:t>亿元收购外贸电商环球易购</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233267" y="70984"/>
            <a:ext cx="10083210"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如何认定</a:t>
            </a:r>
            <a:r>
              <a:rPr lang="zh-CN" altLang="zh-CN" sz="4000" b="1" dirty="0">
                <a:solidFill>
                  <a:schemeClr val="accent1"/>
                </a:solidFill>
                <a:latin typeface="微软雅黑" panose="020B0503020204020204" pitchFamily="34" charset="-122"/>
                <a:ea typeface="微软雅黑" panose="020B0503020204020204" pitchFamily="34" charset="-122"/>
              </a:rPr>
              <a:t>“市值管理”名义下</a:t>
            </a:r>
            <a:r>
              <a:rPr lang="en-US" altLang="zh-CN" sz="4000" b="1" dirty="0">
                <a:solidFill>
                  <a:schemeClr val="accent1"/>
                </a:solidFill>
                <a:latin typeface="微软雅黑" panose="020B0503020204020204" pitchFamily="34" charset="-122"/>
                <a:ea typeface="微软雅黑" panose="020B0503020204020204" pitchFamily="34" charset="-122"/>
              </a:rPr>
              <a:t> “</a:t>
            </a:r>
            <a:r>
              <a:rPr lang="zh-CN" altLang="zh-CN" sz="4000" b="1" dirty="0">
                <a:solidFill>
                  <a:schemeClr val="accent1"/>
                </a:solidFill>
                <a:latin typeface="微软雅黑" panose="020B0503020204020204" pitchFamily="34" charset="-122"/>
                <a:ea typeface="微软雅黑" panose="020B0503020204020204" pitchFamily="34" charset="-122"/>
              </a:rPr>
              <a:t>股价操纵</a:t>
            </a:r>
            <a:r>
              <a:rPr lang="en-US" altLang="zh-CN" sz="4000" b="1" dirty="0">
                <a:solidFill>
                  <a:schemeClr val="accent1"/>
                </a:solidFill>
                <a:latin typeface="微软雅黑" panose="020B0503020204020204" pitchFamily="34" charset="-122"/>
                <a:ea typeface="微软雅黑" panose="020B0503020204020204" pitchFamily="34" charset="-122"/>
              </a:rPr>
              <a:t>”</a:t>
            </a:r>
          </a:p>
        </p:txBody>
      </p:sp>
      <p:sp>
        <p:nvSpPr>
          <p:cNvPr id="12" name="文本框 11"/>
          <p:cNvSpPr txBox="1"/>
          <p:nvPr/>
        </p:nvSpPr>
        <p:spPr>
          <a:xfrm>
            <a:off x="233267" y="729419"/>
            <a:ext cx="8493638" cy="461665"/>
          </a:xfrm>
          <a:prstGeom prst="rect">
            <a:avLst/>
          </a:prstGeom>
          <a:noFill/>
        </p:spPr>
        <p:txBody>
          <a:bodyPr wrap="square">
            <a:spAutoFit/>
          </a:bodyPr>
          <a:lstStyle/>
          <a:p>
            <a:r>
              <a:rPr lang="zh-CN" altLang="en-US" sz="2400" b="1" kern="100" dirty="0">
                <a:latin typeface="等线" panose="02010600030101010101" charset="-122"/>
                <a:ea typeface="等线" panose="02010600030101010101" charset="-122"/>
                <a:cs typeface="Times New Roman" panose="02020603050405020304" pitchFamily="18" charset="0"/>
              </a:rPr>
              <a:t>法</a:t>
            </a:r>
            <a:r>
              <a:rPr lang="en-US" altLang="zh-CN" sz="2400" b="1" kern="100" dirty="0">
                <a:latin typeface="等线" panose="02010600030101010101" charset="-122"/>
                <a:ea typeface="等线" panose="02010600030101010101" charset="-122"/>
                <a:cs typeface="Times New Roman" panose="02020603050405020304" pitchFamily="18" charset="0"/>
              </a:rPr>
              <a:t>1</a:t>
            </a:r>
            <a:r>
              <a:rPr lang="zh-CN" altLang="en-US" sz="2400" b="1" kern="100" dirty="0">
                <a:latin typeface="等线" panose="02010600030101010101" charset="-122"/>
                <a:ea typeface="等线" panose="02010600030101010101" charset="-122"/>
                <a:cs typeface="Times New Roman" panose="02020603050405020304" pitchFamily="18" charset="0"/>
              </a:rPr>
              <a:t>：公司的股价异动情况按照驱动事件划分区间</a:t>
            </a:r>
          </a:p>
        </p:txBody>
      </p:sp>
      <p:graphicFrame>
        <p:nvGraphicFramePr>
          <p:cNvPr id="6" name="图示 5"/>
          <p:cNvGraphicFramePr/>
          <p:nvPr/>
        </p:nvGraphicFramePr>
        <p:xfrm>
          <a:off x="2267507" y="11997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233267" y="70984"/>
            <a:ext cx="10083210" cy="707886"/>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如何认定</a:t>
            </a:r>
            <a:r>
              <a:rPr lang="zh-CN" altLang="zh-CN" sz="4000" b="1" dirty="0">
                <a:solidFill>
                  <a:schemeClr val="accent1"/>
                </a:solidFill>
                <a:latin typeface="微软雅黑" panose="020B0503020204020204" pitchFamily="34" charset="-122"/>
                <a:ea typeface="微软雅黑" panose="020B0503020204020204" pitchFamily="34" charset="-122"/>
              </a:rPr>
              <a:t>“市值管理”名义下</a:t>
            </a:r>
            <a:r>
              <a:rPr lang="en-US" altLang="zh-CN" sz="4000" b="1" dirty="0">
                <a:solidFill>
                  <a:schemeClr val="accent1"/>
                </a:solidFill>
                <a:latin typeface="微软雅黑" panose="020B0503020204020204" pitchFamily="34" charset="-122"/>
                <a:ea typeface="微软雅黑" panose="020B0503020204020204" pitchFamily="34" charset="-122"/>
              </a:rPr>
              <a:t> “</a:t>
            </a:r>
            <a:r>
              <a:rPr lang="zh-CN" altLang="zh-CN" sz="4000" b="1" dirty="0">
                <a:solidFill>
                  <a:schemeClr val="accent1"/>
                </a:solidFill>
                <a:latin typeface="微软雅黑" panose="020B0503020204020204" pitchFamily="34" charset="-122"/>
                <a:ea typeface="微软雅黑" panose="020B0503020204020204" pitchFamily="34" charset="-122"/>
              </a:rPr>
              <a:t>股价操纵</a:t>
            </a:r>
            <a:r>
              <a:rPr lang="en-US" altLang="zh-CN" sz="4000" b="1" dirty="0">
                <a:solidFill>
                  <a:schemeClr val="accent1"/>
                </a:solidFill>
                <a:latin typeface="微软雅黑" panose="020B0503020204020204" pitchFamily="34" charset="-122"/>
                <a:ea typeface="微软雅黑" panose="020B0503020204020204" pitchFamily="34" charset="-122"/>
              </a:rPr>
              <a:t>”</a:t>
            </a:r>
          </a:p>
        </p:txBody>
      </p:sp>
      <p:sp>
        <p:nvSpPr>
          <p:cNvPr id="8" name="文本框 7"/>
          <p:cNvSpPr txBox="1"/>
          <p:nvPr/>
        </p:nvSpPr>
        <p:spPr>
          <a:xfrm>
            <a:off x="233266" y="842755"/>
            <a:ext cx="9167407" cy="400110"/>
          </a:xfrm>
          <a:prstGeom prst="rect">
            <a:avLst/>
          </a:prstGeom>
          <a:noFill/>
        </p:spPr>
        <p:txBody>
          <a:bodyPr wrap="square">
            <a:spAutoFit/>
          </a:bodyPr>
          <a:lstStyle/>
          <a:p>
            <a:pPr algn="just"/>
            <a:r>
              <a:rPr lang="zh-CN" altLang="en-US" sz="2000" b="1" kern="100" dirty="0">
                <a:latin typeface="等线" panose="02010600030101010101" charset="-122"/>
                <a:ea typeface="等线" panose="02010600030101010101" charset="-122"/>
                <a:cs typeface="Times New Roman" panose="02020603050405020304" pitchFamily="18" charset="0"/>
              </a:rPr>
              <a:t>法</a:t>
            </a:r>
            <a:r>
              <a:rPr lang="en-US" altLang="zh-CN" sz="2000" b="1" kern="100" dirty="0">
                <a:latin typeface="等线" panose="02010600030101010101" charset="-122"/>
                <a:ea typeface="等线" panose="02010600030101010101" charset="-122"/>
                <a:cs typeface="Times New Roman" panose="02020603050405020304" pitchFamily="18" charset="0"/>
              </a:rPr>
              <a:t>2</a:t>
            </a:r>
            <a:r>
              <a:rPr lang="zh-CN" altLang="en-US" sz="2000" b="1" kern="100" dirty="0">
                <a:latin typeface="等线" panose="02010600030101010101" charset="-122"/>
                <a:ea typeface="等线" panose="02010600030101010101" charset="-122"/>
                <a:cs typeface="Times New Roman" panose="02020603050405020304" pitchFamily="18" charset="0"/>
              </a:rPr>
              <a:t>：</a:t>
            </a:r>
            <a:r>
              <a:rPr lang="zh-CN" altLang="zh-CN" sz="2000" b="1" kern="100" dirty="0">
                <a:latin typeface="等线" panose="02010600030101010101" charset="-122"/>
                <a:ea typeface="等线" panose="02010600030101010101" charset="-122"/>
                <a:cs typeface="Times New Roman" panose="02020603050405020304" pitchFamily="18" charset="0"/>
              </a:rPr>
              <a:t>超额收益率比较法认定异动公司是否具有股价操纵的重大嫌疑</a:t>
            </a:r>
          </a:p>
        </p:txBody>
      </p:sp>
      <mc:AlternateContent xmlns:mc="http://schemas.openxmlformats.org/markup-compatibility/2006" xmlns:a14="http://schemas.microsoft.com/office/drawing/2010/main">
        <mc:Choice Requires="a14">
          <p:sp>
            <p:nvSpPr>
              <p:cNvPr id="15" name="文本框 14"/>
              <p:cNvSpPr txBox="1"/>
              <p:nvPr/>
            </p:nvSpPr>
            <p:spPr>
              <a:xfrm>
                <a:off x="1957137" y="2144836"/>
                <a:ext cx="827772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zh-CN" sz="2000" kern="100">
                          <a:latin typeface="Cambria Math" panose="02040503050406030204" pitchFamily="18" charset="0"/>
                          <a:ea typeface="等线" panose="02010600030101010101" charset="-122"/>
                          <a:cs typeface="Times New Roman" panose="02020603050405020304" pitchFamily="18" charset="0"/>
                        </a:rPr>
                        <m:t>行业日超额收益率</m:t>
                      </m:r>
                      <m:r>
                        <a:rPr lang="en-US" altLang="zh-CN" sz="2000" kern="100">
                          <a:latin typeface="Cambria Math" panose="02040503050406030204" pitchFamily="18" charset="0"/>
                          <a:ea typeface="等线" panose="02010600030101010101" charset="-122"/>
                          <a:cs typeface="Times New Roman" panose="02020603050405020304" pitchFamily="18" charset="0"/>
                        </a:rPr>
                        <m:t>=  </m:t>
                      </m:r>
                      <m:r>
                        <a:rPr lang="zh-CN" altLang="zh-CN" sz="2000" kern="100">
                          <a:latin typeface="Cambria Math" panose="02040503050406030204" pitchFamily="18" charset="0"/>
                          <a:ea typeface="等线" panose="02010600030101010101" charset="-122"/>
                          <a:cs typeface="Times New Roman" panose="02020603050405020304" pitchFamily="18" charset="0"/>
                        </a:rPr>
                        <m:t>行业日收益率</m:t>
                      </m:r>
                      <m:r>
                        <a:rPr lang="zh-CN" altLang="en-US" sz="2000" kern="100">
                          <a:latin typeface="Cambria Math" panose="02040503050406030204" pitchFamily="18" charset="0"/>
                          <a:ea typeface="等线" panose="02010600030101010101" charset="-122"/>
                          <a:cs typeface="Times New Roman" panose="02020603050405020304" pitchFamily="18" charset="0"/>
                        </a:rPr>
                        <m:t>−</m:t>
                      </m:r>
                      <m:r>
                        <a:rPr lang="zh-CN" altLang="zh-CN" sz="2000" kern="100">
                          <a:latin typeface="Cambria Math" panose="02040503050406030204" pitchFamily="18" charset="0"/>
                          <a:ea typeface="等线" panose="02010600030101010101" charset="-122"/>
                          <a:cs typeface="Times New Roman" panose="02020603050405020304" pitchFamily="18" charset="0"/>
                        </a:rPr>
                        <m:t> </m:t>
                      </m:r>
                      <m:r>
                        <a:rPr lang="zh-CN" altLang="zh-CN" sz="2000" kern="100">
                          <a:latin typeface="Cambria Math" panose="02040503050406030204" pitchFamily="18" charset="0"/>
                          <a:ea typeface="等线" panose="02010600030101010101" charset="-122"/>
                          <a:cs typeface="Times New Roman" panose="02020603050405020304" pitchFamily="18" charset="0"/>
                        </a:rPr>
                        <m:t>等权平均市场日收益率</m:t>
                      </m:r>
                      <m:r>
                        <a:rPr lang="zh-CN" altLang="zh-CN" sz="2000" kern="100">
                          <a:latin typeface="Cambria Math" panose="02040503050406030204" pitchFamily="18" charset="0"/>
                          <a:ea typeface="等线" panose="02010600030101010101" charset="-122"/>
                          <a:cs typeface="Times New Roman" panose="02020603050405020304" pitchFamily="18" charset="0"/>
                        </a:rPr>
                        <m:t> </m:t>
                      </m:r>
                    </m:oMath>
                  </m:oMathPara>
                </a14:m>
                <a:endParaRPr lang="zh-CN" altLang="zh-CN" sz="2000" kern="100" dirty="0">
                  <a:latin typeface="等线" panose="02010600030101010101" charset="-122"/>
                  <a:ea typeface="等线" panose="02010600030101010101" charset="-122"/>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1957137" y="2144836"/>
                <a:ext cx="8277726" cy="400110"/>
              </a:xfrm>
              <a:prstGeom prst="rect">
                <a:avLst/>
              </a:prstGeom>
              <a:blipFill rotWithShape="1">
                <a:blip r:embed="rId2"/>
                <a:stretch>
                  <a:fillRect l="-1" t="-110" r="7" b="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876926" y="1471351"/>
                <a:ext cx="8438148" cy="400110"/>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zh-CN" altLang="en-US" sz="2000" kern="100">
                          <a:latin typeface="Cambria Math" panose="02040503050406030204" pitchFamily="18" charset="0"/>
                          <a:ea typeface="等线" panose="02010600030101010101" charset="-122"/>
                          <a:cs typeface="Times New Roman" panose="02020603050405020304" pitchFamily="18" charset="0"/>
                        </a:rPr>
                        <m:t>公司日超额收益率</m:t>
                      </m:r>
                      <m:r>
                        <a:rPr lang="zh-CN" altLang="en-US" sz="2000" kern="100">
                          <a:latin typeface="Cambria Math" panose="02040503050406030204" pitchFamily="18" charset="0"/>
                          <a:ea typeface="等线" panose="02010600030101010101" charset="-122"/>
                          <a:cs typeface="Times New Roman" panose="02020603050405020304" pitchFamily="18" charset="0"/>
                        </a:rPr>
                        <m:t>=  </m:t>
                      </m:r>
                      <m:r>
                        <a:rPr lang="zh-CN" altLang="en-US" sz="2000" kern="100">
                          <a:latin typeface="Cambria Math" panose="02040503050406030204" pitchFamily="18" charset="0"/>
                          <a:ea typeface="等线" panose="02010600030101010101" charset="-122"/>
                          <a:cs typeface="Times New Roman" panose="02020603050405020304" pitchFamily="18" charset="0"/>
                        </a:rPr>
                        <m:t>公司日收益率</m:t>
                      </m:r>
                      <m:r>
                        <a:rPr lang="zh-CN" altLang="en-US" sz="2000" kern="100">
                          <a:latin typeface="Cambria Math" panose="02040503050406030204" pitchFamily="18" charset="0"/>
                          <a:ea typeface="等线" panose="02010600030101010101" charset="-122"/>
                          <a:cs typeface="Times New Roman" panose="02020603050405020304" pitchFamily="18" charset="0"/>
                        </a:rPr>
                        <m:t>− </m:t>
                      </m:r>
                      <m:r>
                        <a:rPr lang="zh-CN" altLang="en-US" sz="2000" kern="100">
                          <a:latin typeface="Cambria Math" panose="02040503050406030204" pitchFamily="18" charset="0"/>
                          <a:ea typeface="等线" panose="02010600030101010101" charset="-122"/>
                          <a:cs typeface="Times New Roman" panose="02020603050405020304" pitchFamily="18" charset="0"/>
                        </a:rPr>
                        <m:t>等权平均市场日收益率</m:t>
                      </m:r>
                      <m:r>
                        <a:rPr lang="zh-CN" altLang="en-US" sz="2000" kern="100">
                          <a:latin typeface="Cambria Math" panose="02040503050406030204" pitchFamily="18" charset="0"/>
                          <a:ea typeface="等线" panose="02010600030101010101" charset="-122"/>
                          <a:cs typeface="Times New Roman" panose="02020603050405020304" pitchFamily="18" charset="0"/>
                        </a:rPr>
                        <m:t> </m:t>
                      </m:r>
                    </m:oMath>
                  </m:oMathPara>
                </a14:m>
                <a:endParaRPr lang="zh-CN" altLang="en-US" sz="2000" kern="100" dirty="0">
                  <a:latin typeface="等线" panose="02010600030101010101" charset="-122"/>
                  <a:ea typeface="等线" panose="02010600030101010101" charset="-122"/>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876926" y="1471351"/>
                <a:ext cx="8438148" cy="400110"/>
              </a:xfrm>
              <a:prstGeom prst="rect">
                <a:avLst/>
              </a:prstGeom>
              <a:blipFill rotWithShape="1">
                <a:blip r:embed="rId3"/>
                <a:stretch>
                  <a:fillRect l="-6" t="-14" r="2" b="29"/>
                </a:stretch>
              </a:blipFill>
            </p:spPr>
            <p:txBody>
              <a:bodyPr/>
              <a:lstStyle/>
              <a:p>
                <a:r>
                  <a:rPr lang="zh-CN" altLang="en-US">
                    <a:noFill/>
                  </a:rPr>
                  <a:t> </a:t>
                </a:r>
              </a:p>
            </p:txBody>
          </p:sp>
        </mc:Fallback>
      </mc:AlternateContent>
      <p:sp>
        <p:nvSpPr>
          <p:cNvPr id="18" name="文本框 17"/>
          <p:cNvSpPr txBox="1"/>
          <p:nvPr/>
        </p:nvSpPr>
        <p:spPr>
          <a:xfrm>
            <a:off x="609600" y="2752268"/>
            <a:ext cx="7908758" cy="400110"/>
          </a:xfrm>
          <a:prstGeom prst="rect">
            <a:avLst/>
          </a:prstGeom>
          <a:noFill/>
        </p:spPr>
        <p:txBody>
          <a:bodyPr wrap="square">
            <a:spAutoFit/>
          </a:bodyPr>
          <a:lstStyle/>
          <a:p>
            <a:pPr algn="just"/>
            <a:r>
              <a:rPr lang="zh-CN" altLang="zh-CN" sz="2000" kern="100" dirty="0">
                <a:latin typeface="等线" panose="02010600030101010101" charset="-122"/>
                <a:ea typeface="等线" panose="02010600030101010101" charset="-122"/>
                <a:cs typeface="Times New Roman" panose="02020603050405020304" pitchFamily="18" charset="0"/>
              </a:rPr>
              <a:t>公司日超额收益率与行业日超额收益率二者之间是否具有相关性</a:t>
            </a:r>
          </a:p>
        </p:txBody>
      </p:sp>
      <p:pic>
        <p:nvPicPr>
          <p:cNvPr id="21" name="图片 20"/>
          <p:cNvPicPr>
            <a:picLocks noChangeAspect="1"/>
          </p:cNvPicPr>
          <p:nvPr/>
        </p:nvPicPr>
        <p:blipFill>
          <a:blip r:embed="rId4"/>
          <a:stretch>
            <a:fillRect/>
          </a:stretch>
        </p:blipFill>
        <p:spPr>
          <a:xfrm>
            <a:off x="368969" y="3403699"/>
            <a:ext cx="5882592" cy="2740427"/>
          </a:xfrm>
          <a:prstGeom prst="rect">
            <a:avLst/>
          </a:prstGeom>
        </p:spPr>
      </p:pic>
      <p:pic>
        <p:nvPicPr>
          <p:cNvPr id="24" name="图片 23"/>
          <p:cNvPicPr>
            <a:picLocks noChangeAspect="1"/>
          </p:cNvPicPr>
          <p:nvPr/>
        </p:nvPicPr>
        <p:blipFill>
          <a:blip r:embed="rId5"/>
          <a:stretch>
            <a:fillRect/>
          </a:stretch>
        </p:blipFill>
        <p:spPr>
          <a:xfrm>
            <a:off x="6576083" y="3522730"/>
            <a:ext cx="5564770" cy="287382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文本框 8"/>
          <p:cNvSpPr txBox="1"/>
          <p:nvPr/>
        </p:nvSpPr>
        <p:spPr>
          <a:xfrm>
            <a:off x="180802" y="257109"/>
            <a:ext cx="11830396" cy="707886"/>
          </a:xfrm>
          <a:prstGeom prst="rect">
            <a:avLst/>
          </a:prstGeom>
          <a:noFill/>
        </p:spPr>
        <p:txBody>
          <a:bodyPr wrap="squar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加强 “市值管理”名义下股价操纵行为的法律治理</a:t>
            </a:r>
            <a:endParaRPr lang="zh-CN" altLang="zh-CN" sz="400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6" name="图示 5"/>
          <p:cNvGraphicFramePr/>
          <p:nvPr/>
        </p:nvGraphicFramePr>
        <p:xfrm>
          <a:off x="180803" y="994090"/>
          <a:ext cx="12011196" cy="5488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309370" cy="144526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01</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5701870" y="2695180"/>
            <a:ext cx="4594369" cy="1106805"/>
          </a:xfrm>
          <a:prstGeom prst="rect">
            <a:avLst/>
          </a:prstGeom>
          <a:noFill/>
        </p:spPr>
        <p:txBody>
          <a:bodyPr wrap="square" rtlCol="0">
            <a:spAutoFit/>
          </a:bodyPr>
          <a:lstStyle/>
          <a:p>
            <a:r>
              <a:rPr lang="zh-CN" altLang="en-US" sz="6600" b="1"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安然风暴</a:t>
            </a:r>
          </a:p>
        </p:txBody>
      </p:sp>
      <p:sp>
        <p:nvSpPr>
          <p:cNvPr id="15" name="深度视觉·原创设计 https://www.docer.com/works?userid=22383862"/>
          <p:cNvSpPr txBox="1"/>
          <p:nvPr/>
        </p:nvSpPr>
        <p:spPr>
          <a:xfrm>
            <a:off x="5763722" y="2068306"/>
            <a:ext cx="3357713" cy="5375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3200" b="1" i="0" u="none" strike="noStrike" cap="none" dirty="0">
              <a:solidFill>
                <a:schemeClr val="accent1"/>
              </a:solidFill>
              <a:latin typeface="Source Han Sans CN" panose="020B0500000000000000" pitchFamily="34" charset="-128"/>
              <a:ea typeface="Source Han Sans CN" panose="020B0500000000000000" pitchFamily="34" charset="-128"/>
              <a:cs typeface="Lato"/>
              <a:sym typeface="Lato"/>
            </a:endParaRPr>
          </a:p>
        </p:txBody>
      </p:sp>
      <p:sp>
        <p:nvSpPr>
          <p:cNvPr id="16" name="深度视觉·原创设计 https://www.docer.com/works?userid=22383862"/>
          <p:cNvSpPr txBox="1"/>
          <p:nvPr/>
        </p:nvSpPr>
        <p:spPr>
          <a:xfrm>
            <a:off x="5764099" y="4071501"/>
            <a:ext cx="4888794" cy="55181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2000" dirty="0">
                <a:solidFill>
                  <a:schemeClr val="tx1"/>
                </a:solidFill>
                <a:latin typeface="黑体" panose="02010609060101010101" charset="-122"/>
                <a:ea typeface="黑体" panose="02010609060101010101" charset="-122"/>
                <a:sym typeface="FZHei-B01S" panose="02010601030101010101" pitchFamily="2" charset="-122"/>
              </a:rPr>
              <a:t>郑瀚蔚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0" y="3153554"/>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2073299" y="2169798"/>
            <a:ext cx="2676124" cy="2518404"/>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1" name="深度视觉·原创设计 https://www.docer.com/works?userid=22383862"/>
          <p:cNvSpPr txBox="1"/>
          <p:nvPr/>
        </p:nvSpPr>
        <p:spPr>
          <a:xfrm>
            <a:off x="2673839" y="2430279"/>
            <a:ext cx="1309370" cy="1445260"/>
          </a:xfrm>
          <a:prstGeom prst="rect">
            <a:avLst/>
          </a:prstGeom>
          <a:noFill/>
        </p:spPr>
        <p:txBody>
          <a:bodyPr wrap="none" rtlCol="0">
            <a:spAutoFit/>
          </a:bodyPr>
          <a:lstStyle>
            <a:defPPr>
              <a:defRPr lang="zh-CN"/>
            </a:defPPr>
            <a:lvl1pPr algn="ctr">
              <a:defRPr sz="6600" b="1">
                <a:ln w="12700">
                  <a:noFill/>
                </a:ln>
                <a:gradFill>
                  <a:gsLst>
                    <a:gs pos="50000">
                      <a:srgbClr val="005674"/>
                    </a:gs>
                    <a:gs pos="70000">
                      <a:srgbClr val="00B0F0"/>
                    </a:gs>
                    <a:gs pos="49000">
                      <a:srgbClr val="0070C0"/>
                    </a:gs>
                    <a:gs pos="30000">
                      <a:srgbClr val="00B0F0"/>
                    </a:gs>
                  </a:gsLst>
                  <a:lin ang="5400000" scaled="1"/>
                </a:gradFill>
                <a:effectLst>
                  <a:outerShdw blurRad="254000" dist="152400" dir="2700000" algn="tl" rotWithShape="0">
                    <a:prstClr val="black"/>
                  </a:outerShdw>
                </a:effectLst>
                <a:latin typeface="微软雅黑" panose="020B0503020204020204" pitchFamily="34" charset="-122"/>
                <a:ea typeface="微软雅黑" panose="020B0503020204020204" pitchFamily="34" charset="-122"/>
              </a:defRPr>
            </a:lvl1p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8800" kern="0" dirty="0">
                <a:solidFill>
                  <a:schemeClr val="accent1"/>
                </a:solidFill>
                <a:effectLst/>
                <a:latin typeface="Source Han Sans SC" panose="020B0500000000000000" pitchFamily="34" charset="-122"/>
                <a:ea typeface="Source Han Sans SC" panose="020B0500000000000000" pitchFamily="34" charset="-122"/>
                <a:sym typeface="Source Han Sans SC" panose="020B0500000000000000" pitchFamily="34" charset="-122"/>
              </a:rPr>
              <a:t>04</a:t>
            </a:r>
            <a:endParaRPr kumimoji="0" lang="zh-CN" altLang="en-US" sz="8800" b="1" i="0" u="none" strike="noStrike" kern="0" cap="none" spc="0" normalizeH="0" baseline="0" noProof="0" dirty="0">
              <a:ln w="12700">
                <a:noFill/>
              </a:ln>
              <a:solidFill>
                <a:schemeClr val="accent1"/>
              </a:solidFill>
              <a:effectLst/>
              <a:uLnTx/>
              <a:uFillTx/>
              <a:latin typeface="Source Han Sans SC" panose="020B0500000000000000" pitchFamily="34" charset="-122"/>
              <a:ea typeface="Source Han Sans SC" panose="020B0500000000000000" pitchFamily="34" charset="-122"/>
              <a:sym typeface="Source Han Sans SC" panose="020B0500000000000000" pitchFamily="34" charset="-122"/>
            </a:endParaRPr>
          </a:p>
        </p:txBody>
      </p:sp>
      <p:sp>
        <p:nvSpPr>
          <p:cNvPr id="12" name="深度视觉·原创设计 https://www.docer.com/works?userid=22383862"/>
          <p:cNvSpPr txBox="1"/>
          <p:nvPr/>
        </p:nvSpPr>
        <p:spPr>
          <a:xfrm>
            <a:off x="2789732" y="3780899"/>
            <a:ext cx="1363282" cy="523220"/>
          </a:xfrm>
          <a:prstGeom prst="rect">
            <a:avLst/>
          </a:prstGeom>
        </p:spPr>
        <p:txBody>
          <a:bodyPr wrap="square">
            <a:spAutoFit/>
          </a:bodyPr>
          <a:lstStyle>
            <a:defPPr>
              <a:defRPr lang="zh-CN"/>
            </a:defPPr>
            <a:lvl1pPr algn="ctr" defTabSz="1219200">
              <a:defRPr sz="4400" b="1" spc="400">
                <a:solidFill>
                  <a:schemeClr val="tx1">
                    <a:lumMod val="75000"/>
                    <a:lumOff val="25000"/>
                  </a:schemeClr>
                </a:solidFill>
                <a:latin typeface="方正黑体简体" panose="02010601030101010101" pitchFamily="2" charset="-122"/>
                <a:ea typeface="方正黑体简体" panose="02010601030101010101" pitchFamily="2" charset="-122"/>
                <a:cs typeface="+mn-ea"/>
              </a:defRPr>
            </a:lvl1pPr>
          </a:lstStyle>
          <a:p>
            <a:pPr marL="0" marR="0" lvl="0" indent="0" algn="dist" defTabSz="1219200" rtl="0" eaLnBrk="1" fontAlgn="auto" latinLnBrk="0" hangingPunct="1">
              <a:lnSpc>
                <a:spcPct val="100000"/>
              </a:lnSpc>
              <a:spcBef>
                <a:spcPts val="0"/>
              </a:spcBef>
              <a:spcAft>
                <a:spcPts val="0"/>
              </a:spcAft>
              <a:buClrTx/>
              <a:buSzTx/>
              <a:buFontTx/>
              <a:buNone/>
              <a:defRPr/>
            </a:pPr>
            <a:r>
              <a:rPr kumimoji="0" lang="en-US" altLang="zh-CN"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rPr>
              <a:t>PART</a:t>
            </a:r>
            <a:endParaRPr kumimoji="0" lang="zh-CN" altLang="en-US" sz="2800" b="0" i="0" u="none" strike="noStrike" kern="0" cap="none" spc="400" normalizeH="0" baseline="0" noProof="0" dirty="0">
              <a:ln>
                <a:noFill/>
              </a:ln>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14" name="深度视觉·原创设计 https://www.docer.com/works?userid=22383862"/>
          <p:cNvSpPr txBox="1"/>
          <p:nvPr/>
        </p:nvSpPr>
        <p:spPr>
          <a:xfrm>
            <a:off x="4601845" y="2526030"/>
            <a:ext cx="7590155" cy="1568450"/>
          </a:xfrm>
          <a:prstGeom prst="rect">
            <a:avLst/>
          </a:prstGeom>
          <a:noFill/>
        </p:spPr>
        <p:txBody>
          <a:bodyPr wrap="square" rtlCol="0">
            <a:spAutoFit/>
          </a:bodyPr>
          <a:lstStyle/>
          <a:p>
            <a:r>
              <a:rPr lang="zh-CN" altLang="en-US" sz="4800" b="1">
                <a:solidFill>
                  <a:schemeClr val="accent1">
                    <a:lumMod val="75000"/>
                  </a:schemeClr>
                </a:solidFill>
                <a:latin typeface="微软雅黑" panose="020B0503020204020204" pitchFamily="34" charset="-122"/>
                <a:ea typeface="微软雅黑" panose="020B0503020204020204" pitchFamily="34" charset="-122"/>
                <a:cs typeface="阿里巴巴普惠体 M" panose="00020600040101010101" pitchFamily="18" charset="-122"/>
              </a:rPr>
              <a:t>银行的低估之谜：经济悲观、报表造假、市场开放？</a:t>
            </a:r>
          </a:p>
        </p:txBody>
      </p:sp>
      <p:sp>
        <p:nvSpPr>
          <p:cNvPr id="15" name="深度视觉·原创设计 https://www.docer.com/works?userid=22383862"/>
          <p:cNvSpPr txBox="1"/>
          <p:nvPr/>
        </p:nvSpPr>
        <p:spPr>
          <a:xfrm>
            <a:off x="4749165" y="4688205"/>
            <a:ext cx="2801620" cy="5372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altLang="en-US" sz="2000" i="0" u="none" strike="noStrike" cap="none">
                <a:solidFill>
                  <a:schemeClr val="bg1">
                    <a:lumMod val="50000"/>
                  </a:schemeClr>
                </a:solidFill>
                <a:latin typeface="微软雅黑" panose="020B0503020204020204" pitchFamily="34" charset="-122"/>
                <a:ea typeface="微软雅黑" panose="020B0503020204020204" pitchFamily="34" charset="-122"/>
                <a:cs typeface="Lato"/>
                <a:sym typeface="Lato"/>
              </a:rPr>
              <a:t>汇报人：赖安琪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63" presetClass="path" presetSubtype="0" accel="50000" decel="50000" fill="hold" grpId="1" nodeType="withEffect">
                                  <p:stCondLst>
                                    <p:cond delay="500"/>
                                  </p:stCondLst>
                                  <p:childTnLst>
                                    <p:animMotion origin="layout" path="M 1.25E-6 1.11111E-6 L 0.25 1.11111E-6 " pathEditMode="relative" rAng="0" ptsTypes="AA">
                                      <p:cBhvr>
                                        <p:cTn id="11" dur="1000" spd="-100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深度视觉·原创设计 https://www.docer.com/works?userid=22383862"/>
          <p:cNvSpPr txBox="1"/>
          <p:nvPr/>
        </p:nvSpPr>
        <p:spPr>
          <a:xfrm>
            <a:off x="0" y="40640"/>
            <a:ext cx="5488305" cy="1814830"/>
          </a:xfrm>
          <a:prstGeom prst="rect">
            <a:avLst/>
          </a:prstGeom>
          <a:noFill/>
        </p:spPr>
        <p:txBody>
          <a:bodyPr wrap="square" rtlCol="0">
            <a:spAutoFit/>
          </a:bodyPr>
          <a:lstStyle/>
          <a:p>
            <a:pPr algn="l"/>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一、</a:t>
            </a:r>
          </a:p>
          <a:p>
            <a:pPr algn="l"/>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中国的银行估值</a:t>
            </a:r>
          </a:p>
          <a:p>
            <a:pPr algn="l"/>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1.国际对比</a:t>
            </a:r>
          </a:p>
        </p:txBody>
      </p:sp>
      <p:sp>
        <p:nvSpPr>
          <p:cNvPr id="10" name="深度视觉·原创设计 https://www.docer.com/works?userid=22383862"/>
          <p:cNvSpPr txBox="1"/>
          <p:nvPr/>
        </p:nvSpPr>
        <p:spPr>
          <a:xfrm>
            <a:off x="179705" y="2252345"/>
            <a:ext cx="3398520" cy="2013585"/>
          </a:xfrm>
          <a:prstGeom prst="rect">
            <a:avLst/>
          </a:prstGeom>
          <a:noFill/>
        </p:spPr>
        <p:txBody>
          <a:bodyPr wrap="square" lIns="91423" tIns="45712" rIns="91423" bIns="45712" rtlCol="0">
            <a:spAutoFit/>
          </a:bodyPr>
          <a:lstStyle/>
          <a:p>
            <a:pPr marL="0" marR="0" lvl="0" indent="0" algn="l" defTabSz="1217930" rtl="0" fontAlgn="auto">
              <a:lnSpc>
                <a:spcPts val="2500"/>
              </a:lnSpc>
              <a:spcBef>
                <a:spcPts val="0"/>
              </a:spcBef>
              <a:spcAft>
                <a:spcPts val="0"/>
              </a:spcAft>
              <a:buClrTx/>
              <a:buSzTx/>
              <a:buFontTx/>
              <a:buNone/>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市净率（PB）</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：指的是每股股价与每股净资产的比率。 </a:t>
            </a:r>
          </a:p>
          <a:p>
            <a:pPr marL="0" marR="0" lvl="0" indent="0" algn="l" defTabSz="1217930" rtl="0" fontAlgn="auto">
              <a:lnSpc>
                <a:spcPts val="2500"/>
              </a:lnSpc>
              <a:spcBef>
                <a:spcPts val="0"/>
              </a:spcBef>
              <a:spcAft>
                <a:spcPts val="0"/>
              </a:spcAft>
              <a:buClrTx/>
              <a:buSzTx/>
              <a:buFontTx/>
              <a:buNone/>
              <a:defRPr/>
            </a:pP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净资产收益率（ROE）：</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FZHei-B01S" panose="02010601030101010101" pitchFamily="2" charset="-122"/>
              </a:rPr>
              <a:t>是净利润与平均股东权益的百分比，是公司税后利润除以净资产得到的百分比率。</a:t>
            </a:r>
          </a:p>
        </p:txBody>
      </p:sp>
      <p:pic>
        <p:nvPicPr>
          <p:cNvPr id="3" name="图片 2"/>
          <p:cNvPicPr>
            <a:picLocks noChangeAspect="1"/>
          </p:cNvPicPr>
          <p:nvPr>
            <p:custDataLst>
              <p:tags r:id="rId1"/>
            </p:custDataLst>
          </p:nvPr>
        </p:nvPicPr>
        <p:blipFill>
          <a:blip r:embed="rId3"/>
          <a:stretch>
            <a:fillRect/>
          </a:stretch>
        </p:blipFill>
        <p:spPr>
          <a:xfrm>
            <a:off x="3860165" y="0"/>
            <a:ext cx="8331835"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9245" y="2280920"/>
            <a:ext cx="10791190" cy="3818890"/>
          </a:xfrm>
          <a:prstGeom prst="rect">
            <a:avLst/>
          </a:prstGeom>
        </p:spPr>
      </p:pic>
      <p:sp>
        <p:nvSpPr>
          <p:cNvPr id="8"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文本框 8"/>
          <p:cNvSpPr txBox="1"/>
          <p:nvPr/>
        </p:nvSpPr>
        <p:spPr>
          <a:xfrm>
            <a:off x="157480" y="6099810"/>
            <a:ext cx="4540885" cy="368300"/>
          </a:xfrm>
          <a:prstGeom prst="rect">
            <a:avLst/>
          </a:prstGeom>
          <a:noFill/>
        </p:spPr>
        <p:txBody>
          <a:bodyPr wrap="square" rtlCol="0" anchor="t">
            <a:spAutoFit/>
          </a:bodyPr>
          <a:lstStyle/>
          <a:p>
            <a:r>
              <a:rPr lang="zh-CN" altLang="en-US"/>
              <a:t>市盈率（PE）：是指股票价格除以每股收益</a:t>
            </a:r>
          </a:p>
        </p:txBody>
      </p:sp>
      <p:sp>
        <p:nvSpPr>
          <p:cNvPr id="12" name="文本框 11"/>
          <p:cNvSpPr txBox="1"/>
          <p:nvPr/>
        </p:nvSpPr>
        <p:spPr>
          <a:xfrm>
            <a:off x="1137285" y="980440"/>
            <a:ext cx="9317990" cy="1568450"/>
          </a:xfrm>
          <a:prstGeom prst="rect">
            <a:avLst/>
          </a:prstGeom>
          <a:noFill/>
        </p:spPr>
        <p:txBody>
          <a:bodyPr wrap="square" rtlCol="0" anchor="t">
            <a:spAutoFit/>
          </a:bodyPr>
          <a:lstStyle/>
          <a:p>
            <a:r>
              <a:rPr lang="zh-CN" altLang="en-US" sz="2400"/>
              <a:t>PE估值对比则反映，自从2008年后，我国银行业的PE估值水平一路下行，到2017年已经是这五大代表市场中PE估值水平最低的了。</a:t>
            </a:r>
          </a:p>
          <a:p>
            <a:endParaRPr lang="zh-CN" altLang="en-US" sz="2400"/>
          </a:p>
          <a:p>
            <a:r>
              <a:rPr lang="zh-CN" altLang="en-US" sz="2400"/>
              <a:t>　　</a:t>
            </a:r>
          </a:p>
        </p:txBody>
      </p:sp>
      <p:sp>
        <p:nvSpPr>
          <p:cNvPr id="23" name="深度视觉·原创设计 https://www.docer.com/works?userid=22383862"/>
          <p:cNvSpPr txBox="1"/>
          <p:nvPr/>
        </p:nvSpPr>
        <p:spPr>
          <a:xfrm>
            <a:off x="0" y="40640"/>
            <a:ext cx="9271000" cy="1322070"/>
          </a:xfrm>
          <a:prstGeom prst="rect">
            <a:avLst/>
          </a:prstGeom>
          <a:noFill/>
        </p:spPr>
        <p:txBody>
          <a:bodyPr wrap="square" rtlCol="0">
            <a:spAutoFit/>
          </a:bodyPr>
          <a:lstStyle/>
          <a:p>
            <a:pPr algn="l"/>
            <a:r>
              <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一、中国的银行估值</a:t>
            </a:r>
            <a:r>
              <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国际对比</a:t>
            </a:r>
            <a:endParaRPr lang="zh-CN" altLang="en-US" sz="4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en-US" altLang="zh-CN" sz="40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pic>
        <p:nvPicPr>
          <p:cNvPr id="3" name="深度视觉·原创设计 https://www.docer.com/works?userid=22383862"/>
          <p:cNvPicPr preferRelativeResize="0"/>
          <p:nvPr/>
        </p:nvPicPr>
        <p:blipFill rotWithShape="1">
          <a:blip r:embed="rId2"/>
          <a:srcRect l="4792" r="4791"/>
          <a:stretch>
            <a:fillRect/>
          </a:stretch>
        </p:blipFill>
        <p:spPr>
          <a:xfrm>
            <a:off x="160020" y="2981325"/>
            <a:ext cx="4937760" cy="4720590"/>
          </a:xfrm>
          <a:prstGeom prst="rect">
            <a:avLst/>
          </a:prstGeom>
          <a:noFill/>
          <a:ln>
            <a:noFill/>
          </a:ln>
        </p:spPr>
      </p:pic>
      <p:sp>
        <p:nvSpPr>
          <p:cNvPr id="7" name="深度视觉·原创设计 https://www.docer.com/works?userid=22383862"/>
          <p:cNvSpPr/>
          <p:nvPr/>
        </p:nvSpPr>
        <p:spPr>
          <a:xfrm>
            <a:off x="4800987" y="5465664"/>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lIns="45713" tIns="22850" rIns="45713" bIns="22850" anchor="ctr" anchorCtr="0">
            <a:noAutofit/>
          </a:bodyPr>
          <a:lstStyle/>
          <a:p>
            <a:endParaRPr sz="1800">
              <a:solidFill>
                <a:schemeClr val="bg2">
                  <a:lumMod val="50000"/>
                </a:schemeClr>
              </a:solidFill>
              <a:latin typeface="+mj-lt"/>
              <a:ea typeface="Lato"/>
              <a:cs typeface="Lato"/>
              <a:sym typeface="Lato"/>
            </a:endParaRPr>
          </a:p>
        </p:txBody>
      </p:sp>
      <p:sp>
        <p:nvSpPr>
          <p:cNvPr id="9" name="深度视觉·原创设计 https://www.docer.com/works?userid=22383862"/>
          <p:cNvSpPr/>
          <p:nvPr/>
        </p:nvSpPr>
        <p:spPr>
          <a:xfrm>
            <a:off x="4402207" y="4850362"/>
            <a:ext cx="139886" cy="171437"/>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lIns="45713" tIns="22850" rIns="45713" bIns="22850" anchor="ctr" anchorCtr="0">
            <a:noAutofit/>
          </a:bodyPr>
          <a:lstStyle/>
          <a:p>
            <a:endParaRPr sz="1800">
              <a:solidFill>
                <a:schemeClr val="bg2">
                  <a:lumMod val="50000"/>
                </a:schemeClr>
              </a:solidFill>
              <a:latin typeface="+mj-lt"/>
              <a:ea typeface="Lato"/>
              <a:cs typeface="Lato"/>
              <a:sym typeface="Lato"/>
            </a:endParaRPr>
          </a:p>
        </p:txBody>
      </p:sp>
      <p:pic>
        <p:nvPicPr>
          <p:cNvPr id="4" name="图片 3"/>
          <p:cNvPicPr>
            <a:picLocks noChangeAspect="1"/>
          </p:cNvPicPr>
          <p:nvPr/>
        </p:nvPicPr>
        <p:blipFill>
          <a:blip r:embed="rId3"/>
          <a:stretch>
            <a:fillRect/>
          </a:stretch>
        </p:blipFill>
        <p:spPr>
          <a:xfrm>
            <a:off x="1304290" y="359410"/>
            <a:ext cx="8422005" cy="5457190"/>
          </a:xfrm>
          <a:prstGeom prst="rect">
            <a:avLst/>
          </a:prstGeom>
        </p:spPr>
      </p:pic>
      <p:sp>
        <p:nvSpPr>
          <p:cNvPr id="8" name="深度视觉·原创设计 https://www.docer.com/works?userid=22383862"/>
          <p:cNvSpPr txBox="1"/>
          <p:nvPr/>
        </p:nvSpPr>
        <p:spPr>
          <a:xfrm>
            <a:off x="0" y="0"/>
            <a:ext cx="2917825" cy="583565"/>
          </a:xfrm>
          <a:prstGeom prst="rect">
            <a:avLst/>
          </a:prstGeom>
          <a:noFill/>
        </p:spPr>
        <p:txBody>
          <a:bodyPr wrap="square" rtlCol="0">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2.行业对比</a:t>
            </a:r>
          </a:p>
        </p:txBody>
      </p:sp>
      <p:sp>
        <p:nvSpPr>
          <p:cNvPr id="10" name="文本框 9"/>
          <p:cNvSpPr txBox="1"/>
          <p:nvPr/>
        </p:nvSpPr>
        <p:spPr>
          <a:xfrm>
            <a:off x="8263890" y="2306320"/>
            <a:ext cx="3739515" cy="2245360"/>
          </a:xfrm>
          <a:prstGeom prst="rect">
            <a:avLst/>
          </a:prstGeom>
          <a:noFill/>
        </p:spPr>
        <p:txBody>
          <a:bodyPr wrap="square" rtlCol="0" anchor="t">
            <a:spAutoFit/>
          </a:bodyPr>
          <a:lstStyle/>
          <a:p>
            <a:r>
              <a:rPr lang="zh-CN" altLang="en-US" sz="2000"/>
              <a:t>同A股所有行业板块进行对比，截止2018年9月，只有</a:t>
            </a:r>
            <a:r>
              <a:rPr lang="zh-CN" altLang="en-US" sz="2000" b="1">
                <a:latin typeface="微软雅黑" panose="020B0503020204020204" pitchFamily="34" charset="-122"/>
                <a:ea typeface="微软雅黑" panose="020B0503020204020204" pitchFamily="34" charset="-122"/>
              </a:rPr>
              <a:t>钢铁、建材、家电、食品饮料</a:t>
            </a:r>
            <a:r>
              <a:rPr lang="zh-CN" altLang="en-US" sz="2000"/>
              <a:t>这四大板块ROE是高过银行的，而钢铁行业是由于前几年供给侧改革及周期轮动下才有如此高的ROE，这是不可持续的，因此可以剔除。</a:t>
            </a:r>
          </a:p>
        </p:txBody>
      </p:sp>
      <p:sp>
        <p:nvSpPr>
          <p:cNvPr id="100" name="文本框 99"/>
          <p:cNvSpPr txBox="1"/>
          <p:nvPr/>
        </p:nvSpPr>
        <p:spPr>
          <a:xfrm>
            <a:off x="6284595" y="1311910"/>
            <a:ext cx="5718810" cy="829945"/>
          </a:xfrm>
          <a:prstGeom prst="rect">
            <a:avLst/>
          </a:prstGeom>
          <a:solidFill>
            <a:schemeClr val="bg1"/>
          </a:solidFill>
          <a:ln w="9525">
            <a:noFill/>
          </a:ln>
        </p:spPr>
        <p:txBody>
          <a:bodyPr wrap="square">
            <a:spAutoFit/>
          </a:bodyPr>
          <a:lstStyle/>
          <a:p>
            <a:pPr indent="0"/>
            <a:r>
              <a:rPr lang="zh-CN" sz="2400" b="1">
                <a:latin typeface="微软雅黑" panose="020B0503020204020204" pitchFamily="34" charset="-122"/>
                <a:ea typeface="微软雅黑" panose="020B0503020204020204" pitchFamily="34" charset="-122"/>
                <a:cs typeface="微软雅黑" panose="020B0503020204020204" pitchFamily="34" charset="-122"/>
              </a:rPr>
              <a:t>结论：银行业是</a:t>
            </a:r>
            <a:r>
              <a:rPr lang="en-US" sz="2400" b="1">
                <a:latin typeface="微软雅黑" panose="020B0503020204020204" pitchFamily="34" charset="-122"/>
                <a:ea typeface="微软雅黑" panose="020B0503020204020204" pitchFamily="34" charset="-122"/>
                <a:cs typeface="微软雅黑" panose="020B0503020204020204" pitchFamily="34" charset="-122"/>
              </a:rPr>
              <a:t>A</a:t>
            </a:r>
            <a:r>
              <a:rPr lang="zh-CN" sz="2400" b="1">
                <a:latin typeface="微软雅黑" panose="020B0503020204020204" pitchFamily="34" charset="-122"/>
                <a:ea typeface="微软雅黑" panose="020B0503020204020204" pitchFamily="34" charset="-122"/>
                <a:cs typeface="微软雅黑" panose="020B0503020204020204" pitchFamily="34" charset="-122"/>
              </a:rPr>
              <a:t>股整体估值最低的行业，但却是</a:t>
            </a:r>
            <a:r>
              <a:rPr lang="en-US" sz="2400" b="1">
                <a:latin typeface="微软雅黑" panose="020B0503020204020204" pitchFamily="34" charset="-122"/>
                <a:ea typeface="微软雅黑" panose="020B0503020204020204" pitchFamily="34" charset="-122"/>
                <a:cs typeface="微软雅黑" panose="020B0503020204020204" pitchFamily="34" charset="-122"/>
              </a:rPr>
              <a:t>A</a:t>
            </a:r>
            <a:r>
              <a:rPr lang="zh-CN" sz="2400" b="1">
                <a:latin typeface="微软雅黑" panose="020B0503020204020204" pitchFamily="34" charset="-122"/>
                <a:ea typeface="微软雅黑" panose="020B0503020204020204" pitchFamily="34" charset="-122"/>
                <a:cs typeface="微软雅黑" panose="020B0503020204020204" pitchFamily="34" charset="-122"/>
              </a:rPr>
              <a:t>股</a:t>
            </a:r>
            <a:r>
              <a:rPr lang="en-US" sz="2400" b="1">
                <a:latin typeface="微软雅黑" panose="020B0503020204020204" pitchFamily="34" charset="-122"/>
                <a:ea typeface="微软雅黑" panose="020B0503020204020204" pitchFamily="34" charset="-122"/>
                <a:cs typeface="微软雅黑" panose="020B0503020204020204" pitchFamily="34" charset="-122"/>
              </a:rPr>
              <a:t>ROE</a:t>
            </a:r>
            <a:r>
              <a:rPr lang="zh-CN" sz="2400" b="1">
                <a:latin typeface="微软雅黑" panose="020B0503020204020204" pitchFamily="34" charset="-122"/>
                <a:ea typeface="微软雅黑" panose="020B0503020204020204" pitchFamily="34" charset="-122"/>
                <a:cs typeface="微软雅黑" panose="020B0503020204020204" pitchFamily="34" charset="-122"/>
              </a:rPr>
              <a:t>水平最优秀的行业之一。</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ppt_x"/>
                                          </p:val>
                                        </p:tav>
                                        <p:tav tm="100000">
                                          <p:val>
                                            <p:strVal val="#ppt_x"/>
                                          </p:val>
                                        </p:tav>
                                      </p:tavLst>
                                    </p:anim>
                                    <p:anim calcmode="lin" valueType="num">
                                      <p:cBhvr additive="base">
                                        <p:cTn id="12"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深度视觉·原创设计 https://www.docer.com/works?userid=22383862"/>
          <p:cNvSpPr txBox="1"/>
          <p:nvPr/>
        </p:nvSpPr>
        <p:spPr>
          <a:xfrm>
            <a:off x="0" y="40640"/>
            <a:ext cx="9271000" cy="4554220"/>
          </a:xfrm>
          <a:prstGeom prst="rect">
            <a:avLst/>
          </a:prstGeom>
          <a:noFill/>
        </p:spPr>
        <p:txBody>
          <a:bodyPr wrap="square" rtlCol="0">
            <a:spAutoFit/>
          </a:bodyPr>
          <a:lstStyle/>
          <a:p>
            <a:pPr algn="l"/>
            <a:r>
              <a:rPr lang="zh-CN" altLang="en-US" sz="4000" b="1">
                <a:latin typeface="微软雅黑" panose="020B0503020204020204" pitchFamily="34" charset="-122"/>
                <a:ea typeface="微软雅黑" panose="020B0503020204020204" pitchFamily="34" charset="-122"/>
                <a:sym typeface="+mn-ea"/>
              </a:rPr>
              <a:t>二、低估值之谜</a:t>
            </a:r>
            <a:endParaRPr lang="en-US" altLang="zh-CN" sz="4000" b="1">
              <a:latin typeface="微软雅黑" panose="020B0503020204020204" pitchFamily="34" charset="-122"/>
              <a:ea typeface="微软雅黑" panose="020B0503020204020204" pitchFamily="34" charset="-122"/>
              <a:sym typeface="+mn-ea"/>
            </a:endParaRPr>
          </a:p>
          <a:p>
            <a:pPr algn="l"/>
            <a:endParaRPr lang="en-US" altLang="zh-CN" sz="40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algn="l"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1.对行业未来前景不看好</a:t>
            </a:r>
          </a:p>
          <a:p>
            <a:pPr lvl="2" algn="l"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2.认为财务报表不真实</a:t>
            </a:r>
          </a:p>
          <a:p>
            <a:pPr lvl="2" algn="l" fontAlgn="auto">
              <a:lnSpc>
                <a:spcPct val="150000"/>
              </a:lnSpc>
            </a:pPr>
            <a:r>
              <a:rPr lang="zh-CN" altLang="en-US" sz="2800">
                <a:latin typeface="微软雅黑" panose="020B0503020204020204" pitchFamily="34" charset="-122"/>
                <a:ea typeface="微软雅黑" panose="020B0503020204020204" pitchFamily="34" charset="-122"/>
                <a:cs typeface="微软雅黑" panose="020B0503020204020204" pitchFamily="34" charset="-122"/>
                <a:sym typeface="+mn-ea"/>
              </a:rPr>
              <a:t>3.金融市场放开对现有银行的冲击</a:t>
            </a:r>
          </a:p>
          <a:p>
            <a:pPr algn="l"/>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l"/>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0" name="图片 29"/>
          <p:cNvPicPr>
            <a:picLocks noChangeAspect="1"/>
          </p:cNvPicPr>
          <p:nvPr/>
        </p:nvPicPr>
        <p:blipFill>
          <a:blip r:embed="rId2"/>
          <a:stretch>
            <a:fillRect/>
          </a:stretch>
        </p:blipFill>
        <p:spPr>
          <a:xfrm>
            <a:off x="6566535" y="2976245"/>
            <a:ext cx="4996815" cy="312801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文本框 8"/>
          <p:cNvSpPr txBox="1"/>
          <p:nvPr/>
        </p:nvSpPr>
        <p:spPr>
          <a:xfrm>
            <a:off x="740410" y="428625"/>
            <a:ext cx="10236200" cy="1568450"/>
          </a:xfrm>
          <a:prstGeom prst="rect">
            <a:avLst/>
          </a:prstGeom>
          <a:noFill/>
        </p:spPr>
        <p:txBody>
          <a:bodyPr wrap="square" rtlCol="0" anchor="t">
            <a:spAutoFit/>
          </a:bodyPr>
          <a:lstStyle/>
          <a:p>
            <a:pPr fontAlgn="auto">
              <a:lnSpc>
                <a:spcPct val="200000"/>
              </a:lnSpc>
            </a:pPr>
            <a:r>
              <a:rPr lang="zh-CN" altLang="en-US" sz="2400"/>
              <a:t>　　对银行业未来前景不看好</a:t>
            </a:r>
            <a:r>
              <a:rPr lang="en-US" altLang="zh-CN" sz="2400"/>
              <a:t>         </a:t>
            </a:r>
            <a:r>
              <a:rPr lang="zh-CN" altLang="en-US" sz="2400"/>
              <a:t>对中国未来经济不看好</a:t>
            </a:r>
          </a:p>
          <a:p>
            <a:pPr fontAlgn="auto">
              <a:lnSpc>
                <a:spcPct val="200000"/>
              </a:lnSpc>
            </a:pPr>
            <a:r>
              <a:rPr lang="zh-CN" altLang="en-US" sz="2400"/>
              <a:t> </a:t>
            </a:r>
            <a:r>
              <a:rPr lang="en-US" altLang="zh-CN" sz="2400"/>
              <a:t>                                 </a:t>
            </a:r>
            <a:r>
              <a:rPr lang="zh-CN" altLang="en-US" sz="2400"/>
              <a:t>认为过去的高速增长不可持续，未来将会下滑</a:t>
            </a:r>
          </a:p>
        </p:txBody>
      </p:sp>
      <p:sp>
        <p:nvSpPr>
          <p:cNvPr id="15" name="深度视觉·原创设计 https://www.docer.com/works?userid=22383862"/>
          <p:cNvSpPr txBox="1"/>
          <p:nvPr/>
        </p:nvSpPr>
        <p:spPr>
          <a:xfrm>
            <a:off x="0" y="40640"/>
            <a:ext cx="9271000" cy="706755"/>
          </a:xfrm>
          <a:prstGeom prst="rect">
            <a:avLst/>
          </a:prstGeom>
          <a:noFill/>
        </p:spPr>
        <p:txBody>
          <a:bodyPr wrap="square" rtlCol="0">
            <a:spAutoFit/>
          </a:bodyPr>
          <a:lstStyle/>
          <a:p>
            <a:pPr algn="l"/>
            <a:r>
              <a:rPr lang="zh-CN" altLang="en-US" sz="4000" b="1">
                <a:latin typeface="微软雅黑" panose="020B0503020204020204" pitchFamily="34" charset="-122"/>
                <a:ea typeface="微软雅黑" panose="020B0503020204020204" pitchFamily="34" charset="-122"/>
                <a:sym typeface="+mn-ea"/>
              </a:rPr>
              <a:t>二、低估值之谜</a:t>
            </a:r>
            <a:r>
              <a:rPr lang="en-US" altLang="zh-CN" sz="40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1.对行业未来前景不看好</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右箭头 16"/>
          <p:cNvSpPr/>
          <p:nvPr/>
        </p:nvSpPr>
        <p:spPr>
          <a:xfrm>
            <a:off x="4903470" y="760095"/>
            <a:ext cx="463550" cy="417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a:off x="7027545" y="1099820"/>
            <a:ext cx="10795" cy="4768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pic>
        <p:nvPicPr>
          <p:cNvPr id="28" name="图片 27"/>
          <p:cNvPicPr>
            <a:picLocks noChangeAspect="1"/>
          </p:cNvPicPr>
          <p:nvPr/>
        </p:nvPicPr>
        <p:blipFill>
          <a:blip r:embed="rId2"/>
          <a:stretch>
            <a:fillRect/>
          </a:stretch>
        </p:blipFill>
        <p:spPr>
          <a:xfrm>
            <a:off x="617220" y="1880235"/>
            <a:ext cx="10798810" cy="4602480"/>
          </a:xfrm>
          <a:prstGeom prst="rect">
            <a:avLst/>
          </a:prstGeom>
        </p:spPr>
      </p:pic>
      <p:sp>
        <p:nvSpPr>
          <p:cNvPr id="29" name="文本框 28"/>
          <p:cNvSpPr txBox="1"/>
          <p:nvPr/>
        </p:nvSpPr>
        <p:spPr>
          <a:xfrm>
            <a:off x="5367020" y="2084070"/>
            <a:ext cx="5675630" cy="953135"/>
          </a:xfrm>
          <a:prstGeom prst="rect">
            <a:avLst/>
          </a:prstGeom>
          <a:noFill/>
          <a:ln>
            <a:solidFill>
              <a:schemeClr val="bg1"/>
            </a:solidFill>
          </a:ln>
        </p:spPr>
        <p:txBody>
          <a:bodyPr wrap="square" rtlCol="0" anchor="t">
            <a:spAutoFit/>
          </a:bodyPr>
          <a:lstStyle/>
          <a:p>
            <a:r>
              <a:rPr lang="zh-CN" altLang="en-US" sz="2800" b="1">
                <a:latin typeface="微软雅黑" panose="020B0503020204020204" pitchFamily="34" charset="-122"/>
                <a:ea typeface="微软雅黑" panose="020B0503020204020204" pitchFamily="34" charset="-122"/>
              </a:rPr>
              <a:t>市场在该角度下，对我国银行的顾虑有过度悲观的嫌疑。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 name="深度视觉·原创设计 https://www.docer.com/works?userid=22383862"/>
          <p:cNvSpPr txBox="1"/>
          <p:nvPr/>
        </p:nvSpPr>
        <p:spPr>
          <a:xfrm>
            <a:off x="0" y="40640"/>
            <a:ext cx="9271000" cy="1137285"/>
          </a:xfrm>
          <a:prstGeom prst="rect">
            <a:avLst/>
          </a:prstGeom>
          <a:noFill/>
        </p:spPr>
        <p:txBody>
          <a:bodyPr wrap="square" rtlCol="0">
            <a:spAutoFit/>
          </a:bodyPr>
          <a:lstStyle/>
          <a:p>
            <a:pPr algn="l"/>
            <a:r>
              <a:rPr lang="zh-CN" altLang="en-US" sz="4000" b="1">
                <a:latin typeface="微软雅黑" panose="020B0503020204020204" pitchFamily="34" charset="-122"/>
                <a:ea typeface="微软雅黑" panose="020B0503020204020204" pitchFamily="34" charset="-122"/>
                <a:sym typeface="+mn-ea"/>
              </a:rPr>
              <a:t>二、低估值之谜</a:t>
            </a:r>
            <a:r>
              <a:rPr lang="en-US" altLang="zh-CN" sz="40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2.认为财务报表不真实</a:t>
            </a:r>
          </a:p>
          <a:p>
            <a:pPr algn="l"/>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2"/>
          <a:stretch>
            <a:fillRect/>
          </a:stretch>
        </p:blipFill>
        <p:spPr>
          <a:xfrm>
            <a:off x="4512310" y="889000"/>
            <a:ext cx="7356475" cy="3376295"/>
          </a:xfrm>
          <a:prstGeom prst="rect">
            <a:avLst/>
          </a:prstGeom>
        </p:spPr>
      </p:pic>
      <p:sp>
        <p:nvSpPr>
          <p:cNvPr id="4" name="文本框 3"/>
          <p:cNvSpPr txBox="1"/>
          <p:nvPr/>
        </p:nvSpPr>
        <p:spPr>
          <a:xfrm>
            <a:off x="394970" y="4481195"/>
            <a:ext cx="11402060" cy="82994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rPr>
              <a:t>看法：认为当前银行报表只披露了部分资产负债情况，真实坏账情况（中国债务率）远高于公开的数据。</a:t>
            </a:r>
          </a:p>
        </p:txBody>
      </p:sp>
      <p:sp>
        <p:nvSpPr>
          <p:cNvPr id="5" name="文本框 4"/>
          <p:cNvSpPr txBox="1"/>
          <p:nvPr/>
        </p:nvSpPr>
        <p:spPr>
          <a:xfrm>
            <a:off x="438150" y="5398135"/>
            <a:ext cx="11052175" cy="829945"/>
          </a:xfrm>
          <a:prstGeom prst="rect">
            <a:avLst/>
          </a:prstGeom>
          <a:noFill/>
        </p:spPr>
        <p:txBody>
          <a:bodyPr wrap="square" rtlCol="0" anchor="t">
            <a:spAutoFit/>
          </a:bodyPr>
          <a:lstStyle/>
          <a:p>
            <a:pPr lvl="0" algn="l">
              <a:buClrTx/>
              <a:buSzTx/>
              <a:buFontTx/>
            </a:pPr>
            <a:r>
              <a:rPr lang="zh-CN" altLang="en-US" sz="2400">
                <a:latin typeface="微软雅黑" panose="020B0503020204020204" pitchFamily="34" charset="-122"/>
                <a:ea typeface="微软雅黑" panose="020B0503020204020204" pitchFamily="34" charset="-122"/>
                <a:sym typeface="+mn-ea"/>
              </a:rPr>
              <a:t>银行往往会通过出售不良资产包来处理不良贷款，接手方要求折价，折价的部分需要银行自己消化。</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 name="深度视觉·原创设计 https://www.docer.com/works?userid=22383862"/>
          <p:cNvSpPr txBox="1"/>
          <p:nvPr/>
        </p:nvSpPr>
        <p:spPr>
          <a:xfrm>
            <a:off x="0" y="0"/>
            <a:ext cx="9271000" cy="1137285"/>
          </a:xfrm>
          <a:prstGeom prst="rect">
            <a:avLst/>
          </a:prstGeom>
          <a:noFill/>
        </p:spPr>
        <p:txBody>
          <a:bodyPr wrap="square" rtlCol="0">
            <a:spAutoFit/>
          </a:bodyPr>
          <a:lstStyle/>
          <a:p>
            <a:pPr algn="l"/>
            <a:r>
              <a:rPr lang="zh-CN" altLang="en-US" sz="4000" b="1">
                <a:latin typeface="微软雅黑" panose="020B0503020204020204" pitchFamily="34" charset="-122"/>
                <a:ea typeface="微软雅黑" panose="020B0503020204020204" pitchFamily="34" charset="-122"/>
                <a:sym typeface="+mn-ea"/>
              </a:rPr>
              <a:t>二、低估值之谜</a:t>
            </a:r>
            <a:r>
              <a:rPr lang="en-US" altLang="zh-CN" sz="40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真实预期不良额指标逻辑：</a:t>
            </a:r>
          </a:p>
          <a:p>
            <a:pPr algn="l"/>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5392420" y="622300"/>
            <a:ext cx="6799580" cy="5677535"/>
          </a:xfrm>
          <a:prstGeom prst="rect">
            <a:avLst/>
          </a:prstGeom>
          <a:noFill/>
        </p:spPr>
        <p:txBody>
          <a:bodyPr wrap="square" rtlCol="0" anchor="t">
            <a:spAutoFit/>
          </a:bodyPr>
          <a:lstStyle/>
          <a:p>
            <a:pPr fontAlgn="auto">
              <a:lnSpc>
                <a:spcPct val="150000"/>
              </a:lnSpc>
            </a:pPr>
            <a:r>
              <a:rPr lang="zh-CN" altLang="en-US" sz="2200">
                <a:latin typeface="微软雅黑" panose="020B0503020204020204" pitchFamily="34" charset="-122"/>
                <a:ea typeface="微软雅黑" panose="020B0503020204020204" pitchFamily="34" charset="-122"/>
              </a:rPr>
              <a:t>市场对A银行的预期不良额为X，假设A把不良资产以a的折扣价格打包卖出，剩余的（1-a）X需要A自身承担。</a:t>
            </a:r>
          </a:p>
          <a:p>
            <a:pPr fontAlgn="auto">
              <a:lnSpc>
                <a:spcPct val="150000"/>
              </a:lnSpc>
            </a:pPr>
            <a:r>
              <a:rPr lang="zh-CN" altLang="en-US" sz="2200">
                <a:latin typeface="微软雅黑" panose="020B0503020204020204" pitchFamily="34" charset="-122"/>
                <a:ea typeface="微软雅黑" panose="020B0503020204020204" pitchFamily="34" charset="-122"/>
              </a:rPr>
              <a:t>A先用拨备Y承受不良损失，如果还不足以覆盖剩余的不良，则再用A自身的净资产来承受，净资产最后承受的值设为Z，Z相当于A银行的账面价值——市值，或者说是（1-PB）*净资产。</a:t>
            </a:r>
          </a:p>
          <a:p>
            <a:pPr fontAlgn="auto">
              <a:lnSpc>
                <a:spcPct val="150000"/>
              </a:lnSpc>
            </a:pPr>
            <a:r>
              <a:rPr lang="zh-CN" altLang="en-US" sz="2200">
                <a:latin typeface="微软雅黑" panose="020B0503020204020204" pitchFamily="34" charset="-122"/>
                <a:ea typeface="微软雅黑" panose="020B0503020204020204" pitchFamily="34" charset="-122"/>
              </a:rPr>
              <a:t>所以Y+Z=（1-a）X</a:t>
            </a:r>
          </a:p>
          <a:p>
            <a:pPr fontAlgn="auto">
              <a:lnSpc>
                <a:spcPct val="150000"/>
              </a:lnSpc>
            </a:pPr>
            <a:r>
              <a:rPr lang="zh-CN" altLang="en-US" sz="2200">
                <a:latin typeface="微软雅黑" panose="020B0503020204020204" pitchFamily="34" charset="-122"/>
                <a:ea typeface="微软雅黑" panose="020B0503020204020204" pitchFamily="34" charset="-122"/>
              </a:rPr>
              <a:t>国泰基于这个逻辑下，测算的各银行预期不良率，不良率，保守不良率的情况（国泰假设a=0.3，即X=（Y+Z）/0.7）。</a:t>
            </a:r>
          </a:p>
        </p:txBody>
      </p:sp>
      <p:sp>
        <p:nvSpPr>
          <p:cNvPr id="8" name="深度视觉·原创设计 https://www.docer.com/works?userid=22383862"/>
          <p:cNvSpPr/>
          <p:nvPr/>
        </p:nvSpPr>
        <p:spPr>
          <a:xfrm>
            <a:off x="297815" y="1275715"/>
            <a:ext cx="3350895" cy="4036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solidFill>
                <a:schemeClr val="accent4"/>
              </a:solidFill>
            </a:endParaRPr>
          </a:p>
        </p:txBody>
      </p:sp>
      <p:pic>
        <p:nvPicPr>
          <p:cNvPr id="9" name="图片 8"/>
          <p:cNvPicPr>
            <a:picLocks noChangeAspect="1"/>
          </p:cNvPicPr>
          <p:nvPr>
            <p:custDataLst>
              <p:tags r:id="rId1"/>
            </p:custDataLst>
          </p:nvPr>
        </p:nvPicPr>
        <p:blipFill>
          <a:blip r:embed="rId3"/>
          <a:stretch>
            <a:fillRect/>
          </a:stretch>
        </p:blipFill>
        <p:spPr>
          <a:xfrm>
            <a:off x="-69215" y="2012315"/>
            <a:ext cx="5254625" cy="25628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 name="深度视觉·原创设计 https://www.docer.com/works?userid=22383862"/>
          <p:cNvSpPr txBox="1"/>
          <p:nvPr/>
        </p:nvSpPr>
        <p:spPr>
          <a:xfrm>
            <a:off x="0" y="40640"/>
            <a:ext cx="9271000" cy="1137285"/>
          </a:xfrm>
          <a:prstGeom prst="rect">
            <a:avLst/>
          </a:prstGeom>
          <a:noFill/>
        </p:spPr>
        <p:txBody>
          <a:bodyPr wrap="square" rtlCol="0">
            <a:spAutoFit/>
          </a:bodyPr>
          <a:lstStyle/>
          <a:p>
            <a:pPr algn="l"/>
            <a:r>
              <a:rPr lang="zh-CN" altLang="en-US" sz="4000" b="1">
                <a:latin typeface="微软雅黑" panose="020B0503020204020204" pitchFamily="34" charset="-122"/>
                <a:ea typeface="微软雅黑" panose="020B0503020204020204" pitchFamily="34" charset="-122"/>
                <a:sym typeface="+mn-ea"/>
              </a:rPr>
              <a:t>二、低估值之谜</a:t>
            </a:r>
            <a:r>
              <a:rPr lang="en-US" altLang="zh-CN" sz="40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2.认为财务报表不真实</a:t>
            </a:r>
          </a:p>
          <a:p>
            <a:pPr algn="l"/>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654685" y="651510"/>
            <a:ext cx="10883265" cy="4654550"/>
          </a:xfrm>
          <a:prstGeom prst="rect">
            <a:avLst/>
          </a:prstGeom>
        </p:spPr>
      </p:pic>
      <p:sp>
        <p:nvSpPr>
          <p:cNvPr id="7" name="文本框 6"/>
          <p:cNvSpPr txBox="1"/>
          <p:nvPr/>
        </p:nvSpPr>
        <p:spPr>
          <a:xfrm>
            <a:off x="879475" y="5375910"/>
            <a:ext cx="10608310" cy="1106805"/>
          </a:xfrm>
          <a:prstGeom prst="rect">
            <a:avLst/>
          </a:prstGeom>
          <a:noFill/>
        </p:spPr>
        <p:txBody>
          <a:bodyPr wrap="square" rtlCol="0" anchor="t">
            <a:spAutoFit/>
          </a:bodyPr>
          <a:lstStyle/>
          <a:p>
            <a:r>
              <a:rPr lang="zh-CN" altLang="en-US" sz="2200"/>
              <a:t>从预期不良率可以看到，市场目前给予银行的估值水平，相当于预期银行的平均实际不良率高达8%以上。银行报表披露的平均不良率在2%以下，而采取保守计算的关注+不良率实际情况也才在5%以下。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 name="深度视觉·原创设计 https://www.docer.com/works?userid=22383862"/>
          <p:cNvSpPr txBox="1"/>
          <p:nvPr/>
        </p:nvSpPr>
        <p:spPr>
          <a:xfrm>
            <a:off x="0" y="40640"/>
            <a:ext cx="10198100" cy="1137285"/>
          </a:xfrm>
          <a:prstGeom prst="rect">
            <a:avLst/>
          </a:prstGeom>
          <a:noFill/>
        </p:spPr>
        <p:txBody>
          <a:bodyPr wrap="square" rtlCol="0">
            <a:spAutoFit/>
          </a:bodyPr>
          <a:lstStyle/>
          <a:p>
            <a:pPr algn="l"/>
            <a:r>
              <a:rPr lang="zh-CN" altLang="en-US" sz="4000" b="1">
                <a:latin typeface="微软雅黑" panose="020B0503020204020204" pitchFamily="34" charset="-122"/>
                <a:ea typeface="微软雅黑" panose="020B0503020204020204" pitchFamily="34" charset="-122"/>
                <a:sym typeface="+mn-ea"/>
              </a:rPr>
              <a:t>二、低估值之谜</a:t>
            </a:r>
            <a:r>
              <a:rPr lang="en-US" altLang="zh-CN" sz="40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3.金融市场放开对现有银行的冲击</a:t>
            </a:r>
          </a:p>
          <a:p>
            <a:pPr algn="l"/>
            <a:endPar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文本框 2"/>
          <p:cNvSpPr txBox="1"/>
          <p:nvPr/>
        </p:nvSpPr>
        <p:spPr>
          <a:xfrm>
            <a:off x="533400" y="941070"/>
            <a:ext cx="10954385" cy="1198880"/>
          </a:xfrm>
          <a:prstGeom prst="rect">
            <a:avLst/>
          </a:prstGeom>
          <a:noFill/>
        </p:spPr>
        <p:txBody>
          <a:bodyPr wrap="square" rtlCol="0" anchor="t">
            <a:spAutoFit/>
          </a:bodyPr>
          <a:lstStyle/>
          <a:p>
            <a:pPr algn="l">
              <a:buClrTx/>
              <a:buSzTx/>
              <a:buFontTx/>
            </a:pPr>
            <a:r>
              <a:rPr lang="zh-CN" altLang="en-US" sz="2400"/>
              <a:t>金融市场放开后，引入外资银行，竞争加大（外资银行的资金成本更低，是个较强的竞争对手），并且存款利率市场化也将使得各银行之间更可能发生抢存款的“价格战”，降低银行的盈利能力。</a:t>
            </a:r>
          </a:p>
        </p:txBody>
      </p:sp>
      <p:pic>
        <p:nvPicPr>
          <p:cNvPr id="4" name="图片 3"/>
          <p:cNvPicPr>
            <a:picLocks noChangeAspect="1"/>
          </p:cNvPicPr>
          <p:nvPr/>
        </p:nvPicPr>
        <p:blipFill>
          <a:blip r:embed="rId2"/>
          <a:stretch>
            <a:fillRect/>
          </a:stretch>
        </p:blipFill>
        <p:spPr>
          <a:xfrm>
            <a:off x="5369560" y="2015490"/>
            <a:ext cx="6822440" cy="3411220"/>
          </a:xfrm>
          <a:prstGeom prst="rect">
            <a:avLst/>
          </a:prstGeom>
        </p:spPr>
      </p:pic>
      <p:sp>
        <p:nvSpPr>
          <p:cNvPr id="5" name="文本框 4"/>
          <p:cNvSpPr txBox="1"/>
          <p:nvPr/>
        </p:nvSpPr>
        <p:spPr>
          <a:xfrm>
            <a:off x="533400" y="3195955"/>
            <a:ext cx="4490720" cy="1198880"/>
          </a:xfrm>
          <a:prstGeom prst="rect">
            <a:avLst/>
          </a:prstGeom>
          <a:noFill/>
        </p:spPr>
        <p:txBody>
          <a:bodyPr wrap="square" rtlCol="0" anchor="t">
            <a:spAutoFit/>
          </a:bodyPr>
          <a:lstStyle/>
          <a:p>
            <a:r>
              <a:rPr lang="zh-CN" altLang="en-US" sz="2400"/>
              <a:t>乐观态度：中国开放的行业，会因为竞争驱动企业创新和奋斗，反而会使得行业更具有竞争力。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深度视觉·原创设计 https://www.docer.com/works?userid=22383862"/>
          <p:cNvSpPr txBox="1"/>
          <p:nvPr/>
        </p:nvSpPr>
        <p:spPr>
          <a:xfrm>
            <a:off x="379095" y="309245"/>
            <a:ext cx="3637320" cy="829945"/>
          </a:xfrm>
          <a:prstGeom prst="rect">
            <a:avLst/>
          </a:prstGeom>
          <a:noFill/>
        </p:spPr>
        <p:txBody>
          <a:bodyPr wrap="square" rtlCol="0">
            <a:spAutoFit/>
          </a:bodyPr>
          <a:lstStyle/>
          <a:p>
            <a:pPr algn="dist"/>
            <a:r>
              <a:rPr lang="zh-CN" altLang="en-US" sz="4800" b="1" dirty="0">
                <a:solidFill>
                  <a:schemeClr val="tx1">
                    <a:lumMod val="75000"/>
                    <a:lumOff val="25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安然事件</a:t>
            </a:r>
          </a:p>
        </p:txBody>
      </p:sp>
      <p:sp>
        <p:nvSpPr>
          <p:cNvPr id="2" name="深度视觉·原创设计 https://www.docer.com/works?userid=22383862"/>
          <p:cNvSpPr/>
          <p:nvPr/>
        </p:nvSpPr>
        <p:spPr>
          <a:xfrm>
            <a:off x="6593773" y="1140242"/>
            <a:ext cx="3706015" cy="4553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noAutofit/>
          </a:bodyPr>
          <a:lstStyle/>
          <a:p>
            <a:pPr algn="ctr"/>
            <a:endParaRPr lang="en-US" sz="900">
              <a:solidFill>
                <a:schemeClr val="accent4"/>
              </a:solidFill>
            </a:endParaRPr>
          </a:p>
        </p:txBody>
      </p:sp>
      <p:sp>
        <p:nvSpPr>
          <p:cNvPr id="9" name="深度视觉·原创设计 https://www.docer.com/works?userid=22383862"/>
          <p:cNvSpPr txBox="1"/>
          <p:nvPr/>
        </p:nvSpPr>
        <p:spPr>
          <a:xfrm>
            <a:off x="1261110" y="1140460"/>
            <a:ext cx="4080510" cy="310515"/>
          </a:xfrm>
          <a:prstGeom prst="rect">
            <a:avLst/>
          </a:prstGeom>
          <a:noFill/>
          <a:ln>
            <a:noFill/>
          </a:ln>
        </p:spPr>
        <p:txBody>
          <a:bodyPr spcFirstLastPara="1" wrap="square" lIns="91425" tIns="45700" rIns="91425" bIns="45700" anchor="t" anchorCtr="0">
            <a:noAutofit/>
          </a:bodyPr>
          <a:lstStyle/>
          <a:p>
            <a:pPr marR="0" indent="0" algn="r">
              <a:spcBef>
                <a:spcPts val="0"/>
              </a:spcBef>
              <a:spcAft>
                <a:spcPts val="0"/>
              </a:spcAft>
              <a:buNone/>
            </a:pPr>
            <a:r>
              <a:rPr lang="zh-CN" altLang="en-US" sz="3200" b="1" i="0" cap="none" dirty="0">
                <a:solidFill>
                  <a:schemeClr val="accent1"/>
                </a:solidFill>
                <a:latin typeface="仿宋" panose="02010609060101010101" charset="-122"/>
                <a:ea typeface="仿宋" panose="02010609060101010101" charset="-122"/>
                <a:cs typeface="Lato"/>
                <a:sym typeface="Lato"/>
              </a:rPr>
              <a:t>华尔街最大商业丑闻</a:t>
            </a:r>
          </a:p>
        </p:txBody>
      </p:sp>
      <p:sp>
        <p:nvSpPr>
          <p:cNvPr id="10" name="深度视觉·原创设计 https://www.docer.com/works?userid=22383862"/>
          <p:cNvSpPr txBox="1"/>
          <p:nvPr/>
        </p:nvSpPr>
        <p:spPr>
          <a:xfrm>
            <a:off x="8823" y="2112645"/>
            <a:ext cx="6584950" cy="3044825"/>
          </a:xfrm>
          <a:prstGeom prst="rect">
            <a:avLst/>
          </a:prstGeom>
          <a:noFill/>
        </p:spPr>
        <p:txBody>
          <a:bodyPr wrap="square" lIns="91423" tIns="45712" rIns="91423" bIns="45712" rtlCol="0">
            <a:spAutoFit/>
          </a:bodyPr>
          <a:lstStyle/>
          <a:p>
            <a:pPr defTabSz="1217930" fontAlgn="auto">
              <a:lnSpc>
                <a:spcPct val="100000"/>
              </a:lnSpc>
              <a:defRPr/>
            </a:pPr>
            <a:r>
              <a:rPr sz="2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安然事件（the Enron Incident），是指2001年发生在美国的安然（Enron）公司破产案。</a:t>
            </a:r>
          </a:p>
          <a:p>
            <a:pPr defTabSz="1217930" fontAlgn="auto">
              <a:lnSpc>
                <a:spcPct val="100000"/>
              </a:lnSpc>
              <a:defRPr/>
            </a:pPr>
            <a:endParaRPr sz="2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endParaRPr>
          </a:p>
          <a:p>
            <a:pPr defTabSz="1217930" fontAlgn="auto">
              <a:lnSpc>
                <a:spcPct val="100000"/>
              </a:lnSpc>
              <a:defRPr/>
            </a:pPr>
            <a:r>
              <a:rPr sz="2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安然公司曾经是世界上最大的能源、商品和服务公司之一，名列《财富》杂志“美国500强”的第</a:t>
            </a:r>
            <a:r>
              <a:rPr lang="zh-CN" sz="2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十六</a:t>
            </a:r>
            <a:r>
              <a:rPr sz="2400" dirty="0">
                <a:solidFill>
                  <a:schemeClr val="bg1">
                    <a:lumMod val="50000"/>
                  </a:schemeClr>
                </a:solidFill>
                <a:latin typeface="思源黑体 CN Normal" panose="020B0400000000000000" pitchFamily="34" charset="-122"/>
                <a:ea typeface="思源黑体 CN Normal" panose="020B0400000000000000" pitchFamily="34" charset="-122"/>
                <a:sym typeface="FZHei-B01S" panose="02010601030101010101" pitchFamily="2" charset="-122"/>
              </a:rPr>
              <a:t>名，然而，2001年12月2日，安然公司突然向纽约破产法院申请破产保护，该案成为美国历史上企业第二大破产案。</a:t>
            </a:r>
          </a:p>
        </p:txBody>
      </p:sp>
      <p:pic>
        <p:nvPicPr>
          <p:cNvPr id="100" name="图片 99"/>
          <p:cNvPicPr/>
          <p:nvPr>
            <p:custDataLst>
              <p:tags r:id="rId1"/>
            </p:custDataLst>
          </p:nvPr>
        </p:nvPicPr>
        <p:blipFill>
          <a:blip r:embed="rId3" r:link="rId4"/>
          <a:stretch>
            <a:fillRect/>
          </a:stretch>
        </p:blipFill>
        <p:spPr>
          <a:xfrm>
            <a:off x="8005445" y="1524000"/>
            <a:ext cx="3810000" cy="3810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深度视觉·原创设计 https://www.docer.com/works?userid=22383862"/>
          <p:cNvSpPr/>
          <p:nvPr/>
        </p:nvSpPr>
        <p:spPr>
          <a:xfrm>
            <a:off x="632130" y="2714171"/>
            <a:ext cx="3628571" cy="37229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深度视觉·原创设计 https://www.docer.com/works?userid=22383862"/>
          <p:cNvSpPr/>
          <p:nvPr/>
        </p:nvSpPr>
        <p:spPr>
          <a:xfrm>
            <a:off x="1268946" y="933044"/>
            <a:ext cx="3848098" cy="4785585"/>
          </a:xfrm>
          <a:prstGeom prst="rect">
            <a:avLst/>
          </a:prstGeom>
          <a:solidFill>
            <a:schemeClr val="bg1"/>
          </a:solidFill>
          <a:ln>
            <a:noFill/>
          </a:ln>
          <a:effectLst>
            <a:outerShdw blurRad="508000" sx="102000" sy="102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 name="深度视觉·原创设计 https://www.docer.com/works?userid=22383862"/>
          <p:cNvSpPr/>
          <p:nvPr/>
        </p:nvSpPr>
        <p:spPr>
          <a:xfrm rot="16200000">
            <a:off x="11279650" y="20694"/>
            <a:ext cx="933046" cy="8916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深度视觉·原创设计 https://www.docer.com/works?userid=22383862"/>
          <p:cNvSpPr txBox="1"/>
          <p:nvPr/>
        </p:nvSpPr>
        <p:spPr>
          <a:xfrm>
            <a:off x="4093970" y="2024719"/>
            <a:ext cx="5806814" cy="1445260"/>
          </a:xfrm>
          <a:prstGeom prst="rect">
            <a:avLst/>
          </a:prstGeom>
          <a:noFill/>
        </p:spPr>
        <p:txBody>
          <a:bodyPr wrap="square" rtlCol="0">
            <a:spAutoFit/>
          </a:bodyPr>
          <a:lstStyle/>
          <a:p>
            <a:r>
              <a:rPr lang="zh-CN" altLang="en-US" sz="8800" dirty="0">
                <a:solidFill>
                  <a:schemeClr val="tx1">
                    <a:lumMod val="75000"/>
                    <a:lumOff val="25000"/>
                  </a:schemeClr>
                </a:solidFill>
                <a:latin typeface="思源黑体" panose="020B0500000000000000" pitchFamily="34" charset="-122"/>
                <a:ea typeface="思源黑体" panose="020B0500000000000000" pitchFamily="34" charset="-122"/>
                <a:sym typeface="思源黑体" panose="020B0500000000000000" pitchFamily="34" charset="-122"/>
              </a:rPr>
              <a:t>谢谢观看</a:t>
            </a:r>
          </a:p>
        </p:txBody>
      </p:sp>
      <p:sp>
        <p:nvSpPr>
          <p:cNvPr id="9" name="深度视觉·原创设计 https://www.docer.com/works?userid=22383862"/>
          <p:cNvSpPr txBox="1"/>
          <p:nvPr/>
        </p:nvSpPr>
        <p:spPr>
          <a:xfrm>
            <a:off x="5753860" y="3638643"/>
            <a:ext cx="5359388" cy="583565"/>
          </a:xfrm>
          <a:prstGeom prst="rect">
            <a:avLst/>
          </a:prstGeom>
          <a:solidFill>
            <a:schemeClr val="tx1">
              <a:alpha val="0"/>
            </a:schemeClr>
          </a:solidFill>
          <a:effectLst/>
        </p:spPr>
        <p:txBody>
          <a:bodyPr wrap="square" rtlCol="0">
            <a:spAutoFit/>
          </a:bodyPr>
          <a:lstStyle>
            <a:defPPr>
              <a:defRPr lang="zh-CN"/>
            </a:defPPr>
            <a:lvl1pPr>
              <a:defRPr sz="4800">
                <a:solidFill>
                  <a:schemeClr val="bg1"/>
                </a:solidFill>
                <a:latin typeface="思源黑体 CN Heavy" panose="020B0A00000000000000" pitchFamily="34" charset="-122"/>
                <a:ea typeface="思源黑体 CN Heavy" panose="020B0A00000000000000" pitchFamily="34" charset="-122"/>
              </a:defRPr>
            </a:lvl1pPr>
          </a:lstStyle>
          <a:p>
            <a:r>
              <a:rPr lang="en-US" altLang="zh-CN" sz="3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rPr>
              <a:t>thanks for watching</a:t>
            </a:r>
            <a:endParaRPr lang="zh-CN" altLang="en-US" sz="3200" dirty="0">
              <a:solidFill>
                <a:schemeClr val="bg1">
                  <a:lumMod val="50000"/>
                </a:schemeClr>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3000">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14:bounceEnd="33000">
                                          <p:cBhvr additive="base">
                                            <p:cTn id="7" dur="1500" fill="hold"/>
                                            <p:tgtEl>
                                              <p:spTgt spid="8"/>
                                            </p:tgtEl>
                                            <p:attrNameLst>
                                              <p:attrName>ppt_x</p:attrName>
                                            </p:attrNameLst>
                                          </p:cBhvr>
                                          <p:tavLst>
                                            <p:tav tm="0">
                                              <p:val>
                                                <p:strVal val="1+#ppt_w/2"/>
                                              </p:val>
                                            </p:tav>
                                            <p:tav tm="100000">
                                              <p:val>
                                                <p:strVal val="#ppt_x"/>
                                              </p:val>
                                            </p:tav>
                                          </p:tavLst>
                                        </p:anim>
                                        <p:anim calcmode="lin" valueType="num" p14:bounceEnd="33000">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386080" y="1217930"/>
            <a:ext cx="7635240" cy="4707890"/>
          </a:xfrm>
          <a:prstGeom prst="rect">
            <a:avLst/>
          </a:prstGeom>
          <a:noFill/>
        </p:spPr>
        <p:txBody>
          <a:bodyPr wrap="square" rtlCol="0" anchor="t">
            <a:spAutoFit/>
          </a:bodyPr>
          <a:lstStyle/>
          <a:p>
            <a:pPr fontAlgn="auto">
              <a:lnSpc>
                <a:spcPct val="100000"/>
              </a:lnSpc>
              <a:buFont typeface="Wingdings" panose="05000000000000000000" pitchFamily="2" charset="2"/>
              <a:buChar char="l"/>
            </a:pPr>
            <a:r>
              <a:rPr lang="zh-CN" altLang="en-US" sz="2000" dirty="0"/>
              <a:t>安然公司，（股票代码：ENRNQ）</a:t>
            </a:r>
          </a:p>
          <a:p>
            <a:pPr fontAlgn="auto">
              <a:lnSpc>
                <a:spcPct val="100000"/>
              </a:lnSpc>
              <a:buFont typeface="Wingdings" panose="05000000000000000000" pitchFamily="2" charset="2"/>
              <a:buChar char="l"/>
            </a:pPr>
            <a:r>
              <a:rPr lang="zh-CN" altLang="en-US" sz="2000" dirty="0"/>
              <a:t>成立于1930年，总部设在美国休斯敦。曾是一家位于美国得克萨斯州休斯敦市的能源类公司。安然公司在2000年《财富》世界500强排名第16位，是美国最大的天然气采购商及出售商，也是领先的能源批发做市商。</a:t>
            </a:r>
          </a:p>
          <a:p>
            <a:pPr fontAlgn="auto">
              <a:lnSpc>
                <a:spcPct val="100000"/>
              </a:lnSpc>
              <a:buFont typeface="Wingdings" panose="05000000000000000000" pitchFamily="2" charset="2"/>
              <a:buChar char="l"/>
            </a:pPr>
            <a:r>
              <a:rPr lang="zh-CN" altLang="en-US" sz="2000" dirty="0"/>
              <a:t>该公司还运营着一家天然气管道系统和宽频部门。安然在1930年成立时只是一家天然气分销商，但如今它已经成为拥有 340亿美元资产的发电厂。</a:t>
            </a:r>
          </a:p>
          <a:p>
            <a:pPr fontAlgn="auto">
              <a:lnSpc>
                <a:spcPct val="100000"/>
              </a:lnSpc>
              <a:buFont typeface="Wingdings" panose="05000000000000000000" pitchFamily="2" charset="2"/>
              <a:buChar char="l"/>
            </a:pPr>
            <a:r>
              <a:rPr lang="zh-CN" altLang="en-US" sz="2000" dirty="0"/>
              <a:t>公司所属7家分公司分别负责运输与储存、国内天然气与电力服务、国际经营与市场开发、油气勘探与生产和再生能源开发利用等5个领域的经营业务。1996年公司总收入达到132.89亿美元，净收入达到5.84亿美元，总资产为162亿美元。</a:t>
            </a:r>
          </a:p>
          <a:p>
            <a:pPr fontAlgn="auto">
              <a:lnSpc>
                <a:spcPct val="100000"/>
              </a:lnSpc>
              <a:buFont typeface="Wingdings" panose="05000000000000000000" pitchFamily="2" charset="2"/>
              <a:buChar char="l"/>
            </a:pPr>
            <a:r>
              <a:rPr lang="zh-CN" altLang="en-US" sz="2000" dirty="0"/>
              <a:t>在2001年宣告破产之前，安然拥有约21000名雇员，曾是世界上最大的电力、天然气以及电讯公司之一，2000年披露的营业额达1010亿美元之巨。</a:t>
            </a:r>
          </a:p>
        </p:txBody>
      </p:sp>
      <p:sp>
        <p:nvSpPr>
          <p:cNvPr id="22" name="文本框 21"/>
          <p:cNvSpPr txBox="1"/>
          <p:nvPr/>
        </p:nvSpPr>
        <p:spPr>
          <a:xfrm>
            <a:off x="198755" y="291465"/>
            <a:ext cx="3230880" cy="706755"/>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安然公司简介</a:t>
            </a:r>
          </a:p>
        </p:txBody>
      </p:sp>
      <p:pic>
        <p:nvPicPr>
          <p:cNvPr id="101" name="图片 100"/>
          <p:cNvPicPr/>
          <p:nvPr/>
        </p:nvPicPr>
        <p:blipFill>
          <a:blip r:embed="rId2" r:link="rId3"/>
          <a:stretch>
            <a:fillRect/>
          </a:stretch>
        </p:blipFill>
        <p:spPr>
          <a:xfrm>
            <a:off x="8092440" y="1569085"/>
            <a:ext cx="3931920" cy="4081780"/>
          </a:xfrm>
          <a:prstGeom prst="rect">
            <a:avLst/>
          </a:prstGeom>
          <a:noFill/>
          <a:ln w="9525">
            <a:noFill/>
          </a:ln>
        </p:spPr>
      </p:pic>
      <p:pic>
        <p:nvPicPr>
          <p:cNvPr id="102" name="图片 101"/>
          <p:cNvPicPr/>
          <p:nvPr/>
        </p:nvPicPr>
        <p:blipFill>
          <a:blip r:embed="rId4" r:link="rId5"/>
          <a:stretch>
            <a:fillRect/>
          </a:stretch>
        </p:blipFill>
        <p:spPr>
          <a:xfrm>
            <a:off x="3429635" y="66040"/>
            <a:ext cx="1143000" cy="11430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文本框 21"/>
          <p:cNvSpPr txBox="1"/>
          <p:nvPr/>
        </p:nvSpPr>
        <p:spPr>
          <a:xfrm>
            <a:off x="3329940" y="383540"/>
            <a:ext cx="5530850" cy="1198880"/>
          </a:xfrm>
          <a:prstGeom prst="rect">
            <a:avLst/>
          </a:prstGeom>
          <a:noFill/>
        </p:spPr>
        <p:txBody>
          <a:bodyPr wrap="none" rtlCol="0" anchor="t">
            <a:spAutoFit/>
          </a:bodyPr>
          <a:lstStyle/>
          <a:p>
            <a:pPr algn="ctr"/>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事件起因</a:t>
            </a:r>
          </a:p>
          <a:p>
            <a:pPr algn="ctr"/>
            <a:r>
              <a:rPr lang="zh-CN" altLang="en-US" sz="32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（评估股票的价格</a:t>
            </a:r>
            <a:r>
              <a:rPr lang="en-US" altLang="zh-CN" sz="32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2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利润）</a:t>
            </a:r>
          </a:p>
        </p:txBody>
      </p:sp>
      <p:sp>
        <p:nvSpPr>
          <p:cNvPr id="2" name="文本框 1"/>
          <p:cNvSpPr txBox="1"/>
          <p:nvPr/>
        </p:nvSpPr>
        <p:spPr>
          <a:xfrm>
            <a:off x="1976120" y="2346960"/>
            <a:ext cx="8240395" cy="2306955"/>
          </a:xfrm>
          <a:prstGeom prst="rect">
            <a:avLst/>
          </a:prstGeom>
          <a:noFill/>
        </p:spPr>
        <p:txBody>
          <a:bodyPr wrap="square" rtlCol="0" anchor="t">
            <a:spAutoFit/>
          </a:bodyPr>
          <a:lstStyle/>
          <a:p>
            <a:pPr fontAlgn="auto"/>
            <a:r>
              <a:rPr lang="en-US" altLang="zh-CN" sz="2400"/>
              <a:t>       </a:t>
            </a:r>
            <a:r>
              <a:rPr lang="zh-CN" altLang="en-US" sz="2400"/>
              <a:t>2001年年初，一家有着良好声誉的投资机构老板吉姆·切欧斯公开对安然的盈利模式表示了怀疑。他指出，虽然安然的业务看起来很辉煌，但实际上赚不到什么钱，也没有人能够说清安然是怎么赚钱的。据他分析，安然的盈利率在2000年为5%，到了2001年初就降到2%以下，对于投资者来说，投资回报率仅有7%左右。</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386081" y="1217930"/>
            <a:ext cx="7264786" cy="4246245"/>
          </a:xfrm>
          <a:prstGeom prst="rect">
            <a:avLst/>
          </a:prstGeom>
          <a:noFill/>
        </p:spPr>
        <p:txBody>
          <a:bodyPr wrap="square" rtlCol="0" anchor="t">
            <a:spAutoFit/>
          </a:bodyPr>
          <a:lstStyle/>
          <a:p>
            <a:pPr fontAlgn="auto">
              <a:lnSpc>
                <a:spcPct val="150000"/>
              </a:lnSpc>
              <a:buFont typeface="Wingdings" panose="05000000000000000000" pitchFamily="2" charset="2"/>
              <a:buChar char="l"/>
            </a:pPr>
            <a:r>
              <a:rPr sz="2000" dirty="0"/>
              <a:t>在2001年10月16日安然公布第二季度财报以前，安然公司的财务报告是所有投资者都乐于见到的。</a:t>
            </a:r>
          </a:p>
          <a:p>
            <a:pPr fontAlgn="auto">
              <a:lnSpc>
                <a:spcPct val="150000"/>
              </a:lnSpc>
              <a:buFont typeface="Wingdings" panose="05000000000000000000" pitchFamily="2" charset="2"/>
              <a:buChar char="l"/>
            </a:pPr>
            <a:r>
              <a:rPr sz="2000" dirty="0"/>
              <a:t>看看安然过去的财务报告：2000年第四季度，“公司天然气业务成长翻升3倍，公司能源服务公司零售业务翻升5倍”；2001年第一季度，“季营收成长4倍，是连续21个盈余成长的财季”……在安然，衡量业务成长的单位不是百分比，而是倍数，这让所有投资者都笑逐颜开。</a:t>
            </a:r>
          </a:p>
          <a:p>
            <a:pPr fontAlgn="auto">
              <a:lnSpc>
                <a:spcPct val="150000"/>
              </a:lnSpc>
              <a:buFont typeface="Wingdings" panose="05000000000000000000" pitchFamily="2" charset="2"/>
              <a:buChar char="l"/>
            </a:pPr>
            <a:r>
              <a:rPr sz="2000" dirty="0"/>
              <a:t>到了2001年第二季度，公司突然亏损了，而且亏损额还高达6．18亿美元！</a:t>
            </a:r>
            <a:endParaRPr lang="zh-CN" altLang="en-US" sz="2000" dirty="0"/>
          </a:p>
        </p:txBody>
      </p:sp>
      <p:sp>
        <p:nvSpPr>
          <p:cNvPr id="22" name="文本框 21"/>
          <p:cNvSpPr txBox="1"/>
          <p:nvPr/>
        </p:nvSpPr>
        <p:spPr>
          <a:xfrm>
            <a:off x="533400" y="292735"/>
            <a:ext cx="2214880" cy="706755"/>
          </a:xfrm>
          <a:prstGeom prst="rect">
            <a:avLst/>
          </a:prstGeom>
          <a:noFill/>
        </p:spPr>
        <p:txBody>
          <a:bodyPr wrap="none" rtlCol="0" anchor="t">
            <a:spAutoFit/>
          </a:bodyPr>
          <a:lstStyle/>
          <a:p>
            <a:pPr algn="l"/>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财务报表</a:t>
            </a:r>
          </a:p>
        </p:txBody>
      </p:sp>
      <p:sp>
        <p:nvSpPr>
          <p:cNvPr id="3" name="文本框 2"/>
          <p:cNvSpPr txBox="1"/>
          <p:nvPr/>
        </p:nvSpPr>
        <p:spPr>
          <a:xfrm>
            <a:off x="9556115" y="292735"/>
            <a:ext cx="1198880" cy="706755"/>
          </a:xfrm>
          <a:prstGeom prst="rect">
            <a:avLst/>
          </a:prstGeom>
          <a:noFill/>
        </p:spPr>
        <p:txBody>
          <a:bodyPr wrap="none" rtlCol="0" anchor="t">
            <a:spAutoFit/>
          </a:bodyPr>
          <a:lstStyle/>
          <a:p>
            <a:pPr algn="l"/>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股价</a:t>
            </a:r>
          </a:p>
        </p:txBody>
      </p:sp>
      <p:sp>
        <p:nvSpPr>
          <p:cNvPr id="4" name="文本框 3"/>
          <p:cNvSpPr txBox="1"/>
          <p:nvPr/>
        </p:nvSpPr>
        <p:spPr>
          <a:xfrm>
            <a:off x="8693150" y="1125855"/>
            <a:ext cx="2474595" cy="368300"/>
          </a:xfrm>
          <a:prstGeom prst="rect">
            <a:avLst/>
          </a:prstGeom>
          <a:noFill/>
        </p:spPr>
        <p:txBody>
          <a:bodyPr wrap="square" rtlCol="0">
            <a:spAutoFit/>
          </a:bodyPr>
          <a:lstStyle/>
          <a:p>
            <a:r>
              <a:rPr lang="en-US" altLang="zh-CN"/>
              <a:t>2001</a:t>
            </a:r>
            <a:r>
              <a:rPr lang="zh-CN" altLang="en-US"/>
              <a:t>年初</a:t>
            </a:r>
            <a:r>
              <a:rPr lang="en-US" altLang="zh-CN"/>
              <a:t>         90</a:t>
            </a:r>
            <a:r>
              <a:rPr lang="zh-CN" altLang="en-US"/>
              <a:t>美元</a:t>
            </a:r>
          </a:p>
        </p:txBody>
      </p:sp>
      <p:cxnSp>
        <p:nvCxnSpPr>
          <p:cNvPr id="5" name="直接箭头连接符 4"/>
          <p:cNvCxnSpPr>
            <a:stCxn id="4" idx="2"/>
          </p:cNvCxnSpPr>
          <p:nvPr/>
        </p:nvCxnSpPr>
        <p:spPr>
          <a:xfrm>
            <a:off x="9930765" y="1494155"/>
            <a:ext cx="0" cy="687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693150" y="2260600"/>
            <a:ext cx="2739390" cy="368300"/>
          </a:xfrm>
          <a:prstGeom prst="rect">
            <a:avLst/>
          </a:prstGeom>
          <a:noFill/>
        </p:spPr>
        <p:txBody>
          <a:bodyPr wrap="square" rtlCol="0" anchor="t">
            <a:spAutoFit/>
          </a:bodyPr>
          <a:lstStyle/>
          <a:p>
            <a:r>
              <a:rPr lang="zh-CN" altLang="en-US"/>
              <a:t>2001</a:t>
            </a:r>
            <a:r>
              <a:rPr lang="en-US" altLang="zh-CN"/>
              <a:t>.</a:t>
            </a:r>
            <a:r>
              <a:rPr lang="zh-CN" altLang="en-US"/>
              <a:t>10</a:t>
            </a:r>
            <a:r>
              <a:rPr lang="en-US" altLang="zh-CN"/>
              <a:t>.</a:t>
            </a:r>
            <a:r>
              <a:rPr lang="zh-CN" altLang="en-US"/>
              <a:t>16</a:t>
            </a:r>
            <a:r>
              <a:rPr lang="en-US" altLang="zh-CN"/>
              <a:t>      40.89</a:t>
            </a:r>
            <a:r>
              <a:rPr lang="zh-CN" altLang="en-US"/>
              <a:t>美元</a:t>
            </a:r>
            <a:r>
              <a:rPr lang="en-US" altLang="zh-CN"/>
              <a:t> </a:t>
            </a:r>
          </a:p>
        </p:txBody>
      </p:sp>
      <p:cxnSp>
        <p:nvCxnSpPr>
          <p:cNvPr id="7" name="直接箭头连接符 6"/>
          <p:cNvCxnSpPr/>
          <p:nvPr/>
        </p:nvCxnSpPr>
        <p:spPr>
          <a:xfrm>
            <a:off x="9930130" y="2719070"/>
            <a:ext cx="0" cy="829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628380" y="3445510"/>
            <a:ext cx="2869565" cy="1198880"/>
          </a:xfrm>
          <a:prstGeom prst="rect">
            <a:avLst/>
          </a:prstGeom>
          <a:noFill/>
        </p:spPr>
        <p:txBody>
          <a:bodyPr wrap="square" rtlCol="0" anchor="t">
            <a:spAutoFit/>
          </a:bodyPr>
          <a:lstStyle/>
          <a:p>
            <a:r>
              <a:rPr lang="zh-CN" altLang="en-US"/>
              <a:t>2001</a:t>
            </a:r>
            <a:r>
              <a:rPr lang="en-US" altLang="zh-CN"/>
              <a:t>.</a:t>
            </a:r>
            <a:r>
              <a:rPr lang="zh-CN" altLang="en-US"/>
              <a:t>11</a:t>
            </a:r>
            <a:r>
              <a:rPr lang="en-US" altLang="zh-CN"/>
              <a:t>.</a:t>
            </a:r>
            <a:r>
              <a:rPr lang="zh-CN" altLang="en-US"/>
              <a:t>8</a:t>
            </a:r>
            <a:r>
              <a:rPr lang="en-US" altLang="zh-CN"/>
              <a:t>          8</a:t>
            </a:r>
            <a:r>
              <a:rPr lang="zh-CN" altLang="en-US"/>
              <a:t>美元</a:t>
            </a:r>
          </a:p>
          <a:p>
            <a:r>
              <a:rPr lang="zh-CN" altLang="en-US"/>
              <a:t>安然被迫承认做了假账</a:t>
            </a:r>
            <a:r>
              <a:rPr lang="en-US" altLang="zh-CN"/>
              <a:t>.</a:t>
            </a:r>
          </a:p>
          <a:p>
            <a:r>
              <a:rPr lang="zh-CN" altLang="en-US"/>
              <a:t>自1997年以来，安然虚报盈利共计近6亿美元。</a:t>
            </a:r>
          </a:p>
        </p:txBody>
      </p:sp>
      <p:sp>
        <p:nvSpPr>
          <p:cNvPr id="9" name="文本框 8"/>
          <p:cNvSpPr txBox="1"/>
          <p:nvPr/>
        </p:nvSpPr>
        <p:spPr>
          <a:xfrm>
            <a:off x="8693150" y="5461000"/>
            <a:ext cx="2540000" cy="368300"/>
          </a:xfrm>
          <a:prstGeom prst="rect">
            <a:avLst/>
          </a:prstGeom>
          <a:noFill/>
        </p:spPr>
        <p:txBody>
          <a:bodyPr wrap="square" rtlCol="0" anchor="t">
            <a:spAutoFit/>
          </a:bodyPr>
          <a:lstStyle/>
          <a:p>
            <a:r>
              <a:rPr lang="zh-CN" altLang="en-US"/>
              <a:t>2001</a:t>
            </a:r>
            <a:r>
              <a:rPr lang="en-US" altLang="zh-CN"/>
              <a:t>.</a:t>
            </a:r>
            <a:r>
              <a:rPr lang="zh-CN" altLang="en-US"/>
              <a:t>11</a:t>
            </a:r>
            <a:r>
              <a:rPr lang="en-US" altLang="zh-CN"/>
              <a:t>.</a:t>
            </a:r>
            <a:r>
              <a:rPr lang="zh-CN" altLang="en-US"/>
              <a:t>30</a:t>
            </a:r>
            <a:r>
              <a:rPr lang="en-US" altLang="zh-CN"/>
              <a:t>      </a:t>
            </a:r>
            <a:r>
              <a:rPr lang="zh-CN" altLang="en-US"/>
              <a:t>0</a:t>
            </a:r>
            <a:r>
              <a:rPr lang="en-US" altLang="zh-CN"/>
              <a:t>.</a:t>
            </a:r>
            <a:r>
              <a:rPr lang="zh-CN" altLang="en-US"/>
              <a:t>26美元</a:t>
            </a:r>
          </a:p>
        </p:txBody>
      </p:sp>
      <p:cxnSp>
        <p:nvCxnSpPr>
          <p:cNvPr id="12" name="直接箭头连接符 11"/>
          <p:cNvCxnSpPr/>
          <p:nvPr/>
        </p:nvCxnSpPr>
        <p:spPr>
          <a:xfrm>
            <a:off x="9930130" y="4634230"/>
            <a:ext cx="0" cy="8299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660130" y="5908675"/>
            <a:ext cx="2993390" cy="368300"/>
          </a:xfrm>
          <a:prstGeom prst="rect">
            <a:avLst/>
          </a:prstGeom>
          <a:noFill/>
        </p:spPr>
        <p:txBody>
          <a:bodyPr wrap="square" rtlCol="0" anchor="t">
            <a:spAutoFit/>
          </a:bodyPr>
          <a:lstStyle/>
          <a:p>
            <a:r>
              <a:rPr lang="zh-CN" altLang="en-US"/>
              <a:t>2001</a:t>
            </a:r>
            <a:r>
              <a:rPr lang="en-US" altLang="zh-CN"/>
              <a:t>.</a:t>
            </a:r>
            <a:r>
              <a:rPr lang="zh-CN" altLang="en-US"/>
              <a:t>12</a:t>
            </a:r>
            <a:r>
              <a:rPr lang="en-US" altLang="zh-CN"/>
              <a:t>.</a:t>
            </a:r>
            <a:r>
              <a:rPr lang="zh-CN" altLang="en-US"/>
              <a:t>2</a:t>
            </a:r>
            <a:r>
              <a:rPr lang="en-US" altLang="zh-CN"/>
              <a:t>      </a:t>
            </a:r>
            <a:r>
              <a:rPr lang="zh-CN" altLang="en-US"/>
              <a:t>安然宣布破产</a:t>
            </a:r>
          </a:p>
        </p:txBody>
      </p:sp>
      <p:cxnSp>
        <p:nvCxnSpPr>
          <p:cNvPr id="14" name="直接箭头连接符 13"/>
          <p:cNvCxnSpPr/>
          <p:nvPr/>
        </p:nvCxnSpPr>
        <p:spPr>
          <a:xfrm>
            <a:off x="4360545" y="1551940"/>
            <a:ext cx="4267835"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2131061" y="1248410"/>
            <a:ext cx="7264786" cy="4892675"/>
          </a:xfrm>
          <a:prstGeom prst="rect">
            <a:avLst/>
          </a:prstGeom>
          <a:noFill/>
        </p:spPr>
        <p:txBody>
          <a:bodyPr wrap="square" rtlCol="0" anchor="t">
            <a:spAutoFit/>
          </a:bodyPr>
          <a:lstStyle/>
          <a:p>
            <a:pPr>
              <a:buFont typeface="Wingdings" panose="05000000000000000000" pitchFamily="2" charset="2"/>
              <a:buChar char="l"/>
            </a:pPr>
            <a:r>
              <a:rPr sz="2400" dirty="0"/>
              <a:t>1987年：</a:t>
            </a:r>
            <a:r>
              <a:rPr lang="zh-CN" sz="2400" dirty="0"/>
              <a:t>安然公司的</a:t>
            </a:r>
            <a:r>
              <a:rPr sz="2400" dirty="0"/>
              <a:t>审计师</a:t>
            </a:r>
            <a:r>
              <a:rPr lang="zh-CN" sz="2400" dirty="0"/>
              <a:t>就</a:t>
            </a:r>
            <a:r>
              <a:rPr sz="2400" dirty="0"/>
              <a:t>发现公司的银行记录显示数百万美元的款项由安然的户头划入两个名叫Louis Borget 和Thomas Mastroeni的个人户头中。 据传Louis Borget 和Thomas Mastroeni曾负责接待沙特国家元首，获取了</a:t>
            </a:r>
            <a:r>
              <a:rPr lang="zh-CN" sz="2400" dirty="0"/>
              <a:t>一些</a:t>
            </a:r>
            <a:r>
              <a:rPr sz="2400" dirty="0"/>
              <a:t>内部消息。</a:t>
            </a:r>
            <a:r>
              <a:rPr lang="zh-CN" sz="2400" dirty="0">
                <a:sym typeface="+mn-ea"/>
              </a:rPr>
              <a:t>他们利用公司的钱进行投资，而</a:t>
            </a:r>
            <a:r>
              <a:rPr sz="2400" dirty="0"/>
              <a:t>这些内部消息使公司在石油交易中能够获得更丰厚的利润。审计师最终搜集到足够证据证明Borget和Mastroeni 参与了内部交易并挪用公款。这些证据包括经篡改的银行记录</a:t>
            </a:r>
            <a:r>
              <a:rPr lang="zh-CN" sz="2400" dirty="0"/>
              <a:t>。</a:t>
            </a:r>
            <a:endParaRPr sz="2400" dirty="0"/>
          </a:p>
          <a:p>
            <a:pPr>
              <a:buFont typeface="Wingdings" panose="05000000000000000000" pitchFamily="2" charset="2"/>
              <a:buChar char="l"/>
            </a:pPr>
            <a:r>
              <a:rPr lang="zh-CN" sz="2400" dirty="0"/>
              <a:t>安然公司</a:t>
            </a:r>
            <a:r>
              <a:rPr sz="2400" dirty="0"/>
              <a:t>没有立即对责任人展开追究</a:t>
            </a:r>
            <a:r>
              <a:rPr lang="zh-CN" sz="2400" dirty="0"/>
              <a:t>。</a:t>
            </a:r>
            <a:r>
              <a:rPr sz="2400" dirty="0"/>
              <a:t>审计师被公司董事长告知终止调查。很显然，安然公司高层更加看重Borget为公司带来的巨额利润，相比之下，奉公守法反倒显得不那么重要。</a:t>
            </a:r>
          </a:p>
        </p:txBody>
      </p:sp>
      <p:sp>
        <p:nvSpPr>
          <p:cNvPr id="22" name="文本框 21"/>
          <p:cNvSpPr txBox="1"/>
          <p:nvPr/>
        </p:nvSpPr>
        <p:spPr>
          <a:xfrm>
            <a:off x="3132455" y="323215"/>
            <a:ext cx="5262880" cy="706755"/>
          </a:xfrm>
          <a:prstGeom prst="rect">
            <a:avLst/>
          </a:prstGeom>
          <a:noFill/>
        </p:spPr>
        <p:txBody>
          <a:bodyPr wrap="none" rtlCol="0" anchor="t">
            <a:spAutoFit/>
          </a:bodyPr>
          <a:lstStyle/>
          <a:p>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危机开端（内部交易）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深度视觉·原创设计 https://www.docer.com/works?userid=22383862"/>
          <p:cNvSpPr/>
          <p:nvPr/>
        </p:nvSpPr>
        <p:spPr>
          <a:xfrm>
            <a:off x="0" y="6482686"/>
            <a:ext cx="12192000" cy="375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深度视觉·原创设计 https://www.docer.com/works?userid=22383862"/>
          <p:cNvSpPr/>
          <p:nvPr/>
        </p:nvSpPr>
        <p:spPr>
          <a:xfrm rot="16200000">
            <a:off x="11471365" y="16345"/>
            <a:ext cx="736981" cy="70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文本框 20"/>
          <p:cNvSpPr txBox="1"/>
          <p:nvPr/>
        </p:nvSpPr>
        <p:spPr>
          <a:xfrm>
            <a:off x="386080" y="1217930"/>
            <a:ext cx="6433820" cy="4523105"/>
          </a:xfrm>
          <a:prstGeom prst="rect">
            <a:avLst/>
          </a:prstGeom>
          <a:noFill/>
        </p:spPr>
        <p:txBody>
          <a:bodyPr wrap="square" rtlCol="0" anchor="t">
            <a:spAutoFit/>
          </a:bodyPr>
          <a:lstStyle/>
          <a:p>
            <a:pPr>
              <a:buFont typeface="Wingdings" panose="05000000000000000000" pitchFamily="2" charset="2"/>
              <a:buChar char="l"/>
            </a:pPr>
            <a:r>
              <a:rPr lang="zh-CN" sz="2400" dirty="0"/>
              <a:t>上述事件半年后那两人一不小心亏损了近</a:t>
            </a:r>
            <a:r>
              <a:rPr lang="en-US" altLang="zh-CN" sz="2400" dirty="0"/>
              <a:t>10</a:t>
            </a:r>
            <a:r>
              <a:rPr lang="zh-CN" altLang="en-US" sz="2400" dirty="0"/>
              <a:t>亿美金，当时的总经理将损失篡改为</a:t>
            </a:r>
            <a:r>
              <a:rPr lang="en-US" altLang="zh-CN" sz="2400" dirty="0"/>
              <a:t>1.4</a:t>
            </a:r>
            <a:r>
              <a:rPr lang="zh-CN" altLang="en-US" sz="2400" dirty="0"/>
              <a:t>亿让安然不至于破产。</a:t>
            </a:r>
            <a:r>
              <a:rPr sz="2400" dirty="0"/>
              <a:t> </a:t>
            </a:r>
          </a:p>
          <a:p>
            <a:pPr>
              <a:buFont typeface="Wingdings" panose="05000000000000000000" pitchFamily="2" charset="2"/>
              <a:buChar char="l"/>
            </a:pPr>
            <a:r>
              <a:rPr sz="2400" dirty="0"/>
              <a:t>公司先后成立了多家离岸公司，用离岸公司来避税，提升公司盈利。离岸公司的设立使安然得以随心所欲的调遣资金而不被注意，同时能够掩盖公司的经营亏损。</a:t>
            </a:r>
          </a:p>
          <a:p>
            <a:pPr>
              <a:buFont typeface="Wingdings" panose="05000000000000000000" pitchFamily="2" charset="2"/>
              <a:buChar char="l"/>
            </a:pPr>
            <a:r>
              <a:rPr sz="2400" dirty="0"/>
              <a:t>同时，公司高管在每个季度绞尽脑汁掩盖亏损、虚增利润，以至到了不能自拔的地步。 安然的股价屡创新高，公司的高管开始利用内部消息大把炒作自己的股票，金额达数千万美元。</a:t>
            </a:r>
          </a:p>
          <a:p>
            <a:pPr>
              <a:buFont typeface="Wingdings" panose="05000000000000000000" pitchFamily="2" charset="2"/>
              <a:buChar char="l"/>
            </a:pPr>
            <a:r>
              <a:rPr lang="zh-CN" sz="2400" dirty="0"/>
              <a:t>从那以后安然公司的利润就是自己说的算了。</a:t>
            </a:r>
          </a:p>
        </p:txBody>
      </p:sp>
      <p:sp>
        <p:nvSpPr>
          <p:cNvPr id="22" name="文本框 21"/>
          <p:cNvSpPr txBox="1"/>
          <p:nvPr/>
        </p:nvSpPr>
        <p:spPr>
          <a:xfrm>
            <a:off x="675640" y="281305"/>
            <a:ext cx="5262880" cy="706755"/>
          </a:xfrm>
          <a:prstGeom prst="rect">
            <a:avLst/>
          </a:prstGeom>
          <a:noFill/>
        </p:spPr>
        <p:txBody>
          <a:bodyPr wrap="none" rtlCol="0" anchor="t">
            <a:spAutoFit/>
          </a:bodyPr>
          <a:lstStyle/>
          <a:p>
            <a:pPr algn="l"/>
            <a:r>
              <a:rPr lang="zh-CN" altLang="en-US" sz="4000" b="1"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危机加深（假账问题）</a:t>
            </a:r>
          </a:p>
        </p:txBody>
      </p:sp>
      <p:pic>
        <p:nvPicPr>
          <p:cNvPr id="2" name="图片 1"/>
          <p:cNvPicPr>
            <a:picLocks noChangeAspect="1"/>
          </p:cNvPicPr>
          <p:nvPr/>
        </p:nvPicPr>
        <p:blipFill>
          <a:blip r:embed="rId2"/>
          <a:stretch>
            <a:fillRect/>
          </a:stretch>
        </p:blipFill>
        <p:spPr>
          <a:xfrm>
            <a:off x="6819900" y="1403985"/>
            <a:ext cx="4999355" cy="415163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000,&quot;width&quot;:600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00,&quot;width&quot;:5220}"/>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140,&quot;width&quot;:5030}"/>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170,&quot;width&quot;:6500}"/>
</p:tagLst>
</file>

<file path=ppt/theme/theme1.xml><?xml version="1.0" encoding="utf-8"?>
<a:theme xmlns:a="http://schemas.openxmlformats.org/drawingml/2006/main" name="Office 主题​​">
  <a:themeElements>
    <a:clrScheme name="自定义 22">
      <a:dk1>
        <a:srgbClr val="000000"/>
      </a:dk1>
      <a:lt1>
        <a:srgbClr val="FFFFFF"/>
      </a:lt1>
      <a:dk2>
        <a:srgbClr val="44546A"/>
      </a:dk2>
      <a:lt2>
        <a:srgbClr val="E7E6E6"/>
      </a:lt2>
      <a:accent1>
        <a:srgbClr val="176F6E"/>
      </a:accent1>
      <a:accent2>
        <a:srgbClr val="FA7812"/>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2">
      <a:dk1>
        <a:srgbClr val="000000"/>
      </a:dk1>
      <a:lt1>
        <a:srgbClr val="FFFFFF"/>
      </a:lt1>
      <a:dk2>
        <a:srgbClr val="44546A"/>
      </a:dk2>
      <a:lt2>
        <a:srgbClr val="E7E6E6"/>
      </a:lt2>
      <a:accent1>
        <a:srgbClr val="176F6E"/>
      </a:accent1>
      <a:accent2>
        <a:srgbClr val="FA7812"/>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3294</Words>
  <Application>Microsoft Office PowerPoint</Application>
  <PresentationFormat>宽屏</PresentationFormat>
  <Paragraphs>227</Paragraphs>
  <Slides>40</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40</vt:i4>
      </vt:variant>
    </vt:vector>
  </HeadingPairs>
  <TitlesOfParts>
    <vt:vector size="56" baseType="lpstr">
      <vt:lpstr>Source Han Sans CN</vt:lpstr>
      <vt:lpstr>Source Han Sans SC</vt:lpstr>
      <vt:lpstr>阿里巴巴普惠体 M</vt:lpstr>
      <vt:lpstr>等线</vt:lpstr>
      <vt:lpstr>等线 Light</vt:lpstr>
      <vt:lpstr>仿宋</vt:lpstr>
      <vt:lpstr>黑体</vt:lpstr>
      <vt:lpstr>思源黑体</vt:lpstr>
      <vt:lpstr>思源黑体 CN Normal</vt:lpstr>
      <vt:lpstr>微软雅黑</vt:lpstr>
      <vt:lpstr>Arial</vt:lpstr>
      <vt:lpstr>Calibri</vt:lpstr>
      <vt:lpstr>Cambria Math</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范 泽松</cp:lastModifiedBy>
  <cp:revision>13</cp:revision>
  <dcterms:created xsi:type="dcterms:W3CDTF">2020-12-16T07:00:00Z</dcterms:created>
  <dcterms:modified xsi:type="dcterms:W3CDTF">2021-12-27T09:05:11Z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KSOTemplateUUID">
    <vt:lpwstr>v1.0_mb_GFsagpEW0KZX4KYobGbbRw==</vt:lpwstr>
  </property>
  <property fmtid="{D5CDD505-2E9C-101B-9397-08002B2CF9AE}" pid="4" name="ICV">
    <vt:lpwstr>815647A2022C4A72906F51FEAA3A7AA9</vt:lpwstr>
  </property>
</Properties>
</file>