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1"/>
  </p:notesMasterIdLst>
  <p:sldIdLst>
    <p:sldId id="261" r:id="rId2"/>
    <p:sldId id="313" r:id="rId3"/>
    <p:sldId id="314" r:id="rId4"/>
    <p:sldId id="315" r:id="rId5"/>
    <p:sldId id="316" r:id="rId6"/>
    <p:sldId id="317" r:id="rId7"/>
    <p:sldId id="318" r:id="rId8"/>
    <p:sldId id="304" r:id="rId9"/>
    <p:sldId id="319" r:id="rId10"/>
    <p:sldId id="320" r:id="rId11"/>
    <p:sldId id="321" r:id="rId12"/>
    <p:sldId id="322" r:id="rId13"/>
    <p:sldId id="323" r:id="rId14"/>
    <p:sldId id="324" r:id="rId15"/>
    <p:sldId id="302" r:id="rId16"/>
    <p:sldId id="281" r:id="rId17"/>
    <p:sldId id="268" r:id="rId18"/>
    <p:sldId id="295" r:id="rId19"/>
    <p:sldId id="296" r:id="rId20"/>
    <p:sldId id="297" r:id="rId21"/>
    <p:sldId id="277" r:id="rId22"/>
    <p:sldId id="298" r:id="rId23"/>
    <p:sldId id="293" r:id="rId24"/>
    <p:sldId id="305" r:id="rId25"/>
    <p:sldId id="306" r:id="rId26"/>
    <p:sldId id="307" r:id="rId27"/>
    <p:sldId id="308" r:id="rId28"/>
    <p:sldId id="309" r:id="rId29"/>
    <p:sldId id="310" r:id="rId30"/>
    <p:sldId id="311" r:id="rId31"/>
    <p:sldId id="312" r:id="rId32"/>
    <p:sldId id="289" r:id="rId33"/>
    <p:sldId id="271" r:id="rId34"/>
    <p:sldId id="299" r:id="rId35"/>
    <p:sldId id="300" r:id="rId36"/>
    <p:sldId id="286" r:id="rId37"/>
    <p:sldId id="292" r:id="rId38"/>
    <p:sldId id="269" r:id="rId39"/>
    <p:sldId id="294"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772"/>
    <a:srgbClr val="3D3836"/>
    <a:srgbClr val="5B9BD5"/>
    <a:srgbClr val="559DE2"/>
    <a:srgbClr val="000000"/>
    <a:srgbClr val="3A2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1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t>2021/6/11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t>‹#›</a:t>
            </a:fld>
            <a:endParaRPr lang="zh-CN" altLang="en-US"/>
          </a:p>
        </p:txBody>
      </p:sp>
    </p:spTree>
    <p:extLst>
      <p:ext uri="{BB962C8B-B14F-4D97-AF65-F5344CB8AC3E}">
        <p14:creationId xmlns:p14="http://schemas.microsoft.com/office/powerpoint/2010/main" val="253364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a:t>
            </a:fld>
            <a:endParaRPr lang="zh-CN" altLang="en-US"/>
          </a:p>
        </p:txBody>
      </p:sp>
    </p:spTree>
    <p:extLst>
      <p:ext uri="{BB962C8B-B14F-4D97-AF65-F5344CB8AC3E}">
        <p14:creationId xmlns:p14="http://schemas.microsoft.com/office/powerpoint/2010/main" val="768298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0527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6975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5158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2908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2765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15</a:t>
            </a:fld>
            <a:endParaRPr lang="zh-CN" altLang="en-US"/>
          </a:p>
        </p:txBody>
      </p:sp>
    </p:spTree>
    <p:extLst>
      <p:ext uri="{BB962C8B-B14F-4D97-AF65-F5344CB8AC3E}">
        <p14:creationId xmlns:p14="http://schemas.microsoft.com/office/powerpoint/2010/main" val="324176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16</a:t>
            </a:fld>
            <a:endParaRPr lang="zh-CN" altLang="en-US"/>
          </a:p>
        </p:txBody>
      </p:sp>
    </p:spTree>
    <p:extLst>
      <p:ext uri="{BB962C8B-B14F-4D97-AF65-F5344CB8AC3E}">
        <p14:creationId xmlns:p14="http://schemas.microsoft.com/office/powerpoint/2010/main" val="1014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17</a:t>
            </a:fld>
            <a:endParaRPr lang="zh-CN" altLang="en-US"/>
          </a:p>
        </p:txBody>
      </p:sp>
    </p:spTree>
    <p:extLst>
      <p:ext uri="{BB962C8B-B14F-4D97-AF65-F5344CB8AC3E}">
        <p14:creationId xmlns:p14="http://schemas.microsoft.com/office/powerpoint/2010/main" val="214368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18</a:t>
            </a:fld>
            <a:endParaRPr lang="zh-CN" altLang="en-US"/>
          </a:p>
        </p:txBody>
      </p:sp>
    </p:spTree>
    <p:extLst>
      <p:ext uri="{BB962C8B-B14F-4D97-AF65-F5344CB8AC3E}">
        <p14:creationId xmlns:p14="http://schemas.microsoft.com/office/powerpoint/2010/main" val="214368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19</a:t>
            </a:fld>
            <a:endParaRPr lang="zh-CN" altLang="en-US"/>
          </a:p>
        </p:txBody>
      </p:sp>
    </p:spTree>
    <p:extLst>
      <p:ext uri="{BB962C8B-B14F-4D97-AF65-F5344CB8AC3E}">
        <p14:creationId xmlns:p14="http://schemas.microsoft.com/office/powerpoint/2010/main" val="214368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a:t>
            </a:fld>
            <a:endParaRPr lang="zh-CN" altLang="en-US"/>
          </a:p>
        </p:txBody>
      </p:sp>
    </p:spTree>
    <p:extLst>
      <p:ext uri="{BB962C8B-B14F-4D97-AF65-F5344CB8AC3E}">
        <p14:creationId xmlns:p14="http://schemas.microsoft.com/office/powerpoint/2010/main" val="117714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20</a:t>
            </a:fld>
            <a:endParaRPr lang="zh-CN" altLang="en-US"/>
          </a:p>
        </p:txBody>
      </p:sp>
    </p:spTree>
    <p:extLst>
      <p:ext uri="{BB962C8B-B14F-4D97-AF65-F5344CB8AC3E}">
        <p14:creationId xmlns:p14="http://schemas.microsoft.com/office/powerpoint/2010/main" val="2143683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21</a:t>
            </a:fld>
            <a:endParaRPr lang="zh-CN" altLang="en-US"/>
          </a:p>
        </p:txBody>
      </p:sp>
    </p:spTree>
    <p:extLst>
      <p:ext uri="{BB962C8B-B14F-4D97-AF65-F5344CB8AC3E}">
        <p14:creationId xmlns:p14="http://schemas.microsoft.com/office/powerpoint/2010/main" val="11949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pPr/>
              <a:t>22</a:t>
            </a:fld>
            <a:endParaRPr lang="zh-CN" altLang="en-US"/>
          </a:p>
        </p:txBody>
      </p:sp>
    </p:spTree>
    <p:extLst>
      <p:ext uri="{BB962C8B-B14F-4D97-AF65-F5344CB8AC3E}">
        <p14:creationId xmlns:p14="http://schemas.microsoft.com/office/powerpoint/2010/main" val="1194945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23</a:t>
            </a:fld>
            <a:endParaRPr lang="zh-CN" altLang="en-US"/>
          </a:p>
        </p:txBody>
      </p:sp>
    </p:spTree>
    <p:extLst>
      <p:ext uri="{BB962C8B-B14F-4D97-AF65-F5344CB8AC3E}">
        <p14:creationId xmlns:p14="http://schemas.microsoft.com/office/powerpoint/2010/main" val="3235243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24</a:t>
            </a:fld>
            <a:endParaRPr lang="zh-CN" altLang="en-US"/>
          </a:p>
        </p:txBody>
      </p:sp>
    </p:spTree>
    <p:extLst>
      <p:ext uri="{BB962C8B-B14F-4D97-AF65-F5344CB8AC3E}">
        <p14:creationId xmlns:p14="http://schemas.microsoft.com/office/powerpoint/2010/main" val="1724763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25</a:t>
            </a:fld>
            <a:endParaRPr lang="zh-CN" altLang="en-US"/>
          </a:p>
        </p:txBody>
      </p:sp>
    </p:spTree>
    <p:extLst>
      <p:ext uri="{BB962C8B-B14F-4D97-AF65-F5344CB8AC3E}">
        <p14:creationId xmlns:p14="http://schemas.microsoft.com/office/powerpoint/2010/main" val="3631818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26</a:t>
            </a:fld>
            <a:endParaRPr lang="zh-CN" altLang="en-US"/>
          </a:p>
        </p:txBody>
      </p:sp>
    </p:spTree>
    <p:extLst>
      <p:ext uri="{BB962C8B-B14F-4D97-AF65-F5344CB8AC3E}">
        <p14:creationId xmlns:p14="http://schemas.microsoft.com/office/powerpoint/2010/main" val="40154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27</a:t>
            </a:fld>
            <a:endParaRPr lang="zh-CN" altLang="en-US"/>
          </a:p>
        </p:txBody>
      </p:sp>
    </p:spTree>
    <p:extLst>
      <p:ext uri="{BB962C8B-B14F-4D97-AF65-F5344CB8AC3E}">
        <p14:creationId xmlns:p14="http://schemas.microsoft.com/office/powerpoint/2010/main" val="2506897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28</a:t>
            </a:fld>
            <a:endParaRPr lang="zh-CN" altLang="en-US"/>
          </a:p>
        </p:txBody>
      </p:sp>
    </p:spTree>
    <p:extLst>
      <p:ext uri="{BB962C8B-B14F-4D97-AF65-F5344CB8AC3E}">
        <p14:creationId xmlns:p14="http://schemas.microsoft.com/office/powerpoint/2010/main" val="2952732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29</a:t>
            </a:fld>
            <a:endParaRPr lang="zh-CN" altLang="en-US"/>
          </a:p>
        </p:txBody>
      </p:sp>
    </p:spTree>
    <p:extLst>
      <p:ext uri="{BB962C8B-B14F-4D97-AF65-F5344CB8AC3E}">
        <p14:creationId xmlns:p14="http://schemas.microsoft.com/office/powerpoint/2010/main" val="208344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a:t>
            </a:fld>
            <a:endParaRPr lang="zh-CN" altLang="en-US"/>
          </a:p>
        </p:txBody>
      </p:sp>
    </p:spTree>
    <p:extLst>
      <p:ext uri="{BB962C8B-B14F-4D97-AF65-F5344CB8AC3E}">
        <p14:creationId xmlns:p14="http://schemas.microsoft.com/office/powerpoint/2010/main" val="3296819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30</a:t>
            </a:fld>
            <a:endParaRPr lang="zh-CN" altLang="en-US"/>
          </a:p>
        </p:txBody>
      </p:sp>
    </p:spTree>
    <p:extLst>
      <p:ext uri="{BB962C8B-B14F-4D97-AF65-F5344CB8AC3E}">
        <p14:creationId xmlns:p14="http://schemas.microsoft.com/office/powerpoint/2010/main" val="271428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31</a:t>
            </a:fld>
            <a:endParaRPr lang="zh-CN" altLang="en-US"/>
          </a:p>
        </p:txBody>
      </p:sp>
    </p:spTree>
    <p:extLst>
      <p:ext uri="{BB962C8B-B14F-4D97-AF65-F5344CB8AC3E}">
        <p14:creationId xmlns:p14="http://schemas.microsoft.com/office/powerpoint/2010/main" val="1597490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32</a:t>
            </a:fld>
            <a:endParaRPr lang="zh-CN" altLang="en-US"/>
          </a:p>
        </p:txBody>
      </p:sp>
    </p:spTree>
    <p:extLst>
      <p:ext uri="{BB962C8B-B14F-4D97-AF65-F5344CB8AC3E}">
        <p14:creationId xmlns:p14="http://schemas.microsoft.com/office/powerpoint/2010/main" val="3296819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33</a:t>
            </a:fld>
            <a:endParaRPr lang="zh-CN" altLang="en-US"/>
          </a:p>
        </p:txBody>
      </p:sp>
    </p:spTree>
    <p:extLst>
      <p:ext uri="{BB962C8B-B14F-4D97-AF65-F5344CB8AC3E}">
        <p14:creationId xmlns:p14="http://schemas.microsoft.com/office/powerpoint/2010/main" val="3863072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34</a:t>
            </a:fld>
            <a:endParaRPr lang="zh-CN" altLang="en-US"/>
          </a:p>
        </p:txBody>
      </p:sp>
    </p:spTree>
    <p:extLst>
      <p:ext uri="{BB962C8B-B14F-4D97-AF65-F5344CB8AC3E}">
        <p14:creationId xmlns:p14="http://schemas.microsoft.com/office/powerpoint/2010/main" val="3622150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35</a:t>
            </a:fld>
            <a:endParaRPr lang="zh-CN" altLang="en-US"/>
          </a:p>
        </p:txBody>
      </p:sp>
    </p:spTree>
    <p:extLst>
      <p:ext uri="{BB962C8B-B14F-4D97-AF65-F5344CB8AC3E}">
        <p14:creationId xmlns:p14="http://schemas.microsoft.com/office/powerpoint/2010/main" val="1961969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36</a:t>
            </a:fld>
            <a:endParaRPr lang="zh-CN" altLang="en-US"/>
          </a:p>
        </p:txBody>
      </p:sp>
    </p:spTree>
    <p:extLst>
      <p:ext uri="{BB962C8B-B14F-4D97-AF65-F5344CB8AC3E}">
        <p14:creationId xmlns:p14="http://schemas.microsoft.com/office/powerpoint/2010/main" val="121955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37</a:t>
            </a:fld>
            <a:endParaRPr lang="zh-CN" altLang="en-US"/>
          </a:p>
        </p:txBody>
      </p:sp>
    </p:spTree>
    <p:extLst>
      <p:ext uri="{BB962C8B-B14F-4D97-AF65-F5344CB8AC3E}">
        <p14:creationId xmlns:p14="http://schemas.microsoft.com/office/powerpoint/2010/main" val="3241769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38</a:t>
            </a:fld>
            <a:endParaRPr lang="zh-CN" altLang="en-US"/>
          </a:p>
        </p:txBody>
      </p:sp>
    </p:spTree>
    <p:extLst>
      <p:ext uri="{BB962C8B-B14F-4D97-AF65-F5344CB8AC3E}">
        <p14:creationId xmlns:p14="http://schemas.microsoft.com/office/powerpoint/2010/main" val="684265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39</a:t>
            </a:fld>
            <a:endParaRPr lang="zh-CN" altLang="en-US"/>
          </a:p>
        </p:txBody>
      </p:sp>
    </p:spTree>
    <p:extLst>
      <p:ext uri="{BB962C8B-B14F-4D97-AF65-F5344CB8AC3E}">
        <p14:creationId xmlns:p14="http://schemas.microsoft.com/office/powerpoint/2010/main" val="330306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4</a:t>
            </a:fld>
            <a:endParaRPr lang="zh-CN" altLang="en-US"/>
          </a:p>
        </p:txBody>
      </p:sp>
    </p:spTree>
    <p:extLst>
      <p:ext uri="{BB962C8B-B14F-4D97-AF65-F5344CB8AC3E}">
        <p14:creationId xmlns:p14="http://schemas.microsoft.com/office/powerpoint/2010/main" val="68426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43683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6</a:t>
            </a:fld>
            <a:endParaRPr lang="zh-CN" altLang="en-US"/>
          </a:p>
        </p:txBody>
      </p:sp>
    </p:spTree>
    <p:extLst>
      <p:ext uri="{BB962C8B-B14F-4D97-AF65-F5344CB8AC3E}">
        <p14:creationId xmlns:p14="http://schemas.microsoft.com/office/powerpoint/2010/main" val="12195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7057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8</a:t>
            </a:fld>
            <a:endParaRPr lang="zh-CN" altLang="en-US"/>
          </a:p>
        </p:txBody>
      </p:sp>
    </p:spTree>
    <p:extLst>
      <p:ext uri="{BB962C8B-B14F-4D97-AF65-F5344CB8AC3E}">
        <p14:creationId xmlns:p14="http://schemas.microsoft.com/office/powerpoint/2010/main" val="84540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2509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92996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20450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698955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545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0367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4674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lvl1pPr>
              <a:defRPr/>
            </a:lvl1pPr>
          </a:lstStyle>
          <a:p>
            <a:fld id="{5A079F21-3BE8-4E0A-A2CF-C18BDEAD91D7}" type="datetime1">
              <a:rPr lang="zh-CN" altLang="en-US">
                <a:solidFill>
                  <a:prstClr val="black">
                    <a:tint val="75000"/>
                  </a:prstClr>
                </a:solidFill>
              </a:rPr>
              <a:pPr/>
              <a:t>2021/6/11</a:t>
            </a:fld>
            <a:endParaRPr lang="zh-CN" altLang="en-US" sz="1867" dirty="0">
              <a:solidFill>
                <a:prstClr val="black"/>
              </a:solidFill>
            </a:endParaRPr>
          </a:p>
        </p:txBody>
      </p:sp>
      <p:sp>
        <p:nvSpPr>
          <p:cNvPr id="4" name="页脚占位符 3"/>
          <p:cNvSpPr>
            <a:spLocks noGrp="1"/>
          </p:cNvSpPr>
          <p:nvPr>
            <p:ph type="ftr" sz="quarter" idx="11"/>
          </p:nvPr>
        </p:nvSpPr>
        <p:spPr>
          <a:xfrm>
            <a:off x="4038600" y="6356352"/>
            <a:ext cx="4114800" cy="365125"/>
          </a:xfrm>
          <a:prstGeom prst="rect">
            <a:avLst/>
          </a:prstGeo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lvl1pPr>
              <a:defRPr/>
            </a:lvl1pPr>
          </a:lstStyle>
          <a:p>
            <a:fld id="{70336DA7-0B35-4766-B3FA-87CC82BF78CC}" type="slidenum">
              <a:rPr lang="zh-CN" altLang="en-US">
                <a:solidFill>
                  <a:prstClr val="black">
                    <a:tint val="75000"/>
                  </a:prstClr>
                </a:solidFill>
              </a:rPr>
              <a:pPr/>
              <a:t>‹#›</a:t>
            </a:fld>
            <a:endParaRPr lang="zh-CN" altLang="en-US" sz="1867" dirty="0">
              <a:solidFill>
                <a:prstClr val="black"/>
              </a:solidFill>
            </a:endParaRPr>
          </a:p>
        </p:txBody>
      </p:sp>
    </p:spTree>
    <p:extLst>
      <p:ext uri="{BB962C8B-B14F-4D97-AF65-F5344CB8AC3E}">
        <p14:creationId xmlns:p14="http://schemas.microsoft.com/office/powerpoint/2010/main" val="15223760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90516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664556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31887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702366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901064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638745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05180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2021/6/11</a:t>
            </a:fld>
            <a:endParaRPr lang="zh-CN" altLang="en-US">
              <a:solidFill>
                <a:prstClr val="black">
                  <a:tint val="75000"/>
                </a:prstClr>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89678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64496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7" r:id="rId12"/>
    <p:sldLayoutId id="2147483661" r:id="rId13"/>
    <p:sldLayoutId id="2147483663" r:id="rId14"/>
    <p:sldLayoutId id="2147483678" r:id="rId15"/>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306EC1F-A312-4C81-9ED4-5A04CD53DA68}"/>
              </a:ext>
            </a:extLst>
          </p:cNvPr>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090D867-B33D-4284-A51F-49BE9DEC7952}"/>
              </a:ext>
            </a:extLst>
          </p:cNvPr>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ACB0261-7FB4-47E5-A441-8056BC618637}"/>
              </a:ext>
            </a:extLst>
          </p:cNvPr>
          <p:cNvGrpSpPr/>
          <p:nvPr/>
        </p:nvGrpSpPr>
        <p:grpSpPr>
          <a:xfrm>
            <a:off x="238538" y="1524094"/>
            <a:ext cx="11953461" cy="3364345"/>
            <a:chOff x="1593163" y="1524094"/>
            <a:chExt cx="9005668" cy="3364345"/>
          </a:xfrm>
        </p:grpSpPr>
        <p:sp>
          <p:nvSpPr>
            <p:cNvPr id="20" name="矩形 19">
              <a:extLst>
                <a:ext uri="{FF2B5EF4-FFF2-40B4-BE49-F238E27FC236}">
                  <a16:creationId xmlns:a16="http://schemas.microsoft.com/office/drawing/2014/main" id="{5B50F1CC-0F69-493A-8F0F-1F8CE10091BF}"/>
                </a:ext>
              </a:extLst>
            </p:cNvPr>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BCF7868-0DE9-499E-AE8D-3E8A3B773B8E}"/>
                </a:ext>
              </a:extLst>
            </p:cNvPr>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2C00F94-6160-44E3-8F93-754A0A9D83B9}"/>
                </a:ext>
              </a:extLst>
            </p:cNvPr>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9031029-547F-4813-86B3-F7FAC36F214A}"/>
                </a:ext>
              </a:extLst>
            </p:cNvPr>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1A6C8B2-AC6C-452B-B0F7-39A2A31996F5}"/>
                </a:ext>
              </a:extLst>
            </p:cNvPr>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AC5B41D-C195-4B96-998C-504D6D4BACF9}"/>
                </a:ext>
              </a:extLst>
            </p:cNvPr>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14B62F0-47B3-4937-9BDC-253040975173}"/>
                </a:ext>
              </a:extLst>
            </p:cNvPr>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164078F-FC4E-47CB-A426-B705735A18CA}"/>
                </a:ext>
              </a:extLst>
            </p:cNvPr>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id="{EC6FBDB3-9AB2-41A7-9CF0-43433F438522}"/>
              </a:ext>
            </a:extLst>
          </p:cNvPr>
          <p:cNvSpPr txBox="1"/>
          <p:nvPr/>
        </p:nvSpPr>
        <p:spPr>
          <a:xfrm>
            <a:off x="1570037" y="2530481"/>
            <a:ext cx="9051918" cy="707886"/>
          </a:xfrm>
          <a:prstGeom prst="rect">
            <a:avLst/>
          </a:prstGeom>
          <a:noFill/>
        </p:spPr>
        <p:txBody>
          <a:bodyPr wrap="square" rtlCol="0">
            <a:spAutoFit/>
          </a:bodyPr>
          <a:lstStyle/>
          <a:p>
            <a:pPr algn="dist"/>
            <a:r>
              <a:rPr lang="zh-CN" altLang="en-US" sz="4000" dirty="0">
                <a:solidFill>
                  <a:srgbClr val="084772"/>
                </a:solidFill>
                <a:latin typeface="微软雅黑" panose="020B0503020204020204" pitchFamily="34" charset="-122"/>
                <a:ea typeface="微软雅黑" panose="020B0503020204020204" pitchFamily="34" charset="-122"/>
              </a:rPr>
              <a:t>森马服饰存货管理中的问题及对策</a:t>
            </a:r>
          </a:p>
        </p:txBody>
      </p:sp>
      <p:cxnSp>
        <p:nvCxnSpPr>
          <p:cNvPr id="33" name="直接连接符 32">
            <a:extLst>
              <a:ext uri="{FF2B5EF4-FFF2-40B4-BE49-F238E27FC236}">
                <a16:creationId xmlns:a16="http://schemas.microsoft.com/office/drawing/2014/main" id="{64EA3C43-2FD7-4E2A-8CFB-8BB9AFFD91AD}"/>
              </a:ext>
            </a:extLst>
          </p:cNvPr>
          <p:cNvCxnSpPr>
            <a:cxnSpLocks/>
          </p:cNvCxnSpPr>
          <p:nvPr/>
        </p:nvCxnSpPr>
        <p:spPr>
          <a:xfrm>
            <a:off x="3321934" y="3545892"/>
            <a:ext cx="5497975" cy="1"/>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a:extLst>
              <a:ext uri="{FF2B5EF4-FFF2-40B4-BE49-F238E27FC236}">
                <a16:creationId xmlns:a16="http://schemas.microsoft.com/office/drawing/2014/main" id="{D61B5049-1E86-40B7-A24D-C972F348938B}"/>
              </a:ext>
            </a:extLst>
          </p:cNvPr>
          <p:cNvSpPr/>
          <p:nvPr/>
        </p:nvSpPr>
        <p:spPr>
          <a:xfrm rot="10800000" flipV="1">
            <a:off x="5882449" y="3545892"/>
            <a:ext cx="427095" cy="275819"/>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E1FF72D-C756-4849-97B2-789B721CF170}"/>
              </a:ext>
            </a:extLst>
          </p:cNvPr>
          <p:cNvSpPr txBox="1"/>
          <p:nvPr/>
        </p:nvSpPr>
        <p:spPr>
          <a:xfrm>
            <a:off x="4525479" y="3839907"/>
            <a:ext cx="5439977" cy="338554"/>
          </a:xfrm>
          <a:prstGeom prst="rect">
            <a:avLst/>
          </a:prstGeom>
          <a:noFill/>
        </p:spPr>
        <p:txBody>
          <a:bodyPr wrap="square" rtlCol="0">
            <a:spAutoFit/>
          </a:bodyPr>
          <a:lstStyle/>
          <a:p>
            <a:pPr algn="r"/>
            <a:r>
              <a:rPr lang="zh-CN" altLang="en-US" sz="1600" spc="300" dirty="0">
                <a:solidFill>
                  <a:srgbClr val="084772"/>
                </a:solidFill>
                <a:latin typeface="微软雅黑" panose="020B0503020204020204" pitchFamily="34" charset="-122"/>
                <a:ea typeface="微软雅黑" panose="020B0503020204020204" pitchFamily="34" charset="-122"/>
              </a:rPr>
              <a:t>汇报人：袁敏德 王子旸 张恩恺 范泽松 </a:t>
            </a:r>
          </a:p>
        </p:txBody>
      </p:sp>
      <p:sp>
        <p:nvSpPr>
          <p:cNvPr id="36" name="文本框 35">
            <a:extLst>
              <a:ext uri="{FF2B5EF4-FFF2-40B4-BE49-F238E27FC236}">
                <a16:creationId xmlns:a16="http://schemas.microsoft.com/office/drawing/2014/main" id="{FF5CC21F-F2C2-4A91-835F-E5B20BC84CEC}"/>
              </a:ext>
            </a:extLst>
          </p:cNvPr>
          <p:cNvSpPr txBox="1"/>
          <p:nvPr/>
        </p:nvSpPr>
        <p:spPr>
          <a:xfrm>
            <a:off x="4260885" y="1912913"/>
            <a:ext cx="3670225" cy="338554"/>
          </a:xfrm>
          <a:prstGeom prst="rect">
            <a:avLst/>
          </a:prstGeom>
          <a:noFill/>
        </p:spPr>
        <p:txBody>
          <a:bodyPr wrap="square" rtlCol="0">
            <a:spAutoFit/>
          </a:bodyPr>
          <a:lstStyle/>
          <a:p>
            <a:pPr algn="ctr"/>
            <a:r>
              <a:rPr lang="zh-CN" altLang="en-US" sz="1600" spc="300" dirty="0">
                <a:solidFill>
                  <a:srgbClr val="084772"/>
                </a:solidFill>
                <a:latin typeface="微软雅黑" panose="020B0503020204020204" pitchFamily="34" charset="-122"/>
                <a:ea typeface="微软雅黑" panose="020B0503020204020204" pitchFamily="34" charset="-122"/>
              </a:rPr>
              <a:t>生产运作小组展示</a:t>
            </a:r>
          </a:p>
        </p:txBody>
      </p:sp>
    </p:spTree>
    <p:extLst>
      <p:ext uri="{BB962C8B-B14F-4D97-AF65-F5344CB8AC3E}">
        <p14:creationId xmlns:p14="http://schemas.microsoft.com/office/powerpoint/2010/main" val="421822931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5" grpId="0"/>
          <p:bldP spid="3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26648" y="1986116"/>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panose="020B0503020204020204" pitchFamily="34" charset="-122"/>
                <a:ea typeface="微软雅黑" panose="020B0503020204020204" pitchFamily="34" charset="-122"/>
                <a:sym typeface="Segoe UI" pitchFamily="34" charset="0"/>
              </a:rPr>
              <a:t>现有理论</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sp>
        <p:nvSpPr>
          <p:cNvPr id="77" name="文本框 76">
            <a:extLst>
              <a:ext uri="{FF2B5EF4-FFF2-40B4-BE49-F238E27FC236}">
                <a16:creationId xmlns:a16="http://schemas.microsoft.com/office/drawing/2014/main" id="{ABB682BD-36C4-4464-9D3F-A03151EBFEF8}"/>
              </a:ext>
            </a:extLst>
          </p:cNvPr>
          <p:cNvSpPr txBox="1"/>
          <p:nvPr/>
        </p:nvSpPr>
        <p:spPr>
          <a:xfrm>
            <a:off x="1068997" y="2455973"/>
            <a:ext cx="6097384" cy="2308324"/>
          </a:xfrm>
          <a:prstGeom prst="rect">
            <a:avLst/>
          </a:prstGeom>
          <a:noFill/>
        </p:spPr>
        <p:txBody>
          <a:bodyPr wrap="square">
            <a:spAutoFit/>
          </a:bodyPr>
          <a:lstStyle/>
          <a:p>
            <a:pPr algn="l"/>
            <a:r>
              <a:rPr lang="en-US" altLang="zh-CN" sz="1800" b="0" i="0" u="none" strike="noStrike" baseline="0" dirty="0">
                <a:latin typeface="微软雅黑" panose="020B0503020204020204" pitchFamily="34" charset="-122"/>
                <a:ea typeface="微软雅黑" panose="020B0503020204020204" pitchFamily="34" charset="-122"/>
              </a:rPr>
              <a:t>2.ABC </a:t>
            </a:r>
            <a:r>
              <a:rPr lang="zh-CN" altLang="en-US" sz="1800" b="0" i="0" u="none" strike="noStrike" baseline="0" dirty="0">
                <a:latin typeface="微软雅黑" panose="020B0503020204020204" pitchFamily="34" charset="-122"/>
                <a:ea typeface="微软雅黑" panose="020B0503020204020204" pitchFamily="34" charset="-122"/>
              </a:rPr>
              <a:t>模型。</a:t>
            </a:r>
            <a:r>
              <a:rPr lang="en-US" altLang="zh-CN" sz="1800" b="0" i="0" u="none" strike="noStrike" baseline="0" dirty="0">
                <a:latin typeface="微软雅黑" panose="020B0503020204020204" pitchFamily="34" charset="-122"/>
                <a:ea typeface="微软雅黑" panose="020B0503020204020204" pitchFamily="34" charset="-122"/>
              </a:rPr>
              <a:t>ABC </a:t>
            </a:r>
            <a:r>
              <a:rPr lang="zh-CN" altLang="en-US" sz="1800" b="0" i="0" u="none" strike="noStrike" baseline="0" dirty="0">
                <a:latin typeface="微软雅黑" panose="020B0503020204020204" pitchFamily="34" charset="-122"/>
                <a:ea typeface="微软雅黑" panose="020B0503020204020204" pitchFamily="34" charset="-122"/>
              </a:rPr>
              <a:t>模型是将存货以金额和数量</a:t>
            </a:r>
          </a:p>
          <a:p>
            <a:pPr algn="l"/>
            <a:r>
              <a:rPr lang="zh-CN" altLang="en-US" sz="1800" b="0" i="0" u="none" strike="noStrike" baseline="0" dirty="0">
                <a:latin typeface="微软雅黑" panose="020B0503020204020204" pitchFamily="34" charset="-122"/>
                <a:ea typeface="微软雅黑" panose="020B0503020204020204" pitchFamily="34" charset="-122"/>
              </a:rPr>
              <a:t>两个标准分类为</a:t>
            </a:r>
            <a:r>
              <a:rPr lang="en-US" altLang="zh-CN" sz="1800" b="0" i="0" u="none" strike="noStrike" baseline="0" dirty="0">
                <a:latin typeface="微软雅黑" panose="020B0503020204020204" pitchFamily="34" charset="-122"/>
                <a:ea typeface="微软雅黑" panose="020B0503020204020204" pitchFamily="34" charset="-122"/>
              </a:rPr>
              <a:t>ABC </a:t>
            </a:r>
            <a:r>
              <a:rPr lang="zh-CN" altLang="en-US" sz="1800" b="0" i="0" u="none" strike="noStrike" baseline="0" dirty="0">
                <a:latin typeface="微软雅黑" panose="020B0503020204020204" pitchFamily="34" charset="-122"/>
                <a:ea typeface="微软雅黑" panose="020B0503020204020204" pitchFamily="34" charset="-122"/>
              </a:rPr>
              <a:t>三类，</a:t>
            </a:r>
            <a:r>
              <a:rPr lang="en-US" altLang="zh-CN" sz="1800" b="0" i="0" u="none" strike="noStrike" baseline="0" dirty="0">
                <a:latin typeface="微软雅黑" panose="020B0503020204020204" pitchFamily="34" charset="-122"/>
                <a:ea typeface="微软雅黑" panose="020B0503020204020204" pitchFamily="34" charset="-122"/>
              </a:rPr>
              <a:t>A </a:t>
            </a:r>
            <a:r>
              <a:rPr lang="zh-CN" altLang="en-US" sz="1800" b="0" i="0" u="none" strike="noStrike" baseline="0" dirty="0">
                <a:latin typeface="微软雅黑" panose="020B0503020204020204" pitchFamily="34" charset="-122"/>
                <a:ea typeface="微软雅黑" panose="020B0503020204020204" pitchFamily="34" charset="-122"/>
              </a:rPr>
              <a:t>表示金额大，数量少，</a:t>
            </a:r>
          </a:p>
          <a:p>
            <a:pPr algn="l"/>
            <a:r>
              <a:rPr lang="en-US" altLang="zh-CN" sz="1800" b="0" i="0" u="none" strike="noStrike" baseline="0" dirty="0">
                <a:latin typeface="微软雅黑" panose="020B0503020204020204" pitchFamily="34" charset="-122"/>
                <a:ea typeface="微软雅黑" panose="020B0503020204020204" pitchFamily="34" charset="-122"/>
              </a:rPr>
              <a:t>B </a:t>
            </a:r>
            <a:r>
              <a:rPr lang="zh-CN" altLang="en-US" sz="1800" b="0" i="0" u="none" strike="noStrike" baseline="0" dirty="0">
                <a:latin typeface="微软雅黑" panose="020B0503020204020204" pitchFamily="34" charset="-122"/>
                <a:ea typeface="微软雅黑" panose="020B0503020204020204" pitchFamily="34" charset="-122"/>
              </a:rPr>
              <a:t>表示金额一般，品类较多，</a:t>
            </a:r>
            <a:r>
              <a:rPr lang="en-US" altLang="zh-CN" sz="1800" b="0" i="0" u="none" strike="noStrike" baseline="0" dirty="0">
                <a:latin typeface="微软雅黑" panose="020B0503020204020204" pitchFamily="34" charset="-122"/>
                <a:ea typeface="微软雅黑" panose="020B0503020204020204" pitchFamily="34" charset="-122"/>
              </a:rPr>
              <a:t>C </a:t>
            </a:r>
            <a:r>
              <a:rPr lang="zh-CN" altLang="en-US" sz="1800" b="0" i="0" u="none" strike="noStrike" baseline="0" dirty="0">
                <a:latin typeface="微软雅黑" panose="020B0503020204020204" pitchFamily="34" charset="-122"/>
                <a:ea typeface="微软雅黑" panose="020B0503020204020204" pitchFamily="34" charset="-122"/>
              </a:rPr>
              <a:t>表示数量繁多，金额</a:t>
            </a:r>
          </a:p>
          <a:p>
            <a:pPr algn="l"/>
            <a:r>
              <a:rPr lang="zh-CN" altLang="en-US" sz="1800" b="0" i="0" u="none" strike="noStrike" baseline="0" dirty="0">
                <a:latin typeface="微软雅黑" panose="020B0503020204020204" pitchFamily="34" charset="-122"/>
                <a:ea typeface="微软雅黑" panose="020B0503020204020204" pitchFamily="34" charset="-122"/>
              </a:rPr>
              <a:t>较小的耗用品一类。将存货根据金额和数量进行分</a:t>
            </a:r>
          </a:p>
          <a:p>
            <a:pPr algn="l"/>
            <a:r>
              <a:rPr lang="zh-CN" altLang="en-US" sz="1800" b="0" i="0" u="none" strike="noStrike" baseline="0" dirty="0">
                <a:latin typeface="微软雅黑" panose="020B0503020204020204" pitchFamily="34" charset="-122"/>
                <a:ea typeface="微软雅黑" panose="020B0503020204020204" pitchFamily="34" charset="-122"/>
              </a:rPr>
              <a:t>类，采取相应的保管策略和控制方法，将处在各个</a:t>
            </a:r>
          </a:p>
          <a:p>
            <a:pPr algn="l"/>
            <a:r>
              <a:rPr lang="zh-CN" altLang="en-US" sz="1800" b="0" i="0" u="none" strike="noStrike" baseline="0" dirty="0">
                <a:latin typeface="微软雅黑" panose="020B0503020204020204" pitchFamily="34" charset="-122"/>
                <a:ea typeface="微软雅黑" panose="020B0503020204020204" pitchFamily="34" charset="-122"/>
              </a:rPr>
              <a:t>生产阶段的存货时时控制， 提高资金的使用效率。</a:t>
            </a:r>
          </a:p>
          <a:p>
            <a:pPr algn="l"/>
            <a:r>
              <a:rPr lang="zh-CN" altLang="en-US" sz="1800" b="0" i="0" u="none" strike="noStrike" baseline="0" dirty="0">
                <a:latin typeface="微软雅黑" panose="020B0503020204020204" pitchFamily="34" charset="-122"/>
                <a:ea typeface="微软雅黑" panose="020B0503020204020204" pitchFamily="34" charset="-122"/>
              </a:rPr>
              <a:t>而对于服饰品行业，并不能很好地将存货明确的分</a:t>
            </a:r>
          </a:p>
          <a:p>
            <a:pPr algn="l"/>
            <a:r>
              <a:rPr lang="zh-CN" altLang="en-US" sz="1800" b="0" i="0" u="none" strike="noStrike" baseline="0" dirty="0">
                <a:latin typeface="微软雅黑" panose="020B0503020204020204" pitchFamily="34" charset="-122"/>
                <a:ea typeface="微软雅黑" panose="020B0503020204020204" pitchFamily="34" charset="-122"/>
              </a:rPr>
              <a:t>为这样的三类，所以也很难使用。</a:t>
            </a:r>
            <a:endParaRPr lang="zh-CN" altLang="en-US" dirty="0">
              <a:latin typeface="微软雅黑" panose="020B0503020204020204" pitchFamily="34" charset="-122"/>
              <a:ea typeface="微软雅黑" panose="020B0503020204020204" pitchFamily="34" charset="-122"/>
            </a:endParaRPr>
          </a:p>
        </p:txBody>
      </p:sp>
      <p:grpSp>
        <p:nvGrpSpPr>
          <p:cNvPr id="76" name="组合 75">
            <a:extLst>
              <a:ext uri="{FF2B5EF4-FFF2-40B4-BE49-F238E27FC236}">
                <a16:creationId xmlns:a16="http://schemas.microsoft.com/office/drawing/2014/main" id="{39AE7428-9EE9-4193-9A05-93643B7CA4CD}"/>
              </a:ext>
            </a:extLst>
          </p:cNvPr>
          <p:cNvGrpSpPr/>
          <p:nvPr/>
        </p:nvGrpSpPr>
        <p:grpSpPr>
          <a:xfrm>
            <a:off x="0" y="247949"/>
            <a:ext cx="12192000" cy="400110"/>
            <a:chOff x="0" y="247949"/>
            <a:chExt cx="12192000" cy="400110"/>
          </a:xfrm>
        </p:grpSpPr>
        <p:sp>
          <p:nvSpPr>
            <p:cNvPr id="78" name="矩形 77">
              <a:extLst>
                <a:ext uri="{FF2B5EF4-FFF2-40B4-BE49-F238E27FC236}">
                  <a16:creationId xmlns:a16="http://schemas.microsoft.com/office/drawing/2014/main" id="{5DFB88DA-9A3E-48C0-961C-59E5B3B03DAC}"/>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9" name="TextBox 27">
              <a:extLst>
                <a:ext uri="{FF2B5EF4-FFF2-40B4-BE49-F238E27FC236}">
                  <a16:creationId xmlns:a16="http://schemas.microsoft.com/office/drawing/2014/main" id="{91FD8F5E-BDF4-47E9-8360-DCD920293851}"/>
                </a:ext>
              </a:extLst>
            </p:cNvPr>
            <p:cNvSpPr txBox="1"/>
            <p:nvPr/>
          </p:nvSpPr>
          <p:spPr>
            <a:xfrm>
              <a:off x="946610" y="24794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现有理论</a:t>
              </a:r>
            </a:p>
          </p:txBody>
        </p:sp>
        <p:sp>
          <p:nvSpPr>
            <p:cNvPr id="80" name="矩形 79">
              <a:extLst>
                <a:ext uri="{FF2B5EF4-FFF2-40B4-BE49-F238E27FC236}">
                  <a16:creationId xmlns:a16="http://schemas.microsoft.com/office/drawing/2014/main" id="{FC250994-2D7E-4D50-A1FA-89637ABF6AD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16172000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26648" y="1986116"/>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panose="020B0503020204020204" pitchFamily="34" charset="-122"/>
                <a:ea typeface="微软雅黑" panose="020B0503020204020204" pitchFamily="34" charset="-122"/>
                <a:sym typeface="Segoe UI" pitchFamily="34" charset="0"/>
              </a:rPr>
              <a:t>现有理论</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sp>
        <p:nvSpPr>
          <p:cNvPr id="77" name="文本框 76">
            <a:extLst>
              <a:ext uri="{FF2B5EF4-FFF2-40B4-BE49-F238E27FC236}">
                <a16:creationId xmlns:a16="http://schemas.microsoft.com/office/drawing/2014/main" id="{ABB682BD-36C4-4464-9D3F-A03151EBFEF8}"/>
              </a:ext>
            </a:extLst>
          </p:cNvPr>
          <p:cNvSpPr txBox="1"/>
          <p:nvPr/>
        </p:nvSpPr>
        <p:spPr>
          <a:xfrm>
            <a:off x="1068997" y="2455973"/>
            <a:ext cx="6097384" cy="2585323"/>
          </a:xfrm>
          <a:prstGeom prst="rect">
            <a:avLst/>
          </a:prstGeom>
          <a:noFill/>
        </p:spPr>
        <p:txBody>
          <a:bodyPr wrap="square">
            <a:spAutoFit/>
          </a:bodyPr>
          <a:lstStyle/>
          <a:p>
            <a:pPr algn="l"/>
            <a:r>
              <a:rPr lang="en-US" altLang="zh-CN" sz="1800" b="0" i="0" u="none" strike="noStrike" baseline="0" dirty="0">
                <a:latin typeface="微软雅黑" panose="020B0503020204020204" pitchFamily="34" charset="-122"/>
                <a:ea typeface="微软雅黑" panose="020B0503020204020204" pitchFamily="34" charset="-122"/>
              </a:rPr>
              <a:t>3.</a:t>
            </a:r>
            <a:r>
              <a:rPr lang="zh-CN" altLang="en-US" sz="1800" b="0" i="0" u="none" strike="noStrike" baseline="0" dirty="0">
                <a:latin typeface="微软雅黑" panose="020B0503020204020204" pitchFamily="34" charset="-122"/>
                <a:ea typeface="微软雅黑" panose="020B0503020204020204" pitchFamily="34" charset="-122"/>
              </a:rPr>
              <a:t>准时生产模型（</a:t>
            </a:r>
            <a:r>
              <a:rPr lang="en-US" altLang="zh-CN" sz="1800" b="0" i="0" u="none" strike="noStrike" baseline="0" dirty="0">
                <a:latin typeface="微软雅黑" panose="020B0503020204020204" pitchFamily="34" charset="-122"/>
                <a:ea typeface="微软雅黑" panose="020B0503020204020204" pitchFamily="34" charset="-122"/>
              </a:rPr>
              <a:t>JIT </a:t>
            </a:r>
            <a:r>
              <a:rPr lang="zh-CN" altLang="en-US" sz="1800" b="0" i="0" u="none" strike="noStrike" baseline="0" dirty="0">
                <a:latin typeface="微软雅黑" panose="020B0503020204020204" pitchFamily="34" charset="-122"/>
                <a:ea typeface="微软雅黑" panose="020B0503020204020204" pitchFamily="34" charset="-122"/>
              </a:rPr>
              <a:t>模型）。随着科学技术的</a:t>
            </a:r>
          </a:p>
          <a:p>
            <a:pPr algn="l"/>
            <a:r>
              <a:rPr lang="zh-CN" altLang="en-US" sz="1800" b="0" i="0" u="none" strike="noStrike" baseline="0" dirty="0">
                <a:latin typeface="微软雅黑" panose="020B0503020204020204" pitchFamily="34" charset="-122"/>
                <a:ea typeface="微软雅黑" panose="020B0503020204020204" pitchFamily="34" charset="-122"/>
              </a:rPr>
              <a:t>发展和互联网的兴起， 传统的</a:t>
            </a:r>
            <a:r>
              <a:rPr lang="en-US" altLang="zh-CN" sz="1800" b="0" i="0" u="none" strike="noStrike" baseline="0" dirty="0">
                <a:latin typeface="微软雅黑" panose="020B0503020204020204" pitchFamily="34" charset="-122"/>
                <a:ea typeface="微软雅黑" panose="020B0503020204020204" pitchFamily="34" charset="-122"/>
              </a:rPr>
              <a:t>EOQ </a:t>
            </a:r>
            <a:r>
              <a:rPr lang="zh-CN" altLang="en-US" sz="1800" b="0" i="0" u="none" strike="noStrike" baseline="0" dirty="0">
                <a:latin typeface="微软雅黑" panose="020B0503020204020204" pitchFamily="34" charset="-122"/>
                <a:ea typeface="微软雅黑" panose="020B0503020204020204" pitchFamily="34" charset="-122"/>
              </a:rPr>
              <a:t>已无法满足人</a:t>
            </a:r>
          </a:p>
          <a:p>
            <a:pPr algn="l"/>
            <a:r>
              <a:rPr lang="zh-CN" altLang="en-US" sz="1800" b="0" i="0" u="none" strike="noStrike" baseline="0" dirty="0">
                <a:latin typeface="微软雅黑" panose="020B0503020204020204" pitchFamily="34" charset="-122"/>
                <a:ea typeface="微软雅黑" panose="020B0503020204020204" pitchFamily="34" charset="-122"/>
              </a:rPr>
              <a:t>们对存货管理的需要。日本丰田公司副总裁大野耐</a:t>
            </a:r>
          </a:p>
          <a:p>
            <a:pPr algn="l"/>
            <a:r>
              <a:rPr lang="zh-CN" altLang="en-US" sz="1800" b="0" i="0" u="none" strike="noStrike" baseline="0" dirty="0">
                <a:latin typeface="微软雅黑" panose="020B0503020204020204" pitchFamily="34" charset="-122"/>
                <a:ea typeface="微软雅黑" panose="020B0503020204020204" pitchFamily="34" charset="-122"/>
              </a:rPr>
              <a:t>一以汽车生产企业为模型，提出</a:t>
            </a:r>
            <a:r>
              <a:rPr lang="en-US" altLang="zh-CN" sz="1800" b="0" i="0" u="none" strike="noStrike" baseline="0" dirty="0">
                <a:latin typeface="微软雅黑" panose="020B0503020204020204" pitchFamily="34" charset="-122"/>
                <a:ea typeface="微软雅黑" panose="020B0503020204020204" pitchFamily="34" charset="-122"/>
              </a:rPr>
              <a:t>JIT</a:t>
            </a:r>
            <a:r>
              <a:rPr lang="zh-CN" altLang="en-US" sz="1800" b="0" i="0" u="none" strike="noStrike" baseline="0" dirty="0">
                <a:latin typeface="微软雅黑" panose="020B0503020204020204" pitchFamily="34" charset="-122"/>
                <a:ea typeface="微软雅黑" panose="020B0503020204020204" pitchFamily="34" charset="-122"/>
              </a:rPr>
              <a:t>（</a:t>
            </a:r>
            <a:r>
              <a:rPr lang="en-US" altLang="zh-CN" sz="1800" b="0" i="0" u="none" strike="noStrike" baseline="0" dirty="0">
                <a:latin typeface="微软雅黑" panose="020B0503020204020204" pitchFamily="34" charset="-122"/>
                <a:ea typeface="微软雅黑" panose="020B0503020204020204" pitchFamily="34" charset="-122"/>
              </a:rPr>
              <a:t>just in time</a:t>
            </a:r>
            <a:r>
              <a:rPr lang="zh-CN" altLang="en-US" sz="1800" b="0" i="0" u="none" strike="noStrike" baseline="0" dirty="0">
                <a:latin typeface="微软雅黑" panose="020B0503020204020204" pitchFamily="34" charset="-122"/>
                <a:ea typeface="微软雅黑" panose="020B0503020204020204" pitchFamily="34" charset="-122"/>
              </a:rPr>
              <a:t>）准</a:t>
            </a:r>
          </a:p>
          <a:p>
            <a:pPr algn="l"/>
            <a:r>
              <a:rPr lang="zh-CN" altLang="en-US" sz="1800" b="0" i="0" u="none" strike="noStrike" baseline="0" dirty="0">
                <a:latin typeface="微软雅黑" panose="020B0503020204020204" pitchFamily="34" charset="-122"/>
                <a:ea typeface="微软雅黑" panose="020B0503020204020204" pitchFamily="34" charset="-122"/>
              </a:rPr>
              <a:t>时生产模型，该模型是指将必要的生产零件在一定</a:t>
            </a:r>
          </a:p>
          <a:p>
            <a:pPr algn="l"/>
            <a:r>
              <a:rPr lang="zh-CN" altLang="en-US" sz="1800" b="0" i="0" u="none" strike="noStrike" baseline="0" dirty="0">
                <a:latin typeface="微软雅黑" panose="020B0503020204020204" pitchFamily="34" charset="-122"/>
                <a:ea typeface="微软雅黑" panose="020B0503020204020204" pitchFamily="34" charset="-122"/>
              </a:rPr>
              <a:t>的时间内送到需要的生产车间。模型一经提出，便</a:t>
            </a:r>
          </a:p>
          <a:p>
            <a:pPr algn="l"/>
            <a:r>
              <a:rPr lang="zh-CN" altLang="en-US" sz="1800" b="0" i="0" u="none" strike="noStrike" baseline="0" dirty="0">
                <a:latin typeface="微软雅黑" panose="020B0503020204020204" pitchFamily="34" charset="-122"/>
                <a:ea typeface="微软雅黑" panose="020B0503020204020204" pitchFamily="34" charset="-122"/>
              </a:rPr>
              <a:t>在国土面积小、资源匮乏的日本流行起来，多数企</a:t>
            </a:r>
          </a:p>
          <a:p>
            <a:pPr algn="l"/>
            <a:r>
              <a:rPr lang="zh-CN" altLang="en-US" sz="1800" b="0" i="0" u="none" strike="noStrike" baseline="0" dirty="0">
                <a:latin typeface="微软雅黑" panose="020B0503020204020204" pitchFamily="34" charset="-122"/>
                <a:ea typeface="微软雅黑" panose="020B0503020204020204" pitchFamily="34" charset="-122"/>
              </a:rPr>
              <a:t>业认为该模型极大地减少了不必要的存货生产量，</a:t>
            </a:r>
          </a:p>
          <a:p>
            <a:pPr algn="l"/>
            <a:r>
              <a:rPr lang="zh-CN" altLang="en-US" sz="1800" b="0" i="0" u="none" strike="noStrike" baseline="0" dirty="0">
                <a:latin typeface="微软雅黑" panose="020B0503020204020204" pitchFamily="34" charset="-122"/>
                <a:ea typeface="微软雅黑" panose="020B0503020204020204" pitchFamily="34" charset="-122"/>
              </a:rPr>
              <a:t>资源得到了有效、合理的利用</a:t>
            </a:r>
            <a:endParaRPr lang="zh-CN" altLang="en-US" dirty="0">
              <a:latin typeface="微软雅黑" panose="020B0503020204020204" pitchFamily="34" charset="-122"/>
              <a:ea typeface="微软雅黑" panose="020B0503020204020204" pitchFamily="34" charset="-122"/>
            </a:endParaRPr>
          </a:p>
        </p:txBody>
      </p:sp>
      <p:grpSp>
        <p:nvGrpSpPr>
          <p:cNvPr id="76" name="组合 75">
            <a:extLst>
              <a:ext uri="{FF2B5EF4-FFF2-40B4-BE49-F238E27FC236}">
                <a16:creationId xmlns:a16="http://schemas.microsoft.com/office/drawing/2014/main" id="{5DDA0B0B-CF7F-434F-A735-B2FCD67D8204}"/>
              </a:ext>
            </a:extLst>
          </p:cNvPr>
          <p:cNvGrpSpPr/>
          <p:nvPr/>
        </p:nvGrpSpPr>
        <p:grpSpPr>
          <a:xfrm>
            <a:off x="0" y="247949"/>
            <a:ext cx="12192000" cy="400110"/>
            <a:chOff x="0" y="247949"/>
            <a:chExt cx="12192000" cy="400110"/>
          </a:xfrm>
        </p:grpSpPr>
        <p:sp>
          <p:nvSpPr>
            <p:cNvPr id="78" name="矩形 77">
              <a:extLst>
                <a:ext uri="{FF2B5EF4-FFF2-40B4-BE49-F238E27FC236}">
                  <a16:creationId xmlns:a16="http://schemas.microsoft.com/office/drawing/2014/main" id="{37DA9705-16A1-4BE5-ACCB-92D6E0CA5402}"/>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9" name="TextBox 27">
              <a:extLst>
                <a:ext uri="{FF2B5EF4-FFF2-40B4-BE49-F238E27FC236}">
                  <a16:creationId xmlns:a16="http://schemas.microsoft.com/office/drawing/2014/main" id="{64ED128B-9782-490E-8386-63E6EB7C89FC}"/>
                </a:ext>
              </a:extLst>
            </p:cNvPr>
            <p:cNvSpPr txBox="1"/>
            <p:nvPr/>
          </p:nvSpPr>
          <p:spPr>
            <a:xfrm>
              <a:off x="946610" y="24794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现有理论</a:t>
              </a:r>
            </a:p>
          </p:txBody>
        </p:sp>
        <p:sp>
          <p:nvSpPr>
            <p:cNvPr id="80" name="矩形 79">
              <a:extLst>
                <a:ext uri="{FF2B5EF4-FFF2-40B4-BE49-F238E27FC236}">
                  <a16:creationId xmlns:a16="http://schemas.microsoft.com/office/drawing/2014/main" id="{8F0946D5-CB89-4D2D-B428-E7B43E8B0290}"/>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81436890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26648" y="1986116"/>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panose="020B0503020204020204" pitchFamily="34" charset="-122"/>
                <a:ea typeface="微软雅黑" panose="020B0503020204020204" pitchFamily="34" charset="-122"/>
                <a:sym typeface="Segoe UI" pitchFamily="34" charset="0"/>
              </a:rPr>
              <a:t>现有理论</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sp>
        <p:nvSpPr>
          <p:cNvPr id="77" name="文本框 76">
            <a:extLst>
              <a:ext uri="{FF2B5EF4-FFF2-40B4-BE49-F238E27FC236}">
                <a16:creationId xmlns:a16="http://schemas.microsoft.com/office/drawing/2014/main" id="{ABB682BD-36C4-4464-9D3F-A03151EBFEF8}"/>
              </a:ext>
            </a:extLst>
          </p:cNvPr>
          <p:cNvSpPr txBox="1"/>
          <p:nvPr/>
        </p:nvSpPr>
        <p:spPr>
          <a:xfrm>
            <a:off x="1068997" y="2455973"/>
            <a:ext cx="6097384" cy="2031325"/>
          </a:xfrm>
          <a:prstGeom prst="rect">
            <a:avLst/>
          </a:prstGeom>
          <a:noFill/>
        </p:spPr>
        <p:txBody>
          <a:bodyPr wrap="square">
            <a:spAutoFit/>
          </a:bodyPr>
          <a:lstStyle/>
          <a:p>
            <a:pPr algn="l"/>
            <a:r>
              <a:rPr lang="en-US" altLang="zh-CN" sz="1800" b="0" i="0" u="none" strike="noStrike" baseline="0" dirty="0">
                <a:latin typeface="微软雅黑" panose="020B0503020204020204" pitchFamily="34" charset="-122"/>
                <a:ea typeface="微软雅黑" panose="020B0503020204020204" pitchFamily="34" charset="-122"/>
              </a:rPr>
              <a:t>4</a:t>
            </a:r>
            <a:r>
              <a:rPr lang="zh-CN" altLang="en-US" sz="1800" b="0" i="0" u="none" strike="noStrike" baseline="0" dirty="0">
                <a:latin typeface="微软雅黑" panose="020B0503020204020204" pitchFamily="34" charset="-122"/>
                <a:ea typeface="微软雅黑" panose="020B0503020204020204" pitchFamily="34" charset="-122"/>
              </a:rPr>
              <a:t>、供应商营销</a:t>
            </a:r>
            <a:endParaRPr lang="en-US" altLang="zh-CN" sz="1800" b="0" i="0" u="none" strike="noStrike" baseline="0" dirty="0">
              <a:latin typeface="微软雅黑" panose="020B0503020204020204" pitchFamily="34" charset="-122"/>
              <a:ea typeface="微软雅黑" panose="020B0503020204020204" pitchFamily="34" charset="-122"/>
            </a:endParaRPr>
          </a:p>
          <a:p>
            <a:pPr algn="l"/>
            <a:r>
              <a:rPr lang="zh-CN" altLang="en-US" sz="1800" b="0" i="0" u="none" strike="noStrike" baseline="0" dirty="0">
                <a:latin typeface="微软雅黑" panose="020B0503020204020204" pitchFamily="34" charset="-122"/>
                <a:ea typeface="微软雅黑" panose="020B0503020204020204" pitchFamily="34" charset="-122"/>
              </a:rPr>
              <a:t>产品由供应商组织生产，销售给代理商，最终交由</a:t>
            </a:r>
          </a:p>
          <a:p>
            <a:pPr algn="l"/>
            <a:r>
              <a:rPr lang="zh-CN" altLang="en-US" sz="1800" b="0" i="0" u="none" strike="noStrike" baseline="0" dirty="0">
                <a:latin typeface="微软雅黑" panose="020B0503020204020204" pitchFamily="34" charset="-122"/>
                <a:ea typeface="微软雅黑" panose="020B0503020204020204" pitchFamily="34" charset="-122"/>
              </a:rPr>
              <a:t>零售商销售给广大群众，所以，供应商成为整个供</a:t>
            </a:r>
          </a:p>
          <a:p>
            <a:pPr algn="l"/>
            <a:r>
              <a:rPr lang="zh-CN" altLang="en-US" sz="1800" b="0" i="0" u="none" strike="noStrike" baseline="0" dirty="0">
                <a:latin typeface="微软雅黑" panose="020B0503020204020204" pitchFamily="34" charset="-122"/>
                <a:ea typeface="微软雅黑" panose="020B0503020204020204" pitchFamily="34" charset="-122"/>
              </a:rPr>
              <a:t>应链的上游，零售商为下游。供应商管理理论中，存</a:t>
            </a:r>
          </a:p>
          <a:p>
            <a:pPr algn="l"/>
            <a:r>
              <a:rPr lang="zh-CN" altLang="en-US" sz="1800" b="0" i="0" u="none" strike="noStrike" baseline="0" dirty="0">
                <a:latin typeface="微软雅黑" panose="020B0503020204020204" pitchFamily="34" charset="-122"/>
                <a:ea typeface="微软雅黑" panose="020B0503020204020204" pitchFamily="34" charset="-122"/>
              </a:rPr>
              <a:t>货由供应商管理，下游零售商向供应商提供库存和</a:t>
            </a:r>
          </a:p>
          <a:p>
            <a:pPr algn="l"/>
            <a:r>
              <a:rPr lang="zh-CN" altLang="en-US" sz="1800" b="0" i="0" u="none" strike="noStrike" baseline="0" dirty="0">
                <a:latin typeface="微软雅黑" panose="020B0503020204020204" pitchFamily="34" charset="-122"/>
                <a:ea typeface="微软雅黑" panose="020B0503020204020204" pitchFamily="34" charset="-122"/>
              </a:rPr>
              <a:t>需求进货数量，上下游实现数据信息共享，供应商</a:t>
            </a:r>
          </a:p>
          <a:p>
            <a:pPr algn="l"/>
            <a:r>
              <a:rPr lang="zh-CN" altLang="en-US" sz="1800" b="0" i="0" u="none" strike="noStrike" baseline="0" dirty="0">
                <a:latin typeface="微软雅黑" panose="020B0503020204020204" pitchFamily="34" charset="-122"/>
                <a:ea typeface="微软雅黑" panose="020B0503020204020204" pitchFamily="34" charset="-122"/>
              </a:rPr>
              <a:t>根据零售商的需求制定合理的生产计划。</a:t>
            </a:r>
            <a:endParaRPr lang="zh-CN" altLang="en-US" dirty="0">
              <a:latin typeface="微软雅黑" panose="020B0503020204020204" pitchFamily="34" charset="-122"/>
              <a:ea typeface="微软雅黑" panose="020B0503020204020204" pitchFamily="34" charset="-122"/>
            </a:endParaRPr>
          </a:p>
        </p:txBody>
      </p:sp>
      <p:grpSp>
        <p:nvGrpSpPr>
          <p:cNvPr id="76" name="组合 75">
            <a:extLst>
              <a:ext uri="{FF2B5EF4-FFF2-40B4-BE49-F238E27FC236}">
                <a16:creationId xmlns:a16="http://schemas.microsoft.com/office/drawing/2014/main" id="{BA8474D8-E6CF-452E-8AEB-32C353B38AD0}"/>
              </a:ext>
            </a:extLst>
          </p:cNvPr>
          <p:cNvGrpSpPr/>
          <p:nvPr/>
        </p:nvGrpSpPr>
        <p:grpSpPr>
          <a:xfrm>
            <a:off x="0" y="247949"/>
            <a:ext cx="12192000" cy="400110"/>
            <a:chOff x="0" y="247949"/>
            <a:chExt cx="12192000" cy="400110"/>
          </a:xfrm>
        </p:grpSpPr>
        <p:sp>
          <p:nvSpPr>
            <p:cNvPr id="78" name="矩形 77">
              <a:extLst>
                <a:ext uri="{FF2B5EF4-FFF2-40B4-BE49-F238E27FC236}">
                  <a16:creationId xmlns:a16="http://schemas.microsoft.com/office/drawing/2014/main" id="{AD8E0335-4572-42D7-A6DC-316B4D2DD288}"/>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9" name="TextBox 27">
              <a:extLst>
                <a:ext uri="{FF2B5EF4-FFF2-40B4-BE49-F238E27FC236}">
                  <a16:creationId xmlns:a16="http://schemas.microsoft.com/office/drawing/2014/main" id="{544893F9-435F-4ED6-9024-15C95D944798}"/>
                </a:ext>
              </a:extLst>
            </p:cNvPr>
            <p:cNvSpPr txBox="1"/>
            <p:nvPr/>
          </p:nvSpPr>
          <p:spPr>
            <a:xfrm>
              <a:off x="946610" y="24794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现有理论</a:t>
              </a:r>
            </a:p>
          </p:txBody>
        </p:sp>
        <p:sp>
          <p:nvSpPr>
            <p:cNvPr id="80" name="矩形 79">
              <a:extLst>
                <a:ext uri="{FF2B5EF4-FFF2-40B4-BE49-F238E27FC236}">
                  <a16:creationId xmlns:a16="http://schemas.microsoft.com/office/drawing/2014/main" id="{2B771010-65F4-42CC-836E-03446A141684}"/>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426397759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26648" y="1986116"/>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panose="020B0503020204020204" pitchFamily="34" charset="-122"/>
                <a:ea typeface="微软雅黑" panose="020B0503020204020204" pitchFamily="34" charset="-122"/>
                <a:sym typeface="Segoe UI" pitchFamily="34" charset="0"/>
              </a:rPr>
              <a:t>现有理论</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sp>
        <p:nvSpPr>
          <p:cNvPr id="77" name="文本框 76">
            <a:extLst>
              <a:ext uri="{FF2B5EF4-FFF2-40B4-BE49-F238E27FC236}">
                <a16:creationId xmlns:a16="http://schemas.microsoft.com/office/drawing/2014/main" id="{ABB682BD-36C4-4464-9D3F-A03151EBFEF8}"/>
              </a:ext>
            </a:extLst>
          </p:cNvPr>
          <p:cNvSpPr txBox="1"/>
          <p:nvPr/>
        </p:nvSpPr>
        <p:spPr>
          <a:xfrm>
            <a:off x="1068997" y="2455973"/>
            <a:ext cx="6097384" cy="2031325"/>
          </a:xfrm>
          <a:prstGeom prst="rect">
            <a:avLst/>
          </a:prstGeom>
          <a:noFill/>
        </p:spPr>
        <p:txBody>
          <a:bodyPr wrap="square">
            <a:spAutoFit/>
          </a:bodyPr>
          <a:lstStyle/>
          <a:p>
            <a:pPr algn="l"/>
            <a:r>
              <a:rPr lang="en-US" altLang="zh-CN" sz="1800" b="0" i="0" u="none" strike="noStrike" baseline="0" dirty="0">
                <a:latin typeface="微软雅黑" panose="020B0503020204020204" pitchFamily="34" charset="-122"/>
                <a:ea typeface="微软雅黑" panose="020B0503020204020204" pitchFamily="34" charset="-122"/>
              </a:rPr>
              <a:t>5.</a:t>
            </a:r>
            <a:r>
              <a:rPr lang="zh-CN" altLang="en-US" sz="1800" b="0" i="0" u="none" strike="noStrike" baseline="0" dirty="0">
                <a:latin typeface="微软雅黑" panose="020B0503020204020204" pitchFamily="34" charset="-122"/>
                <a:ea typeface="微软雅黑" panose="020B0503020204020204" pitchFamily="34" charset="-122"/>
              </a:rPr>
              <a:t>联合库存管理（</a:t>
            </a:r>
            <a:r>
              <a:rPr lang="en-US" altLang="zh-CN" sz="1800" b="0" i="0" u="none" strike="noStrike" baseline="0" dirty="0" err="1">
                <a:latin typeface="微软雅黑" panose="020B0503020204020204" pitchFamily="34" charset="-122"/>
                <a:ea typeface="微软雅黑" panose="020B0503020204020204" pitchFamily="34" charset="-122"/>
              </a:rPr>
              <a:t>JointlyMangementInventoryJMI</a:t>
            </a:r>
            <a:r>
              <a:rPr lang="zh-CN" altLang="en-US" sz="1800" b="0" i="0" u="none" strike="noStrike" baseline="0" dirty="0">
                <a:latin typeface="微软雅黑" panose="020B0503020204020204" pitchFamily="34" charset="-122"/>
                <a:ea typeface="微软雅黑" panose="020B0503020204020204" pitchFamily="34" charset="-122"/>
              </a:rPr>
              <a:t>）。</a:t>
            </a:r>
          </a:p>
          <a:p>
            <a:pPr algn="l"/>
            <a:r>
              <a:rPr lang="zh-CN" altLang="en-US" sz="1800" b="0" i="0" u="none" strike="noStrike" baseline="0" dirty="0">
                <a:latin typeface="微软雅黑" panose="020B0503020204020204" pitchFamily="34" charset="-122"/>
                <a:ea typeface="微软雅黑" panose="020B0503020204020204" pitchFamily="34" charset="-122"/>
              </a:rPr>
              <a:t>联合库存管理建立在</a:t>
            </a:r>
            <a:r>
              <a:rPr lang="en-US" altLang="zh-CN" sz="1800" b="0" i="0" u="none" strike="noStrike" baseline="0" dirty="0">
                <a:latin typeface="微软雅黑" panose="020B0503020204020204" pitchFamily="34" charset="-122"/>
                <a:ea typeface="微软雅黑" panose="020B0503020204020204" pitchFamily="34" charset="-122"/>
              </a:rPr>
              <a:t>VMI </a:t>
            </a:r>
            <a:r>
              <a:rPr lang="zh-CN" altLang="en-US" sz="1800" b="0" i="0" u="none" strike="noStrike" baseline="0" dirty="0">
                <a:latin typeface="微软雅黑" panose="020B0503020204020204" pitchFamily="34" charset="-122"/>
                <a:ea typeface="微软雅黑" panose="020B0503020204020204" pitchFamily="34" charset="-122"/>
              </a:rPr>
              <a:t>的基础上，意在强调上下</a:t>
            </a:r>
          </a:p>
          <a:p>
            <a:pPr algn="l"/>
            <a:r>
              <a:rPr lang="zh-CN" altLang="en-US" sz="1800" b="0" i="0" u="none" strike="noStrike" baseline="0" dirty="0">
                <a:latin typeface="微软雅黑" panose="020B0503020204020204" pitchFamily="34" charset="-122"/>
                <a:ea typeface="微软雅黑" panose="020B0503020204020204" pitchFamily="34" charset="-122"/>
              </a:rPr>
              <a:t>游供应商和零售商共同参与制定存货管理计划，信</a:t>
            </a:r>
          </a:p>
          <a:p>
            <a:pPr algn="l"/>
            <a:r>
              <a:rPr lang="zh-CN" altLang="en-US" sz="1800" b="0" i="0" u="none" strike="noStrike" baseline="0" dirty="0">
                <a:latin typeface="微软雅黑" panose="020B0503020204020204" pitchFamily="34" charset="-122"/>
                <a:ea typeface="微软雅黑" panose="020B0503020204020204" pitchFamily="34" charset="-122"/>
              </a:rPr>
              <a:t>息共享，双方有效沟通，共同抉择并承担相应的风</a:t>
            </a:r>
          </a:p>
          <a:p>
            <a:pPr algn="l"/>
            <a:r>
              <a:rPr lang="zh-CN" altLang="en-US" sz="1800" b="0" i="0" u="none" strike="noStrike" baseline="0" dirty="0">
                <a:latin typeface="微软雅黑" panose="020B0503020204020204" pitchFamily="34" charset="-122"/>
                <a:ea typeface="微软雅黑" panose="020B0503020204020204" pitchFamily="34" charset="-122"/>
              </a:rPr>
              <a:t>险。联合库存管理模式更加注重上下游的沟通合</a:t>
            </a:r>
          </a:p>
          <a:p>
            <a:pPr algn="l"/>
            <a:r>
              <a:rPr lang="zh-CN" altLang="en-US" sz="1800" b="0" i="0" u="none" strike="noStrike" baseline="0" dirty="0">
                <a:latin typeface="微软雅黑" panose="020B0503020204020204" pitchFamily="34" charset="-122"/>
                <a:ea typeface="微软雅黑" panose="020B0503020204020204" pitchFamily="34" charset="-122"/>
              </a:rPr>
              <a:t>作，确保决策的合理有效性，充分考虑了销售和生</a:t>
            </a:r>
          </a:p>
          <a:p>
            <a:pPr algn="l"/>
            <a:r>
              <a:rPr lang="zh-CN" altLang="en-US" sz="1800" b="0" i="0" u="none" strike="noStrike" baseline="0" dirty="0">
                <a:latin typeface="微软雅黑" panose="020B0503020204020204" pitchFamily="34" charset="-122"/>
                <a:ea typeface="微软雅黑" panose="020B0503020204020204" pitchFamily="34" charset="-122"/>
              </a:rPr>
              <a:t>产两个环节的链接作用。</a:t>
            </a:r>
            <a:endParaRPr lang="zh-CN" altLang="en-US" dirty="0">
              <a:latin typeface="微软雅黑" panose="020B0503020204020204" pitchFamily="34" charset="-122"/>
              <a:ea typeface="微软雅黑" panose="020B0503020204020204" pitchFamily="34" charset="-122"/>
            </a:endParaRPr>
          </a:p>
        </p:txBody>
      </p:sp>
      <p:grpSp>
        <p:nvGrpSpPr>
          <p:cNvPr id="76" name="组合 75">
            <a:extLst>
              <a:ext uri="{FF2B5EF4-FFF2-40B4-BE49-F238E27FC236}">
                <a16:creationId xmlns:a16="http://schemas.microsoft.com/office/drawing/2014/main" id="{3853B738-C708-40E4-9E17-502F908512C1}"/>
              </a:ext>
            </a:extLst>
          </p:cNvPr>
          <p:cNvGrpSpPr/>
          <p:nvPr/>
        </p:nvGrpSpPr>
        <p:grpSpPr>
          <a:xfrm>
            <a:off x="0" y="247949"/>
            <a:ext cx="12192000" cy="400110"/>
            <a:chOff x="0" y="247949"/>
            <a:chExt cx="12192000" cy="400110"/>
          </a:xfrm>
        </p:grpSpPr>
        <p:sp>
          <p:nvSpPr>
            <p:cNvPr id="78" name="矩形 77">
              <a:extLst>
                <a:ext uri="{FF2B5EF4-FFF2-40B4-BE49-F238E27FC236}">
                  <a16:creationId xmlns:a16="http://schemas.microsoft.com/office/drawing/2014/main" id="{8B3C0737-3F57-491D-8724-8746EE153F39}"/>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9" name="TextBox 27">
              <a:extLst>
                <a:ext uri="{FF2B5EF4-FFF2-40B4-BE49-F238E27FC236}">
                  <a16:creationId xmlns:a16="http://schemas.microsoft.com/office/drawing/2014/main" id="{893AF6A1-FEFC-486B-9FE5-E5D2C835F3C4}"/>
                </a:ext>
              </a:extLst>
            </p:cNvPr>
            <p:cNvSpPr txBox="1"/>
            <p:nvPr/>
          </p:nvSpPr>
          <p:spPr>
            <a:xfrm>
              <a:off x="946610" y="24794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现有理论</a:t>
              </a:r>
            </a:p>
          </p:txBody>
        </p:sp>
        <p:sp>
          <p:nvSpPr>
            <p:cNvPr id="80" name="矩形 79">
              <a:extLst>
                <a:ext uri="{FF2B5EF4-FFF2-40B4-BE49-F238E27FC236}">
                  <a16:creationId xmlns:a16="http://schemas.microsoft.com/office/drawing/2014/main" id="{BB0842A5-C79C-49AA-8F1E-ED9FA322CA87}"/>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34459589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26648" y="1986116"/>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noProof="0" dirty="0">
                <a:solidFill>
                  <a:prstClr val="white"/>
                </a:solidFill>
                <a:latin typeface="微软雅黑" panose="020B0503020204020204" pitchFamily="34" charset="-122"/>
                <a:ea typeface="微软雅黑" panose="020B0503020204020204" pitchFamily="34" charset="-122"/>
                <a:sym typeface="Segoe UI" pitchFamily="34" charset="0"/>
              </a:rPr>
              <a:t>现有理论</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sp>
        <p:nvSpPr>
          <p:cNvPr id="23596" name="矩形 4"/>
          <p:cNvSpPr>
            <a:spLocks noChangeArrowheads="1"/>
          </p:cNvSpPr>
          <p:nvPr/>
        </p:nvSpPr>
        <p:spPr bwMode="auto">
          <a:xfrm>
            <a:off x="1005888" y="2504241"/>
            <a:ext cx="5350250" cy="2308324"/>
          </a:xfrm>
          <a:prstGeom prst="rect">
            <a:avLst/>
          </a:prstGeom>
          <a:noFill/>
          <a:ln w="9525">
            <a:noFill/>
            <a:miter lim="800000"/>
            <a:headEnd/>
            <a:tailEnd/>
          </a:ln>
        </p:spPr>
        <p:txBody>
          <a:bodyPr wrap="square" lIns="91440" tIns="45720" rIns="91440" bIns="45720">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协同式供应链管理模式（</a:t>
            </a:r>
            <a:r>
              <a:rPr lang="en-US" altLang="zh-CN" dirty="0">
                <a:latin typeface="微软雅黑" panose="020B0503020204020204" pitchFamily="34" charset="-122"/>
                <a:ea typeface="微软雅黑" panose="020B0503020204020204" pitchFamily="34" charset="-122"/>
              </a:rPr>
              <a:t>VPFR</a:t>
            </a:r>
            <a:r>
              <a:rPr lang="zh-CN" altLang="en-US" dirty="0">
                <a:latin typeface="微软雅黑" panose="020B0503020204020204" pitchFamily="34" charset="-122"/>
                <a:ea typeface="微软雅黑" panose="020B0503020204020204" pitchFamily="34" charset="-122"/>
              </a:rPr>
              <a:t>）。协同式供应</a:t>
            </a:r>
          </a:p>
          <a:p>
            <a:r>
              <a:rPr lang="zh-CN" altLang="en-US" dirty="0">
                <a:latin typeface="微软雅黑" panose="020B0503020204020204" pitchFamily="34" charset="-122"/>
                <a:ea typeface="微软雅黑" panose="020B0503020204020204" pitchFamily="34" charset="-122"/>
              </a:rPr>
              <a:t>链管理模式来源于沃尔玛公司的</a:t>
            </a:r>
            <a:r>
              <a:rPr lang="en-US" altLang="zh-CN" dirty="0">
                <a:latin typeface="微软雅黑" panose="020B0503020204020204" pitchFamily="34" charset="-122"/>
                <a:ea typeface="微软雅黑" panose="020B0503020204020204" pitchFamily="34" charset="-122"/>
              </a:rPr>
              <a:t>CFAR </a:t>
            </a:r>
            <a:r>
              <a:rPr lang="zh-CN" altLang="en-US" dirty="0">
                <a:latin typeface="微软雅黑" panose="020B0503020204020204" pitchFamily="34" charset="-122"/>
                <a:ea typeface="微软雅黑" panose="020B0503020204020204" pitchFamily="34" charset="-122"/>
              </a:rPr>
              <a:t>模式，在此</a:t>
            </a:r>
          </a:p>
          <a:p>
            <a:r>
              <a:rPr lang="zh-CN" altLang="en-US" dirty="0">
                <a:latin typeface="微软雅黑" panose="020B0503020204020204" pitchFamily="34" charset="-122"/>
                <a:ea typeface="微软雅黑" panose="020B0503020204020204" pitchFamily="34" charset="-122"/>
              </a:rPr>
              <a:t>基础上增加了协调与计划这一项。协同式供应链管</a:t>
            </a:r>
          </a:p>
          <a:p>
            <a:r>
              <a:rPr lang="zh-CN" altLang="en-US" dirty="0">
                <a:latin typeface="微软雅黑" panose="020B0503020204020204" pitchFamily="34" charset="-122"/>
                <a:ea typeface="微软雅黑" panose="020B0503020204020204" pitchFamily="34" charset="-122"/>
              </a:rPr>
              <a:t>理模式主要包括：合作、计划、预测、补给四个方面。</a:t>
            </a:r>
          </a:p>
          <a:p>
            <a:r>
              <a:rPr lang="zh-CN" altLang="en-US" dirty="0">
                <a:latin typeface="微软雅黑" panose="020B0503020204020204" pitchFamily="34" charset="-122"/>
                <a:ea typeface="微软雅黑" panose="020B0503020204020204" pitchFamily="34" charset="-122"/>
              </a:rPr>
              <a:t>协同式供应链管理要求上下游企业共同参与生产</a:t>
            </a:r>
          </a:p>
          <a:p>
            <a:r>
              <a:rPr lang="zh-CN" altLang="en-US" dirty="0">
                <a:latin typeface="微软雅黑" panose="020B0503020204020204" pitchFamily="34" charset="-122"/>
                <a:ea typeface="微软雅黑" panose="020B0503020204020204" pitchFamily="34" charset="-122"/>
              </a:rPr>
              <a:t>管理、存货管理、物流信息管理、销售管理、预测市场需求等环节。</a:t>
            </a:r>
            <a:endParaRPr kumimoji="0" lang="en-US" altLang="zh-CN" sz="16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grpSp>
        <p:nvGrpSpPr>
          <p:cNvPr id="76" name="组合 75">
            <a:extLst>
              <a:ext uri="{FF2B5EF4-FFF2-40B4-BE49-F238E27FC236}">
                <a16:creationId xmlns:a16="http://schemas.microsoft.com/office/drawing/2014/main" id="{057B8E21-D5AB-47C0-8CED-8255C00BC066}"/>
              </a:ext>
            </a:extLst>
          </p:cNvPr>
          <p:cNvGrpSpPr/>
          <p:nvPr/>
        </p:nvGrpSpPr>
        <p:grpSpPr>
          <a:xfrm>
            <a:off x="0" y="247949"/>
            <a:ext cx="12192000" cy="400110"/>
            <a:chOff x="0" y="247949"/>
            <a:chExt cx="12192000" cy="400110"/>
          </a:xfrm>
        </p:grpSpPr>
        <p:sp>
          <p:nvSpPr>
            <p:cNvPr id="77" name="矩形 76">
              <a:extLst>
                <a:ext uri="{FF2B5EF4-FFF2-40B4-BE49-F238E27FC236}">
                  <a16:creationId xmlns:a16="http://schemas.microsoft.com/office/drawing/2014/main" id="{F908D840-EEE3-4E30-B205-E624DE04EC35}"/>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8" name="TextBox 27">
              <a:extLst>
                <a:ext uri="{FF2B5EF4-FFF2-40B4-BE49-F238E27FC236}">
                  <a16:creationId xmlns:a16="http://schemas.microsoft.com/office/drawing/2014/main" id="{AF5EB108-23B1-4368-B805-8D747D95FB29}"/>
                </a:ext>
              </a:extLst>
            </p:cNvPr>
            <p:cNvSpPr txBox="1"/>
            <p:nvPr/>
          </p:nvSpPr>
          <p:spPr>
            <a:xfrm>
              <a:off x="946610" y="24794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现有理论</a:t>
              </a:r>
            </a:p>
          </p:txBody>
        </p:sp>
        <p:sp>
          <p:nvSpPr>
            <p:cNvPr id="79" name="矩形 78">
              <a:extLst>
                <a:ext uri="{FF2B5EF4-FFF2-40B4-BE49-F238E27FC236}">
                  <a16:creationId xmlns:a16="http://schemas.microsoft.com/office/drawing/2014/main" id="{D7D8E657-8B0B-4ABF-9BE6-0F69F68F977E}"/>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162110424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23596"/>
                                        </p:tgtEl>
                                        <p:attrNameLst>
                                          <p:attrName>style.visibility</p:attrName>
                                        </p:attrNameLst>
                                      </p:cBhvr>
                                      <p:to>
                                        <p:strVal val="visible"/>
                                      </p:to>
                                    </p:set>
                                    <p:animEffect transition="in" filter="fade">
                                      <p:cBhvr>
                                        <p:cTn id="21" dur="800" decel="100000"/>
                                        <p:tgtEl>
                                          <p:spTgt spid="23596"/>
                                        </p:tgtEl>
                                      </p:cBhvr>
                                    </p:animEffect>
                                    <p:anim calcmode="lin" valueType="num">
                                      <p:cBhvr>
                                        <p:cTn id="22" dur="800" decel="100000" fill="hold"/>
                                        <p:tgtEl>
                                          <p:spTgt spid="23596"/>
                                        </p:tgtEl>
                                        <p:attrNameLst>
                                          <p:attrName>style.rotation</p:attrName>
                                        </p:attrNameLst>
                                      </p:cBhvr>
                                      <p:tavLst>
                                        <p:tav tm="0">
                                          <p:val>
                                            <p:fltVal val="-90"/>
                                          </p:val>
                                        </p:tav>
                                        <p:tav tm="100000">
                                          <p:val>
                                            <p:fltVal val="0"/>
                                          </p:val>
                                        </p:tav>
                                      </p:tavLst>
                                    </p:anim>
                                    <p:anim calcmode="lin" valueType="num">
                                      <p:cBhvr>
                                        <p:cTn id="23" dur="800" decel="100000" fill="hold"/>
                                        <p:tgtEl>
                                          <p:spTgt spid="23596"/>
                                        </p:tgtEl>
                                        <p:attrNameLst>
                                          <p:attrName>ppt_x</p:attrName>
                                        </p:attrNameLst>
                                      </p:cBhvr>
                                      <p:tavLst>
                                        <p:tav tm="0">
                                          <p:val>
                                            <p:strVal val="#ppt_x+0.4"/>
                                          </p:val>
                                        </p:tav>
                                        <p:tav tm="100000">
                                          <p:val>
                                            <p:strVal val="#ppt_x-0.05"/>
                                          </p:val>
                                        </p:tav>
                                      </p:tavLst>
                                    </p:anim>
                                    <p:anim calcmode="lin" valueType="num">
                                      <p:cBhvr>
                                        <p:cTn id="24" dur="800" decel="100000" fill="hold"/>
                                        <p:tgtEl>
                                          <p:spTgt spid="23596"/>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P spid="235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11974F-BED5-4346-886F-49C87EEC19BA}"/>
              </a:ext>
            </a:extLst>
          </p:cNvPr>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5BBC283-1CDB-426B-A79E-3B75C3CCD869}"/>
              </a:ext>
            </a:extLst>
          </p:cNvPr>
          <p:cNvSpPr txBox="1"/>
          <p:nvPr/>
        </p:nvSpPr>
        <p:spPr>
          <a:xfrm>
            <a:off x="7666441" y="3325777"/>
            <a:ext cx="3842067" cy="646331"/>
          </a:xfrm>
          <a:prstGeom prst="rect">
            <a:avLst/>
          </a:prstGeom>
          <a:noFill/>
        </p:spPr>
        <p:txBody>
          <a:bodyPr wrap="square" rtlCol="0">
            <a:spAutoFit/>
          </a:bodyPr>
          <a:lstStyle/>
          <a:p>
            <a:r>
              <a:rPr lang="zh-CN" altLang="en-US" sz="3600" b="1" spc="600" dirty="0">
                <a:solidFill>
                  <a:schemeClr val="bg1"/>
                </a:solidFill>
                <a:latin typeface="微软雅黑" panose="020B0503020204020204" pitchFamily="34" charset="-122"/>
                <a:ea typeface="微软雅黑" panose="020B0503020204020204" pitchFamily="34" charset="-122"/>
              </a:rPr>
              <a:t>案例背景</a:t>
            </a:r>
          </a:p>
        </p:txBody>
      </p:sp>
      <p:grpSp>
        <p:nvGrpSpPr>
          <p:cNvPr id="2" name="组合 1">
            <a:extLst>
              <a:ext uri="{FF2B5EF4-FFF2-40B4-BE49-F238E27FC236}">
                <a16:creationId xmlns:a16="http://schemas.microsoft.com/office/drawing/2014/main" id="{8C75C424-1E74-4412-BEB2-B0F1A08CAC58}"/>
              </a:ext>
            </a:extLst>
          </p:cNvPr>
          <p:cNvGrpSpPr/>
          <p:nvPr/>
        </p:nvGrpSpPr>
        <p:grpSpPr>
          <a:xfrm>
            <a:off x="0" y="2023097"/>
            <a:ext cx="12192001" cy="1446550"/>
            <a:chOff x="0" y="2023097"/>
            <a:chExt cx="12192001" cy="1446550"/>
          </a:xfrm>
        </p:grpSpPr>
        <p:sp>
          <p:nvSpPr>
            <p:cNvPr id="10" name="矩形 9">
              <a:extLst>
                <a:ext uri="{FF2B5EF4-FFF2-40B4-BE49-F238E27FC236}">
                  <a16:creationId xmlns:a16="http://schemas.microsoft.com/office/drawing/2014/main" id="{955C966B-7A8B-41D7-B15E-194C5F35AA1E}"/>
                </a:ext>
              </a:extLst>
            </p:cNvPr>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EE0FD16-6FB2-4802-AAD1-55F8A327906C}"/>
                </a:ext>
              </a:extLst>
            </p:cNvPr>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3</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522563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665676"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084772"/>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7" name="矩形 6"/>
          <p:cNvSpPr/>
          <p:nvPr/>
        </p:nvSpPr>
        <p:spPr>
          <a:xfrm>
            <a:off x="1791263" y="3372411"/>
            <a:ext cx="1493819"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服装行业总体状况</a:t>
            </a:r>
          </a:p>
        </p:txBody>
      </p:sp>
      <p:sp>
        <p:nvSpPr>
          <p:cNvPr id="10" name="任意多边形 9"/>
          <p:cNvSpPr/>
          <p:nvPr/>
        </p:nvSpPr>
        <p:spPr>
          <a:xfrm>
            <a:off x="4056858"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084772"/>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2" name="矩形 11"/>
          <p:cNvSpPr/>
          <p:nvPr/>
        </p:nvSpPr>
        <p:spPr>
          <a:xfrm>
            <a:off x="4321839" y="3279048"/>
            <a:ext cx="1235681"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服装行业存活总货情况</a:t>
            </a:r>
          </a:p>
        </p:txBody>
      </p:sp>
      <p:sp>
        <p:nvSpPr>
          <p:cNvPr id="14" name="任意多边形 13"/>
          <p:cNvSpPr/>
          <p:nvPr/>
        </p:nvSpPr>
        <p:spPr>
          <a:xfrm>
            <a:off x="6480043"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3D3836"/>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6" name="矩形 15"/>
          <p:cNvSpPr/>
          <p:nvPr/>
        </p:nvSpPr>
        <p:spPr>
          <a:xfrm>
            <a:off x="6574151" y="3299368"/>
            <a:ext cx="1421769"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森马服饰背景及经营状况</a:t>
            </a:r>
          </a:p>
        </p:txBody>
      </p:sp>
      <p:sp>
        <p:nvSpPr>
          <p:cNvPr id="18" name="任意多边形 17"/>
          <p:cNvSpPr/>
          <p:nvPr/>
        </p:nvSpPr>
        <p:spPr>
          <a:xfrm>
            <a:off x="8839220"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084772"/>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0" name="矩形 19"/>
          <p:cNvSpPr/>
          <p:nvPr/>
        </p:nvSpPr>
        <p:spPr>
          <a:xfrm>
            <a:off x="9100783" y="3248568"/>
            <a:ext cx="1303057" cy="120032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森马服饰存货构成及经营体系</a:t>
            </a:r>
          </a:p>
        </p:txBody>
      </p:sp>
      <p:grpSp>
        <p:nvGrpSpPr>
          <p:cNvPr id="17" name="组合 16"/>
          <p:cNvGrpSpPr/>
          <p:nvPr/>
        </p:nvGrpSpPr>
        <p:grpSpPr>
          <a:xfrm>
            <a:off x="4488636" y="2075279"/>
            <a:ext cx="803153" cy="803156"/>
            <a:chOff x="3773191" y="3942522"/>
            <a:chExt cx="285411" cy="285412"/>
          </a:xfrm>
          <a:solidFill>
            <a:schemeClr val="tx1"/>
          </a:solidFill>
        </p:grpSpPr>
        <p:sp>
          <p:nvSpPr>
            <p:cNvPr id="21" name="Freeform 37"/>
            <p:cNvSpPr>
              <a:spLocks noEditPoints="1"/>
            </p:cNvSpPr>
            <p:nvPr/>
          </p:nvSpPr>
          <p:spPr bwMode="auto">
            <a:xfrm>
              <a:off x="3842052" y="3942522"/>
              <a:ext cx="216550" cy="216550"/>
            </a:xfrm>
            <a:custGeom>
              <a:avLst/>
              <a:gdLst>
                <a:gd name="T0" fmla="*/ 56 w 113"/>
                <a:gd name="T1" fmla="*/ 113 h 113"/>
                <a:gd name="T2" fmla="*/ 0 w 113"/>
                <a:gd name="T3" fmla="*/ 56 h 113"/>
                <a:gd name="T4" fmla="*/ 56 w 113"/>
                <a:gd name="T5" fmla="*/ 0 h 113"/>
                <a:gd name="T6" fmla="*/ 113 w 113"/>
                <a:gd name="T7" fmla="*/ 56 h 113"/>
                <a:gd name="T8" fmla="*/ 56 w 113"/>
                <a:gd name="T9" fmla="*/ 113 h 113"/>
                <a:gd name="T10" fmla="*/ 56 w 113"/>
                <a:gd name="T11" fmla="*/ 8 h 113"/>
                <a:gd name="T12" fmla="*/ 8 w 113"/>
                <a:gd name="T13" fmla="*/ 56 h 113"/>
                <a:gd name="T14" fmla="*/ 56 w 113"/>
                <a:gd name="T15" fmla="*/ 105 h 113"/>
                <a:gd name="T16" fmla="*/ 105 w 113"/>
                <a:gd name="T17" fmla="*/ 56 h 113"/>
                <a:gd name="T18" fmla="*/ 56 w 113"/>
                <a:gd name="T19"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5" y="0"/>
                    <a:pt x="56" y="0"/>
                  </a:cubicBezTo>
                  <a:cubicBezTo>
                    <a:pt x="88" y="0"/>
                    <a:pt x="113" y="25"/>
                    <a:pt x="113" y="56"/>
                  </a:cubicBezTo>
                  <a:cubicBezTo>
                    <a:pt x="113" y="88"/>
                    <a:pt x="88" y="113"/>
                    <a:pt x="56" y="113"/>
                  </a:cubicBezTo>
                  <a:close/>
                  <a:moveTo>
                    <a:pt x="56" y="8"/>
                  </a:moveTo>
                  <a:cubicBezTo>
                    <a:pt x="30" y="8"/>
                    <a:pt x="8" y="30"/>
                    <a:pt x="8" y="56"/>
                  </a:cubicBezTo>
                  <a:cubicBezTo>
                    <a:pt x="8" y="83"/>
                    <a:pt x="30" y="105"/>
                    <a:pt x="56" y="105"/>
                  </a:cubicBezTo>
                  <a:cubicBezTo>
                    <a:pt x="83" y="105"/>
                    <a:pt x="105" y="83"/>
                    <a:pt x="105" y="56"/>
                  </a:cubicBezTo>
                  <a:cubicBezTo>
                    <a:pt x="105" y="30"/>
                    <a:pt x="83" y="8"/>
                    <a:pt x="5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2" name="Freeform 38"/>
            <p:cNvSpPr>
              <a:spLocks noEditPoints="1"/>
            </p:cNvSpPr>
            <p:nvPr/>
          </p:nvSpPr>
          <p:spPr bwMode="auto">
            <a:xfrm>
              <a:off x="3773191" y="4109239"/>
              <a:ext cx="118695" cy="118695"/>
            </a:xfrm>
            <a:custGeom>
              <a:avLst/>
              <a:gdLst>
                <a:gd name="T0" fmla="*/ 23 w 62"/>
                <a:gd name="T1" fmla="*/ 62 h 62"/>
                <a:gd name="T2" fmla="*/ 8 w 62"/>
                <a:gd name="T3" fmla="*/ 54 h 62"/>
                <a:gd name="T4" fmla="*/ 0 w 62"/>
                <a:gd name="T5" fmla="*/ 39 h 62"/>
                <a:gd name="T6" fmla="*/ 0 w 62"/>
                <a:gd name="T7" fmla="*/ 36 h 62"/>
                <a:gd name="T8" fmla="*/ 1 w 62"/>
                <a:gd name="T9" fmla="*/ 34 h 62"/>
                <a:gd name="T10" fmla="*/ 34 w 62"/>
                <a:gd name="T11" fmla="*/ 1 h 62"/>
                <a:gd name="T12" fmla="*/ 37 w 62"/>
                <a:gd name="T13" fmla="*/ 0 h 62"/>
                <a:gd name="T14" fmla="*/ 40 w 62"/>
                <a:gd name="T15" fmla="*/ 2 h 62"/>
                <a:gd name="T16" fmla="*/ 47 w 62"/>
                <a:gd name="T17" fmla="*/ 15 h 62"/>
                <a:gd name="T18" fmla="*/ 60 w 62"/>
                <a:gd name="T19" fmla="*/ 22 h 62"/>
                <a:gd name="T20" fmla="*/ 62 w 62"/>
                <a:gd name="T21" fmla="*/ 25 h 62"/>
                <a:gd name="T22" fmla="*/ 61 w 62"/>
                <a:gd name="T23" fmla="*/ 28 h 62"/>
                <a:gd name="T24" fmla="*/ 28 w 62"/>
                <a:gd name="T25" fmla="*/ 61 h 62"/>
                <a:gd name="T26" fmla="*/ 26 w 62"/>
                <a:gd name="T27" fmla="*/ 62 h 62"/>
                <a:gd name="T28" fmla="*/ 23 w 62"/>
                <a:gd name="T29" fmla="*/ 62 h 62"/>
                <a:gd name="T30" fmla="*/ 23 w 62"/>
                <a:gd name="T31" fmla="*/ 56 h 62"/>
                <a:gd name="T32" fmla="*/ 23 w 62"/>
                <a:gd name="T33" fmla="*/ 58 h 62"/>
                <a:gd name="T34" fmla="*/ 23 w 62"/>
                <a:gd name="T35" fmla="*/ 56 h 62"/>
                <a:gd name="T36" fmla="*/ 8 w 62"/>
                <a:gd name="T37" fmla="*/ 39 h 62"/>
                <a:gd name="T38" fmla="*/ 14 w 62"/>
                <a:gd name="T39" fmla="*/ 48 h 62"/>
                <a:gd name="T40" fmla="*/ 23 w 62"/>
                <a:gd name="T41" fmla="*/ 54 h 62"/>
                <a:gd name="T42" fmla="*/ 23 w 62"/>
                <a:gd name="T43" fmla="*/ 54 h 62"/>
                <a:gd name="T44" fmla="*/ 51 w 62"/>
                <a:gd name="T45" fmla="*/ 26 h 62"/>
                <a:gd name="T46" fmla="*/ 42 w 62"/>
                <a:gd name="T47" fmla="*/ 21 h 62"/>
                <a:gd name="T48" fmla="*/ 41 w 62"/>
                <a:gd name="T49" fmla="*/ 20 h 62"/>
                <a:gd name="T50" fmla="*/ 36 w 62"/>
                <a:gd name="T51" fmla="*/ 11 h 62"/>
                <a:gd name="T52" fmla="*/ 8 w 62"/>
                <a:gd name="T53" fmla="*/ 39 h 62"/>
                <a:gd name="T54" fmla="*/ 8 w 62"/>
                <a:gd name="T55"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62">
                  <a:moveTo>
                    <a:pt x="23" y="62"/>
                  </a:moveTo>
                  <a:cubicBezTo>
                    <a:pt x="17" y="62"/>
                    <a:pt x="10" y="56"/>
                    <a:pt x="8" y="54"/>
                  </a:cubicBezTo>
                  <a:cubicBezTo>
                    <a:pt x="6" y="52"/>
                    <a:pt x="0" y="45"/>
                    <a:pt x="0" y="39"/>
                  </a:cubicBezTo>
                  <a:cubicBezTo>
                    <a:pt x="0" y="37"/>
                    <a:pt x="0" y="36"/>
                    <a:pt x="0" y="36"/>
                  </a:cubicBezTo>
                  <a:cubicBezTo>
                    <a:pt x="1" y="35"/>
                    <a:pt x="1" y="34"/>
                    <a:pt x="1" y="34"/>
                  </a:cubicBezTo>
                  <a:cubicBezTo>
                    <a:pt x="34" y="1"/>
                    <a:pt x="34" y="1"/>
                    <a:pt x="34" y="1"/>
                  </a:cubicBezTo>
                  <a:cubicBezTo>
                    <a:pt x="35" y="0"/>
                    <a:pt x="36" y="0"/>
                    <a:pt x="37" y="0"/>
                  </a:cubicBezTo>
                  <a:cubicBezTo>
                    <a:pt x="38" y="0"/>
                    <a:pt x="39" y="1"/>
                    <a:pt x="40" y="2"/>
                  </a:cubicBezTo>
                  <a:cubicBezTo>
                    <a:pt x="47" y="15"/>
                    <a:pt x="47" y="15"/>
                    <a:pt x="47" y="15"/>
                  </a:cubicBezTo>
                  <a:cubicBezTo>
                    <a:pt x="60" y="22"/>
                    <a:pt x="60" y="22"/>
                    <a:pt x="60" y="22"/>
                  </a:cubicBezTo>
                  <a:cubicBezTo>
                    <a:pt x="61" y="22"/>
                    <a:pt x="62" y="24"/>
                    <a:pt x="62" y="25"/>
                  </a:cubicBezTo>
                  <a:cubicBezTo>
                    <a:pt x="62" y="26"/>
                    <a:pt x="62" y="27"/>
                    <a:pt x="61" y="28"/>
                  </a:cubicBezTo>
                  <a:cubicBezTo>
                    <a:pt x="28" y="61"/>
                    <a:pt x="28" y="61"/>
                    <a:pt x="28" y="61"/>
                  </a:cubicBezTo>
                  <a:cubicBezTo>
                    <a:pt x="28" y="61"/>
                    <a:pt x="27" y="62"/>
                    <a:pt x="26" y="62"/>
                  </a:cubicBezTo>
                  <a:cubicBezTo>
                    <a:pt x="26" y="62"/>
                    <a:pt x="25" y="62"/>
                    <a:pt x="23" y="62"/>
                  </a:cubicBezTo>
                  <a:close/>
                  <a:moveTo>
                    <a:pt x="23" y="56"/>
                  </a:moveTo>
                  <a:cubicBezTo>
                    <a:pt x="23" y="58"/>
                    <a:pt x="23" y="58"/>
                    <a:pt x="23" y="58"/>
                  </a:cubicBezTo>
                  <a:lnTo>
                    <a:pt x="23" y="56"/>
                  </a:lnTo>
                  <a:close/>
                  <a:moveTo>
                    <a:pt x="8" y="39"/>
                  </a:moveTo>
                  <a:cubicBezTo>
                    <a:pt x="8" y="40"/>
                    <a:pt x="9" y="44"/>
                    <a:pt x="14" y="48"/>
                  </a:cubicBezTo>
                  <a:cubicBezTo>
                    <a:pt x="18" y="52"/>
                    <a:pt x="22" y="54"/>
                    <a:pt x="23" y="54"/>
                  </a:cubicBezTo>
                  <a:cubicBezTo>
                    <a:pt x="23" y="54"/>
                    <a:pt x="23" y="54"/>
                    <a:pt x="23" y="54"/>
                  </a:cubicBezTo>
                  <a:cubicBezTo>
                    <a:pt x="51" y="26"/>
                    <a:pt x="51" y="26"/>
                    <a:pt x="51" y="26"/>
                  </a:cubicBezTo>
                  <a:cubicBezTo>
                    <a:pt x="42" y="21"/>
                    <a:pt x="42" y="21"/>
                    <a:pt x="42" y="21"/>
                  </a:cubicBezTo>
                  <a:cubicBezTo>
                    <a:pt x="42" y="21"/>
                    <a:pt x="41" y="20"/>
                    <a:pt x="41" y="20"/>
                  </a:cubicBezTo>
                  <a:cubicBezTo>
                    <a:pt x="36" y="11"/>
                    <a:pt x="36" y="11"/>
                    <a:pt x="36" y="11"/>
                  </a:cubicBezTo>
                  <a:cubicBezTo>
                    <a:pt x="8" y="39"/>
                    <a:pt x="8" y="39"/>
                    <a:pt x="8" y="39"/>
                  </a:cubicBezTo>
                  <a:cubicBezTo>
                    <a:pt x="8" y="39"/>
                    <a:pt x="8" y="39"/>
                    <a:pt x="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3" name="Freeform 39"/>
            <p:cNvSpPr>
              <a:spLocks/>
            </p:cNvSpPr>
            <p:nvPr/>
          </p:nvSpPr>
          <p:spPr bwMode="auto">
            <a:xfrm>
              <a:off x="3910913" y="4045814"/>
              <a:ext cx="78828" cy="8155"/>
            </a:xfrm>
            <a:custGeom>
              <a:avLst/>
              <a:gdLst>
                <a:gd name="T0" fmla="*/ 39 w 41"/>
                <a:gd name="T1" fmla="*/ 4 h 4"/>
                <a:gd name="T2" fmla="*/ 2 w 41"/>
                <a:gd name="T3" fmla="*/ 4 h 4"/>
                <a:gd name="T4" fmla="*/ 0 w 41"/>
                <a:gd name="T5" fmla="*/ 2 h 4"/>
                <a:gd name="T6" fmla="*/ 2 w 41"/>
                <a:gd name="T7" fmla="*/ 0 h 4"/>
                <a:gd name="T8" fmla="*/ 39 w 41"/>
                <a:gd name="T9" fmla="*/ 0 h 4"/>
                <a:gd name="T10" fmla="*/ 41 w 41"/>
                <a:gd name="T11" fmla="*/ 2 h 4"/>
                <a:gd name="T12" fmla="*/ 39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4"/>
                  </a:moveTo>
                  <a:cubicBezTo>
                    <a:pt x="2" y="4"/>
                    <a:pt x="2" y="4"/>
                    <a:pt x="2" y="4"/>
                  </a:cubicBezTo>
                  <a:cubicBezTo>
                    <a:pt x="1" y="4"/>
                    <a:pt x="0" y="4"/>
                    <a:pt x="0" y="2"/>
                  </a:cubicBezTo>
                  <a:cubicBezTo>
                    <a:pt x="0" y="1"/>
                    <a:pt x="1" y="0"/>
                    <a:pt x="2" y="0"/>
                  </a:cubicBezTo>
                  <a:cubicBezTo>
                    <a:pt x="39" y="0"/>
                    <a:pt x="39" y="0"/>
                    <a:pt x="39" y="0"/>
                  </a:cubicBezTo>
                  <a:cubicBezTo>
                    <a:pt x="40" y="0"/>
                    <a:pt x="41" y="1"/>
                    <a:pt x="41" y="2"/>
                  </a:cubicBezTo>
                  <a:cubicBezTo>
                    <a:pt x="41" y="4"/>
                    <a:pt x="40" y="4"/>
                    <a:pt x="3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24" name="组合 23"/>
          <p:cNvGrpSpPr/>
          <p:nvPr/>
        </p:nvGrpSpPr>
        <p:grpSpPr>
          <a:xfrm>
            <a:off x="2135272" y="2052248"/>
            <a:ext cx="727517" cy="768085"/>
            <a:chOff x="2503488" y="3219451"/>
            <a:chExt cx="427037" cy="450850"/>
          </a:xfrm>
          <a:solidFill>
            <a:schemeClr val="tx1"/>
          </a:solidFill>
        </p:grpSpPr>
        <p:sp>
          <p:nvSpPr>
            <p:cNvPr id="25" name="Freeform 49"/>
            <p:cNvSpPr>
              <a:spLocks noEditPoints="1"/>
            </p:cNvSpPr>
            <p:nvPr/>
          </p:nvSpPr>
          <p:spPr bwMode="auto">
            <a:xfrm>
              <a:off x="2649538" y="3219451"/>
              <a:ext cx="134938" cy="134938"/>
            </a:xfrm>
            <a:custGeom>
              <a:avLst/>
              <a:gdLst>
                <a:gd name="T0" fmla="*/ 18 w 36"/>
                <a:gd name="T1" fmla="*/ 36 h 36"/>
                <a:gd name="T2" fmla="*/ 36 w 36"/>
                <a:gd name="T3" fmla="*/ 18 h 36"/>
                <a:gd name="T4" fmla="*/ 18 w 36"/>
                <a:gd name="T5" fmla="*/ 0 h 36"/>
                <a:gd name="T6" fmla="*/ 0 w 36"/>
                <a:gd name="T7" fmla="*/ 18 h 36"/>
                <a:gd name="T8" fmla="*/ 18 w 36"/>
                <a:gd name="T9" fmla="*/ 36 h 36"/>
                <a:gd name="T10" fmla="*/ 18 w 36"/>
                <a:gd name="T11" fmla="*/ 6 h 36"/>
                <a:gd name="T12" fmla="*/ 30 w 36"/>
                <a:gd name="T13" fmla="*/ 18 h 36"/>
                <a:gd name="T14" fmla="*/ 18 w 36"/>
                <a:gd name="T15" fmla="*/ 30 h 36"/>
                <a:gd name="T16" fmla="*/ 6 w 36"/>
                <a:gd name="T17" fmla="*/ 18 h 36"/>
                <a:gd name="T18" fmla="*/ 18 w 36"/>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28" y="36"/>
                    <a:pt x="36" y="28"/>
                    <a:pt x="36" y="18"/>
                  </a:cubicBezTo>
                  <a:cubicBezTo>
                    <a:pt x="36" y="8"/>
                    <a:pt x="28" y="0"/>
                    <a:pt x="18" y="0"/>
                  </a:cubicBezTo>
                  <a:cubicBezTo>
                    <a:pt x="8" y="0"/>
                    <a:pt x="0" y="8"/>
                    <a:pt x="0" y="18"/>
                  </a:cubicBezTo>
                  <a:cubicBezTo>
                    <a:pt x="0" y="28"/>
                    <a:pt x="8" y="36"/>
                    <a:pt x="18" y="36"/>
                  </a:cubicBezTo>
                  <a:close/>
                  <a:moveTo>
                    <a:pt x="18" y="6"/>
                  </a:moveTo>
                  <a:cubicBezTo>
                    <a:pt x="25" y="6"/>
                    <a:pt x="30" y="11"/>
                    <a:pt x="30" y="18"/>
                  </a:cubicBezTo>
                  <a:cubicBezTo>
                    <a:pt x="30" y="25"/>
                    <a:pt x="25" y="30"/>
                    <a:pt x="18" y="30"/>
                  </a:cubicBezTo>
                  <a:cubicBezTo>
                    <a:pt x="11" y="30"/>
                    <a:pt x="6" y="25"/>
                    <a:pt x="6" y="18"/>
                  </a:cubicBezTo>
                  <a:cubicBezTo>
                    <a:pt x="6" y="11"/>
                    <a:pt x="11" y="6"/>
                    <a:pt x="1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6" name="Freeform 50"/>
            <p:cNvSpPr>
              <a:spLocks noEditPoints="1"/>
            </p:cNvSpPr>
            <p:nvPr/>
          </p:nvSpPr>
          <p:spPr bwMode="auto">
            <a:xfrm>
              <a:off x="2627313" y="3376613"/>
              <a:ext cx="179388" cy="293688"/>
            </a:xfrm>
            <a:custGeom>
              <a:avLst/>
              <a:gdLst>
                <a:gd name="T0" fmla="*/ 36 w 48"/>
                <a:gd name="T1" fmla="*/ 0 h 78"/>
                <a:gd name="T2" fmla="*/ 12 w 48"/>
                <a:gd name="T3" fmla="*/ 0 h 78"/>
                <a:gd name="T4" fmla="*/ 6 w 48"/>
                <a:gd name="T5" fmla="*/ 5 h 78"/>
                <a:gd name="T6" fmla="*/ 0 w 48"/>
                <a:gd name="T7" fmla="*/ 38 h 78"/>
                <a:gd name="T8" fmla="*/ 1 w 48"/>
                <a:gd name="T9" fmla="*/ 43 h 78"/>
                <a:gd name="T10" fmla="*/ 6 w 48"/>
                <a:gd name="T11" fmla="*/ 45 h 78"/>
                <a:gd name="T12" fmla="*/ 10 w 48"/>
                <a:gd name="T13" fmla="*/ 45 h 78"/>
                <a:gd name="T14" fmla="*/ 12 w 48"/>
                <a:gd name="T15" fmla="*/ 72 h 78"/>
                <a:gd name="T16" fmla="*/ 18 w 48"/>
                <a:gd name="T17" fmla="*/ 78 h 78"/>
                <a:gd name="T18" fmla="*/ 30 w 48"/>
                <a:gd name="T19" fmla="*/ 78 h 78"/>
                <a:gd name="T20" fmla="*/ 36 w 48"/>
                <a:gd name="T21" fmla="*/ 72 h 78"/>
                <a:gd name="T22" fmla="*/ 38 w 48"/>
                <a:gd name="T23" fmla="*/ 45 h 78"/>
                <a:gd name="T24" fmla="*/ 42 w 48"/>
                <a:gd name="T25" fmla="*/ 45 h 78"/>
                <a:gd name="T26" fmla="*/ 47 w 48"/>
                <a:gd name="T27" fmla="*/ 43 h 78"/>
                <a:gd name="T28" fmla="*/ 48 w 48"/>
                <a:gd name="T29" fmla="*/ 38 h 78"/>
                <a:gd name="T30" fmla="*/ 42 w 48"/>
                <a:gd name="T31" fmla="*/ 5 h 78"/>
                <a:gd name="T32" fmla="*/ 36 w 48"/>
                <a:gd name="T33" fmla="*/ 0 h 78"/>
                <a:gd name="T34" fmla="*/ 33 w 48"/>
                <a:gd name="T35" fmla="*/ 39 h 78"/>
                <a:gd name="T36" fmla="*/ 30 w 48"/>
                <a:gd name="T37" fmla="*/ 72 h 78"/>
                <a:gd name="T38" fmla="*/ 18 w 48"/>
                <a:gd name="T39" fmla="*/ 72 h 78"/>
                <a:gd name="T40" fmla="*/ 15 w 48"/>
                <a:gd name="T41" fmla="*/ 39 h 78"/>
                <a:gd name="T42" fmla="*/ 6 w 48"/>
                <a:gd name="T43" fmla="*/ 39 h 78"/>
                <a:gd name="T44" fmla="*/ 12 w 48"/>
                <a:gd name="T45" fmla="*/ 6 h 78"/>
                <a:gd name="T46" fmla="*/ 21 w 48"/>
                <a:gd name="T47" fmla="*/ 6 h 78"/>
                <a:gd name="T48" fmla="*/ 21 w 48"/>
                <a:gd name="T49" fmla="*/ 24 h 78"/>
                <a:gd name="T50" fmla="*/ 24 w 48"/>
                <a:gd name="T51" fmla="*/ 27 h 78"/>
                <a:gd name="T52" fmla="*/ 27 w 48"/>
                <a:gd name="T53" fmla="*/ 24 h 78"/>
                <a:gd name="T54" fmla="*/ 27 w 48"/>
                <a:gd name="T55" fmla="*/ 6 h 78"/>
                <a:gd name="T56" fmla="*/ 36 w 48"/>
                <a:gd name="T57" fmla="*/ 6 h 78"/>
                <a:gd name="T58" fmla="*/ 42 w 48"/>
                <a:gd name="T59" fmla="*/ 39 h 78"/>
                <a:gd name="T60" fmla="*/ 33 w 48"/>
                <a:gd name="T6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78">
                  <a:moveTo>
                    <a:pt x="36" y="0"/>
                  </a:moveTo>
                  <a:cubicBezTo>
                    <a:pt x="12" y="0"/>
                    <a:pt x="12" y="0"/>
                    <a:pt x="12" y="0"/>
                  </a:cubicBezTo>
                  <a:cubicBezTo>
                    <a:pt x="9" y="0"/>
                    <a:pt x="7" y="2"/>
                    <a:pt x="6" y="5"/>
                  </a:cubicBezTo>
                  <a:cubicBezTo>
                    <a:pt x="0" y="38"/>
                    <a:pt x="0" y="38"/>
                    <a:pt x="0" y="38"/>
                  </a:cubicBezTo>
                  <a:cubicBezTo>
                    <a:pt x="0" y="40"/>
                    <a:pt x="0" y="41"/>
                    <a:pt x="1" y="43"/>
                  </a:cubicBezTo>
                  <a:cubicBezTo>
                    <a:pt x="3" y="44"/>
                    <a:pt x="4" y="45"/>
                    <a:pt x="6" y="45"/>
                  </a:cubicBezTo>
                  <a:cubicBezTo>
                    <a:pt x="10" y="45"/>
                    <a:pt x="10" y="45"/>
                    <a:pt x="10" y="45"/>
                  </a:cubicBezTo>
                  <a:cubicBezTo>
                    <a:pt x="12" y="72"/>
                    <a:pt x="12" y="72"/>
                    <a:pt x="12" y="72"/>
                  </a:cubicBezTo>
                  <a:cubicBezTo>
                    <a:pt x="12" y="76"/>
                    <a:pt x="15" y="78"/>
                    <a:pt x="18" y="78"/>
                  </a:cubicBezTo>
                  <a:cubicBezTo>
                    <a:pt x="30" y="78"/>
                    <a:pt x="30" y="78"/>
                    <a:pt x="30" y="78"/>
                  </a:cubicBezTo>
                  <a:cubicBezTo>
                    <a:pt x="33" y="78"/>
                    <a:pt x="36" y="76"/>
                    <a:pt x="36" y="72"/>
                  </a:cubicBezTo>
                  <a:cubicBezTo>
                    <a:pt x="38" y="45"/>
                    <a:pt x="38" y="45"/>
                    <a:pt x="38" y="45"/>
                  </a:cubicBezTo>
                  <a:cubicBezTo>
                    <a:pt x="42" y="45"/>
                    <a:pt x="42" y="45"/>
                    <a:pt x="42" y="45"/>
                  </a:cubicBezTo>
                  <a:cubicBezTo>
                    <a:pt x="44" y="45"/>
                    <a:pt x="45" y="44"/>
                    <a:pt x="47" y="43"/>
                  </a:cubicBezTo>
                  <a:cubicBezTo>
                    <a:pt x="48" y="41"/>
                    <a:pt x="48" y="40"/>
                    <a:pt x="48" y="38"/>
                  </a:cubicBezTo>
                  <a:cubicBezTo>
                    <a:pt x="42" y="5"/>
                    <a:pt x="42" y="5"/>
                    <a:pt x="42" y="5"/>
                  </a:cubicBezTo>
                  <a:cubicBezTo>
                    <a:pt x="41" y="2"/>
                    <a:pt x="39" y="0"/>
                    <a:pt x="36" y="0"/>
                  </a:cubicBezTo>
                  <a:close/>
                  <a:moveTo>
                    <a:pt x="33" y="39"/>
                  </a:moveTo>
                  <a:cubicBezTo>
                    <a:pt x="30" y="72"/>
                    <a:pt x="30" y="72"/>
                    <a:pt x="30" y="72"/>
                  </a:cubicBezTo>
                  <a:cubicBezTo>
                    <a:pt x="18" y="72"/>
                    <a:pt x="18" y="72"/>
                    <a:pt x="18" y="72"/>
                  </a:cubicBezTo>
                  <a:cubicBezTo>
                    <a:pt x="15" y="39"/>
                    <a:pt x="15" y="39"/>
                    <a:pt x="15" y="39"/>
                  </a:cubicBezTo>
                  <a:cubicBezTo>
                    <a:pt x="6" y="39"/>
                    <a:pt x="6" y="39"/>
                    <a:pt x="6" y="39"/>
                  </a:cubicBezTo>
                  <a:cubicBezTo>
                    <a:pt x="12" y="6"/>
                    <a:pt x="12" y="6"/>
                    <a:pt x="12" y="6"/>
                  </a:cubicBezTo>
                  <a:cubicBezTo>
                    <a:pt x="21" y="6"/>
                    <a:pt x="21" y="6"/>
                    <a:pt x="21" y="6"/>
                  </a:cubicBezTo>
                  <a:cubicBezTo>
                    <a:pt x="21" y="24"/>
                    <a:pt x="21" y="24"/>
                    <a:pt x="21" y="24"/>
                  </a:cubicBezTo>
                  <a:cubicBezTo>
                    <a:pt x="21" y="26"/>
                    <a:pt x="22" y="27"/>
                    <a:pt x="24" y="27"/>
                  </a:cubicBezTo>
                  <a:cubicBezTo>
                    <a:pt x="26" y="27"/>
                    <a:pt x="27" y="26"/>
                    <a:pt x="27" y="24"/>
                  </a:cubicBezTo>
                  <a:cubicBezTo>
                    <a:pt x="27" y="6"/>
                    <a:pt x="27" y="6"/>
                    <a:pt x="27" y="6"/>
                  </a:cubicBezTo>
                  <a:cubicBezTo>
                    <a:pt x="36" y="6"/>
                    <a:pt x="36" y="6"/>
                    <a:pt x="36" y="6"/>
                  </a:cubicBezTo>
                  <a:cubicBezTo>
                    <a:pt x="42" y="39"/>
                    <a:pt x="42" y="39"/>
                    <a:pt x="42" y="39"/>
                  </a:cubicBezTo>
                  <a:lnTo>
                    <a:pt x="3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7" name="Freeform 51"/>
            <p:cNvSpPr>
              <a:spLocks noEditPoints="1"/>
            </p:cNvSpPr>
            <p:nvPr/>
          </p:nvSpPr>
          <p:spPr bwMode="auto">
            <a:xfrm>
              <a:off x="2803525" y="3241676"/>
              <a:ext cx="107950" cy="109538"/>
            </a:xfrm>
            <a:custGeom>
              <a:avLst/>
              <a:gdLst>
                <a:gd name="T0" fmla="*/ 14 w 29"/>
                <a:gd name="T1" fmla="*/ 29 h 29"/>
                <a:gd name="T2" fmla="*/ 29 w 29"/>
                <a:gd name="T3" fmla="*/ 14 h 29"/>
                <a:gd name="T4" fmla="*/ 14 w 29"/>
                <a:gd name="T5" fmla="*/ 0 h 29"/>
                <a:gd name="T6" fmla="*/ 0 w 29"/>
                <a:gd name="T7" fmla="*/ 14 h 29"/>
                <a:gd name="T8" fmla="*/ 14 w 29"/>
                <a:gd name="T9" fmla="*/ 29 h 29"/>
                <a:gd name="T10" fmla="*/ 14 w 29"/>
                <a:gd name="T11" fmla="*/ 5 h 29"/>
                <a:gd name="T12" fmla="*/ 24 w 29"/>
                <a:gd name="T13" fmla="*/ 14 h 29"/>
                <a:gd name="T14" fmla="*/ 14 w 29"/>
                <a:gd name="T15" fmla="*/ 24 h 29"/>
                <a:gd name="T16" fmla="*/ 5 w 29"/>
                <a:gd name="T17" fmla="*/ 14 h 29"/>
                <a:gd name="T18" fmla="*/ 14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22" y="29"/>
                    <a:pt x="29" y="22"/>
                    <a:pt x="29" y="14"/>
                  </a:cubicBezTo>
                  <a:cubicBezTo>
                    <a:pt x="29" y="6"/>
                    <a:pt x="22" y="0"/>
                    <a:pt x="14" y="0"/>
                  </a:cubicBezTo>
                  <a:cubicBezTo>
                    <a:pt x="6" y="0"/>
                    <a:pt x="0" y="6"/>
                    <a:pt x="0" y="14"/>
                  </a:cubicBezTo>
                  <a:cubicBezTo>
                    <a:pt x="0" y="22"/>
                    <a:pt x="6" y="29"/>
                    <a:pt x="14" y="29"/>
                  </a:cubicBezTo>
                  <a:close/>
                  <a:moveTo>
                    <a:pt x="14" y="5"/>
                  </a:moveTo>
                  <a:cubicBezTo>
                    <a:pt x="19" y="5"/>
                    <a:pt x="24" y="9"/>
                    <a:pt x="24" y="14"/>
                  </a:cubicBezTo>
                  <a:cubicBezTo>
                    <a:pt x="24" y="20"/>
                    <a:pt x="19" y="24"/>
                    <a:pt x="14" y="24"/>
                  </a:cubicBezTo>
                  <a:cubicBezTo>
                    <a:pt x="9" y="24"/>
                    <a:pt x="5" y="20"/>
                    <a:pt x="5" y="14"/>
                  </a:cubicBezTo>
                  <a:cubicBezTo>
                    <a:pt x="5" y="9"/>
                    <a:pt x="9" y="5"/>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8" name="Freeform 52"/>
            <p:cNvSpPr>
              <a:spLocks/>
            </p:cNvSpPr>
            <p:nvPr/>
          </p:nvSpPr>
          <p:spPr bwMode="auto">
            <a:xfrm>
              <a:off x="2803525" y="3368676"/>
              <a:ext cx="127000" cy="233363"/>
            </a:xfrm>
            <a:custGeom>
              <a:avLst/>
              <a:gdLst>
                <a:gd name="T0" fmla="*/ 29 w 34"/>
                <a:gd name="T1" fmla="*/ 4 h 62"/>
                <a:gd name="T2" fmla="*/ 24 w 34"/>
                <a:gd name="T3" fmla="*/ 0 h 62"/>
                <a:gd name="T4" fmla="*/ 5 w 34"/>
                <a:gd name="T5" fmla="*/ 0 h 62"/>
                <a:gd name="T6" fmla="*/ 0 w 34"/>
                <a:gd name="T7" fmla="*/ 3 h 62"/>
                <a:gd name="T8" fmla="*/ 1 w 34"/>
                <a:gd name="T9" fmla="*/ 6 h 62"/>
                <a:gd name="T10" fmla="*/ 3 w 34"/>
                <a:gd name="T11" fmla="*/ 16 h 62"/>
                <a:gd name="T12" fmla="*/ 5 w 34"/>
                <a:gd name="T13" fmla="*/ 4 h 62"/>
                <a:gd name="T14" fmla="*/ 12 w 34"/>
                <a:gd name="T15" fmla="*/ 4 h 62"/>
                <a:gd name="T16" fmla="*/ 12 w 34"/>
                <a:gd name="T17" fmla="*/ 19 h 62"/>
                <a:gd name="T18" fmla="*/ 14 w 34"/>
                <a:gd name="T19" fmla="*/ 21 h 62"/>
                <a:gd name="T20" fmla="*/ 17 w 34"/>
                <a:gd name="T21" fmla="*/ 19 h 62"/>
                <a:gd name="T22" fmla="*/ 17 w 34"/>
                <a:gd name="T23" fmla="*/ 4 h 62"/>
                <a:gd name="T24" fmla="*/ 24 w 34"/>
                <a:gd name="T25" fmla="*/ 4 h 62"/>
                <a:gd name="T26" fmla="*/ 29 w 34"/>
                <a:gd name="T27" fmla="*/ 31 h 62"/>
                <a:gd name="T28" fmla="*/ 21 w 34"/>
                <a:gd name="T29" fmla="*/ 31 h 62"/>
                <a:gd name="T30" fmla="*/ 19 w 34"/>
                <a:gd name="T31" fmla="*/ 57 h 62"/>
                <a:gd name="T32" fmla="*/ 9 w 34"/>
                <a:gd name="T33" fmla="*/ 57 h 62"/>
                <a:gd name="T34" fmla="*/ 7 w 34"/>
                <a:gd name="T35" fmla="*/ 44 h 62"/>
                <a:gd name="T36" fmla="*/ 3 w 34"/>
                <a:gd name="T37" fmla="*/ 50 h 62"/>
                <a:gd name="T38" fmla="*/ 5 w 34"/>
                <a:gd name="T39" fmla="*/ 58 h 62"/>
                <a:gd name="T40" fmla="*/ 9 w 34"/>
                <a:gd name="T41" fmla="*/ 62 h 62"/>
                <a:gd name="T42" fmla="*/ 19 w 34"/>
                <a:gd name="T43" fmla="*/ 62 h 62"/>
                <a:gd name="T44" fmla="*/ 24 w 34"/>
                <a:gd name="T45" fmla="*/ 58 h 62"/>
                <a:gd name="T46" fmla="*/ 26 w 34"/>
                <a:gd name="T47" fmla="*/ 36 h 62"/>
                <a:gd name="T48" fmla="*/ 29 w 34"/>
                <a:gd name="T49" fmla="*/ 36 h 62"/>
                <a:gd name="T50" fmla="*/ 32 w 34"/>
                <a:gd name="T51" fmla="*/ 34 h 62"/>
                <a:gd name="T52" fmla="*/ 33 w 34"/>
                <a:gd name="T53" fmla="*/ 30 h 62"/>
                <a:gd name="T54" fmla="*/ 29 w 34"/>
                <a:gd name="T55"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9" y="4"/>
                  </a:moveTo>
                  <a:cubicBezTo>
                    <a:pt x="28" y="1"/>
                    <a:pt x="26" y="0"/>
                    <a:pt x="24" y="0"/>
                  </a:cubicBezTo>
                  <a:cubicBezTo>
                    <a:pt x="5" y="0"/>
                    <a:pt x="5" y="0"/>
                    <a:pt x="5" y="0"/>
                  </a:cubicBezTo>
                  <a:cubicBezTo>
                    <a:pt x="2" y="0"/>
                    <a:pt x="1" y="1"/>
                    <a:pt x="0" y="3"/>
                  </a:cubicBezTo>
                  <a:cubicBezTo>
                    <a:pt x="0" y="4"/>
                    <a:pt x="1" y="5"/>
                    <a:pt x="1" y="6"/>
                  </a:cubicBezTo>
                  <a:cubicBezTo>
                    <a:pt x="3" y="16"/>
                    <a:pt x="3" y="16"/>
                    <a:pt x="3" y="16"/>
                  </a:cubicBezTo>
                  <a:cubicBezTo>
                    <a:pt x="5" y="4"/>
                    <a:pt x="5" y="4"/>
                    <a:pt x="5" y="4"/>
                  </a:cubicBezTo>
                  <a:cubicBezTo>
                    <a:pt x="12" y="4"/>
                    <a:pt x="12" y="4"/>
                    <a:pt x="12" y="4"/>
                  </a:cubicBezTo>
                  <a:cubicBezTo>
                    <a:pt x="12" y="19"/>
                    <a:pt x="12" y="19"/>
                    <a:pt x="12" y="19"/>
                  </a:cubicBezTo>
                  <a:cubicBezTo>
                    <a:pt x="12" y="20"/>
                    <a:pt x="13" y="21"/>
                    <a:pt x="14" y="21"/>
                  </a:cubicBezTo>
                  <a:cubicBezTo>
                    <a:pt x="16" y="21"/>
                    <a:pt x="17" y="20"/>
                    <a:pt x="17" y="19"/>
                  </a:cubicBezTo>
                  <a:cubicBezTo>
                    <a:pt x="17" y="4"/>
                    <a:pt x="17" y="4"/>
                    <a:pt x="17" y="4"/>
                  </a:cubicBezTo>
                  <a:cubicBezTo>
                    <a:pt x="24" y="4"/>
                    <a:pt x="24" y="4"/>
                    <a:pt x="24" y="4"/>
                  </a:cubicBezTo>
                  <a:cubicBezTo>
                    <a:pt x="29" y="31"/>
                    <a:pt x="29" y="31"/>
                    <a:pt x="29" y="31"/>
                  </a:cubicBezTo>
                  <a:cubicBezTo>
                    <a:pt x="21" y="31"/>
                    <a:pt x="21" y="31"/>
                    <a:pt x="21" y="31"/>
                  </a:cubicBezTo>
                  <a:cubicBezTo>
                    <a:pt x="19" y="57"/>
                    <a:pt x="19" y="57"/>
                    <a:pt x="19" y="57"/>
                  </a:cubicBezTo>
                  <a:cubicBezTo>
                    <a:pt x="9" y="57"/>
                    <a:pt x="9" y="57"/>
                    <a:pt x="9" y="57"/>
                  </a:cubicBezTo>
                  <a:cubicBezTo>
                    <a:pt x="7" y="44"/>
                    <a:pt x="7" y="44"/>
                    <a:pt x="7" y="44"/>
                  </a:cubicBezTo>
                  <a:cubicBezTo>
                    <a:pt x="3" y="50"/>
                    <a:pt x="3" y="50"/>
                    <a:pt x="3" y="50"/>
                  </a:cubicBezTo>
                  <a:cubicBezTo>
                    <a:pt x="5" y="58"/>
                    <a:pt x="5" y="58"/>
                    <a:pt x="5" y="58"/>
                  </a:cubicBezTo>
                  <a:cubicBezTo>
                    <a:pt x="5" y="60"/>
                    <a:pt x="7" y="62"/>
                    <a:pt x="9" y="62"/>
                  </a:cubicBezTo>
                  <a:cubicBezTo>
                    <a:pt x="19" y="62"/>
                    <a:pt x="19" y="62"/>
                    <a:pt x="19" y="62"/>
                  </a:cubicBezTo>
                  <a:cubicBezTo>
                    <a:pt x="22" y="62"/>
                    <a:pt x="24" y="60"/>
                    <a:pt x="24" y="58"/>
                  </a:cubicBezTo>
                  <a:cubicBezTo>
                    <a:pt x="26" y="36"/>
                    <a:pt x="26" y="36"/>
                    <a:pt x="26" y="36"/>
                  </a:cubicBezTo>
                  <a:cubicBezTo>
                    <a:pt x="29" y="36"/>
                    <a:pt x="29" y="36"/>
                    <a:pt x="29" y="36"/>
                  </a:cubicBezTo>
                  <a:cubicBezTo>
                    <a:pt x="30" y="36"/>
                    <a:pt x="31" y="35"/>
                    <a:pt x="32" y="34"/>
                  </a:cubicBezTo>
                  <a:cubicBezTo>
                    <a:pt x="33" y="33"/>
                    <a:pt x="34" y="31"/>
                    <a:pt x="33" y="30"/>
                  </a:cubicBezTo>
                  <a:lnTo>
                    <a:pt x="2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9" name="Freeform 53"/>
            <p:cNvSpPr>
              <a:spLocks noEditPoints="1"/>
            </p:cNvSpPr>
            <p:nvPr/>
          </p:nvSpPr>
          <p:spPr bwMode="auto">
            <a:xfrm>
              <a:off x="2522538" y="3241676"/>
              <a:ext cx="107950" cy="109538"/>
            </a:xfrm>
            <a:custGeom>
              <a:avLst/>
              <a:gdLst>
                <a:gd name="T0" fmla="*/ 15 w 29"/>
                <a:gd name="T1" fmla="*/ 29 h 29"/>
                <a:gd name="T2" fmla="*/ 29 w 29"/>
                <a:gd name="T3" fmla="*/ 14 h 29"/>
                <a:gd name="T4" fmla="*/ 15 w 29"/>
                <a:gd name="T5" fmla="*/ 0 h 29"/>
                <a:gd name="T6" fmla="*/ 0 w 29"/>
                <a:gd name="T7" fmla="*/ 14 h 29"/>
                <a:gd name="T8" fmla="*/ 15 w 29"/>
                <a:gd name="T9" fmla="*/ 29 h 29"/>
                <a:gd name="T10" fmla="*/ 15 w 29"/>
                <a:gd name="T11" fmla="*/ 5 h 29"/>
                <a:gd name="T12" fmla="*/ 24 w 29"/>
                <a:gd name="T13" fmla="*/ 14 h 29"/>
                <a:gd name="T14" fmla="*/ 15 w 29"/>
                <a:gd name="T15" fmla="*/ 24 h 29"/>
                <a:gd name="T16" fmla="*/ 5 w 29"/>
                <a:gd name="T17" fmla="*/ 14 h 29"/>
                <a:gd name="T18" fmla="*/ 15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5"/>
                  </a:moveTo>
                  <a:cubicBezTo>
                    <a:pt x="20" y="5"/>
                    <a:pt x="24" y="9"/>
                    <a:pt x="24" y="14"/>
                  </a:cubicBezTo>
                  <a:cubicBezTo>
                    <a:pt x="24" y="20"/>
                    <a:pt x="20" y="24"/>
                    <a:pt x="15" y="24"/>
                  </a:cubicBezTo>
                  <a:cubicBezTo>
                    <a:pt x="10" y="24"/>
                    <a:pt x="5" y="20"/>
                    <a:pt x="5" y="14"/>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0" name="Freeform 54"/>
            <p:cNvSpPr>
              <a:spLocks/>
            </p:cNvSpPr>
            <p:nvPr/>
          </p:nvSpPr>
          <p:spPr bwMode="auto">
            <a:xfrm>
              <a:off x="2503488" y="3368676"/>
              <a:ext cx="127000" cy="233363"/>
            </a:xfrm>
            <a:custGeom>
              <a:avLst/>
              <a:gdLst>
                <a:gd name="T0" fmla="*/ 20 w 34"/>
                <a:gd name="T1" fmla="*/ 21 h 62"/>
                <a:gd name="T2" fmla="*/ 22 w 34"/>
                <a:gd name="T3" fmla="*/ 19 h 62"/>
                <a:gd name="T4" fmla="*/ 22 w 34"/>
                <a:gd name="T5" fmla="*/ 4 h 62"/>
                <a:gd name="T6" fmla="*/ 29 w 34"/>
                <a:gd name="T7" fmla="*/ 4 h 62"/>
                <a:gd name="T8" fmla="*/ 31 w 34"/>
                <a:gd name="T9" fmla="*/ 16 h 62"/>
                <a:gd name="T10" fmla="*/ 33 w 34"/>
                <a:gd name="T11" fmla="*/ 6 h 62"/>
                <a:gd name="T12" fmla="*/ 34 w 34"/>
                <a:gd name="T13" fmla="*/ 3 h 62"/>
                <a:gd name="T14" fmla="*/ 29 w 34"/>
                <a:gd name="T15" fmla="*/ 0 h 62"/>
                <a:gd name="T16" fmla="*/ 10 w 34"/>
                <a:gd name="T17" fmla="*/ 0 h 62"/>
                <a:gd name="T18" fmla="*/ 5 w 34"/>
                <a:gd name="T19" fmla="*/ 4 h 62"/>
                <a:gd name="T20" fmla="*/ 1 w 34"/>
                <a:gd name="T21" fmla="*/ 30 h 62"/>
                <a:gd name="T22" fmla="*/ 2 w 34"/>
                <a:gd name="T23" fmla="*/ 34 h 62"/>
                <a:gd name="T24" fmla="*/ 5 w 34"/>
                <a:gd name="T25" fmla="*/ 36 h 62"/>
                <a:gd name="T26" fmla="*/ 8 w 34"/>
                <a:gd name="T27" fmla="*/ 36 h 62"/>
                <a:gd name="T28" fmla="*/ 10 w 34"/>
                <a:gd name="T29" fmla="*/ 58 h 62"/>
                <a:gd name="T30" fmla="*/ 15 w 34"/>
                <a:gd name="T31" fmla="*/ 62 h 62"/>
                <a:gd name="T32" fmla="*/ 25 w 34"/>
                <a:gd name="T33" fmla="*/ 62 h 62"/>
                <a:gd name="T34" fmla="*/ 29 w 34"/>
                <a:gd name="T35" fmla="*/ 58 h 62"/>
                <a:gd name="T36" fmla="*/ 31 w 34"/>
                <a:gd name="T37" fmla="*/ 50 h 62"/>
                <a:gd name="T38" fmla="*/ 27 w 34"/>
                <a:gd name="T39" fmla="*/ 44 h 62"/>
                <a:gd name="T40" fmla="*/ 25 w 34"/>
                <a:gd name="T41" fmla="*/ 57 h 62"/>
                <a:gd name="T42" fmla="*/ 15 w 34"/>
                <a:gd name="T43" fmla="*/ 57 h 62"/>
                <a:gd name="T44" fmla="*/ 13 w 34"/>
                <a:gd name="T45" fmla="*/ 31 h 62"/>
                <a:gd name="T46" fmla="*/ 5 w 34"/>
                <a:gd name="T47" fmla="*/ 31 h 62"/>
                <a:gd name="T48" fmla="*/ 10 w 34"/>
                <a:gd name="T49" fmla="*/ 4 h 62"/>
                <a:gd name="T50" fmla="*/ 17 w 34"/>
                <a:gd name="T51" fmla="*/ 4 h 62"/>
                <a:gd name="T52" fmla="*/ 17 w 34"/>
                <a:gd name="T53" fmla="*/ 19 h 62"/>
                <a:gd name="T54" fmla="*/ 20 w 34"/>
                <a:gd name="T55"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0" y="21"/>
                  </a:moveTo>
                  <a:cubicBezTo>
                    <a:pt x="21" y="21"/>
                    <a:pt x="22" y="20"/>
                    <a:pt x="22" y="19"/>
                  </a:cubicBezTo>
                  <a:cubicBezTo>
                    <a:pt x="22" y="4"/>
                    <a:pt x="22" y="4"/>
                    <a:pt x="22" y="4"/>
                  </a:cubicBezTo>
                  <a:cubicBezTo>
                    <a:pt x="29" y="4"/>
                    <a:pt x="29" y="4"/>
                    <a:pt x="29" y="4"/>
                  </a:cubicBezTo>
                  <a:cubicBezTo>
                    <a:pt x="31" y="16"/>
                    <a:pt x="31" y="16"/>
                    <a:pt x="31" y="16"/>
                  </a:cubicBezTo>
                  <a:cubicBezTo>
                    <a:pt x="33" y="6"/>
                    <a:pt x="33" y="6"/>
                    <a:pt x="33" y="6"/>
                  </a:cubicBezTo>
                  <a:cubicBezTo>
                    <a:pt x="33" y="5"/>
                    <a:pt x="34" y="4"/>
                    <a:pt x="34" y="3"/>
                  </a:cubicBezTo>
                  <a:cubicBezTo>
                    <a:pt x="33" y="1"/>
                    <a:pt x="32" y="0"/>
                    <a:pt x="29" y="0"/>
                  </a:cubicBezTo>
                  <a:cubicBezTo>
                    <a:pt x="10" y="0"/>
                    <a:pt x="10" y="0"/>
                    <a:pt x="10" y="0"/>
                  </a:cubicBezTo>
                  <a:cubicBezTo>
                    <a:pt x="8" y="0"/>
                    <a:pt x="6" y="1"/>
                    <a:pt x="5" y="4"/>
                  </a:cubicBezTo>
                  <a:cubicBezTo>
                    <a:pt x="1" y="30"/>
                    <a:pt x="1" y="30"/>
                    <a:pt x="1" y="30"/>
                  </a:cubicBezTo>
                  <a:cubicBezTo>
                    <a:pt x="0" y="31"/>
                    <a:pt x="1" y="33"/>
                    <a:pt x="2" y="34"/>
                  </a:cubicBezTo>
                  <a:cubicBezTo>
                    <a:pt x="3" y="35"/>
                    <a:pt x="4" y="36"/>
                    <a:pt x="5" y="36"/>
                  </a:cubicBezTo>
                  <a:cubicBezTo>
                    <a:pt x="8" y="36"/>
                    <a:pt x="8" y="36"/>
                    <a:pt x="8" y="36"/>
                  </a:cubicBezTo>
                  <a:cubicBezTo>
                    <a:pt x="10" y="58"/>
                    <a:pt x="10" y="58"/>
                    <a:pt x="10" y="58"/>
                  </a:cubicBezTo>
                  <a:cubicBezTo>
                    <a:pt x="10" y="60"/>
                    <a:pt x="12" y="62"/>
                    <a:pt x="15" y="62"/>
                  </a:cubicBezTo>
                  <a:cubicBezTo>
                    <a:pt x="25" y="62"/>
                    <a:pt x="25" y="62"/>
                    <a:pt x="25" y="62"/>
                  </a:cubicBezTo>
                  <a:cubicBezTo>
                    <a:pt x="27" y="62"/>
                    <a:pt x="29" y="60"/>
                    <a:pt x="29" y="58"/>
                  </a:cubicBezTo>
                  <a:cubicBezTo>
                    <a:pt x="31" y="50"/>
                    <a:pt x="31" y="50"/>
                    <a:pt x="31" y="50"/>
                  </a:cubicBezTo>
                  <a:cubicBezTo>
                    <a:pt x="27" y="44"/>
                    <a:pt x="27" y="44"/>
                    <a:pt x="27" y="44"/>
                  </a:cubicBezTo>
                  <a:cubicBezTo>
                    <a:pt x="25" y="57"/>
                    <a:pt x="25" y="57"/>
                    <a:pt x="25" y="57"/>
                  </a:cubicBezTo>
                  <a:cubicBezTo>
                    <a:pt x="15" y="57"/>
                    <a:pt x="15" y="57"/>
                    <a:pt x="15" y="57"/>
                  </a:cubicBezTo>
                  <a:cubicBezTo>
                    <a:pt x="13" y="31"/>
                    <a:pt x="13" y="31"/>
                    <a:pt x="13" y="31"/>
                  </a:cubicBezTo>
                  <a:cubicBezTo>
                    <a:pt x="5" y="31"/>
                    <a:pt x="5" y="31"/>
                    <a:pt x="5" y="31"/>
                  </a:cubicBezTo>
                  <a:cubicBezTo>
                    <a:pt x="10" y="4"/>
                    <a:pt x="10" y="4"/>
                    <a:pt x="10" y="4"/>
                  </a:cubicBezTo>
                  <a:cubicBezTo>
                    <a:pt x="17" y="4"/>
                    <a:pt x="17" y="4"/>
                    <a:pt x="17" y="4"/>
                  </a:cubicBezTo>
                  <a:cubicBezTo>
                    <a:pt x="17" y="19"/>
                    <a:pt x="17" y="19"/>
                    <a:pt x="17" y="19"/>
                  </a:cubicBezTo>
                  <a:cubicBezTo>
                    <a:pt x="17" y="20"/>
                    <a:pt x="18" y="21"/>
                    <a:pt x="2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31" name="组合 30"/>
          <p:cNvGrpSpPr/>
          <p:nvPr/>
        </p:nvGrpSpPr>
        <p:grpSpPr>
          <a:xfrm>
            <a:off x="6922593" y="2064418"/>
            <a:ext cx="781609" cy="781609"/>
            <a:chOff x="5194300" y="3211513"/>
            <a:chExt cx="458788" cy="458788"/>
          </a:xfrm>
          <a:solidFill>
            <a:schemeClr val="tx1"/>
          </a:solidFill>
        </p:grpSpPr>
        <p:sp>
          <p:nvSpPr>
            <p:cNvPr id="32" name="Freeform 57"/>
            <p:cNvSpPr>
              <a:spLocks noEditPoints="1"/>
            </p:cNvSpPr>
            <p:nvPr/>
          </p:nvSpPr>
          <p:spPr bwMode="auto">
            <a:xfrm>
              <a:off x="5194300" y="3211513"/>
              <a:ext cx="458788" cy="458788"/>
            </a:xfrm>
            <a:custGeom>
              <a:avLst/>
              <a:gdLst>
                <a:gd name="T0" fmla="*/ 114 w 122"/>
                <a:gd name="T1" fmla="*/ 8 h 122"/>
                <a:gd name="T2" fmla="*/ 84 w 122"/>
                <a:gd name="T3" fmla="*/ 8 h 122"/>
                <a:gd name="T4" fmla="*/ 46 w 122"/>
                <a:gd name="T5" fmla="*/ 47 h 122"/>
                <a:gd name="T6" fmla="*/ 46 w 122"/>
                <a:gd name="T7" fmla="*/ 55 h 122"/>
                <a:gd name="T8" fmla="*/ 12 w 122"/>
                <a:gd name="T9" fmla="*/ 89 h 122"/>
                <a:gd name="T10" fmla="*/ 6 w 122"/>
                <a:gd name="T11" fmla="*/ 112 h 122"/>
                <a:gd name="T12" fmla="*/ 1 w 122"/>
                <a:gd name="T13" fmla="*/ 117 h 122"/>
                <a:gd name="T14" fmla="*/ 1 w 122"/>
                <a:gd name="T15" fmla="*/ 121 h 122"/>
                <a:gd name="T16" fmla="*/ 5 w 122"/>
                <a:gd name="T17" fmla="*/ 121 h 122"/>
                <a:gd name="T18" fmla="*/ 10 w 122"/>
                <a:gd name="T19" fmla="*/ 116 h 122"/>
                <a:gd name="T20" fmla="*/ 33 w 122"/>
                <a:gd name="T21" fmla="*/ 110 h 122"/>
                <a:gd name="T22" fmla="*/ 67 w 122"/>
                <a:gd name="T23" fmla="*/ 76 h 122"/>
                <a:gd name="T24" fmla="*/ 75 w 122"/>
                <a:gd name="T25" fmla="*/ 76 h 122"/>
                <a:gd name="T26" fmla="*/ 114 w 122"/>
                <a:gd name="T27" fmla="*/ 38 h 122"/>
                <a:gd name="T28" fmla="*/ 114 w 122"/>
                <a:gd name="T29" fmla="*/ 8 h 122"/>
                <a:gd name="T30" fmla="*/ 29 w 122"/>
                <a:gd name="T31" fmla="*/ 106 h 122"/>
                <a:gd name="T32" fmla="*/ 12 w 122"/>
                <a:gd name="T33" fmla="*/ 110 h 122"/>
                <a:gd name="T34" fmla="*/ 16 w 122"/>
                <a:gd name="T35" fmla="*/ 93 h 122"/>
                <a:gd name="T36" fmla="*/ 50 w 122"/>
                <a:gd name="T37" fmla="*/ 59 h 122"/>
                <a:gd name="T38" fmla="*/ 63 w 122"/>
                <a:gd name="T39" fmla="*/ 72 h 122"/>
                <a:gd name="T40" fmla="*/ 29 w 122"/>
                <a:gd name="T41" fmla="*/ 106 h 122"/>
                <a:gd name="T42" fmla="*/ 71 w 122"/>
                <a:gd name="T43" fmla="*/ 72 h 122"/>
                <a:gd name="T44" fmla="*/ 50 w 122"/>
                <a:gd name="T45" fmla="*/ 51 h 122"/>
                <a:gd name="T46" fmla="*/ 88 w 122"/>
                <a:gd name="T47" fmla="*/ 12 h 122"/>
                <a:gd name="T48" fmla="*/ 110 w 122"/>
                <a:gd name="T49" fmla="*/ 12 h 122"/>
                <a:gd name="T50" fmla="*/ 110 w 122"/>
                <a:gd name="T51" fmla="*/ 34 h 122"/>
                <a:gd name="T52" fmla="*/ 71 w 122"/>
                <a:gd name="T53" fmla="*/ 7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 h="122">
                  <a:moveTo>
                    <a:pt x="114" y="8"/>
                  </a:moveTo>
                  <a:cubicBezTo>
                    <a:pt x="106" y="0"/>
                    <a:pt x="92" y="0"/>
                    <a:pt x="84" y="8"/>
                  </a:cubicBezTo>
                  <a:cubicBezTo>
                    <a:pt x="46" y="47"/>
                    <a:pt x="46" y="47"/>
                    <a:pt x="46" y="47"/>
                  </a:cubicBezTo>
                  <a:cubicBezTo>
                    <a:pt x="43" y="49"/>
                    <a:pt x="43" y="53"/>
                    <a:pt x="46" y="55"/>
                  </a:cubicBezTo>
                  <a:cubicBezTo>
                    <a:pt x="12" y="89"/>
                    <a:pt x="12" y="89"/>
                    <a:pt x="12" y="89"/>
                  </a:cubicBezTo>
                  <a:cubicBezTo>
                    <a:pt x="6" y="94"/>
                    <a:pt x="2" y="106"/>
                    <a:pt x="6" y="112"/>
                  </a:cubicBezTo>
                  <a:cubicBezTo>
                    <a:pt x="1" y="117"/>
                    <a:pt x="1" y="117"/>
                    <a:pt x="1" y="117"/>
                  </a:cubicBezTo>
                  <a:cubicBezTo>
                    <a:pt x="0" y="118"/>
                    <a:pt x="0" y="120"/>
                    <a:pt x="1" y="121"/>
                  </a:cubicBezTo>
                  <a:cubicBezTo>
                    <a:pt x="2" y="122"/>
                    <a:pt x="4" y="122"/>
                    <a:pt x="5" y="121"/>
                  </a:cubicBezTo>
                  <a:cubicBezTo>
                    <a:pt x="10" y="116"/>
                    <a:pt x="10" y="116"/>
                    <a:pt x="10" y="116"/>
                  </a:cubicBezTo>
                  <a:cubicBezTo>
                    <a:pt x="16" y="120"/>
                    <a:pt x="28" y="116"/>
                    <a:pt x="33" y="110"/>
                  </a:cubicBezTo>
                  <a:cubicBezTo>
                    <a:pt x="67" y="76"/>
                    <a:pt x="67" y="76"/>
                    <a:pt x="67" y="76"/>
                  </a:cubicBezTo>
                  <a:cubicBezTo>
                    <a:pt x="69" y="79"/>
                    <a:pt x="73" y="79"/>
                    <a:pt x="75" y="76"/>
                  </a:cubicBezTo>
                  <a:cubicBezTo>
                    <a:pt x="114" y="38"/>
                    <a:pt x="114" y="38"/>
                    <a:pt x="114" y="38"/>
                  </a:cubicBezTo>
                  <a:cubicBezTo>
                    <a:pt x="122" y="30"/>
                    <a:pt x="122" y="16"/>
                    <a:pt x="114" y="8"/>
                  </a:cubicBezTo>
                  <a:close/>
                  <a:moveTo>
                    <a:pt x="29" y="106"/>
                  </a:moveTo>
                  <a:cubicBezTo>
                    <a:pt x="25" y="110"/>
                    <a:pt x="15" y="114"/>
                    <a:pt x="12" y="110"/>
                  </a:cubicBezTo>
                  <a:cubicBezTo>
                    <a:pt x="8" y="107"/>
                    <a:pt x="12" y="97"/>
                    <a:pt x="16" y="93"/>
                  </a:cubicBezTo>
                  <a:cubicBezTo>
                    <a:pt x="50" y="59"/>
                    <a:pt x="50" y="59"/>
                    <a:pt x="50" y="59"/>
                  </a:cubicBezTo>
                  <a:cubicBezTo>
                    <a:pt x="63" y="72"/>
                    <a:pt x="63" y="72"/>
                    <a:pt x="63" y="72"/>
                  </a:cubicBezTo>
                  <a:lnTo>
                    <a:pt x="29" y="106"/>
                  </a:lnTo>
                  <a:close/>
                  <a:moveTo>
                    <a:pt x="71" y="72"/>
                  </a:moveTo>
                  <a:cubicBezTo>
                    <a:pt x="50" y="51"/>
                    <a:pt x="50" y="51"/>
                    <a:pt x="50" y="51"/>
                  </a:cubicBezTo>
                  <a:cubicBezTo>
                    <a:pt x="88" y="12"/>
                    <a:pt x="88" y="12"/>
                    <a:pt x="88" y="12"/>
                  </a:cubicBezTo>
                  <a:cubicBezTo>
                    <a:pt x="94" y="7"/>
                    <a:pt x="104" y="7"/>
                    <a:pt x="110" y="12"/>
                  </a:cubicBezTo>
                  <a:cubicBezTo>
                    <a:pt x="115" y="18"/>
                    <a:pt x="115" y="28"/>
                    <a:pt x="110" y="34"/>
                  </a:cubicBezTo>
                  <a:lnTo>
                    <a:pt x="71"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3" name="Freeform 58"/>
            <p:cNvSpPr>
              <a:spLocks/>
            </p:cNvSpPr>
            <p:nvPr/>
          </p:nvSpPr>
          <p:spPr bwMode="auto">
            <a:xfrm>
              <a:off x="5499100" y="3379788"/>
              <a:ext cx="142875" cy="147638"/>
            </a:xfrm>
            <a:custGeom>
              <a:avLst/>
              <a:gdLst>
                <a:gd name="T0" fmla="*/ 37 w 38"/>
                <a:gd name="T1" fmla="*/ 2 h 39"/>
                <a:gd name="T2" fmla="*/ 33 w 38"/>
                <a:gd name="T3" fmla="*/ 2 h 39"/>
                <a:gd name="T4" fmla="*/ 1 w 38"/>
                <a:gd name="T5" fmla="*/ 33 h 39"/>
                <a:gd name="T6" fmla="*/ 1 w 38"/>
                <a:gd name="T7" fmla="*/ 38 h 39"/>
                <a:gd name="T8" fmla="*/ 5 w 38"/>
                <a:gd name="T9" fmla="*/ 38 h 39"/>
                <a:gd name="T10" fmla="*/ 37 w 38"/>
                <a:gd name="T11" fmla="*/ 6 h 39"/>
                <a:gd name="T12" fmla="*/ 37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7" y="2"/>
                  </a:moveTo>
                  <a:cubicBezTo>
                    <a:pt x="36" y="0"/>
                    <a:pt x="34" y="0"/>
                    <a:pt x="33" y="2"/>
                  </a:cubicBezTo>
                  <a:cubicBezTo>
                    <a:pt x="1" y="33"/>
                    <a:pt x="1" y="33"/>
                    <a:pt x="1" y="33"/>
                  </a:cubicBezTo>
                  <a:cubicBezTo>
                    <a:pt x="0" y="35"/>
                    <a:pt x="0" y="37"/>
                    <a:pt x="1" y="38"/>
                  </a:cubicBezTo>
                  <a:cubicBezTo>
                    <a:pt x="2" y="39"/>
                    <a:pt x="4" y="39"/>
                    <a:pt x="5" y="38"/>
                  </a:cubicBezTo>
                  <a:cubicBezTo>
                    <a:pt x="37" y="6"/>
                    <a:pt x="37" y="6"/>
                    <a:pt x="37" y="6"/>
                  </a:cubicBezTo>
                  <a:cubicBezTo>
                    <a:pt x="38" y="5"/>
                    <a:pt x="38" y="3"/>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34" name="组合 33"/>
          <p:cNvGrpSpPr/>
          <p:nvPr/>
        </p:nvGrpSpPr>
        <p:grpSpPr>
          <a:xfrm>
            <a:off x="9365611" y="2052248"/>
            <a:ext cx="613928" cy="768085"/>
            <a:chOff x="7943850" y="4570413"/>
            <a:chExt cx="360363" cy="450850"/>
          </a:xfrm>
          <a:solidFill>
            <a:schemeClr val="tx1"/>
          </a:solidFill>
        </p:grpSpPr>
        <p:sp>
          <p:nvSpPr>
            <p:cNvPr id="35" name="Freeform 71"/>
            <p:cNvSpPr>
              <a:spLocks noEditPoints="1"/>
            </p:cNvSpPr>
            <p:nvPr/>
          </p:nvSpPr>
          <p:spPr bwMode="auto">
            <a:xfrm>
              <a:off x="7943850" y="4570413"/>
              <a:ext cx="360363" cy="450850"/>
            </a:xfrm>
            <a:custGeom>
              <a:avLst/>
              <a:gdLst>
                <a:gd name="T0" fmla="*/ 90 w 96"/>
                <a:gd name="T1" fmla="*/ 18 h 120"/>
                <a:gd name="T2" fmla="*/ 78 w 96"/>
                <a:gd name="T3" fmla="*/ 18 h 120"/>
                <a:gd name="T4" fmla="*/ 72 w 96"/>
                <a:gd name="T5" fmla="*/ 12 h 120"/>
                <a:gd name="T6" fmla="*/ 66 w 96"/>
                <a:gd name="T7" fmla="*/ 12 h 120"/>
                <a:gd name="T8" fmla="*/ 66 w 96"/>
                <a:gd name="T9" fmla="*/ 6 h 120"/>
                <a:gd name="T10" fmla="*/ 60 w 96"/>
                <a:gd name="T11" fmla="*/ 0 h 120"/>
                <a:gd name="T12" fmla="*/ 36 w 96"/>
                <a:gd name="T13" fmla="*/ 0 h 120"/>
                <a:gd name="T14" fmla="*/ 30 w 96"/>
                <a:gd name="T15" fmla="*/ 6 h 120"/>
                <a:gd name="T16" fmla="*/ 30 w 96"/>
                <a:gd name="T17" fmla="*/ 12 h 120"/>
                <a:gd name="T18" fmla="*/ 24 w 96"/>
                <a:gd name="T19" fmla="*/ 12 h 120"/>
                <a:gd name="T20" fmla="*/ 18 w 96"/>
                <a:gd name="T21" fmla="*/ 18 h 120"/>
                <a:gd name="T22" fmla="*/ 6 w 96"/>
                <a:gd name="T23" fmla="*/ 18 h 120"/>
                <a:gd name="T24" fmla="*/ 0 w 96"/>
                <a:gd name="T25" fmla="*/ 24 h 120"/>
                <a:gd name="T26" fmla="*/ 0 w 96"/>
                <a:gd name="T27" fmla="*/ 114 h 120"/>
                <a:gd name="T28" fmla="*/ 6 w 96"/>
                <a:gd name="T29" fmla="*/ 120 h 120"/>
                <a:gd name="T30" fmla="*/ 90 w 96"/>
                <a:gd name="T31" fmla="*/ 120 h 120"/>
                <a:gd name="T32" fmla="*/ 96 w 96"/>
                <a:gd name="T33" fmla="*/ 114 h 120"/>
                <a:gd name="T34" fmla="*/ 96 w 96"/>
                <a:gd name="T35" fmla="*/ 24 h 120"/>
                <a:gd name="T36" fmla="*/ 90 w 96"/>
                <a:gd name="T37" fmla="*/ 18 h 120"/>
                <a:gd name="T38" fmla="*/ 24 w 96"/>
                <a:gd name="T39" fmla="*/ 18 h 120"/>
                <a:gd name="T40" fmla="*/ 36 w 96"/>
                <a:gd name="T41" fmla="*/ 18 h 120"/>
                <a:gd name="T42" fmla="*/ 36 w 96"/>
                <a:gd name="T43" fmla="*/ 6 h 120"/>
                <a:gd name="T44" fmla="*/ 60 w 96"/>
                <a:gd name="T45" fmla="*/ 6 h 120"/>
                <a:gd name="T46" fmla="*/ 60 w 96"/>
                <a:gd name="T47" fmla="*/ 18 h 120"/>
                <a:gd name="T48" fmla="*/ 72 w 96"/>
                <a:gd name="T49" fmla="*/ 18 h 120"/>
                <a:gd name="T50" fmla="*/ 72 w 96"/>
                <a:gd name="T51" fmla="*/ 24 h 120"/>
                <a:gd name="T52" fmla="*/ 24 w 96"/>
                <a:gd name="T53" fmla="*/ 24 h 120"/>
                <a:gd name="T54" fmla="*/ 24 w 96"/>
                <a:gd name="T55" fmla="*/ 18 h 120"/>
                <a:gd name="T56" fmla="*/ 90 w 96"/>
                <a:gd name="T57" fmla="*/ 114 h 120"/>
                <a:gd name="T58" fmla="*/ 6 w 96"/>
                <a:gd name="T59" fmla="*/ 114 h 120"/>
                <a:gd name="T60" fmla="*/ 6 w 96"/>
                <a:gd name="T61" fmla="*/ 24 h 120"/>
                <a:gd name="T62" fmla="*/ 18 w 96"/>
                <a:gd name="T63" fmla="*/ 24 h 120"/>
                <a:gd name="T64" fmla="*/ 24 w 96"/>
                <a:gd name="T65" fmla="*/ 30 h 120"/>
                <a:gd name="T66" fmla="*/ 72 w 96"/>
                <a:gd name="T67" fmla="*/ 30 h 120"/>
                <a:gd name="T68" fmla="*/ 78 w 96"/>
                <a:gd name="T69" fmla="*/ 24 h 120"/>
                <a:gd name="T70" fmla="*/ 90 w 96"/>
                <a:gd name="T71" fmla="*/ 24 h 120"/>
                <a:gd name="T72" fmla="*/ 90 w 96"/>
                <a:gd name="T73"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20">
                  <a:moveTo>
                    <a:pt x="90" y="18"/>
                  </a:moveTo>
                  <a:cubicBezTo>
                    <a:pt x="78" y="18"/>
                    <a:pt x="78" y="18"/>
                    <a:pt x="78" y="18"/>
                  </a:cubicBezTo>
                  <a:cubicBezTo>
                    <a:pt x="78" y="15"/>
                    <a:pt x="75" y="12"/>
                    <a:pt x="72" y="12"/>
                  </a:cubicBezTo>
                  <a:cubicBezTo>
                    <a:pt x="66" y="12"/>
                    <a:pt x="66" y="12"/>
                    <a:pt x="66" y="12"/>
                  </a:cubicBezTo>
                  <a:cubicBezTo>
                    <a:pt x="66" y="6"/>
                    <a:pt x="66" y="6"/>
                    <a:pt x="66" y="6"/>
                  </a:cubicBezTo>
                  <a:cubicBezTo>
                    <a:pt x="66" y="3"/>
                    <a:pt x="63" y="0"/>
                    <a:pt x="60" y="0"/>
                  </a:cubicBezTo>
                  <a:cubicBezTo>
                    <a:pt x="36" y="0"/>
                    <a:pt x="36" y="0"/>
                    <a:pt x="36" y="0"/>
                  </a:cubicBezTo>
                  <a:cubicBezTo>
                    <a:pt x="33" y="0"/>
                    <a:pt x="30" y="3"/>
                    <a:pt x="30" y="6"/>
                  </a:cubicBezTo>
                  <a:cubicBezTo>
                    <a:pt x="30" y="12"/>
                    <a:pt x="30" y="12"/>
                    <a:pt x="30" y="12"/>
                  </a:cubicBezTo>
                  <a:cubicBezTo>
                    <a:pt x="24" y="12"/>
                    <a:pt x="24" y="12"/>
                    <a:pt x="24" y="12"/>
                  </a:cubicBezTo>
                  <a:cubicBezTo>
                    <a:pt x="21" y="12"/>
                    <a:pt x="18" y="15"/>
                    <a:pt x="18" y="18"/>
                  </a:cubicBezTo>
                  <a:cubicBezTo>
                    <a:pt x="6" y="18"/>
                    <a:pt x="6" y="18"/>
                    <a:pt x="6" y="18"/>
                  </a:cubicBezTo>
                  <a:cubicBezTo>
                    <a:pt x="3" y="18"/>
                    <a:pt x="0" y="21"/>
                    <a:pt x="0" y="24"/>
                  </a:cubicBezTo>
                  <a:cubicBezTo>
                    <a:pt x="0" y="114"/>
                    <a:pt x="0" y="114"/>
                    <a:pt x="0" y="114"/>
                  </a:cubicBezTo>
                  <a:cubicBezTo>
                    <a:pt x="0" y="117"/>
                    <a:pt x="3" y="120"/>
                    <a:pt x="6" y="120"/>
                  </a:cubicBezTo>
                  <a:cubicBezTo>
                    <a:pt x="90" y="120"/>
                    <a:pt x="90" y="120"/>
                    <a:pt x="90" y="120"/>
                  </a:cubicBezTo>
                  <a:cubicBezTo>
                    <a:pt x="93" y="120"/>
                    <a:pt x="96" y="117"/>
                    <a:pt x="96" y="114"/>
                  </a:cubicBezTo>
                  <a:cubicBezTo>
                    <a:pt x="96" y="24"/>
                    <a:pt x="96" y="24"/>
                    <a:pt x="96" y="24"/>
                  </a:cubicBezTo>
                  <a:cubicBezTo>
                    <a:pt x="96" y="21"/>
                    <a:pt x="93" y="18"/>
                    <a:pt x="90" y="18"/>
                  </a:cubicBezTo>
                  <a:close/>
                  <a:moveTo>
                    <a:pt x="24" y="18"/>
                  </a:moveTo>
                  <a:cubicBezTo>
                    <a:pt x="36" y="18"/>
                    <a:pt x="36" y="18"/>
                    <a:pt x="36" y="18"/>
                  </a:cubicBezTo>
                  <a:cubicBezTo>
                    <a:pt x="36" y="6"/>
                    <a:pt x="36" y="6"/>
                    <a:pt x="36" y="6"/>
                  </a:cubicBezTo>
                  <a:cubicBezTo>
                    <a:pt x="60" y="6"/>
                    <a:pt x="60" y="6"/>
                    <a:pt x="60" y="6"/>
                  </a:cubicBezTo>
                  <a:cubicBezTo>
                    <a:pt x="60" y="18"/>
                    <a:pt x="60" y="18"/>
                    <a:pt x="60" y="18"/>
                  </a:cubicBezTo>
                  <a:cubicBezTo>
                    <a:pt x="72" y="18"/>
                    <a:pt x="72" y="18"/>
                    <a:pt x="72" y="18"/>
                  </a:cubicBezTo>
                  <a:cubicBezTo>
                    <a:pt x="72" y="24"/>
                    <a:pt x="72" y="24"/>
                    <a:pt x="72" y="24"/>
                  </a:cubicBezTo>
                  <a:cubicBezTo>
                    <a:pt x="24" y="24"/>
                    <a:pt x="24" y="24"/>
                    <a:pt x="24" y="24"/>
                  </a:cubicBezTo>
                  <a:lnTo>
                    <a:pt x="24" y="18"/>
                  </a:lnTo>
                  <a:close/>
                  <a:moveTo>
                    <a:pt x="90" y="114"/>
                  </a:moveTo>
                  <a:cubicBezTo>
                    <a:pt x="6" y="114"/>
                    <a:pt x="6" y="114"/>
                    <a:pt x="6" y="114"/>
                  </a:cubicBezTo>
                  <a:cubicBezTo>
                    <a:pt x="6" y="24"/>
                    <a:pt x="6" y="24"/>
                    <a:pt x="6" y="24"/>
                  </a:cubicBezTo>
                  <a:cubicBezTo>
                    <a:pt x="18" y="24"/>
                    <a:pt x="18" y="24"/>
                    <a:pt x="18" y="24"/>
                  </a:cubicBezTo>
                  <a:cubicBezTo>
                    <a:pt x="18" y="27"/>
                    <a:pt x="21" y="30"/>
                    <a:pt x="24" y="30"/>
                  </a:cubicBezTo>
                  <a:cubicBezTo>
                    <a:pt x="72" y="30"/>
                    <a:pt x="72" y="30"/>
                    <a:pt x="72" y="30"/>
                  </a:cubicBezTo>
                  <a:cubicBezTo>
                    <a:pt x="75" y="30"/>
                    <a:pt x="78" y="27"/>
                    <a:pt x="78" y="24"/>
                  </a:cubicBezTo>
                  <a:cubicBezTo>
                    <a:pt x="90" y="24"/>
                    <a:pt x="90" y="24"/>
                    <a:pt x="90" y="24"/>
                  </a:cubicBezTo>
                  <a:lnTo>
                    <a:pt x="90"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6" name="Rectangle 72"/>
            <p:cNvSpPr>
              <a:spLocks noChangeArrowheads="1"/>
            </p:cNvSpPr>
            <p:nvPr/>
          </p:nvSpPr>
          <p:spPr bwMode="auto">
            <a:xfrm>
              <a:off x="8010525" y="4729163"/>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7" name="Rectangle 73"/>
            <p:cNvSpPr>
              <a:spLocks noChangeArrowheads="1"/>
            </p:cNvSpPr>
            <p:nvPr/>
          </p:nvSpPr>
          <p:spPr bwMode="auto">
            <a:xfrm>
              <a:off x="8010525" y="4795838"/>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41" name="组合 40">
            <a:extLst>
              <a:ext uri="{FF2B5EF4-FFF2-40B4-BE49-F238E27FC236}">
                <a16:creationId xmlns:a16="http://schemas.microsoft.com/office/drawing/2014/main" id="{3C972DC1-3BAD-468C-8D90-BAD826EB496A}"/>
              </a:ext>
            </a:extLst>
          </p:cNvPr>
          <p:cNvGrpSpPr/>
          <p:nvPr/>
        </p:nvGrpSpPr>
        <p:grpSpPr>
          <a:xfrm>
            <a:off x="0" y="237789"/>
            <a:ext cx="12192000" cy="400110"/>
            <a:chOff x="0" y="237789"/>
            <a:chExt cx="12192000" cy="400110"/>
          </a:xfrm>
        </p:grpSpPr>
        <p:sp>
          <p:nvSpPr>
            <p:cNvPr id="42" name="矩形 41">
              <a:extLst>
                <a:ext uri="{FF2B5EF4-FFF2-40B4-BE49-F238E27FC236}">
                  <a16:creationId xmlns:a16="http://schemas.microsoft.com/office/drawing/2014/main" id="{5D9C89FC-E495-430B-9097-8ED90780436F}"/>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27">
              <a:extLst>
                <a:ext uri="{FF2B5EF4-FFF2-40B4-BE49-F238E27FC236}">
                  <a16:creationId xmlns:a16="http://schemas.microsoft.com/office/drawing/2014/main" id="{D52822F9-C771-4FC3-B928-FEDF02E07A33}"/>
                </a:ext>
              </a:extLst>
            </p:cNvPr>
            <p:cNvSpPr txBox="1"/>
            <p:nvPr/>
          </p:nvSpPr>
          <p:spPr>
            <a:xfrm>
              <a:off x="782195" y="23778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03 </a:t>
              </a:r>
              <a:r>
                <a:rPr lang="zh-CN" altLang="en-US" sz="2000" spc="600" dirty="0">
                  <a:solidFill>
                    <a:srgbClr val="084772"/>
                  </a:solidFill>
                  <a:latin typeface="微软雅黑" panose="020B0503020204020204" pitchFamily="34" charset="-122"/>
                  <a:ea typeface="微软雅黑" panose="020B0503020204020204" pitchFamily="34" charset="-122"/>
                </a:rPr>
                <a:t>案例背景</a:t>
              </a:r>
            </a:p>
          </p:txBody>
        </p:sp>
        <p:sp>
          <p:nvSpPr>
            <p:cNvPr id="44" name="矩形 43">
              <a:extLst>
                <a:ext uri="{FF2B5EF4-FFF2-40B4-BE49-F238E27FC236}">
                  <a16:creationId xmlns:a16="http://schemas.microsoft.com/office/drawing/2014/main" id="{8D3C667D-1C8D-4760-9520-7DE27CA5C2E3}"/>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7823625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3"/>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2700"/>
                            </p:stCondLst>
                            <p:childTnLst>
                              <p:par>
                                <p:cTn id="20" presetID="1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ppt_x</p:attrName>
                                        </p:attrNameLst>
                                      </p:cBhvr>
                                      <p:tavLst>
                                        <p:tav tm="0">
                                          <p:val>
                                            <p:strVal val="#ppt_x-#ppt_w*1.125000"/>
                                          </p:val>
                                        </p:tav>
                                        <p:tav tm="100000">
                                          <p:val>
                                            <p:strVal val="#ppt_x"/>
                                          </p:val>
                                        </p:tav>
                                      </p:tavLst>
                                    </p:anim>
                                    <p:animEffect transition="in" filter="wipe(right)">
                                      <p:cBhvr>
                                        <p:cTn id="23" dur="500"/>
                                        <p:tgtEl>
                                          <p:spTgt spid="10"/>
                                        </p:tgtEl>
                                      </p:cBhvr>
                                    </p:animEffect>
                                  </p:childTnLst>
                                </p:cTn>
                              </p:par>
                            </p:childTnLst>
                          </p:cTn>
                        </p:par>
                        <p:par>
                          <p:cTn id="24" fill="hold">
                            <p:stCondLst>
                              <p:cond delay="32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700"/>
                            </p:stCondLst>
                            <p:childTnLst>
                              <p:par>
                                <p:cTn id="29" presetID="50" presetClass="entr" presetSubtype="0" decel="100000" fill="hold" grpId="0" nodeType="afterEffect">
                                  <p:stCondLst>
                                    <p:cond delay="0"/>
                                  </p:stCondLst>
                                  <p:iterate type="lt">
                                    <p:tmPct val="10000"/>
                                  </p:iterate>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strVal val="#ppt_w+.3"/>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animEffect transition="in" filter="fade">
                                      <p:cBhvr>
                                        <p:cTn id="33" dur="1000"/>
                                        <p:tgtEl>
                                          <p:spTgt spid="12"/>
                                        </p:tgtEl>
                                      </p:cBhvr>
                                    </p:animEffect>
                                  </p:childTnLst>
                                </p:cTn>
                              </p:par>
                            </p:childTnLst>
                          </p:cTn>
                        </p:par>
                        <p:par>
                          <p:cTn id="34" fill="hold">
                            <p:stCondLst>
                              <p:cond delay="5600"/>
                            </p:stCondLst>
                            <p:childTnLst>
                              <p:par>
                                <p:cTn id="35" presetID="1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ppt_x</p:attrName>
                                        </p:attrNameLst>
                                      </p:cBhvr>
                                      <p:tavLst>
                                        <p:tav tm="0">
                                          <p:val>
                                            <p:strVal val="#ppt_x-#ppt_w*1.125000"/>
                                          </p:val>
                                        </p:tav>
                                        <p:tav tm="100000">
                                          <p:val>
                                            <p:strVal val="#ppt_x"/>
                                          </p:val>
                                        </p:tav>
                                      </p:tavLst>
                                    </p:anim>
                                    <p:animEffect transition="in" filter="wipe(right)">
                                      <p:cBhvr>
                                        <p:cTn id="38" dur="500"/>
                                        <p:tgtEl>
                                          <p:spTgt spid="14"/>
                                        </p:tgtEl>
                                      </p:cBhvr>
                                    </p:animEffect>
                                  </p:childTnLst>
                                </p:cTn>
                              </p:par>
                            </p:childTnLst>
                          </p:cTn>
                        </p:par>
                        <p:par>
                          <p:cTn id="39" fill="hold">
                            <p:stCondLst>
                              <p:cond delay="6100"/>
                            </p:stCondLst>
                            <p:childTnLst>
                              <p:par>
                                <p:cTn id="40" presetID="10" presetClass="entr" presetSubtype="0"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6600"/>
                            </p:stCondLst>
                            <p:childTnLst>
                              <p:par>
                                <p:cTn id="44" presetID="50" presetClass="entr" presetSubtype="0" decel="100000" fill="hold" grpId="0" nodeType="afterEffect">
                                  <p:stCondLst>
                                    <p:cond delay="0"/>
                                  </p:stCondLst>
                                  <p:iterate type="lt">
                                    <p:tmPct val="10000"/>
                                  </p:iterate>
                                  <p:childTnLst>
                                    <p:set>
                                      <p:cBhvr>
                                        <p:cTn id="45" dur="1" fill="hold">
                                          <p:stCondLst>
                                            <p:cond delay="0"/>
                                          </p:stCondLst>
                                        </p:cTn>
                                        <p:tgtEl>
                                          <p:spTgt spid="16"/>
                                        </p:tgtEl>
                                        <p:attrNameLst>
                                          <p:attrName>style.visibility</p:attrName>
                                        </p:attrNameLst>
                                      </p:cBhvr>
                                      <p:to>
                                        <p:strVal val="visible"/>
                                      </p:to>
                                    </p:set>
                                    <p:anim calcmode="lin" valueType="num">
                                      <p:cBhvr>
                                        <p:cTn id="46" dur="1000" fill="hold"/>
                                        <p:tgtEl>
                                          <p:spTgt spid="16"/>
                                        </p:tgtEl>
                                        <p:attrNameLst>
                                          <p:attrName>ppt_w</p:attrName>
                                        </p:attrNameLst>
                                      </p:cBhvr>
                                      <p:tavLst>
                                        <p:tav tm="0">
                                          <p:val>
                                            <p:strVal val="#ppt_w+.3"/>
                                          </p:val>
                                        </p:tav>
                                        <p:tav tm="100000">
                                          <p:val>
                                            <p:strVal val="#ppt_w"/>
                                          </p:val>
                                        </p:tav>
                                      </p:tavLst>
                                    </p:anim>
                                    <p:anim calcmode="lin" valueType="num">
                                      <p:cBhvr>
                                        <p:cTn id="47" dur="1000" fill="hold"/>
                                        <p:tgtEl>
                                          <p:spTgt spid="16"/>
                                        </p:tgtEl>
                                        <p:attrNameLst>
                                          <p:attrName>ppt_h</p:attrName>
                                        </p:attrNameLst>
                                      </p:cBhvr>
                                      <p:tavLst>
                                        <p:tav tm="0">
                                          <p:val>
                                            <p:strVal val="#ppt_h"/>
                                          </p:val>
                                        </p:tav>
                                        <p:tav tm="100000">
                                          <p:val>
                                            <p:strVal val="#ppt_h"/>
                                          </p:val>
                                        </p:tav>
                                      </p:tavLst>
                                    </p:anim>
                                    <p:animEffect transition="in" filter="fade">
                                      <p:cBhvr>
                                        <p:cTn id="48" dur="1000"/>
                                        <p:tgtEl>
                                          <p:spTgt spid="16"/>
                                        </p:tgtEl>
                                      </p:cBhvr>
                                    </p:animEffect>
                                  </p:childTnLst>
                                </p:cTn>
                              </p:par>
                            </p:childTnLst>
                          </p:cTn>
                        </p:par>
                        <p:par>
                          <p:cTn id="49" fill="hold">
                            <p:stCondLst>
                              <p:cond delay="8600"/>
                            </p:stCondLst>
                            <p:childTnLst>
                              <p:par>
                                <p:cTn id="50" presetID="1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p:tgtEl>
                                          <p:spTgt spid="18"/>
                                        </p:tgtEl>
                                        <p:attrNameLst>
                                          <p:attrName>ppt_x</p:attrName>
                                        </p:attrNameLst>
                                      </p:cBhvr>
                                      <p:tavLst>
                                        <p:tav tm="0">
                                          <p:val>
                                            <p:strVal val="#ppt_x-#ppt_w*1.125000"/>
                                          </p:val>
                                        </p:tav>
                                        <p:tav tm="100000">
                                          <p:val>
                                            <p:strVal val="#ppt_x"/>
                                          </p:val>
                                        </p:tav>
                                      </p:tavLst>
                                    </p:anim>
                                    <p:animEffect transition="in" filter="wipe(right)">
                                      <p:cBhvr>
                                        <p:cTn id="53" dur="500"/>
                                        <p:tgtEl>
                                          <p:spTgt spid="18"/>
                                        </p:tgtEl>
                                      </p:cBhvr>
                                    </p:animEffect>
                                  </p:childTnLst>
                                </p:cTn>
                              </p:par>
                            </p:childTnLst>
                          </p:cTn>
                        </p:par>
                        <p:par>
                          <p:cTn id="54" fill="hold">
                            <p:stCondLst>
                              <p:cond delay="9100"/>
                            </p:stCondLst>
                            <p:childTnLst>
                              <p:par>
                                <p:cTn id="55" presetID="10"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par>
                          <p:cTn id="58" fill="hold">
                            <p:stCondLst>
                              <p:cond delay="9600"/>
                            </p:stCondLst>
                            <p:childTnLst>
                              <p:par>
                                <p:cTn id="59" presetID="50" presetClass="entr" presetSubtype="0" decel="100000" fill="hold" grpId="0" nodeType="afterEffect">
                                  <p:stCondLst>
                                    <p:cond delay="0"/>
                                  </p:stCondLst>
                                  <p:iterate type="lt">
                                    <p:tmPct val="10000"/>
                                  </p:iterate>
                                  <p:childTnLst>
                                    <p:set>
                                      <p:cBhvr>
                                        <p:cTn id="60" dur="1" fill="hold">
                                          <p:stCondLst>
                                            <p:cond delay="0"/>
                                          </p:stCondLst>
                                        </p:cTn>
                                        <p:tgtEl>
                                          <p:spTgt spid="20"/>
                                        </p:tgtEl>
                                        <p:attrNameLst>
                                          <p:attrName>style.visibility</p:attrName>
                                        </p:attrNameLst>
                                      </p:cBhvr>
                                      <p:to>
                                        <p:strVal val="visible"/>
                                      </p:to>
                                    </p:set>
                                    <p:anim calcmode="lin" valueType="num">
                                      <p:cBhvr>
                                        <p:cTn id="61" dur="1000" fill="hold"/>
                                        <p:tgtEl>
                                          <p:spTgt spid="20"/>
                                        </p:tgtEl>
                                        <p:attrNameLst>
                                          <p:attrName>ppt_w</p:attrName>
                                        </p:attrNameLst>
                                      </p:cBhvr>
                                      <p:tavLst>
                                        <p:tav tm="0">
                                          <p:val>
                                            <p:strVal val="#ppt_w+.3"/>
                                          </p:val>
                                        </p:tav>
                                        <p:tav tm="100000">
                                          <p:val>
                                            <p:strVal val="#ppt_w"/>
                                          </p:val>
                                        </p:tav>
                                      </p:tavLst>
                                    </p:anim>
                                    <p:anim calcmode="lin" valueType="num">
                                      <p:cBhvr>
                                        <p:cTn id="62" dur="1000" fill="hold"/>
                                        <p:tgtEl>
                                          <p:spTgt spid="20"/>
                                        </p:tgtEl>
                                        <p:attrNameLst>
                                          <p:attrName>ppt_h</p:attrName>
                                        </p:attrNameLst>
                                      </p:cBhvr>
                                      <p:tavLst>
                                        <p:tav tm="0">
                                          <p:val>
                                            <p:strVal val="#ppt_h"/>
                                          </p:val>
                                        </p:tav>
                                        <p:tav tm="100000">
                                          <p:val>
                                            <p:strVal val="#ppt_h"/>
                                          </p:val>
                                        </p:tav>
                                      </p:tavLst>
                                    </p:anim>
                                    <p:animEffect transition="in" filter="fade">
                                      <p:cBhvr>
                                        <p:cTn id="6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animBg="1"/>
      <p:bldP spid="12" grpId="0"/>
      <p:bldP spid="14" grpId="0" animBg="1"/>
      <p:bldP spid="16"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913288" y="919316"/>
            <a:ext cx="212455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服装行业发展现状</a:t>
            </a:r>
          </a:p>
        </p:txBody>
      </p:sp>
      <p:sp>
        <p:nvSpPr>
          <p:cNvPr id="23596" name="矩形 4"/>
          <p:cNvSpPr>
            <a:spLocks noChangeArrowheads="1"/>
          </p:cNvSpPr>
          <p:nvPr/>
        </p:nvSpPr>
        <p:spPr bwMode="auto">
          <a:xfrm>
            <a:off x="883968" y="1549201"/>
            <a:ext cx="5238787" cy="733534"/>
          </a:xfrm>
          <a:prstGeom prst="rect">
            <a:avLst/>
          </a:prstGeom>
          <a:noFill/>
          <a:ln w="9525">
            <a:noFill/>
            <a:miter lim="800000"/>
            <a:headEnd/>
            <a:tailEnd/>
          </a:ln>
        </p:spPr>
        <p:txBody>
          <a:bodyPr wrap="square" lIns="91440" tIns="45720" rIns="91440" bIns="45720">
            <a:spAutoFit/>
          </a:bodyPr>
          <a:lstStyle/>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0" y="217469"/>
            <a:ext cx="12192000" cy="409034"/>
            <a:chOff x="0" y="217469"/>
            <a:chExt cx="12192000" cy="409034"/>
          </a:xfrm>
        </p:grpSpPr>
        <p:sp>
          <p:nvSpPr>
            <p:cNvPr id="72" name="矩形 71">
              <a:extLst>
                <a:ext uri="{FF2B5EF4-FFF2-40B4-BE49-F238E27FC236}">
                  <a16:creationId xmlns:a16="http://schemas.microsoft.com/office/drawing/2014/main" id="{54E599DD-8A42-4B48-929D-F9C97F3FD86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744334" y="217469"/>
              <a:ext cx="2265364"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3.1 </a:t>
              </a:r>
              <a:r>
                <a:rPr lang="zh-CN" altLang="en-US" sz="2000" spc="600" dirty="0">
                  <a:solidFill>
                    <a:srgbClr val="084772"/>
                  </a:solidFill>
                  <a:latin typeface="微软雅黑" panose="020B0503020204020204" pitchFamily="34" charset="-122"/>
                  <a:ea typeface="微软雅黑" panose="020B0503020204020204" pitchFamily="34" charset="-122"/>
                </a:rPr>
                <a:t>行业简介</a:t>
              </a: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TextBox 75"/>
          <p:cNvSpPr txBox="1"/>
          <p:nvPr/>
        </p:nvSpPr>
        <p:spPr>
          <a:xfrm>
            <a:off x="883920" y="1483360"/>
            <a:ext cx="10210799" cy="2862322"/>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、中国是世界人口第一大国，是全世界最大的服装生产国与消费国</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、互联网服装销售业成为拉动经济增长的主要动力</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、今年来我国服装业整体呈现下滑趋势</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2019</a:t>
            </a:r>
            <a:r>
              <a:rPr lang="zh-CN" altLang="en-US" dirty="0">
                <a:latin typeface="微软雅黑" pitchFamily="34" charset="-122"/>
                <a:ea typeface="微软雅黑" pitchFamily="34" charset="-122"/>
              </a:rPr>
              <a:t>年规模以上服装企业营业收入为</a:t>
            </a:r>
            <a:r>
              <a:rPr lang="en-US" altLang="zh-CN" dirty="0">
                <a:latin typeface="微软雅黑" pitchFamily="34" charset="-122"/>
                <a:ea typeface="微软雅黑" pitchFamily="34" charset="-122"/>
              </a:rPr>
              <a:t>16010.3</a:t>
            </a:r>
            <a:r>
              <a:rPr lang="zh-CN" altLang="en-US" dirty="0">
                <a:latin typeface="微软雅黑" pitchFamily="34" charset="-122"/>
                <a:ea typeface="微软雅黑" pitchFamily="34" charset="-122"/>
              </a:rPr>
              <a:t>亿元，同比下降</a:t>
            </a:r>
            <a:r>
              <a:rPr lang="en-US" altLang="zh-CN" dirty="0">
                <a:latin typeface="微软雅黑" pitchFamily="34" charset="-122"/>
                <a:ea typeface="微软雅黑" pitchFamily="34" charset="-122"/>
              </a:rPr>
              <a:t>3.4%</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2020</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月由于受到疫情影响，规模以上企业营业收入为</a:t>
            </a:r>
            <a:r>
              <a:rPr lang="en-US" altLang="zh-CN" dirty="0">
                <a:latin typeface="微软雅黑" pitchFamily="34" charset="-122"/>
                <a:ea typeface="微软雅黑" pitchFamily="34" charset="-122"/>
              </a:rPr>
              <a:t>9481.49</a:t>
            </a:r>
            <a:r>
              <a:rPr lang="zh-CN" altLang="en-US" dirty="0">
                <a:latin typeface="微软雅黑" pitchFamily="34" charset="-122"/>
                <a:ea typeface="微软雅黑" pitchFamily="34" charset="-122"/>
              </a:rPr>
              <a:t>亿元，同比下降</a:t>
            </a:r>
            <a:r>
              <a:rPr lang="en-US" altLang="zh-CN" dirty="0">
                <a:latin typeface="微软雅黑" pitchFamily="34" charset="-122"/>
                <a:ea typeface="微软雅黑" pitchFamily="34" charset="-122"/>
              </a:rPr>
              <a:t>13.46%</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2019</a:t>
            </a:r>
            <a:r>
              <a:rPr lang="zh-CN" altLang="en-US" dirty="0">
                <a:latin typeface="微软雅黑" pitchFamily="34" charset="-122"/>
                <a:ea typeface="微软雅黑" pitchFamily="34" charset="-122"/>
              </a:rPr>
              <a:t>年，我国服装行业规模以上企业累计完成服装产量</a:t>
            </a:r>
            <a:r>
              <a:rPr lang="en-US" altLang="zh-CN" dirty="0">
                <a:latin typeface="微软雅黑" pitchFamily="34" charset="-122"/>
                <a:ea typeface="微软雅黑" pitchFamily="34" charset="-122"/>
              </a:rPr>
              <a:t>244.72</a:t>
            </a:r>
            <a:r>
              <a:rPr lang="zh-CN" altLang="en-US" dirty="0">
                <a:latin typeface="微软雅黑" pitchFamily="34" charset="-122"/>
                <a:ea typeface="微软雅黑" pitchFamily="34" charset="-122"/>
              </a:rPr>
              <a:t>亿件，同比增长</a:t>
            </a:r>
            <a:r>
              <a:rPr lang="en-US" altLang="zh-CN" dirty="0">
                <a:latin typeface="微软雅黑" pitchFamily="34" charset="-122"/>
                <a:ea typeface="微软雅黑" pitchFamily="34" charset="-122"/>
              </a:rPr>
              <a:t>9.9%</a:t>
            </a:r>
            <a:r>
              <a:rPr lang="zh-CN" altLang="en-US" dirty="0">
                <a:latin typeface="微软雅黑" pitchFamily="34" charset="-122"/>
                <a:ea typeface="微软雅黑" pitchFamily="34" charset="-122"/>
              </a:rPr>
              <a:t>。在疫情影响下，</a:t>
            </a:r>
            <a:r>
              <a:rPr lang="en-US" altLang="zh-CN" dirty="0">
                <a:latin typeface="微软雅黑" pitchFamily="34" charset="-122"/>
                <a:ea typeface="微软雅黑" pitchFamily="34" charset="-122"/>
              </a:rPr>
              <a:t>2020</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月我国服装行业规模以上企业累计完成服装产量</a:t>
            </a:r>
            <a:r>
              <a:rPr lang="en-US" altLang="zh-CN" dirty="0">
                <a:latin typeface="微软雅黑" pitchFamily="34" charset="-122"/>
                <a:ea typeface="微软雅黑" pitchFamily="34" charset="-122"/>
              </a:rPr>
              <a:t>157.05</a:t>
            </a:r>
            <a:r>
              <a:rPr lang="zh-CN" altLang="en-US" dirty="0">
                <a:latin typeface="微软雅黑" pitchFamily="34" charset="-122"/>
                <a:ea typeface="微软雅黑" pitchFamily="34" charset="-122"/>
              </a:rPr>
              <a:t>亿件，同比下降</a:t>
            </a:r>
            <a:r>
              <a:rPr lang="en-US" altLang="zh-CN" dirty="0">
                <a:latin typeface="微软雅黑" pitchFamily="34" charset="-122"/>
                <a:ea typeface="微软雅黑" pitchFamily="34" charset="-122"/>
              </a:rPr>
              <a:t>10.53%</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cstate="print"/>
          <a:srcRect/>
          <a:stretch>
            <a:fillRect/>
          </a:stretch>
        </p:blipFill>
        <p:spPr bwMode="auto">
          <a:xfrm>
            <a:off x="1099504" y="4485324"/>
            <a:ext cx="3381056" cy="21171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12180" y="4439919"/>
            <a:ext cx="3477260" cy="2179775"/>
          </a:xfrm>
          <a:prstGeom prst="rect">
            <a:avLst/>
          </a:prstGeom>
          <a:noFill/>
          <a:ln w="9525">
            <a:noFill/>
            <a:miter lim="800000"/>
            <a:headEnd/>
            <a:tailEnd/>
          </a:ln>
        </p:spPr>
      </p:pic>
    </p:spTree>
    <p:extLst>
      <p:ext uri="{BB962C8B-B14F-4D97-AF65-F5344CB8AC3E}">
        <p14:creationId xmlns:p14="http://schemas.microsoft.com/office/powerpoint/2010/main" val="22128075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913288" y="919316"/>
            <a:ext cx="212455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驱动因素</a:t>
            </a:r>
          </a:p>
        </p:txBody>
      </p:sp>
      <p:sp>
        <p:nvSpPr>
          <p:cNvPr id="23596" name="矩形 4"/>
          <p:cNvSpPr>
            <a:spLocks noChangeArrowheads="1"/>
          </p:cNvSpPr>
          <p:nvPr/>
        </p:nvSpPr>
        <p:spPr bwMode="auto">
          <a:xfrm>
            <a:off x="883968" y="1549201"/>
            <a:ext cx="5238787" cy="733534"/>
          </a:xfrm>
          <a:prstGeom prst="rect">
            <a:avLst/>
          </a:prstGeom>
          <a:noFill/>
          <a:ln w="9525">
            <a:noFill/>
            <a:miter lim="800000"/>
            <a:headEnd/>
            <a:tailEnd/>
          </a:ln>
        </p:spPr>
        <p:txBody>
          <a:bodyPr wrap="square" lIns="91440" tIns="45720" rIns="91440" bIns="45720">
            <a:spAutoFit/>
          </a:bodyPr>
          <a:lstStyle/>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0" y="217469"/>
            <a:ext cx="12192000" cy="409034"/>
            <a:chOff x="0" y="217469"/>
            <a:chExt cx="12192000" cy="409034"/>
          </a:xfrm>
        </p:grpSpPr>
        <p:sp>
          <p:nvSpPr>
            <p:cNvPr id="72" name="矩形 71">
              <a:extLst>
                <a:ext uri="{FF2B5EF4-FFF2-40B4-BE49-F238E27FC236}">
                  <a16:creationId xmlns:a16="http://schemas.microsoft.com/office/drawing/2014/main" id="{54E599DD-8A42-4B48-929D-F9C97F3FD86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744334" y="217469"/>
              <a:ext cx="2265364"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3.1 </a:t>
              </a:r>
              <a:r>
                <a:rPr lang="zh-CN" altLang="en-US" sz="2000" spc="600" dirty="0">
                  <a:solidFill>
                    <a:srgbClr val="084772"/>
                  </a:solidFill>
                  <a:latin typeface="微软雅黑" panose="020B0503020204020204" pitchFamily="34" charset="-122"/>
                  <a:ea typeface="微软雅黑" panose="020B0503020204020204" pitchFamily="34" charset="-122"/>
                </a:rPr>
                <a:t>行业简介</a:t>
              </a: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TextBox 75"/>
          <p:cNvSpPr txBox="1"/>
          <p:nvPr/>
        </p:nvSpPr>
        <p:spPr>
          <a:xfrm>
            <a:off x="883920" y="1483360"/>
            <a:ext cx="10210799" cy="923330"/>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、人均消费收入和水平的提升（人均可支配收入、小额信贷）</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、电商服务的崛起（购物便利、店铺成本节约）</a:t>
            </a:r>
            <a:endParaRPr lang="en-US" altLang="zh-CN" dirty="0">
              <a:latin typeface="微软雅黑" pitchFamily="34" charset="-122"/>
              <a:ea typeface="微软雅黑" pitchFamily="34" charset="-122"/>
            </a:endParaRPr>
          </a:p>
        </p:txBody>
      </p:sp>
      <p:sp>
        <p:nvSpPr>
          <p:cNvPr id="11" name="文本框 3"/>
          <p:cNvSpPr>
            <a:spLocks noChangeArrowheads="1"/>
          </p:cNvSpPr>
          <p:nvPr/>
        </p:nvSpPr>
        <p:spPr bwMode="auto">
          <a:xfrm>
            <a:off x="923448" y="2748116"/>
            <a:ext cx="212455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未来发展趋势</a:t>
            </a:r>
          </a:p>
        </p:txBody>
      </p:sp>
      <p:sp>
        <p:nvSpPr>
          <p:cNvPr id="12" name="TextBox 11"/>
          <p:cNvSpPr txBox="1"/>
          <p:nvPr/>
        </p:nvSpPr>
        <p:spPr>
          <a:xfrm>
            <a:off x="843280" y="3322320"/>
            <a:ext cx="10210799" cy="1754326"/>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、年轻化、个性化趋势愈发明显（个性化、时尚化、国际化 ，建立与品牌共鸣）</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、移动社交成为新引擎（口碑传播 增加用户粘性）</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、线上线下渠道融合</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49563348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21" fill="hold">
                            <p:stCondLst>
                              <p:cond delay="1000"/>
                            </p:stCondLst>
                            <p:childTnLst>
                              <p:par>
                                <p:cTn id="22" presetID="3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800" decel="100000"/>
                                        <p:tgtEl>
                                          <p:spTgt spid="11"/>
                                        </p:tgtEl>
                                      </p:cBhvr>
                                    </p:animEffect>
                                    <p:anim calcmode="lin" valueType="num">
                                      <p:cBhvr>
                                        <p:cTn id="25" dur="800" decel="100000" fill="hold"/>
                                        <p:tgtEl>
                                          <p:spTgt spid="11"/>
                                        </p:tgtEl>
                                        <p:attrNameLst>
                                          <p:attrName>style.rotation</p:attrName>
                                        </p:attrNameLst>
                                      </p:cBhvr>
                                      <p:tavLst>
                                        <p:tav tm="0">
                                          <p:val>
                                            <p:fltVal val="-90"/>
                                          </p:val>
                                        </p:tav>
                                        <p:tav tm="100000">
                                          <p:val>
                                            <p:fltVal val="0"/>
                                          </p:val>
                                        </p:tav>
                                      </p:tavLst>
                                    </p:anim>
                                    <p:anim calcmode="lin" valueType="num">
                                      <p:cBhvr>
                                        <p:cTn id="26" dur="800" decel="100000" fill="hold"/>
                                        <p:tgtEl>
                                          <p:spTgt spid="11"/>
                                        </p:tgtEl>
                                        <p:attrNameLst>
                                          <p:attrName>ppt_x</p:attrName>
                                        </p:attrNameLst>
                                      </p:cBhvr>
                                      <p:tavLst>
                                        <p:tav tm="0">
                                          <p:val>
                                            <p:strVal val="#ppt_x+0.4"/>
                                          </p:val>
                                        </p:tav>
                                        <p:tav tm="100000">
                                          <p:val>
                                            <p:strVal val="#ppt_x-0.05"/>
                                          </p:val>
                                        </p:tav>
                                      </p:tavLst>
                                    </p:anim>
                                    <p:anim calcmode="lin" valueType="num">
                                      <p:cBhvr>
                                        <p:cTn id="27" dur="800" decel="100000" fill="hold"/>
                                        <p:tgtEl>
                                          <p:spTgt spid="11"/>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913288" y="919316"/>
            <a:ext cx="212455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存货总额</a:t>
            </a:r>
          </a:p>
        </p:txBody>
      </p:sp>
      <p:sp>
        <p:nvSpPr>
          <p:cNvPr id="23596" name="矩形 4"/>
          <p:cNvSpPr>
            <a:spLocks noChangeArrowheads="1"/>
          </p:cNvSpPr>
          <p:nvPr/>
        </p:nvSpPr>
        <p:spPr bwMode="auto">
          <a:xfrm>
            <a:off x="883968" y="1549201"/>
            <a:ext cx="5238787" cy="733534"/>
          </a:xfrm>
          <a:prstGeom prst="rect">
            <a:avLst/>
          </a:prstGeom>
          <a:noFill/>
          <a:ln w="9525">
            <a:noFill/>
            <a:miter lim="800000"/>
            <a:headEnd/>
            <a:tailEnd/>
          </a:ln>
        </p:spPr>
        <p:txBody>
          <a:bodyPr wrap="square" lIns="91440" tIns="45720" rIns="91440" bIns="45720">
            <a:spAutoFit/>
          </a:bodyPr>
          <a:lstStyle/>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0" y="197149"/>
            <a:ext cx="12192000" cy="429354"/>
            <a:chOff x="0" y="197149"/>
            <a:chExt cx="12192000" cy="429354"/>
          </a:xfrm>
        </p:grpSpPr>
        <p:sp>
          <p:nvSpPr>
            <p:cNvPr id="72" name="矩形 71">
              <a:extLst>
                <a:ext uri="{FF2B5EF4-FFF2-40B4-BE49-F238E27FC236}">
                  <a16:creationId xmlns:a16="http://schemas.microsoft.com/office/drawing/2014/main" id="{54E599DD-8A42-4B48-929D-F9C97F3FD86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75325" y="197149"/>
              <a:ext cx="293221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3.2 </a:t>
              </a:r>
              <a:r>
                <a:rPr lang="zh-CN" altLang="en-US" sz="2000" spc="600" dirty="0">
                  <a:solidFill>
                    <a:srgbClr val="084772"/>
                  </a:solidFill>
                  <a:latin typeface="微软雅黑" panose="020B0503020204020204" pitchFamily="34" charset="-122"/>
                  <a:ea typeface="微软雅黑" panose="020B0503020204020204" pitchFamily="34" charset="-122"/>
                </a:rPr>
                <a:t>库存总体分析</a:t>
              </a: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TextBox 75"/>
          <p:cNvSpPr txBox="1"/>
          <p:nvPr/>
        </p:nvSpPr>
        <p:spPr>
          <a:xfrm>
            <a:off x="883920" y="1483360"/>
            <a:ext cx="5029199" cy="1200329"/>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2007——2014</a:t>
            </a:r>
            <a:r>
              <a:rPr lang="zh-CN" altLang="en-US" dirty="0">
                <a:latin typeface="微软雅黑" pitchFamily="34" charset="-122"/>
                <a:ea typeface="微软雅黑" pitchFamily="34" charset="-122"/>
              </a:rPr>
              <a:t>存货趋势总体上升</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2010</a:t>
            </a:r>
            <a:r>
              <a:rPr lang="zh-CN" altLang="en-US" dirty="0">
                <a:latin typeface="微软雅黑" pitchFamily="34" charset="-122"/>
                <a:ea typeface="微软雅黑" pitchFamily="34" charset="-122"/>
              </a:rPr>
              <a:t>年涨幅最大（服饰寒潮爆发）</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2012——2014</a:t>
            </a:r>
            <a:r>
              <a:rPr lang="zh-CN" altLang="en-US" dirty="0">
                <a:latin typeface="微软雅黑" pitchFamily="34" charset="-122"/>
                <a:ea typeface="微软雅黑" pitchFamily="34" charset="-122"/>
              </a:rPr>
              <a:t>年着手消化库存，库存量缓慢上升，保持基本平稳</a:t>
            </a:r>
            <a:endParaRPr lang="en-US" altLang="zh-CN" dirty="0">
              <a:latin typeface="微软雅黑" pitchFamily="34" charset="-122"/>
              <a:ea typeface="微软雅黑" pitchFamily="34" charset="-122"/>
            </a:endParaRPr>
          </a:p>
        </p:txBody>
      </p:sp>
      <p:sp>
        <p:nvSpPr>
          <p:cNvPr id="11" name="文本框 3"/>
          <p:cNvSpPr>
            <a:spLocks noChangeArrowheads="1"/>
          </p:cNvSpPr>
          <p:nvPr/>
        </p:nvSpPr>
        <p:spPr bwMode="auto">
          <a:xfrm>
            <a:off x="903128" y="3449156"/>
            <a:ext cx="212455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存货周转率</a:t>
            </a:r>
          </a:p>
        </p:txBody>
      </p:sp>
      <p:sp>
        <p:nvSpPr>
          <p:cNvPr id="12" name="TextBox 11"/>
          <p:cNvSpPr txBox="1"/>
          <p:nvPr/>
        </p:nvSpPr>
        <p:spPr>
          <a:xfrm>
            <a:off x="782321" y="4175760"/>
            <a:ext cx="5405119" cy="2585323"/>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、周转次数越多，周转期越短，库存管理流动性越强</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2007——2014</a:t>
            </a:r>
            <a:r>
              <a:rPr lang="zh-CN" altLang="en-US" dirty="0">
                <a:latin typeface="微软雅黑" pitchFamily="34" charset="-122"/>
                <a:ea typeface="微软雅黑" pitchFamily="34" charset="-122"/>
              </a:rPr>
              <a:t>总体保持平稳，略有下降，说明周转略有减速</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、国内服饰竞争力弱，导致外国品牌过多分享国内利润，周转减缓</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cstate="print"/>
          <a:srcRect/>
          <a:stretch>
            <a:fillRect/>
          </a:stretch>
        </p:blipFill>
        <p:spPr bwMode="auto">
          <a:xfrm>
            <a:off x="6769100" y="1052195"/>
            <a:ext cx="4203700" cy="2344371"/>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919913" y="3951288"/>
            <a:ext cx="4052887" cy="2281999"/>
          </a:xfrm>
          <a:prstGeom prst="rect">
            <a:avLst/>
          </a:prstGeom>
          <a:noFill/>
          <a:ln w="9525">
            <a:noFill/>
            <a:miter lim="800000"/>
            <a:headEnd/>
            <a:tailEnd/>
          </a:ln>
        </p:spPr>
      </p:pic>
    </p:spTree>
    <p:extLst>
      <p:ext uri="{BB962C8B-B14F-4D97-AF65-F5344CB8AC3E}">
        <p14:creationId xmlns:p14="http://schemas.microsoft.com/office/powerpoint/2010/main" val="11772399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21" fill="hold">
                            <p:stCondLst>
                              <p:cond delay="1000"/>
                            </p:stCondLst>
                            <p:childTnLst>
                              <p:par>
                                <p:cTn id="22" presetID="3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800" decel="100000"/>
                                        <p:tgtEl>
                                          <p:spTgt spid="11"/>
                                        </p:tgtEl>
                                      </p:cBhvr>
                                    </p:animEffect>
                                    <p:anim calcmode="lin" valueType="num">
                                      <p:cBhvr>
                                        <p:cTn id="25" dur="800" decel="100000" fill="hold"/>
                                        <p:tgtEl>
                                          <p:spTgt spid="11"/>
                                        </p:tgtEl>
                                        <p:attrNameLst>
                                          <p:attrName>style.rotation</p:attrName>
                                        </p:attrNameLst>
                                      </p:cBhvr>
                                      <p:tavLst>
                                        <p:tav tm="0">
                                          <p:val>
                                            <p:fltVal val="-90"/>
                                          </p:val>
                                        </p:tav>
                                        <p:tav tm="100000">
                                          <p:val>
                                            <p:fltVal val="0"/>
                                          </p:val>
                                        </p:tav>
                                      </p:tavLst>
                                    </p:anim>
                                    <p:anim calcmode="lin" valueType="num">
                                      <p:cBhvr>
                                        <p:cTn id="26" dur="800" decel="100000" fill="hold"/>
                                        <p:tgtEl>
                                          <p:spTgt spid="11"/>
                                        </p:tgtEl>
                                        <p:attrNameLst>
                                          <p:attrName>ppt_x</p:attrName>
                                        </p:attrNameLst>
                                      </p:cBhvr>
                                      <p:tavLst>
                                        <p:tav tm="0">
                                          <p:val>
                                            <p:strVal val="#ppt_x+0.4"/>
                                          </p:val>
                                        </p:tav>
                                        <p:tav tm="100000">
                                          <p:val>
                                            <p:strVal val="#ppt_x-0.05"/>
                                          </p:val>
                                        </p:tav>
                                      </p:tavLst>
                                    </p:anim>
                                    <p:anim calcmode="lin" valueType="num">
                                      <p:cBhvr>
                                        <p:cTn id="27" dur="800" decel="100000" fill="hold"/>
                                        <p:tgtEl>
                                          <p:spTgt spid="11"/>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CEF4BFCE-D77D-4168-865A-33765A75B8B6}"/>
              </a:ext>
            </a:extLst>
          </p:cNvPr>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C32D77E-0D1D-4801-930F-C2029053B1D2}"/>
              </a:ext>
            </a:extLst>
          </p:cNvPr>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E51EFF6E-C0B0-4269-849A-CCF82A9AE91D}"/>
              </a:ext>
            </a:extLst>
          </p:cNvPr>
          <p:cNvGrpSpPr/>
          <p:nvPr/>
        </p:nvGrpSpPr>
        <p:grpSpPr>
          <a:xfrm>
            <a:off x="4029642" y="658476"/>
            <a:ext cx="4132716" cy="901599"/>
            <a:chOff x="4029642" y="658476"/>
            <a:chExt cx="4132716" cy="901599"/>
          </a:xfrm>
        </p:grpSpPr>
        <p:sp>
          <p:nvSpPr>
            <p:cNvPr id="21" name="文本框 20">
              <a:extLst>
                <a:ext uri="{FF2B5EF4-FFF2-40B4-BE49-F238E27FC236}">
                  <a16:creationId xmlns:a16="http://schemas.microsoft.com/office/drawing/2014/main" id="{C8858CF8-549D-4E83-A23A-CFCADC508E30}"/>
                </a:ext>
              </a:extLst>
            </p:cNvPr>
            <p:cNvSpPr txBox="1"/>
            <p:nvPr/>
          </p:nvSpPr>
          <p:spPr>
            <a:xfrm>
              <a:off x="4029642" y="658476"/>
              <a:ext cx="4132716" cy="461665"/>
            </a:xfrm>
            <a:prstGeom prst="rect">
              <a:avLst/>
            </a:prstGeom>
            <a:noFill/>
          </p:spPr>
          <p:txBody>
            <a:bodyPr wrap="square" rtlCol="0">
              <a:spAutoFit/>
            </a:bodyPr>
            <a:lstStyle/>
            <a:p>
              <a:r>
                <a:rPr lang="en-US" altLang="zh-CN" sz="2400" spc="300" dirty="0">
                  <a:solidFill>
                    <a:srgbClr val="084772"/>
                  </a:solidFill>
                  <a:latin typeface="造字工房悦黑体验版纤细体" pitchFamily="50" charset="-122"/>
                  <a:ea typeface="造字工房悦黑体验版纤细体" pitchFamily="50" charset="-122"/>
                </a:rPr>
                <a:t>THE MAIN CONTENTS</a:t>
              </a:r>
              <a:endParaRPr lang="zh-CN" altLang="en-US" sz="2400" spc="300" dirty="0">
                <a:solidFill>
                  <a:srgbClr val="084772"/>
                </a:solidFill>
                <a:latin typeface="造字工房悦黑体验版纤细体" pitchFamily="50" charset="-122"/>
                <a:ea typeface="造字工房悦黑体验版纤细体" pitchFamily="50" charset="-122"/>
              </a:endParaRPr>
            </a:p>
          </p:txBody>
        </p:sp>
        <p:cxnSp>
          <p:nvCxnSpPr>
            <p:cNvPr id="22" name="直接连接符 21">
              <a:extLst>
                <a:ext uri="{FF2B5EF4-FFF2-40B4-BE49-F238E27FC236}">
                  <a16:creationId xmlns:a16="http://schemas.microsoft.com/office/drawing/2014/main" id="{40F70483-74DE-4FC7-80E6-5DF8AE1200D3}"/>
                </a:ext>
              </a:extLst>
            </p:cNvPr>
            <p:cNvCxnSpPr/>
            <p:nvPr/>
          </p:nvCxnSpPr>
          <p:spPr>
            <a:xfrm>
              <a:off x="4053609" y="1191889"/>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23" name="等腰三角形 22">
              <a:extLst>
                <a:ext uri="{FF2B5EF4-FFF2-40B4-BE49-F238E27FC236}">
                  <a16:creationId xmlns:a16="http://schemas.microsoft.com/office/drawing/2014/main" id="{03FEFFC7-934D-4953-B045-6B35C2F6578C}"/>
                </a:ext>
              </a:extLst>
            </p:cNvPr>
            <p:cNvSpPr/>
            <p:nvPr/>
          </p:nvSpPr>
          <p:spPr>
            <a:xfrm rot="10800000">
              <a:off x="5882452" y="1191889"/>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35B8A047-ABA2-4AAB-B572-96D04B7233C8}"/>
              </a:ext>
            </a:extLst>
          </p:cNvPr>
          <p:cNvGrpSpPr/>
          <p:nvPr/>
        </p:nvGrpSpPr>
        <p:grpSpPr>
          <a:xfrm>
            <a:off x="1302901" y="2422429"/>
            <a:ext cx="4579551" cy="651773"/>
            <a:chOff x="1302901" y="2422429"/>
            <a:chExt cx="4579551" cy="651773"/>
          </a:xfrm>
        </p:grpSpPr>
        <p:sp>
          <p:nvSpPr>
            <p:cNvPr id="24" name="矩形 23">
              <a:extLst>
                <a:ext uri="{FF2B5EF4-FFF2-40B4-BE49-F238E27FC236}">
                  <a16:creationId xmlns:a16="http://schemas.microsoft.com/office/drawing/2014/main" id="{99381D08-81D8-4188-A45E-DCB7E901AE77}"/>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9F3EE1C-9038-4FC8-BBE0-ABB8A3074CDC}"/>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9CD06AB-3EF3-4B11-AE44-0AB88F729808}"/>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01</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4625A12B-03D2-48AA-91C4-1DD1978283F4}"/>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背景简介</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28" name="Freeform 864">
              <a:extLst>
                <a:ext uri="{FF2B5EF4-FFF2-40B4-BE49-F238E27FC236}">
                  <a16:creationId xmlns:a16="http://schemas.microsoft.com/office/drawing/2014/main" id="{6B58B6F1-A82F-43F0-BCD8-25DA957AF5AF}"/>
                </a:ext>
              </a:extLst>
            </p:cNvPr>
            <p:cNvSpPr>
              <a:spLocks noEditPoints="1"/>
            </p:cNvSpPr>
            <p:nvPr/>
          </p:nvSpPr>
          <p:spPr bwMode="auto">
            <a:xfrm>
              <a:off x="2353670" y="2598625"/>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cxnSp>
          <p:nvCxnSpPr>
            <p:cNvPr id="3" name="直接连接符 2">
              <a:extLst>
                <a:ext uri="{FF2B5EF4-FFF2-40B4-BE49-F238E27FC236}">
                  <a16:creationId xmlns:a16="http://schemas.microsoft.com/office/drawing/2014/main" id="{CB309413-903B-4B7B-895E-CB1FF6E19519}"/>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022CE3A2-CBE3-4A38-8199-078B3BA855C2}"/>
              </a:ext>
            </a:extLst>
          </p:cNvPr>
          <p:cNvGrpSpPr/>
          <p:nvPr/>
        </p:nvGrpSpPr>
        <p:grpSpPr>
          <a:xfrm>
            <a:off x="1302901" y="3676252"/>
            <a:ext cx="4579551" cy="651773"/>
            <a:chOff x="1302901" y="3676252"/>
            <a:chExt cx="4579551" cy="651773"/>
          </a:xfrm>
        </p:grpSpPr>
        <p:grpSp>
          <p:nvGrpSpPr>
            <p:cNvPr id="29" name="组合 28">
              <a:extLst>
                <a:ext uri="{FF2B5EF4-FFF2-40B4-BE49-F238E27FC236}">
                  <a16:creationId xmlns:a16="http://schemas.microsoft.com/office/drawing/2014/main" id="{FB2CDDDE-3E98-4989-B89A-660C1643791E}"/>
                </a:ext>
              </a:extLst>
            </p:cNvPr>
            <p:cNvGrpSpPr/>
            <p:nvPr/>
          </p:nvGrpSpPr>
          <p:grpSpPr>
            <a:xfrm>
              <a:off x="1302901" y="3676252"/>
              <a:ext cx="4579551" cy="651773"/>
              <a:chOff x="1302901" y="2422429"/>
              <a:chExt cx="4579551" cy="651773"/>
            </a:xfrm>
          </p:grpSpPr>
          <p:sp>
            <p:nvSpPr>
              <p:cNvPr id="30" name="矩形 29">
                <a:extLst>
                  <a:ext uri="{FF2B5EF4-FFF2-40B4-BE49-F238E27FC236}">
                    <a16:creationId xmlns:a16="http://schemas.microsoft.com/office/drawing/2014/main" id="{68EB35CD-0A39-450D-B5E5-EAA6AF26E5E1}"/>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0181EB4-3408-4A53-BE7B-ABD179ADDDBC}"/>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063AAC0-1ECF-4978-B181-2668FDDB4460}"/>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02</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6E17B0C-81D7-41D7-A8E3-6F1E22EB902D}"/>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理论支持</a:t>
                </a:r>
              </a:p>
            </p:txBody>
          </p:sp>
          <p:cxnSp>
            <p:nvCxnSpPr>
              <p:cNvPr id="35" name="直接连接符 34">
                <a:extLst>
                  <a:ext uri="{FF2B5EF4-FFF2-40B4-BE49-F238E27FC236}">
                    <a16:creationId xmlns:a16="http://schemas.microsoft.com/office/drawing/2014/main" id="{493ADFBF-2D6E-49BA-91C8-A68F26215250}"/>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50" name="Freeform 863">
              <a:extLst>
                <a:ext uri="{FF2B5EF4-FFF2-40B4-BE49-F238E27FC236}">
                  <a16:creationId xmlns:a16="http://schemas.microsoft.com/office/drawing/2014/main" id="{CF0A4ADA-8E19-445F-94EC-66BD3CA57FCB}"/>
                </a:ext>
              </a:extLst>
            </p:cNvPr>
            <p:cNvSpPr>
              <a:spLocks noEditPoints="1"/>
            </p:cNvSpPr>
            <p:nvPr/>
          </p:nvSpPr>
          <p:spPr bwMode="auto">
            <a:xfrm>
              <a:off x="2332499" y="3797214"/>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grpSp>
      <p:grpSp>
        <p:nvGrpSpPr>
          <p:cNvPr id="53" name="组合 52">
            <a:extLst>
              <a:ext uri="{FF2B5EF4-FFF2-40B4-BE49-F238E27FC236}">
                <a16:creationId xmlns:a16="http://schemas.microsoft.com/office/drawing/2014/main" id="{6BD084DC-5668-4BA8-BDA4-A1AD3B520C9F}"/>
              </a:ext>
            </a:extLst>
          </p:cNvPr>
          <p:cNvGrpSpPr/>
          <p:nvPr/>
        </p:nvGrpSpPr>
        <p:grpSpPr>
          <a:xfrm>
            <a:off x="6725758" y="2422429"/>
            <a:ext cx="4579551" cy="651773"/>
            <a:chOff x="6725758" y="2422429"/>
            <a:chExt cx="4579551" cy="651773"/>
          </a:xfrm>
        </p:grpSpPr>
        <p:grpSp>
          <p:nvGrpSpPr>
            <p:cNvPr id="36" name="组合 35">
              <a:extLst>
                <a:ext uri="{FF2B5EF4-FFF2-40B4-BE49-F238E27FC236}">
                  <a16:creationId xmlns:a16="http://schemas.microsoft.com/office/drawing/2014/main" id="{88B5E0D2-AF33-4FA6-A7F9-6AB10425920D}"/>
                </a:ext>
              </a:extLst>
            </p:cNvPr>
            <p:cNvGrpSpPr/>
            <p:nvPr/>
          </p:nvGrpSpPr>
          <p:grpSpPr>
            <a:xfrm>
              <a:off x="6725758" y="2422429"/>
              <a:ext cx="4579551" cy="651773"/>
              <a:chOff x="1302901" y="2422429"/>
              <a:chExt cx="4579551" cy="651773"/>
            </a:xfrm>
          </p:grpSpPr>
          <p:sp>
            <p:nvSpPr>
              <p:cNvPr id="37" name="矩形 36">
                <a:extLst>
                  <a:ext uri="{FF2B5EF4-FFF2-40B4-BE49-F238E27FC236}">
                    <a16:creationId xmlns:a16="http://schemas.microsoft.com/office/drawing/2014/main" id="{9E7CB734-A75B-45BA-B7A5-021AD87398B8}"/>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86ED261D-9665-49E9-87EA-9A281F805F56}"/>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A7827271-CEA0-470C-B593-DE89F889427F}"/>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03</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9CFD97F3-D29E-4D37-946E-8FD6044622F6}"/>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案例分析</a:t>
                </a:r>
              </a:p>
            </p:txBody>
          </p:sp>
          <p:cxnSp>
            <p:nvCxnSpPr>
              <p:cNvPr id="42" name="直接连接符 41">
                <a:extLst>
                  <a:ext uri="{FF2B5EF4-FFF2-40B4-BE49-F238E27FC236}">
                    <a16:creationId xmlns:a16="http://schemas.microsoft.com/office/drawing/2014/main" id="{F77B7D46-A216-4E05-97B0-0E06104AAD22}"/>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52" name="Freeform 889">
              <a:extLst>
                <a:ext uri="{FF2B5EF4-FFF2-40B4-BE49-F238E27FC236}">
                  <a16:creationId xmlns:a16="http://schemas.microsoft.com/office/drawing/2014/main" id="{827A6409-15A8-49CB-BBAF-BB9BB9BCC848}"/>
                </a:ext>
              </a:extLst>
            </p:cNvPr>
            <p:cNvSpPr>
              <a:spLocks noEditPoints="1"/>
            </p:cNvSpPr>
            <p:nvPr/>
          </p:nvSpPr>
          <p:spPr bwMode="auto">
            <a:xfrm>
              <a:off x="7776516" y="2486705"/>
              <a:ext cx="449005" cy="467135"/>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grpSp>
      <p:grpSp>
        <p:nvGrpSpPr>
          <p:cNvPr id="55" name="组合 54">
            <a:extLst>
              <a:ext uri="{FF2B5EF4-FFF2-40B4-BE49-F238E27FC236}">
                <a16:creationId xmlns:a16="http://schemas.microsoft.com/office/drawing/2014/main" id="{1E809CB2-229C-4009-BAE0-1CD259C91A7C}"/>
              </a:ext>
            </a:extLst>
          </p:cNvPr>
          <p:cNvGrpSpPr/>
          <p:nvPr/>
        </p:nvGrpSpPr>
        <p:grpSpPr>
          <a:xfrm>
            <a:off x="6725758" y="3676252"/>
            <a:ext cx="4579551" cy="651773"/>
            <a:chOff x="6725758" y="3676252"/>
            <a:chExt cx="4579551" cy="651773"/>
          </a:xfrm>
        </p:grpSpPr>
        <p:grpSp>
          <p:nvGrpSpPr>
            <p:cNvPr id="43" name="组合 42">
              <a:extLst>
                <a:ext uri="{FF2B5EF4-FFF2-40B4-BE49-F238E27FC236}">
                  <a16:creationId xmlns:a16="http://schemas.microsoft.com/office/drawing/2014/main" id="{93B4C243-9D27-4560-B778-4CDE145E50FF}"/>
                </a:ext>
              </a:extLst>
            </p:cNvPr>
            <p:cNvGrpSpPr/>
            <p:nvPr/>
          </p:nvGrpSpPr>
          <p:grpSpPr>
            <a:xfrm>
              <a:off x="6725758" y="3676252"/>
              <a:ext cx="4579551" cy="651773"/>
              <a:chOff x="1302901" y="2422429"/>
              <a:chExt cx="4579551" cy="651773"/>
            </a:xfrm>
          </p:grpSpPr>
          <p:sp>
            <p:nvSpPr>
              <p:cNvPr id="44" name="矩形 43">
                <a:extLst>
                  <a:ext uri="{FF2B5EF4-FFF2-40B4-BE49-F238E27FC236}">
                    <a16:creationId xmlns:a16="http://schemas.microsoft.com/office/drawing/2014/main" id="{B671D6B3-A535-4E3D-8772-0A5534AD15BA}"/>
                  </a:ext>
                </a:extLst>
              </p:cNvPr>
              <p:cNvSpPr/>
              <p:nvPr/>
            </p:nvSpPr>
            <p:spPr>
              <a:xfrm>
                <a:off x="1302901" y="2422429"/>
                <a:ext cx="682917"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6E8D86F4-2843-4107-BD6D-FFFBB8E8DB70}"/>
                  </a:ext>
                </a:extLst>
              </p:cNvPr>
              <p:cNvSpPr/>
              <p:nvPr/>
            </p:nvSpPr>
            <p:spPr>
              <a:xfrm>
                <a:off x="2157263" y="2422429"/>
                <a:ext cx="3513863" cy="65177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EC2EABC2-4B11-43B4-AA0A-8705576CF632}"/>
                  </a:ext>
                </a:extLst>
              </p:cNvPr>
              <p:cNvSpPr txBox="1"/>
              <p:nvPr/>
            </p:nvSpPr>
            <p:spPr>
              <a:xfrm>
                <a:off x="1328821" y="2486705"/>
                <a:ext cx="886449" cy="523220"/>
              </a:xfrm>
              <a:prstGeom prst="rect">
                <a:avLst/>
              </a:prstGeom>
              <a:noFill/>
            </p:spPr>
            <p:txBody>
              <a:bodyPr wrap="square" rtlCol="0">
                <a:spAutoFit/>
              </a:bodyPr>
              <a:lstStyle/>
              <a:p>
                <a:r>
                  <a:rPr lang="en-US" altLang="zh-CN" sz="2800" b="1" spc="300" dirty="0">
                    <a:solidFill>
                      <a:srgbClr val="084772"/>
                    </a:solidFill>
                    <a:latin typeface="微软雅黑" panose="020B0503020204020204" pitchFamily="34" charset="-122"/>
                    <a:ea typeface="微软雅黑" panose="020B0503020204020204" pitchFamily="34" charset="-122"/>
                  </a:rPr>
                  <a:t>04</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57522970-CE06-4C0A-B6C9-D837FF0126FB}"/>
                  </a:ext>
                </a:extLst>
              </p:cNvPr>
              <p:cNvSpPr txBox="1"/>
              <p:nvPr/>
            </p:nvSpPr>
            <p:spPr>
              <a:xfrm>
                <a:off x="3048260" y="2494178"/>
                <a:ext cx="283419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策略结论</a:t>
                </a:r>
              </a:p>
            </p:txBody>
          </p:sp>
          <p:cxnSp>
            <p:nvCxnSpPr>
              <p:cNvPr id="49" name="直接连接符 48">
                <a:extLst>
                  <a:ext uri="{FF2B5EF4-FFF2-40B4-BE49-F238E27FC236}">
                    <a16:creationId xmlns:a16="http://schemas.microsoft.com/office/drawing/2014/main" id="{8DDD62E7-A667-4D43-A072-BCD6C88471CE}"/>
                  </a:ext>
                </a:extLst>
              </p:cNvPr>
              <p:cNvCxnSpPr/>
              <p:nvPr/>
            </p:nvCxnSpPr>
            <p:spPr>
              <a:xfrm>
                <a:off x="2974109" y="2422429"/>
                <a:ext cx="0" cy="651773"/>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grpSp>
        <p:sp>
          <p:nvSpPr>
            <p:cNvPr id="54" name="Freeform 877">
              <a:extLst>
                <a:ext uri="{FF2B5EF4-FFF2-40B4-BE49-F238E27FC236}">
                  <a16:creationId xmlns:a16="http://schemas.microsoft.com/office/drawing/2014/main" id="{EC00E6D8-961F-40E8-A9E8-8E3EDDE39A6F}"/>
                </a:ext>
              </a:extLst>
            </p:cNvPr>
            <p:cNvSpPr>
              <a:spLocks noEditPoints="1"/>
            </p:cNvSpPr>
            <p:nvPr/>
          </p:nvSpPr>
          <p:spPr bwMode="auto">
            <a:xfrm>
              <a:off x="7847502" y="3783798"/>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rgbClr val="3D3836"/>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grpSp>
    </p:spTree>
    <p:extLst>
      <p:ext uri="{BB962C8B-B14F-4D97-AF65-F5344CB8AC3E}">
        <p14:creationId xmlns:p14="http://schemas.microsoft.com/office/powerpoint/2010/main" val="289072977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50000">
                                          <p:cBhvr additive="base">
                                            <p:cTn id="7" dur="1000" fill="hold"/>
                                            <p:tgtEl>
                                              <p:spTgt spid="19"/>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50000">
                                          <p:cBhvr additive="base">
                                            <p:cTn id="11" dur="1000" fill="hold"/>
                                            <p:tgtEl>
                                              <p:spTgt spid="20"/>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3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8" presetID="3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800" decel="100000"/>
                                            <p:tgtEl>
                                              <p:spTgt spid="51"/>
                                            </p:tgtEl>
                                          </p:cBhvr>
                                        </p:animEffect>
                                        <p:anim calcmode="lin" valueType="num">
                                          <p:cBhvr>
                                            <p:cTn id="31" dur="800" decel="100000" fill="hold"/>
                                            <p:tgtEl>
                                              <p:spTgt spid="51"/>
                                            </p:tgtEl>
                                            <p:attrNameLst>
                                              <p:attrName>style.rotation</p:attrName>
                                            </p:attrNameLst>
                                          </p:cBhvr>
                                          <p:tavLst>
                                            <p:tav tm="0">
                                              <p:val>
                                                <p:fltVal val="-90"/>
                                              </p:val>
                                            </p:tav>
                                            <p:tav tm="100000">
                                              <p:val>
                                                <p:fltVal val="0"/>
                                              </p:val>
                                            </p:tav>
                                          </p:tavLst>
                                        </p:anim>
                                        <p:anim calcmode="lin" valueType="num">
                                          <p:cBhvr>
                                            <p:cTn id="32" dur="800" decel="100000" fill="hold"/>
                                            <p:tgtEl>
                                              <p:spTgt spid="51"/>
                                            </p:tgtEl>
                                            <p:attrNameLst>
                                              <p:attrName>ppt_x</p:attrName>
                                            </p:attrNameLst>
                                          </p:cBhvr>
                                          <p:tavLst>
                                            <p:tav tm="0">
                                              <p:val>
                                                <p:strVal val="#ppt_x+0.4"/>
                                              </p:val>
                                            </p:tav>
                                            <p:tav tm="100000">
                                              <p:val>
                                                <p:strVal val="#ppt_x-0.05"/>
                                              </p:val>
                                            </p:tav>
                                          </p:tavLst>
                                        </p:anim>
                                        <p:anim calcmode="lin" valueType="num">
                                          <p:cBhvr>
                                            <p:cTn id="33" dur="800" decel="100000" fill="hold"/>
                                            <p:tgtEl>
                                              <p:spTgt spid="51"/>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par>
                                    <p:cTn id="36" presetID="3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800" decel="100000"/>
                                            <p:tgtEl>
                                              <p:spTgt spid="53"/>
                                            </p:tgtEl>
                                          </p:cBhvr>
                                        </p:animEffect>
                                        <p:anim calcmode="lin" valueType="num">
                                          <p:cBhvr>
                                            <p:cTn id="39" dur="800" decel="100000" fill="hold"/>
                                            <p:tgtEl>
                                              <p:spTgt spid="53"/>
                                            </p:tgtEl>
                                            <p:attrNameLst>
                                              <p:attrName>style.rotation</p:attrName>
                                            </p:attrNameLst>
                                          </p:cBhvr>
                                          <p:tavLst>
                                            <p:tav tm="0">
                                              <p:val>
                                                <p:fltVal val="-90"/>
                                              </p:val>
                                            </p:tav>
                                            <p:tav tm="100000">
                                              <p:val>
                                                <p:fltVal val="0"/>
                                              </p:val>
                                            </p:tav>
                                          </p:tavLst>
                                        </p:anim>
                                        <p:anim calcmode="lin" valueType="num">
                                          <p:cBhvr>
                                            <p:cTn id="40" dur="800" decel="100000" fill="hold"/>
                                            <p:tgtEl>
                                              <p:spTgt spid="53"/>
                                            </p:tgtEl>
                                            <p:attrNameLst>
                                              <p:attrName>ppt_x</p:attrName>
                                            </p:attrNameLst>
                                          </p:cBhvr>
                                          <p:tavLst>
                                            <p:tav tm="0">
                                              <p:val>
                                                <p:strVal val="#ppt_x+0.4"/>
                                              </p:val>
                                            </p:tav>
                                            <p:tav tm="100000">
                                              <p:val>
                                                <p:strVal val="#ppt_x-0.05"/>
                                              </p:val>
                                            </p:tav>
                                          </p:tavLst>
                                        </p:anim>
                                        <p:anim calcmode="lin" valueType="num">
                                          <p:cBhvr>
                                            <p:cTn id="41" dur="800" decel="100000" fill="hold"/>
                                            <p:tgtEl>
                                              <p:spTgt spid="53"/>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44" presetID="30"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800" decel="100000"/>
                                            <p:tgtEl>
                                              <p:spTgt spid="55"/>
                                            </p:tgtEl>
                                          </p:cBhvr>
                                        </p:animEffect>
                                        <p:anim calcmode="lin" valueType="num">
                                          <p:cBhvr>
                                            <p:cTn id="47" dur="800" decel="100000" fill="hold"/>
                                            <p:tgtEl>
                                              <p:spTgt spid="55"/>
                                            </p:tgtEl>
                                            <p:attrNameLst>
                                              <p:attrName>style.rotation</p:attrName>
                                            </p:attrNameLst>
                                          </p:cBhvr>
                                          <p:tavLst>
                                            <p:tav tm="0">
                                              <p:val>
                                                <p:fltVal val="-90"/>
                                              </p:val>
                                            </p:tav>
                                            <p:tav tm="100000">
                                              <p:val>
                                                <p:fltVal val="0"/>
                                              </p:val>
                                            </p:tav>
                                          </p:tavLst>
                                        </p:anim>
                                        <p:anim calcmode="lin" valueType="num">
                                          <p:cBhvr>
                                            <p:cTn id="48" dur="800" decel="100000" fill="hold"/>
                                            <p:tgtEl>
                                              <p:spTgt spid="55"/>
                                            </p:tgtEl>
                                            <p:attrNameLst>
                                              <p:attrName>ppt_x</p:attrName>
                                            </p:attrNameLst>
                                          </p:cBhvr>
                                          <p:tavLst>
                                            <p:tav tm="0">
                                              <p:val>
                                                <p:strVal val="#ppt_x+0.4"/>
                                              </p:val>
                                            </p:tav>
                                            <p:tav tm="100000">
                                              <p:val>
                                                <p:strVal val="#ppt_x-0.05"/>
                                              </p:val>
                                            </p:tav>
                                          </p:tavLst>
                                        </p:anim>
                                        <p:anim calcmode="lin" valueType="num">
                                          <p:cBhvr>
                                            <p:cTn id="49" dur="800" decel="100000" fill="hold"/>
                                            <p:tgtEl>
                                              <p:spTgt spid="55"/>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55"/>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5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1+#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3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800" decel="100000"/>
                                            <p:tgtEl>
                                              <p:spTgt spid="5"/>
                                            </p:tgtEl>
                                          </p:cBhvr>
                                        </p:animEffect>
                                        <p:anim calcmode="lin" valueType="num">
                                          <p:cBhvr>
                                            <p:cTn id="23" dur="800" decel="100000" fill="hold"/>
                                            <p:tgtEl>
                                              <p:spTgt spid="5"/>
                                            </p:tgtEl>
                                            <p:attrNameLst>
                                              <p:attrName>style.rotation</p:attrName>
                                            </p:attrNameLst>
                                          </p:cBhvr>
                                          <p:tavLst>
                                            <p:tav tm="0">
                                              <p:val>
                                                <p:fltVal val="-90"/>
                                              </p:val>
                                            </p:tav>
                                            <p:tav tm="100000">
                                              <p:val>
                                                <p:fltVal val="0"/>
                                              </p:val>
                                            </p:tav>
                                          </p:tavLst>
                                        </p:anim>
                                        <p:anim calcmode="lin" valueType="num">
                                          <p:cBhvr>
                                            <p:cTn id="24" dur="800" decel="100000" fill="hold"/>
                                            <p:tgtEl>
                                              <p:spTgt spid="5"/>
                                            </p:tgtEl>
                                            <p:attrNameLst>
                                              <p:attrName>ppt_x</p:attrName>
                                            </p:attrNameLst>
                                          </p:cBhvr>
                                          <p:tavLst>
                                            <p:tav tm="0">
                                              <p:val>
                                                <p:strVal val="#ppt_x+0.4"/>
                                              </p:val>
                                            </p:tav>
                                            <p:tav tm="100000">
                                              <p:val>
                                                <p:strVal val="#ppt_x-0.05"/>
                                              </p:val>
                                            </p:tav>
                                          </p:tavLst>
                                        </p:anim>
                                        <p:anim calcmode="lin" valueType="num">
                                          <p:cBhvr>
                                            <p:cTn id="25" dur="800" decel="100000" fill="hold"/>
                                            <p:tgtEl>
                                              <p:spTgt spid="5"/>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8" presetID="3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800" decel="100000"/>
                                            <p:tgtEl>
                                              <p:spTgt spid="51"/>
                                            </p:tgtEl>
                                          </p:cBhvr>
                                        </p:animEffect>
                                        <p:anim calcmode="lin" valueType="num">
                                          <p:cBhvr>
                                            <p:cTn id="31" dur="800" decel="100000" fill="hold"/>
                                            <p:tgtEl>
                                              <p:spTgt spid="51"/>
                                            </p:tgtEl>
                                            <p:attrNameLst>
                                              <p:attrName>style.rotation</p:attrName>
                                            </p:attrNameLst>
                                          </p:cBhvr>
                                          <p:tavLst>
                                            <p:tav tm="0">
                                              <p:val>
                                                <p:fltVal val="-90"/>
                                              </p:val>
                                            </p:tav>
                                            <p:tav tm="100000">
                                              <p:val>
                                                <p:fltVal val="0"/>
                                              </p:val>
                                            </p:tav>
                                          </p:tavLst>
                                        </p:anim>
                                        <p:anim calcmode="lin" valueType="num">
                                          <p:cBhvr>
                                            <p:cTn id="32" dur="800" decel="100000" fill="hold"/>
                                            <p:tgtEl>
                                              <p:spTgt spid="51"/>
                                            </p:tgtEl>
                                            <p:attrNameLst>
                                              <p:attrName>ppt_x</p:attrName>
                                            </p:attrNameLst>
                                          </p:cBhvr>
                                          <p:tavLst>
                                            <p:tav tm="0">
                                              <p:val>
                                                <p:strVal val="#ppt_x+0.4"/>
                                              </p:val>
                                            </p:tav>
                                            <p:tav tm="100000">
                                              <p:val>
                                                <p:strVal val="#ppt_x-0.05"/>
                                              </p:val>
                                            </p:tav>
                                          </p:tavLst>
                                        </p:anim>
                                        <p:anim calcmode="lin" valueType="num">
                                          <p:cBhvr>
                                            <p:cTn id="33" dur="800" decel="100000" fill="hold"/>
                                            <p:tgtEl>
                                              <p:spTgt spid="51"/>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par>
                                    <p:cTn id="36" presetID="3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800" decel="100000"/>
                                            <p:tgtEl>
                                              <p:spTgt spid="53"/>
                                            </p:tgtEl>
                                          </p:cBhvr>
                                        </p:animEffect>
                                        <p:anim calcmode="lin" valueType="num">
                                          <p:cBhvr>
                                            <p:cTn id="39" dur="800" decel="100000" fill="hold"/>
                                            <p:tgtEl>
                                              <p:spTgt spid="53"/>
                                            </p:tgtEl>
                                            <p:attrNameLst>
                                              <p:attrName>style.rotation</p:attrName>
                                            </p:attrNameLst>
                                          </p:cBhvr>
                                          <p:tavLst>
                                            <p:tav tm="0">
                                              <p:val>
                                                <p:fltVal val="-90"/>
                                              </p:val>
                                            </p:tav>
                                            <p:tav tm="100000">
                                              <p:val>
                                                <p:fltVal val="0"/>
                                              </p:val>
                                            </p:tav>
                                          </p:tavLst>
                                        </p:anim>
                                        <p:anim calcmode="lin" valueType="num">
                                          <p:cBhvr>
                                            <p:cTn id="40" dur="800" decel="100000" fill="hold"/>
                                            <p:tgtEl>
                                              <p:spTgt spid="53"/>
                                            </p:tgtEl>
                                            <p:attrNameLst>
                                              <p:attrName>ppt_x</p:attrName>
                                            </p:attrNameLst>
                                          </p:cBhvr>
                                          <p:tavLst>
                                            <p:tav tm="0">
                                              <p:val>
                                                <p:strVal val="#ppt_x+0.4"/>
                                              </p:val>
                                            </p:tav>
                                            <p:tav tm="100000">
                                              <p:val>
                                                <p:strVal val="#ppt_x-0.05"/>
                                              </p:val>
                                            </p:tav>
                                          </p:tavLst>
                                        </p:anim>
                                        <p:anim calcmode="lin" valueType="num">
                                          <p:cBhvr>
                                            <p:cTn id="41" dur="800" decel="100000" fill="hold"/>
                                            <p:tgtEl>
                                              <p:spTgt spid="53"/>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par>
                                    <p:cTn id="44" presetID="30"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800" decel="100000"/>
                                            <p:tgtEl>
                                              <p:spTgt spid="55"/>
                                            </p:tgtEl>
                                          </p:cBhvr>
                                        </p:animEffect>
                                        <p:anim calcmode="lin" valueType="num">
                                          <p:cBhvr>
                                            <p:cTn id="47" dur="800" decel="100000" fill="hold"/>
                                            <p:tgtEl>
                                              <p:spTgt spid="55"/>
                                            </p:tgtEl>
                                            <p:attrNameLst>
                                              <p:attrName>style.rotation</p:attrName>
                                            </p:attrNameLst>
                                          </p:cBhvr>
                                          <p:tavLst>
                                            <p:tav tm="0">
                                              <p:val>
                                                <p:fltVal val="-90"/>
                                              </p:val>
                                            </p:tav>
                                            <p:tav tm="100000">
                                              <p:val>
                                                <p:fltVal val="0"/>
                                              </p:val>
                                            </p:tav>
                                          </p:tavLst>
                                        </p:anim>
                                        <p:anim calcmode="lin" valueType="num">
                                          <p:cBhvr>
                                            <p:cTn id="48" dur="800" decel="100000" fill="hold"/>
                                            <p:tgtEl>
                                              <p:spTgt spid="55"/>
                                            </p:tgtEl>
                                            <p:attrNameLst>
                                              <p:attrName>ppt_x</p:attrName>
                                            </p:attrNameLst>
                                          </p:cBhvr>
                                          <p:tavLst>
                                            <p:tav tm="0">
                                              <p:val>
                                                <p:strVal val="#ppt_x+0.4"/>
                                              </p:val>
                                            </p:tav>
                                            <p:tav tm="100000">
                                              <p:val>
                                                <p:strVal val="#ppt_x-0.05"/>
                                              </p:val>
                                            </p:tav>
                                          </p:tavLst>
                                        </p:anim>
                                        <p:anim calcmode="lin" valueType="num">
                                          <p:cBhvr>
                                            <p:cTn id="49" dur="800" decel="100000" fill="hold"/>
                                            <p:tgtEl>
                                              <p:spTgt spid="55"/>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55"/>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5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913288" y="919316"/>
            <a:ext cx="386191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存货占流动资产和总资产比例</a:t>
            </a:r>
          </a:p>
        </p:txBody>
      </p:sp>
      <p:sp>
        <p:nvSpPr>
          <p:cNvPr id="23596" name="矩形 4"/>
          <p:cNvSpPr>
            <a:spLocks noChangeArrowheads="1"/>
          </p:cNvSpPr>
          <p:nvPr/>
        </p:nvSpPr>
        <p:spPr bwMode="auto">
          <a:xfrm>
            <a:off x="883968" y="1549201"/>
            <a:ext cx="5238787" cy="733534"/>
          </a:xfrm>
          <a:prstGeom prst="rect">
            <a:avLst/>
          </a:prstGeom>
          <a:noFill/>
          <a:ln w="9525">
            <a:noFill/>
            <a:miter lim="800000"/>
            <a:headEnd/>
            <a:tailEnd/>
          </a:ln>
        </p:spPr>
        <p:txBody>
          <a:bodyPr wrap="square" lIns="91440" tIns="45720" rIns="91440" bIns="45720">
            <a:spAutoFit/>
          </a:bodyPr>
          <a:lstStyle/>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25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0" y="197149"/>
            <a:ext cx="12192000" cy="429354"/>
            <a:chOff x="0" y="197149"/>
            <a:chExt cx="12192000" cy="429354"/>
          </a:xfrm>
        </p:grpSpPr>
        <p:sp>
          <p:nvSpPr>
            <p:cNvPr id="72" name="矩形 71">
              <a:extLst>
                <a:ext uri="{FF2B5EF4-FFF2-40B4-BE49-F238E27FC236}">
                  <a16:creationId xmlns:a16="http://schemas.microsoft.com/office/drawing/2014/main" id="{54E599DD-8A42-4B48-929D-F9C97F3FD86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75325" y="197149"/>
              <a:ext cx="293221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3.2 </a:t>
              </a:r>
              <a:r>
                <a:rPr lang="zh-CN" altLang="en-US" sz="2000" spc="600" dirty="0">
                  <a:solidFill>
                    <a:srgbClr val="084772"/>
                  </a:solidFill>
                  <a:latin typeface="微软雅黑" panose="020B0503020204020204" pitchFamily="34" charset="-122"/>
                  <a:ea typeface="微软雅黑" panose="020B0503020204020204" pitchFamily="34" charset="-122"/>
                </a:rPr>
                <a:t>库存总体分析</a:t>
              </a: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TextBox 75"/>
          <p:cNvSpPr txBox="1"/>
          <p:nvPr/>
        </p:nvSpPr>
        <p:spPr>
          <a:xfrm>
            <a:off x="883920" y="1483360"/>
            <a:ext cx="11064240" cy="1754326"/>
          </a:xfrm>
          <a:prstGeom prst="rect">
            <a:avLst/>
          </a:prstGeom>
          <a:noFill/>
        </p:spPr>
        <p:txBody>
          <a:bodyPr wrap="square" rtlCol="0">
            <a:spAutoFit/>
          </a:bodyPr>
          <a:lstStyle/>
          <a:p>
            <a:r>
              <a:rPr lang="zh-CN" altLang="en-US" b="1" dirty="0">
                <a:latin typeface="微软雅黑" pitchFamily="34" charset="-122"/>
                <a:ea typeface="微软雅黑" pitchFamily="34" charset="-122"/>
              </a:rPr>
              <a:t>占比越大，存货管理的重要性越大</a:t>
            </a:r>
            <a:endParaRPr lang="en-US" altLang="zh-CN" b="1"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由图可见，在这期间流动资产占二者比例逐渐上升</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从 </a:t>
            </a:r>
            <a:r>
              <a:rPr lang="en-US" altLang="zh-CN" dirty="0">
                <a:latin typeface="微软雅黑" pitchFamily="34" charset="-122"/>
                <a:ea typeface="微软雅黑" pitchFamily="34" charset="-122"/>
              </a:rPr>
              <a:t>2008 </a:t>
            </a:r>
            <a:r>
              <a:rPr lang="zh-CN" altLang="en-US" dirty="0">
                <a:latin typeface="微软雅黑" pitchFamily="34" charset="-122"/>
                <a:ea typeface="微软雅黑" pitchFamily="34" charset="-122"/>
              </a:rPr>
              <a:t>年至今，对于服饰行业而言，总资产中 存货最为重要，所占比例最大，是所有资产中最应该 重视管理的报表项目。</a:t>
            </a:r>
            <a:endParaRPr lang="en-US" altLang="zh-CN" dirty="0">
              <a:latin typeface="微软雅黑" pitchFamily="34" charset="-122"/>
              <a:ea typeface="微软雅黑" pitchFamily="34" charset="-122"/>
            </a:endParaRPr>
          </a:p>
        </p:txBody>
      </p:sp>
      <p:pic>
        <p:nvPicPr>
          <p:cNvPr id="3075" name="Picture 3"/>
          <p:cNvPicPr>
            <a:picLocks noChangeAspect="1" noChangeArrowheads="1"/>
          </p:cNvPicPr>
          <p:nvPr/>
        </p:nvPicPr>
        <p:blipFill>
          <a:blip r:embed="rId3" cstate="print"/>
          <a:srcRect/>
          <a:stretch>
            <a:fillRect/>
          </a:stretch>
        </p:blipFill>
        <p:spPr bwMode="auto">
          <a:xfrm>
            <a:off x="6186489" y="3497899"/>
            <a:ext cx="3943031" cy="2470966"/>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860109" y="3408681"/>
            <a:ext cx="4311331" cy="2612028"/>
          </a:xfrm>
          <a:prstGeom prst="rect">
            <a:avLst/>
          </a:prstGeom>
          <a:noFill/>
          <a:ln w="9525">
            <a:noFill/>
            <a:miter lim="800000"/>
            <a:headEnd/>
            <a:tailEnd/>
          </a:ln>
        </p:spPr>
      </p:pic>
    </p:spTree>
    <p:extLst>
      <p:ext uri="{BB962C8B-B14F-4D97-AF65-F5344CB8AC3E}">
        <p14:creationId xmlns:p14="http://schemas.microsoft.com/office/powerpoint/2010/main" val="238580524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3595"/>
                                        </p:tgtEl>
                                        <p:attrNameLst>
                                          <p:attrName>style.visibility</p:attrName>
                                        </p:attrNameLst>
                                      </p:cBhvr>
                                      <p:to>
                                        <p:strVal val="visible"/>
                                      </p:to>
                                    </p:set>
                                    <p:animEffect transition="in" filter="fade">
                                      <p:cBhvr>
                                        <p:cTn id="7" dur="800" decel="100000"/>
                                        <p:tgtEl>
                                          <p:spTgt spid="23595"/>
                                        </p:tgtEl>
                                      </p:cBhvr>
                                    </p:animEffect>
                                    <p:anim calcmode="lin" valueType="num">
                                      <p:cBhvr>
                                        <p:cTn id="8" dur="800" decel="100000" fill="hold"/>
                                        <p:tgtEl>
                                          <p:spTgt spid="23595"/>
                                        </p:tgtEl>
                                        <p:attrNameLst>
                                          <p:attrName>style.rotation</p:attrName>
                                        </p:attrNameLst>
                                      </p:cBhvr>
                                      <p:tavLst>
                                        <p:tav tm="0">
                                          <p:val>
                                            <p:fltVal val="-90"/>
                                          </p:val>
                                        </p:tav>
                                        <p:tav tm="100000">
                                          <p:val>
                                            <p:fltVal val="0"/>
                                          </p:val>
                                        </p:tav>
                                      </p:tavLst>
                                    </p:anim>
                                    <p:anim calcmode="lin" valueType="num">
                                      <p:cBhvr>
                                        <p:cTn id="9" dur="800" decel="100000" fill="hold"/>
                                        <p:tgtEl>
                                          <p:spTgt spid="23595"/>
                                        </p:tgtEl>
                                        <p:attrNameLst>
                                          <p:attrName>ppt_x</p:attrName>
                                        </p:attrNameLst>
                                      </p:cBhvr>
                                      <p:tavLst>
                                        <p:tav tm="0">
                                          <p:val>
                                            <p:strVal val="#ppt_x+0.4"/>
                                          </p:val>
                                        </p:tav>
                                        <p:tav tm="100000">
                                          <p:val>
                                            <p:strVal val="#ppt_x-0.05"/>
                                          </p:val>
                                        </p:tav>
                                      </p:tavLst>
                                    </p:anim>
                                    <p:anim calcmode="lin" valueType="num">
                                      <p:cBhvr>
                                        <p:cTn id="10" dur="800" decel="100000" fill="hold"/>
                                        <p:tgtEl>
                                          <p:spTgt spid="2359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3596"/>
                                        </p:tgtEl>
                                        <p:attrNameLst>
                                          <p:attrName>style.visibility</p:attrName>
                                        </p:attrNameLst>
                                      </p:cBhvr>
                                      <p:to>
                                        <p:strVal val="visible"/>
                                      </p:to>
                                    </p:set>
                                    <p:animEffect transition="in" filter="fade">
                                      <p:cBhvr>
                                        <p:cTn id="15" dur="800" decel="100000"/>
                                        <p:tgtEl>
                                          <p:spTgt spid="23596"/>
                                        </p:tgtEl>
                                      </p:cBhvr>
                                    </p:animEffect>
                                    <p:anim calcmode="lin" valueType="num">
                                      <p:cBhvr>
                                        <p:cTn id="16" dur="800" decel="100000" fill="hold"/>
                                        <p:tgtEl>
                                          <p:spTgt spid="23596"/>
                                        </p:tgtEl>
                                        <p:attrNameLst>
                                          <p:attrName>style.rotation</p:attrName>
                                        </p:attrNameLst>
                                      </p:cBhvr>
                                      <p:tavLst>
                                        <p:tav tm="0">
                                          <p:val>
                                            <p:fltVal val="-90"/>
                                          </p:val>
                                        </p:tav>
                                        <p:tav tm="100000">
                                          <p:val>
                                            <p:fltVal val="0"/>
                                          </p:val>
                                        </p:tav>
                                      </p:tavLst>
                                    </p:anim>
                                    <p:anim calcmode="lin" valueType="num">
                                      <p:cBhvr>
                                        <p:cTn id="17" dur="800" decel="100000" fill="hold"/>
                                        <p:tgtEl>
                                          <p:spTgt spid="23596"/>
                                        </p:tgtEl>
                                        <p:attrNameLst>
                                          <p:attrName>ppt_x</p:attrName>
                                        </p:attrNameLst>
                                      </p:cBhvr>
                                      <p:tavLst>
                                        <p:tav tm="0">
                                          <p:val>
                                            <p:strVal val="#ppt_x+0.4"/>
                                          </p:val>
                                        </p:tav>
                                        <p:tav tm="100000">
                                          <p:val>
                                            <p:strVal val="#ppt_x-0.05"/>
                                          </p:val>
                                        </p:tav>
                                      </p:tavLst>
                                    </p:anim>
                                    <p:anim calcmode="lin" valueType="num">
                                      <p:cBhvr>
                                        <p:cTn id="18" dur="800" decel="100000" fill="hold"/>
                                        <p:tgtEl>
                                          <p:spTgt spid="2359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6512" y="1748145"/>
            <a:ext cx="11015568" cy="1754326"/>
          </a:xfrm>
          <a:prstGeom prst="rect">
            <a:avLst/>
          </a:prstGeom>
          <a:noFill/>
        </p:spPr>
        <p:txBody>
          <a:bodyPr wrap="square" rtlCol="0">
            <a:spAutoFit/>
          </a:bodyPr>
          <a:lstStyle/>
          <a:p>
            <a:pPr>
              <a:lnSpc>
                <a:spcPct val="150000"/>
              </a:lnSpc>
            </a:pPr>
            <a:r>
              <a:rPr lang="zh-CN" altLang="en-US" dirty="0">
                <a:solidFill>
                  <a:srgbClr val="000000"/>
                </a:solidFill>
                <a:latin typeface="微软雅黑" pitchFamily="34" charset="-122"/>
                <a:ea typeface="微软雅黑" pitchFamily="34" charset="-122"/>
              </a:rPr>
              <a:t>森马品牌创立于 </a:t>
            </a:r>
            <a:r>
              <a:rPr lang="en-US" altLang="zh-CN" dirty="0">
                <a:solidFill>
                  <a:srgbClr val="000000"/>
                </a:solidFill>
                <a:latin typeface="微软雅黑" pitchFamily="34" charset="-122"/>
                <a:ea typeface="微软雅黑" pitchFamily="34" charset="-122"/>
              </a:rPr>
              <a:t>1996 </a:t>
            </a:r>
            <a:r>
              <a:rPr lang="zh-CN" altLang="en-US" dirty="0">
                <a:solidFill>
                  <a:srgbClr val="000000"/>
                </a:solidFill>
                <a:latin typeface="微软雅黑" pitchFamily="34" charset="-122"/>
                <a:ea typeface="微软雅黑" pitchFamily="34" charset="-122"/>
              </a:rPr>
              <a:t>年 </a:t>
            </a:r>
            <a:r>
              <a:rPr lang="en-US" altLang="zh-CN" dirty="0">
                <a:solidFill>
                  <a:srgbClr val="000000"/>
                </a:solidFill>
                <a:latin typeface="微软雅黑" pitchFamily="34" charset="-122"/>
                <a:ea typeface="微软雅黑" pitchFamily="34" charset="-122"/>
              </a:rPr>
              <a:t>12 </a:t>
            </a:r>
            <a:r>
              <a:rPr lang="zh-CN" altLang="en-US" dirty="0">
                <a:solidFill>
                  <a:srgbClr val="000000"/>
                </a:solidFill>
                <a:latin typeface="微软雅黑" pitchFamily="34" charset="-122"/>
                <a:ea typeface="微软雅黑" pitchFamily="34" charset="-122"/>
              </a:rPr>
              <a:t>月的中国温州，注 册资本为 </a:t>
            </a:r>
            <a:r>
              <a:rPr lang="en-US" altLang="zh-CN" dirty="0">
                <a:solidFill>
                  <a:srgbClr val="000000"/>
                </a:solidFill>
                <a:latin typeface="微软雅黑" pitchFamily="34" charset="-122"/>
                <a:ea typeface="微软雅黑" pitchFamily="34" charset="-122"/>
              </a:rPr>
              <a:t>2.38</a:t>
            </a:r>
            <a:r>
              <a:rPr lang="zh-CN" altLang="en-US" dirty="0">
                <a:solidFill>
                  <a:srgbClr val="000000"/>
                </a:solidFill>
                <a:latin typeface="微软雅黑" pitchFamily="34" charset="-122"/>
                <a:ea typeface="微软雅黑" pitchFamily="34" charset="-122"/>
              </a:rPr>
              <a:t>亿元，总资产高达 </a:t>
            </a:r>
            <a:r>
              <a:rPr lang="en-US" altLang="zh-CN" dirty="0">
                <a:solidFill>
                  <a:srgbClr val="000000"/>
                </a:solidFill>
                <a:latin typeface="微软雅黑" pitchFamily="34" charset="-122"/>
                <a:ea typeface="微软雅黑" pitchFamily="34" charset="-122"/>
              </a:rPr>
              <a:t>10 </a:t>
            </a:r>
            <a:r>
              <a:rPr lang="zh-CN" altLang="en-US" dirty="0">
                <a:solidFill>
                  <a:srgbClr val="000000"/>
                </a:solidFill>
                <a:latin typeface="微软雅黑" pitchFamily="34" charset="-122"/>
                <a:ea typeface="微软雅黑" pitchFamily="34" charset="-122"/>
              </a:rPr>
              <a:t>亿多元，是温州的大企业集团之一。 森马服饰目前公司旗下拥有 “森马““巴拉巴拉”两个品牌，分别面向 </a:t>
            </a:r>
            <a:r>
              <a:rPr lang="en-US" altLang="zh-CN" dirty="0">
                <a:solidFill>
                  <a:srgbClr val="000000"/>
                </a:solidFill>
                <a:latin typeface="微软雅黑" pitchFamily="34" charset="-122"/>
                <a:ea typeface="微软雅黑" pitchFamily="34" charset="-122"/>
              </a:rPr>
              <a:t>12~20 </a:t>
            </a:r>
            <a:r>
              <a:rPr lang="zh-CN" altLang="en-US" dirty="0">
                <a:solidFill>
                  <a:srgbClr val="000000"/>
                </a:solidFill>
                <a:latin typeface="微软雅黑" pitchFamily="34" charset="-122"/>
                <a:ea typeface="微软雅黑" pitchFamily="34" charset="-122"/>
              </a:rPr>
              <a:t>岁的青少年和 </a:t>
            </a:r>
            <a:r>
              <a:rPr lang="en-US" altLang="zh-CN" dirty="0">
                <a:solidFill>
                  <a:srgbClr val="000000"/>
                </a:solidFill>
                <a:latin typeface="微软雅黑" pitchFamily="34" charset="-122"/>
                <a:ea typeface="微软雅黑" pitchFamily="34" charset="-122"/>
              </a:rPr>
              <a:t>12 </a:t>
            </a:r>
            <a:r>
              <a:rPr lang="zh-CN" altLang="en-US" dirty="0">
                <a:solidFill>
                  <a:srgbClr val="000000"/>
                </a:solidFill>
                <a:latin typeface="微软雅黑" pitchFamily="34" charset="-122"/>
                <a:ea typeface="微软雅黑" pitchFamily="34" charset="-122"/>
              </a:rPr>
              <a:t>岁以下儿童。 集团现有</a:t>
            </a:r>
            <a:r>
              <a:rPr lang="en-US" altLang="zh-CN" dirty="0">
                <a:solidFill>
                  <a:srgbClr val="000000"/>
                </a:solidFill>
                <a:latin typeface="微软雅黑" pitchFamily="34" charset="-122"/>
                <a:ea typeface="微软雅黑" pitchFamily="34" charset="-122"/>
              </a:rPr>
              <a:t>4</a:t>
            </a:r>
            <a:r>
              <a:rPr lang="zh-CN" altLang="en-US" dirty="0">
                <a:solidFill>
                  <a:srgbClr val="000000"/>
                </a:solidFill>
                <a:latin typeface="微软雅黑" pitchFamily="34" charset="-122"/>
                <a:ea typeface="微软雅黑" pitchFamily="34" charset="-122"/>
              </a:rPr>
              <a:t>个全资公司， </a:t>
            </a:r>
            <a:r>
              <a:rPr lang="en-US" altLang="zh-CN" dirty="0">
                <a:solidFill>
                  <a:srgbClr val="000000"/>
                </a:solidFill>
                <a:latin typeface="微软雅黑" pitchFamily="34" charset="-122"/>
                <a:ea typeface="微软雅黑" pitchFamily="34" charset="-122"/>
              </a:rPr>
              <a:t>10 </a:t>
            </a:r>
            <a:r>
              <a:rPr lang="zh-CN" altLang="en-US" dirty="0">
                <a:solidFill>
                  <a:srgbClr val="000000"/>
                </a:solidFill>
                <a:latin typeface="微软雅黑" pitchFamily="34" charset="-122"/>
                <a:ea typeface="微软雅黑" pitchFamily="34" charset="-122"/>
              </a:rPr>
              <a:t>个分公司，</a:t>
            </a:r>
            <a:r>
              <a:rPr lang="en-US" altLang="zh-CN" dirty="0">
                <a:solidFill>
                  <a:srgbClr val="000000"/>
                </a:solidFill>
                <a:latin typeface="微软雅黑" pitchFamily="34" charset="-122"/>
                <a:ea typeface="微软雅黑" pitchFamily="34" charset="-122"/>
              </a:rPr>
              <a:t>3000 </a:t>
            </a:r>
            <a:r>
              <a:rPr lang="zh-CN" altLang="en-US" dirty="0">
                <a:solidFill>
                  <a:srgbClr val="000000"/>
                </a:solidFill>
                <a:latin typeface="微软雅黑" pitchFamily="34" charset="-122"/>
                <a:ea typeface="微软雅黑" pitchFamily="34" charset="-122"/>
              </a:rPr>
              <a:t>家门店、连锁点，分布在华东、东北等地区共二十九个省市，客户数量多，消费人群多样化，拥有较高的市场占有率。</a:t>
            </a:r>
          </a:p>
        </p:txBody>
      </p:sp>
      <p:grpSp>
        <p:nvGrpSpPr>
          <p:cNvPr id="34" name="组合 33">
            <a:extLst>
              <a:ext uri="{FF2B5EF4-FFF2-40B4-BE49-F238E27FC236}">
                <a16:creationId xmlns:a16="http://schemas.microsoft.com/office/drawing/2014/main" id="{FA2C1A64-7D82-4A04-A313-157583C69913}"/>
              </a:ext>
            </a:extLst>
          </p:cNvPr>
          <p:cNvGrpSpPr/>
          <p:nvPr/>
        </p:nvGrpSpPr>
        <p:grpSpPr>
          <a:xfrm>
            <a:off x="0" y="247949"/>
            <a:ext cx="12192000" cy="420430"/>
            <a:chOff x="0" y="247949"/>
            <a:chExt cx="12192000" cy="420430"/>
          </a:xfrm>
        </p:grpSpPr>
        <p:sp>
          <p:nvSpPr>
            <p:cNvPr id="35" name="矩形 34">
              <a:extLst>
                <a:ext uri="{FF2B5EF4-FFF2-40B4-BE49-F238E27FC236}">
                  <a16:creationId xmlns:a16="http://schemas.microsoft.com/office/drawing/2014/main" id="{AF126976-FCF7-4F43-9C25-9C4E92199655}"/>
                </a:ext>
              </a:extLst>
            </p:cNvPr>
            <p:cNvSpPr/>
            <p:nvPr/>
          </p:nvSpPr>
          <p:spPr>
            <a:xfrm>
              <a:off x="5161280" y="247949"/>
              <a:ext cx="703072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7">
              <a:extLst>
                <a:ext uri="{FF2B5EF4-FFF2-40B4-BE49-F238E27FC236}">
                  <a16:creationId xmlns:a16="http://schemas.microsoft.com/office/drawing/2014/main" id="{596107EF-B938-4630-8203-0097DE72E5C1}"/>
                </a:ext>
              </a:extLst>
            </p:cNvPr>
            <p:cNvSpPr txBox="1"/>
            <p:nvPr/>
          </p:nvSpPr>
          <p:spPr>
            <a:xfrm>
              <a:off x="655607" y="268269"/>
              <a:ext cx="4447051"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3.3</a:t>
              </a:r>
              <a:r>
                <a:rPr lang="zh-CN" altLang="en-US" sz="2000" spc="600" dirty="0">
                  <a:solidFill>
                    <a:srgbClr val="084772"/>
                  </a:solidFill>
                  <a:latin typeface="微软雅黑" panose="020B0503020204020204" pitchFamily="34" charset="-122"/>
                  <a:ea typeface="微软雅黑" panose="020B0503020204020204" pitchFamily="34" charset="-122"/>
                </a:rPr>
                <a:t>森马服饰背景及经营状况</a:t>
              </a:r>
            </a:p>
          </p:txBody>
        </p:sp>
        <p:sp>
          <p:nvSpPr>
            <p:cNvPr id="37" name="矩形 36">
              <a:extLst>
                <a:ext uri="{FF2B5EF4-FFF2-40B4-BE49-F238E27FC236}">
                  <a16:creationId xmlns:a16="http://schemas.microsoft.com/office/drawing/2014/main" id="{343C70A5-FB41-47A7-87D9-69B6E77E079F}"/>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
          <p:cNvSpPr>
            <a:spLocks noChangeArrowheads="1"/>
          </p:cNvSpPr>
          <p:nvPr/>
        </p:nvSpPr>
        <p:spPr bwMode="auto">
          <a:xfrm>
            <a:off x="791368" y="1193636"/>
            <a:ext cx="165719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背景</a:t>
            </a:r>
          </a:p>
        </p:txBody>
      </p:sp>
      <p:sp>
        <p:nvSpPr>
          <p:cNvPr id="39" name="文本框 3"/>
          <p:cNvSpPr>
            <a:spLocks noChangeArrowheads="1"/>
          </p:cNvSpPr>
          <p:nvPr/>
        </p:nvSpPr>
        <p:spPr bwMode="auto">
          <a:xfrm>
            <a:off x="669448" y="3632036"/>
            <a:ext cx="200263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经营状况</a:t>
            </a:r>
          </a:p>
        </p:txBody>
      </p:sp>
      <p:pic>
        <p:nvPicPr>
          <p:cNvPr id="4098" name="Picture 2"/>
          <p:cNvPicPr>
            <a:picLocks noChangeAspect="1" noChangeArrowheads="1"/>
          </p:cNvPicPr>
          <p:nvPr/>
        </p:nvPicPr>
        <p:blipFill>
          <a:blip r:embed="rId3" cstate="print"/>
          <a:srcRect/>
          <a:stretch>
            <a:fillRect/>
          </a:stretch>
        </p:blipFill>
        <p:spPr bwMode="auto">
          <a:xfrm>
            <a:off x="7180580" y="4200843"/>
            <a:ext cx="4800600" cy="1971675"/>
          </a:xfrm>
          <a:prstGeom prst="rect">
            <a:avLst/>
          </a:prstGeom>
          <a:noFill/>
          <a:ln w="9525">
            <a:noFill/>
            <a:miter lim="800000"/>
            <a:headEnd/>
            <a:tailEnd/>
          </a:ln>
        </p:spPr>
      </p:pic>
      <p:sp>
        <p:nvSpPr>
          <p:cNvPr id="40" name="TextBox 39"/>
          <p:cNvSpPr txBox="1"/>
          <p:nvPr/>
        </p:nvSpPr>
        <p:spPr>
          <a:xfrm>
            <a:off x="609600" y="4287520"/>
            <a:ext cx="6167120" cy="1200329"/>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、从 </a:t>
            </a:r>
            <a:r>
              <a:rPr lang="en-US" altLang="zh-CN" dirty="0">
                <a:latin typeface="微软雅黑" pitchFamily="34" charset="-122"/>
                <a:ea typeface="微软雅黑" pitchFamily="34" charset="-122"/>
              </a:rPr>
              <a:t>2010 </a:t>
            </a:r>
            <a:r>
              <a:rPr lang="zh-CN" altLang="en-US" dirty="0">
                <a:latin typeface="微软雅黑" pitchFamily="34" charset="-122"/>
                <a:ea typeface="微软雅黑" pitchFamily="34" charset="-122"/>
              </a:rPr>
              <a:t>年起至 </a:t>
            </a:r>
            <a:r>
              <a:rPr lang="en-US" altLang="zh-CN" dirty="0">
                <a:latin typeface="微软雅黑" pitchFamily="34" charset="-122"/>
                <a:ea typeface="微软雅黑" pitchFamily="34" charset="-122"/>
              </a:rPr>
              <a:t>2014 </a:t>
            </a:r>
            <a:r>
              <a:rPr lang="zh-CN" altLang="en-US" dirty="0">
                <a:latin typeface="微软雅黑" pitchFamily="34" charset="-122"/>
                <a:ea typeface="微软雅黑" pitchFamily="34" charset="-122"/>
              </a:rPr>
              <a:t>年，森 马服饰的毛利率远远高于行业水平，存货的盈利能 力处于行业领先水平。 </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、但该数据并不包括国外品牌</a:t>
            </a:r>
          </a:p>
        </p:txBody>
      </p:sp>
    </p:spTree>
    <p:extLst>
      <p:ext uri="{BB962C8B-B14F-4D97-AF65-F5344CB8AC3E}">
        <p14:creationId xmlns:p14="http://schemas.microsoft.com/office/powerpoint/2010/main" val="209134085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800" decel="100000"/>
                                        <p:tgtEl>
                                          <p:spTgt spid="27"/>
                                        </p:tgtEl>
                                      </p:cBhvr>
                                    </p:animEffect>
                                    <p:anim calcmode="lin" valueType="num">
                                      <p:cBhvr>
                                        <p:cTn id="8" dur="800" decel="100000" fill="hold"/>
                                        <p:tgtEl>
                                          <p:spTgt spid="27"/>
                                        </p:tgtEl>
                                        <p:attrNameLst>
                                          <p:attrName>style.rotation</p:attrName>
                                        </p:attrNameLst>
                                      </p:cBhvr>
                                      <p:tavLst>
                                        <p:tav tm="0">
                                          <p:val>
                                            <p:fltVal val="-90"/>
                                          </p:val>
                                        </p:tav>
                                        <p:tav tm="100000">
                                          <p:val>
                                            <p:fltVal val="0"/>
                                          </p:val>
                                        </p:tav>
                                      </p:tavLst>
                                    </p:anim>
                                    <p:anim calcmode="lin" valueType="num">
                                      <p:cBhvr>
                                        <p:cTn id="9" dur="800" decel="100000" fill="hold"/>
                                        <p:tgtEl>
                                          <p:spTgt spid="27"/>
                                        </p:tgtEl>
                                        <p:attrNameLst>
                                          <p:attrName>ppt_x</p:attrName>
                                        </p:attrNameLst>
                                      </p:cBhvr>
                                      <p:tavLst>
                                        <p:tav tm="0">
                                          <p:val>
                                            <p:strVal val="#ppt_x+0.4"/>
                                          </p:val>
                                        </p:tav>
                                        <p:tav tm="100000">
                                          <p:val>
                                            <p:strVal val="#ppt_x-0.05"/>
                                          </p:val>
                                        </p:tav>
                                      </p:tavLst>
                                    </p:anim>
                                    <p:anim calcmode="lin" valueType="num">
                                      <p:cBhvr>
                                        <p:cTn id="10" dur="800" decel="100000" fill="hold"/>
                                        <p:tgtEl>
                                          <p:spTgt spid="2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800" decel="100000"/>
                                        <p:tgtEl>
                                          <p:spTgt spid="38"/>
                                        </p:tgtEl>
                                      </p:cBhvr>
                                    </p:animEffect>
                                    <p:anim calcmode="lin" valueType="num">
                                      <p:cBhvr>
                                        <p:cTn id="17" dur="800" decel="100000" fill="hold"/>
                                        <p:tgtEl>
                                          <p:spTgt spid="38"/>
                                        </p:tgtEl>
                                        <p:attrNameLst>
                                          <p:attrName>style.rotation</p:attrName>
                                        </p:attrNameLst>
                                      </p:cBhvr>
                                      <p:tavLst>
                                        <p:tav tm="0">
                                          <p:val>
                                            <p:fltVal val="-90"/>
                                          </p:val>
                                        </p:tav>
                                        <p:tav tm="100000">
                                          <p:val>
                                            <p:fltVal val="0"/>
                                          </p:val>
                                        </p:tav>
                                      </p:tavLst>
                                    </p:anim>
                                    <p:anim calcmode="lin" valueType="num">
                                      <p:cBhvr>
                                        <p:cTn id="18" dur="800" decel="100000" fill="hold"/>
                                        <p:tgtEl>
                                          <p:spTgt spid="38"/>
                                        </p:tgtEl>
                                        <p:attrNameLst>
                                          <p:attrName>ppt_x</p:attrName>
                                        </p:attrNameLst>
                                      </p:cBhvr>
                                      <p:tavLst>
                                        <p:tav tm="0">
                                          <p:val>
                                            <p:strVal val="#ppt_x+0.4"/>
                                          </p:val>
                                        </p:tav>
                                        <p:tav tm="100000">
                                          <p:val>
                                            <p:strVal val="#ppt_x-0.05"/>
                                          </p:val>
                                        </p:tav>
                                      </p:tavLst>
                                    </p:anim>
                                    <p:anim calcmode="lin" valueType="num">
                                      <p:cBhvr>
                                        <p:cTn id="19" dur="800" decel="100000" fill="hold"/>
                                        <p:tgtEl>
                                          <p:spTgt spid="38"/>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800" decel="100000"/>
                                        <p:tgtEl>
                                          <p:spTgt spid="39"/>
                                        </p:tgtEl>
                                      </p:cBhvr>
                                    </p:animEffect>
                                    <p:anim calcmode="lin" valueType="num">
                                      <p:cBhvr>
                                        <p:cTn id="26" dur="800" decel="100000" fill="hold"/>
                                        <p:tgtEl>
                                          <p:spTgt spid="39"/>
                                        </p:tgtEl>
                                        <p:attrNameLst>
                                          <p:attrName>style.rotation</p:attrName>
                                        </p:attrNameLst>
                                      </p:cBhvr>
                                      <p:tavLst>
                                        <p:tav tm="0">
                                          <p:val>
                                            <p:fltVal val="-90"/>
                                          </p:val>
                                        </p:tav>
                                        <p:tav tm="100000">
                                          <p:val>
                                            <p:fltVal val="0"/>
                                          </p:val>
                                        </p:tav>
                                      </p:tavLst>
                                    </p:anim>
                                    <p:anim calcmode="lin" valueType="num">
                                      <p:cBhvr>
                                        <p:cTn id="27" dur="800" decel="100000" fill="hold"/>
                                        <p:tgtEl>
                                          <p:spTgt spid="39"/>
                                        </p:tgtEl>
                                        <p:attrNameLst>
                                          <p:attrName>ppt_x</p:attrName>
                                        </p:attrNameLst>
                                      </p:cBhvr>
                                      <p:tavLst>
                                        <p:tav tm="0">
                                          <p:val>
                                            <p:strVal val="#ppt_x+0.4"/>
                                          </p:val>
                                        </p:tav>
                                        <p:tav tm="100000">
                                          <p:val>
                                            <p:strVal val="#ppt_x-0.05"/>
                                          </p:val>
                                        </p:tav>
                                      </p:tavLst>
                                    </p:anim>
                                    <p:anim calcmode="lin" valueType="num">
                                      <p:cBhvr>
                                        <p:cTn id="28" dur="800" decel="100000" fill="hold"/>
                                        <p:tgtEl>
                                          <p:spTgt spid="39"/>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9"/>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6512" y="1748145"/>
            <a:ext cx="11015568" cy="1338828"/>
          </a:xfrm>
          <a:prstGeom prst="rect">
            <a:avLst/>
          </a:prstGeom>
          <a:noFill/>
        </p:spPr>
        <p:txBody>
          <a:bodyPr wrap="square" rtlCol="0">
            <a:spAutoFit/>
          </a:bodyPr>
          <a:lstStyle/>
          <a:p>
            <a:pPr>
              <a:lnSpc>
                <a:spcPct val="150000"/>
              </a:lnSpc>
            </a:pPr>
            <a:r>
              <a:rPr lang="en-US" altLang="zh-CN" dirty="0">
                <a:solidFill>
                  <a:srgbClr val="000000"/>
                </a:solidFill>
                <a:latin typeface="微软雅黑" pitchFamily="34" charset="-122"/>
                <a:ea typeface="微软雅黑" pitchFamily="34" charset="-122"/>
              </a:rPr>
              <a:t>1</a:t>
            </a:r>
            <a:r>
              <a:rPr lang="zh-CN" altLang="en-US" dirty="0">
                <a:solidFill>
                  <a:srgbClr val="000000"/>
                </a:solidFill>
                <a:latin typeface="微软雅黑" pitchFamily="34" charset="-122"/>
                <a:ea typeface="微软雅黑" pitchFamily="34" charset="-122"/>
              </a:rPr>
              <a:t>、企业无工厂，生产活动由代理商完成，账面只显示库存产品</a:t>
            </a:r>
            <a:endParaRPr lang="en-US" altLang="zh-CN" dirty="0">
              <a:solidFill>
                <a:srgbClr val="000000"/>
              </a:solidFill>
              <a:latin typeface="微软雅黑" pitchFamily="34" charset="-122"/>
              <a:ea typeface="微软雅黑" pitchFamily="34" charset="-122"/>
            </a:endParaRPr>
          </a:p>
          <a:p>
            <a:pPr>
              <a:lnSpc>
                <a:spcPct val="150000"/>
              </a:lnSpc>
            </a:pPr>
            <a:r>
              <a:rPr lang="en-US" altLang="zh-CN" dirty="0">
                <a:solidFill>
                  <a:srgbClr val="000000"/>
                </a:solidFill>
                <a:latin typeface="微软雅黑" pitchFamily="34" charset="-122"/>
                <a:ea typeface="微软雅黑" pitchFamily="34" charset="-122"/>
              </a:rPr>
              <a:t>2</a:t>
            </a:r>
            <a:r>
              <a:rPr lang="zh-CN" altLang="en-US" dirty="0">
                <a:solidFill>
                  <a:srgbClr val="000000"/>
                </a:solidFill>
                <a:latin typeface="微软雅黑" pitchFamily="34" charset="-122"/>
                <a:ea typeface="微软雅黑" pitchFamily="34" charset="-122"/>
              </a:rPr>
              <a:t>、在企业初期帮助企业快速成长，扩大库存品种数量</a:t>
            </a:r>
            <a:endParaRPr lang="en-US" altLang="zh-CN" dirty="0">
              <a:solidFill>
                <a:srgbClr val="000000"/>
              </a:solidFill>
              <a:latin typeface="微软雅黑" pitchFamily="34" charset="-122"/>
              <a:ea typeface="微软雅黑" pitchFamily="34" charset="-122"/>
            </a:endParaRPr>
          </a:p>
          <a:p>
            <a:pPr>
              <a:lnSpc>
                <a:spcPct val="150000"/>
              </a:lnSpc>
            </a:pPr>
            <a:r>
              <a:rPr lang="en-US" altLang="zh-CN" dirty="0">
                <a:solidFill>
                  <a:srgbClr val="000000"/>
                </a:solidFill>
                <a:latin typeface="微软雅黑" pitchFamily="34" charset="-122"/>
                <a:ea typeface="微软雅黑" pitchFamily="34" charset="-122"/>
              </a:rPr>
              <a:t>3</a:t>
            </a:r>
            <a:r>
              <a:rPr lang="zh-CN" altLang="en-US" dirty="0">
                <a:solidFill>
                  <a:srgbClr val="000000"/>
                </a:solidFill>
                <a:latin typeface="微软雅黑" pitchFamily="34" charset="-122"/>
                <a:ea typeface="微软雅黑" pitchFamily="34" charset="-122"/>
              </a:rPr>
              <a:t>、森马企业只负责整体控制，把握设计，投放市场</a:t>
            </a:r>
          </a:p>
        </p:txBody>
      </p:sp>
      <p:grpSp>
        <p:nvGrpSpPr>
          <p:cNvPr id="2" name="组合 33">
            <a:extLst>
              <a:ext uri="{FF2B5EF4-FFF2-40B4-BE49-F238E27FC236}">
                <a16:creationId xmlns:a16="http://schemas.microsoft.com/office/drawing/2014/main" id="{FA2C1A64-7D82-4A04-A313-157583C69913}"/>
              </a:ext>
            </a:extLst>
          </p:cNvPr>
          <p:cNvGrpSpPr/>
          <p:nvPr/>
        </p:nvGrpSpPr>
        <p:grpSpPr>
          <a:xfrm>
            <a:off x="0" y="247949"/>
            <a:ext cx="12192000" cy="420430"/>
            <a:chOff x="0" y="247949"/>
            <a:chExt cx="12192000" cy="420430"/>
          </a:xfrm>
        </p:grpSpPr>
        <p:sp>
          <p:nvSpPr>
            <p:cNvPr id="35" name="矩形 34">
              <a:extLst>
                <a:ext uri="{FF2B5EF4-FFF2-40B4-BE49-F238E27FC236}">
                  <a16:creationId xmlns:a16="http://schemas.microsoft.com/office/drawing/2014/main" id="{AF126976-FCF7-4F43-9C25-9C4E92199655}"/>
                </a:ext>
              </a:extLst>
            </p:cNvPr>
            <p:cNvSpPr/>
            <p:nvPr/>
          </p:nvSpPr>
          <p:spPr>
            <a:xfrm>
              <a:off x="5161280" y="247949"/>
              <a:ext cx="7030720"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7">
              <a:extLst>
                <a:ext uri="{FF2B5EF4-FFF2-40B4-BE49-F238E27FC236}">
                  <a16:creationId xmlns:a16="http://schemas.microsoft.com/office/drawing/2014/main" id="{596107EF-B938-4630-8203-0097DE72E5C1}"/>
                </a:ext>
              </a:extLst>
            </p:cNvPr>
            <p:cNvSpPr txBox="1"/>
            <p:nvPr/>
          </p:nvSpPr>
          <p:spPr>
            <a:xfrm>
              <a:off x="655607" y="268269"/>
              <a:ext cx="4447051"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3.4</a:t>
              </a:r>
              <a:r>
                <a:rPr lang="zh-CN" altLang="en-US" sz="2000" spc="600" dirty="0">
                  <a:solidFill>
                    <a:srgbClr val="084772"/>
                  </a:solidFill>
                  <a:latin typeface="微软雅黑" panose="020B0503020204020204" pitchFamily="34" charset="-122"/>
                  <a:ea typeface="微软雅黑" panose="020B0503020204020204" pitchFamily="34" charset="-122"/>
                </a:rPr>
                <a:t>森马存货构成及经营体系</a:t>
              </a:r>
            </a:p>
          </p:txBody>
        </p:sp>
        <p:sp>
          <p:nvSpPr>
            <p:cNvPr id="37" name="矩形 36">
              <a:extLst>
                <a:ext uri="{FF2B5EF4-FFF2-40B4-BE49-F238E27FC236}">
                  <a16:creationId xmlns:a16="http://schemas.microsoft.com/office/drawing/2014/main" id="{343C70A5-FB41-47A7-87D9-69B6E77E079F}"/>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
          <p:cNvSpPr>
            <a:spLocks noChangeArrowheads="1"/>
          </p:cNvSpPr>
          <p:nvPr/>
        </p:nvSpPr>
        <p:spPr bwMode="auto">
          <a:xfrm>
            <a:off x="791368" y="1193636"/>
            <a:ext cx="279511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经营体系及存货结构</a:t>
            </a:r>
          </a:p>
        </p:txBody>
      </p:sp>
      <p:sp>
        <p:nvSpPr>
          <p:cNvPr id="39" name="文本框 3"/>
          <p:cNvSpPr>
            <a:spLocks noChangeArrowheads="1"/>
          </p:cNvSpPr>
          <p:nvPr/>
        </p:nvSpPr>
        <p:spPr bwMode="auto">
          <a:xfrm>
            <a:off x="720248" y="3256116"/>
            <a:ext cx="2002632" cy="369332"/>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dirty="0">
                <a:solidFill>
                  <a:schemeClr val="bg1"/>
                </a:solidFill>
                <a:latin typeface="方正兰亭粗黑简体" panose="02000000000000000000" pitchFamily="2" charset="-122"/>
                <a:ea typeface="方正兰亭粗黑简体" panose="02000000000000000000" pitchFamily="2" charset="-122"/>
                <a:sym typeface="Segoe UI" pitchFamily="34" charset="0"/>
              </a:rPr>
              <a:t>弊端</a:t>
            </a:r>
          </a:p>
        </p:txBody>
      </p:sp>
      <p:sp>
        <p:nvSpPr>
          <p:cNvPr id="40" name="TextBox 39"/>
          <p:cNvSpPr txBox="1"/>
          <p:nvPr/>
        </p:nvSpPr>
        <p:spPr>
          <a:xfrm>
            <a:off x="579120" y="3759200"/>
            <a:ext cx="9519920" cy="923330"/>
          </a:xfrm>
          <a:prstGeom prst="rect">
            <a:avLst/>
          </a:prstGeom>
          <a:noFill/>
        </p:spPr>
        <p:txBody>
          <a:bodyPr wrap="square" rtlCol="0">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、代理商、森马服饰、加盟销售商三者之间 无法形成有效的存货控制体系。</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、为留住代理商、加盟商，森马服饰常常给予优惠，侵蚀了利润空 间，增加了成本。</a:t>
            </a:r>
          </a:p>
        </p:txBody>
      </p:sp>
      <p:pic>
        <p:nvPicPr>
          <p:cNvPr id="5122" name="Picture 2"/>
          <p:cNvPicPr>
            <a:picLocks noChangeAspect="1" noChangeArrowheads="1"/>
          </p:cNvPicPr>
          <p:nvPr/>
        </p:nvPicPr>
        <p:blipFill>
          <a:blip r:embed="rId3" cstate="print"/>
          <a:srcRect/>
          <a:stretch>
            <a:fillRect/>
          </a:stretch>
        </p:blipFill>
        <p:spPr bwMode="auto">
          <a:xfrm>
            <a:off x="2512060" y="5039360"/>
            <a:ext cx="5910580" cy="1818640"/>
          </a:xfrm>
          <a:prstGeom prst="rect">
            <a:avLst/>
          </a:prstGeom>
          <a:noFill/>
          <a:ln w="9525">
            <a:noFill/>
            <a:miter lim="800000"/>
            <a:headEnd/>
            <a:tailEnd/>
          </a:ln>
        </p:spPr>
      </p:pic>
    </p:spTree>
    <p:extLst>
      <p:ext uri="{BB962C8B-B14F-4D97-AF65-F5344CB8AC3E}">
        <p14:creationId xmlns:p14="http://schemas.microsoft.com/office/powerpoint/2010/main" val="28573877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800" decel="100000"/>
                                        <p:tgtEl>
                                          <p:spTgt spid="27"/>
                                        </p:tgtEl>
                                      </p:cBhvr>
                                    </p:animEffect>
                                    <p:anim calcmode="lin" valueType="num">
                                      <p:cBhvr>
                                        <p:cTn id="8" dur="800" decel="100000" fill="hold"/>
                                        <p:tgtEl>
                                          <p:spTgt spid="27"/>
                                        </p:tgtEl>
                                        <p:attrNameLst>
                                          <p:attrName>style.rotation</p:attrName>
                                        </p:attrNameLst>
                                      </p:cBhvr>
                                      <p:tavLst>
                                        <p:tav tm="0">
                                          <p:val>
                                            <p:fltVal val="-90"/>
                                          </p:val>
                                        </p:tav>
                                        <p:tav tm="100000">
                                          <p:val>
                                            <p:fltVal val="0"/>
                                          </p:val>
                                        </p:tav>
                                      </p:tavLst>
                                    </p:anim>
                                    <p:anim calcmode="lin" valueType="num">
                                      <p:cBhvr>
                                        <p:cTn id="9" dur="800" decel="100000" fill="hold"/>
                                        <p:tgtEl>
                                          <p:spTgt spid="27"/>
                                        </p:tgtEl>
                                        <p:attrNameLst>
                                          <p:attrName>ppt_x</p:attrName>
                                        </p:attrNameLst>
                                      </p:cBhvr>
                                      <p:tavLst>
                                        <p:tav tm="0">
                                          <p:val>
                                            <p:strVal val="#ppt_x+0.4"/>
                                          </p:val>
                                        </p:tav>
                                        <p:tav tm="100000">
                                          <p:val>
                                            <p:strVal val="#ppt_x-0.05"/>
                                          </p:val>
                                        </p:tav>
                                      </p:tavLst>
                                    </p:anim>
                                    <p:anim calcmode="lin" valueType="num">
                                      <p:cBhvr>
                                        <p:cTn id="10" dur="800" decel="100000" fill="hold"/>
                                        <p:tgtEl>
                                          <p:spTgt spid="2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800" decel="100000"/>
                                        <p:tgtEl>
                                          <p:spTgt spid="38"/>
                                        </p:tgtEl>
                                      </p:cBhvr>
                                    </p:animEffect>
                                    <p:anim calcmode="lin" valueType="num">
                                      <p:cBhvr>
                                        <p:cTn id="17" dur="800" decel="100000" fill="hold"/>
                                        <p:tgtEl>
                                          <p:spTgt spid="38"/>
                                        </p:tgtEl>
                                        <p:attrNameLst>
                                          <p:attrName>style.rotation</p:attrName>
                                        </p:attrNameLst>
                                      </p:cBhvr>
                                      <p:tavLst>
                                        <p:tav tm="0">
                                          <p:val>
                                            <p:fltVal val="-90"/>
                                          </p:val>
                                        </p:tav>
                                        <p:tav tm="100000">
                                          <p:val>
                                            <p:fltVal val="0"/>
                                          </p:val>
                                        </p:tav>
                                      </p:tavLst>
                                    </p:anim>
                                    <p:anim calcmode="lin" valueType="num">
                                      <p:cBhvr>
                                        <p:cTn id="18" dur="800" decel="100000" fill="hold"/>
                                        <p:tgtEl>
                                          <p:spTgt spid="38"/>
                                        </p:tgtEl>
                                        <p:attrNameLst>
                                          <p:attrName>ppt_x</p:attrName>
                                        </p:attrNameLst>
                                      </p:cBhvr>
                                      <p:tavLst>
                                        <p:tav tm="0">
                                          <p:val>
                                            <p:strVal val="#ppt_x+0.4"/>
                                          </p:val>
                                        </p:tav>
                                        <p:tav tm="100000">
                                          <p:val>
                                            <p:strVal val="#ppt_x-0.05"/>
                                          </p:val>
                                        </p:tav>
                                      </p:tavLst>
                                    </p:anim>
                                    <p:anim calcmode="lin" valueType="num">
                                      <p:cBhvr>
                                        <p:cTn id="19" dur="800" decel="100000" fill="hold"/>
                                        <p:tgtEl>
                                          <p:spTgt spid="38"/>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800" decel="100000"/>
                                        <p:tgtEl>
                                          <p:spTgt spid="39"/>
                                        </p:tgtEl>
                                      </p:cBhvr>
                                    </p:animEffect>
                                    <p:anim calcmode="lin" valueType="num">
                                      <p:cBhvr>
                                        <p:cTn id="26" dur="800" decel="100000" fill="hold"/>
                                        <p:tgtEl>
                                          <p:spTgt spid="39"/>
                                        </p:tgtEl>
                                        <p:attrNameLst>
                                          <p:attrName>style.rotation</p:attrName>
                                        </p:attrNameLst>
                                      </p:cBhvr>
                                      <p:tavLst>
                                        <p:tav tm="0">
                                          <p:val>
                                            <p:fltVal val="-90"/>
                                          </p:val>
                                        </p:tav>
                                        <p:tav tm="100000">
                                          <p:val>
                                            <p:fltVal val="0"/>
                                          </p:val>
                                        </p:tav>
                                      </p:tavLst>
                                    </p:anim>
                                    <p:anim calcmode="lin" valueType="num">
                                      <p:cBhvr>
                                        <p:cTn id="27" dur="800" decel="100000" fill="hold"/>
                                        <p:tgtEl>
                                          <p:spTgt spid="39"/>
                                        </p:tgtEl>
                                        <p:attrNameLst>
                                          <p:attrName>ppt_x</p:attrName>
                                        </p:attrNameLst>
                                      </p:cBhvr>
                                      <p:tavLst>
                                        <p:tav tm="0">
                                          <p:val>
                                            <p:strVal val="#ppt_x+0.4"/>
                                          </p:val>
                                        </p:tav>
                                        <p:tav tm="100000">
                                          <p:val>
                                            <p:strVal val="#ppt_x-0.05"/>
                                          </p:val>
                                        </p:tav>
                                      </p:tavLst>
                                    </p:anim>
                                    <p:anim calcmode="lin" valueType="num">
                                      <p:cBhvr>
                                        <p:cTn id="28" dur="800" decel="100000" fill="hold"/>
                                        <p:tgtEl>
                                          <p:spTgt spid="39"/>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9"/>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11974F-BED5-4346-886F-49C87EEC19BA}"/>
              </a:ext>
            </a:extLst>
          </p:cNvPr>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5BBC283-1CDB-426B-A79E-3B75C3CCD869}"/>
              </a:ext>
            </a:extLst>
          </p:cNvPr>
          <p:cNvSpPr txBox="1"/>
          <p:nvPr/>
        </p:nvSpPr>
        <p:spPr>
          <a:xfrm>
            <a:off x="5359179" y="3325777"/>
            <a:ext cx="6149329" cy="646331"/>
          </a:xfrm>
          <a:prstGeom prst="rect">
            <a:avLst/>
          </a:prstGeom>
          <a:noFill/>
        </p:spPr>
        <p:txBody>
          <a:bodyPr wrap="square" rtlCol="0">
            <a:spAutoFit/>
          </a:bodyPr>
          <a:lstStyle/>
          <a:p>
            <a:r>
              <a:rPr lang="zh-CN" altLang="en-US" sz="3600" b="1" spc="600" dirty="0">
                <a:solidFill>
                  <a:schemeClr val="bg1"/>
                </a:solidFill>
                <a:latin typeface="微软雅黑" panose="020B0503020204020204" pitchFamily="34" charset="-122"/>
                <a:ea typeface="微软雅黑" panose="020B0503020204020204" pitchFamily="34" charset="-122"/>
              </a:rPr>
              <a:t>森马服饰经营情况分析</a:t>
            </a:r>
          </a:p>
        </p:txBody>
      </p:sp>
      <p:grpSp>
        <p:nvGrpSpPr>
          <p:cNvPr id="2" name="组合 1">
            <a:extLst>
              <a:ext uri="{FF2B5EF4-FFF2-40B4-BE49-F238E27FC236}">
                <a16:creationId xmlns:a16="http://schemas.microsoft.com/office/drawing/2014/main" id="{8C75C424-1E74-4412-BEB2-B0F1A08CAC58}"/>
              </a:ext>
            </a:extLst>
          </p:cNvPr>
          <p:cNvGrpSpPr/>
          <p:nvPr/>
        </p:nvGrpSpPr>
        <p:grpSpPr>
          <a:xfrm>
            <a:off x="0" y="2023097"/>
            <a:ext cx="12192001" cy="1446550"/>
            <a:chOff x="0" y="2023097"/>
            <a:chExt cx="12192001" cy="1446550"/>
          </a:xfrm>
        </p:grpSpPr>
        <p:sp>
          <p:nvSpPr>
            <p:cNvPr id="10" name="矩形 9">
              <a:extLst>
                <a:ext uri="{FF2B5EF4-FFF2-40B4-BE49-F238E27FC236}">
                  <a16:creationId xmlns:a16="http://schemas.microsoft.com/office/drawing/2014/main" id="{955C966B-7A8B-41D7-B15E-194C5F35AA1E}"/>
                </a:ext>
              </a:extLst>
            </p:cNvPr>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EE0FD16-6FB2-4802-AAD1-55F8A327906C}"/>
                </a:ext>
              </a:extLst>
            </p:cNvPr>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4</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6384317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689265" y="1463745"/>
            <a:ext cx="6716451" cy="4198393"/>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dirty="0">
                <a:latin typeface="微软雅黑" panose="020B0503020204020204" pitchFamily="34" charset="-122"/>
                <a:ea typeface="微软雅黑" panose="020B0503020204020204" pitchFamily="34" charset="-122"/>
              </a:rPr>
              <a:t>    由上述背景分析可以得出，国内服饰行业存货总额</a:t>
            </a:r>
            <a:r>
              <a:rPr lang="zh-CN" altLang="en-US" dirty="0">
                <a:solidFill>
                  <a:srgbClr val="FF0000"/>
                </a:solidFill>
                <a:latin typeface="微软雅黑" panose="020B0503020204020204" pitchFamily="34" charset="-122"/>
                <a:ea typeface="微软雅黑" panose="020B0503020204020204" pitchFamily="34" charset="-122"/>
              </a:rPr>
              <a:t>逐年增多</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2014 </a:t>
            </a:r>
            <a:r>
              <a:rPr lang="zh-CN" altLang="en-US" dirty="0">
                <a:latin typeface="微软雅黑" panose="020B0503020204020204" pitchFamily="34" charset="-122"/>
                <a:ea typeface="微软雅黑" panose="020B0503020204020204" pitchFamily="34" charset="-122"/>
              </a:rPr>
              <a:t>年约是</a:t>
            </a:r>
            <a:r>
              <a:rPr lang="en-US" altLang="zh-CN" dirty="0">
                <a:latin typeface="微软雅黑" panose="020B0503020204020204" pitchFamily="34" charset="-122"/>
                <a:ea typeface="微软雅黑" panose="020B0503020204020204" pitchFamily="34" charset="-122"/>
              </a:rPr>
              <a:t>2007 </a:t>
            </a:r>
            <a:r>
              <a:rPr lang="zh-CN" altLang="en-US" dirty="0">
                <a:latin typeface="微软雅黑" panose="020B0503020204020204" pitchFamily="34" charset="-122"/>
                <a:ea typeface="微软雅黑" panose="020B0503020204020204" pitchFamily="34" charset="-122"/>
              </a:rPr>
              <a:t>年的</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倍左右，增长态势迅猛，存货周转速度也有所减缓，说明激烈的竞争导致国内服饰行业</a:t>
            </a:r>
            <a:r>
              <a:rPr lang="zh-CN" altLang="en-US" dirty="0">
                <a:solidFill>
                  <a:srgbClr val="FF0000"/>
                </a:solidFill>
                <a:latin typeface="微软雅黑" panose="020B0503020204020204" pitchFamily="34" charset="-122"/>
                <a:ea typeface="微软雅黑" panose="020B0503020204020204" pitchFamily="34" charset="-122"/>
              </a:rPr>
              <a:t>存货积压，存货周转速度下降</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以下从</a:t>
            </a:r>
            <a:r>
              <a:rPr lang="zh-CN" altLang="en-US" dirty="0">
                <a:solidFill>
                  <a:srgbClr val="0070C0"/>
                </a:solidFill>
                <a:latin typeface="微软雅黑" panose="020B0503020204020204" pitchFamily="34" charset="-122"/>
                <a:ea typeface="微软雅黑" panose="020B0503020204020204" pitchFamily="34" charset="-122"/>
              </a:rPr>
              <a:t>存货周转率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dirty="0">
                <a:solidFill>
                  <a:srgbClr val="0070C0"/>
                </a:solidFill>
                <a:latin typeface="微软雅黑" panose="020B0503020204020204" pitchFamily="34" charset="-122"/>
                <a:ea typeface="微软雅黑" panose="020B0503020204020204" pitchFamily="34" charset="-122"/>
              </a:rPr>
              <a:t>毛利率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两个方面， 横向对比</a:t>
            </a:r>
            <a:r>
              <a:rPr lang="zh-CN" altLang="en-US" dirty="0">
                <a:solidFill>
                  <a:srgbClr val="0070C0"/>
                </a:solidFill>
                <a:latin typeface="微软雅黑" panose="020B0503020204020204" pitchFamily="34" charset="-122"/>
                <a:ea typeface="微软雅黑" panose="020B0503020204020204" pitchFamily="34" charset="-122"/>
              </a:rPr>
              <a:t>森马服饰</a:t>
            </a:r>
            <a:r>
              <a:rPr lang="zh-CN" altLang="en-US" dirty="0">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国内行业平均水平</a:t>
            </a:r>
            <a:r>
              <a:rPr lang="zh-CN" altLang="en-US" dirty="0">
                <a:latin typeface="微软雅黑" panose="020B0503020204020204" pitchFamily="34" charset="-122"/>
                <a:ea typeface="微软雅黑" panose="020B0503020204020204" pitchFamily="34" charset="-122"/>
              </a:rPr>
              <a:t>、</a:t>
            </a:r>
            <a:r>
              <a:rPr lang="en-US" altLang="zh-CN" dirty="0">
                <a:solidFill>
                  <a:srgbClr val="0070C0"/>
                </a:solidFill>
                <a:latin typeface="微软雅黑" panose="020B0503020204020204" pitchFamily="34" charset="-122"/>
                <a:ea typeface="微软雅黑" panose="020B0503020204020204" pitchFamily="34" charset="-122"/>
              </a:rPr>
              <a:t>Zara</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三者从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2007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年至</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2014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年的财务数据，分析森马在国内服饰行业所处地位。并根据行业领军品牌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Zara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的财务数据，结合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Zara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的经营模式经验，给森马服饰分析森马服饰的存货管理存在的问题，并给出建设性的建议。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11589" y="1552368"/>
            <a:ext cx="3742008" cy="3637234"/>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gr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5167294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par>
                                <p:cTn id="10" presetID="30" presetClass="entr" presetSubtype="0" fill="hold" grpId="0" nodeType="withEffect">
                                  <p:stCondLst>
                                    <p:cond delay="0"/>
                                  </p:stCondLst>
                                  <p:childTnLst>
                                    <p:set>
                                      <p:cBhvr>
                                        <p:cTn id="11" dur="1" fill="hold">
                                          <p:stCondLst>
                                            <p:cond delay="0"/>
                                          </p:stCondLst>
                                        </p:cTn>
                                        <p:tgtEl>
                                          <p:spTgt spid="23596"/>
                                        </p:tgtEl>
                                        <p:attrNameLst>
                                          <p:attrName>style.visibility</p:attrName>
                                        </p:attrNameLst>
                                      </p:cBhvr>
                                      <p:to>
                                        <p:strVal val="visible"/>
                                      </p:to>
                                    </p:set>
                                    <p:animEffect transition="in" filter="fade">
                                      <p:cBhvr>
                                        <p:cTn id="12" dur="800" decel="100000"/>
                                        <p:tgtEl>
                                          <p:spTgt spid="23596"/>
                                        </p:tgtEl>
                                      </p:cBhvr>
                                    </p:animEffect>
                                    <p:anim calcmode="lin" valueType="num">
                                      <p:cBhvr>
                                        <p:cTn id="13" dur="800" decel="100000" fill="hold"/>
                                        <p:tgtEl>
                                          <p:spTgt spid="23596"/>
                                        </p:tgtEl>
                                        <p:attrNameLst>
                                          <p:attrName>style.rotation</p:attrName>
                                        </p:attrNameLst>
                                      </p:cBhvr>
                                      <p:tavLst>
                                        <p:tav tm="0">
                                          <p:val>
                                            <p:fltVal val="-90"/>
                                          </p:val>
                                        </p:tav>
                                        <p:tav tm="100000">
                                          <p:val>
                                            <p:fltVal val="0"/>
                                          </p:val>
                                        </p:tav>
                                      </p:tavLst>
                                    </p:anim>
                                    <p:anim calcmode="lin" valueType="num">
                                      <p:cBhvr>
                                        <p:cTn id="14" dur="800" decel="100000" fill="hold"/>
                                        <p:tgtEl>
                                          <p:spTgt spid="23596"/>
                                        </p:tgtEl>
                                        <p:attrNameLst>
                                          <p:attrName>ppt_x</p:attrName>
                                        </p:attrNameLst>
                                      </p:cBhvr>
                                      <p:tavLst>
                                        <p:tav tm="0">
                                          <p:val>
                                            <p:strVal val="#ppt_x+0.4"/>
                                          </p:val>
                                        </p:tav>
                                        <p:tav tm="100000">
                                          <p:val>
                                            <p:strVal val="#ppt_x-0.05"/>
                                          </p:val>
                                        </p:tav>
                                      </p:tavLst>
                                    </p:anim>
                                    <p:anim calcmode="lin" valueType="num">
                                      <p:cBhvr>
                                        <p:cTn id="15" dur="800" decel="100000" fill="hold"/>
                                        <p:tgtEl>
                                          <p:spTgt spid="23596"/>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628774" y="1480369"/>
            <a:ext cx="6716451" cy="5029390"/>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dirty="0">
                <a:solidFill>
                  <a:srgbClr val="0070C0"/>
                </a:solidFill>
                <a:latin typeface="微软雅黑" panose="020B0503020204020204" pitchFamily="34" charset="-122"/>
                <a:ea typeface="微软雅黑" panose="020B0503020204020204" pitchFamily="34" charset="-122"/>
              </a:rPr>
              <a:t>    森马服饰</a:t>
            </a:r>
            <a:r>
              <a:rPr lang="zh-CN" altLang="en-US" dirty="0">
                <a:latin typeface="微软雅黑" panose="020B0503020204020204" pitchFamily="34" charset="-122"/>
                <a:ea typeface="微软雅黑" panose="020B0503020204020204" pitchFamily="34" charset="-122"/>
              </a:rPr>
              <a:t>的存货周转率在</a:t>
            </a:r>
            <a:r>
              <a:rPr lang="en-US" altLang="zh-CN" dirty="0">
                <a:latin typeface="微软雅黑" panose="020B0503020204020204" pitchFamily="34" charset="-122"/>
                <a:ea typeface="微软雅黑" panose="020B0503020204020204" pitchFamily="34" charset="-122"/>
              </a:rPr>
              <a:t>2007 </a:t>
            </a:r>
            <a:r>
              <a:rPr lang="zh-CN" altLang="en-US" dirty="0">
                <a:latin typeface="微软雅黑" panose="020B0503020204020204" pitchFamily="34" charset="-122"/>
                <a:ea typeface="微软雅黑" panose="020B0503020204020204" pitchFamily="34" charset="-122"/>
              </a:rPr>
              <a:t>年至</a:t>
            </a:r>
            <a:r>
              <a:rPr lang="en-US" altLang="zh-CN" dirty="0">
                <a:latin typeface="微软雅黑" panose="020B0503020204020204" pitchFamily="34" charset="-122"/>
                <a:ea typeface="微软雅黑" panose="020B0503020204020204" pitchFamily="34" charset="-122"/>
              </a:rPr>
              <a:t>2014 </a:t>
            </a:r>
            <a:r>
              <a:rPr lang="zh-CN" altLang="en-US" dirty="0">
                <a:latin typeface="微软雅黑" panose="020B0503020204020204" pitchFamily="34" charset="-122"/>
                <a:ea typeface="微软雅黑" panose="020B0503020204020204" pitchFamily="34" charset="-122"/>
              </a:rPr>
              <a:t>年中，并无较大的变化，并与国内服饰行业趋势是一致的，可以看出，森马平均存货周转率为</a:t>
            </a: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左右，远远高于行业的平均水平。在存货周转情况上，森马处于领先位置。</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Zara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的存货周转率，每年高达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次之多，森马虽然相较于国</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内大多数的服饰企业周转速度快， 然而和行业的龙头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Zara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比起来，还是</a:t>
            </a:r>
            <a:r>
              <a:rPr lang="zh-CN" altLang="en-US" dirty="0">
                <a:solidFill>
                  <a:srgbClr val="FF0000"/>
                </a:solidFill>
                <a:latin typeface="微软雅黑" panose="020B0503020204020204" pitchFamily="34" charset="-122"/>
                <a:ea typeface="微软雅黑" panose="020B0503020204020204" pitchFamily="34" charset="-122"/>
              </a:rPr>
              <a:t>周转过慢，库存积压严重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这也表明了和一些国际品牌诸如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Zara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C&amp;A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等相比，国内的服饰行业仍然没有竞争力，</a:t>
            </a:r>
            <a:r>
              <a:rPr lang="zh-CN" altLang="en-US" dirty="0">
                <a:latin typeface="微软雅黑" panose="020B0503020204020204" pitchFamily="34" charset="-122"/>
                <a:ea typeface="微软雅黑" panose="020B0503020204020204" pitchFamily="34" charset="-122"/>
              </a:rPr>
              <a:t>若想与其一争高下，森马还需要在存货的经营效率上多下功夫。</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431315"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（一）森马服饰存货运营效率分析</a:t>
            </a:r>
          </a:p>
        </p:txBody>
      </p:sp>
      <p:pic>
        <p:nvPicPr>
          <p:cNvPr id="4" name="图片 3">
            <a:extLst>
              <a:ext uri="{FF2B5EF4-FFF2-40B4-BE49-F238E27FC236}">
                <a16:creationId xmlns:a16="http://schemas.microsoft.com/office/drawing/2014/main" id="{0E5CDDFD-F2DF-4D10-A556-3F820B1EB34D}"/>
              </a:ext>
            </a:extLst>
          </p:cNvPr>
          <p:cNvPicPr>
            <a:picLocks noChangeAspect="1"/>
          </p:cNvPicPr>
          <p:nvPr/>
        </p:nvPicPr>
        <p:blipFill>
          <a:blip r:embed="rId3"/>
          <a:stretch>
            <a:fillRect/>
          </a:stretch>
        </p:blipFill>
        <p:spPr>
          <a:xfrm>
            <a:off x="7333474" y="2400300"/>
            <a:ext cx="4734824" cy="2977331"/>
          </a:xfrm>
          <a:prstGeom prst="rect">
            <a:avLst/>
          </a:prstGeom>
        </p:spPr>
      </p:pic>
    </p:spTree>
    <p:extLst>
      <p:ext uri="{BB962C8B-B14F-4D97-AF65-F5344CB8AC3E}">
        <p14:creationId xmlns:p14="http://schemas.microsoft.com/office/powerpoint/2010/main" val="333512056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740742" y="3927948"/>
            <a:ext cx="10710515" cy="2951898"/>
          </a:xfrm>
          <a:prstGeom prst="rect">
            <a:avLst/>
          </a:prstGeom>
          <a:noFill/>
          <a:ln w="9525">
            <a:noFill/>
            <a:miter lim="800000"/>
            <a:headEnd/>
            <a:tailEnd/>
          </a:ln>
        </p:spPr>
        <p:txBody>
          <a:bodyPr wrap="square" lIns="91440" tIns="45720" rIns="91440" bIns="4572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a:solidFill>
                  <a:srgbClr val="0070C0"/>
                </a:solidFill>
                <a:latin typeface="微软雅黑" panose="020B0503020204020204" pitchFamily="34" charset="-122"/>
                <a:ea typeface="微软雅黑" panose="020B0503020204020204" pitchFamily="34" charset="-122"/>
              </a:rPr>
              <a:t>Zara </a:t>
            </a:r>
            <a:r>
              <a:rPr lang="zh-CN" altLang="en-US" dirty="0">
                <a:latin typeface="微软雅黑" panose="020B0503020204020204" pitchFamily="34" charset="-122"/>
                <a:ea typeface="微软雅黑" panose="020B0503020204020204" pitchFamily="34" charset="-122"/>
              </a:rPr>
              <a:t>之所以有如此高的存货周转率，是由于</a:t>
            </a:r>
            <a:r>
              <a:rPr lang="zh-CN" altLang="en-US" dirty="0">
                <a:solidFill>
                  <a:srgbClr val="FF0000"/>
                </a:solidFill>
                <a:latin typeface="微软雅黑" panose="020B0503020204020204" pitchFamily="34" charset="-122"/>
                <a:ea typeface="微软雅黑" panose="020B0503020204020204" pitchFamily="34" charset="-122"/>
              </a:rPr>
              <a:t>市场对其产品的认可度高</a:t>
            </a:r>
            <a:r>
              <a:rPr lang="zh-CN" altLang="en-US" dirty="0">
                <a:latin typeface="微软雅黑" panose="020B0503020204020204" pitchFamily="34" charset="-122"/>
                <a:ea typeface="微软雅黑" panose="020B0503020204020204" pitchFamily="34" charset="-122"/>
              </a:rPr>
              <a:t>， 一上货架便被销售一空，这得益于 </a:t>
            </a:r>
            <a:r>
              <a:rPr lang="en-US" altLang="zh-CN" dirty="0">
                <a:latin typeface="微软雅黑" panose="020B0503020204020204" pitchFamily="34" charset="-122"/>
                <a:ea typeface="微软雅黑" panose="020B0503020204020204" pitchFamily="34" charset="-122"/>
              </a:rPr>
              <a:t>Zara </a:t>
            </a:r>
            <a:r>
              <a:rPr lang="zh-CN" altLang="en-US" dirty="0">
                <a:latin typeface="微软雅黑" panose="020B0503020204020204" pitchFamily="34" charset="-122"/>
                <a:ea typeface="微软雅黑" panose="020B0503020204020204" pitchFamily="34" charset="-122"/>
              </a:rPr>
              <a:t>从设计上对流行元素的捕捉，敏捷的生产体系以及高频率的配送制度。在整个供应链上，设计部门、生产部门、运输部门、销售门店，整个体系的合作沟通最为重要。设计部门需要将时尚元素设计进服装内，并交由生产部门制作。</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相比，</a:t>
            </a:r>
            <a:r>
              <a:rPr lang="zh-CN" altLang="en-US" dirty="0">
                <a:solidFill>
                  <a:srgbClr val="0070C0"/>
                </a:solidFill>
                <a:latin typeface="微软雅黑" panose="020B0503020204020204" pitchFamily="34" charset="-122"/>
                <a:ea typeface="微软雅黑" panose="020B0503020204020204" pitchFamily="34" charset="-122"/>
              </a:rPr>
              <a:t>森马服饰</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供应链相对薄弱</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。代理制度下的供应商，仅仅关注生产加工费多少，并不关心存货是否符合市场的喜好， 市场需求它供应的时间，供应的数量等，这些问题都需要森马服饰来进行有效控制，而不能把存货生产环节的控制权交由供应商来承担。</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431315"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（一）森马服饰存货运营效率分析</a:t>
            </a:r>
          </a:p>
        </p:txBody>
      </p:sp>
      <p:pic>
        <p:nvPicPr>
          <p:cNvPr id="4" name="图片 3">
            <a:extLst>
              <a:ext uri="{FF2B5EF4-FFF2-40B4-BE49-F238E27FC236}">
                <a16:creationId xmlns:a16="http://schemas.microsoft.com/office/drawing/2014/main" id="{93BDEB8A-F6AF-4C11-8229-7B06F1F0878E}"/>
              </a:ext>
            </a:extLst>
          </p:cNvPr>
          <p:cNvPicPr>
            <a:picLocks noChangeAspect="1"/>
          </p:cNvPicPr>
          <p:nvPr/>
        </p:nvPicPr>
        <p:blipFill>
          <a:blip r:embed="rId3"/>
          <a:stretch>
            <a:fillRect/>
          </a:stretch>
        </p:blipFill>
        <p:spPr>
          <a:xfrm>
            <a:off x="2675373" y="1357003"/>
            <a:ext cx="5600352" cy="2531194"/>
          </a:xfrm>
          <a:prstGeom prst="rect">
            <a:avLst/>
          </a:prstGeom>
        </p:spPr>
      </p:pic>
    </p:spTree>
    <p:extLst>
      <p:ext uri="{BB962C8B-B14F-4D97-AF65-F5344CB8AC3E}">
        <p14:creationId xmlns:p14="http://schemas.microsoft.com/office/powerpoint/2010/main" val="16187597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740742" y="1861959"/>
            <a:ext cx="10710515" cy="3829062"/>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通过森马服饰与</a:t>
            </a:r>
            <a:r>
              <a:rPr lang="en-US" altLang="zh-CN" sz="2000" b="1" dirty="0">
                <a:latin typeface="微软雅黑" panose="020B0503020204020204" pitchFamily="34" charset="-122"/>
                <a:ea typeface="微软雅黑" panose="020B0503020204020204" pitchFamily="34" charset="-122"/>
              </a:rPr>
              <a:t>Zara </a:t>
            </a:r>
            <a:r>
              <a:rPr lang="zh-CN" altLang="en-US" sz="2000" b="1" dirty="0">
                <a:latin typeface="微软雅黑" panose="020B0503020204020204" pitchFamily="34" charset="-122"/>
                <a:ea typeface="微软雅黑" panose="020B0503020204020204" pitchFamily="34" charset="-122"/>
              </a:rPr>
              <a:t>的对比，总结如下：</a:t>
            </a:r>
            <a:endParaRPr lang="en-US" altLang="zh-CN" sz="2000" b="1"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第一，适当转变供应链体系，采用</a:t>
            </a:r>
            <a:r>
              <a:rPr lang="zh-CN" altLang="en-US" dirty="0">
                <a:solidFill>
                  <a:srgbClr val="0070C0"/>
                </a:solidFill>
                <a:latin typeface="微软雅黑" panose="020B0503020204020204" pitchFamily="34" charset="-122"/>
                <a:ea typeface="微软雅黑" panose="020B0503020204020204" pitchFamily="34" charset="-122"/>
              </a:rPr>
              <a:t>部分自我生产，部分代理商加工形式</a:t>
            </a:r>
            <a:r>
              <a:rPr lang="zh-CN" altLang="en-US" dirty="0">
                <a:latin typeface="微软雅黑" panose="020B0503020204020204" pitchFamily="34" charset="-122"/>
                <a:ea typeface="微软雅黑" panose="020B0503020204020204" pitchFamily="34" charset="-122"/>
              </a:rPr>
              <a:t>，将存货采购原材料、款式决定、加工完成时间的控制权握在企业自己手中。</a:t>
            </a:r>
            <a:r>
              <a:rPr lang="zh-CN" altLang="en-US" dirty="0">
                <a:solidFill>
                  <a:srgbClr val="0070C0"/>
                </a:solidFill>
                <a:latin typeface="微软雅黑" panose="020B0503020204020204" pitchFamily="34" charset="-122"/>
                <a:ea typeface="微软雅黑" panose="020B0503020204020204" pitchFamily="34" charset="-122"/>
              </a:rPr>
              <a:t>加强对存货生产环节的控制</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第二，学习</a:t>
            </a:r>
            <a:r>
              <a:rPr lang="en-US" altLang="zh-CN" dirty="0">
                <a:latin typeface="微软雅黑" panose="020B0503020204020204" pitchFamily="34" charset="-122"/>
                <a:ea typeface="微软雅黑" panose="020B0503020204020204" pitchFamily="34" charset="-122"/>
              </a:rPr>
              <a:t>Zara</a:t>
            </a:r>
            <a:r>
              <a:rPr lang="zh-CN" altLang="en-US" dirty="0">
                <a:latin typeface="微软雅黑" panose="020B0503020204020204" pitchFamily="34" charset="-122"/>
                <a:ea typeface="微软雅黑" panose="020B0503020204020204" pitchFamily="34" charset="-122"/>
              </a:rPr>
              <a:t>，</a:t>
            </a:r>
            <a:r>
              <a:rPr lang="zh-CN" altLang="en-US" dirty="0">
                <a:solidFill>
                  <a:srgbClr val="0070C0"/>
                </a:solidFill>
                <a:latin typeface="微软雅黑" panose="020B0503020204020204" pitchFamily="34" charset="-122"/>
                <a:ea typeface="微软雅黑" panose="020B0503020204020204" pitchFamily="34" charset="-122"/>
              </a:rPr>
              <a:t>培养自己强大的设计团队</a:t>
            </a:r>
            <a:r>
              <a:rPr lang="zh-CN" altLang="en-US" dirty="0">
                <a:latin typeface="微软雅黑" panose="020B0503020204020204" pitchFamily="34" charset="-122"/>
                <a:ea typeface="微软雅黑" panose="020B0503020204020204" pitchFamily="34" charset="-122"/>
              </a:rPr>
              <a:t>， 能够快速地捕捉到前沿时尚流行元素。</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第三，</a:t>
            </a:r>
            <a:r>
              <a:rPr lang="zh-CN" altLang="en-US" dirty="0">
                <a:solidFill>
                  <a:srgbClr val="0070C0"/>
                </a:solidFill>
                <a:latin typeface="微软雅黑" panose="020B0503020204020204" pitchFamily="34" charset="-122"/>
                <a:ea typeface="微软雅黑" panose="020B0503020204020204" pitchFamily="34" charset="-122"/>
              </a:rPr>
              <a:t>完善运输配送系统，加快新款的更新速度</a:t>
            </a:r>
            <a:r>
              <a:rPr lang="zh-CN" altLang="en-US" dirty="0">
                <a:latin typeface="微软雅黑" panose="020B0503020204020204" pitchFamily="34" charset="-122"/>
                <a:ea typeface="微软雅黑" panose="020B0503020204020204" pitchFamily="34" charset="-122"/>
              </a:rPr>
              <a:t>，令顾客在每次光顾时，都有新的款式可看，当时不买就会下架停产，刺激消费者的需求，扩大销售。</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第四，</a:t>
            </a:r>
            <a:r>
              <a:rPr lang="zh-CN" altLang="en-US" dirty="0">
                <a:solidFill>
                  <a:srgbClr val="0070C0"/>
                </a:solidFill>
                <a:latin typeface="微软雅黑" panose="020B0503020204020204" pitchFamily="34" charset="-122"/>
                <a:ea typeface="微软雅黑" panose="020B0503020204020204" pitchFamily="34" charset="-122"/>
              </a:rPr>
              <a:t>加强</a:t>
            </a:r>
            <a:r>
              <a:rPr lang="en-US" altLang="zh-CN" dirty="0">
                <a:solidFill>
                  <a:srgbClr val="0070C0"/>
                </a:solidFill>
                <a:latin typeface="微软雅黑" panose="020B0503020204020204" pitchFamily="34" charset="-122"/>
                <a:ea typeface="微软雅黑" panose="020B0503020204020204" pitchFamily="34" charset="-122"/>
              </a:rPr>
              <a:t>IT</a:t>
            </a:r>
            <a:r>
              <a:rPr lang="zh-CN" altLang="en-US" dirty="0">
                <a:solidFill>
                  <a:srgbClr val="0070C0"/>
                </a:solidFill>
                <a:latin typeface="微软雅黑" panose="020B0503020204020204" pitchFamily="34" charset="-122"/>
                <a:ea typeface="微软雅黑" panose="020B0503020204020204" pitchFamily="34" charset="-122"/>
              </a:rPr>
              <a:t>系统在企业中的作用。</a:t>
            </a:r>
            <a:r>
              <a:rPr lang="zh-CN" altLang="en-US" dirty="0">
                <a:latin typeface="微软雅黑" panose="020B0503020204020204" pitchFamily="34" charset="-122"/>
                <a:ea typeface="微软雅黑" panose="020B0503020204020204" pitchFamily="34" charset="-122"/>
              </a:rPr>
              <a:t>各个部门的良好沟通依托于</a:t>
            </a:r>
            <a:r>
              <a:rPr lang="en-US" altLang="zh-CN" dirty="0">
                <a:latin typeface="微软雅黑" panose="020B0503020204020204" pitchFamily="34" charset="-122"/>
                <a:ea typeface="微软雅黑" panose="020B0503020204020204" pitchFamily="34" charset="-122"/>
              </a:rPr>
              <a:t>IT </a:t>
            </a:r>
            <a:r>
              <a:rPr lang="zh-CN" altLang="en-US" dirty="0">
                <a:latin typeface="微软雅黑" panose="020B0503020204020204" pitchFamily="34" charset="-122"/>
                <a:ea typeface="微软雅黑" panose="020B0503020204020204" pitchFamily="34" charset="-122"/>
              </a:rPr>
              <a:t>数据信息的共享，森马服饰应当在企业中全面实行信息一体化管理。</a:t>
            </a: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431315"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（一）森马服饰存货运营效率分析</a:t>
            </a:r>
          </a:p>
        </p:txBody>
      </p:sp>
    </p:spTree>
    <p:extLst>
      <p:ext uri="{BB962C8B-B14F-4D97-AF65-F5344CB8AC3E}">
        <p14:creationId xmlns:p14="http://schemas.microsoft.com/office/powerpoint/2010/main" val="164930013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196808" y="1483405"/>
            <a:ext cx="7412306" cy="4613892"/>
          </a:xfrm>
          <a:prstGeom prst="rect">
            <a:avLst/>
          </a:prstGeom>
          <a:noFill/>
          <a:ln w="9525">
            <a:noFill/>
            <a:miter lim="800000"/>
            <a:headEnd/>
            <a:tailEnd/>
          </a:ln>
        </p:spPr>
        <p:txBody>
          <a:bodyPr wrap="square" lIns="91440" tIns="45720" rIns="91440" bIns="4572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毛利率表明企业存货赚取利润的能力，对企业净利润的贡献程度。</a:t>
            </a:r>
            <a:br>
              <a:rPr lang="en-US" altLang="zh-CN" b="1"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森马服饰</a:t>
            </a:r>
            <a:r>
              <a:rPr lang="zh-CN" altLang="en-US" dirty="0">
                <a:latin typeface="微软雅黑" panose="020B0503020204020204" pitchFamily="34" charset="-122"/>
                <a:ea typeface="微软雅黑" panose="020B0503020204020204" pitchFamily="34" charset="-122"/>
              </a:rPr>
              <a:t>应当</a:t>
            </a:r>
            <a:r>
              <a:rPr lang="zh-CN" altLang="en-US" dirty="0">
                <a:solidFill>
                  <a:srgbClr val="0070C0"/>
                </a:solidFill>
                <a:latin typeface="微软雅黑" panose="020B0503020204020204" pitchFamily="34" charset="-122"/>
                <a:ea typeface="微软雅黑" panose="020B0503020204020204" pitchFamily="34" charset="-122"/>
              </a:rPr>
              <a:t>适当减少代理生产的供应商</a:t>
            </a:r>
            <a:r>
              <a:rPr lang="zh-CN" altLang="en-US" dirty="0">
                <a:latin typeface="微软雅黑" panose="020B0503020204020204" pitchFamily="34" charset="-122"/>
                <a:ea typeface="微软雅黑" panose="020B0503020204020204" pitchFamily="34" charset="-122"/>
              </a:rPr>
              <a:t>， 将部分需要</a:t>
            </a:r>
            <a:r>
              <a:rPr lang="zh-CN" altLang="en-US" dirty="0">
                <a:solidFill>
                  <a:srgbClr val="0070C0"/>
                </a:solidFill>
                <a:latin typeface="微软雅黑" panose="020B0503020204020204" pitchFamily="34" charset="-122"/>
                <a:ea typeface="微软雅黑" panose="020B0503020204020204" pitchFamily="34" charset="-122"/>
              </a:rPr>
              <a:t>高度控制成本的服饰进行自我加工</a:t>
            </a:r>
            <a:r>
              <a:rPr lang="zh-CN" altLang="en-US" dirty="0">
                <a:latin typeface="微软雅黑" panose="020B0503020204020204" pitchFamily="34" charset="-122"/>
                <a:ea typeface="微软雅黑" panose="020B0503020204020204" pitchFamily="34" charset="-122"/>
              </a:rPr>
              <a:t>，减少通过合同方式的代理制生产，进而控制成本的发生，降低供应商分得的利润，扩大本企业的利润空间。</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森马服饰</a:t>
            </a:r>
            <a:r>
              <a:rPr lang="zh-CN" altLang="en-US" dirty="0">
                <a:latin typeface="微软雅黑" panose="020B0503020204020204" pitchFamily="34" charset="-122"/>
                <a:ea typeface="微软雅黑" panose="020B0503020204020204" pitchFamily="34" charset="-122"/>
              </a:rPr>
              <a:t>在加强成本控制措施的同时， 也应当</a:t>
            </a:r>
            <a:r>
              <a:rPr lang="zh-CN" altLang="en-US" dirty="0">
                <a:solidFill>
                  <a:srgbClr val="0070C0"/>
                </a:solidFill>
                <a:latin typeface="微软雅黑" panose="020B0503020204020204" pitchFamily="34" charset="-122"/>
                <a:ea typeface="微软雅黑" panose="020B0503020204020204" pitchFamily="34" charset="-122"/>
              </a:rPr>
              <a:t>注重产品销售价格的制定</a:t>
            </a:r>
            <a:r>
              <a:rPr lang="zh-CN" altLang="en-US" dirty="0">
                <a:latin typeface="微软雅黑" panose="020B0503020204020204" pitchFamily="34" charset="-122"/>
                <a:ea typeface="微软雅黑" panose="020B0503020204020204" pitchFamily="34" charset="-122"/>
              </a:rPr>
              <a:t>。森马服饰采取的是直营店和加盟商共同营销的方式，而</a:t>
            </a:r>
            <a:r>
              <a:rPr lang="en-US" altLang="zh-CN" dirty="0">
                <a:latin typeface="微软雅黑" panose="020B0503020204020204" pitchFamily="34" charset="-122"/>
                <a:ea typeface="微软雅黑" panose="020B0503020204020204" pitchFamily="34" charset="-122"/>
              </a:rPr>
              <a:t>Zara </a:t>
            </a:r>
            <a:r>
              <a:rPr lang="zh-CN" altLang="en-US" dirty="0">
                <a:latin typeface="微软雅黑" panose="020B0503020204020204" pitchFamily="34" charset="-122"/>
                <a:ea typeface="微软雅黑" panose="020B0503020204020204" pitchFamily="34" charset="-122"/>
              </a:rPr>
              <a:t>只做直营店。</a:t>
            </a:r>
            <a:r>
              <a:rPr lang="en-US" altLang="zh-CN" dirty="0">
                <a:latin typeface="微软雅黑" panose="020B0503020204020204" pitchFamily="34" charset="-122"/>
                <a:ea typeface="微软雅黑" panose="020B0503020204020204" pitchFamily="34" charset="-122"/>
              </a:rPr>
              <a:t>Zara </a:t>
            </a:r>
            <a:r>
              <a:rPr lang="zh-CN" altLang="en-US" dirty="0">
                <a:latin typeface="微软雅黑" panose="020B0503020204020204" pitchFamily="34" charset="-122"/>
                <a:ea typeface="微软雅黑" panose="020B0503020204020204" pitchFamily="34" charset="-122"/>
              </a:rPr>
              <a:t>比森马服饰减少了销售费用，提高了企业的利润空间，同时直营店的销售信息、数据也能及时地反馈给生产和设计部门，以便对市场的喜好快速作出反应。</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由此看出，森马应当</a:t>
            </a:r>
            <a:r>
              <a:rPr lang="zh-CN" altLang="en-US" dirty="0">
                <a:solidFill>
                  <a:srgbClr val="0070C0"/>
                </a:solidFill>
                <a:latin typeface="微软雅黑" panose="020B0503020204020204" pitchFamily="34" charset="-122"/>
                <a:ea typeface="微软雅黑" panose="020B0503020204020204" pitchFamily="34" charset="-122"/>
              </a:rPr>
              <a:t>平衡加盟商和直营店的数量</a:t>
            </a:r>
            <a:r>
              <a:rPr lang="zh-CN" altLang="en-US" dirty="0">
                <a:latin typeface="微软雅黑" panose="020B0503020204020204" pitchFamily="34" charset="-122"/>
                <a:ea typeface="微软雅黑" panose="020B0503020204020204" pitchFamily="34" charset="-122"/>
              </a:rPr>
              <a:t>，尽量缩小支付给加盟商销售费用而带来的对利润的影响。</a:t>
            </a: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431315"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（二）森马服饰存货盈利能力分析</a:t>
            </a:r>
          </a:p>
        </p:txBody>
      </p:sp>
      <p:pic>
        <p:nvPicPr>
          <p:cNvPr id="4" name="图片 3">
            <a:extLst>
              <a:ext uri="{FF2B5EF4-FFF2-40B4-BE49-F238E27FC236}">
                <a16:creationId xmlns:a16="http://schemas.microsoft.com/office/drawing/2014/main" id="{E735C66E-34B5-488D-AD39-0B77A379B9B2}"/>
              </a:ext>
            </a:extLst>
          </p:cNvPr>
          <p:cNvPicPr>
            <a:picLocks noChangeAspect="1"/>
          </p:cNvPicPr>
          <p:nvPr/>
        </p:nvPicPr>
        <p:blipFill>
          <a:blip r:embed="rId3"/>
          <a:stretch>
            <a:fillRect/>
          </a:stretch>
        </p:blipFill>
        <p:spPr>
          <a:xfrm>
            <a:off x="7609114" y="1977516"/>
            <a:ext cx="4582886" cy="3615019"/>
          </a:xfrm>
          <a:prstGeom prst="rect">
            <a:avLst/>
          </a:prstGeom>
        </p:spPr>
      </p:pic>
    </p:spTree>
    <p:extLst>
      <p:ext uri="{BB962C8B-B14F-4D97-AF65-F5344CB8AC3E}">
        <p14:creationId xmlns:p14="http://schemas.microsoft.com/office/powerpoint/2010/main" val="399897215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740742" y="1558484"/>
            <a:ext cx="10710515" cy="2536400"/>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问题：代理加盟制对存货成本及库存的不利影响。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通过以上存货周转率和毛利率的分析可以看出， 森马服饰现行经营的弊端在于它的代理制和加盟制，涉及生产和销售两个环节。企业期末账面没有原材料和半成品，只将精力放在库存商品上，缺乏对生产环节的控制， 例如原材料的采购， 花色及布料是否流行，产品的产成时间是否跟进顾客的需求。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同理，销售环节森马采取的是</a:t>
            </a:r>
            <a:r>
              <a:rPr lang="zh-CN" altLang="en-US" dirty="0">
                <a:solidFill>
                  <a:srgbClr val="0070C0"/>
                </a:solidFill>
                <a:latin typeface="微软雅黑" panose="020B0503020204020204" pitchFamily="34" charset="-122"/>
                <a:ea typeface="微软雅黑" panose="020B0503020204020204" pitchFamily="34" charset="-122"/>
              </a:rPr>
              <a:t>加盟商和直营店共同销售</a:t>
            </a:r>
            <a:r>
              <a:rPr lang="zh-CN" altLang="en-US" dirty="0">
                <a:latin typeface="微软雅黑" panose="020B0503020204020204" pitchFamily="34" charset="-122"/>
                <a:ea typeface="微软雅黑" panose="020B0503020204020204" pitchFamily="34" charset="-122"/>
              </a:rPr>
              <a:t>的方式，这也会导致森马服饰对存货控制环节的缺少，销售数据、市场喜好数据的流失。</a:t>
            </a: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518500"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（三）森马服饰存货管理中存在的问题</a:t>
            </a:r>
          </a:p>
        </p:txBody>
      </p:sp>
      <p:sp>
        <p:nvSpPr>
          <p:cNvPr id="8" name="矩形 4">
            <a:extLst>
              <a:ext uri="{FF2B5EF4-FFF2-40B4-BE49-F238E27FC236}">
                <a16:creationId xmlns:a16="http://schemas.microsoft.com/office/drawing/2014/main" id="{F3273B2C-737F-415C-9161-BBF37930DE08}"/>
              </a:ext>
            </a:extLst>
          </p:cNvPr>
          <p:cNvSpPr>
            <a:spLocks noChangeArrowheads="1"/>
          </p:cNvSpPr>
          <p:nvPr/>
        </p:nvSpPr>
        <p:spPr bwMode="auto">
          <a:xfrm>
            <a:off x="740742" y="4398359"/>
            <a:ext cx="10710515" cy="2120902"/>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对策：</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采取措施改善代理制和加盟制带来的影响。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企业首先可以通过</a:t>
            </a:r>
            <a:r>
              <a:rPr lang="zh-CN" altLang="en-US" dirty="0">
                <a:solidFill>
                  <a:srgbClr val="0070C0"/>
                </a:solidFill>
                <a:latin typeface="微软雅黑" panose="020B0503020204020204" pitchFamily="34" charset="-122"/>
                <a:ea typeface="微软雅黑" panose="020B0503020204020204" pitchFamily="34" charset="-122"/>
              </a:rPr>
              <a:t>加强与代理商和供应商的关系</a:t>
            </a:r>
            <a:r>
              <a:rPr lang="zh-CN" altLang="en-US" dirty="0">
                <a:latin typeface="微软雅黑" panose="020B0503020204020204" pitchFamily="34" charset="-122"/>
                <a:ea typeface="微软雅黑" panose="020B0503020204020204" pitchFamily="34" charset="-122"/>
              </a:rPr>
              <a:t>这样的方法，多与代理商和供应商沟通，信息共享，控制成本和费用。在无法权衡手握存货的控制权、实现信息共享和减少成本费用增加三者之间的关系时，企业可以适当进行改革。先从</a:t>
            </a:r>
            <a:r>
              <a:rPr lang="zh-CN" altLang="en-US" dirty="0">
                <a:solidFill>
                  <a:srgbClr val="0070C0"/>
                </a:solidFill>
                <a:latin typeface="微软雅黑" panose="020B0503020204020204" pitchFamily="34" charset="-122"/>
                <a:ea typeface="微软雅黑" panose="020B0503020204020204" pitchFamily="34" charset="-122"/>
              </a:rPr>
              <a:t>半代理半自制，半加盟半直营</a:t>
            </a:r>
            <a:r>
              <a:rPr lang="zh-CN" altLang="en-US" dirty="0">
                <a:latin typeface="微软雅黑" panose="020B0503020204020204" pitchFamily="34" charset="-122"/>
                <a:ea typeface="微软雅黑" panose="020B0503020204020204" pitchFamily="34" charset="-122"/>
              </a:rPr>
              <a:t>的方式开始， 减少代理商和加盟商在整个供应链中的作用，逐步改善企业对代理商和供应商的依赖关系。</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912451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par>
                                <p:cTn id="22" presetID="3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800" decel="100000"/>
                                        <p:tgtEl>
                                          <p:spTgt spid="8"/>
                                        </p:tgtEl>
                                      </p:cBhvr>
                                    </p:animEffect>
                                    <p:anim calcmode="lin" valueType="num">
                                      <p:cBhvr>
                                        <p:cTn id="25" dur="800" decel="100000" fill="hold"/>
                                        <p:tgtEl>
                                          <p:spTgt spid="8"/>
                                        </p:tgtEl>
                                        <p:attrNameLst>
                                          <p:attrName>style.rotation</p:attrName>
                                        </p:attrNameLst>
                                      </p:cBhvr>
                                      <p:tavLst>
                                        <p:tav tm="0">
                                          <p:val>
                                            <p:fltVal val="-90"/>
                                          </p:val>
                                        </p:tav>
                                        <p:tav tm="100000">
                                          <p:val>
                                            <p:fltVal val="0"/>
                                          </p:val>
                                        </p:tav>
                                      </p:tavLst>
                                    </p:anim>
                                    <p:anim calcmode="lin" valueType="num">
                                      <p:cBhvr>
                                        <p:cTn id="26" dur="800" decel="100000" fill="hold"/>
                                        <p:tgtEl>
                                          <p:spTgt spid="8"/>
                                        </p:tgtEl>
                                        <p:attrNameLst>
                                          <p:attrName>ppt_x</p:attrName>
                                        </p:attrNameLst>
                                      </p:cBhvr>
                                      <p:tavLst>
                                        <p:tav tm="0">
                                          <p:val>
                                            <p:strVal val="#ppt_x+0.4"/>
                                          </p:val>
                                        </p:tav>
                                        <p:tav tm="100000">
                                          <p:val>
                                            <p:strVal val="#ppt_x-0.05"/>
                                          </p:val>
                                        </p:tav>
                                      </p:tavLst>
                                    </p:anim>
                                    <p:anim calcmode="lin" valueType="num">
                                      <p:cBhvr>
                                        <p:cTn id="27" dur="800" decel="100000" fill="hold"/>
                                        <p:tgtEl>
                                          <p:spTgt spid="8"/>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11974F-BED5-4346-886F-49C87EEC19BA}"/>
              </a:ext>
            </a:extLst>
          </p:cNvPr>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5BBC283-1CDB-426B-A79E-3B75C3CCD869}"/>
              </a:ext>
            </a:extLst>
          </p:cNvPr>
          <p:cNvSpPr txBox="1"/>
          <p:nvPr/>
        </p:nvSpPr>
        <p:spPr>
          <a:xfrm>
            <a:off x="7666441" y="3325777"/>
            <a:ext cx="3842067" cy="646331"/>
          </a:xfrm>
          <a:prstGeom prst="rect">
            <a:avLst/>
          </a:prstGeom>
          <a:noFill/>
        </p:spPr>
        <p:txBody>
          <a:bodyPr wrap="square" rtlCol="0">
            <a:spAutoFit/>
          </a:bodyPr>
          <a:lstStyle/>
          <a:p>
            <a:r>
              <a:rPr lang="zh-CN" altLang="en-US" sz="3600" b="1" spc="600" dirty="0">
                <a:solidFill>
                  <a:schemeClr val="bg1"/>
                </a:solidFill>
                <a:latin typeface="微软雅黑" panose="020B0503020204020204" pitchFamily="34" charset="-122"/>
                <a:ea typeface="微软雅黑" panose="020B0503020204020204" pitchFamily="34" charset="-122"/>
              </a:rPr>
              <a:t>背景简介</a:t>
            </a:r>
          </a:p>
        </p:txBody>
      </p:sp>
      <p:grpSp>
        <p:nvGrpSpPr>
          <p:cNvPr id="2" name="组合 1">
            <a:extLst>
              <a:ext uri="{FF2B5EF4-FFF2-40B4-BE49-F238E27FC236}">
                <a16:creationId xmlns:a16="http://schemas.microsoft.com/office/drawing/2014/main" id="{8C75C424-1E74-4412-BEB2-B0F1A08CAC58}"/>
              </a:ext>
            </a:extLst>
          </p:cNvPr>
          <p:cNvGrpSpPr/>
          <p:nvPr/>
        </p:nvGrpSpPr>
        <p:grpSpPr>
          <a:xfrm>
            <a:off x="0" y="2023097"/>
            <a:ext cx="12192001" cy="1446550"/>
            <a:chOff x="0" y="2023097"/>
            <a:chExt cx="12192001" cy="1446550"/>
          </a:xfrm>
        </p:grpSpPr>
        <p:sp>
          <p:nvSpPr>
            <p:cNvPr id="10" name="矩形 9">
              <a:extLst>
                <a:ext uri="{FF2B5EF4-FFF2-40B4-BE49-F238E27FC236}">
                  <a16:creationId xmlns:a16="http://schemas.microsoft.com/office/drawing/2014/main" id="{955C966B-7A8B-41D7-B15E-194C5F35AA1E}"/>
                </a:ext>
              </a:extLst>
            </p:cNvPr>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EE0FD16-6FB2-4802-AAD1-55F8A327906C}"/>
                </a:ext>
              </a:extLst>
            </p:cNvPr>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1</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6410684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740742" y="1558484"/>
            <a:ext cx="10710515" cy="1705403"/>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问题：生产柔性不够。</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在国内服饰行业竞争激烈的大背景下，企业要想在这样激烈的竞争中赢得胜利，需要</a:t>
            </a:r>
            <a:r>
              <a:rPr lang="zh-CN" altLang="en-US" dirty="0">
                <a:solidFill>
                  <a:srgbClr val="0070C0"/>
                </a:solidFill>
                <a:latin typeface="微软雅黑" panose="020B0503020204020204" pitchFamily="34" charset="-122"/>
                <a:ea typeface="微软雅黑" panose="020B0503020204020204" pitchFamily="34" charset="-122"/>
              </a:rPr>
              <a:t>提高企业自身的生产柔性</a:t>
            </a:r>
            <a:r>
              <a:rPr lang="zh-CN" altLang="en-US" dirty="0">
                <a:latin typeface="微软雅黑" panose="020B0503020204020204" pitchFamily="34" charset="-122"/>
                <a:ea typeface="微软雅黑" panose="020B0503020204020204" pitchFamily="34" charset="-122"/>
              </a:rPr>
              <a:t>，改善企业的固定资产比重低、设计款式不够新颖时尚、无法满足客户对服饰的期望、销售量低下的情形。从市场对本企业的认可度、竞争生存能力等多个方面改善自身对市场的适应能力。</a:t>
            </a: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518500"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（三）森马服饰存货管理中存在的问题</a:t>
            </a:r>
          </a:p>
        </p:txBody>
      </p:sp>
      <p:sp>
        <p:nvSpPr>
          <p:cNvPr id="8" name="矩形 4">
            <a:extLst>
              <a:ext uri="{FF2B5EF4-FFF2-40B4-BE49-F238E27FC236}">
                <a16:creationId xmlns:a16="http://schemas.microsoft.com/office/drawing/2014/main" id="{F3273B2C-737F-415C-9161-BBF37930DE08}"/>
              </a:ext>
            </a:extLst>
          </p:cNvPr>
          <p:cNvSpPr>
            <a:spLocks noChangeArrowheads="1"/>
          </p:cNvSpPr>
          <p:nvPr/>
        </p:nvSpPr>
        <p:spPr bwMode="auto">
          <a:xfrm>
            <a:off x="740742" y="3882199"/>
            <a:ext cx="10710515" cy="2120902"/>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对策：加大固定资产的投资，提高生产柔性。</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由上述案例分析可看出，企业要想得到市场的认可，</a:t>
            </a:r>
            <a:r>
              <a:rPr lang="zh-CN" altLang="en-US" dirty="0">
                <a:solidFill>
                  <a:srgbClr val="0070C0"/>
                </a:solidFill>
                <a:latin typeface="微软雅黑" panose="020B0503020204020204" pitchFamily="34" charset="-122"/>
                <a:ea typeface="微软雅黑" panose="020B0503020204020204" pitchFamily="34" charset="-122"/>
              </a:rPr>
              <a:t>提高自身的存货质量和款式</a:t>
            </a:r>
            <a:r>
              <a:rPr lang="zh-CN" altLang="en-US" dirty="0">
                <a:latin typeface="微软雅黑" panose="020B0503020204020204" pitchFamily="34" charset="-122"/>
                <a:ea typeface="微软雅黑" panose="020B0503020204020204" pitchFamily="34" charset="-122"/>
              </a:rPr>
              <a:t>是在激烈竞争中取得胜利的法宝。要提高企业存货的质量，可从企业的生产机器入手，让企业的生产机器跟上时代发展的步伐，创新服饰行业的布料、纺织、印花等技术，缩短生产时间，减少成本支出，同时加快存货周转率，更好地抢占市场，赢得商机。</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09579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par>
                                <p:cTn id="22" presetID="3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800" decel="100000"/>
                                        <p:tgtEl>
                                          <p:spTgt spid="8"/>
                                        </p:tgtEl>
                                      </p:cBhvr>
                                    </p:animEffect>
                                    <p:anim calcmode="lin" valueType="num">
                                      <p:cBhvr>
                                        <p:cTn id="25" dur="800" decel="100000" fill="hold"/>
                                        <p:tgtEl>
                                          <p:spTgt spid="8"/>
                                        </p:tgtEl>
                                        <p:attrNameLst>
                                          <p:attrName>style.rotation</p:attrName>
                                        </p:attrNameLst>
                                      </p:cBhvr>
                                      <p:tavLst>
                                        <p:tav tm="0">
                                          <p:val>
                                            <p:fltVal val="-90"/>
                                          </p:val>
                                        </p:tav>
                                        <p:tav tm="100000">
                                          <p:val>
                                            <p:fltVal val="0"/>
                                          </p:val>
                                        </p:tav>
                                      </p:tavLst>
                                    </p:anim>
                                    <p:anim calcmode="lin" valueType="num">
                                      <p:cBhvr>
                                        <p:cTn id="26" dur="800" decel="100000" fill="hold"/>
                                        <p:tgtEl>
                                          <p:spTgt spid="8"/>
                                        </p:tgtEl>
                                        <p:attrNameLst>
                                          <p:attrName>ppt_x</p:attrName>
                                        </p:attrNameLst>
                                      </p:cBhvr>
                                      <p:tavLst>
                                        <p:tav tm="0">
                                          <p:val>
                                            <p:strVal val="#ppt_x+0.4"/>
                                          </p:val>
                                        </p:tav>
                                        <p:tav tm="100000">
                                          <p:val>
                                            <p:strVal val="#ppt_x-0.05"/>
                                          </p:val>
                                        </p:tav>
                                      </p:tavLst>
                                    </p:anim>
                                    <p:anim calcmode="lin" valueType="num">
                                      <p:cBhvr>
                                        <p:cTn id="27" dur="800" decel="100000" fill="hold"/>
                                        <p:tgtEl>
                                          <p:spTgt spid="8"/>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6" name="矩形 4"/>
          <p:cNvSpPr>
            <a:spLocks noChangeArrowheads="1"/>
          </p:cNvSpPr>
          <p:nvPr/>
        </p:nvSpPr>
        <p:spPr bwMode="auto">
          <a:xfrm>
            <a:off x="740742" y="1558484"/>
            <a:ext cx="10710515" cy="1705403"/>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问题：市场需求预估不准确。</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从上述分析可以看出，森马之所以豪放粗犷的加大生产，是考虑到缺货成本，规避短期内无法供应货物的风险。同时，也可看出森马对市场的需求预测不准确，难以准确确定整个市场对此的需求数量，导致牛鞭效应凸显。</a:t>
            </a:r>
          </a:p>
        </p:txBody>
      </p:sp>
      <p:grpSp>
        <p:nvGrpSpPr>
          <p:cNvPr id="2" name="组合 1">
            <a:extLst>
              <a:ext uri="{FF2B5EF4-FFF2-40B4-BE49-F238E27FC236}">
                <a16:creationId xmlns:a16="http://schemas.microsoft.com/office/drawing/2014/main" id="{056BFC84-4E4B-4B6D-A1EC-6837443D19AB}"/>
              </a:ext>
            </a:extLst>
          </p:cNvPr>
          <p:cNvGrpSpPr/>
          <p:nvPr/>
        </p:nvGrpSpPr>
        <p:grpSpPr>
          <a:xfrm>
            <a:off x="-568290" y="247949"/>
            <a:ext cx="12760290" cy="707886"/>
            <a:chOff x="-568290" y="247949"/>
            <a:chExt cx="12760290" cy="707886"/>
          </a:xfrm>
        </p:grpSpPr>
        <p:sp>
          <p:nvSpPr>
            <p:cNvPr id="72" name="矩形 71">
              <a:extLst>
                <a:ext uri="{FF2B5EF4-FFF2-40B4-BE49-F238E27FC236}">
                  <a16:creationId xmlns:a16="http://schemas.microsoft.com/office/drawing/2014/main" id="{54E599DD-8A42-4B48-929D-F9C97F3FD864}"/>
                </a:ext>
              </a:extLst>
            </p:cNvPr>
            <p:cNvSpPr/>
            <p:nvPr/>
          </p:nvSpPr>
          <p:spPr>
            <a:xfrm>
              <a:off x="5475549" y="247949"/>
              <a:ext cx="6716451"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27">
              <a:extLst>
                <a:ext uri="{FF2B5EF4-FFF2-40B4-BE49-F238E27FC236}">
                  <a16:creationId xmlns:a16="http://schemas.microsoft.com/office/drawing/2014/main" id="{975352CC-ADA2-48E6-8436-FD61CA157AD8}"/>
                </a:ext>
              </a:extLst>
            </p:cNvPr>
            <p:cNvSpPr txBox="1"/>
            <p:nvPr/>
          </p:nvSpPr>
          <p:spPr>
            <a:xfrm>
              <a:off x="-568290" y="247949"/>
              <a:ext cx="5703626" cy="707886"/>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04</a:t>
              </a:r>
              <a:r>
                <a:rPr lang="zh-CN" altLang="en-US" sz="2000" spc="600" dirty="0">
                  <a:solidFill>
                    <a:srgbClr val="084772"/>
                  </a:solidFill>
                  <a:latin typeface="微软雅黑" panose="020B0503020204020204" pitchFamily="34" charset="-122"/>
                  <a:ea typeface="微软雅黑" panose="020B0503020204020204" pitchFamily="34" charset="-122"/>
                </a:rPr>
                <a:t>森马服饰经营情况分析</a:t>
              </a:r>
            </a:p>
            <a:p>
              <a:endParaRPr lang="zh-CN" altLang="en-US" sz="2000" spc="600" dirty="0">
                <a:solidFill>
                  <a:srgbClr val="084772"/>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3">
            <a:extLst>
              <a:ext uri="{FF2B5EF4-FFF2-40B4-BE49-F238E27FC236}">
                <a16:creationId xmlns:a16="http://schemas.microsoft.com/office/drawing/2014/main" id="{271C9F81-5F11-4019-8447-AD9A138EF22B}"/>
              </a:ext>
            </a:extLst>
          </p:cNvPr>
          <p:cNvSpPr>
            <a:spLocks noChangeArrowheads="1"/>
          </p:cNvSpPr>
          <p:nvPr/>
        </p:nvSpPr>
        <p:spPr bwMode="auto">
          <a:xfrm>
            <a:off x="306593" y="854899"/>
            <a:ext cx="4518500" cy="400110"/>
          </a:xfrm>
          <a:prstGeom prst="rect">
            <a:avLst/>
          </a:prstGeom>
          <a:solidFill>
            <a:srgbClr val="084772"/>
          </a:solidFill>
          <a:ln w="9525">
            <a:noFill/>
            <a:miter lim="800000"/>
            <a:headEnd/>
            <a:tailEnd/>
          </a:ln>
        </p:spPr>
        <p:txBody>
          <a:bodyPr wrap="square" lIns="91440" tIns="45720" rIns="91440" bIns="45720">
            <a:spAutoFit/>
          </a:bodyPr>
          <a:lstStyle/>
          <a:p>
            <a:pPr algn="dist"/>
            <a:r>
              <a:rPr lang="zh-CN" altLang="en-US" sz="2000" dirty="0">
                <a:solidFill>
                  <a:schemeClr val="bg1"/>
                </a:solidFill>
                <a:latin typeface="微软雅黑" panose="020B0503020204020204" pitchFamily="34" charset="-122"/>
                <a:ea typeface="微软雅黑" panose="020B0503020204020204" pitchFamily="34" charset="-122"/>
                <a:sym typeface="Segoe UI" pitchFamily="34" charset="0"/>
              </a:rPr>
              <a:t>（三）森马服饰存货管理中存在的问题</a:t>
            </a:r>
          </a:p>
        </p:txBody>
      </p:sp>
      <p:sp>
        <p:nvSpPr>
          <p:cNvPr id="8" name="矩形 4">
            <a:extLst>
              <a:ext uri="{FF2B5EF4-FFF2-40B4-BE49-F238E27FC236}">
                <a16:creationId xmlns:a16="http://schemas.microsoft.com/office/drawing/2014/main" id="{F3273B2C-737F-415C-9161-BBF37930DE08}"/>
              </a:ext>
            </a:extLst>
          </p:cNvPr>
          <p:cNvSpPr>
            <a:spLocks noChangeArrowheads="1"/>
          </p:cNvSpPr>
          <p:nvPr/>
        </p:nvSpPr>
        <p:spPr bwMode="auto">
          <a:xfrm>
            <a:off x="740742" y="3777873"/>
            <a:ext cx="10710515" cy="2120902"/>
          </a:xfrm>
          <a:prstGeom prst="rect">
            <a:avLst/>
          </a:prstGeom>
          <a:noFill/>
          <a:ln w="9525">
            <a:noFill/>
            <a:miter lim="800000"/>
            <a:headEnd/>
            <a:tailEnd/>
          </a:ln>
        </p:spPr>
        <p:txBody>
          <a:bodyPr wrap="square" lIns="91440" tIns="45720" rIns="91440" bIns="4572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对策：提高与供应商加盟商的信息共享提高预估准确度。</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为了能更好地解决企业内部部门间传递的膨胀数据带来的库存，</a:t>
            </a:r>
            <a:r>
              <a:rPr lang="en-US" altLang="zh-CN" dirty="0">
                <a:latin typeface="微软雅黑" panose="020B0503020204020204" pitchFamily="34" charset="-122"/>
                <a:ea typeface="微软雅黑" panose="020B0503020204020204" pitchFamily="34" charset="-122"/>
              </a:rPr>
              <a:t>IT </a:t>
            </a:r>
            <a:r>
              <a:rPr lang="zh-CN" altLang="en-US" dirty="0">
                <a:latin typeface="微软雅黑" panose="020B0503020204020204" pitchFamily="34" charset="-122"/>
                <a:ea typeface="微软雅黑" panose="020B0503020204020204" pitchFamily="34" charset="-122"/>
              </a:rPr>
              <a:t>技术和专业系统</a:t>
            </a:r>
            <a:r>
              <a:rPr lang="en-US" altLang="zh-CN" dirty="0">
                <a:latin typeface="微软雅黑" panose="020B0503020204020204" pitchFamily="34" charset="-122"/>
                <a:ea typeface="微软雅黑" panose="020B0503020204020204" pitchFamily="34" charset="-122"/>
              </a:rPr>
              <a:t>ERP </a:t>
            </a:r>
            <a:r>
              <a:rPr lang="zh-CN" altLang="en-US" dirty="0">
                <a:latin typeface="微软雅黑" panose="020B0503020204020204" pitchFamily="34" charset="-122"/>
                <a:ea typeface="微软雅黑" panose="020B0503020204020204" pitchFamily="34" charset="-122"/>
              </a:rPr>
              <a:t>可以保证企业的各个部门统一共享数据，保证数据传递的真实性。森马应该引进先进的</a:t>
            </a:r>
            <a:r>
              <a:rPr lang="en-US" altLang="zh-CN" dirty="0">
                <a:latin typeface="微软雅黑" panose="020B0503020204020204" pitchFamily="34" charset="-122"/>
                <a:ea typeface="微软雅黑" panose="020B0503020204020204" pitchFamily="34" charset="-122"/>
              </a:rPr>
              <a:t>IT </a:t>
            </a:r>
            <a:r>
              <a:rPr lang="zh-CN" altLang="en-US" dirty="0">
                <a:latin typeface="微软雅黑" panose="020B0503020204020204" pitchFamily="34" charset="-122"/>
                <a:ea typeface="微软雅黑" panose="020B0503020204020204" pitchFamily="34" charset="-122"/>
              </a:rPr>
              <a:t>系统，对市场需求的数据、生产量、原材料价格时时共享，实现销售部门、生产部门、采购部门的信息对称，缓解信息不对称带来的存货积压、原材料进价高昂等损失。</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3978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96"/>
                                        </p:tgtEl>
                                        <p:attrNameLst>
                                          <p:attrName>style.visibility</p:attrName>
                                        </p:attrNameLst>
                                      </p:cBhvr>
                                      <p:to>
                                        <p:strVal val="visible"/>
                                      </p:to>
                                    </p:set>
                                    <p:animEffect transition="in" filter="fade">
                                      <p:cBhvr>
                                        <p:cTn id="7" dur="800" decel="100000"/>
                                        <p:tgtEl>
                                          <p:spTgt spid="23596"/>
                                        </p:tgtEl>
                                      </p:cBhvr>
                                    </p:animEffect>
                                    <p:anim calcmode="lin" valueType="num">
                                      <p:cBhvr>
                                        <p:cTn id="8" dur="800" decel="100000" fill="hold"/>
                                        <p:tgtEl>
                                          <p:spTgt spid="23596"/>
                                        </p:tgtEl>
                                        <p:attrNameLst>
                                          <p:attrName>style.rotation</p:attrName>
                                        </p:attrNameLst>
                                      </p:cBhvr>
                                      <p:tavLst>
                                        <p:tav tm="0">
                                          <p:val>
                                            <p:fltVal val="-90"/>
                                          </p:val>
                                        </p:tav>
                                        <p:tav tm="100000">
                                          <p:val>
                                            <p:fltVal val="0"/>
                                          </p:val>
                                        </p:tav>
                                      </p:tavLst>
                                    </p:anim>
                                    <p:anim calcmode="lin" valueType="num">
                                      <p:cBhvr>
                                        <p:cTn id="9" dur="800" decel="100000" fill="hold"/>
                                        <p:tgtEl>
                                          <p:spTgt spid="23596"/>
                                        </p:tgtEl>
                                        <p:attrNameLst>
                                          <p:attrName>ppt_x</p:attrName>
                                        </p:attrNameLst>
                                      </p:cBhvr>
                                      <p:tavLst>
                                        <p:tav tm="0">
                                          <p:val>
                                            <p:strVal val="#ppt_x+0.4"/>
                                          </p:val>
                                        </p:tav>
                                        <p:tav tm="100000">
                                          <p:val>
                                            <p:strVal val="#ppt_x-0.05"/>
                                          </p:val>
                                        </p:tav>
                                      </p:tavLst>
                                    </p:anim>
                                    <p:anim calcmode="lin" valueType="num">
                                      <p:cBhvr>
                                        <p:cTn id="10" dur="800" decel="100000" fill="hold"/>
                                        <p:tgtEl>
                                          <p:spTgt spid="2359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800" decel="100000"/>
                                        <p:tgtEl>
                                          <p:spTgt spid="76"/>
                                        </p:tgtEl>
                                      </p:cBhvr>
                                    </p:animEffect>
                                    <p:anim calcmode="lin" valueType="num">
                                      <p:cBhvr>
                                        <p:cTn id="17" dur="800" decel="100000" fill="hold"/>
                                        <p:tgtEl>
                                          <p:spTgt spid="76"/>
                                        </p:tgtEl>
                                        <p:attrNameLst>
                                          <p:attrName>style.rotation</p:attrName>
                                        </p:attrNameLst>
                                      </p:cBhvr>
                                      <p:tavLst>
                                        <p:tav tm="0">
                                          <p:val>
                                            <p:fltVal val="-90"/>
                                          </p:val>
                                        </p:tav>
                                        <p:tav tm="100000">
                                          <p:val>
                                            <p:fltVal val="0"/>
                                          </p:val>
                                        </p:tav>
                                      </p:tavLst>
                                    </p:anim>
                                    <p:anim calcmode="lin" valueType="num">
                                      <p:cBhvr>
                                        <p:cTn id="18" dur="800" decel="100000" fill="hold"/>
                                        <p:tgtEl>
                                          <p:spTgt spid="76"/>
                                        </p:tgtEl>
                                        <p:attrNameLst>
                                          <p:attrName>ppt_x</p:attrName>
                                        </p:attrNameLst>
                                      </p:cBhvr>
                                      <p:tavLst>
                                        <p:tav tm="0">
                                          <p:val>
                                            <p:strVal val="#ppt_x+0.4"/>
                                          </p:val>
                                        </p:tav>
                                        <p:tav tm="100000">
                                          <p:val>
                                            <p:strVal val="#ppt_x-0.05"/>
                                          </p:val>
                                        </p:tav>
                                      </p:tavLst>
                                    </p:anim>
                                    <p:anim calcmode="lin" valueType="num">
                                      <p:cBhvr>
                                        <p:cTn id="19" dur="800" decel="100000" fill="hold"/>
                                        <p:tgtEl>
                                          <p:spTgt spid="7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6"/>
                                        </p:tgtEl>
                                        <p:attrNameLst>
                                          <p:attrName>ppt_y</p:attrName>
                                        </p:attrNameLst>
                                      </p:cBhvr>
                                      <p:tavLst>
                                        <p:tav tm="0">
                                          <p:val>
                                            <p:strVal val="#ppt_y+0.1"/>
                                          </p:val>
                                        </p:tav>
                                        <p:tav tm="100000">
                                          <p:val>
                                            <p:strVal val="#ppt_y"/>
                                          </p:val>
                                        </p:tav>
                                      </p:tavLst>
                                    </p:anim>
                                  </p:childTnLst>
                                </p:cTn>
                              </p:par>
                              <p:par>
                                <p:cTn id="22" presetID="3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800" decel="100000"/>
                                        <p:tgtEl>
                                          <p:spTgt spid="8"/>
                                        </p:tgtEl>
                                      </p:cBhvr>
                                    </p:animEffect>
                                    <p:anim calcmode="lin" valueType="num">
                                      <p:cBhvr>
                                        <p:cTn id="25" dur="800" decel="100000" fill="hold"/>
                                        <p:tgtEl>
                                          <p:spTgt spid="8"/>
                                        </p:tgtEl>
                                        <p:attrNameLst>
                                          <p:attrName>style.rotation</p:attrName>
                                        </p:attrNameLst>
                                      </p:cBhvr>
                                      <p:tavLst>
                                        <p:tav tm="0">
                                          <p:val>
                                            <p:fltVal val="-90"/>
                                          </p:val>
                                        </p:tav>
                                        <p:tav tm="100000">
                                          <p:val>
                                            <p:fltVal val="0"/>
                                          </p:val>
                                        </p:tav>
                                      </p:tavLst>
                                    </p:anim>
                                    <p:anim calcmode="lin" valueType="num">
                                      <p:cBhvr>
                                        <p:cTn id="26" dur="800" decel="100000" fill="hold"/>
                                        <p:tgtEl>
                                          <p:spTgt spid="8"/>
                                        </p:tgtEl>
                                        <p:attrNameLst>
                                          <p:attrName>ppt_x</p:attrName>
                                        </p:attrNameLst>
                                      </p:cBhvr>
                                      <p:tavLst>
                                        <p:tav tm="0">
                                          <p:val>
                                            <p:strVal val="#ppt_x+0.4"/>
                                          </p:val>
                                        </p:tav>
                                        <p:tav tm="100000">
                                          <p:val>
                                            <p:strVal val="#ppt_x-0.05"/>
                                          </p:val>
                                        </p:tav>
                                      </p:tavLst>
                                    </p:anim>
                                    <p:anim calcmode="lin" valueType="num">
                                      <p:cBhvr>
                                        <p:cTn id="27" dur="800" decel="100000" fill="hold"/>
                                        <p:tgtEl>
                                          <p:spTgt spid="8"/>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6" grpId="0"/>
      <p:bldP spid="76"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11974F-BED5-4346-886F-49C87EEC19BA}"/>
              </a:ext>
            </a:extLst>
          </p:cNvPr>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5BBC283-1CDB-426B-A79E-3B75C3CCD869}"/>
              </a:ext>
            </a:extLst>
          </p:cNvPr>
          <p:cNvSpPr txBox="1"/>
          <p:nvPr/>
        </p:nvSpPr>
        <p:spPr>
          <a:xfrm>
            <a:off x="7269019" y="3294994"/>
            <a:ext cx="4682672" cy="646331"/>
          </a:xfrm>
          <a:prstGeom prst="rect">
            <a:avLst/>
          </a:prstGeom>
          <a:noFill/>
        </p:spPr>
        <p:txBody>
          <a:bodyPr wrap="square" rtlCol="0">
            <a:spAutoFit/>
          </a:bodyPr>
          <a:lstStyle/>
          <a:p>
            <a:r>
              <a:rPr lang="zh-CN" altLang="en-US" sz="3600" b="1" spc="600" dirty="0">
                <a:solidFill>
                  <a:schemeClr val="bg1"/>
                </a:solidFill>
                <a:latin typeface="微软雅黑" panose="020B0503020204020204" pitchFamily="34" charset="-122"/>
                <a:ea typeface="微软雅黑" panose="020B0503020204020204" pitchFamily="34" charset="-122"/>
              </a:rPr>
              <a:t>库存管理改善对策</a:t>
            </a:r>
          </a:p>
        </p:txBody>
      </p:sp>
      <p:grpSp>
        <p:nvGrpSpPr>
          <p:cNvPr id="2" name="组合 1">
            <a:extLst>
              <a:ext uri="{FF2B5EF4-FFF2-40B4-BE49-F238E27FC236}">
                <a16:creationId xmlns:a16="http://schemas.microsoft.com/office/drawing/2014/main" id="{8C75C424-1E74-4412-BEB2-B0F1A08CAC58}"/>
              </a:ext>
            </a:extLst>
          </p:cNvPr>
          <p:cNvGrpSpPr/>
          <p:nvPr/>
        </p:nvGrpSpPr>
        <p:grpSpPr>
          <a:xfrm>
            <a:off x="0" y="2023097"/>
            <a:ext cx="12192001" cy="1446550"/>
            <a:chOff x="0" y="2023097"/>
            <a:chExt cx="12192001" cy="1446550"/>
          </a:xfrm>
        </p:grpSpPr>
        <p:sp>
          <p:nvSpPr>
            <p:cNvPr id="10" name="矩形 9">
              <a:extLst>
                <a:ext uri="{FF2B5EF4-FFF2-40B4-BE49-F238E27FC236}">
                  <a16:creationId xmlns:a16="http://schemas.microsoft.com/office/drawing/2014/main" id="{955C966B-7A8B-41D7-B15E-194C5F35AA1E}"/>
                </a:ext>
              </a:extLst>
            </p:cNvPr>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EE0FD16-6FB2-4802-AAD1-55F8A327906C}"/>
                </a:ext>
              </a:extLst>
            </p:cNvPr>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5</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601933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40825" y="982604"/>
            <a:ext cx="5407249" cy="369332"/>
          </a:xfrm>
          <a:prstGeom prst="rect">
            <a:avLst/>
          </a:prstGeom>
          <a:noFill/>
        </p:spPr>
        <p:txBody>
          <a:bodyPr wrap="none" rtlCol="0">
            <a:spAutoFit/>
          </a:bodyPr>
          <a:lstStyle>
            <a:defPPr>
              <a:defRPr lang="zh-CN"/>
            </a:defPPr>
            <a:lvl1pPr>
              <a:defRPr sz="1600" spc="300">
                <a:latin typeface="微软雅黑" panose="020B0503020204020204" pitchFamily="34" charset="-122"/>
                <a:ea typeface="微软雅黑" panose="020B0503020204020204" pitchFamily="34" charset="-122"/>
              </a:defRPr>
            </a:lvl1pPr>
          </a:lstStyle>
          <a:p>
            <a:r>
              <a:rPr lang="en-US" altLang="zh-CN" sz="1800" dirty="0"/>
              <a:t>1. </a:t>
            </a:r>
            <a:r>
              <a:rPr lang="zh-CN" altLang="zh-CN" sz="1800" dirty="0"/>
              <a:t>采取措施改善代理制和加盟制带来的影响</a:t>
            </a:r>
            <a:endParaRPr lang="zh-CN" altLang="en-US" sz="1800" dirty="0"/>
          </a:p>
        </p:txBody>
      </p:sp>
      <p:grpSp>
        <p:nvGrpSpPr>
          <p:cNvPr id="59" name="组合 58">
            <a:extLst>
              <a:ext uri="{FF2B5EF4-FFF2-40B4-BE49-F238E27FC236}">
                <a16:creationId xmlns:a16="http://schemas.microsoft.com/office/drawing/2014/main" id="{151A6736-23B6-4266-9180-BF83E55552AB}"/>
              </a:ext>
            </a:extLst>
          </p:cNvPr>
          <p:cNvGrpSpPr/>
          <p:nvPr/>
        </p:nvGrpSpPr>
        <p:grpSpPr>
          <a:xfrm>
            <a:off x="0" y="247949"/>
            <a:ext cx="12192000" cy="378554"/>
            <a:chOff x="0" y="247949"/>
            <a:chExt cx="12192000" cy="378554"/>
          </a:xfrm>
        </p:grpSpPr>
        <p:sp>
          <p:nvSpPr>
            <p:cNvPr id="60" name="矩形 59">
              <a:extLst>
                <a:ext uri="{FF2B5EF4-FFF2-40B4-BE49-F238E27FC236}">
                  <a16:creationId xmlns:a16="http://schemas.microsoft.com/office/drawing/2014/main" id="{F37D9ADD-4172-4A2B-8806-9413A0CE52D0}"/>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TextBox 27">
              <a:extLst>
                <a:ext uri="{FF2B5EF4-FFF2-40B4-BE49-F238E27FC236}">
                  <a16:creationId xmlns:a16="http://schemas.microsoft.com/office/drawing/2014/main" id="{9ED8B3A3-201E-412D-BC41-981000D2BDEA}"/>
                </a:ext>
              </a:extLst>
            </p:cNvPr>
            <p:cNvSpPr txBox="1"/>
            <p:nvPr/>
          </p:nvSpPr>
          <p:spPr>
            <a:xfrm>
              <a:off x="1113755" y="256100"/>
              <a:ext cx="1984839"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800" spc="600" dirty="0">
                  <a:solidFill>
                    <a:srgbClr val="084772"/>
                  </a:solidFill>
                  <a:latin typeface="微软雅黑" panose="020B0503020204020204" pitchFamily="34" charset="-122"/>
                  <a:ea typeface="微软雅黑" panose="020B0503020204020204" pitchFamily="34" charset="-122"/>
                </a:rPr>
                <a:t>04 </a:t>
              </a:r>
              <a:r>
                <a:rPr lang="zh-CN" altLang="en-US" sz="1800" spc="600" dirty="0">
                  <a:solidFill>
                    <a:srgbClr val="084772"/>
                  </a:solidFill>
                  <a:latin typeface="微软雅黑" panose="020B0503020204020204" pitchFamily="34" charset="-122"/>
                  <a:ea typeface="微软雅黑" panose="020B0503020204020204" pitchFamily="34" charset="-122"/>
                </a:rPr>
                <a:t>改善对策</a:t>
              </a:r>
            </a:p>
          </p:txBody>
        </p:sp>
        <p:sp>
          <p:nvSpPr>
            <p:cNvPr id="62" name="矩形 61">
              <a:extLst>
                <a:ext uri="{FF2B5EF4-FFF2-40B4-BE49-F238E27FC236}">
                  <a16:creationId xmlns:a16="http://schemas.microsoft.com/office/drawing/2014/main" id="{1311C5B8-3C4A-4F50-B93C-007CA4942FD9}"/>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69" name="文本框 68">
            <a:extLst>
              <a:ext uri="{FF2B5EF4-FFF2-40B4-BE49-F238E27FC236}">
                <a16:creationId xmlns:a16="http://schemas.microsoft.com/office/drawing/2014/main" id="{0300CE06-4C14-4055-9494-8ED0B7D97504}"/>
              </a:ext>
            </a:extLst>
          </p:cNvPr>
          <p:cNvSpPr txBox="1"/>
          <p:nvPr/>
        </p:nvSpPr>
        <p:spPr>
          <a:xfrm>
            <a:off x="613186" y="1677259"/>
            <a:ext cx="9615118" cy="923330"/>
          </a:xfrm>
          <a:prstGeom prst="rect">
            <a:avLst/>
          </a:prstGeom>
          <a:noFill/>
        </p:spPr>
        <p:txBody>
          <a:bodyPr wrap="square">
            <a:spAutoFit/>
          </a:bodyPr>
          <a:lstStyle/>
          <a:p>
            <a:pPr algn="just"/>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代理制</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存货成本，同时不利于企业对生产环节的存货控制。</a:t>
            </a:r>
          </a:p>
          <a:p>
            <a:pPr algn="just"/>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加盟制</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销售费用，不利于企业销售环节的数据反馈。</a:t>
            </a:r>
          </a:p>
        </p:txBody>
      </p:sp>
      <p:sp>
        <p:nvSpPr>
          <p:cNvPr id="71" name="文本框 70">
            <a:extLst>
              <a:ext uri="{FF2B5EF4-FFF2-40B4-BE49-F238E27FC236}">
                <a16:creationId xmlns:a16="http://schemas.microsoft.com/office/drawing/2014/main" id="{579448E7-6149-4783-A35E-7FC1EA0374E6}"/>
              </a:ext>
            </a:extLst>
          </p:cNvPr>
          <p:cNvSpPr txBox="1"/>
          <p:nvPr/>
        </p:nvSpPr>
        <p:spPr>
          <a:xfrm>
            <a:off x="440825" y="3154973"/>
            <a:ext cx="10496525" cy="1711944"/>
          </a:xfrm>
          <a:prstGeom prst="rect">
            <a:avLst/>
          </a:prstGeom>
          <a:noFill/>
        </p:spPr>
        <p:txBody>
          <a:bodyPr wrap="square">
            <a:spAutoFit/>
          </a:bodyPr>
          <a:lstStyle/>
          <a:p>
            <a:pPr>
              <a:lnSpc>
                <a:spcPct val="150000"/>
              </a:lnSpc>
            </a:pP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权衡手握存货的控制权、实现信息共享和减少成本费用增加三者</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从</a:t>
            </a:r>
            <a:r>
              <a:rPr lang="zh-CN" altLang="zh-CN" b="1" dirty="0">
                <a:effectLst/>
                <a:latin typeface="微软雅黑" panose="020B0503020204020204" pitchFamily="34" charset="-122"/>
                <a:ea typeface="微软雅黑" panose="020B0503020204020204" pitchFamily="34" charset="-122"/>
                <a:cs typeface="Times New Roman" panose="02020603050405020304" pitchFamily="18" charset="0"/>
              </a:rPr>
              <a:t>半代理半自制，半加盟半直营</a:t>
            </a: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的方式开始</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减少代理商和加盟商在整个供应链中的作用，逐步改善企业对代理商和供应商的依赖关系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119791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40825" y="982604"/>
            <a:ext cx="3145413" cy="369332"/>
          </a:xfrm>
          <a:prstGeom prst="rect">
            <a:avLst/>
          </a:prstGeom>
          <a:noFill/>
        </p:spPr>
        <p:txBody>
          <a:bodyPr wrap="none" rtlCol="0">
            <a:spAutoFit/>
          </a:bodyPr>
          <a:lstStyle>
            <a:defPPr>
              <a:defRPr lang="zh-CN"/>
            </a:defPPr>
            <a:lvl1pPr>
              <a:defRPr sz="1600" spc="300">
                <a:latin typeface="微软雅黑" panose="020B0503020204020204" pitchFamily="34" charset="-122"/>
                <a:ea typeface="微软雅黑" panose="020B0503020204020204" pitchFamily="34" charset="-122"/>
              </a:defRPr>
            </a:lvl1pPr>
          </a:lstStyle>
          <a:p>
            <a:r>
              <a:rPr lang="en-US" altLang="zh-CN" sz="1800" dirty="0"/>
              <a:t>2.</a:t>
            </a:r>
            <a:r>
              <a:rPr lang="zh-CN" altLang="zh-CN" sz="1800" dirty="0"/>
              <a:t>加强物流运输配送体系</a:t>
            </a:r>
          </a:p>
        </p:txBody>
      </p:sp>
      <p:grpSp>
        <p:nvGrpSpPr>
          <p:cNvPr id="59" name="组合 58">
            <a:extLst>
              <a:ext uri="{FF2B5EF4-FFF2-40B4-BE49-F238E27FC236}">
                <a16:creationId xmlns:a16="http://schemas.microsoft.com/office/drawing/2014/main" id="{151A6736-23B6-4266-9180-BF83E55552AB}"/>
              </a:ext>
            </a:extLst>
          </p:cNvPr>
          <p:cNvGrpSpPr/>
          <p:nvPr/>
        </p:nvGrpSpPr>
        <p:grpSpPr>
          <a:xfrm>
            <a:off x="-94268" y="386423"/>
            <a:ext cx="12192000" cy="378554"/>
            <a:chOff x="0" y="247949"/>
            <a:chExt cx="12192000" cy="378554"/>
          </a:xfrm>
        </p:grpSpPr>
        <p:sp>
          <p:nvSpPr>
            <p:cNvPr id="60" name="矩形 59">
              <a:extLst>
                <a:ext uri="{FF2B5EF4-FFF2-40B4-BE49-F238E27FC236}">
                  <a16:creationId xmlns:a16="http://schemas.microsoft.com/office/drawing/2014/main" id="{F37D9ADD-4172-4A2B-8806-9413A0CE52D0}"/>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TextBox 27">
              <a:extLst>
                <a:ext uri="{FF2B5EF4-FFF2-40B4-BE49-F238E27FC236}">
                  <a16:creationId xmlns:a16="http://schemas.microsoft.com/office/drawing/2014/main" id="{9ED8B3A3-201E-412D-BC41-981000D2BDEA}"/>
                </a:ext>
              </a:extLst>
            </p:cNvPr>
            <p:cNvSpPr txBox="1"/>
            <p:nvPr/>
          </p:nvSpPr>
          <p:spPr>
            <a:xfrm>
              <a:off x="1113755" y="256100"/>
              <a:ext cx="1984839"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800" spc="600" dirty="0">
                  <a:solidFill>
                    <a:srgbClr val="084772"/>
                  </a:solidFill>
                  <a:latin typeface="微软雅黑" panose="020B0503020204020204" pitchFamily="34" charset="-122"/>
                  <a:ea typeface="微软雅黑" panose="020B0503020204020204" pitchFamily="34" charset="-122"/>
                </a:rPr>
                <a:t>04 </a:t>
              </a:r>
              <a:r>
                <a:rPr lang="zh-CN" altLang="en-US" sz="1800" spc="600" dirty="0">
                  <a:solidFill>
                    <a:srgbClr val="084772"/>
                  </a:solidFill>
                  <a:latin typeface="微软雅黑" panose="020B0503020204020204" pitchFamily="34" charset="-122"/>
                  <a:ea typeface="微软雅黑" panose="020B0503020204020204" pitchFamily="34" charset="-122"/>
                </a:rPr>
                <a:t>改善对策</a:t>
              </a:r>
            </a:p>
          </p:txBody>
        </p:sp>
        <p:sp>
          <p:nvSpPr>
            <p:cNvPr id="62" name="矩形 61">
              <a:extLst>
                <a:ext uri="{FF2B5EF4-FFF2-40B4-BE49-F238E27FC236}">
                  <a16:creationId xmlns:a16="http://schemas.microsoft.com/office/drawing/2014/main" id="{1311C5B8-3C4A-4F50-B93C-007CA4942FD9}"/>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9" name="图片 8">
            <a:extLst>
              <a:ext uri="{FF2B5EF4-FFF2-40B4-BE49-F238E27FC236}">
                <a16:creationId xmlns:a16="http://schemas.microsoft.com/office/drawing/2014/main" id="{8CA22C8D-A575-48BB-840B-417AE5AF02EE}"/>
              </a:ext>
            </a:extLst>
          </p:cNvPr>
          <p:cNvPicPr/>
          <p:nvPr/>
        </p:nvPicPr>
        <p:blipFill>
          <a:blip r:embed="rId3"/>
          <a:stretch>
            <a:fillRect/>
          </a:stretch>
        </p:blipFill>
        <p:spPr>
          <a:xfrm>
            <a:off x="3845344" y="764977"/>
            <a:ext cx="5911398" cy="1516310"/>
          </a:xfrm>
          <a:prstGeom prst="rect">
            <a:avLst/>
          </a:prstGeom>
        </p:spPr>
      </p:pic>
      <p:sp>
        <p:nvSpPr>
          <p:cNvPr id="11" name="文本框 10">
            <a:extLst>
              <a:ext uri="{FF2B5EF4-FFF2-40B4-BE49-F238E27FC236}">
                <a16:creationId xmlns:a16="http://schemas.microsoft.com/office/drawing/2014/main" id="{7B5D57FF-4B55-477B-8B22-23250EF58FB0}"/>
              </a:ext>
            </a:extLst>
          </p:cNvPr>
          <p:cNvSpPr txBox="1"/>
          <p:nvPr/>
        </p:nvSpPr>
        <p:spPr>
          <a:xfrm>
            <a:off x="907410" y="2865522"/>
            <a:ext cx="10377180" cy="1296637"/>
          </a:xfrm>
          <a:prstGeom prst="rect">
            <a:avLst/>
          </a:prstGeom>
          <a:noFill/>
        </p:spPr>
        <p:txBody>
          <a:bodyPr wrap="square">
            <a:spAutoFit/>
          </a:bodyPr>
          <a:lstStyle/>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总部根据分公司的需要，分公司将所需货物信息传递到总公司，再由总公司进行配送至各个销售网点。广阔的地域必然导致了服饰款式更新的缓慢，效率的低下，影响了供应速度，也容易造成牛鞭效应存货积压</a:t>
            </a:r>
          </a:p>
        </p:txBody>
      </p:sp>
    </p:spTree>
    <p:extLst>
      <p:ext uri="{BB962C8B-B14F-4D97-AF65-F5344CB8AC3E}">
        <p14:creationId xmlns:p14="http://schemas.microsoft.com/office/powerpoint/2010/main" val="73819704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151A6736-23B6-4266-9180-BF83E55552AB}"/>
              </a:ext>
            </a:extLst>
          </p:cNvPr>
          <p:cNvGrpSpPr/>
          <p:nvPr/>
        </p:nvGrpSpPr>
        <p:grpSpPr>
          <a:xfrm>
            <a:off x="0" y="247949"/>
            <a:ext cx="12192000" cy="378554"/>
            <a:chOff x="0" y="247949"/>
            <a:chExt cx="12192000" cy="378554"/>
          </a:xfrm>
        </p:grpSpPr>
        <p:sp>
          <p:nvSpPr>
            <p:cNvPr id="60" name="矩形 59">
              <a:extLst>
                <a:ext uri="{FF2B5EF4-FFF2-40B4-BE49-F238E27FC236}">
                  <a16:creationId xmlns:a16="http://schemas.microsoft.com/office/drawing/2014/main" id="{F37D9ADD-4172-4A2B-8806-9413A0CE52D0}"/>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TextBox 27">
              <a:extLst>
                <a:ext uri="{FF2B5EF4-FFF2-40B4-BE49-F238E27FC236}">
                  <a16:creationId xmlns:a16="http://schemas.microsoft.com/office/drawing/2014/main" id="{9ED8B3A3-201E-412D-BC41-981000D2BDEA}"/>
                </a:ext>
              </a:extLst>
            </p:cNvPr>
            <p:cNvSpPr txBox="1"/>
            <p:nvPr/>
          </p:nvSpPr>
          <p:spPr>
            <a:xfrm>
              <a:off x="1113755" y="256100"/>
              <a:ext cx="1984839"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800" spc="600" dirty="0">
                  <a:solidFill>
                    <a:srgbClr val="084772"/>
                  </a:solidFill>
                  <a:latin typeface="微软雅黑" panose="020B0503020204020204" pitchFamily="34" charset="-122"/>
                  <a:ea typeface="微软雅黑" panose="020B0503020204020204" pitchFamily="34" charset="-122"/>
                </a:rPr>
                <a:t>04 </a:t>
              </a:r>
              <a:r>
                <a:rPr lang="zh-CN" altLang="en-US" sz="1800" spc="600" dirty="0">
                  <a:solidFill>
                    <a:srgbClr val="084772"/>
                  </a:solidFill>
                  <a:latin typeface="微软雅黑" panose="020B0503020204020204" pitchFamily="34" charset="-122"/>
                  <a:ea typeface="微软雅黑" panose="020B0503020204020204" pitchFamily="34" charset="-122"/>
                </a:rPr>
                <a:t>改善对策</a:t>
              </a:r>
            </a:p>
          </p:txBody>
        </p:sp>
        <p:sp>
          <p:nvSpPr>
            <p:cNvPr id="62" name="矩形 61">
              <a:extLst>
                <a:ext uri="{FF2B5EF4-FFF2-40B4-BE49-F238E27FC236}">
                  <a16:creationId xmlns:a16="http://schemas.microsoft.com/office/drawing/2014/main" id="{1311C5B8-3C4A-4F50-B93C-007CA4942FD9}"/>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3" name="文本框 12">
            <a:extLst>
              <a:ext uri="{FF2B5EF4-FFF2-40B4-BE49-F238E27FC236}">
                <a16:creationId xmlns:a16="http://schemas.microsoft.com/office/drawing/2014/main" id="{BEF37E34-6A2D-4688-B5DF-D61A014A3EEE}"/>
              </a:ext>
            </a:extLst>
          </p:cNvPr>
          <p:cNvSpPr txBox="1"/>
          <p:nvPr/>
        </p:nvSpPr>
        <p:spPr>
          <a:xfrm>
            <a:off x="287278" y="870866"/>
            <a:ext cx="6215163" cy="369332"/>
          </a:xfrm>
          <a:prstGeom prst="rect">
            <a:avLst/>
          </a:prstGeom>
          <a:noFill/>
        </p:spPr>
        <p:txBody>
          <a:bodyPr wrap="none" rtlCol="0">
            <a:spAutoFit/>
          </a:bodyPr>
          <a:lstStyle>
            <a:defPPr>
              <a:defRPr lang="zh-CN"/>
            </a:defPPr>
            <a:lvl1pPr>
              <a:defRPr sz="1600" spc="300">
                <a:latin typeface="微软雅黑" panose="020B0503020204020204" pitchFamily="34" charset="-122"/>
                <a:ea typeface="微软雅黑" panose="020B0503020204020204" pitchFamily="34" charset="-122"/>
              </a:defRPr>
            </a:lvl1pPr>
          </a:lstStyle>
          <a:p>
            <a:r>
              <a:rPr lang="en-US" altLang="zh-CN" sz="1800" dirty="0"/>
              <a:t>3. </a:t>
            </a:r>
            <a:r>
              <a:rPr lang="zh-CN" altLang="zh-CN" sz="1800" dirty="0"/>
              <a:t>提高与供应商加盟商的信息共享提高预估准确度</a:t>
            </a:r>
          </a:p>
        </p:txBody>
      </p:sp>
      <p:sp>
        <p:nvSpPr>
          <p:cNvPr id="12" name="文本框 11">
            <a:extLst>
              <a:ext uri="{FF2B5EF4-FFF2-40B4-BE49-F238E27FC236}">
                <a16:creationId xmlns:a16="http://schemas.microsoft.com/office/drawing/2014/main" id="{6921DA43-FEA7-44D5-9EB8-B5F26FD65BC3}"/>
              </a:ext>
            </a:extLst>
          </p:cNvPr>
          <p:cNvSpPr txBox="1"/>
          <p:nvPr/>
        </p:nvSpPr>
        <p:spPr>
          <a:xfrm>
            <a:off x="888477" y="2162607"/>
            <a:ext cx="6094428" cy="369332"/>
          </a:xfrm>
          <a:prstGeom prst="rect">
            <a:avLst/>
          </a:prstGeom>
          <a:noFill/>
        </p:spPr>
        <p:txBody>
          <a:bodyPr wrap="square">
            <a:spAutoFit/>
          </a:bodyPr>
          <a:lstStyle/>
          <a:p>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审批流程的增多，极大地减缓了企业各项经营活动的进行</a:t>
            </a:r>
            <a:endParaRPr lang="zh-CN" altLang="en-US"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C542F60-8332-4565-800E-BE85B4D249DD}"/>
              </a:ext>
            </a:extLst>
          </p:cNvPr>
          <p:cNvSpPr txBox="1"/>
          <p:nvPr/>
        </p:nvSpPr>
        <p:spPr>
          <a:xfrm>
            <a:off x="888477" y="2872376"/>
            <a:ext cx="10499102" cy="465640"/>
          </a:xfrm>
          <a:prstGeom prst="rect">
            <a:avLst/>
          </a:prstGeom>
          <a:noFill/>
        </p:spPr>
        <p:txBody>
          <a:bodyPr wrap="square">
            <a:spAutoFit/>
          </a:bodyPr>
          <a:lstStyle/>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环环叠加的存货膨胀情形越来越严重，牛鞭效应凸显，往往导致实际需求和最终生产供应的极大落差</a:t>
            </a:r>
          </a:p>
        </p:txBody>
      </p:sp>
      <p:pic>
        <p:nvPicPr>
          <p:cNvPr id="1026" name="Picture 2">
            <a:extLst>
              <a:ext uri="{FF2B5EF4-FFF2-40B4-BE49-F238E27FC236}">
                <a16:creationId xmlns:a16="http://schemas.microsoft.com/office/drawing/2014/main" id="{F7B52758-145C-442D-A271-9869DE5300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62607"/>
            <a:ext cx="994567" cy="5525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E47A9ABE-36F3-4B81-AB2D-1E11887A94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844364"/>
            <a:ext cx="994567" cy="55253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B6AE2DBA-7935-40F1-9EEC-2EF1B970BB07}"/>
              </a:ext>
            </a:extLst>
          </p:cNvPr>
          <p:cNvSpPr txBox="1"/>
          <p:nvPr/>
        </p:nvSpPr>
        <p:spPr>
          <a:xfrm>
            <a:off x="497282" y="3737338"/>
            <a:ext cx="10730041" cy="2127634"/>
          </a:xfrm>
          <a:prstGeom prst="rect">
            <a:avLst/>
          </a:prstGeom>
          <a:noFill/>
        </p:spPr>
        <p:txBody>
          <a:bodyPr wrap="square">
            <a:spAutoFit/>
          </a:bodyPr>
          <a:lstStyle/>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数据库技术和专业系统</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ERP</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可以保证企业的各个部门统一共享数据，保证数据传递的真实性。</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数据库系统可以实现销售部门、生产部门、采购部门等部门的信息对称</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，实现</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共享性</a:t>
            </a:r>
            <a:endPar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用户权限限制保证商业机密不外泄</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，具有</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安全性</a:t>
            </a:r>
            <a:endPar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大数据收集</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云计算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还可以用于</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数据挖掘</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AI</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辅助决策</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市场需求预测</a:t>
            </a:r>
          </a:p>
        </p:txBody>
      </p:sp>
      <p:pic>
        <p:nvPicPr>
          <p:cNvPr id="1028" name="Picture 4">
            <a:extLst>
              <a:ext uri="{FF2B5EF4-FFF2-40B4-BE49-F238E27FC236}">
                <a16:creationId xmlns:a16="http://schemas.microsoft.com/office/drawing/2014/main" id="{E3C257A8-D526-49DB-99CB-1C3F8E271B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1679" y="800082"/>
            <a:ext cx="2658237" cy="199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7169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832352" y="2362200"/>
            <a:ext cx="586680" cy="58668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4820357" y="3297464"/>
            <a:ext cx="586680" cy="58668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4853043" y="4259092"/>
            <a:ext cx="586680" cy="586680"/>
          </a:xfrm>
          <a:prstGeom prst="ellipse">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4853043" y="5191605"/>
            <a:ext cx="586680" cy="58668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44693" y="1604799"/>
            <a:ext cx="12426168" cy="5291301"/>
            <a:chOff x="-108520" y="1203599"/>
            <a:chExt cx="9252520" cy="3939901"/>
          </a:xfrm>
        </p:grpSpPr>
        <p:sp>
          <p:nvSpPr>
            <p:cNvPr id="17" name="矩形 16"/>
            <p:cNvSpPr/>
            <p:nvPr/>
          </p:nvSpPr>
          <p:spPr>
            <a:xfrm flipH="1">
              <a:off x="2292873" y="3025911"/>
              <a:ext cx="62123" cy="1680673"/>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8"/>
            <p:cNvSpPr/>
            <p:nvPr/>
          </p:nvSpPr>
          <p:spPr>
            <a:xfrm>
              <a:off x="1625722" y="1635403"/>
              <a:ext cx="1384178" cy="1404888"/>
            </a:xfrm>
            <a:custGeom>
              <a:avLst/>
              <a:gdLst>
                <a:gd name="connsiteX0" fmla="*/ 0 w 1406565"/>
                <a:gd name="connsiteY0" fmla="*/ 11063 h 1246634"/>
                <a:gd name="connsiteX1" fmla="*/ 642262 w 1406565"/>
                <a:gd name="connsiteY1" fmla="*/ 0 h 1246634"/>
                <a:gd name="connsiteX2" fmla="*/ 1406565 w 1406565"/>
                <a:gd name="connsiteY2" fmla="*/ 11063 h 1246634"/>
                <a:gd name="connsiteX3" fmla="*/ 1406565 w 1406565"/>
                <a:gd name="connsiteY3" fmla="*/ 538295 h 1246634"/>
                <a:gd name="connsiteX4" fmla="*/ 1405971 w 1406565"/>
                <a:gd name="connsiteY4" fmla="*/ 538295 h 1246634"/>
                <a:gd name="connsiteX5" fmla="*/ 752192 w 1406565"/>
                <a:gd name="connsiteY5" fmla="*/ 1241033 h 1246634"/>
                <a:gd name="connsiteX6" fmla="*/ 756433 w 1406565"/>
                <a:gd name="connsiteY6" fmla="*/ 1241033 h 1246634"/>
                <a:gd name="connsiteX7" fmla="*/ 764461 w 1406565"/>
                <a:gd name="connsiteY7" fmla="*/ 1246634 h 1246634"/>
                <a:gd name="connsiteX8" fmla="*/ 655108 w 1406565"/>
                <a:gd name="connsiteY8" fmla="*/ 1246634 h 1246634"/>
                <a:gd name="connsiteX9" fmla="*/ 658602 w 1406565"/>
                <a:gd name="connsiteY9" fmla="*/ 1244205 h 1246634"/>
                <a:gd name="connsiteX10" fmla="*/ 657400 w 1406565"/>
                <a:gd name="connsiteY10" fmla="*/ 1244205 h 1246634"/>
                <a:gd name="connsiteX11" fmla="*/ 548 w 1406565"/>
                <a:gd name="connsiteY11" fmla="*/ 538295 h 1246634"/>
                <a:gd name="connsiteX12" fmla="*/ 0 w 1406565"/>
                <a:gd name="connsiteY12" fmla="*/ 538295 h 1246634"/>
                <a:gd name="connsiteX13" fmla="*/ 0 w 1406565"/>
                <a:gd name="connsiteY13" fmla="*/ 11063 h 1246634"/>
                <a:gd name="connsiteX0" fmla="*/ 0 w 1406565"/>
                <a:gd name="connsiteY0" fmla="*/ 192038 h 1427609"/>
                <a:gd name="connsiteX1" fmla="*/ 689887 w 1406565"/>
                <a:gd name="connsiteY1" fmla="*/ 0 h 1427609"/>
                <a:gd name="connsiteX2" fmla="*/ 1406565 w 1406565"/>
                <a:gd name="connsiteY2" fmla="*/ 192038 h 1427609"/>
                <a:gd name="connsiteX3" fmla="*/ 1406565 w 1406565"/>
                <a:gd name="connsiteY3" fmla="*/ 719270 h 1427609"/>
                <a:gd name="connsiteX4" fmla="*/ 1405971 w 1406565"/>
                <a:gd name="connsiteY4" fmla="*/ 719270 h 1427609"/>
                <a:gd name="connsiteX5" fmla="*/ 752192 w 1406565"/>
                <a:gd name="connsiteY5" fmla="*/ 1422008 h 1427609"/>
                <a:gd name="connsiteX6" fmla="*/ 756433 w 1406565"/>
                <a:gd name="connsiteY6" fmla="*/ 1422008 h 1427609"/>
                <a:gd name="connsiteX7" fmla="*/ 764461 w 1406565"/>
                <a:gd name="connsiteY7" fmla="*/ 1427609 h 1427609"/>
                <a:gd name="connsiteX8" fmla="*/ 655108 w 1406565"/>
                <a:gd name="connsiteY8" fmla="*/ 1427609 h 1427609"/>
                <a:gd name="connsiteX9" fmla="*/ 658602 w 1406565"/>
                <a:gd name="connsiteY9" fmla="*/ 1425180 h 1427609"/>
                <a:gd name="connsiteX10" fmla="*/ 657400 w 1406565"/>
                <a:gd name="connsiteY10" fmla="*/ 1425180 h 1427609"/>
                <a:gd name="connsiteX11" fmla="*/ 548 w 1406565"/>
                <a:gd name="connsiteY11" fmla="*/ 719270 h 1427609"/>
                <a:gd name="connsiteX12" fmla="*/ 0 w 1406565"/>
                <a:gd name="connsiteY12" fmla="*/ 719270 h 1427609"/>
                <a:gd name="connsiteX13" fmla="*/ 0 w 1406565"/>
                <a:gd name="connsiteY13" fmla="*/ 192038 h 1427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6565" h="1427609">
                  <a:moveTo>
                    <a:pt x="0" y="192038"/>
                  </a:moveTo>
                  <a:lnTo>
                    <a:pt x="689887" y="0"/>
                  </a:lnTo>
                  <a:lnTo>
                    <a:pt x="1406565" y="192038"/>
                  </a:lnTo>
                  <a:lnTo>
                    <a:pt x="1406565" y="719270"/>
                  </a:lnTo>
                  <a:lnTo>
                    <a:pt x="1405971" y="719270"/>
                  </a:lnTo>
                  <a:cubicBezTo>
                    <a:pt x="1408627" y="1045257"/>
                    <a:pt x="1034815" y="1215380"/>
                    <a:pt x="752192" y="1422008"/>
                  </a:cubicBezTo>
                  <a:lnTo>
                    <a:pt x="756433" y="1422008"/>
                  </a:lnTo>
                  <a:lnTo>
                    <a:pt x="764461" y="1427609"/>
                  </a:lnTo>
                  <a:lnTo>
                    <a:pt x="655108" y="1427609"/>
                  </a:lnTo>
                  <a:cubicBezTo>
                    <a:pt x="656310" y="1426849"/>
                    <a:pt x="657457" y="1426015"/>
                    <a:pt x="658602" y="1425180"/>
                  </a:cubicBezTo>
                  <a:lnTo>
                    <a:pt x="657400" y="1425180"/>
                  </a:lnTo>
                  <a:cubicBezTo>
                    <a:pt x="374077" y="1217410"/>
                    <a:pt x="-2884" y="1047096"/>
                    <a:pt x="548" y="719270"/>
                  </a:cubicBezTo>
                  <a:lnTo>
                    <a:pt x="0" y="719270"/>
                  </a:lnTo>
                  <a:lnTo>
                    <a:pt x="0" y="192038"/>
                  </a:lnTo>
                  <a:close/>
                </a:path>
              </a:pathLst>
            </a:cu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108520" y="1203599"/>
              <a:ext cx="9252520" cy="3939901"/>
            </a:xfrm>
            <a:custGeom>
              <a:avLst/>
              <a:gdLst/>
              <a:ahLst/>
              <a:cxnLst/>
              <a:rect l="l" t="t" r="r" b="b"/>
              <a:pathLst>
                <a:path w="9252520" h="3939901">
                  <a:moveTo>
                    <a:pt x="1551281" y="0"/>
                  </a:moveTo>
                  <a:lnTo>
                    <a:pt x="3307907" y="0"/>
                  </a:lnTo>
                  <a:cubicBezTo>
                    <a:pt x="3329509" y="0"/>
                    <a:pt x="3347020" y="17511"/>
                    <a:pt x="3347020" y="39113"/>
                  </a:cubicBezTo>
                  <a:lnTo>
                    <a:pt x="3347020" y="195563"/>
                  </a:lnTo>
                  <a:cubicBezTo>
                    <a:pt x="3347020" y="217165"/>
                    <a:pt x="3329509" y="234676"/>
                    <a:pt x="3307907" y="234676"/>
                  </a:cubicBezTo>
                  <a:lnTo>
                    <a:pt x="3130272" y="234676"/>
                  </a:lnTo>
                  <a:lnTo>
                    <a:pt x="3130272" y="1136330"/>
                  </a:lnTo>
                  <a:lnTo>
                    <a:pt x="3129678" y="1136330"/>
                  </a:lnTo>
                  <a:cubicBezTo>
                    <a:pt x="3132334" y="1462317"/>
                    <a:pt x="2758522" y="1632440"/>
                    <a:pt x="2475899" y="1839068"/>
                  </a:cubicBezTo>
                  <a:lnTo>
                    <a:pt x="2480140" y="1839068"/>
                  </a:lnTo>
                  <a:cubicBezTo>
                    <a:pt x="2763157" y="2046614"/>
                    <a:pt x="3139611" y="2216785"/>
                    <a:pt x="3136946" y="2543918"/>
                  </a:cubicBezTo>
                  <a:lnTo>
                    <a:pt x="3137540" y="2543918"/>
                  </a:lnTo>
                  <a:lnTo>
                    <a:pt x="3137540" y="3473176"/>
                  </a:lnTo>
                  <a:lnTo>
                    <a:pt x="9252520" y="3473176"/>
                  </a:lnTo>
                  <a:lnTo>
                    <a:pt x="9252520" y="3939901"/>
                  </a:lnTo>
                  <a:lnTo>
                    <a:pt x="0" y="3939901"/>
                  </a:lnTo>
                  <a:lnTo>
                    <a:pt x="0" y="3473176"/>
                  </a:lnTo>
                  <a:lnTo>
                    <a:pt x="1730975" y="3473176"/>
                  </a:lnTo>
                  <a:lnTo>
                    <a:pt x="1730975" y="2543918"/>
                  </a:lnTo>
                  <a:lnTo>
                    <a:pt x="1731523" y="2543918"/>
                  </a:lnTo>
                  <a:cubicBezTo>
                    <a:pt x="1728115" y="2218390"/>
                    <a:pt x="2099787" y="2048173"/>
                    <a:pt x="2382309" y="1842240"/>
                  </a:cubicBezTo>
                  <a:lnTo>
                    <a:pt x="2381107" y="1842240"/>
                  </a:lnTo>
                  <a:cubicBezTo>
                    <a:pt x="2097784" y="1634470"/>
                    <a:pt x="1720823" y="1464156"/>
                    <a:pt x="1724255" y="1136330"/>
                  </a:cubicBezTo>
                  <a:lnTo>
                    <a:pt x="1723707" y="1136330"/>
                  </a:lnTo>
                  <a:lnTo>
                    <a:pt x="1723707" y="234676"/>
                  </a:lnTo>
                  <a:lnTo>
                    <a:pt x="1551281" y="234676"/>
                  </a:lnTo>
                  <a:cubicBezTo>
                    <a:pt x="1529679" y="234676"/>
                    <a:pt x="1512168" y="217165"/>
                    <a:pt x="1512168" y="195563"/>
                  </a:cubicBezTo>
                  <a:lnTo>
                    <a:pt x="1512168" y="39113"/>
                  </a:lnTo>
                  <a:cubicBezTo>
                    <a:pt x="1512168" y="17511"/>
                    <a:pt x="1529679" y="0"/>
                    <a:pt x="1551281" y="0"/>
                  </a:cubicBezTo>
                  <a:close/>
                </a:path>
              </a:pathLst>
            </a:custGeom>
            <a:noFill/>
            <a:ln w="63500">
              <a:solidFill>
                <a:srgbClr val="232B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9" name="TextBox 18"/>
          <p:cNvSpPr txBox="1"/>
          <p:nvPr/>
        </p:nvSpPr>
        <p:spPr>
          <a:xfrm>
            <a:off x="5637406" y="215823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zh-CN" sz="1800" b="1" dirty="0">
                <a:latin typeface="微软雅黑" panose="020B0503020204020204" pitchFamily="34" charset="-122"/>
                <a:ea typeface="微软雅黑" panose="020B0503020204020204" pitchFamily="34" charset="-122"/>
              </a:rPr>
              <a:t>生产设备革新</a:t>
            </a:r>
            <a:endParaRPr lang="zh-CN" altLang="en-US" sz="1800" b="1" spc="300" dirty="0">
              <a:solidFill>
                <a:schemeClr val="tx1"/>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618922" y="2423057"/>
            <a:ext cx="6532127"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可从企业的生产机器入手，让企业的生产机器跟上时代发展的步伐，负担得起位于行业技术顶尖的生产器械</a:t>
            </a:r>
          </a:p>
        </p:txBody>
      </p:sp>
      <p:sp>
        <p:nvSpPr>
          <p:cNvPr id="21" name="TextBox 20"/>
          <p:cNvSpPr txBox="1"/>
          <p:nvPr/>
        </p:nvSpPr>
        <p:spPr>
          <a:xfrm>
            <a:off x="5618922" y="3128098"/>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zh-CN" sz="1800" b="1" dirty="0">
                <a:latin typeface="微软雅黑" panose="020B0503020204020204" pitchFamily="34" charset="-122"/>
                <a:ea typeface="微软雅黑" panose="020B0503020204020204" pitchFamily="34" charset="-122"/>
              </a:rPr>
              <a:t>生产工艺革新</a:t>
            </a:r>
            <a:endParaRPr lang="zh-CN" altLang="en-US" sz="18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5618922" y="3442099"/>
            <a:ext cx="6362546" cy="646331"/>
          </a:xfrm>
          <a:prstGeom prst="rect">
            <a:avLst/>
          </a:prstGeom>
          <a:noFill/>
        </p:spPr>
        <p:txBody>
          <a:bodyPr wrap="square" rtlCol="0">
            <a:spAutoFit/>
          </a:bodyPr>
          <a:lstStyle>
            <a:defPPr>
              <a:defRPr lang="zh-CN"/>
            </a:defPPr>
            <a:lvl1pPr>
              <a:defRPr sz="1400"/>
            </a:lvl1pPr>
          </a:lstStyle>
          <a:p>
            <a:r>
              <a:rPr lang="zh-CN" altLang="zh-CN" sz="1800" dirty="0">
                <a:latin typeface="微软雅黑" panose="020B0503020204020204" pitchFamily="34" charset="-122"/>
                <a:ea typeface="微软雅黑" panose="020B0503020204020204" pitchFamily="34" charset="-122"/>
              </a:rPr>
              <a:t>创新服饰行业的布料、纺织、印花等技术，缩短生产时间，减少成本支出</a:t>
            </a:r>
            <a:endParaRPr lang="en-US" altLang="zh-CN" sz="18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5630693" y="4170288"/>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zh-CN" sz="1800" b="1" dirty="0">
                <a:latin typeface="微软雅黑" panose="020B0503020204020204" pitchFamily="34" charset="-122"/>
                <a:ea typeface="微软雅黑" panose="020B0503020204020204" pitchFamily="34" charset="-122"/>
              </a:rPr>
              <a:t>商业模式革新</a:t>
            </a:r>
            <a:endParaRPr lang="zh-CN" altLang="en-US" sz="18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5675298" y="4437240"/>
            <a:ext cx="6249794" cy="646331"/>
          </a:xfrm>
          <a:prstGeom prst="rect">
            <a:avLst/>
          </a:prstGeom>
          <a:noFill/>
        </p:spPr>
        <p:txBody>
          <a:bodyPr wrap="square" rtlCol="0">
            <a:spAutoFit/>
          </a:bodyPr>
          <a:lstStyle>
            <a:defPPr>
              <a:defRPr lang="zh-CN"/>
            </a:defPPr>
            <a:lvl1pPr>
              <a:defRPr sz="1400"/>
            </a:lvl1pPr>
          </a:lstStyle>
          <a:p>
            <a:r>
              <a:rPr lang="zh-CN" altLang="zh-CN" sz="1800" dirty="0">
                <a:latin typeface="微软雅黑" panose="020B0503020204020204" pitchFamily="34" charset="-122"/>
                <a:ea typeface="微软雅黑" panose="020B0503020204020204" pitchFamily="34" charset="-122"/>
              </a:rPr>
              <a:t>同时加快存货周转率，更好地迎合了大众的需求，率先抢占市场，赢得商机</a:t>
            </a:r>
            <a:endParaRPr lang="en-US" altLang="zh-CN" sz="18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5674986" y="5165867"/>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zh-CN" sz="1800" b="1" dirty="0">
                <a:latin typeface="微软雅黑" panose="020B0503020204020204" pitchFamily="34" charset="-122"/>
                <a:ea typeface="微软雅黑" panose="020B0503020204020204" pitchFamily="34" charset="-122"/>
              </a:rPr>
              <a:t>管理模式革新</a:t>
            </a:r>
            <a:endParaRPr lang="zh-CN" altLang="en-US" sz="1800" b="1" dirty="0">
              <a:latin typeface="微软雅黑" panose="020B0503020204020204" pitchFamily="34" charset="-122"/>
              <a:ea typeface="微软雅黑" panose="020B0503020204020204" pitchFamily="34" charset="-122"/>
            </a:endParaRPr>
          </a:p>
        </p:txBody>
      </p:sp>
      <p:sp>
        <p:nvSpPr>
          <p:cNvPr id="26" name="TextBox 25"/>
          <p:cNvSpPr txBox="1"/>
          <p:nvPr/>
        </p:nvSpPr>
        <p:spPr>
          <a:xfrm>
            <a:off x="5632904" y="5480851"/>
            <a:ext cx="6122321" cy="369332"/>
          </a:xfrm>
          <a:prstGeom prst="rect">
            <a:avLst/>
          </a:prstGeom>
          <a:noFill/>
        </p:spPr>
        <p:txBody>
          <a:bodyPr wrap="square" rtlCol="0">
            <a:spAutoFit/>
          </a:bodyPr>
          <a:lstStyle>
            <a:defPPr>
              <a:defRPr lang="zh-CN"/>
            </a:defPPr>
            <a:lvl1pPr>
              <a:defRPr sz="1400"/>
            </a:lvl1pPr>
          </a:lstStyle>
          <a:p>
            <a:r>
              <a:rPr lang="zh-CN" altLang="zh-CN" sz="1800" dirty="0">
                <a:latin typeface="微软雅黑" panose="020B0503020204020204" pitchFamily="34" charset="-122"/>
                <a:ea typeface="微软雅黑" panose="020B0503020204020204" pitchFamily="34" charset="-122"/>
              </a:rPr>
              <a:t>高层管理人员也需要具有重视固定资产更新换代的意识</a:t>
            </a:r>
            <a:endParaRPr lang="en-US" altLang="zh-CN" sz="1800"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4981664" y="3447905"/>
            <a:ext cx="315139" cy="311197"/>
            <a:chOff x="9071432" y="2401956"/>
            <a:chExt cx="1073666" cy="1060237"/>
          </a:xfrm>
        </p:grpSpPr>
        <p:sp>
          <p:nvSpPr>
            <p:cNvPr id="29" name="任意多边形 28"/>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弧形 29"/>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985784" y="5338861"/>
            <a:ext cx="283100" cy="281032"/>
            <a:chOff x="3914408" y="1848112"/>
            <a:chExt cx="805721" cy="799838"/>
          </a:xfrm>
        </p:grpSpPr>
        <p:cxnSp>
          <p:nvCxnSpPr>
            <p:cNvPr id="32" name="直接连接符 31"/>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5030752" y="2489860"/>
            <a:ext cx="215280" cy="407561"/>
            <a:chOff x="5130721" y="-266700"/>
            <a:chExt cx="990600" cy="1875362"/>
          </a:xfrm>
        </p:grpSpPr>
        <p:sp>
          <p:nvSpPr>
            <p:cNvPr id="41"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弧形 41"/>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44" name="弧形 43"/>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弧形 44"/>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5063368" y="4365385"/>
            <a:ext cx="179129" cy="349467"/>
            <a:chOff x="-367646" y="2940431"/>
            <a:chExt cx="217031" cy="423407"/>
          </a:xfrm>
        </p:grpSpPr>
        <p:sp>
          <p:nvSpPr>
            <p:cNvPr id="47" name="圆角矩形 46"/>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圆角矩形 47"/>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弧形 48"/>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32F95AA5-3646-46D3-9372-FB72364B40E1}"/>
              </a:ext>
            </a:extLst>
          </p:cNvPr>
          <p:cNvSpPr txBox="1"/>
          <p:nvPr/>
        </p:nvSpPr>
        <p:spPr>
          <a:xfrm>
            <a:off x="415223" y="974830"/>
            <a:ext cx="4761240" cy="369332"/>
          </a:xfrm>
          <a:prstGeom prst="rect">
            <a:avLst/>
          </a:prstGeom>
          <a:noFill/>
        </p:spPr>
        <p:txBody>
          <a:bodyPr wrap="none" rtlCol="0">
            <a:spAutoFit/>
          </a:bodyPr>
          <a:lstStyle>
            <a:defPPr>
              <a:defRPr lang="zh-CN"/>
            </a:defPPr>
            <a:lvl1pPr>
              <a:defRPr sz="1600" spc="300">
                <a:latin typeface="微软雅黑" panose="020B0503020204020204" pitchFamily="34" charset="-122"/>
                <a:ea typeface="微软雅黑" panose="020B0503020204020204" pitchFamily="34" charset="-122"/>
              </a:defRPr>
            </a:lvl1pPr>
          </a:lstStyle>
          <a:p>
            <a:r>
              <a:rPr lang="en-US" altLang="zh-CN" sz="1800" dirty="0"/>
              <a:t>4.</a:t>
            </a:r>
            <a:r>
              <a:rPr lang="zh-CN" altLang="zh-CN" sz="1800" dirty="0"/>
              <a:t>加大固定资产的投资，提高生产柔性</a:t>
            </a:r>
          </a:p>
        </p:txBody>
      </p:sp>
      <p:sp>
        <p:nvSpPr>
          <p:cNvPr id="56" name="文本框 55">
            <a:extLst>
              <a:ext uri="{FF2B5EF4-FFF2-40B4-BE49-F238E27FC236}">
                <a16:creationId xmlns:a16="http://schemas.microsoft.com/office/drawing/2014/main" id="{301B536E-F4D7-40C9-A225-517151AFD0A4}"/>
              </a:ext>
            </a:extLst>
          </p:cNvPr>
          <p:cNvSpPr txBox="1"/>
          <p:nvPr/>
        </p:nvSpPr>
        <p:spPr>
          <a:xfrm>
            <a:off x="4666712" y="1444477"/>
            <a:ext cx="9019095" cy="369332"/>
          </a:xfrm>
          <a:prstGeom prst="rect">
            <a:avLst/>
          </a:prstGeom>
          <a:noFill/>
        </p:spPr>
        <p:txBody>
          <a:bodyPr wrap="square">
            <a:spAutoFit/>
          </a:bodyPr>
          <a:lstStyle/>
          <a:p>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获取竞争优势需要提高自身的存货质量和款式。</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0" name="组合 49">
            <a:extLst>
              <a:ext uri="{FF2B5EF4-FFF2-40B4-BE49-F238E27FC236}">
                <a16:creationId xmlns:a16="http://schemas.microsoft.com/office/drawing/2014/main" id="{8FF6E33E-286F-4FF0-835F-F92F23426B0A}"/>
              </a:ext>
            </a:extLst>
          </p:cNvPr>
          <p:cNvGrpSpPr/>
          <p:nvPr/>
        </p:nvGrpSpPr>
        <p:grpSpPr>
          <a:xfrm>
            <a:off x="0" y="247949"/>
            <a:ext cx="12192000" cy="378554"/>
            <a:chOff x="0" y="247949"/>
            <a:chExt cx="12192000" cy="378554"/>
          </a:xfrm>
        </p:grpSpPr>
        <p:sp>
          <p:nvSpPr>
            <p:cNvPr id="57" name="矩形 56">
              <a:extLst>
                <a:ext uri="{FF2B5EF4-FFF2-40B4-BE49-F238E27FC236}">
                  <a16:creationId xmlns:a16="http://schemas.microsoft.com/office/drawing/2014/main" id="{F80CF337-397B-4206-881C-74B59A2BF082}"/>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TextBox 27">
              <a:extLst>
                <a:ext uri="{FF2B5EF4-FFF2-40B4-BE49-F238E27FC236}">
                  <a16:creationId xmlns:a16="http://schemas.microsoft.com/office/drawing/2014/main" id="{B61650AB-EC34-44BE-8351-C79EF10A7D09}"/>
                </a:ext>
              </a:extLst>
            </p:cNvPr>
            <p:cNvSpPr txBox="1"/>
            <p:nvPr/>
          </p:nvSpPr>
          <p:spPr>
            <a:xfrm>
              <a:off x="1113755" y="256100"/>
              <a:ext cx="1984839"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800" spc="600" dirty="0">
                  <a:solidFill>
                    <a:srgbClr val="084772"/>
                  </a:solidFill>
                  <a:latin typeface="微软雅黑" panose="020B0503020204020204" pitchFamily="34" charset="-122"/>
                  <a:ea typeface="微软雅黑" panose="020B0503020204020204" pitchFamily="34" charset="-122"/>
                </a:rPr>
                <a:t>04 </a:t>
              </a:r>
              <a:r>
                <a:rPr lang="zh-CN" altLang="en-US" sz="1800" spc="600" dirty="0">
                  <a:solidFill>
                    <a:srgbClr val="084772"/>
                  </a:solidFill>
                  <a:latin typeface="微软雅黑" panose="020B0503020204020204" pitchFamily="34" charset="-122"/>
                  <a:ea typeface="微软雅黑" panose="020B0503020204020204" pitchFamily="34" charset="-122"/>
                </a:rPr>
                <a:t>改善对策</a:t>
              </a:r>
            </a:p>
          </p:txBody>
        </p:sp>
        <p:sp>
          <p:nvSpPr>
            <p:cNvPr id="59" name="矩形 58">
              <a:extLst>
                <a:ext uri="{FF2B5EF4-FFF2-40B4-BE49-F238E27FC236}">
                  <a16:creationId xmlns:a16="http://schemas.microsoft.com/office/drawing/2014/main" id="{EA887E18-B933-40D1-8249-26875E13078D}"/>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194627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800" decel="100000"/>
                                        <p:tgtEl>
                                          <p:spTgt spid="10"/>
                                        </p:tgtEl>
                                      </p:cBhvr>
                                    </p:animEffect>
                                    <p:anim calcmode="lin" valueType="num">
                                      <p:cBhvr>
                                        <p:cTn id="14" dur="800" decel="100000" fill="hold"/>
                                        <p:tgtEl>
                                          <p:spTgt spid="10"/>
                                        </p:tgtEl>
                                        <p:attrNameLst>
                                          <p:attrName>style.rotation</p:attrName>
                                        </p:attrNameLst>
                                      </p:cBhvr>
                                      <p:tavLst>
                                        <p:tav tm="0">
                                          <p:val>
                                            <p:fltVal val="-90"/>
                                          </p:val>
                                        </p:tav>
                                        <p:tav tm="100000">
                                          <p:val>
                                            <p:fltVal val="0"/>
                                          </p:val>
                                        </p:tav>
                                      </p:tavLst>
                                    </p:anim>
                                    <p:anim calcmode="lin" valueType="num">
                                      <p:cBhvr>
                                        <p:cTn id="15" dur="800" decel="100000" fill="hold"/>
                                        <p:tgtEl>
                                          <p:spTgt spid="10"/>
                                        </p:tgtEl>
                                        <p:attrNameLst>
                                          <p:attrName>ppt_x</p:attrName>
                                        </p:attrNameLst>
                                      </p:cBhvr>
                                      <p:tavLst>
                                        <p:tav tm="0">
                                          <p:val>
                                            <p:strVal val="#ppt_x+0.4"/>
                                          </p:val>
                                        </p:tav>
                                        <p:tav tm="100000">
                                          <p:val>
                                            <p:strVal val="#ppt_x-0.05"/>
                                          </p:val>
                                        </p:tav>
                                      </p:tavLst>
                                    </p:anim>
                                    <p:anim calcmode="lin" valueType="num">
                                      <p:cBhvr>
                                        <p:cTn id="16" dur="800" decel="100000" fill="hold"/>
                                        <p:tgtEl>
                                          <p:spTgt spid="10"/>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800" decel="100000"/>
                                        <p:tgtEl>
                                          <p:spTgt spid="12"/>
                                        </p:tgtEl>
                                      </p:cBhvr>
                                    </p:animEffect>
                                    <p:anim calcmode="lin" valueType="num">
                                      <p:cBhvr>
                                        <p:cTn id="22" dur="800" decel="100000" fill="hold"/>
                                        <p:tgtEl>
                                          <p:spTgt spid="12"/>
                                        </p:tgtEl>
                                        <p:attrNameLst>
                                          <p:attrName>style.rotation</p:attrName>
                                        </p:attrNameLst>
                                      </p:cBhvr>
                                      <p:tavLst>
                                        <p:tav tm="0">
                                          <p:val>
                                            <p:fltVal val="-90"/>
                                          </p:val>
                                        </p:tav>
                                        <p:tav tm="100000">
                                          <p:val>
                                            <p:fltVal val="0"/>
                                          </p:val>
                                        </p:tav>
                                      </p:tavLst>
                                    </p:anim>
                                    <p:anim calcmode="lin" valueType="num">
                                      <p:cBhvr>
                                        <p:cTn id="23" dur="800" decel="100000" fill="hold"/>
                                        <p:tgtEl>
                                          <p:spTgt spid="12"/>
                                        </p:tgtEl>
                                        <p:attrNameLst>
                                          <p:attrName>ppt_x</p:attrName>
                                        </p:attrNameLst>
                                      </p:cBhvr>
                                      <p:tavLst>
                                        <p:tav tm="0">
                                          <p:val>
                                            <p:strVal val="#ppt_x+0.4"/>
                                          </p:val>
                                        </p:tav>
                                        <p:tav tm="100000">
                                          <p:val>
                                            <p:strVal val="#ppt_x-0.05"/>
                                          </p:val>
                                        </p:tav>
                                      </p:tavLst>
                                    </p:anim>
                                    <p:anim calcmode="lin" valueType="num">
                                      <p:cBhvr>
                                        <p:cTn id="24" dur="800" decel="100000" fill="hold"/>
                                        <p:tgtEl>
                                          <p:spTgt spid="12"/>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800" decel="100000"/>
                                        <p:tgtEl>
                                          <p:spTgt spid="13"/>
                                        </p:tgtEl>
                                      </p:cBhvr>
                                    </p:animEffect>
                                    <p:anim calcmode="lin" valueType="num">
                                      <p:cBhvr>
                                        <p:cTn id="30" dur="800" decel="100000" fill="hold"/>
                                        <p:tgtEl>
                                          <p:spTgt spid="13"/>
                                        </p:tgtEl>
                                        <p:attrNameLst>
                                          <p:attrName>style.rotation</p:attrName>
                                        </p:attrNameLst>
                                      </p:cBhvr>
                                      <p:tavLst>
                                        <p:tav tm="0">
                                          <p:val>
                                            <p:fltVal val="-90"/>
                                          </p:val>
                                        </p:tav>
                                        <p:tav tm="100000">
                                          <p:val>
                                            <p:fltVal val="0"/>
                                          </p:val>
                                        </p:tav>
                                      </p:tavLst>
                                    </p:anim>
                                    <p:anim calcmode="lin" valueType="num">
                                      <p:cBhvr>
                                        <p:cTn id="31" dur="800" decel="100000" fill="hold"/>
                                        <p:tgtEl>
                                          <p:spTgt spid="13"/>
                                        </p:tgtEl>
                                        <p:attrNameLst>
                                          <p:attrName>ppt_x</p:attrName>
                                        </p:attrNameLst>
                                      </p:cBhvr>
                                      <p:tavLst>
                                        <p:tav tm="0">
                                          <p:val>
                                            <p:strVal val="#ppt_x+0.4"/>
                                          </p:val>
                                        </p:tav>
                                        <p:tav tm="100000">
                                          <p:val>
                                            <p:strVal val="#ppt_x-0.05"/>
                                          </p:val>
                                        </p:tav>
                                      </p:tavLst>
                                    </p:anim>
                                    <p:anim calcmode="lin" valueType="num">
                                      <p:cBhvr>
                                        <p:cTn id="32" dur="800" decel="100000" fill="hold"/>
                                        <p:tgtEl>
                                          <p:spTgt spid="13"/>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par>
                                <p:cTn id="35" presetID="3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800" decel="100000"/>
                                        <p:tgtEl>
                                          <p:spTgt spid="14"/>
                                        </p:tgtEl>
                                      </p:cBhvr>
                                    </p:animEffect>
                                    <p:anim calcmode="lin" valueType="num">
                                      <p:cBhvr>
                                        <p:cTn id="38" dur="800" decel="100000" fill="hold"/>
                                        <p:tgtEl>
                                          <p:spTgt spid="14"/>
                                        </p:tgtEl>
                                        <p:attrNameLst>
                                          <p:attrName>style.rotation</p:attrName>
                                        </p:attrNameLst>
                                      </p:cBhvr>
                                      <p:tavLst>
                                        <p:tav tm="0">
                                          <p:val>
                                            <p:fltVal val="-90"/>
                                          </p:val>
                                        </p:tav>
                                        <p:tav tm="100000">
                                          <p:val>
                                            <p:fltVal val="0"/>
                                          </p:val>
                                        </p:tav>
                                      </p:tavLst>
                                    </p:anim>
                                    <p:anim calcmode="lin" valueType="num">
                                      <p:cBhvr>
                                        <p:cTn id="39" dur="800" decel="100000" fill="hold"/>
                                        <p:tgtEl>
                                          <p:spTgt spid="14"/>
                                        </p:tgtEl>
                                        <p:attrNameLst>
                                          <p:attrName>ppt_x</p:attrName>
                                        </p:attrNameLst>
                                      </p:cBhvr>
                                      <p:tavLst>
                                        <p:tav tm="0">
                                          <p:val>
                                            <p:strVal val="#ppt_x+0.4"/>
                                          </p:val>
                                        </p:tav>
                                        <p:tav tm="100000">
                                          <p:val>
                                            <p:strVal val="#ppt_x-0.05"/>
                                          </p:val>
                                        </p:tav>
                                      </p:tavLst>
                                    </p:anim>
                                    <p:anim calcmode="lin" valueType="num">
                                      <p:cBhvr>
                                        <p:cTn id="40" dur="800" decel="100000" fill="hold"/>
                                        <p:tgtEl>
                                          <p:spTgt spid="14"/>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43" presetID="3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800" decel="100000"/>
                                        <p:tgtEl>
                                          <p:spTgt spid="19"/>
                                        </p:tgtEl>
                                      </p:cBhvr>
                                    </p:animEffect>
                                    <p:anim calcmode="lin" valueType="num">
                                      <p:cBhvr>
                                        <p:cTn id="46" dur="800" decel="100000" fill="hold"/>
                                        <p:tgtEl>
                                          <p:spTgt spid="19"/>
                                        </p:tgtEl>
                                        <p:attrNameLst>
                                          <p:attrName>style.rotation</p:attrName>
                                        </p:attrNameLst>
                                      </p:cBhvr>
                                      <p:tavLst>
                                        <p:tav tm="0">
                                          <p:val>
                                            <p:fltVal val="-90"/>
                                          </p:val>
                                        </p:tav>
                                        <p:tav tm="100000">
                                          <p:val>
                                            <p:fltVal val="0"/>
                                          </p:val>
                                        </p:tav>
                                      </p:tavLst>
                                    </p:anim>
                                    <p:anim calcmode="lin" valueType="num">
                                      <p:cBhvr>
                                        <p:cTn id="47" dur="800" decel="100000" fill="hold"/>
                                        <p:tgtEl>
                                          <p:spTgt spid="19"/>
                                        </p:tgtEl>
                                        <p:attrNameLst>
                                          <p:attrName>ppt_x</p:attrName>
                                        </p:attrNameLst>
                                      </p:cBhvr>
                                      <p:tavLst>
                                        <p:tav tm="0">
                                          <p:val>
                                            <p:strVal val="#ppt_x+0.4"/>
                                          </p:val>
                                        </p:tav>
                                        <p:tav tm="100000">
                                          <p:val>
                                            <p:strVal val="#ppt_x-0.05"/>
                                          </p:val>
                                        </p:tav>
                                      </p:tavLst>
                                    </p:anim>
                                    <p:anim calcmode="lin" valueType="num">
                                      <p:cBhvr>
                                        <p:cTn id="48" dur="800" decel="100000" fill="hold"/>
                                        <p:tgtEl>
                                          <p:spTgt spid="19"/>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51" presetID="3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800" decel="100000"/>
                                        <p:tgtEl>
                                          <p:spTgt spid="20"/>
                                        </p:tgtEl>
                                      </p:cBhvr>
                                    </p:animEffect>
                                    <p:anim calcmode="lin" valueType="num">
                                      <p:cBhvr>
                                        <p:cTn id="54" dur="800" decel="100000" fill="hold"/>
                                        <p:tgtEl>
                                          <p:spTgt spid="20"/>
                                        </p:tgtEl>
                                        <p:attrNameLst>
                                          <p:attrName>style.rotation</p:attrName>
                                        </p:attrNameLst>
                                      </p:cBhvr>
                                      <p:tavLst>
                                        <p:tav tm="0">
                                          <p:val>
                                            <p:fltVal val="-90"/>
                                          </p:val>
                                        </p:tav>
                                        <p:tav tm="100000">
                                          <p:val>
                                            <p:fltVal val="0"/>
                                          </p:val>
                                        </p:tav>
                                      </p:tavLst>
                                    </p:anim>
                                    <p:anim calcmode="lin" valueType="num">
                                      <p:cBhvr>
                                        <p:cTn id="55" dur="800" decel="100000" fill="hold"/>
                                        <p:tgtEl>
                                          <p:spTgt spid="20"/>
                                        </p:tgtEl>
                                        <p:attrNameLst>
                                          <p:attrName>ppt_x</p:attrName>
                                        </p:attrNameLst>
                                      </p:cBhvr>
                                      <p:tavLst>
                                        <p:tav tm="0">
                                          <p:val>
                                            <p:strVal val="#ppt_x+0.4"/>
                                          </p:val>
                                        </p:tav>
                                        <p:tav tm="100000">
                                          <p:val>
                                            <p:strVal val="#ppt_x-0.05"/>
                                          </p:val>
                                        </p:tav>
                                      </p:tavLst>
                                    </p:anim>
                                    <p:anim calcmode="lin" valueType="num">
                                      <p:cBhvr>
                                        <p:cTn id="56" dur="800" decel="100000" fill="hold"/>
                                        <p:tgtEl>
                                          <p:spTgt spid="20"/>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800" decel="100000"/>
                                        <p:tgtEl>
                                          <p:spTgt spid="21"/>
                                        </p:tgtEl>
                                      </p:cBhvr>
                                    </p:animEffect>
                                    <p:anim calcmode="lin" valueType="num">
                                      <p:cBhvr>
                                        <p:cTn id="62" dur="800" decel="100000" fill="hold"/>
                                        <p:tgtEl>
                                          <p:spTgt spid="21"/>
                                        </p:tgtEl>
                                        <p:attrNameLst>
                                          <p:attrName>style.rotation</p:attrName>
                                        </p:attrNameLst>
                                      </p:cBhvr>
                                      <p:tavLst>
                                        <p:tav tm="0">
                                          <p:val>
                                            <p:fltVal val="-90"/>
                                          </p:val>
                                        </p:tav>
                                        <p:tav tm="100000">
                                          <p:val>
                                            <p:fltVal val="0"/>
                                          </p:val>
                                        </p:tav>
                                      </p:tavLst>
                                    </p:anim>
                                    <p:anim calcmode="lin" valueType="num">
                                      <p:cBhvr>
                                        <p:cTn id="63" dur="800" decel="100000" fill="hold"/>
                                        <p:tgtEl>
                                          <p:spTgt spid="21"/>
                                        </p:tgtEl>
                                        <p:attrNameLst>
                                          <p:attrName>ppt_x</p:attrName>
                                        </p:attrNameLst>
                                      </p:cBhvr>
                                      <p:tavLst>
                                        <p:tav tm="0">
                                          <p:val>
                                            <p:strVal val="#ppt_x+0.4"/>
                                          </p:val>
                                        </p:tav>
                                        <p:tav tm="100000">
                                          <p:val>
                                            <p:strVal val="#ppt_x-0.05"/>
                                          </p:val>
                                        </p:tav>
                                      </p:tavLst>
                                    </p:anim>
                                    <p:anim calcmode="lin" valueType="num">
                                      <p:cBhvr>
                                        <p:cTn id="64" dur="800" decel="100000" fill="hold"/>
                                        <p:tgtEl>
                                          <p:spTgt spid="21"/>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67" presetID="3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800" decel="100000"/>
                                        <p:tgtEl>
                                          <p:spTgt spid="22"/>
                                        </p:tgtEl>
                                      </p:cBhvr>
                                    </p:animEffect>
                                    <p:anim calcmode="lin" valueType="num">
                                      <p:cBhvr>
                                        <p:cTn id="70" dur="800" decel="100000" fill="hold"/>
                                        <p:tgtEl>
                                          <p:spTgt spid="22"/>
                                        </p:tgtEl>
                                        <p:attrNameLst>
                                          <p:attrName>style.rotation</p:attrName>
                                        </p:attrNameLst>
                                      </p:cBhvr>
                                      <p:tavLst>
                                        <p:tav tm="0">
                                          <p:val>
                                            <p:fltVal val="-90"/>
                                          </p:val>
                                        </p:tav>
                                        <p:tav tm="100000">
                                          <p:val>
                                            <p:fltVal val="0"/>
                                          </p:val>
                                        </p:tav>
                                      </p:tavLst>
                                    </p:anim>
                                    <p:anim calcmode="lin" valueType="num">
                                      <p:cBhvr>
                                        <p:cTn id="71" dur="800" decel="100000" fill="hold"/>
                                        <p:tgtEl>
                                          <p:spTgt spid="22"/>
                                        </p:tgtEl>
                                        <p:attrNameLst>
                                          <p:attrName>ppt_x</p:attrName>
                                        </p:attrNameLst>
                                      </p:cBhvr>
                                      <p:tavLst>
                                        <p:tav tm="0">
                                          <p:val>
                                            <p:strVal val="#ppt_x+0.4"/>
                                          </p:val>
                                        </p:tav>
                                        <p:tav tm="100000">
                                          <p:val>
                                            <p:strVal val="#ppt_x-0.05"/>
                                          </p:val>
                                        </p:tav>
                                      </p:tavLst>
                                    </p:anim>
                                    <p:anim calcmode="lin" valueType="num">
                                      <p:cBhvr>
                                        <p:cTn id="72" dur="800" decel="100000" fill="hold"/>
                                        <p:tgtEl>
                                          <p:spTgt spid="22"/>
                                        </p:tgtEl>
                                        <p:attrNameLst>
                                          <p:attrName>ppt_y</p:attrName>
                                        </p:attrNameLst>
                                      </p:cBhvr>
                                      <p:tavLst>
                                        <p:tav tm="0">
                                          <p:val>
                                            <p:strVal val="#ppt_y-0.4"/>
                                          </p:val>
                                        </p:tav>
                                        <p:tav tm="100000">
                                          <p:val>
                                            <p:strVal val="#ppt_y+0.1"/>
                                          </p:val>
                                        </p:tav>
                                      </p:tavLst>
                                    </p:anim>
                                    <p:anim calcmode="lin" valueType="num">
                                      <p:cBhvr>
                                        <p:cTn id="73"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74"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par>
                                <p:cTn id="75" presetID="3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800" decel="100000"/>
                                        <p:tgtEl>
                                          <p:spTgt spid="23"/>
                                        </p:tgtEl>
                                      </p:cBhvr>
                                    </p:animEffect>
                                    <p:anim calcmode="lin" valueType="num">
                                      <p:cBhvr>
                                        <p:cTn id="78" dur="800" decel="100000" fill="hold"/>
                                        <p:tgtEl>
                                          <p:spTgt spid="23"/>
                                        </p:tgtEl>
                                        <p:attrNameLst>
                                          <p:attrName>style.rotation</p:attrName>
                                        </p:attrNameLst>
                                      </p:cBhvr>
                                      <p:tavLst>
                                        <p:tav tm="0">
                                          <p:val>
                                            <p:fltVal val="-90"/>
                                          </p:val>
                                        </p:tav>
                                        <p:tav tm="100000">
                                          <p:val>
                                            <p:fltVal val="0"/>
                                          </p:val>
                                        </p:tav>
                                      </p:tavLst>
                                    </p:anim>
                                    <p:anim calcmode="lin" valueType="num">
                                      <p:cBhvr>
                                        <p:cTn id="79" dur="800" decel="100000" fill="hold"/>
                                        <p:tgtEl>
                                          <p:spTgt spid="23"/>
                                        </p:tgtEl>
                                        <p:attrNameLst>
                                          <p:attrName>ppt_x</p:attrName>
                                        </p:attrNameLst>
                                      </p:cBhvr>
                                      <p:tavLst>
                                        <p:tav tm="0">
                                          <p:val>
                                            <p:strVal val="#ppt_x+0.4"/>
                                          </p:val>
                                        </p:tav>
                                        <p:tav tm="100000">
                                          <p:val>
                                            <p:strVal val="#ppt_x-0.05"/>
                                          </p:val>
                                        </p:tav>
                                      </p:tavLst>
                                    </p:anim>
                                    <p:anim calcmode="lin" valueType="num">
                                      <p:cBhvr>
                                        <p:cTn id="80" dur="800" decel="100000" fill="hold"/>
                                        <p:tgtEl>
                                          <p:spTgt spid="23"/>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par>
                                <p:cTn id="83" presetID="30"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800" decel="100000"/>
                                        <p:tgtEl>
                                          <p:spTgt spid="24"/>
                                        </p:tgtEl>
                                      </p:cBhvr>
                                    </p:animEffect>
                                    <p:anim calcmode="lin" valueType="num">
                                      <p:cBhvr>
                                        <p:cTn id="86" dur="800" decel="100000" fill="hold"/>
                                        <p:tgtEl>
                                          <p:spTgt spid="24"/>
                                        </p:tgtEl>
                                        <p:attrNameLst>
                                          <p:attrName>style.rotation</p:attrName>
                                        </p:attrNameLst>
                                      </p:cBhvr>
                                      <p:tavLst>
                                        <p:tav tm="0">
                                          <p:val>
                                            <p:fltVal val="-90"/>
                                          </p:val>
                                        </p:tav>
                                        <p:tav tm="100000">
                                          <p:val>
                                            <p:fltVal val="0"/>
                                          </p:val>
                                        </p:tav>
                                      </p:tavLst>
                                    </p:anim>
                                    <p:anim calcmode="lin" valueType="num">
                                      <p:cBhvr>
                                        <p:cTn id="87" dur="800" decel="100000" fill="hold"/>
                                        <p:tgtEl>
                                          <p:spTgt spid="24"/>
                                        </p:tgtEl>
                                        <p:attrNameLst>
                                          <p:attrName>ppt_x</p:attrName>
                                        </p:attrNameLst>
                                      </p:cBhvr>
                                      <p:tavLst>
                                        <p:tav tm="0">
                                          <p:val>
                                            <p:strVal val="#ppt_x+0.4"/>
                                          </p:val>
                                        </p:tav>
                                        <p:tav tm="100000">
                                          <p:val>
                                            <p:strVal val="#ppt_x-0.05"/>
                                          </p:val>
                                        </p:tav>
                                      </p:tavLst>
                                    </p:anim>
                                    <p:anim calcmode="lin" valueType="num">
                                      <p:cBhvr>
                                        <p:cTn id="88" dur="800" decel="100000" fill="hold"/>
                                        <p:tgtEl>
                                          <p:spTgt spid="24"/>
                                        </p:tgtEl>
                                        <p:attrNameLst>
                                          <p:attrName>ppt_y</p:attrName>
                                        </p:attrNameLst>
                                      </p:cBhvr>
                                      <p:tavLst>
                                        <p:tav tm="0">
                                          <p:val>
                                            <p:strVal val="#ppt_y-0.4"/>
                                          </p:val>
                                        </p:tav>
                                        <p:tav tm="100000">
                                          <p:val>
                                            <p:strVal val="#ppt_y+0.1"/>
                                          </p:val>
                                        </p:tav>
                                      </p:tavLst>
                                    </p:anim>
                                    <p:anim calcmode="lin" valueType="num">
                                      <p:cBhvr>
                                        <p:cTn id="89"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90"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91" presetID="30"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800" decel="100000"/>
                                        <p:tgtEl>
                                          <p:spTgt spid="25"/>
                                        </p:tgtEl>
                                      </p:cBhvr>
                                    </p:animEffect>
                                    <p:anim calcmode="lin" valueType="num">
                                      <p:cBhvr>
                                        <p:cTn id="94" dur="800" decel="100000" fill="hold"/>
                                        <p:tgtEl>
                                          <p:spTgt spid="25"/>
                                        </p:tgtEl>
                                        <p:attrNameLst>
                                          <p:attrName>style.rotation</p:attrName>
                                        </p:attrNameLst>
                                      </p:cBhvr>
                                      <p:tavLst>
                                        <p:tav tm="0">
                                          <p:val>
                                            <p:fltVal val="-90"/>
                                          </p:val>
                                        </p:tav>
                                        <p:tav tm="100000">
                                          <p:val>
                                            <p:fltVal val="0"/>
                                          </p:val>
                                        </p:tav>
                                      </p:tavLst>
                                    </p:anim>
                                    <p:anim calcmode="lin" valueType="num">
                                      <p:cBhvr>
                                        <p:cTn id="95" dur="800" decel="100000" fill="hold"/>
                                        <p:tgtEl>
                                          <p:spTgt spid="25"/>
                                        </p:tgtEl>
                                        <p:attrNameLst>
                                          <p:attrName>ppt_x</p:attrName>
                                        </p:attrNameLst>
                                      </p:cBhvr>
                                      <p:tavLst>
                                        <p:tav tm="0">
                                          <p:val>
                                            <p:strVal val="#ppt_x+0.4"/>
                                          </p:val>
                                        </p:tav>
                                        <p:tav tm="100000">
                                          <p:val>
                                            <p:strVal val="#ppt_x-0.05"/>
                                          </p:val>
                                        </p:tav>
                                      </p:tavLst>
                                    </p:anim>
                                    <p:anim calcmode="lin" valueType="num">
                                      <p:cBhvr>
                                        <p:cTn id="96" dur="800" decel="100000" fill="hold"/>
                                        <p:tgtEl>
                                          <p:spTgt spid="25"/>
                                        </p:tgtEl>
                                        <p:attrNameLst>
                                          <p:attrName>ppt_y</p:attrName>
                                        </p:attrNameLst>
                                      </p:cBhvr>
                                      <p:tavLst>
                                        <p:tav tm="0">
                                          <p:val>
                                            <p:strVal val="#ppt_y-0.4"/>
                                          </p:val>
                                        </p:tav>
                                        <p:tav tm="100000">
                                          <p:val>
                                            <p:strVal val="#ppt_y+0.1"/>
                                          </p:val>
                                        </p:tav>
                                      </p:tavLst>
                                    </p:anim>
                                    <p:anim calcmode="lin" valueType="num">
                                      <p:cBhvr>
                                        <p:cTn id="97"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98"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par>
                                <p:cTn id="99" presetID="3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800" decel="100000"/>
                                        <p:tgtEl>
                                          <p:spTgt spid="26"/>
                                        </p:tgtEl>
                                      </p:cBhvr>
                                    </p:animEffect>
                                    <p:anim calcmode="lin" valueType="num">
                                      <p:cBhvr>
                                        <p:cTn id="102" dur="800" decel="100000" fill="hold"/>
                                        <p:tgtEl>
                                          <p:spTgt spid="26"/>
                                        </p:tgtEl>
                                        <p:attrNameLst>
                                          <p:attrName>style.rotation</p:attrName>
                                        </p:attrNameLst>
                                      </p:cBhvr>
                                      <p:tavLst>
                                        <p:tav tm="0">
                                          <p:val>
                                            <p:fltVal val="-90"/>
                                          </p:val>
                                        </p:tav>
                                        <p:tav tm="100000">
                                          <p:val>
                                            <p:fltVal val="0"/>
                                          </p:val>
                                        </p:tav>
                                      </p:tavLst>
                                    </p:anim>
                                    <p:anim calcmode="lin" valueType="num">
                                      <p:cBhvr>
                                        <p:cTn id="103" dur="800" decel="100000" fill="hold"/>
                                        <p:tgtEl>
                                          <p:spTgt spid="26"/>
                                        </p:tgtEl>
                                        <p:attrNameLst>
                                          <p:attrName>ppt_x</p:attrName>
                                        </p:attrNameLst>
                                      </p:cBhvr>
                                      <p:tavLst>
                                        <p:tav tm="0">
                                          <p:val>
                                            <p:strVal val="#ppt_x+0.4"/>
                                          </p:val>
                                        </p:tav>
                                        <p:tav tm="100000">
                                          <p:val>
                                            <p:strVal val="#ppt_x-0.05"/>
                                          </p:val>
                                        </p:tav>
                                      </p:tavLst>
                                    </p:anim>
                                    <p:anim calcmode="lin" valueType="num">
                                      <p:cBhvr>
                                        <p:cTn id="104" dur="800" decel="100000" fill="hold"/>
                                        <p:tgtEl>
                                          <p:spTgt spid="26"/>
                                        </p:tgtEl>
                                        <p:attrNameLst>
                                          <p:attrName>ppt_y</p:attrName>
                                        </p:attrNameLst>
                                      </p:cBhvr>
                                      <p:tavLst>
                                        <p:tav tm="0">
                                          <p:val>
                                            <p:strVal val="#ppt_y-0.4"/>
                                          </p:val>
                                        </p:tav>
                                        <p:tav tm="100000">
                                          <p:val>
                                            <p:strVal val="#ppt_y+0.1"/>
                                          </p:val>
                                        </p:tav>
                                      </p:tavLst>
                                    </p:anim>
                                    <p:anim calcmode="lin" valueType="num">
                                      <p:cBhvr>
                                        <p:cTn id="105"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06"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par>
                                <p:cTn id="107" presetID="30" presetClass="entr" presetSubtype="0"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800" decel="100000"/>
                                        <p:tgtEl>
                                          <p:spTgt spid="28"/>
                                        </p:tgtEl>
                                      </p:cBhvr>
                                    </p:animEffect>
                                    <p:anim calcmode="lin" valueType="num">
                                      <p:cBhvr>
                                        <p:cTn id="110" dur="800" decel="100000" fill="hold"/>
                                        <p:tgtEl>
                                          <p:spTgt spid="28"/>
                                        </p:tgtEl>
                                        <p:attrNameLst>
                                          <p:attrName>style.rotation</p:attrName>
                                        </p:attrNameLst>
                                      </p:cBhvr>
                                      <p:tavLst>
                                        <p:tav tm="0">
                                          <p:val>
                                            <p:fltVal val="-90"/>
                                          </p:val>
                                        </p:tav>
                                        <p:tav tm="100000">
                                          <p:val>
                                            <p:fltVal val="0"/>
                                          </p:val>
                                        </p:tav>
                                      </p:tavLst>
                                    </p:anim>
                                    <p:anim calcmode="lin" valueType="num">
                                      <p:cBhvr>
                                        <p:cTn id="111" dur="800" decel="100000" fill="hold"/>
                                        <p:tgtEl>
                                          <p:spTgt spid="28"/>
                                        </p:tgtEl>
                                        <p:attrNameLst>
                                          <p:attrName>ppt_x</p:attrName>
                                        </p:attrNameLst>
                                      </p:cBhvr>
                                      <p:tavLst>
                                        <p:tav tm="0">
                                          <p:val>
                                            <p:strVal val="#ppt_x+0.4"/>
                                          </p:val>
                                        </p:tav>
                                        <p:tav tm="100000">
                                          <p:val>
                                            <p:strVal val="#ppt_x-0.05"/>
                                          </p:val>
                                        </p:tav>
                                      </p:tavLst>
                                    </p:anim>
                                    <p:anim calcmode="lin" valueType="num">
                                      <p:cBhvr>
                                        <p:cTn id="112" dur="800" decel="100000" fill="hold"/>
                                        <p:tgtEl>
                                          <p:spTgt spid="28"/>
                                        </p:tgtEl>
                                        <p:attrNameLst>
                                          <p:attrName>ppt_y</p:attrName>
                                        </p:attrNameLst>
                                      </p:cBhvr>
                                      <p:tavLst>
                                        <p:tav tm="0">
                                          <p:val>
                                            <p:strVal val="#ppt_y-0.4"/>
                                          </p:val>
                                        </p:tav>
                                        <p:tav tm="100000">
                                          <p:val>
                                            <p:strVal val="#ppt_y+0.1"/>
                                          </p:val>
                                        </p:tav>
                                      </p:tavLst>
                                    </p:anim>
                                    <p:anim calcmode="lin" valueType="num">
                                      <p:cBhvr>
                                        <p:cTn id="113"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114"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par>
                                <p:cTn id="115" presetID="30" presetClass="entr" presetSubtype="0" fill="hold" nodeType="with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800" decel="100000"/>
                                        <p:tgtEl>
                                          <p:spTgt spid="31"/>
                                        </p:tgtEl>
                                      </p:cBhvr>
                                    </p:animEffect>
                                    <p:anim calcmode="lin" valueType="num">
                                      <p:cBhvr>
                                        <p:cTn id="118" dur="800" decel="100000" fill="hold"/>
                                        <p:tgtEl>
                                          <p:spTgt spid="31"/>
                                        </p:tgtEl>
                                        <p:attrNameLst>
                                          <p:attrName>style.rotation</p:attrName>
                                        </p:attrNameLst>
                                      </p:cBhvr>
                                      <p:tavLst>
                                        <p:tav tm="0">
                                          <p:val>
                                            <p:fltVal val="-90"/>
                                          </p:val>
                                        </p:tav>
                                        <p:tav tm="100000">
                                          <p:val>
                                            <p:fltVal val="0"/>
                                          </p:val>
                                        </p:tav>
                                      </p:tavLst>
                                    </p:anim>
                                    <p:anim calcmode="lin" valueType="num">
                                      <p:cBhvr>
                                        <p:cTn id="119" dur="800" decel="100000" fill="hold"/>
                                        <p:tgtEl>
                                          <p:spTgt spid="31"/>
                                        </p:tgtEl>
                                        <p:attrNameLst>
                                          <p:attrName>ppt_x</p:attrName>
                                        </p:attrNameLst>
                                      </p:cBhvr>
                                      <p:tavLst>
                                        <p:tav tm="0">
                                          <p:val>
                                            <p:strVal val="#ppt_x+0.4"/>
                                          </p:val>
                                        </p:tav>
                                        <p:tav tm="100000">
                                          <p:val>
                                            <p:strVal val="#ppt_x-0.05"/>
                                          </p:val>
                                        </p:tav>
                                      </p:tavLst>
                                    </p:anim>
                                    <p:anim calcmode="lin" valueType="num">
                                      <p:cBhvr>
                                        <p:cTn id="120" dur="800" decel="100000" fill="hold"/>
                                        <p:tgtEl>
                                          <p:spTgt spid="31"/>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par>
                                <p:cTn id="123" presetID="30" presetClass="entr" presetSubtype="0" fill="hold"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fade">
                                      <p:cBhvr>
                                        <p:cTn id="125" dur="800" decel="100000"/>
                                        <p:tgtEl>
                                          <p:spTgt spid="40"/>
                                        </p:tgtEl>
                                      </p:cBhvr>
                                    </p:animEffect>
                                    <p:anim calcmode="lin" valueType="num">
                                      <p:cBhvr>
                                        <p:cTn id="126" dur="800" decel="100000" fill="hold"/>
                                        <p:tgtEl>
                                          <p:spTgt spid="40"/>
                                        </p:tgtEl>
                                        <p:attrNameLst>
                                          <p:attrName>style.rotation</p:attrName>
                                        </p:attrNameLst>
                                      </p:cBhvr>
                                      <p:tavLst>
                                        <p:tav tm="0">
                                          <p:val>
                                            <p:fltVal val="-90"/>
                                          </p:val>
                                        </p:tav>
                                        <p:tav tm="100000">
                                          <p:val>
                                            <p:fltVal val="0"/>
                                          </p:val>
                                        </p:tav>
                                      </p:tavLst>
                                    </p:anim>
                                    <p:anim calcmode="lin" valueType="num">
                                      <p:cBhvr>
                                        <p:cTn id="127" dur="800" decel="100000" fill="hold"/>
                                        <p:tgtEl>
                                          <p:spTgt spid="40"/>
                                        </p:tgtEl>
                                        <p:attrNameLst>
                                          <p:attrName>ppt_x</p:attrName>
                                        </p:attrNameLst>
                                      </p:cBhvr>
                                      <p:tavLst>
                                        <p:tav tm="0">
                                          <p:val>
                                            <p:strVal val="#ppt_x+0.4"/>
                                          </p:val>
                                        </p:tav>
                                        <p:tav tm="100000">
                                          <p:val>
                                            <p:strVal val="#ppt_x-0.05"/>
                                          </p:val>
                                        </p:tav>
                                      </p:tavLst>
                                    </p:anim>
                                    <p:anim calcmode="lin" valueType="num">
                                      <p:cBhvr>
                                        <p:cTn id="128" dur="800" decel="100000" fill="hold"/>
                                        <p:tgtEl>
                                          <p:spTgt spid="40"/>
                                        </p:tgtEl>
                                        <p:attrNameLst>
                                          <p:attrName>ppt_y</p:attrName>
                                        </p:attrNameLst>
                                      </p:cBhvr>
                                      <p:tavLst>
                                        <p:tav tm="0">
                                          <p:val>
                                            <p:strVal val="#ppt_y-0.4"/>
                                          </p:val>
                                        </p:tav>
                                        <p:tav tm="100000">
                                          <p:val>
                                            <p:strVal val="#ppt_y+0.1"/>
                                          </p:val>
                                        </p:tav>
                                      </p:tavLst>
                                    </p:anim>
                                    <p:anim calcmode="lin" valueType="num">
                                      <p:cBhvr>
                                        <p:cTn id="129"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30"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par>
                                <p:cTn id="131" presetID="30" presetClass="entr" presetSubtype="0" fill="hold"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800" decel="100000"/>
                                        <p:tgtEl>
                                          <p:spTgt spid="46"/>
                                        </p:tgtEl>
                                      </p:cBhvr>
                                    </p:animEffect>
                                    <p:anim calcmode="lin" valueType="num">
                                      <p:cBhvr>
                                        <p:cTn id="134" dur="800" decel="100000" fill="hold"/>
                                        <p:tgtEl>
                                          <p:spTgt spid="46"/>
                                        </p:tgtEl>
                                        <p:attrNameLst>
                                          <p:attrName>style.rotation</p:attrName>
                                        </p:attrNameLst>
                                      </p:cBhvr>
                                      <p:tavLst>
                                        <p:tav tm="0">
                                          <p:val>
                                            <p:fltVal val="-90"/>
                                          </p:val>
                                        </p:tav>
                                        <p:tav tm="100000">
                                          <p:val>
                                            <p:fltVal val="0"/>
                                          </p:val>
                                        </p:tav>
                                      </p:tavLst>
                                    </p:anim>
                                    <p:anim calcmode="lin" valueType="num">
                                      <p:cBhvr>
                                        <p:cTn id="135" dur="800" decel="100000" fill="hold"/>
                                        <p:tgtEl>
                                          <p:spTgt spid="46"/>
                                        </p:tgtEl>
                                        <p:attrNameLst>
                                          <p:attrName>ppt_x</p:attrName>
                                        </p:attrNameLst>
                                      </p:cBhvr>
                                      <p:tavLst>
                                        <p:tav tm="0">
                                          <p:val>
                                            <p:strVal val="#ppt_x+0.4"/>
                                          </p:val>
                                        </p:tav>
                                        <p:tav tm="100000">
                                          <p:val>
                                            <p:strVal val="#ppt_x-0.05"/>
                                          </p:val>
                                        </p:tav>
                                      </p:tavLst>
                                    </p:anim>
                                    <p:anim calcmode="lin" valueType="num">
                                      <p:cBhvr>
                                        <p:cTn id="136" dur="800" decel="100000" fill="hold"/>
                                        <p:tgtEl>
                                          <p:spTgt spid="46"/>
                                        </p:tgtEl>
                                        <p:attrNameLst>
                                          <p:attrName>ppt_y</p:attrName>
                                        </p:attrNameLst>
                                      </p:cBhvr>
                                      <p:tavLst>
                                        <p:tav tm="0">
                                          <p:val>
                                            <p:strVal val="#ppt_y-0.4"/>
                                          </p:val>
                                        </p:tav>
                                        <p:tav tm="100000">
                                          <p:val>
                                            <p:strVal val="#ppt_y+0.1"/>
                                          </p:val>
                                        </p:tav>
                                      </p:tavLst>
                                    </p:anim>
                                    <p:anim calcmode="lin" valueType="num">
                                      <p:cBhvr>
                                        <p:cTn id="137"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138"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9" grpId="0"/>
      <p:bldP spid="20" grpId="0"/>
      <p:bldP spid="21" grpId="0"/>
      <p:bldP spid="22" grpId="0"/>
      <p:bldP spid="23" grpId="0"/>
      <p:bldP spid="24" grpId="0"/>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11974F-BED5-4346-886F-49C87EEC19BA}"/>
              </a:ext>
            </a:extLst>
          </p:cNvPr>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5BBC283-1CDB-426B-A79E-3B75C3CCD869}"/>
              </a:ext>
            </a:extLst>
          </p:cNvPr>
          <p:cNvSpPr txBox="1"/>
          <p:nvPr/>
        </p:nvSpPr>
        <p:spPr>
          <a:xfrm>
            <a:off x="9353839" y="3294994"/>
            <a:ext cx="1666095" cy="646331"/>
          </a:xfrm>
          <a:prstGeom prst="rect">
            <a:avLst/>
          </a:prstGeom>
          <a:noFill/>
        </p:spPr>
        <p:txBody>
          <a:bodyPr wrap="square" rtlCol="0">
            <a:spAutoFit/>
          </a:bodyPr>
          <a:lstStyle/>
          <a:p>
            <a:r>
              <a:rPr lang="zh-CN" altLang="en-US" sz="3600" b="1" spc="600" dirty="0">
                <a:solidFill>
                  <a:schemeClr val="bg1"/>
                </a:solidFill>
                <a:latin typeface="微软雅黑" panose="020B0503020204020204" pitchFamily="34" charset="-122"/>
                <a:ea typeface="微软雅黑" panose="020B0503020204020204" pitchFamily="34" charset="-122"/>
              </a:rPr>
              <a:t>总结</a:t>
            </a:r>
          </a:p>
        </p:txBody>
      </p:sp>
      <p:grpSp>
        <p:nvGrpSpPr>
          <p:cNvPr id="2" name="组合 1">
            <a:extLst>
              <a:ext uri="{FF2B5EF4-FFF2-40B4-BE49-F238E27FC236}">
                <a16:creationId xmlns:a16="http://schemas.microsoft.com/office/drawing/2014/main" id="{8C75C424-1E74-4412-BEB2-B0F1A08CAC58}"/>
              </a:ext>
            </a:extLst>
          </p:cNvPr>
          <p:cNvGrpSpPr/>
          <p:nvPr/>
        </p:nvGrpSpPr>
        <p:grpSpPr>
          <a:xfrm>
            <a:off x="0" y="2023097"/>
            <a:ext cx="12192001" cy="1446550"/>
            <a:chOff x="0" y="2023097"/>
            <a:chExt cx="12192001" cy="1446550"/>
          </a:xfrm>
        </p:grpSpPr>
        <p:sp>
          <p:nvSpPr>
            <p:cNvPr id="10" name="矩形 9">
              <a:extLst>
                <a:ext uri="{FF2B5EF4-FFF2-40B4-BE49-F238E27FC236}">
                  <a16:creationId xmlns:a16="http://schemas.microsoft.com/office/drawing/2014/main" id="{955C966B-7A8B-41D7-B15E-194C5F35AA1E}"/>
                </a:ext>
              </a:extLst>
            </p:cNvPr>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EE0FD16-6FB2-4802-AAD1-55F8A327906C}"/>
                </a:ext>
              </a:extLst>
            </p:cNvPr>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6</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3507095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BAE4DE9-813B-423F-B388-271AC3C3D94C}"/>
              </a:ext>
            </a:extLst>
          </p:cNvPr>
          <p:cNvGrpSpPr/>
          <p:nvPr/>
        </p:nvGrpSpPr>
        <p:grpSpPr>
          <a:xfrm>
            <a:off x="0" y="247949"/>
            <a:ext cx="12192000" cy="384573"/>
            <a:chOff x="0" y="247949"/>
            <a:chExt cx="12192000" cy="384573"/>
          </a:xfrm>
        </p:grpSpPr>
        <p:sp>
          <p:nvSpPr>
            <p:cNvPr id="8" name="矩形 7">
              <a:extLst>
                <a:ext uri="{FF2B5EF4-FFF2-40B4-BE49-F238E27FC236}">
                  <a16:creationId xmlns:a16="http://schemas.microsoft.com/office/drawing/2014/main" id="{6F163EFD-6069-4C9F-874F-45C66811803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TextBox 27">
              <a:extLst>
                <a:ext uri="{FF2B5EF4-FFF2-40B4-BE49-F238E27FC236}">
                  <a16:creationId xmlns:a16="http://schemas.microsoft.com/office/drawing/2014/main" id="{32E63369-1659-4A4C-8AE1-114632B7C94E}"/>
                </a:ext>
              </a:extLst>
            </p:cNvPr>
            <p:cNvSpPr txBox="1"/>
            <p:nvPr/>
          </p:nvSpPr>
          <p:spPr>
            <a:xfrm>
              <a:off x="1436795" y="263190"/>
              <a:ext cx="800219" cy="369332"/>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zh-CN" altLang="en-US" sz="1800" spc="600" dirty="0">
                  <a:solidFill>
                    <a:srgbClr val="084772"/>
                  </a:solidFill>
                  <a:latin typeface="微软雅黑" panose="020B0503020204020204" pitchFamily="34" charset="-122"/>
                  <a:ea typeface="微软雅黑" panose="020B0503020204020204" pitchFamily="34" charset="-122"/>
                </a:rPr>
                <a:t>总结</a:t>
              </a:r>
            </a:p>
          </p:txBody>
        </p:sp>
        <p:sp>
          <p:nvSpPr>
            <p:cNvPr id="11" name="矩形 10">
              <a:extLst>
                <a:ext uri="{FF2B5EF4-FFF2-40B4-BE49-F238E27FC236}">
                  <a16:creationId xmlns:a16="http://schemas.microsoft.com/office/drawing/2014/main" id="{FE00D999-5A36-4B6F-BA8C-2101354AF76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929EC872-F93A-4AA6-8736-CCF49BA9FE8E}"/>
              </a:ext>
            </a:extLst>
          </p:cNvPr>
          <p:cNvSpPr txBox="1"/>
          <p:nvPr/>
        </p:nvSpPr>
        <p:spPr>
          <a:xfrm>
            <a:off x="84841" y="1094503"/>
            <a:ext cx="11821213" cy="3789627"/>
          </a:xfrm>
          <a:prstGeom prst="rect">
            <a:avLst/>
          </a:prstGeom>
          <a:noFill/>
        </p:spPr>
        <p:txBody>
          <a:bodyPr wrap="square">
            <a:spAutoFit/>
          </a:bodyPr>
          <a:lstStyle/>
          <a:p>
            <a:pPr algn="just">
              <a:lnSpc>
                <a:spcPct val="150000"/>
              </a:lnSpc>
            </a:pP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Zara</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对社会需求的敏捷反应，正是国内这些面临高库存压力的服饰行业所需要学习和改进的地方。</a:t>
            </a:r>
          </a:p>
          <a:p>
            <a:pPr algn="just">
              <a:lnSpc>
                <a:spcPct val="150000"/>
              </a:lnSpc>
            </a:pP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Zara</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创新的供应链模式，从趋势的流行到设计师的成衣设计，再到最后的批量生产，</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Zara</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的从上而下良好的沟通和顺畅的供应链模式，让这个过程只需要短短的两个星期，便可在橱窗里看到当下流行趋势的服饰。</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森马服饰对比</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Zara</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存在的问题：</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在存货管理上仍旧存在着设计团队不够优良，对时尚流行的把握不够快速准确，进而导致对市场喜好预测不准</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产品缺乏竞争力，销售业绩低落等。</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加上我国地域辽阔，运输配送效率低，周期缓慢，也拖累了服饰行业更新款式的速度。</a:t>
            </a:r>
            <a:endPar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代理制和加盟商严重压缩了企业的利润空间，削弱了企业存货控制。</a:t>
            </a:r>
          </a:p>
        </p:txBody>
      </p:sp>
      <p:sp>
        <p:nvSpPr>
          <p:cNvPr id="14" name="文本框 13">
            <a:extLst>
              <a:ext uri="{FF2B5EF4-FFF2-40B4-BE49-F238E27FC236}">
                <a16:creationId xmlns:a16="http://schemas.microsoft.com/office/drawing/2014/main" id="{C0F66AA1-117D-4400-8256-D8072D2C5E89}"/>
              </a:ext>
            </a:extLst>
          </p:cNvPr>
          <p:cNvSpPr txBox="1"/>
          <p:nvPr/>
        </p:nvSpPr>
        <p:spPr>
          <a:xfrm>
            <a:off x="886119" y="5064468"/>
            <a:ext cx="6122487" cy="1712135"/>
          </a:xfrm>
          <a:prstGeom prst="rect">
            <a:avLst/>
          </a:prstGeom>
          <a:noFill/>
        </p:spPr>
        <p:txBody>
          <a:bodyPr wrap="square">
            <a:spAutoFit/>
          </a:bodyPr>
          <a:lstStyle/>
          <a:p>
            <a:pPr algn="just">
              <a:lnSpc>
                <a:spcPct val="150000"/>
              </a:lnSpc>
            </a:pP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采取措施改善代理制和加盟制带来的影响。</a:t>
            </a:r>
          </a:p>
          <a:p>
            <a:pPr algn="just">
              <a:lnSpc>
                <a:spcPct val="150000"/>
              </a:lnSpc>
            </a:pP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加强物流运输配送体系。</a:t>
            </a:r>
          </a:p>
          <a:p>
            <a:pPr algn="just">
              <a:lnSpc>
                <a:spcPct val="150000"/>
              </a:lnSpc>
            </a:pP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提高与供应商加盟商的信息共享提高预估准确度。</a:t>
            </a:r>
          </a:p>
          <a:p>
            <a:pPr algn="just">
              <a:lnSpc>
                <a:spcPct val="150000"/>
              </a:lnSpc>
            </a:pP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4.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加大固定资产的投资</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提高生产柔性。</a:t>
            </a:r>
          </a:p>
        </p:txBody>
      </p:sp>
      <p:sp>
        <p:nvSpPr>
          <p:cNvPr id="4" name="文本框 3">
            <a:extLst>
              <a:ext uri="{FF2B5EF4-FFF2-40B4-BE49-F238E27FC236}">
                <a16:creationId xmlns:a16="http://schemas.microsoft.com/office/drawing/2014/main" id="{E46DECE3-DF1C-4E8E-B353-D2419A453558}"/>
              </a:ext>
            </a:extLst>
          </p:cNvPr>
          <p:cNvSpPr txBox="1"/>
          <p:nvPr/>
        </p:nvSpPr>
        <p:spPr>
          <a:xfrm>
            <a:off x="155986" y="5116415"/>
            <a:ext cx="914400" cy="369332"/>
          </a:xfrm>
          <a:prstGeom prst="rect">
            <a:avLst/>
          </a:prstGeom>
          <a:noFill/>
        </p:spPr>
        <p:txBody>
          <a:bodyPr wrap="square" rtlCol="0">
            <a:spAutoFit/>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对策：</a:t>
            </a:r>
          </a:p>
        </p:txBody>
      </p:sp>
    </p:spTree>
    <p:extLst>
      <p:ext uri="{BB962C8B-B14F-4D97-AF65-F5344CB8AC3E}">
        <p14:creationId xmlns:p14="http://schemas.microsoft.com/office/powerpoint/2010/main" val="22887635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306EC1F-A312-4C81-9ED4-5A04CD53DA68}"/>
              </a:ext>
            </a:extLst>
          </p:cNvPr>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090D867-B33D-4284-A51F-49BE9DEC7952}"/>
              </a:ext>
            </a:extLst>
          </p:cNvPr>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ACB0261-7FB4-47E5-A441-8056BC618637}"/>
              </a:ext>
            </a:extLst>
          </p:cNvPr>
          <p:cNvGrpSpPr/>
          <p:nvPr/>
        </p:nvGrpSpPr>
        <p:grpSpPr>
          <a:xfrm>
            <a:off x="1593163" y="1524094"/>
            <a:ext cx="9005668" cy="3364345"/>
            <a:chOff x="1593163" y="1524094"/>
            <a:chExt cx="9005668" cy="3364345"/>
          </a:xfrm>
        </p:grpSpPr>
        <p:sp>
          <p:nvSpPr>
            <p:cNvPr id="20" name="矩形 19">
              <a:extLst>
                <a:ext uri="{FF2B5EF4-FFF2-40B4-BE49-F238E27FC236}">
                  <a16:creationId xmlns:a16="http://schemas.microsoft.com/office/drawing/2014/main" id="{5B50F1CC-0F69-493A-8F0F-1F8CE10091BF}"/>
                </a:ext>
              </a:extLst>
            </p:cNvPr>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BCF7868-0DE9-499E-AE8D-3E8A3B773B8E}"/>
                </a:ext>
              </a:extLst>
            </p:cNvPr>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2C00F94-6160-44E3-8F93-754A0A9D83B9}"/>
                </a:ext>
              </a:extLst>
            </p:cNvPr>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9031029-547F-4813-86B3-F7FAC36F214A}"/>
                </a:ext>
              </a:extLst>
            </p:cNvPr>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1A6C8B2-AC6C-452B-B0F7-39A2A31996F5}"/>
                </a:ext>
              </a:extLst>
            </p:cNvPr>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AC5B41D-C195-4B96-998C-504D6D4BACF9}"/>
                </a:ext>
              </a:extLst>
            </p:cNvPr>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414B62F0-47B3-4937-9BDC-253040975173}"/>
                </a:ext>
              </a:extLst>
            </p:cNvPr>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164078F-FC4E-47CB-A426-B705735A18CA}"/>
                </a:ext>
              </a:extLst>
            </p:cNvPr>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id="{EC6FBDB3-9AB2-41A7-9CF0-43433F438522}"/>
              </a:ext>
            </a:extLst>
          </p:cNvPr>
          <p:cNvSpPr txBox="1"/>
          <p:nvPr/>
        </p:nvSpPr>
        <p:spPr>
          <a:xfrm>
            <a:off x="4260885" y="2328995"/>
            <a:ext cx="3415379" cy="707886"/>
          </a:xfrm>
          <a:prstGeom prst="rect">
            <a:avLst/>
          </a:prstGeom>
          <a:noFill/>
        </p:spPr>
        <p:txBody>
          <a:bodyPr wrap="square" rtlCol="0">
            <a:spAutoFit/>
          </a:bodyPr>
          <a:lstStyle/>
          <a:p>
            <a:pPr algn="dist"/>
            <a:r>
              <a:rPr lang="zh-CN" altLang="en-US" sz="4000" dirty="0">
                <a:solidFill>
                  <a:srgbClr val="084772"/>
                </a:solidFill>
                <a:latin typeface="微软雅黑" panose="020B0503020204020204" pitchFamily="34" charset="-122"/>
                <a:ea typeface="微软雅黑" panose="020B0503020204020204" pitchFamily="34" charset="-122"/>
              </a:rPr>
              <a:t>谢谢观看</a:t>
            </a:r>
          </a:p>
        </p:txBody>
      </p:sp>
      <p:cxnSp>
        <p:nvCxnSpPr>
          <p:cNvPr id="33" name="直接连接符 32">
            <a:extLst>
              <a:ext uri="{FF2B5EF4-FFF2-40B4-BE49-F238E27FC236}">
                <a16:creationId xmlns:a16="http://schemas.microsoft.com/office/drawing/2014/main" id="{64EA3C43-2FD7-4E2A-8CFB-8BB9AFFD91AD}"/>
              </a:ext>
            </a:extLst>
          </p:cNvPr>
          <p:cNvCxnSpPr/>
          <p:nvPr/>
        </p:nvCxnSpPr>
        <p:spPr>
          <a:xfrm>
            <a:off x="4056952" y="3177707"/>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a:extLst>
              <a:ext uri="{FF2B5EF4-FFF2-40B4-BE49-F238E27FC236}">
                <a16:creationId xmlns:a16="http://schemas.microsoft.com/office/drawing/2014/main" id="{D61B5049-1E86-40B7-A24D-C972F348938B}"/>
              </a:ext>
            </a:extLst>
          </p:cNvPr>
          <p:cNvSpPr/>
          <p:nvPr/>
        </p:nvSpPr>
        <p:spPr>
          <a:xfrm rot="10800000">
            <a:off x="5882451" y="3177707"/>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FF5CC21F-F2C2-4A91-835F-E5B20BC84CEC}"/>
              </a:ext>
            </a:extLst>
          </p:cNvPr>
          <p:cNvSpPr txBox="1"/>
          <p:nvPr/>
        </p:nvSpPr>
        <p:spPr>
          <a:xfrm>
            <a:off x="4260885" y="1912913"/>
            <a:ext cx="3670225" cy="338554"/>
          </a:xfrm>
          <a:prstGeom prst="rect">
            <a:avLst/>
          </a:prstGeom>
          <a:noFill/>
        </p:spPr>
        <p:txBody>
          <a:bodyPr wrap="square" rtlCol="0">
            <a:spAutoFit/>
          </a:bodyPr>
          <a:lstStyle/>
          <a:p>
            <a:r>
              <a:rPr lang="en-US" altLang="zh-CN" sz="1600" spc="300" dirty="0">
                <a:solidFill>
                  <a:srgbClr val="084772"/>
                </a:solidFill>
                <a:latin typeface="微软雅黑" panose="020B0503020204020204" pitchFamily="34" charset="-122"/>
                <a:ea typeface="微软雅黑" panose="020B0503020204020204" pitchFamily="34" charset="-122"/>
              </a:rPr>
              <a:t>ADD YOUR SUBTITLE HERE</a:t>
            </a:r>
            <a:endParaRPr lang="zh-CN" altLang="en-US" sz="1600" spc="300" dirty="0">
              <a:solidFill>
                <a:srgbClr val="0847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01357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1" grpId="0"/>
          <p:bldP spid="34" grpId="0" animBg="1"/>
          <p:bldP spid="35" grpId="0"/>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矩形 1566"/>
          <p:cNvSpPr/>
          <p:nvPr/>
        </p:nvSpPr>
        <p:spPr>
          <a:xfrm>
            <a:off x="1210124" y="1914493"/>
            <a:ext cx="7674569" cy="32401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0" name="矩形 1569"/>
          <p:cNvSpPr/>
          <p:nvPr/>
        </p:nvSpPr>
        <p:spPr>
          <a:xfrm>
            <a:off x="1695085" y="2836744"/>
            <a:ext cx="4762276" cy="1670137"/>
          </a:xfrm>
          <a:prstGeom prst="rect">
            <a:avLst/>
          </a:prstGeom>
        </p:spPr>
        <p:txBody>
          <a:bodyPr wrap="square">
            <a:spAutoFit/>
          </a:bodyPr>
          <a:lstStyle/>
          <a:p>
            <a:pPr>
              <a:lnSpc>
                <a:spcPts val="2500"/>
              </a:lnSpc>
            </a:pPr>
            <a:r>
              <a:rPr lang="zh-CN" altLang="en-US" spc="300" dirty="0">
                <a:solidFill>
                  <a:schemeClr val="bg1"/>
                </a:solidFill>
                <a:latin typeface="微软雅黑" panose="020B0503020204020204" pitchFamily="34" charset="-122"/>
                <a:ea typeface="微软雅黑" panose="020B0503020204020204" pitchFamily="34" charset="-122"/>
              </a:rPr>
              <a:t>经济飞速发展</a:t>
            </a:r>
            <a:endParaRPr lang="en-US" altLang="zh-CN" spc="300" dirty="0">
              <a:solidFill>
                <a:schemeClr val="bg1"/>
              </a:solidFill>
              <a:latin typeface="微软雅黑" panose="020B0503020204020204" pitchFamily="34" charset="-122"/>
              <a:ea typeface="微软雅黑" panose="020B0503020204020204" pitchFamily="34" charset="-122"/>
            </a:endParaRPr>
          </a:p>
          <a:p>
            <a:pPr>
              <a:lnSpc>
                <a:spcPts val="2500"/>
              </a:lnSpc>
            </a:pPr>
            <a:r>
              <a:rPr lang="zh-CN" altLang="en-US" spc="300" dirty="0">
                <a:solidFill>
                  <a:schemeClr val="bg1"/>
                </a:solidFill>
                <a:latin typeface="微软雅黑" panose="020B0503020204020204" pitchFamily="34" charset="-122"/>
                <a:ea typeface="微软雅黑" panose="020B0503020204020204" pitchFamily="34" charset="-122"/>
              </a:rPr>
              <a:t>中国加入</a:t>
            </a:r>
            <a:r>
              <a:rPr lang="en-US" altLang="zh-CN" spc="300" dirty="0">
                <a:solidFill>
                  <a:schemeClr val="bg1"/>
                </a:solidFill>
                <a:latin typeface="微软雅黑" panose="020B0503020204020204" pitchFamily="34" charset="-122"/>
                <a:ea typeface="微软雅黑" panose="020B0503020204020204" pitchFamily="34" charset="-122"/>
              </a:rPr>
              <a:t>WTO</a:t>
            </a:r>
          </a:p>
          <a:p>
            <a:pPr>
              <a:lnSpc>
                <a:spcPts val="2500"/>
              </a:lnSpc>
            </a:pPr>
            <a:r>
              <a:rPr lang="zh-CN" altLang="en-US" spc="300" dirty="0">
                <a:solidFill>
                  <a:schemeClr val="bg1"/>
                </a:solidFill>
                <a:latin typeface="微软雅黑" panose="020B0503020204020204" pitchFamily="34" charset="-122"/>
                <a:ea typeface="微软雅黑" panose="020B0503020204020204" pitchFamily="34" charset="-122"/>
              </a:rPr>
              <a:t>外来服饰快消品牌的冲击</a:t>
            </a:r>
            <a:endParaRPr lang="en-US" altLang="zh-CN" spc="300" dirty="0">
              <a:solidFill>
                <a:schemeClr val="bg1"/>
              </a:solidFill>
              <a:latin typeface="微软雅黑" panose="020B0503020204020204" pitchFamily="34" charset="-122"/>
              <a:ea typeface="微软雅黑" panose="020B0503020204020204" pitchFamily="34" charset="-122"/>
            </a:endParaRPr>
          </a:p>
          <a:p>
            <a:pPr>
              <a:lnSpc>
                <a:spcPts val="2500"/>
              </a:lnSpc>
            </a:pPr>
            <a:r>
              <a:rPr lang="zh-CN" altLang="en-US" spc="300" dirty="0">
                <a:solidFill>
                  <a:schemeClr val="bg1"/>
                </a:solidFill>
                <a:latin typeface="微软雅黑" panose="020B0503020204020204" pitchFamily="34" charset="-122"/>
                <a:ea typeface="微软雅黑" panose="020B0503020204020204" pitchFamily="34" charset="-122"/>
              </a:rPr>
              <a:t>库存积压成问题</a:t>
            </a:r>
            <a:endParaRPr lang="en-US" altLang="zh-CN" spc="300" dirty="0">
              <a:solidFill>
                <a:schemeClr val="bg1"/>
              </a:solidFill>
              <a:latin typeface="微软雅黑" panose="020B0503020204020204" pitchFamily="34" charset="-122"/>
              <a:ea typeface="微软雅黑" panose="020B0503020204020204" pitchFamily="34" charset="-122"/>
            </a:endParaRPr>
          </a:p>
          <a:p>
            <a:pPr>
              <a:lnSpc>
                <a:spcPts val="2500"/>
              </a:lnSpc>
            </a:pPr>
            <a:r>
              <a:rPr lang="zh-CN" altLang="en-US" spc="300" dirty="0">
                <a:solidFill>
                  <a:schemeClr val="bg1"/>
                </a:solidFill>
                <a:latin typeface="微软雅黑" panose="020B0503020204020204" pitchFamily="34" charset="-122"/>
                <a:ea typeface="微软雅黑" panose="020B0503020204020204" pitchFamily="34" charset="-122"/>
              </a:rPr>
              <a:t>森马 </a:t>
            </a:r>
            <a:r>
              <a:rPr lang="en-US" altLang="zh-CN" spc="300" dirty="0">
                <a:solidFill>
                  <a:schemeClr val="bg1"/>
                </a:solidFill>
                <a:latin typeface="微软雅黑" panose="020B0503020204020204" pitchFamily="34" charset="-122"/>
                <a:ea typeface="微软雅黑" panose="020B0503020204020204" pitchFamily="34" charset="-122"/>
              </a:rPr>
              <a:t>VS ZARA</a:t>
            </a:r>
          </a:p>
        </p:txBody>
      </p:sp>
      <p:sp>
        <p:nvSpPr>
          <p:cNvPr id="1573" name="椭圆 1572"/>
          <p:cNvSpPr/>
          <p:nvPr/>
        </p:nvSpPr>
        <p:spPr>
          <a:xfrm>
            <a:off x="6566454" y="5468548"/>
            <a:ext cx="150292" cy="150292"/>
          </a:xfrm>
          <a:prstGeom prst="ellipse">
            <a:avLst/>
          </a:prstGeom>
          <a:solidFill>
            <a:srgbClr val="BC362D"/>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862">
            <a:extLst>
              <a:ext uri="{FF2B5EF4-FFF2-40B4-BE49-F238E27FC236}">
                <a16:creationId xmlns:a16="http://schemas.microsoft.com/office/drawing/2014/main" id="{62A13ACC-A99C-42EB-A15B-14F488E51AE6}"/>
              </a:ext>
            </a:extLst>
          </p:cNvPr>
          <p:cNvSpPr>
            <a:spLocks noEditPoints="1"/>
          </p:cNvSpPr>
          <p:nvPr/>
        </p:nvSpPr>
        <p:spPr bwMode="auto">
          <a:xfrm>
            <a:off x="3566122" y="2229997"/>
            <a:ext cx="751204" cy="522486"/>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ea typeface="微软雅黑"/>
            </a:endParaRPr>
          </a:p>
        </p:txBody>
      </p:sp>
      <p:grpSp>
        <p:nvGrpSpPr>
          <p:cNvPr id="7" name="组合 6">
            <a:extLst>
              <a:ext uri="{FF2B5EF4-FFF2-40B4-BE49-F238E27FC236}">
                <a16:creationId xmlns:a16="http://schemas.microsoft.com/office/drawing/2014/main" id="{6BAE4DE9-813B-423F-B388-271AC3C3D94C}"/>
              </a:ext>
            </a:extLst>
          </p:cNvPr>
          <p:cNvGrpSpPr/>
          <p:nvPr/>
        </p:nvGrpSpPr>
        <p:grpSpPr>
          <a:xfrm>
            <a:off x="0" y="247949"/>
            <a:ext cx="12192000" cy="400110"/>
            <a:chOff x="0" y="247949"/>
            <a:chExt cx="12192000" cy="400110"/>
          </a:xfrm>
        </p:grpSpPr>
        <p:sp>
          <p:nvSpPr>
            <p:cNvPr id="8" name="矩形 7">
              <a:extLst>
                <a:ext uri="{FF2B5EF4-FFF2-40B4-BE49-F238E27FC236}">
                  <a16:creationId xmlns:a16="http://schemas.microsoft.com/office/drawing/2014/main" id="{6F163EFD-6069-4C9F-874F-45C66811803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a:extLst>
                <a:ext uri="{FF2B5EF4-FFF2-40B4-BE49-F238E27FC236}">
                  <a16:creationId xmlns:a16="http://schemas.microsoft.com/office/drawing/2014/main" id="{32E63369-1659-4A4C-8AE1-114632B7C94E}"/>
                </a:ext>
              </a:extLst>
            </p:cNvPr>
            <p:cNvSpPr txBox="1"/>
            <p:nvPr/>
          </p:nvSpPr>
          <p:spPr>
            <a:xfrm>
              <a:off x="613186" y="247949"/>
              <a:ext cx="2792752"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01 </a:t>
              </a:r>
              <a:r>
                <a:rPr lang="zh-CN" altLang="en-US" sz="2000" spc="600" dirty="0">
                  <a:solidFill>
                    <a:srgbClr val="084772"/>
                  </a:solidFill>
                  <a:latin typeface="微软雅黑" panose="020B0503020204020204" pitchFamily="34" charset="-122"/>
                  <a:ea typeface="微软雅黑" panose="020B0503020204020204" pitchFamily="34" charset="-122"/>
                </a:rPr>
                <a:t>研究背景简介</a:t>
              </a:r>
            </a:p>
          </p:txBody>
        </p:sp>
        <p:sp>
          <p:nvSpPr>
            <p:cNvPr id="11" name="矩形 10">
              <a:extLst>
                <a:ext uri="{FF2B5EF4-FFF2-40B4-BE49-F238E27FC236}">
                  <a16:creationId xmlns:a16="http://schemas.microsoft.com/office/drawing/2014/main" id="{FE00D999-5A36-4B6F-BA8C-2101354AF76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68" name="图片 156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31131" y="0"/>
            <a:ext cx="5650550" cy="6869182"/>
          </a:xfrm>
          <a:prstGeom prst="rect">
            <a:avLst/>
          </a:prstGeom>
        </p:spPr>
      </p:pic>
    </p:spTree>
    <p:extLst>
      <p:ext uri="{BB962C8B-B14F-4D97-AF65-F5344CB8AC3E}">
        <p14:creationId xmlns:p14="http://schemas.microsoft.com/office/powerpoint/2010/main" val="22674195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
                                        </p:tgtEl>
                                        <p:attrNameLst>
                                          <p:attrName>style.visibility</p:attrName>
                                        </p:attrNameLst>
                                      </p:cBhvr>
                                      <p:to>
                                        <p:strVal val="visible"/>
                                      </p:to>
                                    </p:set>
                                    <p:animEffect transition="in" filter="wipe(up)">
                                      <p:cBhvr>
                                        <p:cTn id="7" dur="500"/>
                                        <p:tgtEl>
                                          <p:spTgt spid="1570"/>
                                        </p:tgtEl>
                                      </p:cBhvr>
                                    </p:animEffect>
                                  </p:childTnLst>
                                </p:cTn>
                              </p:par>
                              <p:par>
                                <p:cTn id="8" presetID="23" presetClass="entr" presetSubtype="16" fill="hold" grpId="0" nodeType="withEffect">
                                  <p:stCondLst>
                                    <p:cond delay="100"/>
                                  </p:stCondLst>
                                  <p:childTnLst>
                                    <p:set>
                                      <p:cBhvr>
                                        <p:cTn id="9" dur="1" fill="hold">
                                          <p:stCondLst>
                                            <p:cond delay="0"/>
                                          </p:stCondLst>
                                        </p:cTn>
                                        <p:tgtEl>
                                          <p:spTgt spid="1573"/>
                                        </p:tgtEl>
                                        <p:attrNameLst>
                                          <p:attrName>style.visibility</p:attrName>
                                        </p:attrNameLst>
                                      </p:cBhvr>
                                      <p:to>
                                        <p:strVal val="visible"/>
                                      </p:to>
                                    </p:set>
                                    <p:anim calcmode="lin" valueType="num">
                                      <p:cBhvr>
                                        <p:cTn id="10" dur="500" fill="hold"/>
                                        <p:tgtEl>
                                          <p:spTgt spid="1573"/>
                                        </p:tgtEl>
                                        <p:attrNameLst>
                                          <p:attrName>ppt_w</p:attrName>
                                        </p:attrNameLst>
                                      </p:cBhvr>
                                      <p:tavLst>
                                        <p:tav tm="0">
                                          <p:val>
                                            <p:fltVal val="0"/>
                                          </p:val>
                                        </p:tav>
                                        <p:tav tm="100000">
                                          <p:val>
                                            <p:strVal val="#ppt_w"/>
                                          </p:val>
                                        </p:tav>
                                      </p:tavLst>
                                    </p:anim>
                                    <p:anim calcmode="lin" valueType="num">
                                      <p:cBhvr>
                                        <p:cTn id="11" dur="500" fill="hold"/>
                                        <p:tgtEl>
                                          <p:spTgt spid="1573"/>
                                        </p:tgtEl>
                                        <p:attrNameLst>
                                          <p:attrName>ppt_h</p:attrName>
                                        </p:attrNameLst>
                                      </p:cBhvr>
                                      <p:tavLst>
                                        <p:tav tm="0">
                                          <p:val>
                                            <p:fltVal val="0"/>
                                          </p:val>
                                        </p:tav>
                                        <p:tav tm="100000">
                                          <p:val>
                                            <p:strVal val="#ppt_h"/>
                                          </p:val>
                                        </p:tav>
                                      </p:tavLst>
                                    </p:anim>
                                  </p:childTnLst>
                                </p:cTn>
                              </p:par>
                            </p:childTnLst>
                          </p:cTn>
                        </p:par>
                        <p:par>
                          <p:cTn id="12" fill="hold">
                            <p:stCondLst>
                              <p:cond delay="600"/>
                            </p:stCondLst>
                            <p:childTnLst>
                              <p:par>
                                <p:cTn id="13" presetID="42" presetClass="entr" presetSubtype="0" fill="hold" nodeType="afterEffect">
                                  <p:stCondLst>
                                    <p:cond delay="0"/>
                                  </p:stCondLst>
                                  <p:childTnLst>
                                    <p:set>
                                      <p:cBhvr>
                                        <p:cTn id="14" dur="1" fill="hold">
                                          <p:stCondLst>
                                            <p:cond delay="0"/>
                                          </p:stCondLst>
                                        </p:cTn>
                                        <p:tgtEl>
                                          <p:spTgt spid="1568"/>
                                        </p:tgtEl>
                                        <p:attrNameLst>
                                          <p:attrName>style.visibility</p:attrName>
                                        </p:attrNameLst>
                                      </p:cBhvr>
                                      <p:to>
                                        <p:strVal val="visible"/>
                                      </p:to>
                                    </p:set>
                                    <p:animEffect transition="in" filter="fade">
                                      <p:cBhvr>
                                        <p:cTn id="15" dur="1000"/>
                                        <p:tgtEl>
                                          <p:spTgt spid="1568"/>
                                        </p:tgtEl>
                                      </p:cBhvr>
                                    </p:animEffect>
                                    <p:anim calcmode="lin" valueType="num">
                                      <p:cBhvr>
                                        <p:cTn id="16" dur="1000" fill="hold"/>
                                        <p:tgtEl>
                                          <p:spTgt spid="1568"/>
                                        </p:tgtEl>
                                        <p:attrNameLst>
                                          <p:attrName>ppt_x</p:attrName>
                                        </p:attrNameLst>
                                      </p:cBhvr>
                                      <p:tavLst>
                                        <p:tav tm="0">
                                          <p:val>
                                            <p:strVal val="#ppt_x"/>
                                          </p:val>
                                        </p:tav>
                                        <p:tav tm="100000">
                                          <p:val>
                                            <p:strVal val="#ppt_x"/>
                                          </p:val>
                                        </p:tav>
                                      </p:tavLst>
                                    </p:anim>
                                    <p:anim calcmode="lin" valueType="num">
                                      <p:cBhvr>
                                        <p:cTn id="17" dur="1000" fill="hold"/>
                                        <p:tgtEl>
                                          <p:spTgt spid="1568"/>
                                        </p:tgtEl>
                                        <p:attrNameLst>
                                          <p:attrName>ppt_y</p:attrName>
                                        </p:attrNameLst>
                                      </p:cBhvr>
                                      <p:tavLst>
                                        <p:tav tm="0">
                                          <p:val>
                                            <p:strVal val="#ppt_y+.1"/>
                                          </p:val>
                                        </p:tav>
                                        <p:tav tm="100000">
                                          <p:val>
                                            <p:strVal val="#ppt_y"/>
                                          </p:val>
                                        </p:tav>
                                      </p:tavLst>
                                    </p:anim>
                                  </p:childTnLst>
                                </p:cTn>
                              </p:par>
                            </p:childTnLst>
                          </p:cTn>
                        </p:par>
                        <p:par>
                          <p:cTn id="18" fill="hold">
                            <p:stCondLst>
                              <p:cond delay="1600"/>
                            </p:stCondLst>
                            <p:childTnLst>
                              <p:par>
                                <p:cTn id="19" presetID="2" presetClass="entr" presetSubtype="8" fill="hold" grpId="0" nodeType="afterEffect">
                                  <p:stCondLst>
                                    <p:cond delay="0"/>
                                  </p:stCondLst>
                                  <p:childTnLst>
                                    <p:set>
                                      <p:cBhvr>
                                        <p:cTn id="20" dur="1" fill="hold">
                                          <p:stCondLst>
                                            <p:cond delay="0"/>
                                          </p:stCondLst>
                                        </p:cTn>
                                        <p:tgtEl>
                                          <p:spTgt spid="1567"/>
                                        </p:tgtEl>
                                        <p:attrNameLst>
                                          <p:attrName>style.visibility</p:attrName>
                                        </p:attrNameLst>
                                      </p:cBhvr>
                                      <p:to>
                                        <p:strVal val="visible"/>
                                      </p:to>
                                    </p:set>
                                    <p:anim calcmode="lin" valueType="num">
                                      <p:cBhvr additive="base">
                                        <p:cTn id="21" dur="500" fill="hold"/>
                                        <p:tgtEl>
                                          <p:spTgt spid="1567"/>
                                        </p:tgtEl>
                                        <p:attrNameLst>
                                          <p:attrName>ppt_x</p:attrName>
                                        </p:attrNameLst>
                                      </p:cBhvr>
                                      <p:tavLst>
                                        <p:tav tm="0">
                                          <p:val>
                                            <p:strVal val="0-#ppt_w/2"/>
                                          </p:val>
                                        </p:tav>
                                        <p:tav tm="100000">
                                          <p:val>
                                            <p:strVal val="#ppt_x"/>
                                          </p:val>
                                        </p:tav>
                                      </p:tavLst>
                                    </p:anim>
                                    <p:anim calcmode="lin" valueType="num">
                                      <p:cBhvr additive="base">
                                        <p:cTn id="22" dur="500" fill="hold"/>
                                        <p:tgtEl>
                                          <p:spTgt spid="1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 grpId="0" animBg="1"/>
      <p:bldP spid="1570" grpId="0"/>
      <p:bldP spid="15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909831" y="1165262"/>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panose="020B0503020204020204" pitchFamily="34" charset="-122"/>
                <a:ea typeface="微软雅黑" panose="020B0503020204020204" pitchFamily="34" charset="-122"/>
                <a:sym typeface="Segoe UI" pitchFamily="34" charset="0"/>
              </a:rPr>
              <a:t>概述</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sp>
        <p:nvSpPr>
          <p:cNvPr id="23596" name="矩形 4"/>
          <p:cNvSpPr>
            <a:spLocks noChangeArrowheads="1"/>
          </p:cNvSpPr>
          <p:nvPr/>
        </p:nvSpPr>
        <p:spPr bwMode="auto">
          <a:xfrm>
            <a:off x="657550" y="1852105"/>
            <a:ext cx="5555620" cy="4198393"/>
          </a:xfrm>
          <a:prstGeom prst="rect">
            <a:avLst/>
          </a:prstGeom>
          <a:noFill/>
          <a:ln w="9525">
            <a:noFill/>
            <a:miter lim="800000"/>
            <a:headEnd/>
            <a:tailEnd/>
          </a:ln>
        </p:spPr>
        <p:txBody>
          <a:bodyPr wrap="square" lIns="91440" tIns="45720" rIns="91440" bIns="45720">
            <a:spAutoFit/>
          </a:bodyPr>
          <a:lstStyle/>
          <a:p>
            <a:pPr lvl="0">
              <a:lnSpc>
                <a:spcPct val="150000"/>
              </a:lnSpc>
            </a:pPr>
            <a:r>
              <a:rPr lang="zh-CN" altLang="en-US" dirty="0">
                <a:latin typeface="微软雅黑" panose="020B0503020204020204" pitchFamily="34" charset="-122"/>
                <a:ea typeface="微软雅黑" panose="020B0503020204020204" pitchFamily="34" charset="-122"/>
              </a:rPr>
              <a:t>         我们以搜集到的国内服饰行业披露的财务数据和财务指标数据为样本，对比近 </a:t>
            </a:r>
            <a:r>
              <a:rPr lang="en-US" altLang="zh-CN" dirty="0">
                <a:latin typeface="微软雅黑" panose="020B0503020204020204" pitchFamily="34" charset="-122"/>
                <a:ea typeface="微软雅黑" panose="020B0503020204020204" pitchFamily="34" charset="-122"/>
              </a:rPr>
              <a:t>8 </a:t>
            </a:r>
            <a:r>
              <a:rPr lang="zh-CN" altLang="en-US" dirty="0">
                <a:latin typeface="微软雅黑" panose="020B0503020204020204" pitchFamily="34" charset="-122"/>
                <a:ea typeface="微软雅黑" panose="020B0503020204020204" pitchFamily="34" charset="-122"/>
              </a:rPr>
              <a:t>年来存货总额、存货占流动资产的比例，存货周转率并在此基础上查找知网文献，分析国内服饰企业的存货管理现状。单独将森马公司与行业数据对比，分析在行业财务状况的大背景下， 森马服饰存货管理上所存在的问题，进而通过这些问题，结合行业内的龙头牌子</a:t>
            </a:r>
            <a:r>
              <a:rPr lang="en-US" altLang="zh-CN" dirty="0">
                <a:latin typeface="微软雅黑" panose="020B0503020204020204" pitchFamily="34" charset="-122"/>
                <a:ea typeface="微软雅黑" panose="020B0503020204020204" pitchFamily="34" charset="-122"/>
              </a:rPr>
              <a:t>——Zara</a:t>
            </a:r>
            <a:r>
              <a:rPr lang="zh-CN" altLang="en-US" dirty="0">
                <a:latin typeface="微软雅黑" panose="020B0503020204020204" pitchFamily="34" charset="-122"/>
                <a:ea typeface="微软雅黑" panose="020B0503020204020204" pitchFamily="34" charset="-122"/>
              </a:rPr>
              <a:t>，给出适合森马公司在存货管理上的建议。我们认为公司的最终目标是实现股东利益的最大化， 再追求存货管理运营上的高质量，也应以不损害股东的利益为前提。</a:t>
            </a:r>
            <a:endParaRPr kumimoji="0" lang="en-US" altLang="zh-CN"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grpSp>
        <p:nvGrpSpPr>
          <p:cNvPr id="2" name="组合 1">
            <a:extLst>
              <a:ext uri="{FF2B5EF4-FFF2-40B4-BE49-F238E27FC236}">
                <a16:creationId xmlns:a16="http://schemas.microsoft.com/office/drawing/2014/main" id="{056BFC84-4E4B-4B6D-A1EC-6837443D19AB}"/>
              </a:ext>
            </a:extLst>
          </p:cNvPr>
          <p:cNvGrpSpPr/>
          <p:nvPr/>
        </p:nvGrpSpPr>
        <p:grpSpPr>
          <a:xfrm>
            <a:off x="0" y="247949"/>
            <a:ext cx="12192000" cy="400110"/>
            <a:chOff x="0" y="247949"/>
            <a:chExt cx="12192000" cy="400110"/>
          </a:xfrm>
        </p:grpSpPr>
        <p:sp>
          <p:nvSpPr>
            <p:cNvPr id="72" name="矩形 71">
              <a:extLst>
                <a:ext uri="{FF2B5EF4-FFF2-40B4-BE49-F238E27FC236}">
                  <a16:creationId xmlns:a16="http://schemas.microsoft.com/office/drawing/2014/main" id="{54E599DD-8A42-4B48-929D-F9C97F3FD86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TextBox 27">
              <a:extLst>
                <a:ext uri="{FF2B5EF4-FFF2-40B4-BE49-F238E27FC236}">
                  <a16:creationId xmlns:a16="http://schemas.microsoft.com/office/drawing/2014/main" id="{975352CC-ADA2-48E6-8436-FD61CA157AD8}"/>
                </a:ext>
              </a:extLst>
            </p:cNvPr>
            <p:cNvSpPr txBox="1"/>
            <p:nvPr/>
          </p:nvSpPr>
          <p:spPr>
            <a:xfrm>
              <a:off x="613186" y="247949"/>
              <a:ext cx="2792752"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01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研究背景简介</a:t>
              </a: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64693392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23596"/>
                                        </p:tgtEl>
                                        <p:attrNameLst>
                                          <p:attrName>style.visibility</p:attrName>
                                        </p:attrNameLst>
                                      </p:cBhvr>
                                      <p:to>
                                        <p:strVal val="visible"/>
                                      </p:to>
                                    </p:set>
                                    <p:animEffect transition="in" filter="fade">
                                      <p:cBhvr>
                                        <p:cTn id="21" dur="800" decel="100000"/>
                                        <p:tgtEl>
                                          <p:spTgt spid="23596"/>
                                        </p:tgtEl>
                                      </p:cBhvr>
                                    </p:animEffect>
                                    <p:anim calcmode="lin" valueType="num">
                                      <p:cBhvr>
                                        <p:cTn id="22" dur="800" decel="100000" fill="hold"/>
                                        <p:tgtEl>
                                          <p:spTgt spid="23596"/>
                                        </p:tgtEl>
                                        <p:attrNameLst>
                                          <p:attrName>style.rotation</p:attrName>
                                        </p:attrNameLst>
                                      </p:cBhvr>
                                      <p:tavLst>
                                        <p:tav tm="0">
                                          <p:val>
                                            <p:fltVal val="-90"/>
                                          </p:val>
                                        </p:tav>
                                        <p:tav tm="100000">
                                          <p:val>
                                            <p:fltVal val="0"/>
                                          </p:val>
                                        </p:tav>
                                      </p:tavLst>
                                    </p:anim>
                                    <p:anim calcmode="lin" valueType="num">
                                      <p:cBhvr>
                                        <p:cTn id="23" dur="800" decel="100000" fill="hold"/>
                                        <p:tgtEl>
                                          <p:spTgt spid="23596"/>
                                        </p:tgtEl>
                                        <p:attrNameLst>
                                          <p:attrName>ppt_x</p:attrName>
                                        </p:attrNameLst>
                                      </p:cBhvr>
                                      <p:tavLst>
                                        <p:tav tm="0">
                                          <p:val>
                                            <p:strVal val="#ppt_x+0.4"/>
                                          </p:val>
                                        </p:tav>
                                        <p:tav tm="100000">
                                          <p:val>
                                            <p:strVal val="#ppt_x-0.05"/>
                                          </p:val>
                                        </p:tav>
                                      </p:tavLst>
                                    </p:anim>
                                    <p:anim calcmode="lin" valueType="num">
                                      <p:cBhvr>
                                        <p:cTn id="24" dur="800" decel="100000" fill="hold"/>
                                        <p:tgtEl>
                                          <p:spTgt spid="23596"/>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23596"/>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235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P spid="235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832352" y="2362200"/>
            <a:ext cx="586680" cy="58668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4832352" y="3186179"/>
            <a:ext cx="586680" cy="586680"/>
          </a:xfrm>
          <a:prstGeom prst="ellips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3" name="椭圆 12"/>
          <p:cNvSpPr/>
          <p:nvPr/>
        </p:nvSpPr>
        <p:spPr>
          <a:xfrm>
            <a:off x="4851401" y="3958348"/>
            <a:ext cx="586680" cy="586680"/>
          </a:xfrm>
          <a:prstGeom prst="ellipse">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grpSp>
        <p:nvGrpSpPr>
          <p:cNvPr id="18" name="组合 17"/>
          <p:cNvGrpSpPr/>
          <p:nvPr/>
        </p:nvGrpSpPr>
        <p:grpSpPr>
          <a:xfrm>
            <a:off x="-144693" y="1604799"/>
            <a:ext cx="12426168" cy="5291301"/>
            <a:chOff x="-108520" y="1203599"/>
            <a:chExt cx="9252520" cy="3939901"/>
          </a:xfrm>
        </p:grpSpPr>
        <p:sp>
          <p:nvSpPr>
            <p:cNvPr id="17" name="矩形 16"/>
            <p:cNvSpPr/>
            <p:nvPr/>
          </p:nvSpPr>
          <p:spPr>
            <a:xfrm flipH="1">
              <a:off x="2292873" y="3025911"/>
              <a:ext cx="62123" cy="1680673"/>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5" name="矩形 8"/>
            <p:cNvSpPr/>
            <p:nvPr/>
          </p:nvSpPr>
          <p:spPr>
            <a:xfrm>
              <a:off x="1625722" y="1635403"/>
              <a:ext cx="1384178" cy="1404888"/>
            </a:xfrm>
            <a:custGeom>
              <a:avLst/>
              <a:gdLst>
                <a:gd name="connsiteX0" fmla="*/ 0 w 1406565"/>
                <a:gd name="connsiteY0" fmla="*/ 11063 h 1246634"/>
                <a:gd name="connsiteX1" fmla="*/ 642262 w 1406565"/>
                <a:gd name="connsiteY1" fmla="*/ 0 h 1246634"/>
                <a:gd name="connsiteX2" fmla="*/ 1406565 w 1406565"/>
                <a:gd name="connsiteY2" fmla="*/ 11063 h 1246634"/>
                <a:gd name="connsiteX3" fmla="*/ 1406565 w 1406565"/>
                <a:gd name="connsiteY3" fmla="*/ 538295 h 1246634"/>
                <a:gd name="connsiteX4" fmla="*/ 1405971 w 1406565"/>
                <a:gd name="connsiteY4" fmla="*/ 538295 h 1246634"/>
                <a:gd name="connsiteX5" fmla="*/ 752192 w 1406565"/>
                <a:gd name="connsiteY5" fmla="*/ 1241033 h 1246634"/>
                <a:gd name="connsiteX6" fmla="*/ 756433 w 1406565"/>
                <a:gd name="connsiteY6" fmla="*/ 1241033 h 1246634"/>
                <a:gd name="connsiteX7" fmla="*/ 764461 w 1406565"/>
                <a:gd name="connsiteY7" fmla="*/ 1246634 h 1246634"/>
                <a:gd name="connsiteX8" fmla="*/ 655108 w 1406565"/>
                <a:gd name="connsiteY8" fmla="*/ 1246634 h 1246634"/>
                <a:gd name="connsiteX9" fmla="*/ 658602 w 1406565"/>
                <a:gd name="connsiteY9" fmla="*/ 1244205 h 1246634"/>
                <a:gd name="connsiteX10" fmla="*/ 657400 w 1406565"/>
                <a:gd name="connsiteY10" fmla="*/ 1244205 h 1246634"/>
                <a:gd name="connsiteX11" fmla="*/ 548 w 1406565"/>
                <a:gd name="connsiteY11" fmla="*/ 538295 h 1246634"/>
                <a:gd name="connsiteX12" fmla="*/ 0 w 1406565"/>
                <a:gd name="connsiteY12" fmla="*/ 538295 h 1246634"/>
                <a:gd name="connsiteX13" fmla="*/ 0 w 1406565"/>
                <a:gd name="connsiteY13" fmla="*/ 11063 h 1246634"/>
                <a:gd name="connsiteX0" fmla="*/ 0 w 1406565"/>
                <a:gd name="connsiteY0" fmla="*/ 192038 h 1427609"/>
                <a:gd name="connsiteX1" fmla="*/ 689887 w 1406565"/>
                <a:gd name="connsiteY1" fmla="*/ 0 h 1427609"/>
                <a:gd name="connsiteX2" fmla="*/ 1406565 w 1406565"/>
                <a:gd name="connsiteY2" fmla="*/ 192038 h 1427609"/>
                <a:gd name="connsiteX3" fmla="*/ 1406565 w 1406565"/>
                <a:gd name="connsiteY3" fmla="*/ 719270 h 1427609"/>
                <a:gd name="connsiteX4" fmla="*/ 1405971 w 1406565"/>
                <a:gd name="connsiteY4" fmla="*/ 719270 h 1427609"/>
                <a:gd name="connsiteX5" fmla="*/ 752192 w 1406565"/>
                <a:gd name="connsiteY5" fmla="*/ 1422008 h 1427609"/>
                <a:gd name="connsiteX6" fmla="*/ 756433 w 1406565"/>
                <a:gd name="connsiteY6" fmla="*/ 1422008 h 1427609"/>
                <a:gd name="connsiteX7" fmla="*/ 764461 w 1406565"/>
                <a:gd name="connsiteY7" fmla="*/ 1427609 h 1427609"/>
                <a:gd name="connsiteX8" fmla="*/ 655108 w 1406565"/>
                <a:gd name="connsiteY8" fmla="*/ 1427609 h 1427609"/>
                <a:gd name="connsiteX9" fmla="*/ 658602 w 1406565"/>
                <a:gd name="connsiteY9" fmla="*/ 1425180 h 1427609"/>
                <a:gd name="connsiteX10" fmla="*/ 657400 w 1406565"/>
                <a:gd name="connsiteY10" fmla="*/ 1425180 h 1427609"/>
                <a:gd name="connsiteX11" fmla="*/ 548 w 1406565"/>
                <a:gd name="connsiteY11" fmla="*/ 719270 h 1427609"/>
                <a:gd name="connsiteX12" fmla="*/ 0 w 1406565"/>
                <a:gd name="connsiteY12" fmla="*/ 719270 h 1427609"/>
                <a:gd name="connsiteX13" fmla="*/ 0 w 1406565"/>
                <a:gd name="connsiteY13" fmla="*/ 192038 h 1427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6565" h="1427609">
                  <a:moveTo>
                    <a:pt x="0" y="192038"/>
                  </a:moveTo>
                  <a:lnTo>
                    <a:pt x="689887" y="0"/>
                  </a:lnTo>
                  <a:lnTo>
                    <a:pt x="1406565" y="192038"/>
                  </a:lnTo>
                  <a:lnTo>
                    <a:pt x="1406565" y="719270"/>
                  </a:lnTo>
                  <a:lnTo>
                    <a:pt x="1405971" y="719270"/>
                  </a:lnTo>
                  <a:cubicBezTo>
                    <a:pt x="1408627" y="1045257"/>
                    <a:pt x="1034815" y="1215380"/>
                    <a:pt x="752192" y="1422008"/>
                  </a:cubicBezTo>
                  <a:lnTo>
                    <a:pt x="756433" y="1422008"/>
                  </a:lnTo>
                  <a:lnTo>
                    <a:pt x="764461" y="1427609"/>
                  </a:lnTo>
                  <a:lnTo>
                    <a:pt x="655108" y="1427609"/>
                  </a:lnTo>
                  <a:cubicBezTo>
                    <a:pt x="656310" y="1426849"/>
                    <a:pt x="657457" y="1426015"/>
                    <a:pt x="658602" y="1425180"/>
                  </a:cubicBezTo>
                  <a:lnTo>
                    <a:pt x="657400" y="1425180"/>
                  </a:lnTo>
                  <a:cubicBezTo>
                    <a:pt x="374077" y="1217410"/>
                    <a:pt x="-2884" y="1047096"/>
                    <a:pt x="548" y="719270"/>
                  </a:cubicBezTo>
                  <a:lnTo>
                    <a:pt x="0" y="719270"/>
                  </a:lnTo>
                  <a:lnTo>
                    <a:pt x="0" y="192038"/>
                  </a:lnTo>
                  <a:close/>
                </a:path>
              </a:pathLst>
            </a:cu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9" name="矩形 8"/>
            <p:cNvSpPr/>
            <p:nvPr/>
          </p:nvSpPr>
          <p:spPr>
            <a:xfrm>
              <a:off x="-108520" y="1203599"/>
              <a:ext cx="9252520" cy="3939901"/>
            </a:xfrm>
            <a:custGeom>
              <a:avLst/>
              <a:gdLst/>
              <a:ahLst/>
              <a:cxnLst/>
              <a:rect l="l" t="t" r="r" b="b"/>
              <a:pathLst>
                <a:path w="9252520" h="3939901">
                  <a:moveTo>
                    <a:pt x="1551281" y="0"/>
                  </a:moveTo>
                  <a:lnTo>
                    <a:pt x="3307907" y="0"/>
                  </a:lnTo>
                  <a:cubicBezTo>
                    <a:pt x="3329509" y="0"/>
                    <a:pt x="3347020" y="17511"/>
                    <a:pt x="3347020" y="39113"/>
                  </a:cubicBezTo>
                  <a:lnTo>
                    <a:pt x="3347020" y="195563"/>
                  </a:lnTo>
                  <a:cubicBezTo>
                    <a:pt x="3347020" y="217165"/>
                    <a:pt x="3329509" y="234676"/>
                    <a:pt x="3307907" y="234676"/>
                  </a:cubicBezTo>
                  <a:lnTo>
                    <a:pt x="3130272" y="234676"/>
                  </a:lnTo>
                  <a:lnTo>
                    <a:pt x="3130272" y="1136330"/>
                  </a:lnTo>
                  <a:lnTo>
                    <a:pt x="3129678" y="1136330"/>
                  </a:lnTo>
                  <a:cubicBezTo>
                    <a:pt x="3132334" y="1462317"/>
                    <a:pt x="2758522" y="1632440"/>
                    <a:pt x="2475899" y="1839068"/>
                  </a:cubicBezTo>
                  <a:lnTo>
                    <a:pt x="2480140" y="1839068"/>
                  </a:lnTo>
                  <a:cubicBezTo>
                    <a:pt x="2763157" y="2046614"/>
                    <a:pt x="3139611" y="2216785"/>
                    <a:pt x="3136946" y="2543918"/>
                  </a:cubicBezTo>
                  <a:lnTo>
                    <a:pt x="3137540" y="2543918"/>
                  </a:lnTo>
                  <a:lnTo>
                    <a:pt x="3137540" y="3473176"/>
                  </a:lnTo>
                  <a:lnTo>
                    <a:pt x="9252520" y="3473176"/>
                  </a:lnTo>
                  <a:lnTo>
                    <a:pt x="9252520" y="3939901"/>
                  </a:lnTo>
                  <a:lnTo>
                    <a:pt x="0" y="3939901"/>
                  </a:lnTo>
                  <a:lnTo>
                    <a:pt x="0" y="3473176"/>
                  </a:lnTo>
                  <a:lnTo>
                    <a:pt x="1730975" y="3473176"/>
                  </a:lnTo>
                  <a:lnTo>
                    <a:pt x="1730975" y="2543918"/>
                  </a:lnTo>
                  <a:lnTo>
                    <a:pt x="1731523" y="2543918"/>
                  </a:lnTo>
                  <a:cubicBezTo>
                    <a:pt x="1728115" y="2218390"/>
                    <a:pt x="2099787" y="2048173"/>
                    <a:pt x="2382309" y="1842240"/>
                  </a:cubicBezTo>
                  <a:lnTo>
                    <a:pt x="2381107" y="1842240"/>
                  </a:lnTo>
                  <a:cubicBezTo>
                    <a:pt x="2097784" y="1634470"/>
                    <a:pt x="1720823" y="1464156"/>
                    <a:pt x="1724255" y="1136330"/>
                  </a:cubicBezTo>
                  <a:lnTo>
                    <a:pt x="1723707" y="1136330"/>
                  </a:lnTo>
                  <a:lnTo>
                    <a:pt x="1723707" y="234676"/>
                  </a:lnTo>
                  <a:lnTo>
                    <a:pt x="1551281" y="234676"/>
                  </a:lnTo>
                  <a:cubicBezTo>
                    <a:pt x="1529679" y="234676"/>
                    <a:pt x="1512168" y="217165"/>
                    <a:pt x="1512168" y="195563"/>
                  </a:cubicBezTo>
                  <a:lnTo>
                    <a:pt x="1512168" y="39113"/>
                  </a:lnTo>
                  <a:cubicBezTo>
                    <a:pt x="1512168" y="17511"/>
                    <a:pt x="1529679" y="0"/>
                    <a:pt x="1551281" y="0"/>
                  </a:cubicBezTo>
                  <a:close/>
                </a:path>
              </a:pathLst>
            </a:custGeom>
            <a:noFill/>
            <a:ln w="63500">
              <a:solidFill>
                <a:srgbClr val="232B3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19" name="TextBox 18"/>
          <p:cNvSpPr txBox="1"/>
          <p:nvPr/>
        </p:nvSpPr>
        <p:spPr>
          <a:xfrm>
            <a:off x="5598894" y="2292469"/>
            <a:ext cx="671979"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en-US" sz="1600" spc="300" dirty="0">
                <a:solidFill>
                  <a:schemeClr val="tx1"/>
                </a:solidFill>
                <a:latin typeface="微软雅黑" panose="020B0503020204020204" pitchFamily="34" charset="-122"/>
                <a:ea typeface="微软雅黑" panose="020B0503020204020204" pitchFamily="34" charset="-122"/>
              </a:rPr>
              <a:t>存货</a:t>
            </a:r>
          </a:p>
        </p:txBody>
      </p:sp>
      <p:sp>
        <p:nvSpPr>
          <p:cNvPr id="20" name="TextBox 19"/>
          <p:cNvSpPr txBox="1"/>
          <p:nvPr/>
        </p:nvSpPr>
        <p:spPr>
          <a:xfrm>
            <a:off x="5585910" y="2561616"/>
            <a:ext cx="5218675" cy="614720"/>
          </a:xfrm>
          <a:prstGeom prst="rect">
            <a:avLst/>
          </a:prstGeom>
          <a:noFill/>
        </p:spPr>
        <p:txBody>
          <a:bodyPr wrap="square" rtlCol="0">
            <a:spAutoFit/>
          </a:bodyPr>
          <a:lstStyle/>
          <a:p>
            <a:pPr>
              <a:lnSpc>
                <a:spcPct val="150000"/>
              </a:lnSpc>
              <a:spcBef>
                <a:spcPct val="0"/>
              </a:spcBef>
            </a:pPr>
            <a:r>
              <a:rPr lang="zh-CN" altLang="en-US" sz="1200" dirty="0">
                <a:solidFill>
                  <a:srgbClr val="0070C0"/>
                </a:solidFill>
                <a:latin typeface="微软雅黑" panose="020B0503020204020204" pitchFamily="34" charset="-122"/>
                <a:ea typeface="微软雅黑" panose="020B0503020204020204" pitchFamily="34" charset="-122"/>
              </a:rPr>
              <a:t>是指企业在日常活动中持有以备出售的产成品或商品、处在生产过程中的在产品、在生产过程或提供劳务过程中耗用的材料和物料等。</a:t>
            </a:r>
            <a:endParaRPr lang="en-US" altLang="zh-CN" sz="1200" dirty="0">
              <a:solidFill>
                <a:srgbClr val="0070C0"/>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581506" y="3164246"/>
            <a:ext cx="2621230"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en-US" sz="1600" spc="300" dirty="0">
                <a:solidFill>
                  <a:schemeClr val="tx1"/>
                </a:solidFill>
                <a:latin typeface="微软雅黑" panose="020B0503020204020204" pitchFamily="34" charset="-122"/>
                <a:ea typeface="微软雅黑" panose="020B0503020204020204" pitchFamily="34" charset="-122"/>
              </a:rPr>
              <a:t>存货作为企业资产解释</a:t>
            </a:r>
          </a:p>
        </p:txBody>
      </p:sp>
      <p:sp>
        <p:nvSpPr>
          <p:cNvPr id="22" name="TextBox 21"/>
          <p:cNvSpPr txBox="1"/>
          <p:nvPr/>
        </p:nvSpPr>
        <p:spPr>
          <a:xfrm>
            <a:off x="5585910" y="3445483"/>
            <a:ext cx="5218675" cy="336502"/>
          </a:xfrm>
          <a:prstGeom prst="rect">
            <a:avLst/>
          </a:prstGeom>
          <a:noFill/>
        </p:spPr>
        <p:txBody>
          <a:bodyPr wrap="square" rtlCol="0">
            <a:spAutoFit/>
          </a:bodyPr>
          <a:lstStyle/>
          <a:p>
            <a:pPr>
              <a:lnSpc>
                <a:spcPct val="150000"/>
              </a:lnSpc>
              <a:spcBef>
                <a:spcPct val="0"/>
              </a:spcBef>
            </a:pPr>
            <a:r>
              <a:rPr lang="zh-CN" altLang="en-US" sz="1200" dirty="0">
                <a:solidFill>
                  <a:srgbClr val="0070C0"/>
                </a:solidFill>
                <a:latin typeface="微软雅黑" panose="020B0503020204020204" pitchFamily="34" charset="-122"/>
                <a:ea typeface="微软雅黑" panose="020B0503020204020204" pitchFamily="34" charset="-122"/>
              </a:rPr>
              <a:t>两个条件：一定价值；可靠计量</a:t>
            </a:r>
            <a:endParaRPr lang="en-US" altLang="zh-CN" sz="1200" dirty="0">
              <a:solidFill>
                <a:srgbClr val="0070C0"/>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5559789" y="3857515"/>
            <a:ext cx="1159292"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zh-CN" altLang="en-US" sz="1600" spc="300" dirty="0">
                <a:solidFill>
                  <a:schemeClr val="tx1"/>
                </a:solidFill>
                <a:latin typeface="微软雅黑" panose="020B0503020204020204" pitchFamily="34" charset="-122"/>
                <a:ea typeface="微软雅黑" panose="020B0503020204020204" pitchFamily="34" charset="-122"/>
              </a:rPr>
              <a:t>存货特点</a:t>
            </a:r>
          </a:p>
        </p:txBody>
      </p:sp>
      <p:sp>
        <p:nvSpPr>
          <p:cNvPr id="24" name="TextBox 23"/>
          <p:cNvSpPr txBox="1"/>
          <p:nvPr/>
        </p:nvSpPr>
        <p:spPr>
          <a:xfrm>
            <a:off x="5591300" y="4121968"/>
            <a:ext cx="5218675" cy="889667"/>
          </a:xfrm>
          <a:prstGeom prst="rect">
            <a:avLst/>
          </a:prstGeom>
          <a:noFill/>
        </p:spPr>
        <p:txBody>
          <a:bodyPr wrap="square" rtlCol="0">
            <a:spAutoFit/>
          </a:bodyPr>
          <a:lstStyle/>
          <a:p>
            <a:pPr>
              <a:lnSpc>
                <a:spcPct val="150000"/>
              </a:lnSpc>
              <a:spcBef>
                <a:spcPct val="0"/>
              </a:spcBef>
            </a:pPr>
            <a:r>
              <a:rPr lang="zh-CN" altLang="en-US" sz="1200" dirty="0">
                <a:solidFill>
                  <a:srgbClr val="0070C0"/>
                </a:solidFill>
                <a:latin typeface="微软雅黑" panose="020B0503020204020204" pitchFamily="34" charset="-122"/>
                <a:ea typeface="微软雅黑" panose="020B0503020204020204" pitchFamily="34" charset="-122"/>
              </a:rPr>
              <a:t>自我膨胀性很强</a:t>
            </a:r>
            <a:endParaRPr lang="en-US" altLang="zh-CN" sz="1200" dirty="0">
              <a:solidFill>
                <a:srgbClr val="0070C0"/>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1200" dirty="0">
                <a:solidFill>
                  <a:srgbClr val="0070C0"/>
                </a:solidFill>
                <a:latin typeface="微软雅黑" panose="020B0503020204020204" pitchFamily="34" charset="-122"/>
                <a:ea typeface="微软雅黑" panose="020B0503020204020204" pitchFamily="34" charset="-122"/>
              </a:rPr>
              <a:t>占用资金</a:t>
            </a:r>
            <a:endParaRPr lang="en-US" altLang="zh-CN" sz="1200" dirty="0">
              <a:solidFill>
                <a:srgbClr val="0070C0"/>
              </a:solidFill>
              <a:latin typeface="微软雅黑" panose="020B0503020204020204" pitchFamily="34" charset="-122"/>
              <a:ea typeface="微软雅黑" panose="020B0503020204020204" pitchFamily="34" charset="-122"/>
            </a:endParaRPr>
          </a:p>
          <a:p>
            <a:pPr>
              <a:lnSpc>
                <a:spcPct val="150000"/>
              </a:lnSpc>
              <a:spcBef>
                <a:spcPct val="0"/>
              </a:spcBef>
            </a:pPr>
            <a:r>
              <a:rPr lang="zh-CN" altLang="en-US" sz="1200" dirty="0">
                <a:solidFill>
                  <a:srgbClr val="0070C0"/>
                </a:solidFill>
                <a:latin typeface="微软雅黑" panose="020B0503020204020204" pitchFamily="34" charset="-122"/>
                <a:ea typeface="微软雅黑" panose="020B0503020204020204" pitchFamily="34" charset="-122"/>
              </a:rPr>
              <a:t>易发生减值</a:t>
            </a:r>
            <a:endParaRPr lang="en-US" altLang="zh-CN" sz="1200" dirty="0">
              <a:solidFill>
                <a:srgbClr val="0070C0"/>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4993659" y="3336620"/>
            <a:ext cx="315139" cy="311197"/>
            <a:chOff x="9071432" y="2401956"/>
            <a:chExt cx="1073666" cy="1060237"/>
          </a:xfrm>
        </p:grpSpPr>
        <p:sp>
          <p:nvSpPr>
            <p:cNvPr id="29" name="任意多边形 28"/>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弧形 29"/>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40" name="组合 39"/>
          <p:cNvGrpSpPr/>
          <p:nvPr/>
        </p:nvGrpSpPr>
        <p:grpSpPr>
          <a:xfrm>
            <a:off x="5030752" y="2489860"/>
            <a:ext cx="215280" cy="407561"/>
            <a:chOff x="5130721" y="-266700"/>
            <a:chExt cx="990600" cy="1875362"/>
          </a:xfrm>
        </p:grpSpPr>
        <p:sp>
          <p:nvSpPr>
            <p:cNvPr id="41"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弧形 41"/>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cxnSp>
          <p:nvCxnSpPr>
            <p:cNvPr id="43" name="直接连接符 42"/>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44" name="弧形 43"/>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5" name="弧形 44"/>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46" name="组合 45"/>
          <p:cNvGrpSpPr/>
          <p:nvPr/>
        </p:nvGrpSpPr>
        <p:grpSpPr>
          <a:xfrm>
            <a:off x="5061726" y="4064641"/>
            <a:ext cx="179129" cy="349467"/>
            <a:chOff x="-367646" y="2940431"/>
            <a:chExt cx="217031" cy="423407"/>
          </a:xfrm>
        </p:grpSpPr>
        <p:sp>
          <p:nvSpPr>
            <p:cNvPr id="47" name="圆角矩形 46"/>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圆角矩形 47"/>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弧形 48"/>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50" name="矩形 6"/>
          <p:cNvSpPr>
            <a:spLocks noChangeArrowheads="1"/>
          </p:cNvSpPr>
          <p:nvPr/>
        </p:nvSpPr>
        <p:spPr bwMode="auto">
          <a:xfrm>
            <a:off x="2303107" y="2527933"/>
            <a:ext cx="15545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Segoe UI Light" pitchFamily="34" charset="0"/>
              </a:rPr>
              <a:t>术语概念</a:t>
            </a:r>
            <a:r>
              <a:rPr lang="en-US" altLang="zh-CN" sz="2400" b="1" dirty="0">
                <a:solidFill>
                  <a:schemeClr val="bg1"/>
                </a:solidFill>
                <a:latin typeface="微软雅黑" panose="020B0503020204020204" pitchFamily="34" charset="-122"/>
                <a:ea typeface="微软雅黑" panose="020B0503020204020204" pitchFamily="34" charset="-122"/>
                <a:cs typeface="Segoe UI Light" pitchFamily="34" charset="0"/>
              </a:rPr>
              <a:t> </a:t>
            </a:r>
            <a:endParaRPr lang="zh-CN" altLang="en-US" sz="2400" b="1" i="1" dirty="0">
              <a:solidFill>
                <a:schemeClr val="bg1"/>
              </a:solidFill>
              <a:latin typeface="微软雅黑" panose="020B0503020204020204" pitchFamily="34" charset="-122"/>
              <a:ea typeface="微软雅黑" panose="020B0503020204020204" pitchFamily="34" charset="-122"/>
              <a:cs typeface="Segoe UI Light" pitchFamily="34" charset="0"/>
            </a:endParaRPr>
          </a:p>
        </p:txBody>
      </p:sp>
      <p:grpSp>
        <p:nvGrpSpPr>
          <p:cNvPr id="51" name="组合 50">
            <a:extLst>
              <a:ext uri="{FF2B5EF4-FFF2-40B4-BE49-F238E27FC236}">
                <a16:creationId xmlns:a16="http://schemas.microsoft.com/office/drawing/2014/main" id="{A799210D-43D0-4A37-9BD2-4E0C0B6E16C6}"/>
              </a:ext>
            </a:extLst>
          </p:cNvPr>
          <p:cNvGrpSpPr/>
          <p:nvPr/>
        </p:nvGrpSpPr>
        <p:grpSpPr>
          <a:xfrm>
            <a:off x="0" y="247949"/>
            <a:ext cx="12192000" cy="400110"/>
            <a:chOff x="0" y="247949"/>
            <a:chExt cx="12192000" cy="400110"/>
          </a:xfrm>
        </p:grpSpPr>
        <p:sp>
          <p:nvSpPr>
            <p:cNvPr id="52" name="矩形 51">
              <a:extLst>
                <a:ext uri="{FF2B5EF4-FFF2-40B4-BE49-F238E27FC236}">
                  <a16:creationId xmlns:a16="http://schemas.microsoft.com/office/drawing/2014/main" id="{698119A3-FA4E-449A-9B19-B4C74CEEB4F9}"/>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27">
              <a:extLst>
                <a:ext uri="{FF2B5EF4-FFF2-40B4-BE49-F238E27FC236}">
                  <a16:creationId xmlns:a16="http://schemas.microsoft.com/office/drawing/2014/main" id="{A4117AA3-2E79-43A3-B520-38FE265570F3}"/>
                </a:ext>
              </a:extLst>
            </p:cNvPr>
            <p:cNvSpPr txBox="1"/>
            <p:nvPr/>
          </p:nvSpPr>
          <p:spPr>
            <a:xfrm>
              <a:off x="613186" y="247949"/>
              <a:ext cx="2792752"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2000" spc="600" dirty="0">
                  <a:solidFill>
                    <a:srgbClr val="084772"/>
                  </a:solidFill>
                  <a:latin typeface="微软雅黑" panose="020B0503020204020204" pitchFamily="34" charset="-122"/>
                  <a:ea typeface="微软雅黑" panose="020B0503020204020204" pitchFamily="34" charset="-122"/>
                </a:rPr>
                <a:t>01 </a:t>
              </a:r>
              <a:r>
                <a:rPr lang="zh-CN" altLang="en-US" sz="2000" spc="600" dirty="0">
                  <a:solidFill>
                    <a:srgbClr val="084772"/>
                  </a:solidFill>
                  <a:latin typeface="微软雅黑" panose="020B0503020204020204" pitchFamily="34" charset="-122"/>
                  <a:ea typeface="微软雅黑" panose="020B0503020204020204" pitchFamily="34" charset="-122"/>
                </a:rPr>
                <a:t>研究背景简介</a:t>
              </a:r>
            </a:p>
          </p:txBody>
        </p:sp>
        <p:sp>
          <p:nvSpPr>
            <p:cNvPr id="54" name="矩形 53">
              <a:extLst>
                <a:ext uri="{FF2B5EF4-FFF2-40B4-BE49-F238E27FC236}">
                  <a16:creationId xmlns:a16="http://schemas.microsoft.com/office/drawing/2014/main" id="{C1DE5741-DA01-4EA8-A2F0-305ED0F8A44E}"/>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506931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800" decel="100000"/>
                                        <p:tgtEl>
                                          <p:spTgt spid="10"/>
                                        </p:tgtEl>
                                      </p:cBhvr>
                                    </p:animEffect>
                                    <p:anim calcmode="lin" valueType="num">
                                      <p:cBhvr>
                                        <p:cTn id="14" dur="800" decel="100000" fill="hold"/>
                                        <p:tgtEl>
                                          <p:spTgt spid="10"/>
                                        </p:tgtEl>
                                        <p:attrNameLst>
                                          <p:attrName>style.rotation</p:attrName>
                                        </p:attrNameLst>
                                      </p:cBhvr>
                                      <p:tavLst>
                                        <p:tav tm="0">
                                          <p:val>
                                            <p:fltVal val="-90"/>
                                          </p:val>
                                        </p:tav>
                                        <p:tav tm="100000">
                                          <p:val>
                                            <p:fltVal val="0"/>
                                          </p:val>
                                        </p:tav>
                                      </p:tavLst>
                                    </p:anim>
                                    <p:anim calcmode="lin" valueType="num">
                                      <p:cBhvr>
                                        <p:cTn id="15" dur="800" decel="100000" fill="hold"/>
                                        <p:tgtEl>
                                          <p:spTgt spid="10"/>
                                        </p:tgtEl>
                                        <p:attrNameLst>
                                          <p:attrName>ppt_x</p:attrName>
                                        </p:attrNameLst>
                                      </p:cBhvr>
                                      <p:tavLst>
                                        <p:tav tm="0">
                                          <p:val>
                                            <p:strVal val="#ppt_x+0.4"/>
                                          </p:val>
                                        </p:tav>
                                        <p:tav tm="100000">
                                          <p:val>
                                            <p:strVal val="#ppt_x-0.05"/>
                                          </p:val>
                                        </p:tav>
                                      </p:tavLst>
                                    </p:anim>
                                    <p:anim calcmode="lin" valueType="num">
                                      <p:cBhvr>
                                        <p:cTn id="16" dur="800" decel="100000" fill="hold"/>
                                        <p:tgtEl>
                                          <p:spTgt spid="10"/>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800" decel="100000"/>
                                        <p:tgtEl>
                                          <p:spTgt spid="12"/>
                                        </p:tgtEl>
                                      </p:cBhvr>
                                    </p:animEffect>
                                    <p:anim calcmode="lin" valueType="num">
                                      <p:cBhvr>
                                        <p:cTn id="22" dur="800" decel="100000" fill="hold"/>
                                        <p:tgtEl>
                                          <p:spTgt spid="12"/>
                                        </p:tgtEl>
                                        <p:attrNameLst>
                                          <p:attrName>style.rotation</p:attrName>
                                        </p:attrNameLst>
                                      </p:cBhvr>
                                      <p:tavLst>
                                        <p:tav tm="0">
                                          <p:val>
                                            <p:fltVal val="-90"/>
                                          </p:val>
                                        </p:tav>
                                        <p:tav tm="100000">
                                          <p:val>
                                            <p:fltVal val="0"/>
                                          </p:val>
                                        </p:tav>
                                      </p:tavLst>
                                    </p:anim>
                                    <p:anim calcmode="lin" valueType="num">
                                      <p:cBhvr>
                                        <p:cTn id="23" dur="800" decel="100000" fill="hold"/>
                                        <p:tgtEl>
                                          <p:spTgt spid="12"/>
                                        </p:tgtEl>
                                        <p:attrNameLst>
                                          <p:attrName>ppt_x</p:attrName>
                                        </p:attrNameLst>
                                      </p:cBhvr>
                                      <p:tavLst>
                                        <p:tav tm="0">
                                          <p:val>
                                            <p:strVal val="#ppt_x+0.4"/>
                                          </p:val>
                                        </p:tav>
                                        <p:tav tm="100000">
                                          <p:val>
                                            <p:strVal val="#ppt_x-0.05"/>
                                          </p:val>
                                        </p:tav>
                                      </p:tavLst>
                                    </p:anim>
                                    <p:anim calcmode="lin" valueType="num">
                                      <p:cBhvr>
                                        <p:cTn id="24" dur="800" decel="100000" fill="hold"/>
                                        <p:tgtEl>
                                          <p:spTgt spid="12"/>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par>
                                <p:cTn id="27" presetID="3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800" decel="100000"/>
                                        <p:tgtEl>
                                          <p:spTgt spid="13"/>
                                        </p:tgtEl>
                                      </p:cBhvr>
                                    </p:animEffect>
                                    <p:anim calcmode="lin" valueType="num">
                                      <p:cBhvr>
                                        <p:cTn id="30" dur="800" decel="100000" fill="hold"/>
                                        <p:tgtEl>
                                          <p:spTgt spid="13"/>
                                        </p:tgtEl>
                                        <p:attrNameLst>
                                          <p:attrName>style.rotation</p:attrName>
                                        </p:attrNameLst>
                                      </p:cBhvr>
                                      <p:tavLst>
                                        <p:tav tm="0">
                                          <p:val>
                                            <p:fltVal val="-90"/>
                                          </p:val>
                                        </p:tav>
                                        <p:tav tm="100000">
                                          <p:val>
                                            <p:fltVal val="0"/>
                                          </p:val>
                                        </p:tav>
                                      </p:tavLst>
                                    </p:anim>
                                    <p:anim calcmode="lin" valueType="num">
                                      <p:cBhvr>
                                        <p:cTn id="31" dur="800" decel="100000" fill="hold"/>
                                        <p:tgtEl>
                                          <p:spTgt spid="13"/>
                                        </p:tgtEl>
                                        <p:attrNameLst>
                                          <p:attrName>ppt_x</p:attrName>
                                        </p:attrNameLst>
                                      </p:cBhvr>
                                      <p:tavLst>
                                        <p:tav tm="0">
                                          <p:val>
                                            <p:strVal val="#ppt_x+0.4"/>
                                          </p:val>
                                        </p:tav>
                                        <p:tav tm="100000">
                                          <p:val>
                                            <p:strVal val="#ppt_x-0.05"/>
                                          </p:val>
                                        </p:tav>
                                      </p:tavLst>
                                    </p:anim>
                                    <p:anim calcmode="lin" valueType="num">
                                      <p:cBhvr>
                                        <p:cTn id="32" dur="800" decel="100000" fill="hold"/>
                                        <p:tgtEl>
                                          <p:spTgt spid="13"/>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par>
                                <p:cTn id="35" presetID="3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800" decel="100000"/>
                                        <p:tgtEl>
                                          <p:spTgt spid="19"/>
                                        </p:tgtEl>
                                      </p:cBhvr>
                                    </p:animEffect>
                                    <p:anim calcmode="lin" valueType="num">
                                      <p:cBhvr>
                                        <p:cTn id="38" dur="800" decel="100000" fill="hold"/>
                                        <p:tgtEl>
                                          <p:spTgt spid="19"/>
                                        </p:tgtEl>
                                        <p:attrNameLst>
                                          <p:attrName>style.rotation</p:attrName>
                                        </p:attrNameLst>
                                      </p:cBhvr>
                                      <p:tavLst>
                                        <p:tav tm="0">
                                          <p:val>
                                            <p:fltVal val="-90"/>
                                          </p:val>
                                        </p:tav>
                                        <p:tav tm="100000">
                                          <p:val>
                                            <p:fltVal val="0"/>
                                          </p:val>
                                        </p:tav>
                                      </p:tavLst>
                                    </p:anim>
                                    <p:anim calcmode="lin" valueType="num">
                                      <p:cBhvr>
                                        <p:cTn id="39" dur="800" decel="100000" fill="hold"/>
                                        <p:tgtEl>
                                          <p:spTgt spid="19"/>
                                        </p:tgtEl>
                                        <p:attrNameLst>
                                          <p:attrName>ppt_x</p:attrName>
                                        </p:attrNameLst>
                                      </p:cBhvr>
                                      <p:tavLst>
                                        <p:tav tm="0">
                                          <p:val>
                                            <p:strVal val="#ppt_x+0.4"/>
                                          </p:val>
                                        </p:tav>
                                        <p:tav tm="100000">
                                          <p:val>
                                            <p:strVal val="#ppt_x-0.05"/>
                                          </p:val>
                                        </p:tav>
                                      </p:tavLst>
                                    </p:anim>
                                    <p:anim calcmode="lin" valueType="num">
                                      <p:cBhvr>
                                        <p:cTn id="40" dur="800" decel="100000" fill="hold"/>
                                        <p:tgtEl>
                                          <p:spTgt spid="19"/>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43" presetID="3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800" decel="100000"/>
                                        <p:tgtEl>
                                          <p:spTgt spid="20"/>
                                        </p:tgtEl>
                                      </p:cBhvr>
                                    </p:animEffect>
                                    <p:anim calcmode="lin" valueType="num">
                                      <p:cBhvr>
                                        <p:cTn id="46" dur="800" decel="100000" fill="hold"/>
                                        <p:tgtEl>
                                          <p:spTgt spid="20"/>
                                        </p:tgtEl>
                                        <p:attrNameLst>
                                          <p:attrName>style.rotation</p:attrName>
                                        </p:attrNameLst>
                                      </p:cBhvr>
                                      <p:tavLst>
                                        <p:tav tm="0">
                                          <p:val>
                                            <p:fltVal val="-90"/>
                                          </p:val>
                                        </p:tav>
                                        <p:tav tm="100000">
                                          <p:val>
                                            <p:fltVal val="0"/>
                                          </p:val>
                                        </p:tav>
                                      </p:tavLst>
                                    </p:anim>
                                    <p:anim calcmode="lin" valueType="num">
                                      <p:cBhvr>
                                        <p:cTn id="47" dur="800" decel="100000" fill="hold"/>
                                        <p:tgtEl>
                                          <p:spTgt spid="20"/>
                                        </p:tgtEl>
                                        <p:attrNameLst>
                                          <p:attrName>ppt_x</p:attrName>
                                        </p:attrNameLst>
                                      </p:cBhvr>
                                      <p:tavLst>
                                        <p:tav tm="0">
                                          <p:val>
                                            <p:strVal val="#ppt_x+0.4"/>
                                          </p:val>
                                        </p:tav>
                                        <p:tav tm="100000">
                                          <p:val>
                                            <p:strVal val="#ppt_x-0.05"/>
                                          </p:val>
                                        </p:tav>
                                      </p:tavLst>
                                    </p:anim>
                                    <p:anim calcmode="lin" valueType="num">
                                      <p:cBhvr>
                                        <p:cTn id="48" dur="800" decel="100000" fill="hold"/>
                                        <p:tgtEl>
                                          <p:spTgt spid="20"/>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51" presetID="3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800" decel="100000"/>
                                        <p:tgtEl>
                                          <p:spTgt spid="21"/>
                                        </p:tgtEl>
                                      </p:cBhvr>
                                    </p:animEffect>
                                    <p:anim calcmode="lin" valueType="num">
                                      <p:cBhvr>
                                        <p:cTn id="54" dur="800" decel="100000" fill="hold"/>
                                        <p:tgtEl>
                                          <p:spTgt spid="21"/>
                                        </p:tgtEl>
                                        <p:attrNameLst>
                                          <p:attrName>style.rotation</p:attrName>
                                        </p:attrNameLst>
                                      </p:cBhvr>
                                      <p:tavLst>
                                        <p:tav tm="0">
                                          <p:val>
                                            <p:fltVal val="-90"/>
                                          </p:val>
                                        </p:tav>
                                        <p:tav tm="100000">
                                          <p:val>
                                            <p:fltVal val="0"/>
                                          </p:val>
                                        </p:tav>
                                      </p:tavLst>
                                    </p:anim>
                                    <p:anim calcmode="lin" valueType="num">
                                      <p:cBhvr>
                                        <p:cTn id="55" dur="800" decel="100000" fill="hold"/>
                                        <p:tgtEl>
                                          <p:spTgt spid="21"/>
                                        </p:tgtEl>
                                        <p:attrNameLst>
                                          <p:attrName>ppt_x</p:attrName>
                                        </p:attrNameLst>
                                      </p:cBhvr>
                                      <p:tavLst>
                                        <p:tav tm="0">
                                          <p:val>
                                            <p:strVal val="#ppt_x+0.4"/>
                                          </p:val>
                                        </p:tav>
                                        <p:tav tm="100000">
                                          <p:val>
                                            <p:strVal val="#ppt_x-0.05"/>
                                          </p:val>
                                        </p:tav>
                                      </p:tavLst>
                                    </p:anim>
                                    <p:anim calcmode="lin" valueType="num">
                                      <p:cBhvr>
                                        <p:cTn id="56" dur="800" decel="100000" fill="hold"/>
                                        <p:tgtEl>
                                          <p:spTgt spid="21"/>
                                        </p:tgtEl>
                                        <p:attrNameLst>
                                          <p:attrName>ppt_y</p:attrName>
                                        </p:attrNameLst>
                                      </p:cBhvr>
                                      <p:tavLst>
                                        <p:tav tm="0">
                                          <p:val>
                                            <p:strVal val="#ppt_y-0.4"/>
                                          </p:val>
                                        </p:tav>
                                        <p:tav tm="100000">
                                          <p:val>
                                            <p:strVal val="#ppt_y+0.1"/>
                                          </p:val>
                                        </p:tav>
                                      </p:tavLst>
                                    </p:anim>
                                    <p:anim calcmode="lin" valueType="num">
                                      <p:cBhvr>
                                        <p:cTn id="57"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58"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800" decel="100000"/>
                                        <p:tgtEl>
                                          <p:spTgt spid="22"/>
                                        </p:tgtEl>
                                      </p:cBhvr>
                                    </p:animEffect>
                                    <p:anim calcmode="lin" valueType="num">
                                      <p:cBhvr>
                                        <p:cTn id="62" dur="800" decel="100000" fill="hold"/>
                                        <p:tgtEl>
                                          <p:spTgt spid="22"/>
                                        </p:tgtEl>
                                        <p:attrNameLst>
                                          <p:attrName>style.rotation</p:attrName>
                                        </p:attrNameLst>
                                      </p:cBhvr>
                                      <p:tavLst>
                                        <p:tav tm="0">
                                          <p:val>
                                            <p:fltVal val="-90"/>
                                          </p:val>
                                        </p:tav>
                                        <p:tav tm="100000">
                                          <p:val>
                                            <p:fltVal val="0"/>
                                          </p:val>
                                        </p:tav>
                                      </p:tavLst>
                                    </p:anim>
                                    <p:anim calcmode="lin" valueType="num">
                                      <p:cBhvr>
                                        <p:cTn id="63" dur="800" decel="100000" fill="hold"/>
                                        <p:tgtEl>
                                          <p:spTgt spid="22"/>
                                        </p:tgtEl>
                                        <p:attrNameLst>
                                          <p:attrName>ppt_x</p:attrName>
                                        </p:attrNameLst>
                                      </p:cBhvr>
                                      <p:tavLst>
                                        <p:tav tm="0">
                                          <p:val>
                                            <p:strVal val="#ppt_x+0.4"/>
                                          </p:val>
                                        </p:tav>
                                        <p:tav tm="100000">
                                          <p:val>
                                            <p:strVal val="#ppt_x-0.05"/>
                                          </p:val>
                                        </p:tav>
                                      </p:tavLst>
                                    </p:anim>
                                    <p:anim calcmode="lin" valueType="num">
                                      <p:cBhvr>
                                        <p:cTn id="64" dur="800" decel="100000" fill="hold"/>
                                        <p:tgtEl>
                                          <p:spTgt spid="22"/>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par>
                                <p:cTn id="67" presetID="3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800" decel="100000"/>
                                        <p:tgtEl>
                                          <p:spTgt spid="23"/>
                                        </p:tgtEl>
                                      </p:cBhvr>
                                    </p:animEffect>
                                    <p:anim calcmode="lin" valueType="num">
                                      <p:cBhvr>
                                        <p:cTn id="70" dur="800" decel="100000" fill="hold"/>
                                        <p:tgtEl>
                                          <p:spTgt spid="23"/>
                                        </p:tgtEl>
                                        <p:attrNameLst>
                                          <p:attrName>style.rotation</p:attrName>
                                        </p:attrNameLst>
                                      </p:cBhvr>
                                      <p:tavLst>
                                        <p:tav tm="0">
                                          <p:val>
                                            <p:fltVal val="-90"/>
                                          </p:val>
                                        </p:tav>
                                        <p:tav tm="100000">
                                          <p:val>
                                            <p:fltVal val="0"/>
                                          </p:val>
                                        </p:tav>
                                      </p:tavLst>
                                    </p:anim>
                                    <p:anim calcmode="lin" valueType="num">
                                      <p:cBhvr>
                                        <p:cTn id="71" dur="800" decel="100000" fill="hold"/>
                                        <p:tgtEl>
                                          <p:spTgt spid="23"/>
                                        </p:tgtEl>
                                        <p:attrNameLst>
                                          <p:attrName>ppt_x</p:attrName>
                                        </p:attrNameLst>
                                      </p:cBhvr>
                                      <p:tavLst>
                                        <p:tav tm="0">
                                          <p:val>
                                            <p:strVal val="#ppt_x+0.4"/>
                                          </p:val>
                                        </p:tav>
                                        <p:tav tm="100000">
                                          <p:val>
                                            <p:strVal val="#ppt_x-0.05"/>
                                          </p:val>
                                        </p:tav>
                                      </p:tavLst>
                                    </p:anim>
                                    <p:anim calcmode="lin" valueType="num">
                                      <p:cBhvr>
                                        <p:cTn id="72" dur="800" decel="100000" fill="hold"/>
                                        <p:tgtEl>
                                          <p:spTgt spid="23"/>
                                        </p:tgtEl>
                                        <p:attrNameLst>
                                          <p:attrName>ppt_y</p:attrName>
                                        </p:attrNameLst>
                                      </p:cBhvr>
                                      <p:tavLst>
                                        <p:tav tm="0">
                                          <p:val>
                                            <p:strVal val="#ppt_y-0.4"/>
                                          </p:val>
                                        </p:tav>
                                        <p:tav tm="100000">
                                          <p:val>
                                            <p:strVal val="#ppt_y+0.1"/>
                                          </p:val>
                                        </p:tav>
                                      </p:tavLst>
                                    </p:anim>
                                    <p:anim calcmode="lin" valueType="num">
                                      <p:cBhvr>
                                        <p:cTn id="73"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74"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par>
                                <p:cTn id="75" presetID="3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800" decel="100000"/>
                                        <p:tgtEl>
                                          <p:spTgt spid="24"/>
                                        </p:tgtEl>
                                      </p:cBhvr>
                                    </p:animEffect>
                                    <p:anim calcmode="lin" valueType="num">
                                      <p:cBhvr>
                                        <p:cTn id="78" dur="800" decel="100000" fill="hold"/>
                                        <p:tgtEl>
                                          <p:spTgt spid="24"/>
                                        </p:tgtEl>
                                        <p:attrNameLst>
                                          <p:attrName>style.rotation</p:attrName>
                                        </p:attrNameLst>
                                      </p:cBhvr>
                                      <p:tavLst>
                                        <p:tav tm="0">
                                          <p:val>
                                            <p:fltVal val="-90"/>
                                          </p:val>
                                        </p:tav>
                                        <p:tav tm="100000">
                                          <p:val>
                                            <p:fltVal val="0"/>
                                          </p:val>
                                        </p:tav>
                                      </p:tavLst>
                                    </p:anim>
                                    <p:anim calcmode="lin" valueType="num">
                                      <p:cBhvr>
                                        <p:cTn id="79" dur="800" decel="100000" fill="hold"/>
                                        <p:tgtEl>
                                          <p:spTgt spid="24"/>
                                        </p:tgtEl>
                                        <p:attrNameLst>
                                          <p:attrName>ppt_x</p:attrName>
                                        </p:attrNameLst>
                                      </p:cBhvr>
                                      <p:tavLst>
                                        <p:tav tm="0">
                                          <p:val>
                                            <p:strVal val="#ppt_x+0.4"/>
                                          </p:val>
                                        </p:tav>
                                        <p:tav tm="100000">
                                          <p:val>
                                            <p:strVal val="#ppt_x-0.05"/>
                                          </p:val>
                                        </p:tav>
                                      </p:tavLst>
                                    </p:anim>
                                    <p:anim calcmode="lin" valueType="num">
                                      <p:cBhvr>
                                        <p:cTn id="80" dur="800" decel="100000" fill="hold"/>
                                        <p:tgtEl>
                                          <p:spTgt spid="24"/>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83" presetID="30"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800" decel="100000"/>
                                        <p:tgtEl>
                                          <p:spTgt spid="28"/>
                                        </p:tgtEl>
                                      </p:cBhvr>
                                    </p:animEffect>
                                    <p:anim calcmode="lin" valueType="num">
                                      <p:cBhvr>
                                        <p:cTn id="86" dur="800" decel="100000" fill="hold"/>
                                        <p:tgtEl>
                                          <p:spTgt spid="28"/>
                                        </p:tgtEl>
                                        <p:attrNameLst>
                                          <p:attrName>style.rotation</p:attrName>
                                        </p:attrNameLst>
                                      </p:cBhvr>
                                      <p:tavLst>
                                        <p:tav tm="0">
                                          <p:val>
                                            <p:fltVal val="-90"/>
                                          </p:val>
                                        </p:tav>
                                        <p:tav tm="100000">
                                          <p:val>
                                            <p:fltVal val="0"/>
                                          </p:val>
                                        </p:tav>
                                      </p:tavLst>
                                    </p:anim>
                                    <p:anim calcmode="lin" valueType="num">
                                      <p:cBhvr>
                                        <p:cTn id="87" dur="800" decel="100000" fill="hold"/>
                                        <p:tgtEl>
                                          <p:spTgt spid="28"/>
                                        </p:tgtEl>
                                        <p:attrNameLst>
                                          <p:attrName>ppt_x</p:attrName>
                                        </p:attrNameLst>
                                      </p:cBhvr>
                                      <p:tavLst>
                                        <p:tav tm="0">
                                          <p:val>
                                            <p:strVal val="#ppt_x+0.4"/>
                                          </p:val>
                                        </p:tav>
                                        <p:tav tm="100000">
                                          <p:val>
                                            <p:strVal val="#ppt_x-0.05"/>
                                          </p:val>
                                        </p:tav>
                                      </p:tavLst>
                                    </p:anim>
                                    <p:anim calcmode="lin" valueType="num">
                                      <p:cBhvr>
                                        <p:cTn id="88" dur="800" decel="100000" fill="hold"/>
                                        <p:tgtEl>
                                          <p:spTgt spid="28"/>
                                        </p:tgtEl>
                                        <p:attrNameLst>
                                          <p:attrName>ppt_y</p:attrName>
                                        </p:attrNameLst>
                                      </p:cBhvr>
                                      <p:tavLst>
                                        <p:tav tm="0">
                                          <p:val>
                                            <p:strVal val="#ppt_y-0.4"/>
                                          </p:val>
                                        </p:tav>
                                        <p:tav tm="100000">
                                          <p:val>
                                            <p:strVal val="#ppt_y+0.1"/>
                                          </p:val>
                                        </p:tav>
                                      </p:tavLst>
                                    </p:anim>
                                    <p:anim calcmode="lin" valueType="num">
                                      <p:cBhvr>
                                        <p:cTn id="89"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90"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par>
                                <p:cTn id="91" presetID="30" presetClass="entr" presetSubtype="0" fill="hold"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800" decel="100000"/>
                                        <p:tgtEl>
                                          <p:spTgt spid="40"/>
                                        </p:tgtEl>
                                      </p:cBhvr>
                                    </p:animEffect>
                                    <p:anim calcmode="lin" valueType="num">
                                      <p:cBhvr>
                                        <p:cTn id="94" dur="800" decel="100000" fill="hold"/>
                                        <p:tgtEl>
                                          <p:spTgt spid="40"/>
                                        </p:tgtEl>
                                        <p:attrNameLst>
                                          <p:attrName>style.rotation</p:attrName>
                                        </p:attrNameLst>
                                      </p:cBhvr>
                                      <p:tavLst>
                                        <p:tav tm="0">
                                          <p:val>
                                            <p:fltVal val="-90"/>
                                          </p:val>
                                        </p:tav>
                                        <p:tav tm="100000">
                                          <p:val>
                                            <p:fltVal val="0"/>
                                          </p:val>
                                        </p:tav>
                                      </p:tavLst>
                                    </p:anim>
                                    <p:anim calcmode="lin" valueType="num">
                                      <p:cBhvr>
                                        <p:cTn id="95" dur="800" decel="100000" fill="hold"/>
                                        <p:tgtEl>
                                          <p:spTgt spid="40"/>
                                        </p:tgtEl>
                                        <p:attrNameLst>
                                          <p:attrName>ppt_x</p:attrName>
                                        </p:attrNameLst>
                                      </p:cBhvr>
                                      <p:tavLst>
                                        <p:tav tm="0">
                                          <p:val>
                                            <p:strVal val="#ppt_x+0.4"/>
                                          </p:val>
                                        </p:tav>
                                        <p:tav tm="100000">
                                          <p:val>
                                            <p:strVal val="#ppt_x-0.05"/>
                                          </p:val>
                                        </p:tav>
                                      </p:tavLst>
                                    </p:anim>
                                    <p:anim calcmode="lin" valueType="num">
                                      <p:cBhvr>
                                        <p:cTn id="96" dur="800" decel="100000" fill="hold"/>
                                        <p:tgtEl>
                                          <p:spTgt spid="40"/>
                                        </p:tgtEl>
                                        <p:attrNameLst>
                                          <p:attrName>ppt_y</p:attrName>
                                        </p:attrNameLst>
                                      </p:cBhvr>
                                      <p:tavLst>
                                        <p:tav tm="0">
                                          <p:val>
                                            <p:strVal val="#ppt_y-0.4"/>
                                          </p:val>
                                        </p:tav>
                                        <p:tav tm="100000">
                                          <p:val>
                                            <p:strVal val="#ppt_y+0.1"/>
                                          </p:val>
                                        </p:tav>
                                      </p:tavLst>
                                    </p:anim>
                                    <p:anim calcmode="lin" valueType="num">
                                      <p:cBhvr>
                                        <p:cTn id="97"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98"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par>
                                <p:cTn id="99" presetID="30" presetClass="entr" presetSubtype="0"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800" decel="100000"/>
                                        <p:tgtEl>
                                          <p:spTgt spid="46"/>
                                        </p:tgtEl>
                                      </p:cBhvr>
                                    </p:animEffect>
                                    <p:anim calcmode="lin" valueType="num">
                                      <p:cBhvr>
                                        <p:cTn id="102" dur="800" decel="100000" fill="hold"/>
                                        <p:tgtEl>
                                          <p:spTgt spid="46"/>
                                        </p:tgtEl>
                                        <p:attrNameLst>
                                          <p:attrName>style.rotation</p:attrName>
                                        </p:attrNameLst>
                                      </p:cBhvr>
                                      <p:tavLst>
                                        <p:tav tm="0">
                                          <p:val>
                                            <p:fltVal val="-90"/>
                                          </p:val>
                                        </p:tav>
                                        <p:tav tm="100000">
                                          <p:val>
                                            <p:fltVal val="0"/>
                                          </p:val>
                                        </p:tav>
                                      </p:tavLst>
                                    </p:anim>
                                    <p:anim calcmode="lin" valueType="num">
                                      <p:cBhvr>
                                        <p:cTn id="103" dur="800" decel="100000" fill="hold"/>
                                        <p:tgtEl>
                                          <p:spTgt spid="46"/>
                                        </p:tgtEl>
                                        <p:attrNameLst>
                                          <p:attrName>ppt_x</p:attrName>
                                        </p:attrNameLst>
                                      </p:cBhvr>
                                      <p:tavLst>
                                        <p:tav tm="0">
                                          <p:val>
                                            <p:strVal val="#ppt_x+0.4"/>
                                          </p:val>
                                        </p:tav>
                                        <p:tav tm="100000">
                                          <p:val>
                                            <p:strVal val="#ppt_x-0.05"/>
                                          </p:val>
                                        </p:tav>
                                      </p:tavLst>
                                    </p:anim>
                                    <p:anim calcmode="lin" valueType="num">
                                      <p:cBhvr>
                                        <p:cTn id="104" dur="800" decel="100000" fill="hold"/>
                                        <p:tgtEl>
                                          <p:spTgt spid="46"/>
                                        </p:tgtEl>
                                        <p:attrNameLst>
                                          <p:attrName>ppt_y</p:attrName>
                                        </p:attrNameLst>
                                      </p:cBhvr>
                                      <p:tavLst>
                                        <p:tav tm="0">
                                          <p:val>
                                            <p:strVal val="#ppt_y-0.4"/>
                                          </p:val>
                                        </p:tav>
                                        <p:tav tm="100000">
                                          <p:val>
                                            <p:strVal val="#ppt_y+0.1"/>
                                          </p:val>
                                        </p:tav>
                                      </p:tavLst>
                                    </p:anim>
                                    <p:anim calcmode="lin" valueType="num">
                                      <p:cBhvr>
                                        <p:cTn id="105"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106"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9" grpId="0"/>
      <p:bldP spid="20"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9"/>
          <p:cNvSpPr txBox="1"/>
          <p:nvPr/>
        </p:nvSpPr>
        <p:spPr>
          <a:xfrm>
            <a:off x="2498602" y="2690485"/>
            <a:ext cx="20697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spc="300" dirty="0">
                <a:solidFill>
                  <a:srgbClr val="0070C0"/>
                </a:solidFill>
                <a:latin typeface="微软雅黑" panose="020B0503020204020204" pitchFamily="34" charset="-122"/>
                <a:ea typeface="微软雅黑" panose="020B0503020204020204" pitchFamily="34" charset="-122"/>
              </a:rPr>
              <a:t>自我膨胀性很强</a:t>
            </a:r>
            <a:endParaRPr kumimoji="0" lang="zh-CN" altLang="en-US" sz="1800" b="1" i="0" u="none" strike="noStrike" kern="120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8" name="矩形 7"/>
          <p:cNvSpPr/>
          <p:nvPr/>
        </p:nvSpPr>
        <p:spPr>
          <a:xfrm>
            <a:off x="2321728" y="827723"/>
            <a:ext cx="2900708" cy="1289905"/>
          </a:xfrm>
          <a:prstGeom prst="rect">
            <a:avLst/>
          </a:prstGeom>
        </p:spPr>
        <p:txBody>
          <a:bodyPr wrap="square">
            <a:sp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、总是增产</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、生产销售目标差异化</a:t>
            </a:r>
            <a:endParaRPr lang="en-US" altLang="zh-CN"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3</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、牛鞭效应</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文本框 9"/>
          <p:cNvSpPr txBox="1"/>
          <p:nvPr/>
        </p:nvSpPr>
        <p:spPr>
          <a:xfrm>
            <a:off x="8585633" y="3464817"/>
            <a:ext cx="15311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spc="300" dirty="0">
                <a:solidFill>
                  <a:srgbClr val="0070C0"/>
                </a:solidFill>
                <a:latin typeface="微软雅黑" panose="020B0503020204020204" pitchFamily="34" charset="-122"/>
                <a:ea typeface="微软雅黑" panose="020B0503020204020204" pitchFamily="34" charset="-122"/>
              </a:rPr>
              <a:t>易发生减值</a:t>
            </a:r>
            <a:endParaRPr kumimoji="0" lang="zh-CN" altLang="en-US" sz="1800" b="1" i="0" u="none" strike="noStrike" kern="120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5" name="矩形 14"/>
          <p:cNvSpPr/>
          <p:nvPr/>
        </p:nvSpPr>
        <p:spPr>
          <a:xfrm>
            <a:off x="8075935" y="1156095"/>
            <a:ext cx="2854526" cy="1705403"/>
          </a:xfrm>
          <a:prstGeom prst="rect">
            <a:avLst/>
          </a:prstGeom>
        </p:spPr>
        <p:txBody>
          <a:bodyPr wrap="square">
            <a:sp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、产品更新迭代快</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、存货管理成本上升</a:t>
            </a:r>
            <a:endParaRPr lang="en-US" altLang="zh-CN"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3</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、服饰品牌的个性化和快消特点</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101E218E-B7F2-484E-B169-AFC00C66740C}"/>
              </a:ext>
            </a:extLst>
          </p:cNvPr>
          <p:cNvGrpSpPr/>
          <p:nvPr/>
        </p:nvGrpSpPr>
        <p:grpSpPr>
          <a:xfrm>
            <a:off x="-290285" y="2276872"/>
            <a:ext cx="12961257" cy="4196500"/>
            <a:chOff x="-290285" y="2276872"/>
            <a:chExt cx="12961257" cy="4196500"/>
          </a:xfrm>
        </p:grpSpPr>
        <p:sp>
          <p:nvSpPr>
            <p:cNvPr id="26" name="任意多边形 25"/>
            <p:cNvSpPr/>
            <p:nvPr/>
          </p:nvSpPr>
          <p:spPr>
            <a:xfrm>
              <a:off x="-275771" y="2505543"/>
              <a:ext cx="12859657" cy="2008400"/>
            </a:xfrm>
            <a:custGeom>
              <a:avLst/>
              <a:gdLst>
                <a:gd name="connsiteX0" fmla="*/ 0 w 9644743"/>
                <a:gd name="connsiteY0" fmla="*/ 1049100 h 1506300"/>
                <a:gd name="connsiteX1" fmla="*/ 1828800 w 9644743"/>
                <a:gd name="connsiteY1" fmla="*/ 91157 h 1506300"/>
                <a:gd name="connsiteX2" fmla="*/ 4103915 w 9644743"/>
                <a:gd name="connsiteY2" fmla="*/ 102043 h 1506300"/>
                <a:gd name="connsiteX3" fmla="*/ 6509658 w 9644743"/>
                <a:gd name="connsiteY3" fmla="*/ 646329 h 1506300"/>
                <a:gd name="connsiteX4" fmla="*/ 7924800 w 9644743"/>
                <a:gd name="connsiteY4" fmla="*/ 515700 h 1506300"/>
                <a:gd name="connsiteX5" fmla="*/ 9644743 w 9644743"/>
                <a:gd name="connsiteY5" fmla="*/ 1506300 h 150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44743" h="1506300">
                  <a:moveTo>
                    <a:pt x="0" y="1049100"/>
                  </a:moveTo>
                  <a:cubicBezTo>
                    <a:pt x="572407" y="649050"/>
                    <a:pt x="1144814" y="249000"/>
                    <a:pt x="1828800" y="91157"/>
                  </a:cubicBezTo>
                  <a:cubicBezTo>
                    <a:pt x="2512786" y="-66686"/>
                    <a:pt x="3323772" y="9514"/>
                    <a:pt x="4103915" y="102043"/>
                  </a:cubicBezTo>
                  <a:cubicBezTo>
                    <a:pt x="4884058" y="194572"/>
                    <a:pt x="5872844" y="577386"/>
                    <a:pt x="6509658" y="646329"/>
                  </a:cubicBezTo>
                  <a:cubicBezTo>
                    <a:pt x="7146472" y="715272"/>
                    <a:pt x="7402286" y="372372"/>
                    <a:pt x="7924800" y="515700"/>
                  </a:cubicBezTo>
                  <a:cubicBezTo>
                    <a:pt x="8447314" y="659028"/>
                    <a:pt x="9046028" y="1082664"/>
                    <a:pt x="9644743" y="1506300"/>
                  </a:cubicBezTo>
                </a:path>
              </a:pathLst>
            </a:custGeom>
            <a:noFill/>
            <a:ln w="12700">
              <a:solidFill>
                <a:srgbClr val="3D3836"/>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7" name="任意多边形 26"/>
            <p:cNvSpPr/>
            <p:nvPr/>
          </p:nvSpPr>
          <p:spPr>
            <a:xfrm>
              <a:off x="-290285" y="3280228"/>
              <a:ext cx="12961257" cy="3193144"/>
            </a:xfrm>
            <a:custGeom>
              <a:avLst/>
              <a:gdLst>
                <a:gd name="connsiteX0" fmla="*/ 0 w 9720943"/>
                <a:gd name="connsiteY0" fmla="*/ 0 h 2394858"/>
                <a:gd name="connsiteX1" fmla="*/ 3690257 w 9720943"/>
                <a:gd name="connsiteY1" fmla="*/ 925286 h 2394858"/>
                <a:gd name="connsiteX2" fmla="*/ 6324600 w 9720943"/>
                <a:gd name="connsiteY2" fmla="*/ 696686 h 2394858"/>
                <a:gd name="connsiteX3" fmla="*/ 7805057 w 9720943"/>
                <a:gd name="connsiteY3" fmla="*/ 1034143 h 2394858"/>
                <a:gd name="connsiteX4" fmla="*/ 9720943 w 9720943"/>
                <a:gd name="connsiteY4" fmla="*/ 2394858 h 2394858"/>
                <a:gd name="connsiteX0" fmla="*/ 0 w 9720943"/>
                <a:gd name="connsiteY0" fmla="*/ 0 h 2394858"/>
                <a:gd name="connsiteX1" fmla="*/ 3690257 w 9720943"/>
                <a:gd name="connsiteY1" fmla="*/ 925286 h 2394858"/>
                <a:gd name="connsiteX2" fmla="*/ 6324600 w 9720943"/>
                <a:gd name="connsiteY2" fmla="*/ 696686 h 2394858"/>
                <a:gd name="connsiteX3" fmla="*/ 8139593 w 9720943"/>
                <a:gd name="connsiteY3" fmla="*/ 1167957 h 2394858"/>
                <a:gd name="connsiteX4" fmla="*/ 9720943 w 9720943"/>
                <a:gd name="connsiteY4" fmla="*/ 2394858 h 239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0943" h="2394858">
                  <a:moveTo>
                    <a:pt x="0" y="0"/>
                  </a:moveTo>
                  <a:cubicBezTo>
                    <a:pt x="1318078" y="404586"/>
                    <a:pt x="2636157" y="809172"/>
                    <a:pt x="3690257" y="925286"/>
                  </a:cubicBezTo>
                  <a:cubicBezTo>
                    <a:pt x="4744357" y="1041400"/>
                    <a:pt x="5583044" y="656241"/>
                    <a:pt x="6324600" y="696686"/>
                  </a:cubicBezTo>
                  <a:cubicBezTo>
                    <a:pt x="7066156" y="737131"/>
                    <a:pt x="7573536" y="884928"/>
                    <a:pt x="8139593" y="1167957"/>
                  </a:cubicBezTo>
                  <a:cubicBezTo>
                    <a:pt x="8705650" y="1450986"/>
                    <a:pt x="9046028" y="1856015"/>
                    <a:pt x="9720943" y="2394858"/>
                  </a:cubicBezTo>
                </a:path>
              </a:pathLst>
            </a:custGeom>
            <a:noFill/>
            <a:ln w="12700">
              <a:solidFill>
                <a:srgbClr val="3D3836"/>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任意多边形 28"/>
            <p:cNvSpPr/>
            <p:nvPr/>
          </p:nvSpPr>
          <p:spPr>
            <a:xfrm>
              <a:off x="-282497" y="2750636"/>
              <a:ext cx="12846204" cy="1187409"/>
            </a:xfrm>
            <a:custGeom>
              <a:avLst/>
              <a:gdLst>
                <a:gd name="connsiteX0" fmla="*/ 0 w 9634653"/>
                <a:gd name="connsiteY0" fmla="*/ 635619 h 890557"/>
                <a:gd name="connsiteX1" fmla="*/ 3211551 w 9634653"/>
                <a:gd name="connsiteY1" fmla="*/ 869795 h 890557"/>
                <a:gd name="connsiteX2" fmla="*/ 6512312 w 9634653"/>
                <a:gd name="connsiteY2" fmla="*/ 167268 h 890557"/>
                <a:gd name="connsiteX3" fmla="*/ 7973122 w 9634653"/>
                <a:gd name="connsiteY3" fmla="*/ 323385 h 890557"/>
                <a:gd name="connsiteX4" fmla="*/ 9634653 w 9634653"/>
                <a:gd name="connsiteY4" fmla="*/ 0 h 890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4653" h="890557">
                  <a:moveTo>
                    <a:pt x="0" y="635619"/>
                  </a:moveTo>
                  <a:cubicBezTo>
                    <a:pt x="1063083" y="791736"/>
                    <a:pt x="2126166" y="947853"/>
                    <a:pt x="3211551" y="869795"/>
                  </a:cubicBezTo>
                  <a:cubicBezTo>
                    <a:pt x="4296936" y="791737"/>
                    <a:pt x="5718717" y="258336"/>
                    <a:pt x="6512312" y="167268"/>
                  </a:cubicBezTo>
                  <a:cubicBezTo>
                    <a:pt x="7305907" y="76200"/>
                    <a:pt x="7452732" y="351263"/>
                    <a:pt x="7973122" y="323385"/>
                  </a:cubicBezTo>
                  <a:cubicBezTo>
                    <a:pt x="8493512" y="295507"/>
                    <a:pt x="9064082" y="147753"/>
                    <a:pt x="9634653" y="0"/>
                  </a:cubicBezTo>
                </a:path>
              </a:pathLst>
            </a:custGeom>
            <a:noFill/>
            <a:ln w="12700">
              <a:solidFill>
                <a:srgbClr val="3D3836"/>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 name="椭圆 2"/>
            <p:cNvSpPr/>
            <p:nvPr/>
          </p:nvSpPr>
          <p:spPr>
            <a:xfrm>
              <a:off x="1519453" y="2276872"/>
              <a:ext cx="960107" cy="960107"/>
            </a:xfrm>
            <a:prstGeom prst="ellipse">
              <a:avLst/>
            </a:prstGeom>
            <a:blipFill>
              <a:blip r:embed="rId3" cstate="screen">
                <a:extLst>
                  <a:ext uri="{28A0092B-C50C-407E-A947-70E740481C1C}">
                    <a14:useLocalDpi xmlns:a14="http://schemas.microsoft.com/office/drawing/2010/main"/>
                  </a:ext>
                </a:extLst>
              </a:blip>
              <a:stretch>
                <a:fillRect/>
              </a:stretch>
            </a:blipFill>
            <a:ln w="76200">
              <a:solidFill>
                <a:srgbClr val="084772"/>
              </a:solid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9810917" y="2628949"/>
              <a:ext cx="960107" cy="960107"/>
            </a:xfrm>
            <a:prstGeom prst="ellipse">
              <a:avLst/>
            </a:prstGeom>
            <a:blipFill>
              <a:blip r:embed="rId4" cstate="screen">
                <a:extLst>
                  <a:ext uri="{28A0092B-C50C-407E-A947-70E740481C1C}">
                    <a14:useLocalDpi xmlns:a14="http://schemas.microsoft.com/office/drawing/2010/main"/>
                  </a:ext>
                </a:extLst>
              </a:blip>
              <a:stretch>
                <a:fillRect/>
              </a:stretch>
            </a:blipFill>
            <a:ln w="76200">
              <a:solidFill>
                <a:srgbClr val="084772"/>
              </a:solid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6095077" y="3857201"/>
              <a:ext cx="960107" cy="960107"/>
            </a:xfrm>
            <a:prstGeom prst="ellipse">
              <a:avLst/>
            </a:prstGeom>
            <a:blipFill>
              <a:blip r:embed="rId5" cstate="screen">
                <a:extLst>
                  <a:ext uri="{28A0092B-C50C-407E-A947-70E740481C1C}">
                    <a14:useLocalDpi xmlns:a14="http://schemas.microsoft.com/office/drawing/2010/main"/>
                  </a:ext>
                </a:extLst>
              </a:blip>
              <a:stretch>
                <a:fillRect/>
              </a:stretch>
            </a:blipFill>
            <a:ln w="76200">
              <a:solidFill>
                <a:srgbClr val="084772"/>
              </a:solid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22" name="文本框 9"/>
          <p:cNvSpPr txBox="1"/>
          <p:nvPr/>
        </p:nvSpPr>
        <p:spPr>
          <a:xfrm>
            <a:off x="5927413" y="4919296"/>
            <a:ext cx="1261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spc="300" dirty="0">
                <a:solidFill>
                  <a:srgbClr val="0070C0"/>
                </a:solidFill>
                <a:latin typeface="微软雅黑" panose="020B0503020204020204" pitchFamily="34" charset="-122"/>
                <a:ea typeface="微软雅黑" panose="020B0503020204020204" pitchFamily="34" charset="-122"/>
              </a:rPr>
              <a:t>占用资金</a:t>
            </a:r>
            <a:endParaRPr kumimoji="0" lang="zh-CN" altLang="en-US" sz="1800" b="1" i="0" u="none" strike="noStrike" kern="120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23" name="矩形 22"/>
          <p:cNvSpPr/>
          <p:nvPr/>
        </p:nvSpPr>
        <p:spPr>
          <a:xfrm>
            <a:off x="5927413" y="5236038"/>
            <a:ext cx="2870177" cy="874407"/>
          </a:xfrm>
          <a:prstGeom prst="rect">
            <a:avLst/>
          </a:prstGeom>
        </p:spPr>
        <p:txBody>
          <a:bodyPr wrap="square">
            <a:sp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流动资产，但其流动变现能力差</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EE0D9C4E-CAE4-4639-9427-2453FC3314C3}"/>
              </a:ext>
            </a:extLst>
          </p:cNvPr>
          <p:cNvGrpSpPr/>
          <p:nvPr/>
        </p:nvGrpSpPr>
        <p:grpSpPr>
          <a:xfrm>
            <a:off x="0" y="247949"/>
            <a:ext cx="12192000" cy="400110"/>
            <a:chOff x="0" y="247949"/>
            <a:chExt cx="12192000" cy="400110"/>
          </a:xfrm>
        </p:grpSpPr>
        <p:sp>
          <p:nvSpPr>
            <p:cNvPr id="18" name="矩形 17">
              <a:extLst>
                <a:ext uri="{FF2B5EF4-FFF2-40B4-BE49-F238E27FC236}">
                  <a16:creationId xmlns:a16="http://schemas.microsoft.com/office/drawing/2014/main" id="{4F14CB37-274A-4713-A9FE-BFE1698E859F}"/>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TextBox 27">
              <a:extLst>
                <a:ext uri="{FF2B5EF4-FFF2-40B4-BE49-F238E27FC236}">
                  <a16:creationId xmlns:a16="http://schemas.microsoft.com/office/drawing/2014/main" id="{38C32D1C-A23C-4162-9232-EDA5D3C8AC5F}"/>
                </a:ext>
              </a:extLst>
            </p:cNvPr>
            <p:cNvSpPr txBox="1"/>
            <p:nvPr/>
          </p:nvSpPr>
          <p:spPr>
            <a:xfrm>
              <a:off x="613186" y="247949"/>
              <a:ext cx="2792752"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研究</a:t>
              </a:r>
              <a:r>
                <a:rPr lang="zh-CN" altLang="en-US" sz="2000" spc="600" dirty="0">
                  <a:solidFill>
                    <a:srgbClr val="084772"/>
                  </a:solidFill>
                  <a:latin typeface="微软雅黑" panose="020B0503020204020204" pitchFamily="34" charset="-122"/>
                  <a:ea typeface="微软雅黑" panose="020B0503020204020204" pitchFamily="34" charset="-122"/>
                </a:rPr>
                <a:t>背景简介</a:t>
              </a:r>
              <a:endPar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FF4A0E43-21C4-42BA-9B04-BC4285FB1E3D}"/>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extLst>
      <p:ext uri="{BB962C8B-B14F-4D97-AF65-F5344CB8AC3E}">
        <p14:creationId xmlns:p14="http://schemas.microsoft.com/office/powerpoint/2010/main" val="416905891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5"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E11974F-BED5-4346-886F-49C87EEC19BA}"/>
              </a:ext>
            </a:extLst>
          </p:cNvPr>
          <p:cNvSpPr/>
          <p:nvPr/>
        </p:nvSpPr>
        <p:spPr>
          <a:xfrm>
            <a:off x="0" y="199274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8C75C424-1E74-4412-BEB2-B0F1A08CAC58}"/>
              </a:ext>
            </a:extLst>
          </p:cNvPr>
          <p:cNvGrpSpPr/>
          <p:nvPr/>
        </p:nvGrpSpPr>
        <p:grpSpPr>
          <a:xfrm>
            <a:off x="0" y="2023097"/>
            <a:ext cx="12192001" cy="1446550"/>
            <a:chOff x="0" y="2023097"/>
            <a:chExt cx="12192001" cy="1446550"/>
          </a:xfrm>
        </p:grpSpPr>
        <p:sp>
          <p:nvSpPr>
            <p:cNvPr id="10" name="矩形 9">
              <a:extLst>
                <a:ext uri="{FF2B5EF4-FFF2-40B4-BE49-F238E27FC236}">
                  <a16:creationId xmlns:a16="http://schemas.microsoft.com/office/drawing/2014/main" id="{955C966B-7A8B-41D7-B15E-194C5F35AA1E}"/>
                </a:ext>
              </a:extLst>
            </p:cNvPr>
            <p:cNvSpPr/>
            <p:nvPr/>
          </p:nvSpPr>
          <p:spPr>
            <a:xfrm>
              <a:off x="2346037" y="2475346"/>
              <a:ext cx="9845964"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447895" y="2485661"/>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EE0FD16-6FB2-4802-AAD1-55F8A327906C}"/>
                </a:ext>
              </a:extLst>
            </p:cNvPr>
            <p:cNvSpPr txBox="1"/>
            <p:nvPr/>
          </p:nvSpPr>
          <p:spPr>
            <a:xfrm>
              <a:off x="1422919" y="2023097"/>
              <a:ext cx="757122" cy="1446550"/>
            </a:xfrm>
            <a:prstGeom prst="rect">
              <a:avLst/>
            </a:prstGeom>
            <a:noFill/>
          </p:spPr>
          <p:txBody>
            <a:bodyPr wrap="square" rtlCol="0">
              <a:spAutoFit/>
            </a:bodyPr>
            <a:lstStyle/>
            <a:p>
              <a:r>
                <a:rPr lang="en-US" altLang="zh-CN" sz="8800" b="1" spc="300" dirty="0">
                  <a:solidFill>
                    <a:schemeClr val="bg1"/>
                  </a:solidFill>
                  <a:latin typeface="微软雅黑" panose="020B0503020204020204" pitchFamily="34" charset="-122"/>
                  <a:ea typeface="微软雅黑" panose="020B0503020204020204" pitchFamily="34" charset="-122"/>
                </a:rPr>
                <a:t>2</a:t>
              </a:r>
              <a:endParaRPr lang="zh-CN" altLang="en-US" sz="8800" b="1" spc="300"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B88E8112-41F9-4AD5-8DC3-C23E7D68FEAE}"/>
              </a:ext>
            </a:extLst>
          </p:cNvPr>
          <p:cNvSpPr txBox="1"/>
          <p:nvPr/>
        </p:nvSpPr>
        <p:spPr>
          <a:xfrm>
            <a:off x="7666441" y="3325777"/>
            <a:ext cx="3842067" cy="646331"/>
          </a:xfrm>
          <a:prstGeom prst="rect">
            <a:avLst/>
          </a:prstGeom>
          <a:noFill/>
        </p:spPr>
        <p:txBody>
          <a:bodyPr wrap="square" rtlCol="0">
            <a:spAutoFit/>
          </a:bodyPr>
          <a:lstStyle/>
          <a:p>
            <a:r>
              <a:rPr lang="zh-CN" altLang="en-US" sz="3600" b="1" spc="600" dirty="0">
                <a:solidFill>
                  <a:schemeClr val="bg1"/>
                </a:solidFill>
                <a:latin typeface="微软雅黑" panose="020B0503020204020204" pitchFamily="34" charset="-122"/>
                <a:ea typeface="微软雅黑" panose="020B0503020204020204" pitchFamily="34" charset="-122"/>
              </a:rPr>
              <a:t>现有理论</a:t>
            </a:r>
          </a:p>
        </p:txBody>
      </p:sp>
    </p:spTree>
    <p:extLst>
      <p:ext uri="{BB962C8B-B14F-4D97-AF65-F5344CB8AC3E}">
        <p14:creationId xmlns:p14="http://schemas.microsoft.com/office/powerpoint/2010/main" val="41703500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900" decel="100000" fill="hold"/>
                                        <p:tgtEl>
                                          <p:spTgt spid="1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26648" y="1986116"/>
            <a:ext cx="2005870" cy="400110"/>
          </a:xfrm>
          <a:prstGeom prst="rect">
            <a:avLst/>
          </a:prstGeom>
          <a:solidFill>
            <a:srgbClr val="084772"/>
          </a:solidFill>
          <a:ln w="9525">
            <a:noFill/>
            <a:miter lim="800000"/>
            <a:headEnd/>
            <a:tailEnd/>
          </a:ln>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panose="020B0503020204020204" pitchFamily="34" charset="-122"/>
                <a:ea typeface="微软雅黑" panose="020B0503020204020204" pitchFamily="34" charset="-122"/>
                <a:sym typeface="Segoe UI" pitchFamily="34" charset="0"/>
              </a:rPr>
              <a:t>现有理论</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egoe UI" pitchFamily="34" charset="0"/>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0847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grpSp>
      <p:grpSp>
        <p:nvGrpSpPr>
          <p:cNvPr id="2" name="组合 1">
            <a:extLst>
              <a:ext uri="{FF2B5EF4-FFF2-40B4-BE49-F238E27FC236}">
                <a16:creationId xmlns:a16="http://schemas.microsoft.com/office/drawing/2014/main" id="{056BFC84-4E4B-4B6D-A1EC-6837443D19AB}"/>
              </a:ext>
            </a:extLst>
          </p:cNvPr>
          <p:cNvGrpSpPr/>
          <p:nvPr/>
        </p:nvGrpSpPr>
        <p:grpSpPr>
          <a:xfrm>
            <a:off x="0" y="247949"/>
            <a:ext cx="12192000" cy="400110"/>
            <a:chOff x="0" y="247949"/>
            <a:chExt cx="12192000" cy="400110"/>
          </a:xfrm>
        </p:grpSpPr>
        <p:sp>
          <p:nvSpPr>
            <p:cNvPr id="72" name="矩形 71">
              <a:extLst>
                <a:ext uri="{FF2B5EF4-FFF2-40B4-BE49-F238E27FC236}">
                  <a16:creationId xmlns:a16="http://schemas.microsoft.com/office/drawing/2014/main" id="{54E599DD-8A42-4B48-929D-F9C97F3FD864}"/>
                </a:ext>
              </a:extLst>
            </p:cNvPr>
            <p:cNvSpPr/>
            <p:nvPr/>
          </p:nvSpPr>
          <p:spPr>
            <a:xfrm>
              <a:off x="3405938" y="247949"/>
              <a:ext cx="878606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TextBox 27">
              <a:extLst>
                <a:ext uri="{FF2B5EF4-FFF2-40B4-BE49-F238E27FC236}">
                  <a16:creationId xmlns:a16="http://schemas.microsoft.com/office/drawing/2014/main" id="{975352CC-ADA2-48E6-8436-FD61CA157AD8}"/>
                </a:ext>
              </a:extLst>
            </p:cNvPr>
            <p:cNvSpPr txBox="1"/>
            <p:nvPr/>
          </p:nvSpPr>
          <p:spPr>
            <a:xfrm>
              <a:off x="946610" y="247949"/>
              <a:ext cx="2125903" cy="400110"/>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02 </a:t>
              </a:r>
              <a:r>
                <a:rPr kumimoji="0" lang="zh-CN" altLang="en-US" sz="2000" b="0" i="0" u="none" strike="noStrike" kern="1200" cap="none" spc="600" normalizeH="0" baseline="0" noProof="0" dirty="0">
                  <a:ln>
                    <a:noFill/>
                  </a:ln>
                  <a:solidFill>
                    <a:srgbClr val="084772"/>
                  </a:solidFill>
                  <a:effectLst/>
                  <a:uLnTx/>
                  <a:uFillTx/>
                  <a:latin typeface="微软雅黑" panose="020B0503020204020204" pitchFamily="34" charset="-122"/>
                  <a:ea typeface="微软雅黑" panose="020B0503020204020204" pitchFamily="34" charset="-122"/>
                  <a:cs typeface="+mn-cs"/>
                </a:rPr>
                <a:t>现有理论</a:t>
              </a:r>
            </a:p>
          </p:txBody>
        </p:sp>
        <p:sp>
          <p:nvSpPr>
            <p:cNvPr id="74" name="矩形 73">
              <a:extLst>
                <a:ext uri="{FF2B5EF4-FFF2-40B4-BE49-F238E27FC236}">
                  <a16:creationId xmlns:a16="http://schemas.microsoft.com/office/drawing/2014/main" id="{830C615D-4B21-4625-A694-7C37E19EE72A}"/>
                </a:ext>
              </a:extLst>
            </p:cNvPr>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77" name="文本框 76">
            <a:extLst>
              <a:ext uri="{FF2B5EF4-FFF2-40B4-BE49-F238E27FC236}">
                <a16:creationId xmlns:a16="http://schemas.microsoft.com/office/drawing/2014/main" id="{ABB682BD-36C4-4464-9D3F-A03151EBFEF8}"/>
              </a:ext>
            </a:extLst>
          </p:cNvPr>
          <p:cNvSpPr txBox="1"/>
          <p:nvPr/>
        </p:nvSpPr>
        <p:spPr>
          <a:xfrm>
            <a:off x="1068997" y="2455973"/>
            <a:ext cx="6097384" cy="2031325"/>
          </a:xfrm>
          <a:prstGeom prst="rect">
            <a:avLst/>
          </a:prstGeom>
          <a:noFill/>
        </p:spPr>
        <p:txBody>
          <a:bodyPr wrap="square">
            <a:spAutoFit/>
          </a:bodyPr>
          <a:lstStyle/>
          <a:p>
            <a:pPr algn="l"/>
            <a:r>
              <a:rPr lang="en-US" altLang="zh-CN" sz="1800" b="0" i="0" u="none" strike="noStrike" baseline="0" dirty="0">
                <a:latin typeface="微软雅黑" panose="020B0503020204020204" pitchFamily="34" charset="-122"/>
                <a:ea typeface="微软雅黑" panose="020B0503020204020204" pitchFamily="34" charset="-122"/>
              </a:rPr>
              <a:t>1.</a:t>
            </a:r>
            <a:r>
              <a:rPr lang="zh-CN" altLang="en-US" sz="1800" b="0" i="0" u="none" strike="noStrike" baseline="0" dirty="0">
                <a:latin typeface="微软雅黑" panose="020B0503020204020204" pitchFamily="34" charset="-122"/>
                <a:ea typeface="微软雅黑" panose="020B0503020204020204" pitchFamily="34" charset="-122"/>
              </a:rPr>
              <a:t>经济批量模型</a:t>
            </a:r>
          </a:p>
          <a:p>
            <a:pPr algn="l"/>
            <a:r>
              <a:rPr lang="en-US" altLang="zh-CN" sz="1800" b="0" i="0" u="none" strike="noStrike" baseline="0" dirty="0">
                <a:latin typeface="微软雅黑" panose="020B0503020204020204" pitchFamily="34" charset="-122"/>
                <a:ea typeface="微软雅黑" panose="020B0503020204020204" pitchFamily="34" charset="-122"/>
              </a:rPr>
              <a:t>TC=P*A/Q</a:t>
            </a:r>
          </a:p>
          <a:p>
            <a:pPr algn="l"/>
            <a:r>
              <a:rPr lang="en-US" altLang="zh-CN" sz="1800" b="0" i="0" u="none" strike="noStrike" baseline="0" dirty="0">
                <a:latin typeface="微软雅黑" panose="020B0503020204020204" pitchFamily="34" charset="-122"/>
                <a:ea typeface="微软雅黑" panose="020B0503020204020204" pitchFamily="34" charset="-122"/>
              </a:rPr>
              <a:t>A </a:t>
            </a:r>
            <a:r>
              <a:rPr lang="zh-CN" altLang="en-US" sz="1800" b="0" i="0" u="none" strike="noStrike" baseline="0" dirty="0">
                <a:latin typeface="微软雅黑" panose="020B0503020204020204" pitchFamily="34" charset="-122"/>
                <a:ea typeface="微软雅黑" panose="020B0503020204020204" pitchFamily="34" charset="-122"/>
              </a:rPr>
              <a:t>为年存货需要量，订货的变动成本为</a:t>
            </a:r>
            <a:r>
              <a:rPr lang="en-US" altLang="zh-CN" sz="1800" b="0" i="0" u="none" strike="noStrike" baseline="0" dirty="0">
                <a:latin typeface="微软雅黑" panose="020B0503020204020204" pitchFamily="34" charset="-122"/>
                <a:ea typeface="微软雅黑" panose="020B0503020204020204" pitchFamily="34" charset="-122"/>
              </a:rPr>
              <a:t>P</a:t>
            </a:r>
            <a:r>
              <a:rPr lang="zh-CN" altLang="en-US" sz="1800" b="0" i="0" u="none" strike="noStrike" baseline="0" dirty="0">
                <a:latin typeface="微软雅黑" panose="020B0503020204020204" pitchFamily="34" charset="-122"/>
                <a:ea typeface="微软雅黑" panose="020B0503020204020204" pitchFamily="34" charset="-122"/>
              </a:rPr>
              <a:t>，每次</a:t>
            </a:r>
          </a:p>
          <a:p>
            <a:pPr algn="l"/>
            <a:r>
              <a:rPr lang="zh-CN" altLang="en-US" sz="1800" b="0" i="0" u="none" strike="noStrike" baseline="0" dirty="0">
                <a:latin typeface="微软雅黑" panose="020B0503020204020204" pitchFamily="34" charset="-122"/>
                <a:ea typeface="微软雅黑" panose="020B0503020204020204" pitchFamily="34" charset="-122"/>
              </a:rPr>
              <a:t>订货量为</a:t>
            </a:r>
            <a:r>
              <a:rPr lang="en-US" altLang="zh-CN" sz="1800" b="0" i="0" u="none" strike="noStrike" baseline="0" dirty="0">
                <a:latin typeface="微软雅黑" panose="020B0503020204020204" pitchFamily="34" charset="-122"/>
                <a:ea typeface="微软雅黑" panose="020B0503020204020204" pitchFamily="34" charset="-122"/>
              </a:rPr>
              <a:t>Q</a:t>
            </a:r>
            <a:r>
              <a:rPr lang="zh-CN" altLang="en-US" sz="1800" b="0" i="0" u="none" strike="noStrike" baseline="0" dirty="0">
                <a:latin typeface="微软雅黑" panose="020B0503020204020204" pitchFamily="34" charset="-122"/>
                <a:ea typeface="微软雅黑" panose="020B0503020204020204" pitchFamily="34" charset="-122"/>
              </a:rPr>
              <a:t>。公式的实际运用过程中，社会的总需求</a:t>
            </a:r>
          </a:p>
          <a:p>
            <a:pPr algn="l"/>
            <a:r>
              <a:rPr lang="zh-CN" altLang="en-US" sz="1800" b="0" i="0" u="none" strike="noStrike" baseline="0" dirty="0">
                <a:latin typeface="微软雅黑" panose="020B0503020204020204" pitchFamily="34" charset="-122"/>
                <a:ea typeface="微软雅黑" panose="020B0503020204020204" pitchFamily="34" charset="-122"/>
              </a:rPr>
              <a:t>量存在着太多的不确定性，</a:t>
            </a:r>
            <a:r>
              <a:rPr lang="en-US" altLang="zh-CN" sz="1800" b="0" i="0" u="none" strike="noStrike" baseline="0" dirty="0">
                <a:latin typeface="微软雅黑" panose="020B0503020204020204" pitchFamily="34" charset="-122"/>
                <a:ea typeface="微软雅黑" panose="020B0503020204020204" pitchFamily="34" charset="-122"/>
              </a:rPr>
              <a:t>A </a:t>
            </a:r>
            <a:r>
              <a:rPr lang="zh-CN" altLang="en-US" sz="1800" b="0" i="0" u="none" strike="noStrike" baseline="0" dirty="0">
                <a:latin typeface="微软雅黑" panose="020B0503020204020204" pitchFamily="34" charset="-122"/>
                <a:ea typeface="微软雅黑" panose="020B0503020204020204" pitchFamily="34" charset="-122"/>
              </a:rPr>
              <a:t>的准确值难以估计，加</a:t>
            </a:r>
          </a:p>
          <a:p>
            <a:pPr algn="l"/>
            <a:r>
              <a:rPr lang="zh-CN" altLang="en-US" sz="1800" b="0" i="0" u="none" strike="noStrike" baseline="0" dirty="0">
                <a:latin typeface="微软雅黑" panose="020B0503020204020204" pitchFamily="34" charset="-122"/>
                <a:ea typeface="微软雅黑" panose="020B0503020204020204" pitchFamily="34" charset="-122"/>
              </a:rPr>
              <a:t>之本公式的使用是基于存货的单价不变的假设，对于</a:t>
            </a:r>
          </a:p>
          <a:p>
            <a:pPr algn="l"/>
            <a:r>
              <a:rPr lang="zh-CN" altLang="en-US" sz="1800" b="0" i="0" u="none" strike="noStrike" baseline="0" dirty="0">
                <a:latin typeface="微软雅黑" panose="020B0503020204020204" pitchFamily="34" charset="-122"/>
                <a:ea typeface="微软雅黑" panose="020B0503020204020204" pitchFamily="34" charset="-122"/>
              </a:rPr>
              <a:t>纺织原材料价格不断波动的服饰行业也难以使用。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41416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0" presetClass="entr" presetSubtype="0" fill="hold" grpId="0" nodeType="afterEffect">
                                  <p:stCondLst>
                                    <p:cond delay="0"/>
                                  </p:stCondLst>
                                  <p:childTnLst>
                                    <p:set>
                                      <p:cBhvr>
                                        <p:cTn id="12" dur="1" fill="hold">
                                          <p:stCondLst>
                                            <p:cond delay="0"/>
                                          </p:stCondLst>
                                        </p:cTn>
                                        <p:tgtEl>
                                          <p:spTgt spid="23595"/>
                                        </p:tgtEl>
                                        <p:attrNameLst>
                                          <p:attrName>style.visibility</p:attrName>
                                        </p:attrNameLst>
                                      </p:cBhvr>
                                      <p:to>
                                        <p:strVal val="visible"/>
                                      </p:to>
                                    </p:set>
                                    <p:animEffect transition="in" filter="fade">
                                      <p:cBhvr>
                                        <p:cTn id="13" dur="800" decel="100000"/>
                                        <p:tgtEl>
                                          <p:spTgt spid="23595"/>
                                        </p:tgtEl>
                                      </p:cBhvr>
                                    </p:animEffect>
                                    <p:anim calcmode="lin" valueType="num">
                                      <p:cBhvr>
                                        <p:cTn id="14" dur="800" decel="100000" fill="hold"/>
                                        <p:tgtEl>
                                          <p:spTgt spid="23595"/>
                                        </p:tgtEl>
                                        <p:attrNameLst>
                                          <p:attrName>style.rotation</p:attrName>
                                        </p:attrNameLst>
                                      </p:cBhvr>
                                      <p:tavLst>
                                        <p:tav tm="0">
                                          <p:val>
                                            <p:fltVal val="-90"/>
                                          </p:val>
                                        </p:tav>
                                        <p:tav tm="100000">
                                          <p:val>
                                            <p:fltVal val="0"/>
                                          </p:val>
                                        </p:tav>
                                      </p:tavLst>
                                    </p:anim>
                                    <p:anim calcmode="lin" valueType="num">
                                      <p:cBhvr>
                                        <p:cTn id="15" dur="800" decel="100000" fill="hold"/>
                                        <p:tgtEl>
                                          <p:spTgt spid="23595"/>
                                        </p:tgtEl>
                                        <p:attrNameLst>
                                          <p:attrName>ppt_x</p:attrName>
                                        </p:attrNameLst>
                                      </p:cBhvr>
                                      <p:tavLst>
                                        <p:tav tm="0">
                                          <p:val>
                                            <p:strVal val="#ppt_x+0.4"/>
                                          </p:val>
                                        </p:tav>
                                        <p:tav tm="100000">
                                          <p:val>
                                            <p:strVal val="#ppt_x-0.05"/>
                                          </p:val>
                                        </p:tav>
                                      </p:tavLst>
                                    </p:anim>
                                    <p:anim calcmode="lin" valueType="num">
                                      <p:cBhvr>
                                        <p:cTn id="16" dur="800" decel="100000" fill="hold"/>
                                        <p:tgtEl>
                                          <p:spTgt spid="2359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359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359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学术论文答辩PPT模板"/>
</p:tagLst>
</file>

<file path=ppt/theme/theme1.xml><?xml version="1.0" encoding="utf-8"?>
<a:theme xmlns:a="http://schemas.openxmlformats.org/drawingml/2006/main" name="千库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3915</Words>
  <Application>Microsoft Office PowerPoint</Application>
  <PresentationFormat>宽屏</PresentationFormat>
  <Paragraphs>317</Paragraphs>
  <Slides>39</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方正兰亭粗黑简体</vt:lpstr>
      <vt:lpstr>华文细黑</vt:lpstr>
      <vt:lpstr>微软雅黑</vt:lpstr>
      <vt:lpstr>造字工房悦黑体验版纤细体</vt:lpstr>
      <vt:lpstr>Arial</vt:lpstr>
      <vt:lpstr>Calibri</vt:lpstr>
      <vt:lpstr>Calibri Light</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蓝色简约学术论文答辩PPT模板</dc:title>
  <cp:lastModifiedBy>Administrator</cp:lastModifiedBy>
  <cp:revision>55</cp:revision>
  <dcterms:created xsi:type="dcterms:W3CDTF">2016-03-16T13:16:19Z</dcterms:created>
  <dcterms:modified xsi:type="dcterms:W3CDTF">2021-06-11T10:41:00Z</dcterms:modified>
</cp:coreProperties>
</file>