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9" r:id="rId2"/>
    <p:sldId id="260" r:id="rId3"/>
    <p:sldId id="261" r:id="rId4"/>
    <p:sldId id="263" r:id="rId5"/>
    <p:sldId id="262" r:id="rId6"/>
    <p:sldId id="290" r:id="rId7"/>
    <p:sldId id="292" r:id="rId8"/>
    <p:sldId id="295" r:id="rId9"/>
    <p:sldId id="309" r:id="rId10"/>
    <p:sldId id="294" r:id="rId11"/>
    <p:sldId id="305" r:id="rId12"/>
    <p:sldId id="306" r:id="rId13"/>
    <p:sldId id="307" r:id="rId14"/>
    <p:sldId id="308" r:id="rId15"/>
    <p:sldId id="299" r:id="rId16"/>
    <p:sldId id="300" r:id="rId17"/>
    <p:sldId id="301" r:id="rId18"/>
    <p:sldId id="302" r:id="rId19"/>
    <p:sldId id="303" r:id="rId20"/>
    <p:sldId id="304" r:id="rId21"/>
    <p:sldId id="289" r:id="rId22"/>
  </p:sldIdLst>
  <p:sldSz cx="12190413" cy="6858000"/>
  <p:notesSz cx="6858000" cy="9144000"/>
  <p:custDataLst>
    <p:tags r:id="rId24"/>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showAnimation="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14455"/>
    <a:srgbClr val="E8E8E6"/>
    <a:srgbClr val="FFFFFF"/>
    <a:srgbClr val="080808"/>
    <a:srgbClr val="9498AE"/>
    <a:srgbClr val="7C819C"/>
    <a:srgbClr val="636883"/>
    <a:srgbClr val="53576D"/>
    <a:srgbClr val="722A28"/>
    <a:srgbClr val="6666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562" autoAdjust="0"/>
    <p:restoredTop sz="94595" autoAdjust="0"/>
  </p:normalViewPr>
  <p:slideViewPr>
    <p:cSldViewPr>
      <p:cViewPr varScale="1">
        <p:scale>
          <a:sx n="70" d="100"/>
          <a:sy n="70" d="100"/>
        </p:scale>
        <p:origin x="66" y="246"/>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470E5BC-B417-466E-A76A-1359E7C5B0BB}" type="datetimeFigureOut">
              <a:rPr lang="zh-CN" altLang="en-US" smtClean="0"/>
              <a:t>2021/12/27</a:t>
            </a:fld>
            <a:endParaRPr lang="zh-CN" altLang="en-US"/>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1E0E0E2-7263-44C4-AAA9-733DBA7BD205}" type="slidenum">
              <a:rPr lang="zh-CN" altLang="en-US" smtClean="0"/>
              <a:t>‹#›</a:t>
            </a:fld>
            <a:endParaRPr lang="zh-CN" altLang="en-US"/>
          </a:p>
        </p:txBody>
      </p:sp>
    </p:spTree>
    <p:extLst>
      <p:ext uri="{BB962C8B-B14F-4D97-AF65-F5344CB8AC3E}">
        <p14:creationId xmlns:p14="http://schemas.microsoft.com/office/powerpoint/2010/main" val="5730926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“毕业论文答辩模版”字体为“</a:t>
            </a:r>
            <a:r>
              <a:rPr lang="en-US" altLang="zh-CN"/>
              <a:t>MstiffHei HKS</a:t>
            </a:r>
            <a:r>
              <a:rPr lang="zh-CN" altLang="en-US"/>
              <a:t>”需繁体输入才能正确显示简体中文</a:t>
            </a:r>
          </a:p>
        </p:txBody>
      </p:sp>
      <p:sp>
        <p:nvSpPr>
          <p:cNvPr id="4" name="灯片编号占位符 3"/>
          <p:cNvSpPr>
            <a:spLocks noGrp="1"/>
          </p:cNvSpPr>
          <p:nvPr>
            <p:ph type="sldNum" sz="quarter" idx="10"/>
          </p:nvPr>
        </p:nvSpPr>
        <p:spPr/>
        <p:txBody>
          <a:bodyPr/>
          <a:lstStyle/>
          <a:p>
            <a:fld id="{41E0E0E2-7263-44C4-AAA9-733DBA7BD205}" type="slidenum">
              <a:rPr lang="zh-CN" altLang="en-US" smtClean="0"/>
              <a:t>1</a:t>
            </a:fld>
            <a:endParaRPr lang="zh-CN" altLang="en-US"/>
          </a:p>
        </p:txBody>
      </p:sp>
    </p:spTree>
    <p:extLst>
      <p:ext uri="{BB962C8B-B14F-4D97-AF65-F5344CB8AC3E}">
        <p14:creationId xmlns:p14="http://schemas.microsoft.com/office/powerpoint/2010/main" val="20447803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E0E0E2-7263-44C4-AAA9-733DBA7BD205}" type="slidenum">
              <a:rPr lang="zh-CN" altLang="en-US" smtClean="0"/>
              <a:t>10</a:t>
            </a:fld>
            <a:endParaRPr lang="zh-CN" altLang="en-US"/>
          </a:p>
        </p:txBody>
      </p:sp>
    </p:spTree>
    <p:extLst>
      <p:ext uri="{BB962C8B-B14F-4D97-AF65-F5344CB8AC3E}">
        <p14:creationId xmlns:p14="http://schemas.microsoft.com/office/powerpoint/2010/main" val="13125236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E0E0E2-7263-44C4-AAA9-733DBA7BD205}" type="slidenum">
              <a:rPr lang="zh-CN" altLang="en-US" smtClean="0"/>
              <a:t>11</a:t>
            </a:fld>
            <a:endParaRPr lang="zh-CN" altLang="en-US"/>
          </a:p>
        </p:txBody>
      </p:sp>
    </p:spTree>
    <p:extLst>
      <p:ext uri="{BB962C8B-B14F-4D97-AF65-F5344CB8AC3E}">
        <p14:creationId xmlns:p14="http://schemas.microsoft.com/office/powerpoint/2010/main" val="2183009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b="0" i="0" dirty="0">
                <a:solidFill>
                  <a:srgbClr val="121212"/>
                </a:solidFill>
                <a:effectLst/>
                <a:latin typeface="等线" panose="02010600030101010101" pitchFamily="2" charset="-122"/>
              </a:rPr>
              <a:t>3. </a:t>
            </a:r>
            <a:r>
              <a:rPr lang="zh-CN" altLang="en-US" b="0" i="0" dirty="0">
                <a:solidFill>
                  <a:srgbClr val="121212"/>
                </a:solidFill>
                <a:effectLst/>
                <a:latin typeface="等线" panose="02010600030101010101" pitchFamily="2" charset="-122"/>
              </a:rPr>
              <a:t>小米的盈利</a:t>
            </a:r>
            <a:r>
              <a:rPr lang="en-US" altLang="zh-CN" b="0" i="0" dirty="0">
                <a:solidFill>
                  <a:srgbClr val="121212"/>
                </a:solidFill>
                <a:effectLst/>
                <a:latin typeface="等线" panose="02010600030101010101" pitchFamily="2" charset="-122"/>
              </a:rPr>
              <a:t>80%</a:t>
            </a:r>
            <a:r>
              <a:rPr lang="zh-CN" altLang="en-US" b="0" i="0" dirty="0">
                <a:solidFill>
                  <a:srgbClr val="121212"/>
                </a:solidFill>
                <a:effectLst/>
                <a:latin typeface="等线" panose="02010600030101010101" pitchFamily="2" charset="-122"/>
              </a:rPr>
              <a:t>来自于手机之外，其中主要是生态链中的硬件和互联网服务。“小米不靠手机赚钱”背后是一个富有盈利能力的生态链。</a:t>
            </a:r>
            <a:endParaRPr lang="zh-CN" altLang="en-US" dirty="0"/>
          </a:p>
        </p:txBody>
      </p:sp>
      <p:sp>
        <p:nvSpPr>
          <p:cNvPr id="4" name="灯片编号占位符 3"/>
          <p:cNvSpPr>
            <a:spLocks noGrp="1"/>
          </p:cNvSpPr>
          <p:nvPr>
            <p:ph type="sldNum" sz="quarter" idx="10"/>
          </p:nvPr>
        </p:nvSpPr>
        <p:spPr/>
        <p:txBody>
          <a:bodyPr/>
          <a:lstStyle/>
          <a:p>
            <a:fld id="{41E0E0E2-7263-44C4-AAA9-733DBA7BD205}" type="slidenum">
              <a:rPr lang="zh-CN" altLang="en-US" smtClean="0"/>
              <a:t>12</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E0E0E2-7263-44C4-AAA9-733DBA7BD205}" type="slidenum">
              <a:rPr lang="zh-CN" altLang="en-US" smtClean="0"/>
              <a:t>13</a:t>
            </a:fld>
            <a:endParaRPr lang="zh-CN" altLang="en-US"/>
          </a:p>
        </p:txBody>
      </p:sp>
    </p:spTree>
    <p:extLst>
      <p:ext uri="{BB962C8B-B14F-4D97-AF65-F5344CB8AC3E}">
        <p14:creationId xmlns:p14="http://schemas.microsoft.com/office/powerpoint/2010/main" val="30785196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E0E0E2-7263-44C4-AAA9-733DBA7BD205}" type="slidenum">
              <a:rPr lang="zh-CN" altLang="en-US" smtClean="0"/>
              <a:t>14</a:t>
            </a:fld>
            <a:endParaRPr lang="zh-CN" altLang="en-US"/>
          </a:p>
        </p:txBody>
      </p:sp>
    </p:spTree>
    <p:extLst>
      <p:ext uri="{BB962C8B-B14F-4D97-AF65-F5344CB8AC3E}">
        <p14:creationId xmlns:p14="http://schemas.microsoft.com/office/powerpoint/2010/main" val="10688901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E0E0E2-7263-44C4-AAA9-733DBA7BD205}" type="slidenum">
              <a:rPr lang="zh-CN" altLang="en-US" smtClean="0"/>
              <a:t>15</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E0E0E2-7263-44C4-AAA9-733DBA7BD205}" type="slidenum">
              <a:rPr lang="zh-CN" altLang="en-US" smtClean="0"/>
              <a:t>16</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b="0" i="0" dirty="0">
                <a:solidFill>
                  <a:srgbClr val="121212"/>
                </a:solidFill>
                <a:effectLst/>
                <a:latin typeface="等线" panose="02010600030101010101" pitchFamily="2" charset="-122"/>
              </a:rPr>
              <a:t>3. </a:t>
            </a:r>
            <a:r>
              <a:rPr lang="zh-CN" altLang="en-US" b="0" i="0" dirty="0">
                <a:solidFill>
                  <a:srgbClr val="121212"/>
                </a:solidFill>
                <a:effectLst/>
                <a:latin typeface="等线" panose="02010600030101010101" pitchFamily="2" charset="-122"/>
              </a:rPr>
              <a:t>小米的盈利</a:t>
            </a:r>
            <a:r>
              <a:rPr lang="en-US" altLang="zh-CN" b="0" i="0" dirty="0">
                <a:solidFill>
                  <a:srgbClr val="121212"/>
                </a:solidFill>
                <a:effectLst/>
                <a:latin typeface="等线" panose="02010600030101010101" pitchFamily="2" charset="-122"/>
              </a:rPr>
              <a:t>80%</a:t>
            </a:r>
            <a:r>
              <a:rPr lang="zh-CN" altLang="en-US" b="0" i="0" dirty="0">
                <a:solidFill>
                  <a:srgbClr val="121212"/>
                </a:solidFill>
                <a:effectLst/>
                <a:latin typeface="等线" panose="02010600030101010101" pitchFamily="2" charset="-122"/>
              </a:rPr>
              <a:t>来自于手机之外，其中主要是生态链中的硬件和互联网服务。“小米不靠手机赚钱”背后是一个富有盈利能力的生态链。</a:t>
            </a:r>
            <a:endParaRPr lang="zh-CN" altLang="en-US" dirty="0"/>
          </a:p>
        </p:txBody>
      </p:sp>
      <p:sp>
        <p:nvSpPr>
          <p:cNvPr id="4" name="灯片编号占位符 3"/>
          <p:cNvSpPr>
            <a:spLocks noGrp="1"/>
          </p:cNvSpPr>
          <p:nvPr>
            <p:ph type="sldNum" sz="quarter" idx="10"/>
          </p:nvPr>
        </p:nvSpPr>
        <p:spPr/>
        <p:txBody>
          <a:bodyPr/>
          <a:lstStyle/>
          <a:p>
            <a:fld id="{41E0E0E2-7263-44C4-AAA9-733DBA7BD205}" type="slidenum">
              <a:rPr lang="zh-CN" altLang="en-US" smtClean="0"/>
              <a:t>17</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E0E0E2-7263-44C4-AAA9-733DBA7BD205}" type="slidenum">
              <a:rPr lang="zh-CN" altLang="en-US" smtClean="0"/>
              <a:t>18</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E0E0E2-7263-44C4-AAA9-733DBA7BD205}" type="slidenum">
              <a:rPr lang="zh-CN" altLang="en-US" smtClean="0"/>
              <a:t>19</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E0E0E2-7263-44C4-AAA9-733DBA7BD205}" type="slidenum">
              <a:rPr lang="zh-CN" altLang="en-US" smtClean="0"/>
              <a:t>2</a:t>
            </a:fld>
            <a:endParaRPr lang="zh-CN" altLang="en-US"/>
          </a:p>
        </p:txBody>
      </p:sp>
    </p:spTree>
    <p:extLst>
      <p:ext uri="{BB962C8B-B14F-4D97-AF65-F5344CB8AC3E}">
        <p14:creationId xmlns:p14="http://schemas.microsoft.com/office/powerpoint/2010/main" val="234590111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a:t>
            </a:r>
            <a:r>
              <a:rPr lang="zh-CN" altLang="en-US" dirty="0"/>
              <a:t>宜家就是一个典范，把装配环节交给用户，而且给予详细的说明和图示。这不仅是省成本，是增加了用户的参与感，也塑造了成就感。</a:t>
            </a:r>
            <a:endParaRPr lang="en-US" altLang="zh-CN" dirty="0"/>
          </a:p>
          <a:p>
            <a:pPr marL="228600" indent="-228600" algn="l">
              <a:buAutoNum type="arabicPeriod" startAt="2"/>
            </a:pPr>
            <a:r>
              <a:rPr lang="en-US" altLang="zh-CN" dirty="0"/>
              <a:t>2-1</a:t>
            </a:r>
            <a:r>
              <a:rPr lang="zh-CN" altLang="en-US" b="0" i="0" dirty="0">
                <a:solidFill>
                  <a:srgbClr val="121212"/>
                </a:solidFill>
                <a:effectLst/>
                <a:latin typeface="等线" panose="02010600030101010101" pitchFamily="2" charset="-122"/>
              </a:rPr>
              <a:t>把与消费者的沟通前置，营造粉丝</a:t>
            </a:r>
            <a:r>
              <a:rPr lang="en-US" altLang="zh-CN" b="0" i="0" dirty="0">
                <a:solidFill>
                  <a:srgbClr val="121212"/>
                </a:solidFill>
                <a:effectLst/>
                <a:latin typeface="等线" panose="02010600030101010101" pitchFamily="2" charset="-122"/>
              </a:rPr>
              <a:t>2-2</a:t>
            </a:r>
            <a:r>
              <a:rPr lang="zh-CN" altLang="en-US" b="0" i="0" dirty="0">
                <a:solidFill>
                  <a:srgbClr val="121212"/>
                </a:solidFill>
                <a:effectLst/>
                <a:latin typeface="等线" panose="02010600030101010101" pitchFamily="2" charset="-122"/>
              </a:rPr>
              <a:t>一次仅推出一款产品，化繁为简，促进规模效应，降低产品生命周期的成本</a:t>
            </a:r>
            <a:r>
              <a:rPr lang="en-US" altLang="zh-CN" b="0" i="0" dirty="0">
                <a:solidFill>
                  <a:srgbClr val="121212"/>
                </a:solidFill>
                <a:effectLst/>
                <a:latin typeface="等线" panose="02010600030101010101" pitchFamily="2" charset="-122"/>
              </a:rPr>
              <a:t>2-3</a:t>
            </a:r>
            <a:r>
              <a:rPr lang="zh-CN" altLang="en-US" b="0" i="0" dirty="0">
                <a:solidFill>
                  <a:srgbClr val="121212"/>
                </a:solidFill>
                <a:effectLst/>
                <a:latin typeface="等线" panose="02010600030101010101" pitchFamily="2" charset="-122"/>
              </a:rPr>
              <a:t>微博、微信、百度、搜狐</a:t>
            </a:r>
            <a:r>
              <a:rPr lang="en-US" altLang="zh-CN" b="0" i="0" dirty="0">
                <a:solidFill>
                  <a:srgbClr val="121212"/>
                </a:solidFill>
                <a:effectLst/>
                <a:latin typeface="等线" panose="02010600030101010101" pitchFamily="2" charset="-122"/>
              </a:rPr>
              <a:t>...</a:t>
            </a:r>
            <a:r>
              <a:rPr lang="zh-CN" altLang="en-US" b="0" i="0" dirty="0">
                <a:solidFill>
                  <a:srgbClr val="121212"/>
                </a:solidFill>
                <a:effectLst/>
                <a:latin typeface="等线" panose="02010600030101010101" pitchFamily="2" charset="-122"/>
              </a:rPr>
              <a:t>现代企业发声的通路越来越多，得通路者得天下。</a:t>
            </a:r>
            <a:endParaRPr lang="en-US" altLang="zh-CN" b="0" i="0" dirty="0">
              <a:solidFill>
                <a:srgbClr val="121212"/>
              </a:solidFill>
              <a:effectLst/>
              <a:latin typeface="等线" panose="02010600030101010101" pitchFamily="2" charset="-122"/>
            </a:endParaRPr>
          </a:p>
          <a:p>
            <a:pPr marL="228600" indent="-228600" algn="l">
              <a:buAutoNum type="arabicPeriod" startAt="2"/>
            </a:pPr>
            <a:r>
              <a:rPr lang="en-US" altLang="zh-CN" b="0" i="0" dirty="0">
                <a:solidFill>
                  <a:srgbClr val="121212"/>
                </a:solidFill>
                <a:effectLst/>
                <a:latin typeface="等线" panose="02010600030101010101" pitchFamily="2" charset="-122"/>
              </a:rPr>
              <a:t> </a:t>
            </a:r>
            <a:endParaRPr lang="zh-CN" altLang="en-US" b="0" i="0" dirty="0">
              <a:solidFill>
                <a:srgbClr val="121212"/>
              </a:solidFill>
              <a:effectLst/>
              <a:latin typeface="等线" panose="02010600030101010101" pitchFamily="2" charset="-122"/>
            </a:endParaRPr>
          </a:p>
          <a:p>
            <a:br>
              <a:rPr lang="zh-CN" altLang="en-US" dirty="0"/>
            </a:br>
            <a:endParaRPr lang="zh-CN" altLang="en-US" dirty="0"/>
          </a:p>
        </p:txBody>
      </p:sp>
      <p:sp>
        <p:nvSpPr>
          <p:cNvPr id="4" name="灯片编号占位符 3"/>
          <p:cNvSpPr>
            <a:spLocks noGrp="1"/>
          </p:cNvSpPr>
          <p:nvPr>
            <p:ph type="sldNum" sz="quarter" idx="10"/>
          </p:nvPr>
        </p:nvSpPr>
        <p:spPr/>
        <p:txBody>
          <a:bodyPr/>
          <a:lstStyle/>
          <a:p>
            <a:fld id="{41E0E0E2-7263-44C4-AAA9-733DBA7BD205}" type="slidenum">
              <a:rPr lang="zh-CN" altLang="en-US" smtClean="0"/>
              <a:t>20</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E0E0E2-7263-44C4-AAA9-733DBA7BD205}" type="slidenum">
              <a:rPr lang="zh-CN" altLang="en-US" smtClean="0"/>
              <a:t>21</a:t>
            </a:fld>
            <a:endParaRPr lang="zh-CN" altLang="en-US"/>
          </a:p>
        </p:txBody>
      </p:sp>
    </p:spTree>
    <p:extLst>
      <p:ext uri="{BB962C8B-B14F-4D97-AF65-F5344CB8AC3E}">
        <p14:creationId xmlns:p14="http://schemas.microsoft.com/office/powerpoint/2010/main" val="22674215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E0E0E2-7263-44C4-AAA9-733DBA7BD205}" type="slidenum">
              <a:rPr lang="zh-CN" altLang="en-US" smtClean="0"/>
              <a:t>3</a:t>
            </a:fld>
            <a:endParaRPr lang="zh-CN" altLang="en-US"/>
          </a:p>
        </p:txBody>
      </p:sp>
    </p:spTree>
    <p:extLst>
      <p:ext uri="{BB962C8B-B14F-4D97-AF65-F5344CB8AC3E}">
        <p14:creationId xmlns:p14="http://schemas.microsoft.com/office/powerpoint/2010/main" val="31697174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E0E0E2-7263-44C4-AAA9-733DBA7BD205}" type="slidenum">
              <a:rPr lang="zh-CN" altLang="en-US" smtClean="0"/>
              <a:t>4</a:t>
            </a:fld>
            <a:endParaRPr lang="zh-CN" altLang="en-US"/>
          </a:p>
        </p:txBody>
      </p:sp>
    </p:spTree>
    <p:extLst>
      <p:ext uri="{BB962C8B-B14F-4D97-AF65-F5344CB8AC3E}">
        <p14:creationId xmlns:p14="http://schemas.microsoft.com/office/powerpoint/2010/main" val="30785196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0" i="0" dirty="0">
                <a:solidFill>
                  <a:srgbClr val="121212"/>
                </a:solidFill>
                <a:effectLst/>
                <a:latin typeface="等线" panose="02010600030101010101" pitchFamily="2" charset="-122"/>
              </a:rPr>
              <a:t>1.</a:t>
            </a:r>
            <a:r>
              <a:rPr lang="zh-CN" altLang="en-US" b="0" i="0" dirty="0">
                <a:solidFill>
                  <a:srgbClr val="121212"/>
                </a:solidFill>
                <a:effectLst/>
                <a:latin typeface="等线" panose="02010600030101010101" pitchFamily="2" charset="-122"/>
              </a:rPr>
              <a:t>思科早期的著名</a:t>
            </a:r>
            <a:r>
              <a:rPr lang="en-US" altLang="zh-CN" b="0" i="0" dirty="0">
                <a:solidFill>
                  <a:srgbClr val="121212"/>
                </a:solidFill>
                <a:effectLst/>
                <a:latin typeface="等线" panose="02010600030101010101" pitchFamily="2" charset="-122"/>
              </a:rPr>
              <a:t>CEO“</a:t>
            </a:r>
            <a:r>
              <a:rPr lang="zh-CN" altLang="en-US" b="0" i="0" dirty="0">
                <a:solidFill>
                  <a:srgbClr val="121212"/>
                </a:solidFill>
                <a:effectLst/>
                <a:latin typeface="等线" panose="02010600030101010101" pitchFamily="2" charset="-122"/>
              </a:rPr>
              <a:t>互联网先生”钱伯斯是商务精英，没有对技术的过多迷恋，相反，他认为，</a:t>
            </a:r>
            <a:endParaRPr lang="en-US" altLang="zh-CN" b="0" i="0" dirty="0">
              <a:solidFill>
                <a:srgbClr val="121212"/>
              </a:solidFill>
              <a:effectLst/>
              <a:latin typeface="等线"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i="0" dirty="0">
                <a:solidFill>
                  <a:srgbClr val="121212"/>
                </a:solidFill>
                <a:effectLst/>
                <a:latin typeface="等线" panose="02010600030101010101" pitchFamily="2" charset="-122"/>
              </a:rPr>
              <a:t>与其自己投入大量资金和精力去研发互联网世界的多样产品， 不如并购已经有成型产品及相应技术的公司，快速切入市场，形成销售额和利润。</a:t>
            </a:r>
            <a:endParaRPr lang="en-US" altLang="zh-CN" b="0" i="0" dirty="0">
              <a:solidFill>
                <a:srgbClr val="121212"/>
              </a:solidFill>
              <a:effectLst/>
              <a:latin typeface="等线"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0" i="0" dirty="0">
                <a:solidFill>
                  <a:srgbClr val="121212"/>
                </a:solidFill>
                <a:effectLst/>
                <a:latin typeface="等线" panose="02010600030101010101" pitchFamily="2" charset="-122"/>
              </a:rPr>
              <a:t>2. </a:t>
            </a:r>
            <a:r>
              <a:rPr lang="zh-CN" altLang="en-US" b="0" i="0" dirty="0">
                <a:solidFill>
                  <a:srgbClr val="121212"/>
                </a:solidFill>
                <a:effectLst/>
                <a:latin typeface="等线" panose="02010600030101010101" pitchFamily="2" charset="-122"/>
              </a:rPr>
              <a:t>生态链内部公司如竹林中的竹子，竹子间通过竹林的根部相互连接并获取给养，</a:t>
            </a:r>
            <a:endParaRPr lang="en-US" altLang="zh-CN" b="0" i="0" dirty="0">
              <a:solidFill>
                <a:srgbClr val="121212"/>
              </a:solidFill>
              <a:effectLst/>
              <a:latin typeface="等线"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i="0" dirty="0">
                <a:solidFill>
                  <a:srgbClr val="121212"/>
                </a:solidFill>
                <a:effectLst/>
                <a:latin typeface="等线" panose="02010600030101010101" pitchFamily="2" charset="-122"/>
              </a:rPr>
              <a:t>竹林内部实现不断新陈代谢，在一些竹子老去的同时很多新生的竹笋破土而出，从而保障了竹林的四季常青。</a:t>
            </a:r>
            <a:endParaRPr lang="en-US" altLang="zh-CN" b="0" i="0" dirty="0">
              <a:solidFill>
                <a:srgbClr val="121212"/>
              </a:solidFill>
              <a:effectLst/>
              <a:latin typeface="等线"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0" i="0" dirty="0">
                <a:solidFill>
                  <a:srgbClr val="121212"/>
                </a:solidFill>
                <a:effectLst/>
                <a:latin typeface="等线" panose="02010600030101010101" pitchFamily="2" charset="-122"/>
              </a:rPr>
              <a:t>3. </a:t>
            </a:r>
            <a:r>
              <a:rPr lang="zh-CN" altLang="en-US" b="0" i="0" dirty="0">
                <a:solidFill>
                  <a:srgbClr val="121212"/>
                </a:solidFill>
                <a:effectLst/>
                <a:latin typeface="等线" panose="02010600030101010101" pitchFamily="2" charset="-122"/>
              </a:rPr>
              <a:t>小米的盈利</a:t>
            </a:r>
            <a:r>
              <a:rPr lang="en-US" altLang="zh-CN" b="0" i="0" dirty="0">
                <a:solidFill>
                  <a:srgbClr val="121212"/>
                </a:solidFill>
                <a:effectLst/>
                <a:latin typeface="等线" panose="02010600030101010101" pitchFamily="2" charset="-122"/>
              </a:rPr>
              <a:t>80%</a:t>
            </a:r>
            <a:r>
              <a:rPr lang="zh-CN" altLang="en-US" b="0" i="0" dirty="0">
                <a:solidFill>
                  <a:srgbClr val="121212"/>
                </a:solidFill>
                <a:effectLst/>
                <a:latin typeface="等线" panose="02010600030101010101" pitchFamily="2" charset="-122"/>
              </a:rPr>
              <a:t>来自于手机之外，其中主要是生态链中的硬件和互联网服务。“小米不靠手机赚钱”背后是一个富有盈利能力的生态链。</a:t>
            </a:r>
            <a:endParaRPr lang="zh-CN" altLang="en-US" dirty="0"/>
          </a:p>
        </p:txBody>
      </p:sp>
      <p:sp>
        <p:nvSpPr>
          <p:cNvPr id="4" name="灯片编号占位符 3"/>
          <p:cNvSpPr>
            <a:spLocks noGrp="1"/>
          </p:cNvSpPr>
          <p:nvPr>
            <p:ph type="sldNum" sz="quarter" idx="10"/>
          </p:nvPr>
        </p:nvSpPr>
        <p:spPr/>
        <p:txBody>
          <a:bodyPr/>
          <a:lstStyle/>
          <a:p>
            <a:fld id="{41E0E0E2-7263-44C4-AAA9-733DBA7BD205}" type="slidenum">
              <a:rPr lang="zh-CN" altLang="en-US" smtClean="0"/>
              <a:t>5</a:t>
            </a:fld>
            <a:endParaRPr lang="zh-CN" altLang="en-US"/>
          </a:p>
        </p:txBody>
      </p:sp>
    </p:spTree>
    <p:extLst>
      <p:ext uri="{BB962C8B-B14F-4D97-AF65-F5344CB8AC3E}">
        <p14:creationId xmlns:p14="http://schemas.microsoft.com/office/powerpoint/2010/main" val="3835020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US" altLang="zh-CN" b="0" i="0" dirty="0">
                <a:solidFill>
                  <a:srgbClr val="121212"/>
                </a:solidFill>
                <a:effectLst/>
                <a:latin typeface="等线" panose="02010600030101010101" pitchFamily="2" charset="-122"/>
              </a:rPr>
              <a:t>1.</a:t>
            </a:r>
          </a:p>
          <a:p>
            <a:pPr marL="0" marR="0" lvl="0" indent="0" algn="l" defTabSz="914400" rtl="0" eaLnBrk="1" fontAlgn="auto" latinLnBrk="0" hangingPunct="1">
              <a:lnSpc>
                <a:spcPct val="150000"/>
              </a:lnSpc>
              <a:spcBef>
                <a:spcPts val="0"/>
              </a:spcBef>
              <a:spcAft>
                <a:spcPts val="0"/>
              </a:spcAft>
              <a:buClrTx/>
              <a:buSzTx/>
              <a:buFontTx/>
              <a:buNone/>
              <a:tabLst/>
              <a:defRPr/>
            </a:pPr>
            <a:r>
              <a:rPr lang="en-US" altLang="zh-CN" b="0" i="0" dirty="0">
                <a:solidFill>
                  <a:srgbClr val="121212"/>
                </a:solidFill>
                <a:effectLst/>
                <a:latin typeface="等线" panose="02010600030101010101" pitchFamily="2" charset="-122"/>
              </a:rPr>
              <a:t>2.</a:t>
            </a:r>
            <a:r>
              <a:rPr lang="zh-CN" altLang="en-US" b="0" i="0" dirty="0">
                <a:solidFill>
                  <a:srgbClr val="121212"/>
                </a:solidFill>
                <a:effectLst/>
                <a:latin typeface="等线" panose="02010600030101010101" pitchFamily="2" charset="-122"/>
              </a:rPr>
              <a:t>操作系统直接向用户提供服务，通过线上不断的优化和更新，完成应用和软件的分发和推广。</a:t>
            </a:r>
            <a:endParaRPr lang="en-US" altLang="zh-CN" dirty="0"/>
          </a:p>
          <a:p>
            <a:pPr>
              <a:lnSpc>
                <a:spcPct val="150000"/>
              </a:lnSpc>
            </a:pPr>
            <a:r>
              <a:rPr lang="en-US" altLang="zh-CN" dirty="0"/>
              <a:t>3.</a:t>
            </a:r>
            <a:r>
              <a:rPr lang="zh-CN" altLang="en-US" dirty="0"/>
              <a:t>小米创业团队中核心成员雷军、黎万强等人是做金山软件的骨干，对软件系统非常熟悉，</a:t>
            </a:r>
            <a:r>
              <a:rPr lang="en-US" altLang="zh-CN" dirty="0"/>
              <a:t>MIUI</a:t>
            </a:r>
            <a:r>
              <a:rPr lang="zh-CN" altLang="en-US" dirty="0"/>
              <a:t>作为小米科技的第一个产品，</a:t>
            </a:r>
            <a:endParaRPr lang="en-US" altLang="zh-CN" dirty="0"/>
          </a:p>
          <a:p>
            <a:pPr>
              <a:lnSpc>
                <a:spcPct val="150000"/>
              </a:lnSpc>
            </a:pPr>
            <a:r>
              <a:rPr lang="zh-CN" altLang="en-US" dirty="0"/>
              <a:t>充分发挥了市场竞争中的比较优势，把自身的优势发挥到极致。</a:t>
            </a:r>
            <a:endParaRPr lang="en-US" altLang="zh-CN" dirty="0"/>
          </a:p>
          <a:p>
            <a:pPr>
              <a:lnSpc>
                <a:spcPct val="150000"/>
              </a:lnSpc>
            </a:pPr>
            <a:r>
              <a:rPr lang="zh-CN" altLang="en-US" dirty="0"/>
              <a:t>而硬件更多的是选择外包，而且聘请了前摩托罗拉的制造精英周光平先生组建团队掌握质量和进度</a:t>
            </a:r>
            <a:r>
              <a:rPr lang="zh-CN" altLang="en-US" b="0" i="0" dirty="0">
                <a:solidFill>
                  <a:srgbClr val="121212"/>
                </a:solidFill>
                <a:effectLst/>
                <a:latin typeface="等线" panose="02010600030101010101" pitchFamily="2" charset="-122"/>
              </a:rPr>
              <a:t>。</a:t>
            </a:r>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41E0E0E2-7263-44C4-AAA9-733DBA7BD205}" type="slidenum">
              <a:rPr lang="zh-CN" altLang="en-US" smtClean="0"/>
              <a:t>6</a:t>
            </a:fld>
            <a:endParaRPr lang="zh-CN" altLang="en-US"/>
          </a:p>
        </p:txBody>
      </p:sp>
    </p:spTree>
    <p:extLst>
      <p:ext uri="{BB962C8B-B14F-4D97-AF65-F5344CB8AC3E}">
        <p14:creationId xmlns:p14="http://schemas.microsoft.com/office/powerpoint/2010/main" val="12785248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a:t>
            </a:r>
            <a:r>
              <a:rPr lang="zh-CN" altLang="en-US" dirty="0"/>
              <a:t>宜家就是一个典范，把装配环节交给用户，而且给予详细的说明和图示。这不仅是省成本，是增加了用户的参与感，也塑造了成就感。</a:t>
            </a:r>
            <a:endParaRPr lang="en-US" altLang="zh-CN" dirty="0"/>
          </a:p>
          <a:p>
            <a:pPr marL="228600" indent="-228600" algn="l">
              <a:buAutoNum type="arabicPeriod" startAt="2"/>
            </a:pPr>
            <a:r>
              <a:rPr lang="en-US" altLang="zh-CN" dirty="0"/>
              <a:t>2-1</a:t>
            </a:r>
            <a:r>
              <a:rPr lang="zh-CN" altLang="en-US" b="0" i="0" dirty="0">
                <a:solidFill>
                  <a:srgbClr val="121212"/>
                </a:solidFill>
                <a:effectLst/>
                <a:latin typeface="等线" panose="02010600030101010101" pitchFamily="2" charset="-122"/>
              </a:rPr>
              <a:t>把与消费者的沟通前置，营造粉丝</a:t>
            </a:r>
            <a:r>
              <a:rPr lang="en-US" altLang="zh-CN" b="0" i="0" dirty="0">
                <a:solidFill>
                  <a:srgbClr val="121212"/>
                </a:solidFill>
                <a:effectLst/>
                <a:latin typeface="等线" panose="02010600030101010101" pitchFamily="2" charset="-122"/>
              </a:rPr>
              <a:t>2-2</a:t>
            </a:r>
            <a:r>
              <a:rPr lang="zh-CN" altLang="en-US" b="0" i="0" dirty="0">
                <a:solidFill>
                  <a:srgbClr val="121212"/>
                </a:solidFill>
                <a:effectLst/>
                <a:latin typeface="等线" panose="02010600030101010101" pitchFamily="2" charset="-122"/>
              </a:rPr>
              <a:t>一次仅推出一款产品，化繁为简，促进规模效应，降低产品生命周期的成本</a:t>
            </a:r>
            <a:r>
              <a:rPr lang="en-US" altLang="zh-CN" b="0" i="0" dirty="0">
                <a:solidFill>
                  <a:srgbClr val="121212"/>
                </a:solidFill>
                <a:effectLst/>
                <a:latin typeface="等线" panose="02010600030101010101" pitchFamily="2" charset="-122"/>
              </a:rPr>
              <a:t>2-3</a:t>
            </a:r>
            <a:r>
              <a:rPr lang="zh-CN" altLang="en-US" b="0" i="0" dirty="0">
                <a:solidFill>
                  <a:srgbClr val="121212"/>
                </a:solidFill>
                <a:effectLst/>
                <a:latin typeface="等线" panose="02010600030101010101" pitchFamily="2" charset="-122"/>
              </a:rPr>
              <a:t>微博、微信、百度、搜狐</a:t>
            </a:r>
            <a:r>
              <a:rPr lang="en-US" altLang="zh-CN" b="0" i="0" dirty="0">
                <a:solidFill>
                  <a:srgbClr val="121212"/>
                </a:solidFill>
                <a:effectLst/>
                <a:latin typeface="等线" panose="02010600030101010101" pitchFamily="2" charset="-122"/>
              </a:rPr>
              <a:t>...</a:t>
            </a:r>
            <a:r>
              <a:rPr lang="zh-CN" altLang="en-US" b="0" i="0" dirty="0">
                <a:solidFill>
                  <a:srgbClr val="121212"/>
                </a:solidFill>
                <a:effectLst/>
                <a:latin typeface="等线" panose="02010600030101010101" pitchFamily="2" charset="-122"/>
              </a:rPr>
              <a:t>现代企业发声的通路越来越多，得通路者得天下。</a:t>
            </a:r>
            <a:endParaRPr lang="en-US" altLang="zh-CN" b="0" i="0" dirty="0">
              <a:solidFill>
                <a:srgbClr val="121212"/>
              </a:solidFill>
              <a:effectLst/>
              <a:latin typeface="等线" panose="02010600030101010101" pitchFamily="2" charset="-122"/>
            </a:endParaRPr>
          </a:p>
          <a:p>
            <a:pPr marL="228600" indent="-228600" algn="l">
              <a:buAutoNum type="arabicPeriod" startAt="2"/>
            </a:pPr>
            <a:r>
              <a:rPr lang="en-US" altLang="zh-CN" b="0" i="0" dirty="0">
                <a:solidFill>
                  <a:srgbClr val="121212"/>
                </a:solidFill>
                <a:effectLst/>
                <a:latin typeface="等线" panose="02010600030101010101" pitchFamily="2" charset="-122"/>
              </a:rPr>
              <a:t> </a:t>
            </a:r>
            <a:endParaRPr lang="zh-CN" altLang="en-US" b="0" i="0" dirty="0">
              <a:solidFill>
                <a:srgbClr val="121212"/>
              </a:solidFill>
              <a:effectLst/>
              <a:latin typeface="等线" panose="02010600030101010101" pitchFamily="2" charset="-122"/>
            </a:endParaRPr>
          </a:p>
          <a:p>
            <a:br>
              <a:rPr lang="zh-CN" altLang="en-US" dirty="0"/>
            </a:br>
            <a:endParaRPr lang="zh-CN" altLang="en-US" dirty="0"/>
          </a:p>
        </p:txBody>
      </p:sp>
      <p:sp>
        <p:nvSpPr>
          <p:cNvPr id="4" name="灯片编号占位符 3"/>
          <p:cNvSpPr>
            <a:spLocks noGrp="1"/>
          </p:cNvSpPr>
          <p:nvPr>
            <p:ph type="sldNum" sz="quarter" idx="10"/>
          </p:nvPr>
        </p:nvSpPr>
        <p:spPr/>
        <p:txBody>
          <a:bodyPr/>
          <a:lstStyle/>
          <a:p>
            <a:fld id="{41E0E0E2-7263-44C4-AAA9-733DBA7BD205}" type="slidenum">
              <a:rPr lang="zh-CN" altLang="en-US" smtClean="0"/>
              <a:t>7</a:t>
            </a:fld>
            <a:endParaRPr lang="zh-CN" altLang="en-US"/>
          </a:p>
        </p:txBody>
      </p:sp>
    </p:spTree>
    <p:extLst>
      <p:ext uri="{BB962C8B-B14F-4D97-AF65-F5344CB8AC3E}">
        <p14:creationId xmlns:p14="http://schemas.microsoft.com/office/powerpoint/2010/main" val="23855525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E0E0E2-7263-44C4-AAA9-733DBA7BD205}" type="slidenum">
              <a:rPr lang="zh-CN" altLang="en-US" smtClean="0"/>
              <a:t>8</a:t>
            </a:fld>
            <a:endParaRPr lang="zh-CN" altLang="en-US"/>
          </a:p>
        </p:txBody>
      </p:sp>
    </p:spTree>
    <p:extLst>
      <p:ext uri="{BB962C8B-B14F-4D97-AF65-F5344CB8AC3E}">
        <p14:creationId xmlns:p14="http://schemas.microsoft.com/office/powerpoint/2010/main" val="2183009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E0E0E2-7263-44C4-AAA9-733DBA7BD205}" type="slidenum">
              <a:rPr lang="zh-CN" altLang="en-US" smtClean="0"/>
              <a:t>9</a:t>
            </a:fld>
            <a:endParaRPr lang="zh-CN" altLang="en-US"/>
          </a:p>
        </p:txBody>
      </p:sp>
    </p:spTree>
    <p:extLst>
      <p:ext uri="{BB962C8B-B14F-4D97-AF65-F5344CB8AC3E}">
        <p14:creationId xmlns:p14="http://schemas.microsoft.com/office/powerpoint/2010/main" val="10688901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rgbClr val="414455"/>
        </a:solidFill>
        <a:effectLst/>
      </p:bgPr>
    </p:bg>
    <p:spTree>
      <p:nvGrpSpPr>
        <p:cNvPr id="1" name=""/>
        <p:cNvGrpSpPr/>
        <p:nvPr/>
      </p:nvGrpSpPr>
      <p:grpSpPr>
        <a:xfrm>
          <a:off x="0" y="0"/>
          <a:ext cx="0" cy="0"/>
          <a:chOff x="0" y="0"/>
          <a:chExt cx="0" cy="0"/>
        </a:xfrm>
      </p:grpSpPr>
    </p:spTree>
  </p:cSld>
  <p:clrMapOvr>
    <a:masterClrMapping/>
  </p:clrMapOvr>
  <p:transition spd="slow">
    <p:push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2021/12/27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ransition spd="slow">
    <p:push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8049" y="274639"/>
            <a:ext cx="2742843"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521" y="274639"/>
            <a:ext cx="8025355"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2021/12/27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ransition spd="slow">
    <p:push dir="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3802" y="1122363"/>
            <a:ext cx="914281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3802" y="3602038"/>
            <a:ext cx="914281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735682A8-D6B6-4FDA-A495-4D437BAFBB60}" type="datetimeFigureOut">
              <a:rPr lang="zh-CN" altLang="en-US" smtClean="0"/>
              <a:t>2021/12/27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ABDD927-E55F-4D12-BD2D-8ABE6C912713}" type="slidenum">
              <a:rPr lang="zh-CN" altLang="en-US" smtClean="0"/>
              <a:t>‹#›</a:t>
            </a:fld>
            <a:endParaRPr lang="zh-CN" altLang="en-US"/>
          </a:p>
        </p:txBody>
      </p:sp>
    </p:spTree>
    <p:extLst>
      <p:ext uri="{BB962C8B-B14F-4D97-AF65-F5344CB8AC3E}">
        <p14:creationId xmlns:p14="http://schemas.microsoft.com/office/powerpoint/2010/main" val="12786124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2021/12/27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ransition spd="slow">
    <p:push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2959" y="4406901"/>
            <a:ext cx="10361851"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2959" y="2906713"/>
            <a:ext cx="10361851"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2021/12/27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ransition spd="slow">
    <p:push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521" y="1600201"/>
            <a:ext cx="5384099"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6793" y="1600201"/>
            <a:ext cx="5384099"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2021/12/27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ransition spd="slow">
    <p:push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521" y="1535113"/>
            <a:ext cx="5386216"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521" y="2174875"/>
            <a:ext cx="5386216"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2561" y="1535113"/>
            <a:ext cx="538833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2561" y="2174875"/>
            <a:ext cx="538833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t>2021/12/27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ransition spd="slow">
    <p:push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t>2021/12/27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ransition spd="slow">
    <p:push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2021/12/27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ransition spd="slow">
    <p:push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521" y="273050"/>
            <a:ext cx="4010562"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113" y="273051"/>
            <a:ext cx="681477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521" y="1435101"/>
            <a:ext cx="4010562"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2021/12/27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ransition spd="slow">
    <p:push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406" y="4800600"/>
            <a:ext cx="7314248"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406" y="612775"/>
            <a:ext cx="7314248"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89406" y="5367338"/>
            <a:ext cx="7314248"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2021/12/27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ransition spd="slow">
    <p:push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ltUpDiag">
          <a:fgClr>
            <a:srgbClr val="FFFFFF"/>
          </a:fgClr>
          <a:bgClr>
            <a:srgbClr val="E8E8E6"/>
          </a:bgClr>
        </a:patt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521" y="274638"/>
            <a:ext cx="10971372" cy="1143000"/>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609521" y="1600201"/>
            <a:ext cx="10971372"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09520" y="6356351"/>
            <a:ext cx="284443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2021/12/27</a:t>
            </a:fld>
            <a:endParaRPr lang="zh-CN" altLang="en-US"/>
          </a:p>
        </p:txBody>
      </p:sp>
      <p:sp>
        <p:nvSpPr>
          <p:cNvPr id="5" name="页脚占位符 4"/>
          <p:cNvSpPr>
            <a:spLocks noGrp="1"/>
          </p:cNvSpPr>
          <p:nvPr>
            <p:ph type="ftr" sz="quarter" idx="3"/>
          </p:nvPr>
        </p:nvSpPr>
        <p:spPr>
          <a:xfrm>
            <a:off x="4165058" y="6356351"/>
            <a:ext cx="3860297"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736463" y="6356351"/>
            <a:ext cx="284443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slow">
    <p:push dir="r"/>
  </p:transition>
  <p:txStyles>
    <p:titleStyle>
      <a:lvl1pPr algn="ctr" defTabSz="914400" rtl="0" eaLnBrk="1" latinLnBrk="0" hangingPunct="1">
        <a:spcBef>
          <a:spcPct val="0"/>
        </a:spcBef>
        <a:buNone/>
        <a:defRPr sz="4400" kern="1200">
          <a:solidFill>
            <a:schemeClr val="tx1"/>
          </a:solidFill>
          <a:latin typeface="等线" panose="02010600030101010101" pitchFamily="2" charset="-122"/>
          <a:ea typeface="等线" panose="02010600030101010101" pitchFamily="2" charset="-122"/>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7.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21.xml"/><Relationship Id="rId1" Type="http://schemas.openxmlformats.org/officeDocument/2006/relationships/slideLayout" Target="../slideLayouts/slideLayout1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502918" y="2173796"/>
            <a:ext cx="8687495" cy="2865281"/>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p:cNvSpPr/>
          <p:nvPr/>
        </p:nvSpPr>
        <p:spPr>
          <a:xfrm>
            <a:off x="4815077" y="1818923"/>
            <a:ext cx="7375336" cy="354873"/>
          </a:xfrm>
          <a:prstGeom prst="rect">
            <a:avLst/>
          </a:prstGeom>
          <a:pattFill prst="ltUpDiag">
            <a:fgClr>
              <a:srgbClr val="414455"/>
            </a:fgClr>
            <a:bgClr>
              <a:srgbClr val="E8E8E6"/>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075" name="Picture 3" descr="D:\360data\重要数据\桌面\rolled newspaper (5)副本.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818923"/>
            <a:ext cx="4835066" cy="3220154"/>
          </a:xfrm>
          <a:prstGeom prst="rect">
            <a:avLst/>
          </a:prstGeom>
          <a:noFill/>
          <a:extLst>
            <a:ext uri="{909E8E84-426E-40DD-AFC4-6F175D3DCCD1}">
              <a14:hiddenFill xmlns:a14="http://schemas.microsoft.com/office/drawing/2010/main">
                <a:solidFill>
                  <a:srgbClr val="FFFFFF"/>
                </a:solidFill>
              </a14:hiddenFill>
            </a:ext>
          </a:extLst>
        </p:spPr>
      </p:pic>
      <p:sp>
        <p:nvSpPr>
          <p:cNvPr id="18" name="文本框 17"/>
          <p:cNvSpPr txBox="1"/>
          <p:nvPr/>
        </p:nvSpPr>
        <p:spPr>
          <a:xfrm>
            <a:off x="5015086" y="3060157"/>
            <a:ext cx="6466756" cy="1015663"/>
          </a:xfrm>
          <a:prstGeom prst="rect">
            <a:avLst/>
          </a:prstGeom>
          <a:noFill/>
        </p:spPr>
        <p:txBody>
          <a:bodyPr wrap="square" rtlCol="0">
            <a:spAutoFit/>
          </a:bodyPr>
          <a:lstStyle/>
          <a:p>
            <a:r>
              <a:rPr lang="zh-CN" altLang="en-US" sz="6000" dirty="0">
                <a:solidFill>
                  <a:schemeClr val="bg1"/>
                </a:solidFill>
                <a:latin typeface="+mn-ea"/>
              </a:rPr>
              <a:t>小米集团企业分析</a:t>
            </a:r>
          </a:p>
        </p:txBody>
      </p:sp>
      <p:grpSp>
        <p:nvGrpSpPr>
          <p:cNvPr id="36" name="组合 35"/>
          <p:cNvGrpSpPr/>
          <p:nvPr/>
        </p:nvGrpSpPr>
        <p:grpSpPr>
          <a:xfrm>
            <a:off x="6073163" y="960929"/>
            <a:ext cx="681980" cy="681980"/>
            <a:chOff x="952456" y="3218117"/>
            <a:chExt cx="877066" cy="877066"/>
          </a:xfrm>
        </p:grpSpPr>
        <p:sp>
          <p:nvSpPr>
            <p:cNvPr id="38" name="椭圆 50"/>
            <p:cNvSpPr>
              <a:spLocks noChangeArrowheads="1"/>
            </p:cNvSpPr>
            <p:nvPr/>
          </p:nvSpPr>
          <p:spPr bwMode="auto">
            <a:xfrm>
              <a:off x="952456" y="3218117"/>
              <a:ext cx="877066" cy="877066"/>
            </a:xfrm>
            <a:prstGeom prst="ellipse">
              <a:avLst/>
            </a:prstGeom>
            <a:solidFill>
              <a:srgbClr val="414455"/>
            </a:solidFill>
            <a:ln w="76200" cap="sq" cmpd="sng">
              <a:solidFill>
                <a:srgbClr val="C8C6BD"/>
              </a:solidFill>
              <a:round/>
              <a:headEnd/>
              <a:tailEnd/>
            </a:ln>
          </p:spPr>
          <p:txBody>
            <a:bodyPr anchor="ctr"/>
            <a:lstStyle/>
            <a:p>
              <a:pPr algn="ctr"/>
              <a:endParaRPr lang="zh-CN" altLang="zh-CN" sz="2400">
                <a:solidFill>
                  <a:srgbClr val="FFFFFF"/>
                </a:solidFill>
                <a:latin typeface="宋体" panose="02010600030101010101" pitchFamily="2" charset="-122"/>
                <a:sym typeface="宋体" panose="02010600030101010101" pitchFamily="2" charset="-122"/>
              </a:endParaRPr>
            </a:p>
          </p:txBody>
        </p:sp>
        <p:pic>
          <p:nvPicPr>
            <p:cNvPr id="40" name="Picture 3" descr="D:\360data\重要数据\桌面\4675.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51696" y="3367890"/>
              <a:ext cx="478586" cy="577521"/>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1" name="组合 40"/>
          <p:cNvGrpSpPr/>
          <p:nvPr/>
        </p:nvGrpSpPr>
        <p:grpSpPr>
          <a:xfrm>
            <a:off x="6978091" y="960929"/>
            <a:ext cx="681980" cy="681980"/>
            <a:chOff x="2812677" y="3391963"/>
            <a:chExt cx="877066" cy="877066"/>
          </a:xfrm>
        </p:grpSpPr>
        <p:sp>
          <p:nvSpPr>
            <p:cNvPr id="42" name="椭圆 50"/>
            <p:cNvSpPr>
              <a:spLocks noChangeArrowheads="1"/>
            </p:cNvSpPr>
            <p:nvPr/>
          </p:nvSpPr>
          <p:spPr bwMode="auto">
            <a:xfrm>
              <a:off x="2812677" y="3391963"/>
              <a:ext cx="877066" cy="877066"/>
            </a:xfrm>
            <a:prstGeom prst="ellipse">
              <a:avLst/>
            </a:prstGeom>
            <a:solidFill>
              <a:srgbClr val="414455"/>
            </a:solidFill>
            <a:ln w="76200" cap="sq" cmpd="sng">
              <a:solidFill>
                <a:srgbClr val="C8C6BD"/>
              </a:solidFill>
              <a:round/>
              <a:headEnd/>
              <a:tailEnd/>
            </a:ln>
          </p:spPr>
          <p:txBody>
            <a:bodyPr anchor="ctr"/>
            <a:lstStyle/>
            <a:p>
              <a:pPr algn="ctr"/>
              <a:endParaRPr lang="zh-CN" altLang="zh-CN" sz="2400">
                <a:solidFill>
                  <a:srgbClr val="FFFFFF"/>
                </a:solidFill>
                <a:latin typeface="宋体" panose="02010600030101010101" pitchFamily="2" charset="-122"/>
                <a:sym typeface="宋体" panose="02010600030101010101" pitchFamily="2" charset="-122"/>
              </a:endParaRPr>
            </a:p>
          </p:txBody>
        </p:sp>
        <p:pic>
          <p:nvPicPr>
            <p:cNvPr id="43" name="Picture 4" descr="D:\360data\重要数据\桌面\未标题-3.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041249" y="3537498"/>
              <a:ext cx="419922" cy="58647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4" name="组合 43"/>
          <p:cNvGrpSpPr/>
          <p:nvPr/>
        </p:nvGrpSpPr>
        <p:grpSpPr>
          <a:xfrm>
            <a:off x="7883019" y="960929"/>
            <a:ext cx="681980" cy="681980"/>
            <a:chOff x="4672898" y="2936570"/>
            <a:chExt cx="877066" cy="877066"/>
          </a:xfrm>
        </p:grpSpPr>
        <p:sp>
          <p:nvSpPr>
            <p:cNvPr id="45" name="椭圆 44"/>
            <p:cNvSpPr>
              <a:spLocks noChangeArrowheads="1"/>
            </p:cNvSpPr>
            <p:nvPr/>
          </p:nvSpPr>
          <p:spPr bwMode="auto">
            <a:xfrm>
              <a:off x="4672898" y="2936570"/>
              <a:ext cx="877066" cy="877066"/>
            </a:xfrm>
            <a:prstGeom prst="ellipse">
              <a:avLst/>
            </a:prstGeom>
            <a:solidFill>
              <a:srgbClr val="414455"/>
            </a:solidFill>
            <a:ln w="76200" cap="sq" cmpd="sng">
              <a:solidFill>
                <a:srgbClr val="C8C6BD"/>
              </a:solidFill>
              <a:round/>
              <a:headEnd/>
              <a:tailEnd/>
            </a:ln>
          </p:spPr>
          <p:txBody>
            <a:bodyPr anchor="ctr"/>
            <a:lstStyle/>
            <a:p>
              <a:pPr algn="ctr"/>
              <a:endParaRPr lang="zh-CN" altLang="zh-CN" sz="2400">
                <a:solidFill>
                  <a:srgbClr val="FFFFFF"/>
                </a:solidFill>
                <a:latin typeface="宋体" panose="02010600030101010101" pitchFamily="2" charset="-122"/>
                <a:sym typeface="宋体" panose="02010600030101010101" pitchFamily="2" charset="-122"/>
              </a:endParaRPr>
            </a:p>
          </p:txBody>
        </p:sp>
        <p:pic>
          <p:nvPicPr>
            <p:cNvPr id="46" name="Picture 5" descr="D:\360data\重要数据\桌面\未标题-4.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845149" y="3095025"/>
              <a:ext cx="532564" cy="51354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7" name="组合 46"/>
          <p:cNvGrpSpPr/>
          <p:nvPr/>
        </p:nvGrpSpPr>
        <p:grpSpPr>
          <a:xfrm>
            <a:off x="8787947" y="960929"/>
            <a:ext cx="681980" cy="681980"/>
            <a:chOff x="6533119" y="2285390"/>
            <a:chExt cx="877066" cy="877066"/>
          </a:xfrm>
        </p:grpSpPr>
        <p:sp>
          <p:nvSpPr>
            <p:cNvPr id="48" name="椭圆 47"/>
            <p:cNvSpPr>
              <a:spLocks noChangeArrowheads="1"/>
            </p:cNvSpPr>
            <p:nvPr/>
          </p:nvSpPr>
          <p:spPr bwMode="auto">
            <a:xfrm>
              <a:off x="6533119" y="2285390"/>
              <a:ext cx="877066" cy="877066"/>
            </a:xfrm>
            <a:prstGeom prst="ellipse">
              <a:avLst/>
            </a:prstGeom>
            <a:solidFill>
              <a:srgbClr val="414455"/>
            </a:solidFill>
            <a:ln w="76200" cap="sq" cmpd="sng">
              <a:solidFill>
                <a:srgbClr val="C8C6BD"/>
              </a:solidFill>
              <a:round/>
              <a:headEnd/>
              <a:tailEnd/>
            </a:ln>
          </p:spPr>
          <p:txBody>
            <a:bodyPr anchor="ctr"/>
            <a:lstStyle/>
            <a:p>
              <a:pPr algn="ctr"/>
              <a:endParaRPr lang="zh-CN" altLang="zh-CN" sz="2400">
                <a:solidFill>
                  <a:srgbClr val="FFFFFF"/>
                </a:solidFill>
                <a:latin typeface="宋体" panose="02010600030101010101" pitchFamily="2" charset="-122"/>
                <a:sym typeface="宋体" panose="02010600030101010101" pitchFamily="2" charset="-122"/>
              </a:endParaRPr>
            </a:p>
          </p:txBody>
        </p:sp>
        <p:pic>
          <p:nvPicPr>
            <p:cNvPr id="49" name="Picture 6" descr="D:\360data\重要数据\桌面\未标题-5.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735358" y="2430447"/>
              <a:ext cx="512614" cy="58695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0" name="组合 49"/>
          <p:cNvGrpSpPr/>
          <p:nvPr/>
        </p:nvGrpSpPr>
        <p:grpSpPr>
          <a:xfrm>
            <a:off x="9692875" y="960929"/>
            <a:ext cx="681980" cy="681980"/>
            <a:chOff x="8393340" y="1988840"/>
            <a:chExt cx="877066" cy="877066"/>
          </a:xfrm>
        </p:grpSpPr>
        <p:sp>
          <p:nvSpPr>
            <p:cNvPr id="51" name="椭圆 50"/>
            <p:cNvSpPr>
              <a:spLocks noChangeArrowheads="1"/>
            </p:cNvSpPr>
            <p:nvPr/>
          </p:nvSpPr>
          <p:spPr bwMode="auto">
            <a:xfrm>
              <a:off x="8393340" y="1988840"/>
              <a:ext cx="877066" cy="877066"/>
            </a:xfrm>
            <a:prstGeom prst="ellipse">
              <a:avLst/>
            </a:prstGeom>
            <a:solidFill>
              <a:srgbClr val="414455"/>
            </a:solidFill>
            <a:ln w="76200" cap="sq" cmpd="sng">
              <a:solidFill>
                <a:srgbClr val="C8C6BD"/>
              </a:solidFill>
              <a:round/>
              <a:headEnd/>
              <a:tailEnd/>
            </a:ln>
          </p:spPr>
          <p:txBody>
            <a:bodyPr anchor="ctr"/>
            <a:lstStyle/>
            <a:p>
              <a:pPr algn="ctr"/>
              <a:endParaRPr lang="zh-CN" altLang="zh-CN" sz="2400">
                <a:solidFill>
                  <a:srgbClr val="FFFFFF"/>
                </a:solidFill>
                <a:latin typeface="宋体" panose="02010600030101010101" pitchFamily="2" charset="-122"/>
                <a:sym typeface="宋体" panose="02010600030101010101" pitchFamily="2" charset="-122"/>
              </a:endParaRPr>
            </a:p>
          </p:txBody>
        </p:sp>
        <p:pic>
          <p:nvPicPr>
            <p:cNvPr id="52" name="Picture 7" descr="D:\360data\重要数据\桌面\未标题-1.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8568665" y="2183926"/>
              <a:ext cx="564516" cy="48689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3" name="组合 52"/>
          <p:cNvGrpSpPr/>
          <p:nvPr/>
        </p:nvGrpSpPr>
        <p:grpSpPr>
          <a:xfrm>
            <a:off x="10597802" y="960929"/>
            <a:ext cx="681980" cy="681980"/>
            <a:chOff x="10253559" y="2420888"/>
            <a:chExt cx="877066" cy="877066"/>
          </a:xfrm>
        </p:grpSpPr>
        <p:sp>
          <p:nvSpPr>
            <p:cNvPr id="54" name="椭圆 53"/>
            <p:cNvSpPr>
              <a:spLocks noChangeArrowheads="1"/>
            </p:cNvSpPr>
            <p:nvPr/>
          </p:nvSpPr>
          <p:spPr bwMode="auto">
            <a:xfrm>
              <a:off x="10253559" y="2420888"/>
              <a:ext cx="877066" cy="877066"/>
            </a:xfrm>
            <a:prstGeom prst="ellipse">
              <a:avLst/>
            </a:prstGeom>
            <a:solidFill>
              <a:srgbClr val="414455"/>
            </a:solidFill>
            <a:ln w="76200" cap="sq" cmpd="sng">
              <a:solidFill>
                <a:srgbClr val="C8C6BD"/>
              </a:solidFill>
              <a:round/>
              <a:headEnd/>
              <a:tailEnd/>
            </a:ln>
          </p:spPr>
          <p:txBody>
            <a:bodyPr anchor="ctr"/>
            <a:lstStyle/>
            <a:p>
              <a:pPr algn="ctr"/>
              <a:endParaRPr lang="zh-CN" altLang="zh-CN" sz="2400">
                <a:solidFill>
                  <a:srgbClr val="FFFFFF"/>
                </a:solidFill>
                <a:latin typeface="宋体" panose="02010600030101010101" pitchFamily="2" charset="-122"/>
                <a:sym typeface="宋体" panose="02010600030101010101" pitchFamily="2" charset="-122"/>
              </a:endParaRPr>
            </a:p>
          </p:txBody>
        </p:sp>
        <p:pic>
          <p:nvPicPr>
            <p:cNvPr id="55" name="Picture 8" descr="D:\360data\重要数据\桌面\未标题-1.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0388676" y="2566876"/>
              <a:ext cx="606832" cy="585090"/>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618786182"/>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nodeType="afterEffect">
                                      <p:stCondLst>
                                        <p:cond delay="0"/>
                                      </p:stCondLst>
                                      <p:childTnLst>
                                        <p:set>
                                          <p:cBhvr>
                                            <p:cTn id="6" dur="1" fill="hold">
                                              <p:stCondLst>
                                                <p:cond delay="0"/>
                                              </p:stCondLst>
                                            </p:cTn>
                                            <p:tgtEl>
                                              <p:spTgt spid="3075"/>
                                            </p:tgtEl>
                                            <p:attrNameLst>
                                              <p:attrName>style.visibility</p:attrName>
                                            </p:attrNameLst>
                                          </p:cBhvr>
                                          <p:to>
                                            <p:strVal val="visible"/>
                                          </p:to>
                                        </p:set>
                                        <p:animEffect transition="in" filter="checkerboard(across)">
                                          <p:cBhvr>
                                            <p:cTn id="7" dur="500"/>
                                            <p:tgtEl>
                                              <p:spTgt spid="3075"/>
                                            </p:tgtEl>
                                          </p:cBhvr>
                                        </p:animEffect>
                                      </p:childTnLst>
                                    </p:cTn>
                                  </p:par>
                                  <p:par>
                                    <p:cTn id="8" presetID="22" presetClass="entr" presetSubtype="8" fill="hold" grpId="0" nodeType="withEffect">
                                      <p:stCondLst>
                                        <p:cond delay="200"/>
                                      </p:stCondLst>
                                      <p:childTnLst>
                                        <p:set>
                                          <p:cBhvr>
                                            <p:cTn id="9" dur="1" fill="hold">
                                              <p:stCondLst>
                                                <p:cond delay="0"/>
                                              </p:stCondLst>
                                            </p:cTn>
                                            <p:tgtEl>
                                              <p:spTgt spid="34"/>
                                            </p:tgtEl>
                                            <p:attrNameLst>
                                              <p:attrName>style.visibility</p:attrName>
                                            </p:attrNameLst>
                                          </p:cBhvr>
                                          <p:to>
                                            <p:strVal val="visible"/>
                                          </p:to>
                                        </p:set>
                                        <p:animEffect transition="in" filter="wipe(left)">
                                          <p:cBhvr>
                                            <p:cTn id="10" dur="500"/>
                                            <p:tgtEl>
                                              <p:spTgt spid="34"/>
                                            </p:tgtEl>
                                          </p:cBhvr>
                                        </p:animEffect>
                                      </p:childTnLst>
                                    </p:cTn>
                                  </p:par>
                                </p:childTnLst>
                              </p:cTn>
                            </p:par>
                            <p:par>
                              <p:cTn id="11" fill="hold">
                                <p:stCondLst>
                                  <p:cond delay="700"/>
                                </p:stCondLst>
                                <p:childTnLst>
                                  <p:par>
                                    <p:cTn id="12" presetID="22" presetClass="entr" presetSubtype="1" fill="hold" grpId="0" nodeType="after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wipe(up)">
                                          <p:cBhvr>
                                            <p:cTn id="14" dur="500"/>
                                            <p:tgtEl>
                                              <p:spTgt spid="2"/>
                                            </p:tgtEl>
                                          </p:cBhvr>
                                        </p:animEffect>
                                      </p:childTnLst>
                                    </p:cTn>
                                  </p:par>
                                </p:childTnLst>
                              </p:cTn>
                            </p:par>
                            <p:par>
                              <p:cTn id="15" fill="hold">
                                <p:stCondLst>
                                  <p:cond delay="1200"/>
                                </p:stCondLst>
                                <p:childTnLst>
                                  <p:par>
                                    <p:cTn id="16" presetID="17" presetClass="entr" presetSubtype="1" fill="hold" grpId="0" nodeType="afterEffect">
                                      <p:stCondLst>
                                        <p:cond delay="0"/>
                                      </p:stCondLst>
                                      <p:iterate type="lt">
                                        <p:tmPct val="40000"/>
                                      </p:iterate>
                                      <p:childTnLst>
                                        <p:set>
                                          <p:cBhvr>
                                            <p:cTn id="17" dur="1" fill="hold">
                                              <p:stCondLst>
                                                <p:cond delay="0"/>
                                              </p:stCondLst>
                                            </p:cTn>
                                            <p:tgtEl>
                                              <p:spTgt spid="18"/>
                                            </p:tgtEl>
                                            <p:attrNameLst>
                                              <p:attrName>style.visibility</p:attrName>
                                            </p:attrNameLst>
                                          </p:cBhvr>
                                          <p:to>
                                            <p:strVal val="visible"/>
                                          </p:to>
                                        </p:set>
                                        <p:anim calcmode="lin" valueType="num">
                                          <p:cBhvr>
                                            <p:cTn id="18" dur="250" fill="hold"/>
                                            <p:tgtEl>
                                              <p:spTgt spid="18"/>
                                            </p:tgtEl>
                                            <p:attrNameLst>
                                              <p:attrName>ppt_x</p:attrName>
                                            </p:attrNameLst>
                                          </p:cBhvr>
                                          <p:tavLst>
                                            <p:tav tm="0">
                                              <p:val>
                                                <p:strVal val="#ppt_x"/>
                                              </p:val>
                                            </p:tav>
                                            <p:tav tm="100000">
                                              <p:val>
                                                <p:strVal val="#ppt_x"/>
                                              </p:val>
                                            </p:tav>
                                          </p:tavLst>
                                        </p:anim>
                                        <p:anim calcmode="lin" valueType="num">
                                          <p:cBhvr>
                                            <p:cTn id="19" dur="250" fill="hold"/>
                                            <p:tgtEl>
                                              <p:spTgt spid="18"/>
                                            </p:tgtEl>
                                            <p:attrNameLst>
                                              <p:attrName>ppt_y</p:attrName>
                                            </p:attrNameLst>
                                          </p:cBhvr>
                                          <p:tavLst>
                                            <p:tav tm="0">
                                              <p:val>
                                                <p:strVal val="#ppt_y-#ppt_h/2"/>
                                              </p:val>
                                            </p:tav>
                                            <p:tav tm="100000">
                                              <p:val>
                                                <p:strVal val="#ppt_y"/>
                                              </p:val>
                                            </p:tav>
                                          </p:tavLst>
                                        </p:anim>
                                        <p:anim calcmode="lin" valueType="num">
                                          <p:cBhvr>
                                            <p:cTn id="20" dur="250" fill="hold"/>
                                            <p:tgtEl>
                                              <p:spTgt spid="18"/>
                                            </p:tgtEl>
                                            <p:attrNameLst>
                                              <p:attrName>ppt_w</p:attrName>
                                            </p:attrNameLst>
                                          </p:cBhvr>
                                          <p:tavLst>
                                            <p:tav tm="0">
                                              <p:val>
                                                <p:strVal val="#ppt_w"/>
                                              </p:val>
                                            </p:tav>
                                            <p:tav tm="100000">
                                              <p:val>
                                                <p:strVal val="#ppt_w"/>
                                              </p:val>
                                            </p:tav>
                                          </p:tavLst>
                                        </p:anim>
                                        <p:anim calcmode="lin" valueType="num">
                                          <p:cBhvr>
                                            <p:cTn id="21" dur="250" fill="hold"/>
                                            <p:tgtEl>
                                              <p:spTgt spid="18"/>
                                            </p:tgtEl>
                                            <p:attrNameLst>
                                              <p:attrName>ppt_h</p:attrName>
                                            </p:attrNameLst>
                                          </p:cBhvr>
                                          <p:tavLst>
                                            <p:tav tm="0">
                                              <p:val>
                                                <p:fltVal val="0"/>
                                              </p:val>
                                            </p:tav>
                                            <p:tav tm="100000">
                                              <p:val>
                                                <p:strVal val="#ppt_h"/>
                                              </p:val>
                                            </p:tav>
                                          </p:tavLst>
                                        </p:anim>
                                      </p:childTnLst>
                                    </p:cTn>
                                  </p:par>
                                </p:childTnLst>
                              </p:cTn>
                            </p:par>
                            <p:par>
                              <p:cTn id="22" fill="hold">
                                <p:stCondLst>
                                  <p:cond delay="2150"/>
                                </p:stCondLst>
                                <p:childTnLst>
                                  <p:par>
                                    <p:cTn id="23" presetID="2" presetClass="entr" presetSubtype="1" fill="hold" nodeType="afterEffect" p14:presetBounceEnd="50000">
                                      <p:stCondLst>
                                        <p:cond delay="0"/>
                                      </p:stCondLst>
                                      <p:childTnLst>
                                        <p:set>
                                          <p:cBhvr>
                                            <p:cTn id="24" dur="1" fill="hold">
                                              <p:stCondLst>
                                                <p:cond delay="0"/>
                                              </p:stCondLst>
                                            </p:cTn>
                                            <p:tgtEl>
                                              <p:spTgt spid="36"/>
                                            </p:tgtEl>
                                            <p:attrNameLst>
                                              <p:attrName>style.visibility</p:attrName>
                                            </p:attrNameLst>
                                          </p:cBhvr>
                                          <p:to>
                                            <p:strVal val="visible"/>
                                          </p:to>
                                        </p:set>
                                        <p:anim calcmode="lin" valueType="num" p14:bounceEnd="50000">
                                          <p:cBhvr additive="base">
                                            <p:cTn id="25" dur="500" fill="hold"/>
                                            <p:tgtEl>
                                              <p:spTgt spid="36"/>
                                            </p:tgtEl>
                                            <p:attrNameLst>
                                              <p:attrName>ppt_x</p:attrName>
                                            </p:attrNameLst>
                                          </p:cBhvr>
                                          <p:tavLst>
                                            <p:tav tm="0">
                                              <p:val>
                                                <p:strVal val="#ppt_x"/>
                                              </p:val>
                                            </p:tav>
                                            <p:tav tm="100000">
                                              <p:val>
                                                <p:strVal val="#ppt_x"/>
                                              </p:val>
                                            </p:tav>
                                          </p:tavLst>
                                        </p:anim>
                                        <p:anim calcmode="lin" valueType="num" p14:bounceEnd="50000">
                                          <p:cBhvr additive="base">
                                            <p:cTn id="26" dur="500" fill="hold"/>
                                            <p:tgtEl>
                                              <p:spTgt spid="36"/>
                                            </p:tgtEl>
                                            <p:attrNameLst>
                                              <p:attrName>ppt_y</p:attrName>
                                            </p:attrNameLst>
                                          </p:cBhvr>
                                          <p:tavLst>
                                            <p:tav tm="0">
                                              <p:val>
                                                <p:strVal val="0-#ppt_h/2"/>
                                              </p:val>
                                            </p:tav>
                                            <p:tav tm="100000">
                                              <p:val>
                                                <p:strVal val="#ppt_y"/>
                                              </p:val>
                                            </p:tav>
                                          </p:tavLst>
                                        </p:anim>
                                      </p:childTnLst>
                                    </p:cTn>
                                  </p:par>
                                  <p:par>
                                    <p:cTn id="27" presetID="2" presetClass="entr" presetSubtype="1" fill="hold" nodeType="withEffect" p14:presetBounceEnd="50000">
                                      <p:stCondLst>
                                        <p:cond delay="200"/>
                                      </p:stCondLst>
                                      <p:childTnLst>
                                        <p:set>
                                          <p:cBhvr>
                                            <p:cTn id="28" dur="1" fill="hold">
                                              <p:stCondLst>
                                                <p:cond delay="0"/>
                                              </p:stCondLst>
                                            </p:cTn>
                                            <p:tgtEl>
                                              <p:spTgt spid="41"/>
                                            </p:tgtEl>
                                            <p:attrNameLst>
                                              <p:attrName>style.visibility</p:attrName>
                                            </p:attrNameLst>
                                          </p:cBhvr>
                                          <p:to>
                                            <p:strVal val="visible"/>
                                          </p:to>
                                        </p:set>
                                        <p:anim calcmode="lin" valueType="num" p14:bounceEnd="50000">
                                          <p:cBhvr additive="base">
                                            <p:cTn id="29" dur="500" fill="hold"/>
                                            <p:tgtEl>
                                              <p:spTgt spid="41"/>
                                            </p:tgtEl>
                                            <p:attrNameLst>
                                              <p:attrName>ppt_x</p:attrName>
                                            </p:attrNameLst>
                                          </p:cBhvr>
                                          <p:tavLst>
                                            <p:tav tm="0">
                                              <p:val>
                                                <p:strVal val="#ppt_x"/>
                                              </p:val>
                                            </p:tav>
                                            <p:tav tm="100000">
                                              <p:val>
                                                <p:strVal val="#ppt_x"/>
                                              </p:val>
                                            </p:tav>
                                          </p:tavLst>
                                        </p:anim>
                                        <p:anim calcmode="lin" valueType="num" p14:bounceEnd="50000">
                                          <p:cBhvr additive="base">
                                            <p:cTn id="30" dur="500" fill="hold"/>
                                            <p:tgtEl>
                                              <p:spTgt spid="41"/>
                                            </p:tgtEl>
                                            <p:attrNameLst>
                                              <p:attrName>ppt_y</p:attrName>
                                            </p:attrNameLst>
                                          </p:cBhvr>
                                          <p:tavLst>
                                            <p:tav tm="0">
                                              <p:val>
                                                <p:strVal val="0-#ppt_h/2"/>
                                              </p:val>
                                            </p:tav>
                                            <p:tav tm="100000">
                                              <p:val>
                                                <p:strVal val="#ppt_y"/>
                                              </p:val>
                                            </p:tav>
                                          </p:tavLst>
                                        </p:anim>
                                      </p:childTnLst>
                                    </p:cTn>
                                  </p:par>
                                  <p:par>
                                    <p:cTn id="31" presetID="2" presetClass="entr" presetSubtype="1" fill="hold" nodeType="withEffect" p14:presetBounceEnd="50000">
                                      <p:stCondLst>
                                        <p:cond delay="400"/>
                                      </p:stCondLst>
                                      <p:childTnLst>
                                        <p:set>
                                          <p:cBhvr>
                                            <p:cTn id="32" dur="1" fill="hold">
                                              <p:stCondLst>
                                                <p:cond delay="0"/>
                                              </p:stCondLst>
                                            </p:cTn>
                                            <p:tgtEl>
                                              <p:spTgt spid="44"/>
                                            </p:tgtEl>
                                            <p:attrNameLst>
                                              <p:attrName>style.visibility</p:attrName>
                                            </p:attrNameLst>
                                          </p:cBhvr>
                                          <p:to>
                                            <p:strVal val="visible"/>
                                          </p:to>
                                        </p:set>
                                        <p:anim calcmode="lin" valueType="num" p14:bounceEnd="50000">
                                          <p:cBhvr additive="base">
                                            <p:cTn id="33" dur="500" fill="hold"/>
                                            <p:tgtEl>
                                              <p:spTgt spid="44"/>
                                            </p:tgtEl>
                                            <p:attrNameLst>
                                              <p:attrName>ppt_x</p:attrName>
                                            </p:attrNameLst>
                                          </p:cBhvr>
                                          <p:tavLst>
                                            <p:tav tm="0">
                                              <p:val>
                                                <p:strVal val="#ppt_x"/>
                                              </p:val>
                                            </p:tav>
                                            <p:tav tm="100000">
                                              <p:val>
                                                <p:strVal val="#ppt_x"/>
                                              </p:val>
                                            </p:tav>
                                          </p:tavLst>
                                        </p:anim>
                                        <p:anim calcmode="lin" valueType="num" p14:bounceEnd="50000">
                                          <p:cBhvr additive="base">
                                            <p:cTn id="34" dur="500" fill="hold"/>
                                            <p:tgtEl>
                                              <p:spTgt spid="44"/>
                                            </p:tgtEl>
                                            <p:attrNameLst>
                                              <p:attrName>ppt_y</p:attrName>
                                            </p:attrNameLst>
                                          </p:cBhvr>
                                          <p:tavLst>
                                            <p:tav tm="0">
                                              <p:val>
                                                <p:strVal val="0-#ppt_h/2"/>
                                              </p:val>
                                            </p:tav>
                                            <p:tav tm="100000">
                                              <p:val>
                                                <p:strVal val="#ppt_y"/>
                                              </p:val>
                                            </p:tav>
                                          </p:tavLst>
                                        </p:anim>
                                      </p:childTnLst>
                                    </p:cTn>
                                  </p:par>
                                  <p:par>
                                    <p:cTn id="35" presetID="2" presetClass="entr" presetSubtype="1" fill="hold" nodeType="withEffect" p14:presetBounceEnd="50000">
                                      <p:stCondLst>
                                        <p:cond delay="600"/>
                                      </p:stCondLst>
                                      <p:childTnLst>
                                        <p:set>
                                          <p:cBhvr>
                                            <p:cTn id="36" dur="1" fill="hold">
                                              <p:stCondLst>
                                                <p:cond delay="0"/>
                                              </p:stCondLst>
                                            </p:cTn>
                                            <p:tgtEl>
                                              <p:spTgt spid="47"/>
                                            </p:tgtEl>
                                            <p:attrNameLst>
                                              <p:attrName>style.visibility</p:attrName>
                                            </p:attrNameLst>
                                          </p:cBhvr>
                                          <p:to>
                                            <p:strVal val="visible"/>
                                          </p:to>
                                        </p:set>
                                        <p:anim calcmode="lin" valueType="num" p14:bounceEnd="50000">
                                          <p:cBhvr additive="base">
                                            <p:cTn id="37" dur="500" fill="hold"/>
                                            <p:tgtEl>
                                              <p:spTgt spid="47"/>
                                            </p:tgtEl>
                                            <p:attrNameLst>
                                              <p:attrName>ppt_x</p:attrName>
                                            </p:attrNameLst>
                                          </p:cBhvr>
                                          <p:tavLst>
                                            <p:tav tm="0">
                                              <p:val>
                                                <p:strVal val="#ppt_x"/>
                                              </p:val>
                                            </p:tav>
                                            <p:tav tm="100000">
                                              <p:val>
                                                <p:strVal val="#ppt_x"/>
                                              </p:val>
                                            </p:tav>
                                          </p:tavLst>
                                        </p:anim>
                                        <p:anim calcmode="lin" valueType="num" p14:bounceEnd="50000">
                                          <p:cBhvr additive="base">
                                            <p:cTn id="38" dur="500" fill="hold"/>
                                            <p:tgtEl>
                                              <p:spTgt spid="47"/>
                                            </p:tgtEl>
                                            <p:attrNameLst>
                                              <p:attrName>ppt_y</p:attrName>
                                            </p:attrNameLst>
                                          </p:cBhvr>
                                          <p:tavLst>
                                            <p:tav tm="0">
                                              <p:val>
                                                <p:strVal val="0-#ppt_h/2"/>
                                              </p:val>
                                            </p:tav>
                                            <p:tav tm="100000">
                                              <p:val>
                                                <p:strVal val="#ppt_y"/>
                                              </p:val>
                                            </p:tav>
                                          </p:tavLst>
                                        </p:anim>
                                      </p:childTnLst>
                                    </p:cTn>
                                  </p:par>
                                  <p:par>
                                    <p:cTn id="39" presetID="2" presetClass="entr" presetSubtype="1" fill="hold" nodeType="withEffect" p14:presetBounceEnd="50000">
                                      <p:stCondLst>
                                        <p:cond delay="800"/>
                                      </p:stCondLst>
                                      <p:childTnLst>
                                        <p:set>
                                          <p:cBhvr>
                                            <p:cTn id="40" dur="1" fill="hold">
                                              <p:stCondLst>
                                                <p:cond delay="0"/>
                                              </p:stCondLst>
                                            </p:cTn>
                                            <p:tgtEl>
                                              <p:spTgt spid="50"/>
                                            </p:tgtEl>
                                            <p:attrNameLst>
                                              <p:attrName>style.visibility</p:attrName>
                                            </p:attrNameLst>
                                          </p:cBhvr>
                                          <p:to>
                                            <p:strVal val="visible"/>
                                          </p:to>
                                        </p:set>
                                        <p:anim calcmode="lin" valueType="num" p14:bounceEnd="50000">
                                          <p:cBhvr additive="base">
                                            <p:cTn id="41" dur="500" fill="hold"/>
                                            <p:tgtEl>
                                              <p:spTgt spid="50"/>
                                            </p:tgtEl>
                                            <p:attrNameLst>
                                              <p:attrName>ppt_x</p:attrName>
                                            </p:attrNameLst>
                                          </p:cBhvr>
                                          <p:tavLst>
                                            <p:tav tm="0">
                                              <p:val>
                                                <p:strVal val="#ppt_x"/>
                                              </p:val>
                                            </p:tav>
                                            <p:tav tm="100000">
                                              <p:val>
                                                <p:strVal val="#ppt_x"/>
                                              </p:val>
                                            </p:tav>
                                          </p:tavLst>
                                        </p:anim>
                                        <p:anim calcmode="lin" valueType="num" p14:bounceEnd="50000">
                                          <p:cBhvr additive="base">
                                            <p:cTn id="42" dur="500" fill="hold"/>
                                            <p:tgtEl>
                                              <p:spTgt spid="50"/>
                                            </p:tgtEl>
                                            <p:attrNameLst>
                                              <p:attrName>ppt_y</p:attrName>
                                            </p:attrNameLst>
                                          </p:cBhvr>
                                          <p:tavLst>
                                            <p:tav tm="0">
                                              <p:val>
                                                <p:strVal val="0-#ppt_h/2"/>
                                              </p:val>
                                            </p:tav>
                                            <p:tav tm="100000">
                                              <p:val>
                                                <p:strVal val="#ppt_y"/>
                                              </p:val>
                                            </p:tav>
                                          </p:tavLst>
                                        </p:anim>
                                      </p:childTnLst>
                                    </p:cTn>
                                  </p:par>
                                  <p:par>
                                    <p:cTn id="43" presetID="2" presetClass="entr" presetSubtype="1" fill="hold" nodeType="withEffect" p14:presetBounceEnd="50000">
                                      <p:stCondLst>
                                        <p:cond delay="1000"/>
                                      </p:stCondLst>
                                      <p:childTnLst>
                                        <p:set>
                                          <p:cBhvr>
                                            <p:cTn id="44" dur="1" fill="hold">
                                              <p:stCondLst>
                                                <p:cond delay="0"/>
                                              </p:stCondLst>
                                            </p:cTn>
                                            <p:tgtEl>
                                              <p:spTgt spid="53"/>
                                            </p:tgtEl>
                                            <p:attrNameLst>
                                              <p:attrName>style.visibility</p:attrName>
                                            </p:attrNameLst>
                                          </p:cBhvr>
                                          <p:to>
                                            <p:strVal val="visible"/>
                                          </p:to>
                                        </p:set>
                                        <p:anim calcmode="lin" valueType="num" p14:bounceEnd="50000">
                                          <p:cBhvr additive="base">
                                            <p:cTn id="45" dur="500" fill="hold"/>
                                            <p:tgtEl>
                                              <p:spTgt spid="53"/>
                                            </p:tgtEl>
                                            <p:attrNameLst>
                                              <p:attrName>ppt_x</p:attrName>
                                            </p:attrNameLst>
                                          </p:cBhvr>
                                          <p:tavLst>
                                            <p:tav tm="0">
                                              <p:val>
                                                <p:strVal val="#ppt_x"/>
                                              </p:val>
                                            </p:tav>
                                            <p:tav tm="100000">
                                              <p:val>
                                                <p:strVal val="#ppt_x"/>
                                              </p:val>
                                            </p:tav>
                                          </p:tavLst>
                                        </p:anim>
                                        <p:anim calcmode="lin" valueType="num" p14:bounceEnd="50000">
                                          <p:cBhvr additive="base">
                                            <p:cTn id="46" dur="500" fill="hold"/>
                                            <p:tgtEl>
                                              <p:spTgt spid="5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4" grpId="0" animBg="1"/>
          <p:bldP spid="18"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nodeType="afterEffect">
                                      <p:stCondLst>
                                        <p:cond delay="0"/>
                                      </p:stCondLst>
                                      <p:childTnLst>
                                        <p:set>
                                          <p:cBhvr>
                                            <p:cTn id="6" dur="1" fill="hold">
                                              <p:stCondLst>
                                                <p:cond delay="0"/>
                                              </p:stCondLst>
                                            </p:cTn>
                                            <p:tgtEl>
                                              <p:spTgt spid="3075"/>
                                            </p:tgtEl>
                                            <p:attrNameLst>
                                              <p:attrName>style.visibility</p:attrName>
                                            </p:attrNameLst>
                                          </p:cBhvr>
                                          <p:to>
                                            <p:strVal val="visible"/>
                                          </p:to>
                                        </p:set>
                                        <p:animEffect transition="in" filter="checkerboard(across)">
                                          <p:cBhvr>
                                            <p:cTn id="7" dur="500"/>
                                            <p:tgtEl>
                                              <p:spTgt spid="3075"/>
                                            </p:tgtEl>
                                          </p:cBhvr>
                                        </p:animEffect>
                                      </p:childTnLst>
                                    </p:cTn>
                                  </p:par>
                                  <p:par>
                                    <p:cTn id="8" presetID="22" presetClass="entr" presetSubtype="8" fill="hold" grpId="0" nodeType="withEffect">
                                      <p:stCondLst>
                                        <p:cond delay="200"/>
                                      </p:stCondLst>
                                      <p:childTnLst>
                                        <p:set>
                                          <p:cBhvr>
                                            <p:cTn id="9" dur="1" fill="hold">
                                              <p:stCondLst>
                                                <p:cond delay="0"/>
                                              </p:stCondLst>
                                            </p:cTn>
                                            <p:tgtEl>
                                              <p:spTgt spid="34"/>
                                            </p:tgtEl>
                                            <p:attrNameLst>
                                              <p:attrName>style.visibility</p:attrName>
                                            </p:attrNameLst>
                                          </p:cBhvr>
                                          <p:to>
                                            <p:strVal val="visible"/>
                                          </p:to>
                                        </p:set>
                                        <p:animEffect transition="in" filter="wipe(left)">
                                          <p:cBhvr>
                                            <p:cTn id="10" dur="500"/>
                                            <p:tgtEl>
                                              <p:spTgt spid="34"/>
                                            </p:tgtEl>
                                          </p:cBhvr>
                                        </p:animEffect>
                                      </p:childTnLst>
                                    </p:cTn>
                                  </p:par>
                                </p:childTnLst>
                              </p:cTn>
                            </p:par>
                            <p:par>
                              <p:cTn id="11" fill="hold">
                                <p:stCondLst>
                                  <p:cond delay="700"/>
                                </p:stCondLst>
                                <p:childTnLst>
                                  <p:par>
                                    <p:cTn id="12" presetID="22" presetClass="entr" presetSubtype="1" fill="hold" grpId="0" nodeType="after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wipe(up)">
                                          <p:cBhvr>
                                            <p:cTn id="14" dur="500"/>
                                            <p:tgtEl>
                                              <p:spTgt spid="2"/>
                                            </p:tgtEl>
                                          </p:cBhvr>
                                        </p:animEffect>
                                      </p:childTnLst>
                                    </p:cTn>
                                  </p:par>
                                </p:childTnLst>
                              </p:cTn>
                            </p:par>
                            <p:par>
                              <p:cTn id="15" fill="hold">
                                <p:stCondLst>
                                  <p:cond delay="1200"/>
                                </p:stCondLst>
                                <p:childTnLst>
                                  <p:par>
                                    <p:cTn id="16" presetID="17" presetClass="entr" presetSubtype="1" fill="hold" grpId="0" nodeType="afterEffect">
                                      <p:stCondLst>
                                        <p:cond delay="0"/>
                                      </p:stCondLst>
                                      <p:iterate type="lt">
                                        <p:tmPct val="40000"/>
                                      </p:iterate>
                                      <p:childTnLst>
                                        <p:set>
                                          <p:cBhvr>
                                            <p:cTn id="17" dur="1" fill="hold">
                                              <p:stCondLst>
                                                <p:cond delay="0"/>
                                              </p:stCondLst>
                                            </p:cTn>
                                            <p:tgtEl>
                                              <p:spTgt spid="18"/>
                                            </p:tgtEl>
                                            <p:attrNameLst>
                                              <p:attrName>style.visibility</p:attrName>
                                            </p:attrNameLst>
                                          </p:cBhvr>
                                          <p:to>
                                            <p:strVal val="visible"/>
                                          </p:to>
                                        </p:set>
                                        <p:anim calcmode="lin" valueType="num">
                                          <p:cBhvr>
                                            <p:cTn id="18" dur="250" fill="hold"/>
                                            <p:tgtEl>
                                              <p:spTgt spid="18"/>
                                            </p:tgtEl>
                                            <p:attrNameLst>
                                              <p:attrName>ppt_x</p:attrName>
                                            </p:attrNameLst>
                                          </p:cBhvr>
                                          <p:tavLst>
                                            <p:tav tm="0">
                                              <p:val>
                                                <p:strVal val="#ppt_x"/>
                                              </p:val>
                                            </p:tav>
                                            <p:tav tm="100000">
                                              <p:val>
                                                <p:strVal val="#ppt_x"/>
                                              </p:val>
                                            </p:tav>
                                          </p:tavLst>
                                        </p:anim>
                                        <p:anim calcmode="lin" valueType="num">
                                          <p:cBhvr>
                                            <p:cTn id="19" dur="250" fill="hold"/>
                                            <p:tgtEl>
                                              <p:spTgt spid="18"/>
                                            </p:tgtEl>
                                            <p:attrNameLst>
                                              <p:attrName>ppt_y</p:attrName>
                                            </p:attrNameLst>
                                          </p:cBhvr>
                                          <p:tavLst>
                                            <p:tav tm="0">
                                              <p:val>
                                                <p:strVal val="#ppt_y-#ppt_h/2"/>
                                              </p:val>
                                            </p:tav>
                                            <p:tav tm="100000">
                                              <p:val>
                                                <p:strVal val="#ppt_y"/>
                                              </p:val>
                                            </p:tav>
                                          </p:tavLst>
                                        </p:anim>
                                        <p:anim calcmode="lin" valueType="num">
                                          <p:cBhvr>
                                            <p:cTn id="20" dur="250" fill="hold"/>
                                            <p:tgtEl>
                                              <p:spTgt spid="18"/>
                                            </p:tgtEl>
                                            <p:attrNameLst>
                                              <p:attrName>ppt_w</p:attrName>
                                            </p:attrNameLst>
                                          </p:cBhvr>
                                          <p:tavLst>
                                            <p:tav tm="0">
                                              <p:val>
                                                <p:strVal val="#ppt_w"/>
                                              </p:val>
                                            </p:tav>
                                            <p:tav tm="100000">
                                              <p:val>
                                                <p:strVal val="#ppt_w"/>
                                              </p:val>
                                            </p:tav>
                                          </p:tavLst>
                                        </p:anim>
                                        <p:anim calcmode="lin" valueType="num">
                                          <p:cBhvr>
                                            <p:cTn id="21" dur="250" fill="hold"/>
                                            <p:tgtEl>
                                              <p:spTgt spid="18"/>
                                            </p:tgtEl>
                                            <p:attrNameLst>
                                              <p:attrName>ppt_h</p:attrName>
                                            </p:attrNameLst>
                                          </p:cBhvr>
                                          <p:tavLst>
                                            <p:tav tm="0">
                                              <p:val>
                                                <p:fltVal val="0"/>
                                              </p:val>
                                            </p:tav>
                                            <p:tav tm="100000">
                                              <p:val>
                                                <p:strVal val="#ppt_h"/>
                                              </p:val>
                                            </p:tav>
                                          </p:tavLst>
                                        </p:anim>
                                      </p:childTnLst>
                                    </p:cTn>
                                  </p:par>
                                </p:childTnLst>
                              </p:cTn>
                            </p:par>
                            <p:par>
                              <p:cTn id="22" fill="hold">
                                <p:stCondLst>
                                  <p:cond delay="2150"/>
                                </p:stCondLst>
                                <p:childTnLst>
                                  <p:par>
                                    <p:cTn id="23" presetID="42" presetClass="entr" presetSubtype="0" fill="hold" grpId="0" nodeType="afterEffect">
                                      <p:stCondLst>
                                        <p:cond delay="0"/>
                                      </p:stCondLst>
                                      <p:childTnLst>
                                        <p:set>
                                          <p:cBhvr>
                                            <p:cTn id="24" dur="1" fill="hold">
                                              <p:stCondLst>
                                                <p:cond delay="0"/>
                                              </p:stCondLst>
                                            </p:cTn>
                                            <p:tgtEl>
                                              <p:spTgt spid="26"/>
                                            </p:tgtEl>
                                            <p:attrNameLst>
                                              <p:attrName>style.visibility</p:attrName>
                                            </p:attrNameLst>
                                          </p:cBhvr>
                                          <p:to>
                                            <p:strVal val="visible"/>
                                          </p:to>
                                        </p:set>
                                        <p:animEffect transition="in" filter="fade">
                                          <p:cBhvr>
                                            <p:cTn id="25" dur="1000"/>
                                            <p:tgtEl>
                                              <p:spTgt spid="26"/>
                                            </p:tgtEl>
                                          </p:cBhvr>
                                        </p:animEffect>
                                        <p:anim calcmode="lin" valueType="num">
                                          <p:cBhvr>
                                            <p:cTn id="26" dur="1000" fill="hold"/>
                                            <p:tgtEl>
                                              <p:spTgt spid="26"/>
                                            </p:tgtEl>
                                            <p:attrNameLst>
                                              <p:attrName>ppt_x</p:attrName>
                                            </p:attrNameLst>
                                          </p:cBhvr>
                                          <p:tavLst>
                                            <p:tav tm="0">
                                              <p:val>
                                                <p:strVal val="#ppt_x"/>
                                              </p:val>
                                            </p:tav>
                                            <p:tav tm="100000">
                                              <p:val>
                                                <p:strVal val="#ppt_x"/>
                                              </p:val>
                                            </p:tav>
                                          </p:tavLst>
                                        </p:anim>
                                        <p:anim calcmode="lin" valueType="num">
                                          <p:cBhvr>
                                            <p:cTn id="27" dur="1000" fill="hold"/>
                                            <p:tgtEl>
                                              <p:spTgt spid="26"/>
                                            </p:tgtEl>
                                            <p:attrNameLst>
                                              <p:attrName>ppt_y</p:attrName>
                                            </p:attrNameLst>
                                          </p:cBhvr>
                                          <p:tavLst>
                                            <p:tav tm="0">
                                              <p:val>
                                                <p:strVal val="#ppt_y+.1"/>
                                              </p:val>
                                            </p:tav>
                                            <p:tav tm="100000">
                                              <p:val>
                                                <p:strVal val="#ppt_y"/>
                                              </p:val>
                                            </p:tav>
                                          </p:tavLst>
                                        </p:anim>
                                      </p:childTnLst>
                                    </p:cTn>
                                  </p:par>
                                </p:childTnLst>
                              </p:cTn>
                            </p:par>
                            <p:par>
                              <p:cTn id="28" fill="hold">
                                <p:stCondLst>
                                  <p:cond delay="3150"/>
                                </p:stCondLst>
                                <p:childTnLst>
                                  <p:par>
                                    <p:cTn id="29" presetID="2" presetClass="entr" presetSubtype="1" fill="hold" nodeType="afterEffect">
                                      <p:stCondLst>
                                        <p:cond delay="0"/>
                                      </p:stCondLst>
                                      <p:childTnLst>
                                        <p:set>
                                          <p:cBhvr>
                                            <p:cTn id="30" dur="1" fill="hold">
                                              <p:stCondLst>
                                                <p:cond delay="0"/>
                                              </p:stCondLst>
                                            </p:cTn>
                                            <p:tgtEl>
                                              <p:spTgt spid="36"/>
                                            </p:tgtEl>
                                            <p:attrNameLst>
                                              <p:attrName>style.visibility</p:attrName>
                                            </p:attrNameLst>
                                          </p:cBhvr>
                                          <p:to>
                                            <p:strVal val="visible"/>
                                          </p:to>
                                        </p:set>
                                        <p:anim calcmode="lin" valueType="num">
                                          <p:cBhvr additive="base">
                                            <p:cTn id="31" dur="500" fill="hold"/>
                                            <p:tgtEl>
                                              <p:spTgt spid="36"/>
                                            </p:tgtEl>
                                            <p:attrNameLst>
                                              <p:attrName>ppt_x</p:attrName>
                                            </p:attrNameLst>
                                          </p:cBhvr>
                                          <p:tavLst>
                                            <p:tav tm="0">
                                              <p:val>
                                                <p:strVal val="#ppt_x"/>
                                              </p:val>
                                            </p:tav>
                                            <p:tav tm="100000">
                                              <p:val>
                                                <p:strVal val="#ppt_x"/>
                                              </p:val>
                                            </p:tav>
                                          </p:tavLst>
                                        </p:anim>
                                        <p:anim calcmode="lin" valueType="num">
                                          <p:cBhvr additive="base">
                                            <p:cTn id="32" dur="500" fill="hold"/>
                                            <p:tgtEl>
                                              <p:spTgt spid="36"/>
                                            </p:tgtEl>
                                            <p:attrNameLst>
                                              <p:attrName>ppt_y</p:attrName>
                                            </p:attrNameLst>
                                          </p:cBhvr>
                                          <p:tavLst>
                                            <p:tav tm="0">
                                              <p:val>
                                                <p:strVal val="0-#ppt_h/2"/>
                                              </p:val>
                                            </p:tav>
                                            <p:tav tm="100000">
                                              <p:val>
                                                <p:strVal val="#ppt_y"/>
                                              </p:val>
                                            </p:tav>
                                          </p:tavLst>
                                        </p:anim>
                                      </p:childTnLst>
                                    </p:cTn>
                                  </p:par>
                                  <p:par>
                                    <p:cTn id="33" presetID="2" presetClass="entr" presetSubtype="1" fill="hold" nodeType="withEffect">
                                      <p:stCondLst>
                                        <p:cond delay="200"/>
                                      </p:stCondLst>
                                      <p:childTnLst>
                                        <p:set>
                                          <p:cBhvr>
                                            <p:cTn id="34" dur="1" fill="hold">
                                              <p:stCondLst>
                                                <p:cond delay="0"/>
                                              </p:stCondLst>
                                            </p:cTn>
                                            <p:tgtEl>
                                              <p:spTgt spid="41"/>
                                            </p:tgtEl>
                                            <p:attrNameLst>
                                              <p:attrName>style.visibility</p:attrName>
                                            </p:attrNameLst>
                                          </p:cBhvr>
                                          <p:to>
                                            <p:strVal val="visible"/>
                                          </p:to>
                                        </p:set>
                                        <p:anim calcmode="lin" valueType="num">
                                          <p:cBhvr additive="base">
                                            <p:cTn id="35" dur="500" fill="hold"/>
                                            <p:tgtEl>
                                              <p:spTgt spid="41"/>
                                            </p:tgtEl>
                                            <p:attrNameLst>
                                              <p:attrName>ppt_x</p:attrName>
                                            </p:attrNameLst>
                                          </p:cBhvr>
                                          <p:tavLst>
                                            <p:tav tm="0">
                                              <p:val>
                                                <p:strVal val="#ppt_x"/>
                                              </p:val>
                                            </p:tav>
                                            <p:tav tm="100000">
                                              <p:val>
                                                <p:strVal val="#ppt_x"/>
                                              </p:val>
                                            </p:tav>
                                          </p:tavLst>
                                        </p:anim>
                                        <p:anim calcmode="lin" valueType="num">
                                          <p:cBhvr additive="base">
                                            <p:cTn id="36" dur="500" fill="hold"/>
                                            <p:tgtEl>
                                              <p:spTgt spid="41"/>
                                            </p:tgtEl>
                                            <p:attrNameLst>
                                              <p:attrName>ppt_y</p:attrName>
                                            </p:attrNameLst>
                                          </p:cBhvr>
                                          <p:tavLst>
                                            <p:tav tm="0">
                                              <p:val>
                                                <p:strVal val="0-#ppt_h/2"/>
                                              </p:val>
                                            </p:tav>
                                            <p:tav tm="100000">
                                              <p:val>
                                                <p:strVal val="#ppt_y"/>
                                              </p:val>
                                            </p:tav>
                                          </p:tavLst>
                                        </p:anim>
                                      </p:childTnLst>
                                    </p:cTn>
                                  </p:par>
                                  <p:par>
                                    <p:cTn id="37" presetID="2" presetClass="entr" presetSubtype="1" fill="hold" nodeType="withEffect">
                                      <p:stCondLst>
                                        <p:cond delay="400"/>
                                      </p:stCondLst>
                                      <p:childTnLst>
                                        <p:set>
                                          <p:cBhvr>
                                            <p:cTn id="38" dur="1" fill="hold">
                                              <p:stCondLst>
                                                <p:cond delay="0"/>
                                              </p:stCondLst>
                                            </p:cTn>
                                            <p:tgtEl>
                                              <p:spTgt spid="44"/>
                                            </p:tgtEl>
                                            <p:attrNameLst>
                                              <p:attrName>style.visibility</p:attrName>
                                            </p:attrNameLst>
                                          </p:cBhvr>
                                          <p:to>
                                            <p:strVal val="visible"/>
                                          </p:to>
                                        </p:set>
                                        <p:anim calcmode="lin" valueType="num">
                                          <p:cBhvr additive="base">
                                            <p:cTn id="39" dur="500" fill="hold"/>
                                            <p:tgtEl>
                                              <p:spTgt spid="44"/>
                                            </p:tgtEl>
                                            <p:attrNameLst>
                                              <p:attrName>ppt_x</p:attrName>
                                            </p:attrNameLst>
                                          </p:cBhvr>
                                          <p:tavLst>
                                            <p:tav tm="0">
                                              <p:val>
                                                <p:strVal val="#ppt_x"/>
                                              </p:val>
                                            </p:tav>
                                            <p:tav tm="100000">
                                              <p:val>
                                                <p:strVal val="#ppt_x"/>
                                              </p:val>
                                            </p:tav>
                                          </p:tavLst>
                                        </p:anim>
                                        <p:anim calcmode="lin" valueType="num">
                                          <p:cBhvr additive="base">
                                            <p:cTn id="40" dur="500" fill="hold"/>
                                            <p:tgtEl>
                                              <p:spTgt spid="44"/>
                                            </p:tgtEl>
                                            <p:attrNameLst>
                                              <p:attrName>ppt_y</p:attrName>
                                            </p:attrNameLst>
                                          </p:cBhvr>
                                          <p:tavLst>
                                            <p:tav tm="0">
                                              <p:val>
                                                <p:strVal val="0-#ppt_h/2"/>
                                              </p:val>
                                            </p:tav>
                                            <p:tav tm="100000">
                                              <p:val>
                                                <p:strVal val="#ppt_y"/>
                                              </p:val>
                                            </p:tav>
                                          </p:tavLst>
                                        </p:anim>
                                      </p:childTnLst>
                                    </p:cTn>
                                  </p:par>
                                  <p:par>
                                    <p:cTn id="41" presetID="2" presetClass="entr" presetSubtype="1" fill="hold" nodeType="withEffect">
                                      <p:stCondLst>
                                        <p:cond delay="600"/>
                                      </p:stCondLst>
                                      <p:childTnLst>
                                        <p:set>
                                          <p:cBhvr>
                                            <p:cTn id="42" dur="1" fill="hold">
                                              <p:stCondLst>
                                                <p:cond delay="0"/>
                                              </p:stCondLst>
                                            </p:cTn>
                                            <p:tgtEl>
                                              <p:spTgt spid="47"/>
                                            </p:tgtEl>
                                            <p:attrNameLst>
                                              <p:attrName>style.visibility</p:attrName>
                                            </p:attrNameLst>
                                          </p:cBhvr>
                                          <p:to>
                                            <p:strVal val="visible"/>
                                          </p:to>
                                        </p:set>
                                        <p:anim calcmode="lin" valueType="num">
                                          <p:cBhvr additive="base">
                                            <p:cTn id="43" dur="500" fill="hold"/>
                                            <p:tgtEl>
                                              <p:spTgt spid="47"/>
                                            </p:tgtEl>
                                            <p:attrNameLst>
                                              <p:attrName>ppt_x</p:attrName>
                                            </p:attrNameLst>
                                          </p:cBhvr>
                                          <p:tavLst>
                                            <p:tav tm="0">
                                              <p:val>
                                                <p:strVal val="#ppt_x"/>
                                              </p:val>
                                            </p:tav>
                                            <p:tav tm="100000">
                                              <p:val>
                                                <p:strVal val="#ppt_x"/>
                                              </p:val>
                                            </p:tav>
                                          </p:tavLst>
                                        </p:anim>
                                        <p:anim calcmode="lin" valueType="num">
                                          <p:cBhvr additive="base">
                                            <p:cTn id="44" dur="500" fill="hold"/>
                                            <p:tgtEl>
                                              <p:spTgt spid="47"/>
                                            </p:tgtEl>
                                            <p:attrNameLst>
                                              <p:attrName>ppt_y</p:attrName>
                                            </p:attrNameLst>
                                          </p:cBhvr>
                                          <p:tavLst>
                                            <p:tav tm="0">
                                              <p:val>
                                                <p:strVal val="0-#ppt_h/2"/>
                                              </p:val>
                                            </p:tav>
                                            <p:tav tm="100000">
                                              <p:val>
                                                <p:strVal val="#ppt_y"/>
                                              </p:val>
                                            </p:tav>
                                          </p:tavLst>
                                        </p:anim>
                                      </p:childTnLst>
                                    </p:cTn>
                                  </p:par>
                                  <p:par>
                                    <p:cTn id="45" presetID="2" presetClass="entr" presetSubtype="1" fill="hold" nodeType="withEffect">
                                      <p:stCondLst>
                                        <p:cond delay="800"/>
                                      </p:stCondLst>
                                      <p:childTnLst>
                                        <p:set>
                                          <p:cBhvr>
                                            <p:cTn id="46" dur="1" fill="hold">
                                              <p:stCondLst>
                                                <p:cond delay="0"/>
                                              </p:stCondLst>
                                            </p:cTn>
                                            <p:tgtEl>
                                              <p:spTgt spid="50"/>
                                            </p:tgtEl>
                                            <p:attrNameLst>
                                              <p:attrName>style.visibility</p:attrName>
                                            </p:attrNameLst>
                                          </p:cBhvr>
                                          <p:to>
                                            <p:strVal val="visible"/>
                                          </p:to>
                                        </p:set>
                                        <p:anim calcmode="lin" valueType="num">
                                          <p:cBhvr additive="base">
                                            <p:cTn id="47" dur="500" fill="hold"/>
                                            <p:tgtEl>
                                              <p:spTgt spid="50"/>
                                            </p:tgtEl>
                                            <p:attrNameLst>
                                              <p:attrName>ppt_x</p:attrName>
                                            </p:attrNameLst>
                                          </p:cBhvr>
                                          <p:tavLst>
                                            <p:tav tm="0">
                                              <p:val>
                                                <p:strVal val="#ppt_x"/>
                                              </p:val>
                                            </p:tav>
                                            <p:tav tm="100000">
                                              <p:val>
                                                <p:strVal val="#ppt_x"/>
                                              </p:val>
                                            </p:tav>
                                          </p:tavLst>
                                        </p:anim>
                                        <p:anim calcmode="lin" valueType="num">
                                          <p:cBhvr additive="base">
                                            <p:cTn id="48" dur="500" fill="hold"/>
                                            <p:tgtEl>
                                              <p:spTgt spid="50"/>
                                            </p:tgtEl>
                                            <p:attrNameLst>
                                              <p:attrName>ppt_y</p:attrName>
                                            </p:attrNameLst>
                                          </p:cBhvr>
                                          <p:tavLst>
                                            <p:tav tm="0">
                                              <p:val>
                                                <p:strVal val="0-#ppt_h/2"/>
                                              </p:val>
                                            </p:tav>
                                            <p:tav tm="100000">
                                              <p:val>
                                                <p:strVal val="#ppt_y"/>
                                              </p:val>
                                            </p:tav>
                                          </p:tavLst>
                                        </p:anim>
                                      </p:childTnLst>
                                    </p:cTn>
                                  </p:par>
                                  <p:par>
                                    <p:cTn id="49" presetID="2" presetClass="entr" presetSubtype="1" fill="hold" nodeType="withEffect">
                                      <p:stCondLst>
                                        <p:cond delay="1000"/>
                                      </p:stCondLst>
                                      <p:childTnLst>
                                        <p:set>
                                          <p:cBhvr>
                                            <p:cTn id="50" dur="1" fill="hold">
                                              <p:stCondLst>
                                                <p:cond delay="0"/>
                                              </p:stCondLst>
                                            </p:cTn>
                                            <p:tgtEl>
                                              <p:spTgt spid="53"/>
                                            </p:tgtEl>
                                            <p:attrNameLst>
                                              <p:attrName>style.visibility</p:attrName>
                                            </p:attrNameLst>
                                          </p:cBhvr>
                                          <p:to>
                                            <p:strVal val="visible"/>
                                          </p:to>
                                        </p:set>
                                        <p:anim calcmode="lin" valueType="num">
                                          <p:cBhvr additive="base">
                                            <p:cTn id="51" dur="500" fill="hold"/>
                                            <p:tgtEl>
                                              <p:spTgt spid="53"/>
                                            </p:tgtEl>
                                            <p:attrNameLst>
                                              <p:attrName>ppt_x</p:attrName>
                                            </p:attrNameLst>
                                          </p:cBhvr>
                                          <p:tavLst>
                                            <p:tav tm="0">
                                              <p:val>
                                                <p:strVal val="#ppt_x"/>
                                              </p:val>
                                            </p:tav>
                                            <p:tav tm="100000">
                                              <p:val>
                                                <p:strVal val="#ppt_x"/>
                                              </p:val>
                                            </p:tav>
                                          </p:tavLst>
                                        </p:anim>
                                        <p:anim calcmode="lin" valueType="num">
                                          <p:cBhvr additive="base">
                                            <p:cTn id="52" dur="500" fill="hold"/>
                                            <p:tgtEl>
                                              <p:spTgt spid="5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6" grpId="0"/>
          <p:bldP spid="34" grpId="0" animBg="1"/>
          <p:bldP spid="18" grpId="0"/>
        </p:bldLst>
      </p:timing>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0" y="404664"/>
            <a:ext cx="12190413" cy="0"/>
          </a:xfrm>
          <a:prstGeom prst="line">
            <a:avLst/>
          </a:prstGeom>
          <a:ln>
            <a:solidFill>
              <a:srgbClr val="414455"/>
            </a:solidFill>
            <a:prstDash val="dash"/>
          </a:ln>
        </p:spPr>
        <p:style>
          <a:lnRef idx="1">
            <a:schemeClr val="accent1"/>
          </a:lnRef>
          <a:fillRef idx="0">
            <a:schemeClr val="accent1"/>
          </a:fillRef>
          <a:effectRef idx="0">
            <a:schemeClr val="accent1"/>
          </a:effectRef>
          <a:fontRef idx="minor">
            <a:schemeClr val="tx1"/>
          </a:fontRef>
        </p:style>
      </p:cxnSp>
      <p:sp>
        <p:nvSpPr>
          <p:cNvPr id="6" name="流程图: 离页连接符 5"/>
          <p:cNvSpPr/>
          <p:nvPr/>
        </p:nvSpPr>
        <p:spPr>
          <a:xfrm>
            <a:off x="9983638" y="332656"/>
            <a:ext cx="1584176" cy="1080120"/>
          </a:xfrm>
          <a:prstGeom prst="flowChartOffpageConnector">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6"/>
          <p:cNvSpPr txBox="1"/>
          <p:nvPr/>
        </p:nvSpPr>
        <p:spPr>
          <a:xfrm>
            <a:off x="10042192" y="564649"/>
            <a:ext cx="1210588" cy="400110"/>
          </a:xfrm>
          <a:prstGeom prst="rect">
            <a:avLst/>
          </a:prstGeom>
          <a:noFill/>
        </p:spPr>
        <p:txBody>
          <a:bodyPr wrap="none" rtlCol="0">
            <a:spAutoFit/>
          </a:bodyPr>
          <a:lstStyle/>
          <a:p>
            <a:r>
              <a:rPr lang="zh-CN" altLang="en-US" sz="2000" b="1" dirty="0">
                <a:solidFill>
                  <a:schemeClr val="bg1"/>
                </a:solidFill>
                <a:latin typeface="等线" panose="02010600030101010101" pitchFamily="2" charset="-122"/>
                <a:ea typeface="等线" panose="02010600030101010101" pitchFamily="2" charset="-122"/>
              </a:rPr>
              <a:t>三大要点</a:t>
            </a:r>
          </a:p>
        </p:txBody>
      </p:sp>
      <p:sp>
        <p:nvSpPr>
          <p:cNvPr id="66" name="矩形 65"/>
          <p:cNvSpPr/>
          <p:nvPr/>
        </p:nvSpPr>
        <p:spPr>
          <a:xfrm>
            <a:off x="3358902" y="1337414"/>
            <a:ext cx="6361113" cy="1442457"/>
          </a:xfrm>
          <a:prstGeom prst="rect">
            <a:avLst/>
          </a:prstGeom>
          <a:solidFill>
            <a:srgbClr val="E8E8E6"/>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矩形 64"/>
          <p:cNvSpPr/>
          <p:nvPr/>
        </p:nvSpPr>
        <p:spPr>
          <a:xfrm>
            <a:off x="4334768" y="1124744"/>
            <a:ext cx="4686300" cy="463550"/>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等线" panose="02010600030101010101" pitchFamily="2" charset="-122"/>
                <a:ea typeface="等线" panose="02010600030101010101" pitchFamily="2" charset="-122"/>
              </a:rPr>
              <a:t>MI</a:t>
            </a:r>
            <a:endParaRPr lang="zh-CN" altLang="en-US" dirty="0">
              <a:latin typeface="等线" panose="02010600030101010101" pitchFamily="2" charset="-122"/>
              <a:ea typeface="等线" panose="02010600030101010101" pitchFamily="2" charset="-122"/>
            </a:endParaRPr>
          </a:p>
        </p:txBody>
      </p:sp>
      <p:sp>
        <p:nvSpPr>
          <p:cNvPr id="67" name="六边形 66"/>
          <p:cNvSpPr/>
          <p:nvPr/>
        </p:nvSpPr>
        <p:spPr>
          <a:xfrm>
            <a:off x="1017202" y="2924944"/>
            <a:ext cx="1587056" cy="1368152"/>
          </a:xfrm>
          <a:prstGeom prst="hexagon">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latin typeface="等线" panose="02010600030101010101" pitchFamily="2" charset="-122"/>
                <a:ea typeface="等线" panose="02010600030101010101" pitchFamily="2" charset="-122"/>
              </a:rPr>
              <a:t>小米</a:t>
            </a:r>
          </a:p>
        </p:txBody>
      </p:sp>
      <p:cxnSp>
        <p:nvCxnSpPr>
          <p:cNvPr id="70" name="直接箭头连接符 69"/>
          <p:cNvCxnSpPr>
            <a:stCxn id="67" idx="5"/>
          </p:cNvCxnSpPr>
          <p:nvPr/>
        </p:nvCxnSpPr>
        <p:spPr>
          <a:xfrm flipV="1">
            <a:off x="2262220" y="1988840"/>
            <a:ext cx="1240698" cy="936104"/>
          </a:xfrm>
          <a:prstGeom prst="straightConnector1">
            <a:avLst/>
          </a:prstGeom>
          <a:ln>
            <a:solidFill>
              <a:srgbClr val="414455"/>
            </a:solidFill>
            <a:tailEnd type="arrow"/>
          </a:ln>
        </p:spPr>
        <p:style>
          <a:lnRef idx="1">
            <a:schemeClr val="accent1"/>
          </a:lnRef>
          <a:fillRef idx="0">
            <a:schemeClr val="accent1"/>
          </a:fillRef>
          <a:effectRef idx="0">
            <a:schemeClr val="accent1"/>
          </a:effectRef>
          <a:fontRef idx="minor">
            <a:schemeClr val="tx1"/>
          </a:fontRef>
        </p:style>
      </p:cxnSp>
      <p:cxnSp>
        <p:nvCxnSpPr>
          <p:cNvPr id="72" name="直接箭头连接符 71"/>
          <p:cNvCxnSpPr>
            <a:stCxn id="67" idx="0"/>
          </p:cNvCxnSpPr>
          <p:nvPr/>
        </p:nvCxnSpPr>
        <p:spPr>
          <a:xfrm>
            <a:off x="2604258" y="3609020"/>
            <a:ext cx="898660" cy="0"/>
          </a:xfrm>
          <a:prstGeom prst="straightConnector1">
            <a:avLst/>
          </a:prstGeom>
          <a:ln>
            <a:solidFill>
              <a:srgbClr val="414455"/>
            </a:solidFill>
            <a:tailEnd type="arrow"/>
          </a:ln>
        </p:spPr>
        <p:style>
          <a:lnRef idx="1">
            <a:schemeClr val="accent1"/>
          </a:lnRef>
          <a:fillRef idx="0">
            <a:schemeClr val="accent1"/>
          </a:fillRef>
          <a:effectRef idx="0">
            <a:schemeClr val="accent1"/>
          </a:effectRef>
          <a:fontRef idx="minor">
            <a:schemeClr val="tx1"/>
          </a:fontRef>
        </p:style>
      </p:cxnSp>
      <p:cxnSp>
        <p:nvCxnSpPr>
          <p:cNvPr id="73" name="直接箭头连接符 72"/>
          <p:cNvCxnSpPr>
            <a:stCxn id="67" idx="1"/>
          </p:cNvCxnSpPr>
          <p:nvPr/>
        </p:nvCxnSpPr>
        <p:spPr>
          <a:xfrm>
            <a:off x="2262220" y="4293096"/>
            <a:ext cx="1240698" cy="936104"/>
          </a:xfrm>
          <a:prstGeom prst="straightConnector1">
            <a:avLst/>
          </a:prstGeom>
          <a:ln>
            <a:solidFill>
              <a:srgbClr val="414455"/>
            </a:solidFill>
            <a:tailEnd type="arrow"/>
          </a:ln>
        </p:spPr>
        <p:style>
          <a:lnRef idx="1">
            <a:schemeClr val="accent1"/>
          </a:lnRef>
          <a:fillRef idx="0">
            <a:schemeClr val="accent1"/>
          </a:fillRef>
          <a:effectRef idx="0">
            <a:schemeClr val="accent1"/>
          </a:effectRef>
          <a:fontRef idx="minor">
            <a:schemeClr val="tx1"/>
          </a:fontRef>
        </p:style>
      </p:cxnSp>
      <p:sp>
        <p:nvSpPr>
          <p:cNvPr id="84" name="TextBox 83"/>
          <p:cNvSpPr txBox="1"/>
          <p:nvPr/>
        </p:nvSpPr>
        <p:spPr>
          <a:xfrm>
            <a:off x="5015086" y="1926692"/>
            <a:ext cx="6323250" cy="418833"/>
          </a:xfrm>
          <a:prstGeom prst="rect">
            <a:avLst/>
          </a:prstGeom>
          <a:noFill/>
        </p:spPr>
        <p:txBody>
          <a:bodyPr wrap="square" rtlCol="0">
            <a:spAutoFit/>
          </a:bodyPr>
          <a:lstStyle>
            <a:defPPr>
              <a:defRPr lang="zh-CN"/>
            </a:defPPr>
            <a:lvl1pPr>
              <a:lnSpc>
                <a:spcPct val="130000"/>
              </a:lnSpc>
            </a:lvl1pPr>
          </a:lstStyle>
          <a:p>
            <a:r>
              <a:rPr lang="zh-CN" altLang="en-US" dirty="0"/>
              <a:t>永远相信美好的事情即将发生</a:t>
            </a:r>
          </a:p>
        </p:txBody>
      </p:sp>
      <p:sp>
        <p:nvSpPr>
          <p:cNvPr id="85" name="矩形 84"/>
          <p:cNvSpPr/>
          <p:nvPr/>
        </p:nvSpPr>
        <p:spPr>
          <a:xfrm>
            <a:off x="3502918" y="3138671"/>
            <a:ext cx="6361113" cy="1442457"/>
          </a:xfrm>
          <a:prstGeom prst="rect">
            <a:avLst/>
          </a:prstGeom>
          <a:solidFill>
            <a:srgbClr val="E8E8E6"/>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矩形 85"/>
          <p:cNvSpPr/>
          <p:nvPr/>
        </p:nvSpPr>
        <p:spPr>
          <a:xfrm>
            <a:off x="4321878" y="2906896"/>
            <a:ext cx="4686300" cy="463550"/>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等线" panose="02010600030101010101" pitchFamily="2" charset="-122"/>
                <a:ea typeface="等线" panose="02010600030101010101" pitchFamily="2" charset="-122"/>
              </a:rPr>
              <a:t>MI</a:t>
            </a:r>
            <a:endParaRPr lang="zh-CN" altLang="en-US" dirty="0">
              <a:latin typeface="等线" panose="02010600030101010101" pitchFamily="2" charset="-122"/>
              <a:ea typeface="等线" panose="02010600030101010101" pitchFamily="2" charset="-122"/>
            </a:endParaRPr>
          </a:p>
        </p:txBody>
      </p:sp>
      <p:sp>
        <p:nvSpPr>
          <p:cNvPr id="87" name="TextBox 86"/>
          <p:cNvSpPr txBox="1"/>
          <p:nvPr/>
        </p:nvSpPr>
        <p:spPr>
          <a:xfrm>
            <a:off x="3679277" y="3497471"/>
            <a:ext cx="6209251" cy="1143518"/>
          </a:xfrm>
          <a:prstGeom prst="rect">
            <a:avLst/>
          </a:prstGeom>
          <a:noFill/>
        </p:spPr>
        <p:txBody>
          <a:bodyPr wrap="square" rtlCol="0">
            <a:spAutoFit/>
          </a:bodyPr>
          <a:lstStyle>
            <a:defPPr>
              <a:defRPr lang="zh-CN"/>
            </a:defPPr>
            <a:lvl1pPr>
              <a:lnSpc>
                <a:spcPct val="130000"/>
              </a:lnSpc>
            </a:lvl1pPr>
          </a:lstStyle>
          <a:p>
            <a:r>
              <a:rPr lang="zh-CN" altLang="en-US" dirty="0"/>
              <a:t>小米的使命：始终坚持做“感动人心、价格厚道”的好产品，让全球每个人都能享受科技带来的美好生活</a:t>
            </a:r>
          </a:p>
          <a:p>
            <a:endParaRPr lang="zh-CN" altLang="en-US" dirty="0"/>
          </a:p>
        </p:txBody>
      </p:sp>
      <p:sp>
        <p:nvSpPr>
          <p:cNvPr id="88" name="矩形 87"/>
          <p:cNvSpPr/>
          <p:nvPr/>
        </p:nvSpPr>
        <p:spPr>
          <a:xfrm>
            <a:off x="3502918" y="4938871"/>
            <a:ext cx="6361113" cy="1442457"/>
          </a:xfrm>
          <a:prstGeom prst="rect">
            <a:avLst/>
          </a:prstGeom>
          <a:solidFill>
            <a:srgbClr val="E8E8E6"/>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矩形 88"/>
          <p:cNvSpPr/>
          <p:nvPr/>
        </p:nvSpPr>
        <p:spPr>
          <a:xfrm>
            <a:off x="4334768" y="4725144"/>
            <a:ext cx="4686300" cy="463550"/>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等线" panose="02010600030101010101" pitchFamily="2" charset="-122"/>
                <a:ea typeface="等线" panose="02010600030101010101" pitchFamily="2" charset="-122"/>
              </a:rPr>
              <a:t>MI</a:t>
            </a:r>
            <a:endParaRPr lang="zh-CN" altLang="en-US" dirty="0">
              <a:latin typeface="等线" panose="02010600030101010101" pitchFamily="2" charset="-122"/>
              <a:ea typeface="等线" panose="02010600030101010101" pitchFamily="2" charset="-122"/>
            </a:endParaRPr>
          </a:p>
        </p:txBody>
      </p:sp>
      <p:sp>
        <p:nvSpPr>
          <p:cNvPr id="90" name="TextBox 89"/>
          <p:cNvSpPr txBox="1"/>
          <p:nvPr/>
        </p:nvSpPr>
        <p:spPr>
          <a:xfrm>
            <a:off x="4727054" y="5493384"/>
            <a:ext cx="6048672" cy="418833"/>
          </a:xfrm>
          <a:prstGeom prst="rect">
            <a:avLst/>
          </a:prstGeom>
          <a:noFill/>
        </p:spPr>
        <p:txBody>
          <a:bodyPr wrap="square" rtlCol="0">
            <a:spAutoFit/>
          </a:bodyPr>
          <a:lstStyle>
            <a:defPPr>
              <a:defRPr lang="zh-CN"/>
            </a:defPPr>
            <a:lvl1pPr>
              <a:lnSpc>
                <a:spcPct val="130000"/>
              </a:lnSpc>
            </a:lvl1pPr>
          </a:lstStyle>
          <a:p>
            <a:r>
              <a:rPr lang="zh-CN" altLang="en-US" dirty="0"/>
              <a:t>小米的核心价值观：真诚 热爱</a:t>
            </a:r>
          </a:p>
        </p:txBody>
      </p:sp>
    </p:spTree>
    <p:extLst>
      <p:ext uri="{BB962C8B-B14F-4D97-AF65-F5344CB8AC3E}">
        <p14:creationId xmlns:p14="http://schemas.microsoft.com/office/powerpoint/2010/main" val="3575794181"/>
      </p:ext>
    </p:extLst>
  </p:cSld>
  <p:clrMapOvr>
    <a:masterClrMapping/>
  </p:clrMapOvr>
  <p:transition spd="slow">
    <p:pull/>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14:presetBounceEnd="50000">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14:bounceEnd="50000">
                                          <p:cBhvr additive="base">
                                            <p:cTn id="7" dur="500" fill="hold"/>
                                            <p:tgtEl>
                                              <p:spTgt spid="6"/>
                                            </p:tgtEl>
                                            <p:attrNameLst>
                                              <p:attrName>ppt_x</p:attrName>
                                            </p:attrNameLst>
                                          </p:cBhvr>
                                          <p:tavLst>
                                            <p:tav tm="0">
                                              <p:val>
                                                <p:strVal val="#ppt_x"/>
                                              </p:val>
                                            </p:tav>
                                            <p:tav tm="100000">
                                              <p:val>
                                                <p:strVal val="#ppt_x"/>
                                              </p:val>
                                            </p:tav>
                                          </p:tavLst>
                                        </p:anim>
                                        <p:anim calcmode="lin" valueType="num" p14:bounceEnd="50000">
                                          <p:cBhvr additive="base">
                                            <p:cTn id="8" dur="500" fill="hold"/>
                                            <p:tgtEl>
                                              <p:spTgt spid="6"/>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7" presetClass="entr" presetSubtype="1" fill="hold" grpId="0" nodeType="afterEffect">
                                      <p:stCondLst>
                                        <p:cond delay="0"/>
                                      </p:stCondLst>
                                      <p:iterate type="lt">
                                        <p:tmPct val="40000"/>
                                      </p:iterate>
                                      <p:childTnLst>
                                        <p:set>
                                          <p:cBhvr>
                                            <p:cTn id="11" dur="1" fill="hold">
                                              <p:stCondLst>
                                                <p:cond delay="0"/>
                                              </p:stCondLst>
                                            </p:cTn>
                                            <p:tgtEl>
                                              <p:spTgt spid="7"/>
                                            </p:tgtEl>
                                            <p:attrNameLst>
                                              <p:attrName>style.visibility</p:attrName>
                                            </p:attrNameLst>
                                          </p:cBhvr>
                                          <p:to>
                                            <p:strVal val="visible"/>
                                          </p:to>
                                        </p:set>
                                        <p:anim calcmode="lin" valueType="num">
                                          <p:cBhvr>
                                            <p:cTn id="12" dur="250" fill="hold"/>
                                            <p:tgtEl>
                                              <p:spTgt spid="7"/>
                                            </p:tgtEl>
                                            <p:attrNameLst>
                                              <p:attrName>ppt_x</p:attrName>
                                            </p:attrNameLst>
                                          </p:cBhvr>
                                          <p:tavLst>
                                            <p:tav tm="0">
                                              <p:val>
                                                <p:strVal val="#ppt_x"/>
                                              </p:val>
                                            </p:tav>
                                            <p:tav tm="100000">
                                              <p:val>
                                                <p:strVal val="#ppt_x"/>
                                              </p:val>
                                            </p:tav>
                                          </p:tavLst>
                                        </p:anim>
                                        <p:anim calcmode="lin" valueType="num">
                                          <p:cBhvr>
                                            <p:cTn id="13" dur="250" fill="hold"/>
                                            <p:tgtEl>
                                              <p:spTgt spid="7"/>
                                            </p:tgtEl>
                                            <p:attrNameLst>
                                              <p:attrName>ppt_y</p:attrName>
                                            </p:attrNameLst>
                                          </p:cBhvr>
                                          <p:tavLst>
                                            <p:tav tm="0">
                                              <p:val>
                                                <p:strVal val="#ppt_y-#ppt_h/2"/>
                                              </p:val>
                                            </p:tav>
                                            <p:tav tm="100000">
                                              <p:val>
                                                <p:strVal val="#ppt_y"/>
                                              </p:val>
                                            </p:tav>
                                          </p:tavLst>
                                        </p:anim>
                                        <p:anim calcmode="lin" valueType="num">
                                          <p:cBhvr>
                                            <p:cTn id="14" dur="250" fill="hold"/>
                                            <p:tgtEl>
                                              <p:spTgt spid="7"/>
                                            </p:tgtEl>
                                            <p:attrNameLst>
                                              <p:attrName>ppt_w</p:attrName>
                                            </p:attrNameLst>
                                          </p:cBhvr>
                                          <p:tavLst>
                                            <p:tav tm="0">
                                              <p:val>
                                                <p:strVal val="#ppt_w"/>
                                              </p:val>
                                            </p:tav>
                                            <p:tav tm="100000">
                                              <p:val>
                                                <p:strVal val="#ppt_w"/>
                                              </p:val>
                                            </p:tav>
                                          </p:tavLst>
                                        </p:anim>
                                        <p:anim calcmode="lin" valueType="num">
                                          <p:cBhvr>
                                            <p:cTn id="15" dur="250" fill="hold"/>
                                            <p:tgtEl>
                                              <p:spTgt spid="7"/>
                                            </p:tgtEl>
                                            <p:attrNameLst>
                                              <p:attrName>ppt_h</p:attrName>
                                            </p:attrNameLst>
                                          </p:cBhvr>
                                          <p:tavLst>
                                            <p:tav tm="0">
                                              <p:val>
                                                <p:fltVal val="0"/>
                                              </p:val>
                                            </p:tav>
                                            <p:tav tm="100000">
                                              <p:val>
                                                <p:strVal val="#ppt_h"/>
                                              </p:val>
                                            </p:tav>
                                          </p:tavLst>
                                        </p:anim>
                                      </p:childTnLst>
                                    </p:cTn>
                                  </p:par>
                                </p:childTnLst>
                              </p:cTn>
                            </p:par>
                            <p:par>
                              <p:cTn id="16" fill="hold">
                                <p:stCondLst>
                                  <p:cond delay="1050"/>
                                </p:stCondLst>
                                <p:childTnLst>
                                  <p:par>
                                    <p:cTn id="17" presetID="14" presetClass="entr" presetSubtype="10" fill="hold" grpId="0" nodeType="afterEffect">
                                      <p:stCondLst>
                                        <p:cond delay="0"/>
                                      </p:stCondLst>
                                      <p:childTnLst>
                                        <p:set>
                                          <p:cBhvr>
                                            <p:cTn id="18" dur="1" fill="hold">
                                              <p:stCondLst>
                                                <p:cond delay="0"/>
                                              </p:stCondLst>
                                            </p:cTn>
                                            <p:tgtEl>
                                              <p:spTgt spid="67"/>
                                            </p:tgtEl>
                                            <p:attrNameLst>
                                              <p:attrName>style.visibility</p:attrName>
                                            </p:attrNameLst>
                                          </p:cBhvr>
                                          <p:to>
                                            <p:strVal val="visible"/>
                                          </p:to>
                                        </p:set>
                                        <p:animEffect transition="in" filter="randombar(horizontal)">
                                          <p:cBhvr>
                                            <p:cTn id="19" dur="500"/>
                                            <p:tgtEl>
                                              <p:spTgt spid="67"/>
                                            </p:tgtEl>
                                          </p:cBhvr>
                                        </p:animEffect>
                                      </p:childTnLst>
                                    </p:cTn>
                                  </p:par>
                                </p:childTnLst>
                              </p:cTn>
                            </p:par>
                            <p:par>
                              <p:cTn id="20" fill="hold">
                                <p:stCondLst>
                                  <p:cond delay="1550"/>
                                </p:stCondLst>
                                <p:childTnLst>
                                  <p:par>
                                    <p:cTn id="21" presetID="22" presetClass="entr" presetSubtype="8" fill="hold" nodeType="afterEffect">
                                      <p:stCondLst>
                                        <p:cond delay="0"/>
                                      </p:stCondLst>
                                      <p:childTnLst>
                                        <p:set>
                                          <p:cBhvr>
                                            <p:cTn id="22" dur="1" fill="hold">
                                              <p:stCondLst>
                                                <p:cond delay="0"/>
                                              </p:stCondLst>
                                            </p:cTn>
                                            <p:tgtEl>
                                              <p:spTgt spid="70"/>
                                            </p:tgtEl>
                                            <p:attrNameLst>
                                              <p:attrName>style.visibility</p:attrName>
                                            </p:attrNameLst>
                                          </p:cBhvr>
                                          <p:to>
                                            <p:strVal val="visible"/>
                                          </p:to>
                                        </p:set>
                                        <p:animEffect transition="in" filter="wipe(left)">
                                          <p:cBhvr>
                                            <p:cTn id="23" dur="500"/>
                                            <p:tgtEl>
                                              <p:spTgt spid="70"/>
                                            </p:tgtEl>
                                          </p:cBhvr>
                                        </p:animEffect>
                                      </p:childTnLst>
                                    </p:cTn>
                                  </p:par>
                                  <p:par>
                                    <p:cTn id="24" presetID="22" presetClass="entr" presetSubtype="8" fill="hold" nodeType="withEffect">
                                      <p:stCondLst>
                                        <p:cond delay="0"/>
                                      </p:stCondLst>
                                      <p:childTnLst>
                                        <p:set>
                                          <p:cBhvr>
                                            <p:cTn id="25" dur="1" fill="hold">
                                              <p:stCondLst>
                                                <p:cond delay="0"/>
                                              </p:stCondLst>
                                            </p:cTn>
                                            <p:tgtEl>
                                              <p:spTgt spid="72"/>
                                            </p:tgtEl>
                                            <p:attrNameLst>
                                              <p:attrName>style.visibility</p:attrName>
                                            </p:attrNameLst>
                                          </p:cBhvr>
                                          <p:to>
                                            <p:strVal val="visible"/>
                                          </p:to>
                                        </p:set>
                                        <p:animEffect transition="in" filter="wipe(left)">
                                          <p:cBhvr>
                                            <p:cTn id="26" dur="500"/>
                                            <p:tgtEl>
                                              <p:spTgt spid="72"/>
                                            </p:tgtEl>
                                          </p:cBhvr>
                                        </p:animEffect>
                                      </p:childTnLst>
                                    </p:cTn>
                                  </p:par>
                                  <p:par>
                                    <p:cTn id="27" presetID="22" presetClass="entr" presetSubtype="8" fill="hold" nodeType="withEffect">
                                      <p:stCondLst>
                                        <p:cond delay="0"/>
                                      </p:stCondLst>
                                      <p:childTnLst>
                                        <p:set>
                                          <p:cBhvr>
                                            <p:cTn id="28" dur="1" fill="hold">
                                              <p:stCondLst>
                                                <p:cond delay="0"/>
                                              </p:stCondLst>
                                            </p:cTn>
                                            <p:tgtEl>
                                              <p:spTgt spid="73"/>
                                            </p:tgtEl>
                                            <p:attrNameLst>
                                              <p:attrName>style.visibility</p:attrName>
                                            </p:attrNameLst>
                                          </p:cBhvr>
                                          <p:to>
                                            <p:strVal val="visible"/>
                                          </p:to>
                                        </p:set>
                                        <p:animEffect transition="in" filter="wipe(left)">
                                          <p:cBhvr>
                                            <p:cTn id="29" dur="500"/>
                                            <p:tgtEl>
                                              <p:spTgt spid="73"/>
                                            </p:tgtEl>
                                          </p:cBhvr>
                                        </p:animEffect>
                                      </p:childTnLst>
                                    </p:cTn>
                                  </p:par>
                                </p:childTnLst>
                              </p:cTn>
                            </p:par>
                            <p:par>
                              <p:cTn id="30" fill="hold">
                                <p:stCondLst>
                                  <p:cond delay="2050"/>
                                </p:stCondLst>
                                <p:childTnLst>
                                  <p:par>
                                    <p:cTn id="31" presetID="16" presetClass="entr" presetSubtype="37" fill="hold" grpId="0" nodeType="afterEffect">
                                      <p:stCondLst>
                                        <p:cond delay="0"/>
                                      </p:stCondLst>
                                      <p:childTnLst>
                                        <p:set>
                                          <p:cBhvr>
                                            <p:cTn id="32" dur="1" fill="hold">
                                              <p:stCondLst>
                                                <p:cond delay="0"/>
                                              </p:stCondLst>
                                            </p:cTn>
                                            <p:tgtEl>
                                              <p:spTgt spid="65"/>
                                            </p:tgtEl>
                                            <p:attrNameLst>
                                              <p:attrName>style.visibility</p:attrName>
                                            </p:attrNameLst>
                                          </p:cBhvr>
                                          <p:to>
                                            <p:strVal val="visible"/>
                                          </p:to>
                                        </p:set>
                                        <p:animEffect transition="in" filter="barn(outVertical)">
                                          <p:cBhvr>
                                            <p:cTn id="33" dur="500"/>
                                            <p:tgtEl>
                                              <p:spTgt spid="65"/>
                                            </p:tgtEl>
                                          </p:cBhvr>
                                        </p:animEffect>
                                      </p:childTnLst>
                                    </p:cTn>
                                  </p:par>
                                </p:childTnLst>
                              </p:cTn>
                            </p:par>
                            <p:par>
                              <p:cTn id="34" fill="hold">
                                <p:stCondLst>
                                  <p:cond delay="2550"/>
                                </p:stCondLst>
                                <p:childTnLst>
                                  <p:par>
                                    <p:cTn id="35" presetID="2" presetClass="entr" presetSubtype="1" fill="hold" grpId="0" nodeType="afterEffect" p14:presetBounceEnd="50000">
                                      <p:stCondLst>
                                        <p:cond delay="0"/>
                                      </p:stCondLst>
                                      <p:childTnLst>
                                        <p:set>
                                          <p:cBhvr>
                                            <p:cTn id="36" dur="1" fill="hold">
                                              <p:stCondLst>
                                                <p:cond delay="0"/>
                                              </p:stCondLst>
                                            </p:cTn>
                                            <p:tgtEl>
                                              <p:spTgt spid="66"/>
                                            </p:tgtEl>
                                            <p:attrNameLst>
                                              <p:attrName>style.visibility</p:attrName>
                                            </p:attrNameLst>
                                          </p:cBhvr>
                                          <p:to>
                                            <p:strVal val="visible"/>
                                          </p:to>
                                        </p:set>
                                        <p:anim calcmode="lin" valueType="num" p14:bounceEnd="50000">
                                          <p:cBhvr additive="base">
                                            <p:cTn id="37" dur="500" fill="hold"/>
                                            <p:tgtEl>
                                              <p:spTgt spid="66"/>
                                            </p:tgtEl>
                                            <p:attrNameLst>
                                              <p:attrName>ppt_x</p:attrName>
                                            </p:attrNameLst>
                                          </p:cBhvr>
                                          <p:tavLst>
                                            <p:tav tm="0">
                                              <p:val>
                                                <p:strVal val="#ppt_x"/>
                                              </p:val>
                                            </p:tav>
                                            <p:tav tm="100000">
                                              <p:val>
                                                <p:strVal val="#ppt_x"/>
                                              </p:val>
                                            </p:tav>
                                          </p:tavLst>
                                        </p:anim>
                                        <p:anim calcmode="lin" valueType="num" p14:bounceEnd="50000">
                                          <p:cBhvr additive="base">
                                            <p:cTn id="38" dur="500" fill="hold"/>
                                            <p:tgtEl>
                                              <p:spTgt spid="66"/>
                                            </p:tgtEl>
                                            <p:attrNameLst>
                                              <p:attrName>ppt_y</p:attrName>
                                            </p:attrNameLst>
                                          </p:cBhvr>
                                          <p:tavLst>
                                            <p:tav tm="0">
                                              <p:val>
                                                <p:strVal val="0-#ppt_h/2"/>
                                              </p:val>
                                            </p:tav>
                                            <p:tav tm="100000">
                                              <p:val>
                                                <p:strVal val="#ppt_y"/>
                                              </p:val>
                                            </p:tav>
                                          </p:tavLst>
                                        </p:anim>
                                      </p:childTnLst>
                                    </p:cTn>
                                  </p:par>
                                </p:childTnLst>
                              </p:cTn>
                            </p:par>
                            <p:par>
                              <p:cTn id="39" fill="hold">
                                <p:stCondLst>
                                  <p:cond delay="3050"/>
                                </p:stCondLst>
                                <p:childTnLst>
                                  <p:par>
                                    <p:cTn id="40" presetID="22" presetClass="entr" presetSubtype="8" fill="hold" grpId="0" nodeType="afterEffect">
                                      <p:stCondLst>
                                        <p:cond delay="0"/>
                                      </p:stCondLst>
                                      <p:iterate type="lt">
                                        <p:tmPct val="30000"/>
                                      </p:iterate>
                                      <p:childTnLst>
                                        <p:set>
                                          <p:cBhvr>
                                            <p:cTn id="41" dur="1" fill="hold">
                                              <p:stCondLst>
                                                <p:cond delay="0"/>
                                              </p:stCondLst>
                                            </p:cTn>
                                            <p:tgtEl>
                                              <p:spTgt spid="84"/>
                                            </p:tgtEl>
                                            <p:attrNameLst>
                                              <p:attrName>style.visibility</p:attrName>
                                            </p:attrNameLst>
                                          </p:cBhvr>
                                          <p:to>
                                            <p:strVal val="visible"/>
                                          </p:to>
                                        </p:set>
                                        <p:animEffect transition="in" filter="wipe(left)">
                                          <p:cBhvr>
                                            <p:cTn id="42" dur="100"/>
                                            <p:tgtEl>
                                              <p:spTgt spid="84"/>
                                            </p:tgtEl>
                                          </p:cBhvr>
                                        </p:animEffect>
                                      </p:childTnLst>
                                    </p:cTn>
                                  </p:par>
                                  <p:par>
                                    <p:cTn id="43" presetID="36" presetClass="emph" presetSubtype="0" fill="hold" grpId="1" nodeType="withEffect">
                                      <p:stCondLst>
                                        <p:cond delay="0"/>
                                      </p:stCondLst>
                                      <p:iterate type="lt">
                                        <p:tmPct val="30000"/>
                                      </p:iterate>
                                      <p:childTnLst>
                                        <p:animScale>
                                          <p:cBhvr>
                                            <p:cTn id="44" dur="50" autoRev="1" fill="hold">
                                              <p:stCondLst>
                                                <p:cond delay="0"/>
                                              </p:stCondLst>
                                            </p:cTn>
                                            <p:tgtEl>
                                              <p:spTgt spid="84"/>
                                            </p:tgtEl>
                                          </p:cBhvr>
                                          <p:to x="80000" y="100000"/>
                                        </p:animScale>
                                        <p:anim by="(#ppt_w*0.10)" calcmode="lin" valueType="num">
                                          <p:cBhvr>
                                            <p:cTn id="45" dur="50" autoRev="1" fill="hold">
                                              <p:stCondLst>
                                                <p:cond delay="0"/>
                                              </p:stCondLst>
                                            </p:cTn>
                                            <p:tgtEl>
                                              <p:spTgt spid="84"/>
                                            </p:tgtEl>
                                            <p:attrNameLst>
                                              <p:attrName>ppt_x</p:attrName>
                                            </p:attrNameLst>
                                          </p:cBhvr>
                                        </p:anim>
                                        <p:anim by="(-#ppt_w*0.10)" calcmode="lin" valueType="num">
                                          <p:cBhvr>
                                            <p:cTn id="46" dur="50" autoRev="1" fill="hold">
                                              <p:stCondLst>
                                                <p:cond delay="0"/>
                                              </p:stCondLst>
                                            </p:cTn>
                                            <p:tgtEl>
                                              <p:spTgt spid="84"/>
                                            </p:tgtEl>
                                            <p:attrNameLst>
                                              <p:attrName>ppt_y</p:attrName>
                                            </p:attrNameLst>
                                          </p:cBhvr>
                                        </p:anim>
                                        <p:animRot by="-480000">
                                          <p:cBhvr>
                                            <p:cTn id="47" dur="50" autoRev="1" fill="hold">
                                              <p:stCondLst>
                                                <p:cond delay="0"/>
                                              </p:stCondLst>
                                            </p:cTn>
                                            <p:tgtEl>
                                              <p:spTgt spid="84"/>
                                            </p:tgtEl>
                                            <p:attrNameLst>
                                              <p:attrName>r</p:attrName>
                                            </p:attrNameLst>
                                          </p:cBhvr>
                                        </p:animRot>
                                      </p:childTnLst>
                                    </p:cTn>
                                  </p:par>
                                </p:childTnLst>
                              </p:cTn>
                            </p:par>
                            <p:par>
                              <p:cTn id="48" fill="hold">
                                <p:stCondLst>
                                  <p:cond delay="3510"/>
                                </p:stCondLst>
                                <p:childTnLst>
                                  <p:par>
                                    <p:cTn id="49" presetID="16" presetClass="entr" presetSubtype="37" fill="hold" grpId="0" nodeType="afterEffect">
                                      <p:stCondLst>
                                        <p:cond delay="0"/>
                                      </p:stCondLst>
                                      <p:childTnLst>
                                        <p:set>
                                          <p:cBhvr>
                                            <p:cTn id="50" dur="1" fill="hold">
                                              <p:stCondLst>
                                                <p:cond delay="0"/>
                                              </p:stCondLst>
                                            </p:cTn>
                                            <p:tgtEl>
                                              <p:spTgt spid="86"/>
                                            </p:tgtEl>
                                            <p:attrNameLst>
                                              <p:attrName>style.visibility</p:attrName>
                                            </p:attrNameLst>
                                          </p:cBhvr>
                                          <p:to>
                                            <p:strVal val="visible"/>
                                          </p:to>
                                        </p:set>
                                        <p:animEffect transition="in" filter="barn(outVertical)">
                                          <p:cBhvr>
                                            <p:cTn id="51" dur="500"/>
                                            <p:tgtEl>
                                              <p:spTgt spid="86"/>
                                            </p:tgtEl>
                                          </p:cBhvr>
                                        </p:animEffect>
                                      </p:childTnLst>
                                    </p:cTn>
                                  </p:par>
                                </p:childTnLst>
                              </p:cTn>
                            </p:par>
                            <p:par>
                              <p:cTn id="52" fill="hold">
                                <p:stCondLst>
                                  <p:cond delay="4010"/>
                                </p:stCondLst>
                                <p:childTnLst>
                                  <p:par>
                                    <p:cTn id="53" presetID="2" presetClass="entr" presetSubtype="1" fill="hold" grpId="0" nodeType="afterEffect" p14:presetBounceEnd="50000">
                                      <p:stCondLst>
                                        <p:cond delay="0"/>
                                      </p:stCondLst>
                                      <p:childTnLst>
                                        <p:set>
                                          <p:cBhvr>
                                            <p:cTn id="54" dur="1" fill="hold">
                                              <p:stCondLst>
                                                <p:cond delay="0"/>
                                              </p:stCondLst>
                                            </p:cTn>
                                            <p:tgtEl>
                                              <p:spTgt spid="85"/>
                                            </p:tgtEl>
                                            <p:attrNameLst>
                                              <p:attrName>style.visibility</p:attrName>
                                            </p:attrNameLst>
                                          </p:cBhvr>
                                          <p:to>
                                            <p:strVal val="visible"/>
                                          </p:to>
                                        </p:set>
                                        <p:anim calcmode="lin" valueType="num" p14:bounceEnd="50000">
                                          <p:cBhvr additive="base">
                                            <p:cTn id="55" dur="500" fill="hold"/>
                                            <p:tgtEl>
                                              <p:spTgt spid="85"/>
                                            </p:tgtEl>
                                            <p:attrNameLst>
                                              <p:attrName>ppt_x</p:attrName>
                                            </p:attrNameLst>
                                          </p:cBhvr>
                                          <p:tavLst>
                                            <p:tav tm="0">
                                              <p:val>
                                                <p:strVal val="#ppt_x"/>
                                              </p:val>
                                            </p:tav>
                                            <p:tav tm="100000">
                                              <p:val>
                                                <p:strVal val="#ppt_x"/>
                                              </p:val>
                                            </p:tav>
                                          </p:tavLst>
                                        </p:anim>
                                        <p:anim calcmode="lin" valueType="num" p14:bounceEnd="50000">
                                          <p:cBhvr additive="base">
                                            <p:cTn id="56" dur="500" fill="hold"/>
                                            <p:tgtEl>
                                              <p:spTgt spid="85"/>
                                            </p:tgtEl>
                                            <p:attrNameLst>
                                              <p:attrName>ppt_y</p:attrName>
                                            </p:attrNameLst>
                                          </p:cBhvr>
                                          <p:tavLst>
                                            <p:tav tm="0">
                                              <p:val>
                                                <p:strVal val="0-#ppt_h/2"/>
                                              </p:val>
                                            </p:tav>
                                            <p:tav tm="100000">
                                              <p:val>
                                                <p:strVal val="#ppt_y"/>
                                              </p:val>
                                            </p:tav>
                                          </p:tavLst>
                                        </p:anim>
                                      </p:childTnLst>
                                    </p:cTn>
                                  </p:par>
                                </p:childTnLst>
                              </p:cTn>
                            </p:par>
                            <p:par>
                              <p:cTn id="57" fill="hold">
                                <p:stCondLst>
                                  <p:cond delay="4510"/>
                                </p:stCondLst>
                                <p:childTnLst>
                                  <p:par>
                                    <p:cTn id="58" presetID="22" presetClass="entr" presetSubtype="8" fill="hold" grpId="0" nodeType="afterEffect">
                                      <p:stCondLst>
                                        <p:cond delay="0"/>
                                      </p:stCondLst>
                                      <p:iterate type="lt">
                                        <p:tmPct val="30000"/>
                                      </p:iterate>
                                      <p:childTnLst>
                                        <p:set>
                                          <p:cBhvr>
                                            <p:cTn id="59" dur="1" fill="hold">
                                              <p:stCondLst>
                                                <p:cond delay="0"/>
                                              </p:stCondLst>
                                            </p:cTn>
                                            <p:tgtEl>
                                              <p:spTgt spid="87"/>
                                            </p:tgtEl>
                                            <p:attrNameLst>
                                              <p:attrName>style.visibility</p:attrName>
                                            </p:attrNameLst>
                                          </p:cBhvr>
                                          <p:to>
                                            <p:strVal val="visible"/>
                                          </p:to>
                                        </p:set>
                                        <p:animEffect transition="in" filter="wipe(left)">
                                          <p:cBhvr>
                                            <p:cTn id="60" dur="100"/>
                                            <p:tgtEl>
                                              <p:spTgt spid="87"/>
                                            </p:tgtEl>
                                          </p:cBhvr>
                                        </p:animEffect>
                                      </p:childTnLst>
                                    </p:cTn>
                                  </p:par>
                                  <p:par>
                                    <p:cTn id="61" presetID="36" presetClass="emph" presetSubtype="0" fill="hold" grpId="1" nodeType="withEffect">
                                      <p:stCondLst>
                                        <p:cond delay="0"/>
                                      </p:stCondLst>
                                      <p:iterate type="lt">
                                        <p:tmPct val="30000"/>
                                      </p:iterate>
                                      <p:childTnLst>
                                        <p:animScale>
                                          <p:cBhvr>
                                            <p:cTn id="62" dur="50" autoRev="1" fill="hold">
                                              <p:stCondLst>
                                                <p:cond delay="0"/>
                                              </p:stCondLst>
                                            </p:cTn>
                                            <p:tgtEl>
                                              <p:spTgt spid="87"/>
                                            </p:tgtEl>
                                          </p:cBhvr>
                                          <p:to x="80000" y="100000"/>
                                        </p:animScale>
                                        <p:anim by="(#ppt_w*0.10)" calcmode="lin" valueType="num">
                                          <p:cBhvr>
                                            <p:cTn id="63" dur="50" autoRev="1" fill="hold">
                                              <p:stCondLst>
                                                <p:cond delay="0"/>
                                              </p:stCondLst>
                                            </p:cTn>
                                            <p:tgtEl>
                                              <p:spTgt spid="87"/>
                                            </p:tgtEl>
                                            <p:attrNameLst>
                                              <p:attrName>ppt_x</p:attrName>
                                            </p:attrNameLst>
                                          </p:cBhvr>
                                        </p:anim>
                                        <p:anim by="(-#ppt_w*0.10)" calcmode="lin" valueType="num">
                                          <p:cBhvr>
                                            <p:cTn id="64" dur="50" autoRev="1" fill="hold">
                                              <p:stCondLst>
                                                <p:cond delay="0"/>
                                              </p:stCondLst>
                                            </p:cTn>
                                            <p:tgtEl>
                                              <p:spTgt spid="87"/>
                                            </p:tgtEl>
                                            <p:attrNameLst>
                                              <p:attrName>ppt_y</p:attrName>
                                            </p:attrNameLst>
                                          </p:cBhvr>
                                        </p:anim>
                                        <p:animRot by="-480000">
                                          <p:cBhvr>
                                            <p:cTn id="65" dur="50" autoRev="1" fill="hold">
                                              <p:stCondLst>
                                                <p:cond delay="0"/>
                                              </p:stCondLst>
                                            </p:cTn>
                                            <p:tgtEl>
                                              <p:spTgt spid="87"/>
                                            </p:tgtEl>
                                            <p:attrNameLst>
                                              <p:attrName>r</p:attrName>
                                            </p:attrNameLst>
                                          </p:cBhvr>
                                        </p:animRot>
                                      </p:childTnLst>
                                    </p:cTn>
                                  </p:par>
                                </p:childTnLst>
                              </p:cTn>
                            </p:par>
                            <p:par>
                              <p:cTn id="66" fill="hold">
                                <p:stCondLst>
                                  <p:cond delay="5960"/>
                                </p:stCondLst>
                                <p:childTnLst>
                                  <p:par>
                                    <p:cTn id="67" presetID="16" presetClass="entr" presetSubtype="37" fill="hold" grpId="0" nodeType="afterEffect">
                                      <p:stCondLst>
                                        <p:cond delay="0"/>
                                      </p:stCondLst>
                                      <p:childTnLst>
                                        <p:set>
                                          <p:cBhvr>
                                            <p:cTn id="68" dur="1" fill="hold">
                                              <p:stCondLst>
                                                <p:cond delay="0"/>
                                              </p:stCondLst>
                                            </p:cTn>
                                            <p:tgtEl>
                                              <p:spTgt spid="89"/>
                                            </p:tgtEl>
                                            <p:attrNameLst>
                                              <p:attrName>style.visibility</p:attrName>
                                            </p:attrNameLst>
                                          </p:cBhvr>
                                          <p:to>
                                            <p:strVal val="visible"/>
                                          </p:to>
                                        </p:set>
                                        <p:animEffect transition="in" filter="barn(outVertical)">
                                          <p:cBhvr>
                                            <p:cTn id="69" dur="500"/>
                                            <p:tgtEl>
                                              <p:spTgt spid="89"/>
                                            </p:tgtEl>
                                          </p:cBhvr>
                                        </p:animEffect>
                                      </p:childTnLst>
                                    </p:cTn>
                                  </p:par>
                                </p:childTnLst>
                              </p:cTn>
                            </p:par>
                            <p:par>
                              <p:cTn id="70" fill="hold">
                                <p:stCondLst>
                                  <p:cond delay="6460"/>
                                </p:stCondLst>
                                <p:childTnLst>
                                  <p:par>
                                    <p:cTn id="71" presetID="2" presetClass="entr" presetSubtype="1" fill="hold" grpId="0" nodeType="afterEffect" p14:presetBounceEnd="50000">
                                      <p:stCondLst>
                                        <p:cond delay="0"/>
                                      </p:stCondLst>
                                      <p:childTnLst>
                                        <p:set>
                                          <p:cBhvr>
                                            <p:cTn id="72" dur="1" fill="hold">
                                              <p:stCondLst>
                                                <p:cond delay="0"/>
                                              </p:stCondLst>
                                            </p:cTn>
                                            <p:tgtEl>
                                              <p:spTgt spid="88"/>
                                            </p:tgtEl>
                                            <p:attrNameLst>
                                              <p:attrName>style.visibility</p:attrName>
                                            </p:attrNameLst>
                                          </p:cBhvr>
                                          <p:to>
                                            <p:strVal val="visible"/>
                                          </p:to>
                                        </p:set>
                                        <p:anim calcmode="lin" valueType="num" p14:bounceEnd="50000">
                                          <p:cBhvr additive="base">
                                            <p:cTn id="73" dur="500" fill="hold"/>
                                            <p:tgtEl>
                                              <p:spTgt spid="88"/>
                                            </p:tgtEl>
                                            <p:attrNameLst>
                                              <p:attrName>ppt_x</p:attrName>
                                            </p:attrNameLst>
                                          </p:cBhvr>
                                          <p:tavLst>
                                            <p:tav tm="0">
                                              <p:val>
                                                <p:strVal val="#ppt_x"/>
                                              </p:val>
                                            </p:tav>
                                            <p:tav tm="100000">
                                              <p:val>
                                                <p:strVal val="#ppt_x"/>
                                              </p:val>
                                            </p:tav>
                                          </p:tavLst>
                                        </p:anim>
                                        <p:anim calcmode="lin" valueType="num" p14:bounceEnd="50000">
                                          <p:cBhvr additive="base">
                                            <p:cTn id="74" dur="500" fill="hold"/>
                                            <p:tgtEl>
                                              <p:spTgt spid="88"/>
                                            </p:tgtEl>
                                            <p:attrNameLst>
                                              <p:attrName>ppt_y</p:attrName>
                                            </p:attrNameLst>
                                          </p:cBhvr>
                                          <p:tavLst>
                                            <p:tav tm="0">
                                              <p:val>
                                                <p:strVal val="0-#ppt_h/2"/>
                                              </p:val>
                                            </p:tav>
                                            <p:tav tm="100000">
                                              <p:val>
                                                <p:strVal val="#ppt_y"/>
                                              </p:val>
                                            </p:tav>
                                          </p:tavLst>
                                        </p:anim>
                                      </p:childTnLst>
                                    </p:cTn>
                                  </p:par>
                                </p:childTnLst>
                              </p:cTn>
                            </p:par>
                            <p:par>
                              <p:cTn id="75" fill="hold">
                                <p:stCondLst>
                                  <p:cond delay="6960"/>
                                </p:stCondLst>
                                <p:childTnLst>
                                  <p:par>
                                    <p:cTn id="76" presetID="22" presetClass="entr" presetSubtype="8" fill="hold" grpId="0" nodeType="afterEffect">
                                      <p:stCondLst>
                                        <p:cond delay="0"/>
                                      </p:stCondLst>
                                      <p:iterate type="lt">
                                        <p:tmPct val="30000"/>
                                      </p:iterate>
                                      <p:childTnLst>
                                        <p:set>
                                          <p:cBhvr>
                                            <p:cTn id="77" dur="1" fill="hold">
                                              <p:stCondLst>
                                                <p:cond delay="0"/>
                                              </p:stCondLst>
                                            </p:cTn>
                                            <p:tgtEl>
                                              <p:spTgt spid="90"/>
                                            </p:tgtEl>
                                            <p:attrNameLst>
                                              <p:attrName>style.visibility</p:attrName>
                                            </p:attrNameLst>
                                          </p:cBhvr>
                                          <p:to>
                                            <p:strVal val="visible"/>
                                          </p:to>
                                        </p:set>
                                        <p:animEffect transition="in" filter="wipe(left)">
                                          <p:cBhvr>
                                            <p:cTn id="78" dur="100"/>
                                            <p:tgtEl>
                                              <p:spTgt spid="90"/>
                                            </p:tgtEl>
                                          </p:cBhvr>
                                        </p:animEffect>
                                      </p:childTnLst>
                                    </p:cTn>
                                  </p:par>
                                  <p:par>
                                    <p:cTn id="79" presetID="36" presetClass="emph" presetSubtype="0" fill="hold" grpId="1" nodeType="withEffect">
                                      <p:stCondLst>
                                        <p:cond delay="0"/>
                                      </p:stCondLst>
                                      <p:iterate type="lt">
                                        <p:tmPct val="30000"/>
                                      </p:iterate>
                                      <p:childTnLst>
                                        <p:animScale>
                                          <p:cBhvr>
                                            <p:cTn id="80" dur="50" autoRev="1" fill="hold">
                                              <p:stCondLst>
                                                <p:cond delay="0"/>
                                              </p:stCondLst>
                                            </p:cTn>
                                            <p:tgtEl>
                                              <p:spTgt spid="90"/>
                                            </p:tgtEl>
                                          </p:cBhvr>
                                          <p:to x="80000" y="100000"/>
                                        </p:animScale>
                                        <p:anim by="(#ppt_w*0.10)" calcmode="lin" valueType="num">
                                          <p:cBhvr>
                                            <p:cTn id="81" dur="50" autoRev="1" fill="hold">
                                              <p:stCondLst>
                                                <p:cond delay="0"/>
                                              </p:stCondLst>
                                            </p:cTn>
                                            <p:tgtEl>
                                              <p:spTgt spid="90"/>
                                            </p:tgtEl>
                                            <p:attrNameLst>
                                              <p:attrName>ppt_x</p:attrName>
                                            </p:attrNameLst>
                                          </p:cBhvr>
                                        </p:anim>
                                        <p:anim by="(-#ppt_w*0.10)" calcmode="lin" valueType="num">
                                          <p:cBhvr>
                                            <p:cTn id="82" dur="50" autoRev="1" fill="hold">
                                              <p:stCondLst>
                                                <p:cond delay="0"/>
                                              </p:stCondLst>
                                            </p:cTn>
                                            <p:tgtEl>
                                              <p:spTgt spid="90"/>
                                            </p:tgtEl>
                                            <p:attrNameLst>
                                              <p:attrName>ppt_y</p:attrName>
                                            </p:attrNameLst>
                                          </p:cBhvr>
                                        </p:anim>
                                        <p:animRot by="-480000">
                                          <p:cBhvr>
                                            <p:cTn id="83" dur="50" autoRev="1" fill="hold">
                                              <p:stCondLst>
                                                <p:cond delay="0"/>
                                              </p:stCondLst>
                                            </p:cTn>
                                            <p:tgtEl>
                                              <p:spTgt spid="90"/>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66" grpId="0" animBg="1"/>
          <p:bldP spid="65" grpId="0" animBg="1"/>
          <p:bldP spid="67" grpId="0" animBg="1"/>
          <p:bldP spid="84" grpId="0"/>
          <p:bldP spid="84" grpId="1"/>
          <p:bldP spid="85" grpId="0" animBg="1"/>
          <p:bldP spid="86" grpId="0" animBg="1"/>
          <p:bldP spid="87" grpId="0"/>
          <p:bldP spid="87" grpId="1"/>
          <p:bldP spid="88" grpId="0" animBg="1"/>
          <p:bldP spid="89" grpId="0" animBg="1"/>
          <p:bldP spid="90" grpId="0"/>
          <p:bldP spid="90" grpId="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7" presetClass="entr" presetSubtype="1" fill="hold" grpId="0" nodeType="afterEffect">
                                      <p:stCondLst>
                                        <p:cond delay="0"/>
                                      </p:stCondLst>
                                      <p:iterate type="lt">
                                        <p:tmPct val="40000"/>
                                      </p:iterate>
                                      <p:childTnLst>
                                        <p:set>
                                          <p:cBhvr>
                                            <p:cTn id="11" dur="1" fill="hold">
                                              <p:stCondLst>
                                                <p:cond delay="0"/>
                                              </p:stCondLst>
                                            </p:cTn>
                                            <p:tgtEl>
                                              <p:spTgt spid="7"/>
                                            </p:tgtEl>
                                            <p:attrNameLst>
                                              <p:attrName>style.visibility</p:attrName>
                                            </p:attrNameLst>
                                          </p:cBhvr>
                                          <p:to>
                                            <p:strVal val="visible"/>
                                          </p:to>
                                        </p:set>
                                        <p:anim calcmode="lin" valueType="num">
                                          <p:cBhvr>
                                            <p:cTn id="12" dur="250" fill="hold"/>
                                            <p:tgtEl>
                                              <p:spTgt spid="7"/>
                                            </p:tgtEl>
                                            <p:attrNameLst>
                                              <p:attrName>ppt_x</p:attrName>
                                            </p:attrNameLst>
                                          </p:cBhvr>
                                          <p:tavLst>
                                            <p:tav tm="0">
                                              <p:val>
                                                <p:strVal val="#ppt_x"/>
                                              </p:val>
                                            </p:tav>
                                            <p:tav tm="100000">
                                              <p:val>
                                                <p:strVal val="#ppt_x"/>
                                              </p:val>
                                            </p:tav>
                                          </p:tavLst>
                                        </p:anim>
                                        <p:anim calcmode="lin" valueType="num">
                                          <p:cBhvr>
                                            <p:cTn id="13" dur="250" fill="hold"/>
                                            <p:tgtEl>
                                              <p:spTgt spid="7"/>
                                            </p:tgtEl>
                                            <p:attrNameLst>
                                              <p:attrName>ppt_y</p:attrName>
                                            </p:attrNameLst>
                                          </p:cBhvr>
                                          <p:tavLst>
                                            <p:tav tm="0">
                                              <p:val>
                                                <p:strVal val="#ppt_y-#ppt_h/2"/>
                                              </p:val>
                                            </p:tav>
                                            <p:tav tm="100000">
                                              <p:val>
                                                <p:strVal val="#ppt_y"/>
                                              </p:val>
                                            </p:tav>
                                          </p:tavLst>
                                        </p:anim>
                                        <p:anim calcmode="lin" valueType="num">
                                          <p:cBhvr>
                                            <p:cTn id="14" dur="250" fill="hold"/>
                                            <p:tgtEl>
                                              <p:spTgt spid="7"/>
                                            </p:tgtEl>
                                            <p:attrNameLst>
                                              <p:attrName>ppt_w</p:attrName>
                                            </p:attrNameLst>
                                          </p:cBhvr>
                                          <p:tavLst>
                                            <p:tav tm="0">
                                              <p:val>
                                                <p:strVal val="#ppt_w"/>
                                              </p:val>
                                            </p:tav>
                                            <p:tav tm="100000">
                                              <p:val>
                                                <p:strVal val="#ppt_w"/>
                                              </p:val>
                                            </p:tav>
                                          </p:tavLst>
                                        </p:anim>
                                        <p:anim calcmode="lin" valueType="num">
                                          <p:cBhvr>
                                            <p:cTn id="15" dur="250" fill="hold"/>
                                            <p:tgtEl>
                                              <p:spTgt spid="7"/>
                                            </p:tgtEl>
                                            <p:attrNameLst>
                                              <p:attrName>ppt_h</p:attrName>
                                            </p:attrNameLst>
                                          </p:cBhvr>
                                          <p:tavLst>
                                            <p:tav tm="0">
                                              <p:val>
                                                <p:fltVal val="0"/>
                                              </p:val>
                                            </p:tav>
                                            <p:tav tm="100000">
                                              <p:val>
                                                <p:strVal val="#ppt_h"/>
                                              </p:val>
                                            </p:tav>
                                          </p:tavLst>
                                        </p:anim>
                                      </p:childTnLst>
                                    </p:cTn>
                                  </p:par>
                                </p:childTnLst>
                              </p:cTn>
                            </p:par>
                            <p:par>
                              <p:cTn id="16" fill="hold">
                                <p:stCondLst>
                                  <p:cond delay="1050"/>
                                </p:stCondLst>
                                <p:childTnLst>
                                  <p:par>
                                    <p:cTn id="17" presetID="14" presetClass="entr" presetSubtype="10" fill="hold" grpId="0" nodeType="afterEffect">
                                      <p:stCondLst>
                                        <p:cond delay="0"/>
                                      </p:stCondLst>
                                      <p:childTnLst>
                                        <p:set>
                                          <p:cBhvr>
                                            <p:cTn id="18" dur="1" fill="hold">
                                              <p:stCondLst>
                                                <p:cond delay="0"/>
                                              </p:stCondLst>
                                            </p:cTn>
                                            <p:tgtEl>
                                              <p:spTgt spid="67"/>
                                            </p:tgtEl>
                                            <p:attrNameLst>
                                              <p:attrName>style.visibility</p:attrName>
                                            </p:attrNameLst>
                                          </p:cBhvr>
                                          <p:to>
                                            <p:strVal val="visible"/>
                                          </p:to>
                                        </p:set>
                                        <p:animEffect transition="in" filter="randombar(horizontal)">
                                          <p:cBhvr>
                                            <p:cTn id="19" dur="500"/>
                                            <p:tgtEl>
                                              <p:spTgt spid="67"/>
                                            </p:tgtEl>
                                          </p:cBhvr>
                                        </p:animEffect>
                                      </p:childTnLst>
                                    </p:cTn>
                                  </p:par>
                                </p:childTnLst>
                              </p:cTn>
                            </p:par>
                            <p:par>
                              <p:cTn id="20" fill="hold">
                                <p:stCondLst>
                                  <p:cond delay="1550"/>
                                </p:stCondLst>
                                <p:childTnLst>
                                  <p:par>
                                    <p:cTn id="21" presetID="22" presetClass="entr" presetSubtype="8" fill="hold" nodeType="afterEffect">
                                      <p:stCondLst>
                                        <p:cond delay="0"/>
                                      </p:stCondLst>
                                      <p:childTnLst>
                                        <p:set>
                                          <p:cBhvr>
                                            <p:cTn id="22" dur="1" fill="hold">
                                              <p:stCondLst>
                                                <p:cond delay="0"/>
                                              </p:stCondLst>
                                            </p:cTn>
                                            <p:tgtEl>
                                              <p:spTgt spid="70"/>
                                            </p:tgtEl>
                                            <p:attrNameLst>
                                              <p:attrName>style.visibility</p:attrName>
                                            </p:attrNameLst>
                                          </p:cBhvr>
                                          <p:to>
                                            <p:strVal val="visible"/>
                                          </p:to>
                                        </p:set>
                                        <p:animEffect transition="in" filter="wipe(left)">
                                          <p:cBhvr>
                                            <p:cTn id="23" dur="500"/>
                                            <p:tgtEl>
                                              <p:spTgt spid="70"/>
                                            </p:tgtEl>
                                          </p:cBhvr>
                                        </p:animEffect>
                                      </p:childTnLst>
                                    </p:cTn>
                                  </p:par>
                                  <p:par>
                                    <p:cTn id="24" presetID="22" presetClass="entr" presetSubtype="8" fill="hold" nodeType="withEffect">
                                      <p:stCondLst>
                                        <p:cond delay="0"/>
                                      </p:stCondLst>
                                      <p:childTnLst>
                                        <p:set>
                                          <p:cBhvr>
                                            <p:cTn id="25" dur="1" fill="hold">
                                              <p:stCondLst>
                                                <p:cond delay="0"/>
                                              </p:stCondLst>
                                            </p:cTn>
                                            <p:tgtEl>
                                              <p:spTgt spid="72"/>
                                            </p:tgtEl>
                                            <p:attrNameLst>
                                              <p:attrName>style.visibility</p:attrName>
                                            </p:attrNameLst>
                                          </p:cBhvr>
                                          <p:to>
                                            <p:strVal val="visible"/>
                                          </p:to>
                                        </p:set>
                                        <p:animEffect transition="in" filter="wipe(left)">
                                          <p:cBhvr>
                                            <p:cTn id="26" dur="500"/>
                                            <p:tgtEl>
                                              <p:spTgt spid="72"/>
                                            </p:tgtEl>
                                          </p:cBhvr>
                                        </p:animEffect>
                                      </p:childTnLst>
                                    </p:cTn>
                                  </p:par>
                                  <p:par>
                                    <p:cTn id="27" presetID="22" presetClass="entr" presetSubtype="8" fill="hold" nodeType="withEffect">
                                      <p:stCondLst>
                                        <p:cond delay="0"/>
                                      </p:stCondLst>
                                      <p:childTnLst>
                                        <p:set>
                                          <p:cBhvr>
                                            <p:cTn id="28" dur="1" fill="hold">
                                              <p:stCondLst>
                                                <p:cond delay="0"/>
                                              </p:stCondLst>
                                            </p:cTn>
                                            <p:tgtEl>
                                              <p:spTgt spid="73"/>
                                            </p:tgtEl>
                                            <p:attrNameLst>
                                              <p:attrName>style.visibility</p:attrName>
                                            </p:attrNameLst>
                                          </p:cBhvr>
                                          <p:to>
                                            <p:strVal val="visible"/>
                                          </p:to>
                                        </p:set>
                                        <p:animEffect transition="in" filter="wipe(left)">
                                          <p:cBhvr>
                                            <p:cTn id="29" dur="500"/>
                                            <p:tgtEl>
                                              <p:spTgt spid="73"/>
                                            </p:tgtEl>
                                          </p:cBhvr>
                                        </p:animEffect>
                                      </p:childTnLst>
                                    </p:cTn>
                                  </p:par>
                                </p:childTnLst>
                              </p:cTn>
                            </p:par>
                            <p:par>
                              <p:cTn id="30" fill="hold">
                                <p:stCondLst>
                                  <p:cond delay="2050"/>
                                </p:stCondLst>
                                <p:childTnLst>
                                  <p:par>
                                    <p:cTn id="31" presetID="16" presetClass="entr" presetSubtype="37" fill="hold" grpId="0" nodeType="afterEffect">
                                      <p:stCondLst>
                                        <p:cond delay="0"/>
                                      </p:stCondLst>
                                      <p:childTnLst>
                                        <p:set>
                                          <p:cBhvr>
                                            <p:cTn id="32" dur="1" fill="hold">
                                              <p:stCondLst>
                                                <p:cond delay="0"/>
                                              </p:stCondLst>
                                            </p:cTn>
                                            <p:tgtEl>
                                              <p:spTgt spid="65"/>
                                            </p:tgtEl>
                                            <p:attrNameLst>
                                              <p:attrName>style.visibility</p:attrName>
                                            </p:attrNameLst>
                                          </p:cBhvr>
                                          <p:to>
                                            <p:strVal val="visible"/>
                                          </p:to>
                                        </p:set>
                                        <p:animEffect transition="in" filter="barn(outVertical)">
                                          <p:cBhvr>
                                            <p:cTn id="33" dur="500"/>
                                            <p:tgtEl>
                                              <p:spTgt spid="65"/>
                                            </p:tgtEl>
                                          </p:cBhvr>
                                        </p:animEffect>
                                      </p:childTnLst>
                                    </p:cTn>
                                  </p:par>
                                </p:childTnLst>
                              </p:cTn>
                            </p:par>
                            <p:par>
                              <p:cTn id="34" fill="hold">
                                <p:stCondLst>
                                  <p:cond delay="2550"/>
                                </p:stCondLst>
                                <p:childTnLst>
                                  <p:par>
                                    <p:cTn id="35" presetID="2" presetClass="entr" presetSubtype="1" fill="hold" grpId="0" nodeType="afterEffect">
                                      <p:stCondLst>
                                        <p:cond delay="0"/>
                                      </p:stCondLst>
                                      <p:childTnLst>
                                        <p:set>
                                          <p:cBhvr>
                                            <p:cTn id="36" dur="1" fill="hold">
                                              <p:stCondLst>
                                                <p:cond delay="0"/>
                                              </p:stCondLst>
                                            </p:cTn>
                                            <p:tgtEl>
                                              <p:spTgt spid="66"/>
                                            </p:tgtEl>
                                            <p:attrNameLst>
                                              <p:attrName>style.visibility</p:attrName>
                                            </p:attrNameLst>
                                          </p:cBhvr>
                                          <p:to>
                                            <p:strVal val="visible"/>
                                          </p:to>
                                        </p:set>
                                        <p:anim calcmode="lin" valueType="num">
                                          <p:cBhvr additive="base">
                                            <p:cTn id="37" dur="500" fill="hold"/>
                                            <p:tgtEl>
                                              <p:spTgt spid="66"/>
                                            </p:tgtEl>
                                            <p:attrNameLst>
                                              <p:attrName>ppt_x</p:attrName>
                                            </p:attrNameLst>
                                          </p:cBhvr>
                                          <p:tavLst>
                                            <p:tav tm="0">
                                              <p:val>
                                                <p:strVal val="#ppt_x"/>
                                              </p:val>
                                            </p:tav>
                                            <p:tav tm="100000">
                                              <p:val>
                                                <p:strVal val="#ppt_x"/>
                                              </p:val>
                                            </p:tav>
                                          </p:tavLst>
                                        </p:anim>
                                        <p:anim calcmode="lin" valueType="num">
                                          <p:cBhvr additive="base">
                                            <p:cTn id="38" dur="500" fill="hold"/>
                                            <p:tgtEl>
                                              <p:spTgt spid="66"/>
                                            </p:tgtEl>
                                            <p:attrNameLst>
                                              <p:attrName>ppt_y</p:attrName>
                                            </p:attrNameLst>
                                          </p:cBhvr>
                                          <p:tavLst>
                                            <p:tav tm="0">
                                              <p:val>
                                                <p:strVal val="0-#ppt_h/2"/>
                                              </p:val>
                                            </p:tav>
                                            <p:tav tm="100000">
                                              <p:val>
                                                <p:strVal val="#ppt_y"/>
                                              </p:val>
                                            </p:tav>
                                          </p:tavLst>
                                        </p:anim>
                                      </p:childTnLst>
                                    </p:cTn>
                                  </p:par>
                                </p:childTnLst>
                              </p:cTn>
                            </p:par>
                            <p:par>
                              <p:cTn id="39" fill="hold">
                                <p:stCondLst>
                                  <p:cond delay="3050"/>
                                </p:stCondLst>
                                <p:childTnLst>
                                  <p:par>
                                    <p:cTn id="40" presetID="22" presetClass="entr" presetSubtype="8" fill="hold" grpId="0" nodeType="afterEffect">
                                      <p:stCondLst>
                                        <p:cond delay="0"/>
                                      </p:stCondLst>
                                      <p:iterate type="lt">
                                        <p:tmPct val="30000"/>
                                      </p:iterate>
                                      <p:childTnLst>
                                        <p:set>
                                          <p:cBhvr>
                                            <p:cTn id="41" dur="1" fill="hold">
                                              <p:stCondLst>
                                                <p:cond delay="0"/>
                                              </p:stCondLst>
                                            </p:cTn>
                                            <p:tgtEl>
                                              <p:spTgt spid="84"/>
                                            </p:tgtEl>
                                            <p:attrNameLst>
                                              <p:attrName>style.visibility</p:attrName>
                                            </p:attrNameLst>
                                          </p:cBhvr>
                                          <p:to>
                                            <p:strVal val="visible"/>
                                          </p:to>
                                        </p:set>
                                        <p:animEffect transition="in" filter="wipe(left)">
                                          <p:cBhvr>
                                            <p:cTn id="42" dur="100"/>
                                            <p:tgtEl>
                                              <p:spTgt spid="84"/>
                                            </p:tgtEl>
                                          </p:cBhvr>
                                        </p:animEffect>
                                      </p:childTnLst>
                                    </p:cTn>
                                  </p:par>
                                  <p:par>
                                    <p:cTn id="43" presetID="36" presetClass="emph" presetSubtype="0" fill="hold" grpId="1" nodeType="withEffect">
                                      <p:stCondLst>
                                        <p:cond delay="0"/>
                                      </p:stCondLst>
                                      <p:iterate type="lt">
                                        <p:tmPct val="30000"/>
                                      </p:iterate>
                                      <p:childTnLst>
                                        <p:animScale>
                                          <p:cBhvr>
                                            <p:cTn id="44" dur="50" autoRev="1" fill="hold">
                                              <p:stCondLst>
                                                <p:cond delay="0"/>
                                              </p:stCondLst>
                                            </p:cTn>
                                            <p:tgtEl>
                                              <p:spTgt spid="84"/>
                                            </p:tgtEl>
                                          </p:cBhvr>
                                          <p:to x="80000" y="100000"/>
                                        </p:animScale>
                                        <p:anim by="(#ppt_w*0.10)" calcmode="lin" valueType="num">
                                          <p:cBhvr>
                                            <p:cTn id="45" dur="50" autoRev="1" fill="hold">
                                              <p:stCondLst>
                                                <p:cond delay="0"/>
                                              </p:stCondLst>
                                            </p:cTn>
                                            <p:tgtEl>
                                              <p:spTgt spid="84"/>
                                            </p:tgtEl>
                                            <p:attrNameLst>
                                              <p:attrName>ppt_x</p:attrName>
                                            </p:attrNameLst>
                                          </p:cBhvr>
                                        </p:anim>
                                        <p:anim by="(-#ppt_w*0.10)" calcmode="lin" valueType="num">
                                          <p:cBhvr>
                                            <p:cTn id="46" dur="50" autoRev="1" fill="hold">
                                              <p:stCondLst>
                                                <p:cond delay="0"/>
                                              </p:stCondLst>
                                            </p:cTn>
                                            <p:tgtEl>
                                              <p:spTgt spid="84"/>
                                            </p:tgtEl>
                                            <p:attrNameLst>
                                              <p:attrName>ppt_y</p:attrName>
                                            </p:attrNameLst>
                                          </p:cBhvr>
                                        </p:anim>
                                        <p:animRot by="-480000">
                                          <p:cBhvr>
                                            <p:cTn id="47" dur="50" autoRev="1" fill="hold">
                                              <p:stCondLst>
                                                <p:cond delay="0"/>
                                              </p:stCondLst>
                                            </p:cTn>
                                            <p:tgtEl>
                                              <p:spTgt spid="84"/>
                                            </p:tgtEl>
                                            <p:attrNameLst>
                                              <p:attrName>r</p:attrName>
                                            </p:attrNameLst>
                                          </p:cBhvr>
                                        </p:animRot>
                                      </p:childTnLst>
                                    </p:cTn>
                                  </p:par>
                                </p:childTnLst>
                              </p:cTn>
                            </p:par>
                            <p:par>
                              <p:cTn id="48" fill="hold">
                                <p:stCondLst>
                                  <p:cond delay="3510"/>
                                </p:stCondLst>
                                <p:childTnLst>
                                  <p:par>
                                    <p:cTn id="49" presetID="16" presetClass="entr" presetSubtype="37" fill="hold" grpId="0" nodeType="afterEffect">
                                      <p:stCondLst>
                                        <p:cond delay="0"/>
                                      </p:stCondLst>
                                      <p:childTnLst>
                                        <p:set>
                                          <p:cBhvr>
                                            <p:cTn id="50" dur="1" fill="hold">
                                              <p:stCondLst>
                                                <p:cond delay="0"/>
                                              </p:stCondLst>
                                            </p:cTn>
                                            <p:tgtEl>
                                              <p:spTgt spid="86"/>
                                            </p:tgtEl>
                                            <p:attrNameLst>
                                              <p:attrName>style.visibility</p:attrName>
                                            </p:attrNameLst>
                                          </p:cBhvr>
                                          <p:to>
                                            <p:strVal val="visible"/>
                                          </p:to>
                                        </p:set>
                                        <p:animEffect transition="in" filter="barn(outVertical)">
                                          <p:cBhvr>
                                            <p:cTn id="51" dur="500"/>
                                            <p:tgtEl>
                                              <p:spTgt spid="86"/>
                                            </p:tgtEl>
                                          </p:cBhvr>
                                        </p:animEffect>
                                      </p:childTnLst>
                                    </p:cTn>
                                  </p:par>
                                </p:childTnLst>
                              </p:cTn>
                            </p:par>
                            <p:par>
                              <p:cTn id="52" fill="hold">
                                <p:stCondLst>
                                  <p:cond delay="4010"/>
                                </p:stCondLst>
                                <p:childTnLst>
                                  <p:par>
                                    <p:cTn id="53" presetID="2" presetClass="entr" presetSubtype="1" fill="hold" grpId="0" nodeType="afterEffect">
                                      <p:stCondLst>
                                        <p:cond delay="0"/>
                                      </p:stCondLst>
                                      <p:childTnLst>
                                        <p:set>
                                          <p:cBhvr>
                                            <p:cTn id="54" dur="1" fill="hold">
                                              <p:stCondLst>
                                                <p:cond delay="0"/>
                                              </p:stCondLst>
                                            </p:cTn>
                                            <p:tgtEl>
                                              <p:spTgt spid="85"/>
                                            </p:tgtEl>
                                            <p:attrNameLst>
                                              <p:attrName>style.visibility</p:attrName>
                                            </p:attrNameLst>
                                          </p:cBhvr>
                                          <p:to>
                                            <p:strVal val="visible"/>
                                          </p:to>
                                        </p:set>
                                        <p:anim calcmode="lin" valueType="num">
                                          <p:cBhvr additive="base">
                                            <p:cTn id="55" dur="500" fill="hold"/>
                                            <p:tgtEl>
                                              <p:spTgt spid="85"/>
                                            </p:tgtEl>
                                            <p:attrNameLst>
                                              <p:attrName>ppt_x</p:attrName>
                                            </p:attrNameLst>
                                          </p:cBhvr>
                                          <p:tavLst>
                                            <p:tav tm="0">
                                              <p:val>
                                                <p:strVal val="#ppt_x"/>
                                              </p:val>
                                            </p:tav>
                                            <p:tav tm="100000">
                                              <p:val>
                                                <p:strVal val="#ppt_x"/>
                                              </p:val>
                                            </p:tav>
                                          </p:tavLst>
                                        </p:anim>
                                        <p:anim calcmode="lin" valueType="num">
                                          <p:cBhvr additive="base">
                                            <p:cTn id="56" dur="500" fill="hold"/>
                                            <p:tgtEl>
                                              <p:spTgt spid="85"/>
                                            </p:tgtEl>
                                            <p:attrNameLst>
                                              <p:attrName>ppt_y</p:attrName>
                                            </p:attrNameLst>
                                          </p:cBhvr>
                                          <p:tavLst>
                                            <p:tav tm="0">
                                              <p:val>
                                                <p:strVal val="0-#ppt_h/2"/>
                                              </p:val>
                                            </p:tav>
                                            <p:tav tm="100000">
                                              <p:val>
                                                <p:strVal val="#ppt_y"/>
                                              </p:val>
                                            </p:tav>
                                          </p:tavLst>
                                        </p:anim>
                                      </p:childTnLst>
                                    </p:cTn>
                                  </p:par>
                                </p:childTnLst>
                              </p:cTn>
                            </p:par>
                            <p:par>
                              <p:cTn id="57" fill="hold">
                                <p:stCondLst>
                                  <p:cond delay="4510"/>
                                </p:stCondLst>
                                <p:childTnLst>
                                  <p:par>
                                    <p:cTn id="58" presetID="22" presetClass="entr" presetSubtype="8" fill="hold" grpId="0" nodeType="afterEffect">
                                      <p:stCondLst>
                                        <p:cond delay="0"/>
                                      </p:stCondLst>
                                      <p:iterate type="lt">
                                        <p:tmPct val="30000"/>
                                      </p:iterate>
                                      <p:childTnLst>
                                        <p:set>
                                          <p:cBhvr>
                                            <p:cTn id="59" dur="1" fill="hold">
                                              <p:stCondLst>
                                                <p:cond delay="0"/>
                                              </p:stCondLst>
                                            </p:cTn>
                                            <p:tgtEl>
                                              <p:spTgt spid="87"/>
                                            </p:tgtEl>
                                            <p:attrNameLst>
                                              <p:attrName>style.visibility</p:attrName>
                                            </p:attrNameLst>
                                          </p:cBhvr>
                                          <p:to>
                                            <p:strVal val="visible"/>
                                          </p:to>
                                        </p:set>
                                        <p:animEffect transition="in" filter="wipe(left)">
                                          <p:cBhvr>
                                            <p:cTn id="60" dur="100"/>
                                            <p:tgtEl>
                                              <p:spTgt spid="87"/>
                                            </p:tgtEl>
                                          </p:cBhvr>
                                        </p:animEffect>
                                      </p:childTnLst>
                                    </p:cTn>
                                  </p:par>
                                  <p:par>
                                    <p:cTn id="61" presetID="36" presetClass="emph" presetSubtype="0" fill="hold" grpId="1" nodeType="withEffect">
                                      <p:stCondLst>
                                        <p:cond delay="0"/>
                                      </p:stCondLst>
                                      <p:iterate type="lt">
                                        <p:tmPct val="30000"/>
                                      </p:iterate>
                                      <p:childTnLst>
                                        <p:animScale>
                                          <p:cBhvr>
                                            <p:cTn id="62" dur="50" autoRev="1" fill="hold">
                                              <p:stCondLst>
                                                <p:cond delay="0"/>
                                              </p:stCondLst>
                                            </p:cTn>
                                            <p:tgtEl>
                                              <p:spTgt spid="87"/>
                                            </p:tgtEl>
                                          </p:cBhvr>
                                          <p:to x="80000" y="100000"/>
                                        </p:animScale>
                                        <p:anim by="(#ppt_w*0.10)" calcmode="lin" valueType="num">
                                          <p:cBhvr>
                                            <p:cTn id="63" dur="50" autoRev="1" fill="hold">
                                              <p:stCondLst>
                                                <p:cond delay="0"/>
                                              </p:stCondLst>
                                            </p:cTn>
                                            <p:tgtEl>
                                              <p:spTgt spid="87"/>
                                            </p:tgtEl>
                                            <p:attrNameLst>
                                              <p:attrName>ppt_x</p:attrName>
                                            </p:attrNameLst>
                                          </p:cBhvr>
                                        </p:anim>
                                        <p:anim by="(-#ppt_w*0.10)" calcmode="lin" valueType="num">
                                          <p:cBhvr>
                                            <p:cTn id="64" dur="50" autoRev="1" fill="hold">
                                              <p:stCondLst>
                                                <p:cond delay="0"/>
                                              </p:stCondLst>
                                            </p:cTn>
                                            <p:tgtEl>
                                              <p:spTgt spid="87"/>
                                            </p:tgtEl>
                                            <p:attrNameLst>
                                              <p:attrName>ppt_y</p:attrName>
                                            </p:attrNameLst>
                                          </p:cBhvr>
                                        </p:anim>
                                        <p:animRot by="-480000">
                                          <p:cBhvr>
                                            <p:cTn id="65" dur="50" autoRev="1" fill="hold">
                                              <p:stCondLst>
                                                <p:cond delay="0"/>
                                              </p:stCondLst>
                                            </p:cTn>
                                            <p:tgtEl>
                                              <p:spTgt spid="87"/>
                                            </p:tgtEl>
                                            <p:attrNameLst>
                                              <p:attrName>r</p:attrName>
                                            </p:attrNameLst>
                                          </p:cBhvr>
                                        </p:animRot>
                                      </p:childTnLst>
                                    </p:cTn>
                                  </p:par>
                                </p:childTnLst>
                              </p:cTn>
                            </p:par>
                            <p:par>
                              <p:cTn id="66" fill="hold">
                                <p:stCondLst>
                                  <p:cond delay="5960"/>
                                </p:stCondLst>
                                <p:childTnLst>
                                  <p:par>
                                    <p:cTn id="67" presetID="16" presetClass="entr" presetSubtype="37" fill="hold" grpId="0" nodeType="afterEffect">
                                      <p:stCondLst>
                                        <p:cond delay="0"/>
                                      </p:stCondLst>
                                      <p:childTnLst>
                                        <p:set>
                                          <p:cBhvr>
                                            <p:cTn id="68" dur="1" fill="hold">
                                              <p:stCondLst>
                                                <p:cond delay="0"/>
                                              </p:stCondLst>
                                            </p:cTn>
                                            <p:tgtEl>
                                              <p:spTgt spid="89"/>
                                            </p:tgtEl>
                                            <p:attrNameLst>
                                              <p:attrName>style.visibility</p:attrName>
                                            </p:attrNameLst>
                                          </p:cBhvr>
                                          <p:to>
                                            <p:strVal val="visible"/>
                                          </p:to>
                                        </p:set>
                                        <p:animEffect transition="in" filter="barn(outVertical)">
                                          <p:cBhvr>
                                            <p:cTn id="69" dur="500"/>
                                            <p:tgtEl>
                                              <p:spTgt spid="89"/>
                                            </p:tgtEl>
                                          </p:cBhvr>
                                        </p:animEffect>
                                      </p:childTnLst>
                                    </p:cTn>
                                  </p:par>
                                </p:childTnLst>
                              </p:cTn>
                            </p:par>
                            <p:par>
                              <p:cTn id="70" fill="hold">
                                <p:stCondLst>
                                  <p:cond delay="6460"/>
                                </p:stCondLst>
                                <p:childTnLst>
                                  <p:par>
                                    <p:cTn id="71" presetID="2" presetClass="entr" presetSubtype="1" fill="hold" grpId="0" nodeType="afterEffect">
                                      <p:stCondLst>
                                        <p:cond delay="0"/>
                                      </p:stCondLst>
                                      <p:childTnLst>
                                        <p:set>
                                          <p:cBhvr>
                                            <p:cTn id="72" dur="1" fill="hold">
                                              <p:stCondLst>
                                                <p:cond delay="0"/>
                                              </p:stCondLst>
                                            </p:cTn>
                                            <p:tgtEl>
                                              <p:spTgt spid="88"/>
                                            </p:tgtEl>
                                            <p:attrNameLst>
                                              <p:attrName>style.visibility</p:attrName>
                                            </p:attrNameLst>
                                          </p:cBhvr>
                                          <p:to>
                                            <p:strVal val="visible"/>
                                          </p:to>
                                        </p:set>
                                        <p:anim calcmode="lin" valueType="num">
                                          <p:cBhvr additive="base">
                                            <p:cTn id="73" dur="500" fill="hold"/>
                                            <p:tgtEl>
                                              <p:spTgt spid="88"/>
                                            </p:tgtEl>
                                            <p:attrNameLst>
                                              <p:attrName>ppt_x</p:attrName>
                                            </p:attrNameLst>
                                          </p:cBhvr>
                                          <p:tavLst>
                                            <p:tav tm="0">
                                              <p:val>
                                                <p:strVal val="#ppt_x"/>
                                              </p:val>
                                            </p:tav>
                                            <p:tav tm="100000">
                                              <p:val>
                                                <p:strVal val="#ppt_x"/>
                                              </p:val>
                                            </p:tav>
                                          </p:tavLst>
                                        </p:anim>
                                        <p:anim calcmode="lin" valueType="num">
                                          <p:cBhvr additive="base">
                                            <p:cTn id="74" dur="500" fill="hold"/>
                                            <p:tgtEl>
                                              <p:spTgt spid="88"/>
                                            </p:tgtEl>
                                            <p:attrNameLst>
                                              <p:attrName>ppt_y</p:attrName>
                                            </p:attrNameLst>
                                          </p:cBhvr>
                                          <p:tavLst>
                                            <p:tav tm="0">
                                              <p:val>
                                                <p:strVal val="0-#ppt_h/2"/>
                                              </p:val>
                                            </p:tav>
                                            <p:tav tm="100000">
                                              <p:val>
                                                <p:strVal val="#ppt_y"/>
                                              </p:val>
                                            </p:tav>
                                          </p:tavLst>
                                        </p:anim>
                                      </p:childTnLst>
                                    </p:cTn>
                                  </p:par>
                                </p:childTnLst>
                              </p:cTn>
                            </p:par>
                            <p:par>
                              <p:cTn id="75" fill="hold">
                                <p:stCondLst>
                                  <p:cond delay="6960"/>
                                </p:stCondLst>
                                <p:childTnLst>
                                  <p:par>
                                    <p:cTn id="76" presetID="22" presetClass="entr" presetSubtype="8" fill="hold" grpId="0" nodeType="afterEffect">
                                      <p:stCondLst>
                                        <p:cond delay="0"/>
                                      </p:stCondLst>
                                      <p:iterate type="lt">
                                        <p:tmPct val="30000"/>
                                      </p:iterate>
                                      <p:childTnLst>
                                        <p:set>
                                          <p:cBhvr>
                                            <p:cTn id="77" dur="1" fill="hold">
                                              <p:stCondLst>
                                                <p:cond delay="0"/>
                                              </p:stCondLst>
                                            </p:cTn>
                                            <p:tgtEl>
                                              <p:spTgt spid="90"/>
                                            </p:tgtEl>
                                            <p:attrNameLst>
                                              <p:attrName>style.visibility</p:attrName>
                                            </p:attrNameLst>
                                          </p:cBhvr>
                                          <p:to>
                                            <p:strVal val="visible"/>
                                          </p:to>
                                        </p:set>
                                        <p:animEffect transition="in" filter="wipe(left)">
                                          <p:cBhvr>
                                            <p:cTn id="78" dur="100"/>
                                            <p:tgtEl>
                                              <p:spTgt spid="90"/>
                                            </p:tgtEl>
                                          </p:cBhvr>
                                        </p:animEffect>
                                      </p:childTnLst>
                                    </p:cTn>
                                  </p:par>
                                  <p:par>
                                    <p:cTn id="79" presetID="36" presetClass="emph" presetSubtype="0" fill="hold" grpId="1" nodeType="withEffect">
                                      <p:stCondLst>
                                        <p:cond delay="0"/>
                                      </p:stCondLst>
                                      <p:iterate type="lt">
                                        <p:tmPct val="30000"/>
                                      </p:iterate>
                                      <p:childTnLst>
                                        <p:animScale>
                                          <p:cBhvr>
                                            <p:cTn id="80" dur="50" autoRev="1" fill="hold">
                                              <p:stCondLst>
                                                <p:cond delay="0"/>
                                              </p:stCondLst>
                                            </p:cTn>
                                            <p:tgtEl>
                                              <p:spTgt spid="90"/>
                                            </p:tgtEl>
                                          </p:cBhvr>
                                          <p:to x="80000" y="100000"/>
                                        </p:animScale>
                                        <p:anim by="(#ppt_w*0.10)" calcmode="lin" valueType="num">
                                          <p:cBhvr>
                                            <p:cTn id="81" dur="50" autoRev="1" fill="hold">
                                              <p:stCondLst>
                                                <p:cond delay="0"/>
                                              </p:stCondLst>
                                            </p:cTn>
                                            <p:tgtEl>
                                              <p:spTgt spid="90"/>
                                            </p:tgtEl>
                                            <p:attrNameLst>
                                              <p:attrName>ppt_x</p:attrName>
                                            </p:attrNameLst>
                                          </p:cBhvr>
                                        </p:anim>
                                        <p:anim by="(-#ppt_w*0.10)" calcmode="lin" valueType="num">
                                          <p:cBhvr>
                                            <p:cTn id="82" dur="50" autoRev="1" fill="hold">
                                              <p:stCondLst>
                                                <p:cond delay="0"/>
                                              </p:stCondLst>
                                            </p:cTn>
                                            <p:tgtEl>
                                              <p:spTgt spid="90"/>
                                            </p:tgtEl>
                                            <p:attrNameLst>
                                              <p:attrName>ppt_y</p:attrName>
                                            </p:attrNameLst>
                                          </p:cBhvr>
                                        </p:anim>
                                        <p:animRot by="-480000">
                                          <p:cBhvr>
                                            <p:cTn id="83" dur="50" autoRev="1" fill="hold">
                                              <p:stCondLst>
                                                <p:cond delay="0"/>
                                              </p:stCondLst>
                                            </p:cTn>
                                            <p:tgtEl>
                                              <p:spTgt spid="90"/>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66" grpId="0" animBg="1"/>
          <p:bldP spid="65" grpId="0" animBg="1"/>
          <p:bldP spid="67" grpId="0" animBg="1"/>
          <p:bldP spid="84" grpId="0"/>
          <p:bldP spid="84" grpId="1"/>
          <p:bldP spid="85" grpId="0" animBg="1"/>
          <p:bldP spid="86" grpId="0" animBg="1"/>
          <p:bldP spid="87" grpId="0"/>
          <p:bldP spid="87" grpId="1"/>
          <p:bldP spid="88" grpId="0" animBg="1"/>
          <p:bldP spid="89" grpId="0" animBg="1"/>
          <p:bldP spid="90" grpId="0"/>
          <p:bldP spid="90" grpId="1"/>
        </p:bldLst>
      </p:timing>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组合 34"/>
          <p:cNvGrpSpPr/>
          <p:nvPr/>
        </p:nvGrpSpPr>
        <p:grpSpPr>
          <a:xfrm>
            <a:off x="2147744" y="1931512"/>
            <a:ext cx="2046054" cy="2046054"/>
            <a:chOff x="952456" y="3218117"/>
            <a:chExt cx="877066" cy="877066"/>
          </a:xfrm>
        </p:grpSpPr>
        <p:sp>
          <p:nvSpPr>
            <p:cNvPr id="36" name="椭圆 50"/>
            <p:cNvSpPr>
              <a:spLocks noChangeArrowheads="1"/>
            </p:cNvSpPr>
            <p:nvPr/>
          </p:nvSpPr>
          <p:spPr bwMode="auto">
            <a:xfrm>
              <a:off x="952456" y="3218117"/>
              <a:ext cx="877066" cy="877066"/>
            </a:xfrm>
            <a:prstGeom prst="ellipse">
              <a:avLst/>
            </a:prstGeom>
            <a:solidFill>
              <a:schemeClr val="bg1"/>
            </a:solidFill>
            <a:ln w="76200" cap="sq" cmpd="sng">
              <a:noFill/>
              <a:round/>
              <a:headEnd/>
              <a:tailEnd/>
            </a:ln>
          </p:spPr>
          <p:txBody>
            <a:bodyPr anchor="ctr"/>
            <a:lstStyle/>
            <a:p>
              <a:pPr algn="ctr"/>
              <a:endParaRPr lang="zh-CN" altLang="zh-CN" sz="2400">
                <a:solidFill>
                  <a:srgbClr val="FFFFFF"/>
                </a:solidFill>
                <a:latin typeface="宋体" panose="02010600030101010101" pitchFamily="2" charset="-122"/>
                <a:sym typeface="宋体" panose="02010600030101010101" pitchFamily="2" charset="-122"/>
              </a:endParaRPr>
            </a:p>
          </p:txBody>
        </p:sp>
        <p:pic>
          <p:nvPicPr>
            <p:cNvPr id="37" name="Picture 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152086" y="3367890"/>
              <a:ext cx="477805" cy="577521"/>
            </a:xfrm>
            <a:prstGeom prst="rect">
              <a:avLst/>
            </a:prstGeom>
            <a:noFill/>
            <a:extLst>
              <a:ext uri="{909E8E84-426E-40DD-AFC4-6F175D3DCCD1}">
                <a14:hiddenFill xmlns:a14="http://schemas.microsoft.com/office/drawing/2010/main">
                  <a:solidFill>
                    <a:srgbClr val="FFFFFF"/>
                  </a:solidFill>
                </a14:hiddenFill>
              </a:ext>
            </a:extLst>
          </p:spPr>
        </p:pic>
      </p:grpSp>
      <p:sp>
        <p:nvSpPr>
          <p:cNvPr id="38" name="TextBox 37"/>
          <p:cNvSpPr txBox="1"/>
          <p:nvPr/>
        </p:nvSpPr>
        <p:spPr>
          <a:xfrm>
            <a:off x="5375126" y="2789976"/>
            <a:ext cx="5168403" cy="646331"/>
          </a:xfrm>
          <a:prstGeom prst="rect">
            <a:avLst/>
          </a:prstGeom>
          <a:noFill/>
        </p:spPr>
        <p:txBody>
          <a:bodyPr wrap="none" rtlCol="0">
            <a:spAutoFit/>
          </a:bodyPr>
          <a:lstStyle/>
          <a:p>
            <a:r>
              <a:rPr lang="en-US" altLang="zh-CN" sz="3600" b="1">
                <a:solidFill>
                  <a:schemeClr val="bg2"/>
                </a:solidFill>
                <a:latin typeface="等线" panose="02010600030101010101" pitchFamily="2" charset="-122"/>
              </a:rPr>
              <a:t>3.</a:t>
            </a:r>
            <a:r>
              <a:rPr lang="zh-CN" altLang="en-US" sz="3600" b="1">
                <a:solidFill>
                  <a:schemeClr val="bg2"/>
                </a:solidFill>
                <a:latin typeface="等线" panose="02010600030101010101" pitchFamily="2" charset="-122"/>
              </a:rPr>
              <a:t>供应链整合与合作伙伴</a:t>
            </a:r>
            <a:endParaRPr lang="zh-CN" altLang="en-US" sz="3600" b="1" dirty="0">
              <a:solidFill>
                <a:schemeClr val="bg2"/>
              </a:solidFill>
              <a:latin typeface="等线" panose="02010600030101010101" pitchFamily="2" charset="-122"/>
              <a:ea typeface="等线" panose="02010600030101010101" pitchFamily="2" charset="-122"/>
            </a:endParaRPr>
          </a:p>
        </p:txBody>
      </p:sp>
      <p:pic>
        <p:nvPicPr>
          <p:cNvPr id="2050" name="Picture 2" descr="D:\360data\重要数据\桌面\46676.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3064" y="1916832"/>
            <a:ext cx="2075414" cy="20754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129677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2000"/>
                                        <p:tgtEl>
                                          <p:spTgt spid="35"/>
                                        </p:tgtEl>
                                      </p:cBhvr>
                                    </p:animEffect>
                                  </p:childTnLst>
                                </p:cTn>
                              </p:par>
                              <p:par>
                                <p:cTn id="8" presetID="10" presetClass="entr" presetSubtype="0" fill="hold" nodeType="withEffect">
                                  <p:stCondLst>
                                    <p:cond delay="0"/>
                                  </p:stCondLst>
                                  <p:childTnLst>
                                    <p:set>
                                      <p:cBhvr>
                                        <p:cTn id="9" dur="1" fill="hold">
                                          <p:stCondLst>
                                            <p:cond delay="0"/>
                                          </p:stCondLst>
                                        </p:cTn>
                                        <p:tgtEl>
                                          <p:spTgt spid="2050"/>
                                        </p:tgtEl>
                                        <p:attrNameLst>
                                          <p:attrName>style.visibility</p:attrName>
                                        </p:attrNameLst>
                                      </p:cBhvr>
                                      <p:to>
                                        <p:strVal val="visible"/>
                                      </p:to>
                                    </p:set>
                                    <p:animEffect transition="in" filter="fade">
                                      <p:cBhvr>
                                        <p:cTn id="10" dur="2000"/>
                                        <p:tgtEl>
                                          <p:spTgt spid="2050"/>
                                        </p:tgtEl>
                                      </p:cBhvr>
                                    </p:animEffect>
                                  </p:childTnLst>
                                </p:cTn>
                              </p:par>
                              <p:par>
                                <p:cTn id="11" presetID="8" presetClass="emph" presetSubtype="0" repeatCount="indefinite" fill="hold" nodeType="withEffect">
                                  <p:stCondLst>
                                    <p:cond delay="0"/>
                                  </p:stCondLst>
                                  <p:childTnLst>
                                    <p:animRot by="21600000">
                                      <p:cBhvr>
                                        <p:cTn id="12" dur="1000" fill="hold"/>
                                        <p:tgtEl>
                                          <p:spTgt spid="2050"/>
                                        </p:tgtEl>
                                        <p:attrNameLst>
                                          <p:attrName>r</p:attrName>
                                        </p:attrNameLst>
                                      </p:cBhvr>
                                    </p:animRot>
                                  </p:childTnLst>
                                </p:cTn>
                              </p:par>
                              <p:par>
                                <p:cTn id="13" presetID="10" presetClass="entr" presetSubtype="0" repeatCount="indefinite" fill="hold" grpId="0" nodeType="withEffect">
                                  <p:stCondLst>
                                    <p:cond delay="1000"/>
                                  </p:stCondLst>
                                  <p:iterate type="lt">
                                    <p:tmPct val="10000"/>
                                  </p:iterate>
                                  <p:childTnLst>
                                    <p:set>
                                      <p:cBhvr>
                                        <p:cTn id="14" dur="1" fill="hold">
                                          <p:stCondLst>
                                            <p:cond delay="0"/>
                                          </p:stCondLst>
                                        </p:cTn>
                                        <p:tgtEl>
                                          <p:spTgt spid="38"/>
                                        </p:tgtEl>
                                        <p:attrNameLst>
                                          <p:attrName>style.visibility</p:attrName>
                                        </p:attrNameLst>
                                      </p:cBhvr>
                                      <p:to>
                                        <p:strVal val="visible"/>
                                      </p:to>
                                    </p:set>
                                    <p:animEffect transition="in" filter="fade">
                                      <p:cBhvr>
                                        <p:cTn id="15" dur="1000"/>
                                        <p:tgtEl>
                                          <p:spTgt spid="38"/>
                                        </p:tgtEl>
                                      </p:cBhvr>
                                    </p:animEffect>
                                  </p:childTnLst>
                                </p:cTn>
                              </p:par>
                              <p:par>
                                <p:cTn id="16" presetID="2" presetClass="exit" presetSubtype="1" fill="hold" nodeType="withEffect">
                                  <p:stCondLst>
                                    <p:cond delay="6000"/>
                                  </p:stCondLst>
                                  <p:childTnLst>
                                    <p:anim calcmode="lin" valueType="num">
                                      <p:cBhvr additive="base">
                                        <p:cTn id="17" dur="1000"/>
                                        <p:tgtEl>
                                          <p:spTgt spid="35"/>
                                        </p:tgtEl>
                                        <p:attrNameLst>
                                          <p:attrName>ppt_x</p:attrName>
                                        </p:attrNameLst>
                                      </p:cBhvr>
                                      <p:tavLst>
                                        <p:tav tm="0">
                                          <p:val>
                                            <p:strVal val="ppt_x"/>
                                          </p:val>
                                        </p:tav>
                                        <p:tav tm="100000">
                                          <p:val>
                                            <p:strVal val="ppt_x"/>
                                          </p:val>
                                        </p:tav>
                                      </p:tavLst>
                                    </p:anim>
                                    <p:anim calcmode="lin" valueType="num">
                                      <p:cBhvr additive="base">
                                        <p:cTn id="18" dur="1000"/>
                                        <p:tgtEl>
                                          <p:spTgt spid="35"/>
                                        </p:tgtEl>
                                        <p:attrNameLst>
                                          <p:attrName>ppt_y</p:attrName>
                                        </p:attrNameLst>
                                      </p:cBhvr>
                                      <p:tavLst>
                                        <p:tav tm="0">
                                          <p:val>
                                            <p:strVal val="ppt_y"/>
                                          </p:val>
                                        </p:tav>
                                        <p:tav tm="100000">
                                          <p:val>
                                            <p:strVal val="0-ppt_h/2"/>
                                          </p:val>
                                        </p:tav>
                                      </p:tavLst>
                                    </p:anim>
                                    <p:set>
                                      <p:cBhvr>
                                        <p:cTn id="19" dur="1" fill="hold">
                                          <p:stCondLst>
                                            <p:cond delay="999"/>
                                          </p:stCondLst>
                                        </p:cTn>
                                        <p:tgtEl>
                                          <p:spTgt spid="35"/>
                                        </p:tgtEl>
                                        <p:attrNameLst>
                                          <p:attrName>style.visibility</p:attrName>
                                        </p:attrNameLst>
                                      </p:cBhvr>
                                      <p:to>
                                        <p:strVal val="hidden"/>
                                      </p:to>
                                    </p:set>
                                  </p:childTnLst>
                                </p:cTn>
                              </p:par>
                              <p:par>
                                <p:cTn id="20" presetID="2" presetClass="exit" presetSubtype="1" fill="hold" nodeType="withEffect">
                                  <p:stCondLst>
                                    <p:cond delay="6000"/>
                                  </p:stCondLst>
                                  <p:childTnLst>
                                    <p:anim calcmode="lin" valueType="num">
                                      <p:cBhvr additive="base">
                                        <p:cTn id="21" dur="1000"/>
                                        <p:tgtEl>
                                          <p:spTgt spid="2050"/>
                                        </p:tgtEl>
                                        <p:attrNameLst>
                                          <p:attrName>ppt_x</p:attrName>
                                        </p:attrNameLst>
                                      </p:cBhvr>
                                      <p:tavLst>
                                        <p:tav tm="0">
                                          <p:val>
                                            <p:strVal val="ppt_x"/>
                                          </p:val>
                                        </p:tav>
                                        <p:tav tm="100000">
                                          <p:val>
                                            <p:strVal val="ppt_x"/>
                                          </p:val>
                                        </p:tav>
                                      </p:tavLst>
                                    </p:anim>
                                    <p:anim calcmode="lin" valueType="num">
                                      <p:cBhvr additive="base">
                                        <p:cTn id="22" dur="1000"/>
                                        <p:tgtEl>
                                          <p:spTgt spid="2050"/>
                                        </p:tgtEl>
                                        <p:attrNameLst>
                                          <p:attrName>ppt_y</p:attrName>
                                        </p:attrNameLst>
                                      </p:cBhvr>
                                      <p:tavLst>
                                        <p:tav tm="0">
                                          <p:val>
                                            <p:strVal val="ppt_y"/>
                                          </p:val>
                                        </p:tav>
                                        <p:tav tm="100000">
                                          <p:val>
                                            <p:strVal val="0-ppt_h/2"/>
                                          </p:val>
                                        </p:tav>
                                      </p:tavLst>
                                    </p:anim>
                                    <p:set>
                                      <p:cBhvr>
                                        <p:cTn id="23" dur="1" fill="hold">
                                          <p:stCondLst>
                                            <p:cond delay="999"/>
                                          </p:stCondLst>
                                        </p:cTn>
                                        <p:tgtEl>
                                          <p:spTgt spid="2050"/>
                                        </p:tgtEl>
                                        <p:attrNameLst>
                                          <p:attrName>style.visibility</p:attrName>
                                        </p:attrNameLst>
                                      </p:cBhvr>
                                      <p:to>
                                        <p:strVal val="hidden"/>
                                      </p:to>
                                    </p:set>
                                  </p:childTnLst>
                                </p:cTn>
                              </p:par>
                              <p:par>
                                <p:cTn id="24" presetID="2" presetClass="exit" presetSubtype="4" fill="hold" grpId="1" nodeType="withEffect">
                                  <p:stCondLst>
                                    <p:cond delay="6000"/>
                                  </p:stCondLst>
                                  <p:iterate type="lt">
                                    <p:tmPct val="0"/>
                                  </p:iterate>
                                  <p:childTnLst>
                                    <p:anim calcmode="lin" valueType="num">
                                      <p:cBhvr additive="base">
                                        <p:cTn id="25" dur="1000"/>
                                        <p:tgtEl>
                                          <p:spTgt spid="38"/>
                                        </p:tgtEl>
                                        <p:attrNameLst>
                                          <p:attrName>ppt_x</p:attrName>
                                        </p:attrNameLst>
                                      </p:cBhvr>
                                      <p:tavLst>
                                        <p:tav tm="0">
                                          <p:val>
                                            <p:strVal val="ppt_x"/>
                                          </p:val>
                                        </p:tav>
                                        <p:tav tm="100000">
                                          <p:val>
                                            <p:strVal val="ppt_x"/>
                                          </p:val>
                                        </p:tav>
                                      </p:tavLst>
                                    </p:anim>
                                    <p:anim calcmode="lin" valueType="num">
                                      <p:cBhvr additive="base">
                                        <p:cTn id="26" dur="1000"/>
                                        <p:tgtEl>
                                          <p:spTgt spid="38"/>
                                        </p:tgtEl>
                                        <p:attrNameLst>
                                          <p:attrName>ppt_y</p:attrName>
                                        </p:attrNameLst>
                                      </p:cBhvr>
                                      <p:tavLst>
                                        <p:tav tm="0">
                                          <p:val>
                                            <p:strVal val="ppt_y"/>
                                          </p:val>
                                        </p:tav>
                                        <p:tav tm="100000">
                                          <p:val>
                                            <p:strVal val="1+ppt_h/2"/>
                                          </p:val>
                                        </p:tav>
                                      </p:tavLst>
                                    </p:anim>
                                    <p:set>
                                      <p:cBhvr>
                                        <p:cTn id="27" dur="1" fill="hold">
                                          <p:stCondLst>
                                            <p:cond delay="999"/>
                                          </p:stCondLst>
                                        </p:cTn>
                                        <p:tgtEl>
                                          <p:spTgt spid="38"/>
                                        </p:tgtEl>
                                        <p:attrNameLst>
                                          <p:attrName>style.visibility</p:attrName>
                                        </p:attrNameLst>
                                      </p:cBhvr>
                                      <p:to>
                                        <p:strVal val="hidden"/>
                                      </p:to>
                                    </p:set>
                                  </p:childTnLst>
                                </p:cTn>
                              </p:par>
                              <p:par>
                                <p:cTn id="28" presetID="10" presetClass="exit" presetSubtype="0" fill="hold" nodeType="withEffect">
                                  <p:stCondLst>
                                    <p:cond delay="6000"/>
                                  </p:stCondLst>
                                  <p:childTnLst>
                                    <p:animEffect transition="out" filter="fade">
                                      <p:cBhvr>
                                        <p:cTn id="29" dur="500"/>
                                        <p:tgtEl>
                                          <p:spTgt spid="35"/>
                                        </p:tgtEl>
                                      </p:cBhvr>
                                    </p:animEffect>
                                    <p:set>
                                      <p:cBhvr>
                                        <p:cTn id="30" dur="1" fill="hold">
                                          <p:stCondLst>
                                            <p:cond delay="499"/>
                                          </p:stCondLst>
                                        </p:cTn>
                                        <p:tgtEl>
                                          <p:spTgt spid="35"/>
                                        </p:tgtEl>
                                        <p:attrNameLst>
                                          <p:attrName>style.visibility</p:attrName>
                                        </p:attrNameLst>
                                      </p:cBhvr>
                                      <p:to>
                                        <p:strVal val="hidden"/>
                                      </p:to>
                                    </p:set>
                                  </p:childTnLst>
                                </p:cTn>
                              </p:par>
                              <p:par>
                                <p:cTn id="31" presetID="10" presetClass="exit" presetSubtype="0" fill="hold" nodeType="withEffect">
                                  <p:stCondLst>
                                    <p:cond delay="6000"/>
                                  </p:stCondLst>
                                  <p:childTnLst>
                                    <p:animEffect transition="out" filter="fade">
                                      <p:cBhvr>
                                        <p:cTn id="32" dur="500"/>
                                        <p:tgtEl>
                                          <p:spTgt spid="2050"/>
                                        </p:tgtEl>
                                      </p:cBhvr>
                                    </p:animEffect>
                                    <p:set>
                                      <p:cBhvr>
                                        <p:cTn id="33" dur="1" fill="hold">
                                          <p:stCondLst>
                                            <p:cond delay="499"/>
                                          </p:stCondLst>
                                        </p:cTn>
                                        <p:tgtEl>
                                          <p:spTgt spid="2050"/>
                                        </p:tgtEl>
                                        <p:attrNameLst>
                                          <p:attrName>style.visibility</p:attrName>
                                        </p:attrNameLst>
                                      </p:cBhvr>
                                      <p:to>
                                        <p:strVal val="hidden"/>
                                      </p:to>
                                    </p:set>
                                  </p:childTnLst>
                                </p:cTn>
                              </p:par>
                              <p:par>
                                <p:cTn id="34" presetID="10" presetClass="exit" presetSubtype="0" fill="hold" grpId="2" nodeType="withEffect">
                                  <p:stCondLst>
                                    <p:cond delay="6000"/>
                                  </p:stCondLst>
                                  <p:iterate type="lt">
                                    <p:tmPct val="0"/>
                                  </p:iterate>
                                  <p:childTnLst>
                                    <p:animEffect transition="out" filter="fade">
                                      <p:cBhvr>
                                        <p:cTn id="35" dur="500"/>
                                        <p:tgtEl>
                                          <p:spTgt spid="38"/>
                                        </p:tgtEl>
                                      </p:cBhvr>
                                    </p:animEffect>
                                    <p:set>
                                      <p:cBhvr>
                                        <p:cTn id="36" dur="1" fill="hold">
                                          <p:stCondLst>
                                            <p:cond delay="499"/>
                                          </p:stCondLst>
                                        </p:cTn>
                                        <p:tgtEl>
                                          <p:spTgt spid="3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38" grpId="1"/>
      <p:bldP spid="38" grpId="2"/>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25"/>
          <p:cNvSpPr/>
          <p:nvPr/>
        </p:nvSpPr>
        <p:spPr>
          <a:xfrm>
            <a:off x="4685548" y="842140"/>
            <a:ext cx="6264696" cy="134065"/>
          </a:xfrm>
          <a:prstGeom prst="rect">
            <a:avLst/>
          </a:prstGeom>
          <a:pattFill prst="ltUpDiag">
            <a:fgClr>
              <a:srgbClr val="414455"/>
            </a:fgClr>
            <a:bgClr>
              <a:srgbClr val="E8E8E6"/>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04664"/>
            <a:ext cx="12190413" cy="0"/>
          </a:xfrm>
          <a:prstGeom prst="line">
            <a:avLst/>
          </a:prstGeom>
          <a:ln>
            <a:solidFill>
              <a:srgbClr val="414455"/>
            </a:solidFill>
            <a:prstDash val="dash"/>
          </a:ln>
        </p:spPr>
        <p:style>
          <a:lnRef idx="1">
            <a:schemeClr val="accent1"/>
          </a:lnRef>
          <a:fillRef idx="0">
            <a:schemeClr val="accent1"/>
          </a:fillRef>
          <a:effectRef idx="0">
            <a:schemeClr val="accent1"/>
          </a:effectRef>
          <a:fontRef idx="minor">
            <a:schemeClr val="tx1"/>
          </a:fontRef>
        </p:style>
      </p:cxnSp>
      <p:sp>
        <p:nvSpPr>
          <p:cNvPr id="13" name="椭圆 64"/>
          <p:cNvSpPr>
            <a:spLocks noChangeArrowheads="1"/>
          </p:cNvSpPr>
          <p:nvPr/>
        </p:nvSpPr>
        <p:spPr bwMode="auto">
          <a:xfrm>
            <a:off x="3286894" y="512219"/>
            <a:ext cx="1676650" cy="1658048"/>
          </a:xfrm>
          <a:prstGeom prst="ellipse">
            <a:avLst/>
          </a:prstGeom>
          <a:solidFill>
            <a:srgbClr val="414455"/>
          </a:solidFill>
          <a:ln w="190500" cap="sq" cmpd="sng">
            <a:solidFill>
              <a:srgbClr val="C8C6BD"/>
            </a:solidFill>
            <a:round/>
          </a:ln>
        </p:spPr>
        <p:txBody>
          <a:bodyPr anchor="ctr"/>
          <a:lstStyle/>
          <a:p>
            <a:pPr algn="ctr"/>
            <a:r>
              <a:rPr lang="zh-CN" altLang="en-US" sz="2800" b="1">
                <a:solidFill>
                  <a:schemeClr val="bg1"/>
                </a:solidFill>
                <a:latin typeface="等线" panose="02010600030101010101" pitchFamily="2" charset="-122"/>
                <a:ea typeface="等线" panose="02010600030101010101" pitchFamily="2" charset="-122"/>
                <a:sym typeface="宋体" charset="-122"/>
              </a:rPr>
              <a:t>供应链</a:t>
            </a:r>
            <a:endParaRPr lang="zh-CN" altLang="zh-CN" sz="2800" b="1" dirty="0">
              <a:solidFill>
                <a:schemeClr val="bg1"/>
              </a:solidFill>
              <a:latin typeface="等线" panose="02010600030101010101" pitchFamily="2" charset="-122"/>
              <a:ea typeface="等线" panose="02010600030101010101" pitchFamily="2" charset="-122"/>
              <a:sym typeface="宋体" charset="-122"/>
            </a:endParaRPr>
          </a:p>
        </p:txBody>
      </p:sp>
      <p:sp>
        <p:nvSpPr>
          <p:cNvPr id="16" name="TextBox 15"/>
          <p:cNvSpPr txBox="1"/>
          <p:nvPr/>
        </p:nvSpPr>
        <p:spPr>
          <a:xfrm>
            <a:off x="5150338" y="1008580"/>
            <a:ext cx="4905308" cy="812530"/>
          </a:xfrm>
          <a:prstGeom prst="rect">
            <a:avLst/>
          </a:prstGeom>
          <a:noFill/>
        </p:spPr>
        <p:txBody>
          <a:bodyPr wrap="square" rtlCol="0">
            <a:spAutoFit/>
          </a:bodyPr>
          <a:lstStyle/>
          <a:p>
            <a:pPr>
              <a:lnSpc>
                <a:spcPct val="130000"/>
              </a:lnSpc>
            </a:pPr>
            <a:r>
              <a:rPr lang="zh-CN" altLang="en-US" b="1">
                <a:latin typeface="+mn-ea"/>
              </a:rPr>
              <a:t>“在</a:t>
            </a:r>
            <a:r>
              <a:rPr lang="en-US" altLang="zh-CN" b="1">
                <a:latin typeface="+mn-ea"/>
              </a:rPr>
              <a:t>21</a:t>
            </a:r>
            <a:r>
              <a:rPr lang="zh-CN" altLang="en-US" b="1">
                <a:latin typeface="+mn-ea"/>
              </a:rPr>
              <a:t>世纪，市场竞争将是供应链之间的竞争，而非企业之间的竞争”。</a:t>
            </a:r>
            <a:endParaRPr lang="zh-CN" altLang="en-US" b="1" dirty="0">
              <a:latin typeface="+mn-ea"/>
            </a:endParaRPr>
          </a:p>
        </p:txBody>
      </p:sp>
      <p:sp>
        <p:nvSpPr>
          <p:cNvPr id="14" name="文本框 13"/>
          <p:cNvSpPr txBox="1"/>
          <p:nvPr/>
        </p:nvSpPr>
        <p:spPr>
          <a:xfrm>
            <a:off x="4963544" y="2333643"/>
            <a:ext cx="7128792" cy="1754326"/>
          </a:xfrm>
          <a:prstGeom prst="rect">
            <a:avLst/>
          </a:prstGeom>
          <a:noFill/>
        </p:spPr>
        <p:txBody>
          <a:bodyPr wrap="square">
            <a:spAutoFit/>
          </a:bodyPr>
          <a:lstStyle>
            <a:defPPr>
              <a:defRPr lang="zh-CN"/>
            </a:defPPr>
            <a:lvl1pPr>
              <a:lnSpc>
                <a:spcPct val="150000"/>
              </a:lnSpc>
              <a:defRPr b="0" i="0">
                <a:solidFill>
                  <a:srgbClr val="121212"/>
                </a:solidFill>
                <a:effectLst/>
                <a:latin typeface="等线" panose="02010600030101010101" pitchFamily="2" charset="-122"/>
              </a:defRPr>
            </a:lvl1pPr>
          </a:lstStyle>
          <a:p>
            <a:r>
              <a:rPr lang="zh-CN" altLang="en-US" dirty="0"/>
              <a:t>为了实现低成本战略小米在手机行业内率先实现了零库存</a:t>
            </a:r>
          </a:p>
          <a:p>
            <a:r>
              <a:rPr lang="zh-CN" altLang="en-US" dirty="0"/>
              <a:t>他的供应链有别于其他手机行业，属于链状直销</a:t>
            </a:r>
          </a:p>
          <a:p>
            <a:r>
              <a:rPr lang="zh-CN" altLang="en-US" dirty="0"/>
              <a:t>依靠着信息技术的发展，为各种流程管理，整合供货商提供了极大的支持，为此小米选择了了以网络零售为主的销售模式</a:t>
            </a:r>
            <a:endParaRPr lang="en-US" altLang="zh-CN" dirty="0"/>
          </a:p>
        </p:txBody>
      </p:sp>
      <p:sp>
        <p:nvSpPr>
          <p:cNvPr id="17" name="AutoShape 12"/>
          <p:cNvSpPr>
            <a:spLocks noChangeArrowheads="1"/>
          </p:cNvSpPr>
          <p:nvPr/>
        </p:nvSpPr>
        <p:spPr bwMode="auto">
          <a:xfrm>
            <a:off x="4987096" y="1905368"/>
            <a:ext cx="1924985" cy="491356"/>
          </a:xfrm>
          <a:prstGeom prst="homePlate">
            <a:avLst>
              <a:gd name="adj" fmla="val 63872"/>
            </a:avLst>
          </a:prstGeom>
          <a:solidFill>
            <a:srgbClr val="414455"/>
          </a:solidFill>
          <a:ln w="9525">
            <a:noFill/>
            <a:miter lim="800000"/>
          </a:ln>
        </p:spPr>
        <p:txBody>
          <a:bodyPr wrap="none" anchor="ctr"/>
          <a:lstStyle/>
          <a:p>
            <a:pPr algn="ctr" defTabSz="914400"/>
            <a:r>
              <a:rPr lang="zh-CN" altLang="en-US" sz="2000" b="1">
                <a:solidFill>
                  <a:prstClr val="white"/>
                </a:solidFill>
                <a:latin typeface="等线" panose="02010600030101010101" pitchFamily="2" charset="-122"/>
                <a:ea typeface="等线" panose="02010600030101010101" pitchFamily="2" charset="-122"/>
              </a:rPr>
              <a:t>模式</a:t>
            </a:r>
            <a:endParaRPr lang="zh-CN" altLang="en-US" sz="2000" b="1" dirty="0">
              <a:solidFill>
                <a:prstClr val="white"/>
              </a:solidFill>
              <a:latin typeface="等线" panose="02010600030101010101" pitchFamily="2" charset="-122"/>
              <a:ea typeface="等线" panose="02010600030101010101" pitchFamily="2" charset="-122"/>
            </a:endParaRPr>
          </a:p>
        </p:txBody>
      </p:sp>
      <p:sp>
        <p:nvSpPr>
          <p:cNvPr id="18" name="AutoShape 12"/>
          <p:cNvSpPr>
            <a:spLocks noChangeArrowheads="1"/>
          </p:cNvSpPr>
          <p:nvPr/>
        </p:nvSpPr>
        <p:spPr bwMode="auto">
          <a:xfrm>
            <a:off x="5015086" y="4149080"/>
            <a:ext cx="1924985" cy="491356"/>
          </a:xfrm>
          <a:prstGeom prst="homePlate">
            <a:avLst>
              <a:gd name="adj" fmla="val 63872"/>
            </a:avLst>
          </a:prstGeom>
          <a:solidFill>
            <a:srgbClr val="414455"/>
          </a:solidFill>
          <a:ln w="9525">
            <a:noFill/>
            <a:miter lim="800000"/>
          </a:ln>
        </p:spPr>
        <p:txBody>
          <a:bodyPr wrap="none" anchor="ctr"/>
          <a:lstStyle/>
          <a:p>
            <a:pPr algn="ctr" defTabSz="914400"/>
            <a:r>
              <a:rPr lang="zh-CN" altLang="en-US" sz="2000" b="1">
                <a:solidFill>
                  <a:prstClr val="white"/>
                </a:solidFill>
                <a:latin typeface="等线" panose="02010600030101010101" pitchFamily="2" charset="-122"/>
                <a:ea typeface="等线" panose="02010600030101010101" pitchFamily="2" charset="-122"/>
              </a:rPr>
              <a:t>特点</a:t>
            </a:r>
            <a:endParaRPr lang="zh-CN" altLang="en-US" sz="2000" b="1" dirty="0">
              <a:solidFill>
                <a:prstClr val="white"/>
              </a:solidFill>
              <a:latin typeface="等线" panose="02010600030101010101" pitchFamily="2" charset="-122"/>
              <a:ea typeface="等线" panose="02010600030101010101" pitchFamily="2" charset="-122"/>
            </a:endParaRPr>
          </a:p>
        </p:txBody>
      </p:sp>
      <p:sp>
        <p:nvSpPr>
          <p:cNvPr id="19" name="文本框 18"/>
          <p:cNvSpPr txBox="1"/>
          <p:nvPr/>
        </p:nvSpPr>
        <p:spPr>
          <a:xfrm>
            <a:off x="0" y="4673178"/>
            <a:ext cx="12064346" cy="2169825"/>
          </a:xfrm>
          <a:prstGeom prst="rect">
            <a:avLst/>
          </a:prstGeom>
          <a:noFill/>
        </p:spPr>
        <p:txBody>
          <a:bodyPr wrap="square">
            <a:spAutoFit/>
          </a:bodyPr>
          <a:lstStyle/>
          <a:p>
            <a:pPr>
              <a:lnSpc>
                <a:spcPct val="150000"/>
              </a:lnSpc>
            </a:pPr>
            <a:r>
              <a:rPr lang="zh-CN" altLang="en-US" dirty="0">
                <a:latin typeface="+mn-ea"/>
              </a:rPr>
              <a:t>没有自营零售网点，没有一个经销商，没有一条生产线，没有电视和报纸广告，只有一个</a:t>
            </a:r>
            <a:r>
              <a:rPr lang="en-US" altLang="zh-CN" dirty="0">
                <a:latin typeface="+mn-ea"/>
              </a:rPr>
              <a:t>1500</a:t>
            </a:r>
            <a:r>
              <a:rPr lang="zh-CN" altLang="en-US" dirty="0">
                <a:latin typeface="+mn-ea"/>
              </a:rPr>
              <a:t>人的物流服务团队，和他的供应商与粉丝群。</a:t>
            </a:r>
          </a:p>
          <a:p>
            <a:pPr>
              <a:lnSpc>
                <a:spcPct val="150000"/>
              </a:lnSpc>
            </a:pPr>
            <a:r>
              <a:rPr lang="zh-CN" altLang="en-US" dirty="0">
                <a:latin typeface="+mn-ea"/>
              </a:rPr>
              <a:t>他将设计交给设计公司和用户，制造交给富士康，销售交给互联网；像过大年一样</a:t>
            </a:r>
            <a:r>
              <a:rPr lang="en-US" altLang="zh-CN" dirty="0">
                <a:latin typeface="+mn-ea"/>
              </a:rPr>
              <a:t>:</a:t>
            </a:r>
            <a:r>
              <a:rPr lang="zh-CN" altLang="en-US" dirty="0">
                <a:latin typeface="+mn-ea"/>
              </a:rPr>
              <a:t>就在互联网上喊一嗓子说我几点钟开始卖了哈，于是几万台几百万台手机就在几个小时内卖完了，买到东西的人欢天喜地。</a:t>
            </a:r>
          </a:p>
          <a:p>
            <a:pPr>
              <a:lnSpc>
                <a:spcPct val="150000"/>
              </a:lnSpc>
            </a:pPr>
            <a:r>
              <a:rPr lang="zh-CN" altLang="en-US" dirty="0">
                <a:latin typeface="+mn-ea"/>
              </a:rPr>
              <a:t>由此可见小米互联网思维的实战运用，事半功倍。不明觉厉。</a:t>
            </a:r>
          </a:p>
        </p:txBody>
      </p:sp>
      <p:sp>
        <p:nvSpPr>
          <p:cNvPr id="2" name="文本框 1"/>
          <p:cNvSpPr txBox="1"/>
          <p:nvPr/>
        </p:nvSpPr>
        <p:spPr>
          <a:xfrm>
            <a:off x="163195" y="625475"/>
            <a:ext cx="2619643" cy="1188720"/>
          </a:xfrm>
          <a:prstGeom prst="rect">
            <a:avLst/>
          </a:prstGeom>
          <a:noFill/>
        </p:spPr>
        <p:txBody>
          <a:bodyPr wrap="square" rtlCol="0" anchor="ctr">
            <a:noAutofit/>
          </a:bodyPr>
          <a:lstStyle/>
          <a:p>
            <a:pPr>
              <a:lnSpc>
                <a:spcPct val="100000"/>
              </a:lnSpc>
            </a:pPr>
            <a:r>
              <a:rPr lang="zh-CN" altLang="en-US" sz="2000">
                <a:solidFill>
                  <a:srgbClr val="FF0000"/>
                </a:solidFill>
                <a:latin typeface="+mn-ea"/>
              </a:rPr>
              <a:t>零库存与饥饿营销</a:t>
            </a:r>
            <a:endParaRPr lang="en-US" altLang="zh-CN" sz="2000" dirty="0">
              <a:solidFill>
                <a:srgbClr val="FF0000"/>
              </a:solidFill>
              <a:latin typeface="+mn-ea"/>
            </a:endParaRPr>
          </a:p>
        </p:txBody>
      </p:sp>
      <p:pic>
        <p:nvPicPr>
          <p:cNvPr id="1026" name="Picture 2" descr="http://www.moqie.com/keattached/image/20150330/20150330104801_1996.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36" y="2008441"/>
            <a:ext cx="4493094" cy="276325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par>
                                <p:cTn id="9" presetID="8" presetClass="emph" presetSubtype="0" fill="hold" grpId="1" nodeType="withEffect">
                                  <p:stCondLst>
                                    <p:cond delay="0"/>
                                  </p:stCondLst>
                                  <p:childTnLst>
                                    <p:animRot by="21600000">
                                      <p:cBhvr>
                                        <p:cTn id="10" dur="500" fill="hold"/>
                                        <p:tgtEl>
                                          <p:spTgt spid="13"/>
                                        </p:tgtEl>
                                        <p:attrNameLst>
                                          <p:attrName>r</p:attrName>
                                        </p:attrNameLst>
                                      </p:cBhvr>
                                    </p:animRo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26"/>
                                        </p:tgtEl>
                                        <p:attrNameLst>
                                          <p:attrName>style.visibility</p:attrName>
                                        </p:attrNameLst>
                                      </p:cBhvr>
                                      <p:to>
                                        <p:strVal val="visible"/>
                                      </p:to>
                                    </p:set>
                                    <p:animEffect transition="in" filter="wipe(left)">
                                      <p:cBhvr>
                                        <p:cTn id="14" dur="500"/>
                                        <p:tgtEl>
                                          <p:spTgt spid="26"/>
                                        </p:tgtEl>
                                      </p:cBhvr>
                                    </p:animEffect>
                                  </p:childTnLst>
                                </p:cTn>
                              </p:par>
                            </p:childTnLst>
                          </p:cTn>
                        </p:par>
                        <p:par>
                          <p:cTn id="15" fill="hold">
                            <p:stCondLst>
                              <p:cond delay="1000"/>
                            </p:stCondLst>
                            <p:childTnLst>
                              <p:par>
                                <p:cTn id="16" presetID="22" presetClass="entr" presetSubtype="8" fill="hold" grpId="0" nodeType="afterEffect">
                                  <p:stCondLst>
                                    <p:cond delay="0"/>
                                  </p:stCondLst>
                                  <p:iterate type="lt">
                                    <p:tmPct val="30000"/>
                                  </p:iterate>
                                  <p:childTnLst>
                                    <p:set>
                                      <p:cBhvr>
                                        <p:cTn id="17" dur="1" fill="hold">
                                          <p:stCondLst>
                                            <p:cond delay="0"/>
                                          </p:stCondLst>
                                        </p:cTn>
                                        <p:tgtEl>
                                          <p:spTgt spid="16"/>
                                        </p:tgtEl>
                                        <p:attrNameLst>
                                          <p:attrName>style.visibility</p:attrName>
                                        </p:attrNameLst>
                                      </p:cBhvr>
                                      <p:to>
                                        <p:strVal val="visible"/>
                                      </p:to>
                                    </p:set>
                                    <p:animEffect transition="in" filter="wipe(left)">
                                      <p:cBhvr>
                                        <p:cTn id="18" dur="100"/>
                                        <p:tgtEl>
                                          <p:spTgt spid="16"/>
                                        </p:tgtEl>
                                      </p:cBhvr>
                                    </p:animEffect>
                                  </p:childTnLst>
                                </p:cTn>
                              </p:par>
                              <p:par>
                                <p:cTn id="19" presetID="36" presetClass="emph" presetSubtype="0" fill="hold" grpId="1" nodeType="withEffect">
                                  <p:stCondLst>
                                    <p:cond delay="0"/>
                                  </p:stCondLst>
                                  <p:iterate type="lt">
                                    <p:tmPct val="30000"/>
                                  </p:iterate>
                                  <p:childTnLst>
                                    <p:animScale>
                                      <p:cBhvr>
                                        <p:cTn id="20" dur="50" autoRev="1" fill="hold">
                                          <p:stCondLst>
                                            <p:cond delay="0"/>
                                          </p:stCondLst>
                                        </p:cTn>
                                        <p:tgtEl>
                                          <p:spTgt spid="16"/>
                                        </p:tgtEl>
                                      </p:cBhvr>
                                      <p:to x="80000" y="100000"/>
                                    </p:animScale>
                                    <p:anim by="(#ppt_w*0.10)" calcmode="lin" valueType="num">
                                      <p:cBhvr>
                                        <p:cTn id="21" dur="50" autoRev="1" fill="hold">
                                          <p:stCondLst>
                                            <p:cond delay="0"/>
                                          </p:stCondLst>
                                        </p:cTn>
                                        <p:tgtEl>
                                          <p:spTgt spid="16"/>
                                        </p:tgtEl>
                                        <p:attrNameLst>
                                          <p:attrName>ppt_x</p:attrName>
                                        </p:attrNameLst>
                                      </p:cBhvr>
                                    </p:anim>
                                    <p:anim by="(-#ppt_w*0.10)" calcmode="lin" valueType="num">
                                      <p:cBhvr>
                                        <p:cTn id="22" dur="50" autoRev="1" fill="hold">
                                          <p:stCondLst>
                                            <p:cond delay="0"/>
                                          </p:stCondLst>
                                        </p:cTn>
                                        <p:tgtEl>
                                          <p:spTgt spid="16"/>
                                        </p:tgtEl>
                                        <p:attrNameLst>
                                          <p:attrName>ppt_y</p:attrName>
                                        </p:attrNameLst>
                                      </p:cBhvr>
                                    </p:anim>
                                    <p:animRot by="-480000">
                                      <p:cBhvr>
                                        <p:cTn id="23" dur="50" autoRev="1" fill="hold">
                                          <p:stCondLst>
                                            <p:cond delay="0"/>
                                          </p:stCondLst>
                                        </p:cTn>
                                        <p:tgtEl>
                                          <p:spTgt spid="16"/>
                                        </p:tgtEl>
                                        <p:attrNameLst>
                                          <p:attrName>r</p:attrName>
                                        </p:attrNameLst>
                                      </p:cBhvr>
                                    </p:animRot>
                                  </p:childTnLst>
                                </p:cTn>
                              </p:par>
                            </p:childTnLst>
                          </p:cTn>
                        </p:par>
                        <p:par>
                          <p:cTn id="24" fill="hold">
                            <p:stCondLst>
                              <p:cond delay="2060"/>
                            </p:stCondLst>
                            <p:childTnLst>
                              <p:par>
                                <p:cTn id="25" presetID="2" presetClass="entr" presetSubtype="8" fill="hold" grpId="0" nodeType="afterEffect">
                                  <p:stCondLst>
                                    <p:cond delay="0"/>
                                  </p:stCondLst>
                                  <p:childTnLst>
                                    <p:set>
                                      <p:cBhvr>
                                        <p:cTn id="26" dur="1" fill="hold">
                                          <p:stCondLst>
                                            <p:cond delay="0"/>
                                          </p:stCondLst>
                                        </p:cTn>
                                        <p:tgtEl>
                                          <p:spTgt spid="17"/>
                                        </p:tgtEl>
                                        <p:attrNameLst>
                                          <p:attrName>style.visibility</p:attrName>
                                        </p:attrNameLst>
                                      </p:cBhvr>
                                      <p:to>
                                        <p:strVal val="visible"/>
                                      </p:to>
                                    </p:set>
                                    <p:anim calcmode="lin" valueType="num">
                                      <p:cBhvr additive="base">
                                        <p:cTn id="27" dur="500" fill="hold"/>
                                        <p:tgtEl>
                                          <p:spTgt spid="17"/>
                                        </p:tgtEl>
                                        <p:attrNameLst>
                                          <p:attrName>ppt_x</p:attrName>
                                        </p:attrNameLst>
                                      </p:cBhvr>
                                      <p:tavLst>
                                        <p:tav tm="0">
                                          <p:val>
                                            <p:strVal val="0-#ppt_w/2"/>
                                          </p:val>
                                        </p:tav>
                                        <p:tav tm="100000">
                                          <p:val>
                                            <p:strVal val="#ppt_x"/>
                                          </p:val>
                                        </p:tav>
                                      </p:tavLst>
                                    </p:anim>
                                    <p:anim calcmode="lin" valueType="num">
                                      <p:cBhvr additive="base">
                                        <p:cTn id="28" dur="500" fill="hold"/>
                                        <p:tgtEl>
                                          <p:spTgt spid="17"/>
                                        </p:tgtEl>
                                        <p:attrNameLst>
                                          <p:attrName>ppt_y</p:attrName>
                                        </p:attrNameLst>
                                      </p:cBhvr>
                                      <p:tavLst>
                                        <p:tav tm="0">
                                          <p:val>
                                            <p:strVal val="#ppt_y"/>
                                          </p:val>
                                        </p:tav>
                                        <p:tav tm="100000">
                                          <p:val>
                                            <p:strVal val="#ppt_y"/>
                                          </p:val>
                                        </p:tav>
                                      </p:tavLst>
                                    </p:anim>
                                  </p:childTnLst>
                                </p:cTn>
                              </p:par>
                            </p:childTnLst>
                          </p:cTn>
                        </p:par>
                        <p:par>
                          <p:cTn id="29" fill="hold">
                            <p:stCondLst>
                              <p:cond delay="2560"/>
                            </p:stCondLst>
                            <p:childTnLst>
                              <p:par>
                                <p:cTn id="30" presetID="2" presetClass="entr" presetSubtype="8" fill="hold" grpId="0" nodeType="afterEffect">
                                  <p:stCondLst>
                                    <p:cond delay="0"/>
                                  </p:stCondLst>
                                  <p:childTnLst>
                                    <p:set>
                                      <p:cBhvr>
                                        <p:cTn id="31" dur="1" fill="hold">
                                          <p:stCondLst>
                                            <p:cond delay="0"/>
                                          </p:stCondLst>
                                        </p:cTn>
                                        <p:tgtEl>
                                          <p:spTgt spid="18"/>
                                        </p:tgtEl>
                                        <p:attrNameLst>
                                          <p:attrName>style.visibility</p:attrName>
                                        </p:attrNameLst>
                                      </p:cBhvr>
                                      <p:to>
                                        <p:strVal val="visible"/>
                                      </p:to>
                                    </p:set>
                                    <p:anim calcmode="lin" valueType="num">
                                      <p:cBhvr additive="base">
                                        <p:cTn id="32" dur="500" fill="hold"/>
                                        <p:tgtEl>
                                          <p:spTgt spid="18"/>
                                        </p:tgtEl>
                                        <p:attrNameLst>
                                          <p:attrName>ppt_x</p:attrName>
                                        </p:attrNameLst>
                                      </p:cBhvr>
                                      <p:tavLst>
                                        <p:tav tm="0">
                                          <p:val>
                                            <p:strVal val="0-#ppt_w/2"/>
                                          </p:val>
                                        </p:tav>
                                        <p:tav tm="100000">
                                          <p:val>
                                            <p:strVal val="#ppt_x"/>
                                          </p:val>
                                        </p:tav>
                                      </p:tavLst>
                                    </p:anim>
                                    <p:anim calcmode="lin" valueType="num">
                                      <p:cBhvr additive="base">
                                        <p:cTn id="33" dur="500" fill="hold"/>
                                        <p:tgtEl>
                                          <p:spTgt spid="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13" grpId="0" animBg="1"/>
      <p:bldP spid="13" grpId="1" animBg="1"/>
      <p:bldP spid="16" grpId="0"/>
      <p:bldP spid="16" grpId="1"/>
      <p:bldP spid="17" grpId="0" animBg="1"/>
      <p:bldP spid="1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0" y="404664"/>
            <a:ext cx="12190413" cy="0"/>
          </a:xfrm>
          <a:prstGeom prst="line">
            <a:avLst/>
          </a:prstGeom>
          <a:ln>
            <a:solidFill>
              <a:srgbClr val="414455"/>
            </a:solidFill>
            <a:prstDash val="dash"/>
          </a:ln>
        </p:spPr>
        <p:style>
          <a:lnRef idx="1">
            <a:schemeClr val="accent1"/>
          </a:lnRef>
          <a:fillRef idx="0">
            <a:schemeClr val="accent1"/>
          </a:fillRef>
          <a:effectRef idx="0">
            <a:schemeClr val="accent1"/>
          </a:effectRef>
          <a:fontRef idx="minor">
            <a:schemeClr val="tx1"/>
          </a:fontRef>
        </p:style>
      </p:cxnSp>
      <p:sp>
        <p:nvSpPr>
          <p:cNvPr id="6" name="流程图: 离页连接符 5"/>
          <p:cNvSpPr/>
          <p:nvPr/>
        </p:nvSpPr>
        <p:spPr>
          <a:xfrm>
            <a:off x="9983638" y="332656"/>
            <a:ext cx="1584176" cy="1080120"/>
          </a:xfrm>
          <a:prstGeom prst="flowChartOffpageConnector">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MI</a:t>
            </a:r>
            <a:endParaRPr lang="zh-CN" altLang="en-US" dirty="0"/>
          </a:p>
        </p:txBody>
      </p:sp>
      <p:sp>
        <p:nvSpPr>
          <p:cNvPr id="66" name="矩形 65"/>
          <p:cNvSpPr/>
          <p:nvPr/>
        </p:nvSpPr>
        <p:spPr>
          <a:xfrm>
            <a:off x="3502918" y="1338471"/>
            <a:ext cx="6361113" cy="1442457"/>
          </a:xfrm>
          <a:prstGeom prst="rect">
            <a:avLst/>
          </a:prstGeom>
          <a:solidFill>
            <a:srgbClr val="E8E8E6"/>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矩形 64"/>
          <p:cNvSpPr/>
          <p:nvPr/>
        </p:nvSpPr>
        <p:spPr>
          <a:xfrm>
            <a:off x="4334768" y="1124744"/>
            <a:ext cx="4686300" cy="463550"/>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等线" panose="02010600030101010101" pitchFamily="2" charset="-122"/>
                <a:ea typeface="等线" panose="02010600030101010101" pitchFamily="2" charset="-122"/>
              </a:rPr>
              <a:t>供应商</a:t>
            </a:r>
            <a:endParaRPr lang="zh-CN" altLang="en-US" dirty="0">
              <a:latin typeface="等线" panose="02010600030101010101" pitchFamily="2" charset="-122"/>
              <a:ea typeface="等线" panose="02010600030101010101" pitchFamily="2" charset="-122"/>
            </a:endParaRPr>
          </a:p>
        </p:txBody>
      </p:sp>
      <p:sp>
        <p:nvSpPr>
          <p:cNvPr id="67" name="六边形 66"/>
          <p:cNvSpPr/>
          <p:nvPr/>
        </p:nvSpPr>
        <p:spPr>
          <a:xfrm>
            <a:off x="622598" y="2924944"/>
            <a:ext cx="1981660" cy="1368152"/>
          </a:xfrm>
          <a:prstGeom prst="hexagon">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a:latin typeface="等线" panose="02010600030101010101" pitchFamily="2" charset="-122"/>
                <a:ea typeface="等线" panose="02010600030101010101" pitchFamily="2" charset="-122"/>
              </a:rPr>
              <a:t>小米</a:t>
            </a:r>
            <a:endParaRPr lang="en-US" altLang="zh-CN" sz="3200">
              <a:latin typeface="等线" panose="02010600030101010101" pitchFamily="2" charset="-122"/>
              <a:ea typeface="等线" panose="02010600030101010101" pitchFamily="2" charset="-122"/>
            </a:endParaRPr>
          </a:p>
          <a:p>
            <a:pPr algn="ctr"/>
            <a:r>
              <a:rPr lang="zh-CN" altLang="en-US" sz="3200">
                <a:latin typeface="等线" panose="02010600030101010101" pitchFamily="2" charset="-122"/>
                <a:ea typeface="等线" panose="02010600030101010101" pitchFamily="2" charset="-122"/>
              </a:rPr>
              <a:t>供应商</a:t>
            </a:r>
            <a:endParaRPr lang="zh-CN" altLang="en-US" sz="3200" dirty="0">
              <a:latin typeface="等线" panose="02010600030101010101" pitchFamily="2" charset="-122"/>
              <a:ea typeface="等线" panose="02010600030101010101" pitchFamily="2" charset="-122"/>
            </a:endParaRPr>
          </a:p>
        </p:txBody>
      </p:sp>
      <p:cxnSp>
        <p:nvCxnSpPr>
          <p:cNvPr id="70" name="直接箭头连接符 69"/>
          <p:cNvCxnSpPr>
            <a:stCxn id="67" idx="5"/>
          </p:cNvCxnSpPr>
          <p:nvPr/>
        </p:nvCxnSpPr>
        <p:spPr>
          <a:xfrm flipV="1">
            <a:off x="2262220" y="1988840"/>
            <a:ext cx="1240698" cy="936104"/>
          </a:xfrm>
          <a:prstGeom prst="straightConnector1">
            <a:avLst/>
          </a:prstGeom>
          <a:ln>
            <a:solidFill>
              <a:srgbClr val="414455"/>
            </a:solidFill>
            <a:tailEnd type="arrow"/>
          </a:ln>
        </p:spPr>
        <p:style>
          <a:lnRef idx="1">
            <a:schemeClr val="accent1"/>
          </a:lnRef>
          <a:fillRef idx="0">
            <a:schemeClr val="accent1"/>
          </a:fillRef>
          <a:effectRef idx="0">
            <a:schemeClr val="accent1"/>
          </a:effectRef>
          <a:fontRef idx="minor">
            <a:schemeClr val="tx1"/>
          </a:fontRef>
        </p:style>
      </p:cxnSp>
      <p:cxnSp>
        <p:nvCxnSpPr>
          <p:cNvPr id="72" name="直接箭头连接符 71"/>
          <p:cNvCxnSpPr>
            <a:stCxn id="67" idx="0"/>
          </p:cNvCxnSpPr>
          <p:nvPr/>
        </p:nvCxnSpPr>
        <p:spPr>
          <a:xfrm>
            <a:off x="2604258" y="3609020"/>
            <a:ext cx="898660" cy="0"/>
          </a:xfrm>
          <a:prstGeom prst="straightConnector1">
            <a:avLst/>
          </a:prstGeom>
          <a:ln>
            <a:solidFill>
              <a:srgbClr val="414455"/>
            </a:solidFill>
            <a:tailEnd type="arrow"/>
          </a:ln>
        </p:spPr>
        <p:style>
          <a:lnRef idx="1">
            <a:schemeClr val="accent1"/>
          </a:lnRef>
          <a:fillRef idx="0">
            <a:schemeClr val="accent1"/>
          </a:fillRef>
          <a:effectRef idx="0">
            <a:schemeClr val="accent1"/>
          </a:effectRef>
          <a:fontRef idx="minor">
            <a:schemeClr val="tx1"/>
          </a:fontRef>
        </p:style>
      </p:cxnSp>
      <p:cxnSp>
        <p:nvCxnSpPr>
          <p:cNvPr id="73" name="直接箭头连接符 72"/>
          <p:cNvCxnSpPr>
            <a:stCxn id="67" idx="1"/>
          </p:cNvCxnSpPr>
          <p:nvPr/>
        </p:nvCxnSpPr>
        <p:spPr>
          <a:xfrm>
            <a:off x="2262220" y="4293096"/>
            <a:ext cx="1240698" cy="936104"/>
          </a:xfrm>
          <a:prstGeom prst="straightConnector1">
            <a:avLst/>
          </a:prstGeom>
          <a:ln>
            <a:solidFill>
              <a:srgbClr val="414455"/>
            </a:solidFill>
            <a:tailEnd type="arrow"/>
          </a:ln>
        </p:spPr>
        <p:style>
          <a:lnRef idx="1">
            <a:schemeClr val="accent1"/>
          </a:lnRef>
          <a:fillRef idx="0">
            <a:schemeClr val="accent1"/>
          </a:fillRef>
          <a:effectRef idx="0">
            <a:schemeClr val="accent1"/>
          </a:effectRef>
          <a:fontRef idx="minor">
            <a:schemeClr val="tx1"/>
          </a:fontRef>
        </p:style>
      </p:cxnSp>
      <p:sp>
        <p:nvSpPr>
          <p:cNvPr id="84" name="TextBox 83"/>
          <p:cNvSpPr txBox="1"/>
          <p:nvPr/>
        </p:nvSpPr>
        <p:spPr>
          <a:xfrm>
            <a:off x="3660388" y="1606709"/>
            <a:ext cx="6323250" cy="1144288"/>
          </a:xfrm>
          <a:prstGeom prst="rect">
            <a:avLst/>
          </a:prstGeom>
          <a:noFill/>
        </p:spPr>
        <p:txBody>
          <a:bodyPr wrap="square" rtlCol="0">
            <a:spAutoFit/>
          </a:bodyPr>
          <a:lstStyle/>
          <a:p>
            <a:pPr>
              <a:lnSpc>
                <a:spcPct val="130000"/>
              </a:lnSpc>
            </a:pPr>
            <a:r>
              <a:rPr lang="zh-CN" altLang="en-US" dirty="0">
                <a:latin typeface="+mn-ea"/>
              </a:rPr>
              <a:t>目前，小米的供应链主力在台湾。尖端技术如芯片、电路板方面，大多由国外企业提供。国内厂商主要负责零件组装。</a:t>
            </a:r>
            <a:endParaRPr lang="en-US" altLang="zh-CN" dirty="0">
              <a:latin typeface="+mn-ea"/>
            </a:endParaRPr>
          </a:p>
          <a:p>
            <a:pPr>
              <a:lnSpc>
                <a:spcPct val="130000"/>
              </a:lnSpc>
            </a:pPr>
            <a:endParaRPr lang="zh-CN" altLang="en-US" dirty="0">
              <a:latin typeface="+mn-ea"/>
            </a:endParaRPr>
          </a:p>
        </p:txBody>
      </p:sp>
      <p:sp>
        <p:nvSpPr>
          <p:cNvPr id="85" name="矩形 84"/>
          <p:cNvSpPr/>
          <p:nvPr/>
        </p:nvSpPr>
        <p:spPr>
          <a:xfrm>
            <a:off x="3502918" y="3138671"/>
            <a:ext cx="6361113" cy="1442457"/>
          </a:xfrm>
          <a:prstGeom prst="rect">
            <a:avLst/>
          </a:prstGeom>
          <a:solidFill>
            <a:srgbClr val="E8E8E6"/>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矩形 85"/>
          <p:cNvSpPr/>
          <p:nvPr/>
        </p:nvSpPr>
        <p:spPr>
          <a:xfrm>
            <a:off x="4321878" y="2713461"/>
            <a:ext cx="4686300" cy="463550"/>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等线" panose="02010600030101010101" pitchFamily="2" charset="-122"/>
                <a:ea typeface="等线" panose="02010600030101010101" pitchFamily="2" charset="-122"/>
              </a:rPr>
              <a:t>相关企业</a:t>
            </a:r>
            <a:endParaRPr lang="zh-CN" altLang="en-US" dirty="0">
              <a:latin typeface="等线" panose="02010600030101010101" pitchFamily="2" charset="-122"/>
              <a:ea typeface="等线" panose="02010600030101010101" pitchFamily="2" charset="-122"/>
            </a:endParaRPr>
          </a:p>
        </p:txBody>
      </p:sp>
      <p:sp>
        <p:nvSpPr>
          <p:cNvPr id="87" name="TextBox 86"/>
          <p:cNvSpPr txBox="1"/>
          <p:nvPr/>
        </p:nvSpPr>
        <p:spPr>
          <a:xfrm>
            <a:off x="3660388" y="3169320"/>
            <a:ext cx="6209251" cy="1532727"/>
          </a:xfrm>
          <a:prstGeom prst="rect">
            <a:avLst/>
          </a:prstGeom>
          <a:noFill/>
        </p:spPr>
        <p:txBody>
          <a:bodyPr wrap="square" rtlCol="0">
            <a:spAutoFit/>
          </a:bodyPr>
          <a:lstStyle/>
          <a:p>
            <a:pPr>
              <a:lnSpc>
                <a:spcPct val="130000"/>
              </a:lnSpc>
            </a:pPr>
            <a:r>
              <a:rPr lang="zh-CN" altLang="en-US" dirty="0">
                <a:latin typeface="+mn-ea"/>
              </a:rPr>
              <a:t>莱宝高科、欧菲光、华东科技、深天马</a:t>
            </a:r>
            <a:r>
              <a:rPr lang="en-US" altLang="zh-CN" dirty="0">
                <a:latin typeface="+mn-ea"/>
              </a:rPr>
              <a:t>A</a:t>
            </a:r>
          </a:p>
          <a:p>
            <a:pPr>
              <a:lnSpc>
                <a:spcPct val="130000"/>
              </a:lnSpc>
            </a:pPr>
            <a:r>
              <a:rPr lang="zh-CN" altLang="en-US" dirty="0">
                <a:latin typeface="+mn-ea"/>
              </a:rPr>
              <a:t>欣旺达、顺络电子、天宇高通、联发科</a:t>
            </a:r>
          </a:p>
          <a:p>
            <a:pPr>
              <a:lnSpc>
                <a:spcPct val="130000"/>
              </a:lnSpc>
            </a:pPr>
            <a:r>
              <a:rPr lang="zh-CN" altLang="en-US" dirty="0">
                <a:latin typeface="+mn-ea"/>
              </a:rPr>
              <a:t>夏普、友达嘉联益、毅嘉</a:t>
            </a:r>
          </a:p>
          <a:p>
            <a:pPr>
              <a:lnSpc>
                <a:spcPct val="130000"/>
              </a:lnSpc>
            </a:pPr>
            <a:r>
              <a:rPr lang="zh-CN" altLang="en-US" dirty="0">
                <a:latin typeface="+mn-ea"/>
              </a:rPr>
              <a:t>英华达、鸿海、富士康</a:t>
            </a:r>
            <a:r>
              <a:rPr lang="en-US" altLang="zh-CN" dirty="0">
                <a:latin typeface="+mn-ea"/>
              </a:rPr>
              <a:t>……..</a:t>
            </a:r>
            <a:endParaRPr lang="zh-CN" altLang="en-US" dirty="0">
              <a:latin typeface="+mn-ea"/>
            </a:endParaRPr>
          </a:p>
        </p:txBody>
      </p:sp>
      <p:sp>
        <p:nvSpPr>
          <p:cNvPr id="88" name="矩形 87"/>
          <p:cNvSpPr/>
          <p:nvPr/>
        </p:nvSpPr>
        <p:spPr>
          <a:xfrm>
            <a:off x="3502918" y="4938871"/>
            <a:ext cx="6361113" cy="1442457"/>
          </a:xfrm>
          <a:prstGeom prst="rect">
            <a:avLst/>
          </a:prstGeom>
          <a:solidFill>
            <a:srgbClr val="E8E8E6"/>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矩形 88"/>
          <p:cNvSpPr/>
          <p:nvPr/>
        </p:nvSpPr>
        <p:spPr>
          <a:xfrm>
            <a:off x="4334768" y="4725144"/>
            <a:ext cx="4686300" cy="463550"/>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等线" panose="02010600030101010101" pitchFamily="2" charset="-122"/>
                <a:ea typeface="等线" panose="02010600030101010101" pitchFamily="2" charset="-122"/>
              </a:rPr>
              <a:t>部件</a:t>
            </a:r>
            <a:endParaRPr lang="zh-CN" altLang="en-US" dirty="0">
              <a:latin typeface="等线" panose="02010600030101010101" pitchFamily="2" charset="-122"/>
              <a:ea typeface="等线" panose="02010600030101010101" pitchFamily="2" charset="-122"/>
            </a:endParaRPr>
          </a:p>
        </p:txBody>
      </p:sp>
      <p:sp>
        <p:nvSpPr>
          <p:cNvPr id="90" name="TextBox 89"/>
          <p:cNvSpPr txBox="1"/>
          <p:nvPr/>
        </p:nvSpPr>
        <p:spPr>
          <a:xfrm>
            <a:off x="3718942" y="5229200"/>
            <a:ext cx="6048672" cy="732508"/>
          </a:xfrm>
          <a:prstGeom prst="rect">
            <a:avLst/>
          </a:prstGeom>
          <a:noFill/>
        </p:spPr>
        <p:txBody>
          <a:bodyPr wrap="square" rtlCol="0">
            <a:spAutoFit/>
          </a:bodyPr>
          <a:lstStyle/>
          <a:p>
            <a:pPr>
              <a:lnSpc>
                <a:spcPct val="130000"/>
              </a:lnSpc>
            </a:pPr>
            <a:r>
              <a:rPr lang="en-US" altLang="zh-CN" sz="1600" dirty="0">
                <a:solidFill>
                  <a:sysClr val="windowText" lastClr="000000"/>
                </a:solidFill>
                <a:latin typeface="等线" panose="02010600030101010101" pitchFamily="2" charset="-122"/>
              </a:rPr>
              <a:t>OGS</a:t>
            </a:r>
            <a:r>
              <a:rPr lang="zh-CN" altLang="en-US" sz="1600" dirty="0">
                <a:solidFill>
                  <a:sysClr val="windowText" lastClr="000000"/>
                </a:solidFill>
                <a:latin typeface="等线" panose="02010600030101010101" pitchFamily="2" charset="-122"/>
              </a:rPr>
              <a:t>触摸屏</a:t>
            </a:r>
            <a:r>
              <a:rPr lang="en-US" altLang="zh-CN" sz="1600" dirty="0">
                <a:solidFill>
                  <a:sysClr val="windowText" lastClr="000000"/>
                </a:solidFill>
                <a:latin typeface="等线" panose="02010600030101010101" pitchFamily="2" charset="-122"/>
              </a:rPr>
              <a:t>	</a:t>
            </a:r>
            <a:r>
              <a:rPr lang="zh-CN" altLang="en-US" sz="1600" dirty="0">
                <a:solidFill>
                  <a:sysClr val="windowText" lastClr="000000"/>
                </a:solidFill>
                <a:latin typeface="等线" panose="02010600030101010101" pitchFamily="2" charset="-122"/>
              </a:rPr>
              <a:t>电池</a:t>
            </a:r>
            <a:r>
              <a:rPr lang="en-US" altLang="zh-CN" sz="1600" dirty="0">
                <a:solidFill>
                  <a:sysClr val="windowText" lastClr="000000"/>
                </a:solidFill>
                <a:latin typeface="等线" panose="02010600030101010101" pitchFamily="2" charset="-122"/>
              </a:rPr>
              <a:t>	</a:t>
            </a:r>
            <a:r>
              <a:rPr lang="zh-CN" altLang="en-US" sz="1600" dirty="0">
                <a:solidFill>
                  <a:sysClr val="windowText" lastClr="000000"/>
                </a:solidFill>
                <a:latin typeface="等线" panose="02010600030101010101" pitchFamily="2" charset="-122"/>
              </a:rPr>
              <a:t>芯片</a:t>
            </a:r>
            <a:r>
              <a:rPr lang="en-US" altLang="zh-CN" sz="1600" dirty="0">
                <a:solidFill>
                  <a:sysClr val="windowText" lastClr="000000"/>
                </a:solidFill>
                <a:latin typeface="等线" panose="02010600030101010101" pitchFamily="2" charset="-122"/>
              </a:rPr>
              <a:t>	</a:t>
            </a:r>
            <a:r>
              <a:rPr lang="zh-CN" altLang="en-US" sz="1600" dirty="0">
                <a:solidFill>
                  <a:sysClr val="windowText" lastClr="000000"/>
                </a:solidFill>
                <a:latin typeface="等线" panose="02010600030101010101" pitchFamily="2" charset="-122"/>
              </a:rPr>
              <a:t>视网膜屏</a:t>
            </a:r>
            <a:endParaRPr lang="en-US" altLang="zh-CN" sz="1600" dirty="0">
              <a:solidFill>
                <a:sysClr val="windowText" lastClr="000000"/>
              </a:solidFill>
              <a:latin typeface="等线" panose="02010600030101010101" pitchFamily="2" charset="-122"/>
            </a:endParaRPr>
          </a:p>
          <a:p>
            <a:pPr>
              <a:lnSpc>
                <a:spcPct val="130000"/>
              </a:lnSpc>
            </a:pPr>
            <a:r>
              <a:rPr lang="zh-CN" altLang="en-US" sz="1600" dirty="0">
                <a:solidFill>
                  <a:sysClr val="windowText" lastClr="000000"/>
                </a:solidFill>
                <a:latin typeface="等线" panose="02010600030101010101" pitchFamily="2" charset="-122"/>
              </a:rPr>
              <a:t>柔性电路板</a:t>
            </a:r>
            <a:r>
              <a:rPr lang="en-US" altLang="zh-CN" sz="1600" dirty="0">
                <a:solidFill>
                  <a:sysClr val="windowText" lastClr="000000"/>
                </a:solidFill>
                <a:latin typeface="等线" panose="02010600030101010101" pitchFamily="2" charset="-122"/>
              </a:rPr>
              <a:t>	</a:t>
            </a:r>
            <a:r>
              <a:rPr lang="zh-CN" altLang="en-US" sz="1600" dirty="0">
                <a:solidFill>
                  <a:sysClr val="windowText" lastClr="000000"/>
                </a:solidFill>
                <a:latin typeface="等线" panose="02010600030101010101" pitchFamily="2" charset="-122"/>
              </a:rPr>
              <a:t>组装厂</a:t>
            </a:r>
            <a:r>
              <a:rPr lang="en-US" altLang="zh-CN" sz="1600" dirty="0">
                <a:solidFill>
                  <a:sysClr val="windowText" lastClr="000000"/>
                </a:solidFill>
                <a:latin typeface="等线" panose="02010600030101010101" pitchFamily="2" charset="-122"/>
              </a:rPr>
              <a:t>	………</a:t>
            </a:r>
            <a:endParaRPr lang="zh-CN" altLang="en-US" sz="1600" dirty="0">
              <a:solidFill>
                <a:sysClr val="windowText" lastClr="000000"/>
              </a:solidFill>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2872897927"/>
      </p:ext>
    </p:extLst>
  </p:cSld>
  <p:clrMapOvr>
    <a:masterClrMapping/>
  </p:clrMapOvr>
  <p:transition spd="slow">
    <p:pull/>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14:presetBounceEnd="50000">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14:bounceEnd="50000">
                                          <p:cBhvr additive="base">
                                            <p:cTn id="7" dur="500" fill="hold"/>
                                            <p:tgtEl>
                                              <p:spTgt spid="6"/>
                                            </p:tgtEl>
                                            <p:attrNameLst>
                                              <p:attrName>ppt_x</p:attrName>
                                            </p:attrNameLst>
                                          </p:cBhvr>
                                          <p:tavLst>
                                            <p:tav tm="0">
                                              <p:val>
                                                <p:strVal val="#ppt_x"/>
                                              </p:val>
                                            </p:tav>
                                            <p:tav tm="100000">
                                              <p:val>
                                                <p:strVal val="#ppt_x"/>
                                              </p:val>
                                            </p:tav>
                                          </p:tavLst>
                                        </p:anim>
                                        <p:anim calcmode="lin" valueType="num" p14:bounceEnd="50000">
                                          <p:cBhvr additive="base">
                                            <p:cTn id="8" dur="500" fill="hold"/>
                                            <p:tgtEl>
                                              <p:spTgt spid="6"/>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4" presetClass="entr" presetSubtype="10" fill="hold" grpId="0" nodeType="afterEffect">
                                      <p:stCondLst>
                                        <p:cond delay="0"/>
                                      </p:stCondLst>
                                      <p:childTnLst>
                                        <p:set>
                                          <p:cBhvr>
                                            <p:cTn id="11" dur="1" fill="hold">
                                              <p:stCondLst>
                                                <p:cond delay="0"/>
                                              </p:stCondLst>
                                            </p:cTn>
                                            <p:tgtEl>
                                              <p:spTgt spid="67"/>
                                            </p:tgtEl>
                                            <p:attrNameLst>
                                              <p:attrName>style.visibility</p:attrName>
                                            </p:attrNameLst>
                                          </p:cBhvr>
                                          <p:to>
                                            <p:strVal val="visible"/>
                                          </p:to>
                                        </p:set>
                                        <p:animEffect transition="in" filter="randombar(horizontal)">
                                          <p:cBhvr>
                                            <p:cTn id="12" dur="500"/>
                                            <p:tgtEl>
                                              <p:spTgt spid="67"/>
                                            </p:tgtEl>
                                          </p:cBhvr>
                                        </p:animEffect>
                                      </p:childTnLst>
                                    </p:cTn>
                                  </p:par>
                                </p:childTnLst>
                              </p:cTn>
                            </p:par>
                            <p:par>
                              <p:cTn id="13" fill="hold">
                                <p:stCondLst>
                                  <p:cond delay="1000"/>
                                </p:stCondLst>
                                <p:childTnLst>
                                  <p:par>
                                    <p:cTn id="14" presetID="22" presetClass="entr" presetSubtype="8" fill="hold" nodeType="afterEffect">
                                      <p:stCondLst>
                                        <p:cond delay="0"/>
                                      </p:stCondLst>
                                      <p:childTnLst>
                                        <p:set>
                                          <p:cBhvr>
                                            <p:cTn id="15" dur="1" fill="hold">
                                              <p:stCondLst>
                                                <p:cond delay="0"/>
                                              </p:stCondLst>
                                            </p:cTn>
                                            <p:tgtEl>
                                              <p:spTgt spid="70"/>
                                            </p:tgtEl>
                                            <p:attrNameLst>
                                              <p:attrName>style.visibility</p:attrName>
                                            </p:attrNameLst>
                                          </p:cBhvr>
                                          <p:to>
                                            <p:strVal val="visible"/>
                                          </p:to>
                                        </p:set>
                                        <p:animEffect transition="in" filter="wipe(left)">
                                          <p:cBhvr>
                                            <p:cTn id="16" dur="500"/>
                                            <p:tgtEl>
                                              <p:spTgt spid="70"/>
                                            </p:tgtEl>
                                          </p:cBhvr>
                                        </p:animEffect>
                                      </p:childTnLst>
                                    </p:cTn>
                                  </p:par>
                                  <p:par>
                                    <p:cTn id="17" presetID="22" presetClass="entr" presetSubtype="8" fill="hold" nodeType="withEffect">
                                      <p:stCondLst>
                                        <p:cond delay="0"/>
                                      </p:stCondLst>
                                      <p:childTnLst>
                                        <p:set>
                                          <p:cBhvr>
                                            <p:cTn id="18" dur="1" fill="hold">
                                              <p:stCondLst>
                                                <p:cond delay="0"/>
                                              </p:stCondLst>
                                            </p:cTn>
                                            <p:tgtEl>
                                              <p:spTgt spid="72"/>
                                            </p:tgtEl>
                                            <p:attrNameLst>
                                              <p:attrName>style.visibility</p:attrName>
                                            </p:attrNameLst>
                                          </p:cBhvr>
                                          <p:to>
                                            <p:strVal val="visible"/>
                                          </p:to>
                                        </p:set>
                                        <p:animEffect transition="in" filter="wipe(left)">
                                          <p:cBhvr>
                                            <p:cTn id="19" dur="500"/>
                                            <p:tgtEl>
                                              <p:spTgt spid="72"/>
                                            </p:tgtEl>
                                          </p:cBhvr>
                                        </p:animEffect>
                                      </p:childTnLst>
                                    </p:cTn>
                                  </p:par>
                                  <p:par>
                                    <p:cTn id="20" presetID="22" presetClass="entr" presetSubtype="8" fill="hold" nodeType="withEffect">
                                      <p:stCondLst>
                                        <p:cond delay="0"/>
                                      </p:stCondLst>
                                      <p:childTnLst>
                                        <p:set>
                                          <p:cBhvr>
                                            <p:cTn id="21" dur="1" fill="hold">
                                              <p:stCondLst>
                                                <p:cond delay="0"/>
                                              </p:stCondLst>
                                            </p:cTn>
                                            <p:tgtEl>
                                              <p:spTgt spid="73"/>
                                            </p:tgtEl>
                                            <p:attrNameLst>
                                              <p:attrName>style.visibility</p:attrName>
                                            </p:attrNameLst>
                                          </p:cBhvr>
                                          <p:to>
                                            <p:strVal val="visible"/>
                                          </p:to>
                                        </p:set>
                                        <p:animEffect transition="in" filter="wipe(left)">
                                          <p:cBhvr>
                                            <p:cTn id="22" dur="500"/>
                                            <p:tgtEl>
                                              <p:spTgt spid="73"/>
                                            </p:tgtEl>
                                          </p:cBhvr>
                                        </p:animEffect>
                                      </p:childTnLst>
                                    </p:cTn>
                                  </p:par>
                                </p:childTnLst>
                              </p:cTn>
                            </p:par>
                            <p:par>
                              <p:cTn id="23" fill="hold">
                                <p:stCondLst>
                                  <p:cond delay="1500"/>
                                </p:stCondLst>
                                <p:childTnLst>
                                  <p:par>
                                    <p:cTn id="24" presetID="16" presetClass="entr" presetSubtype="37" fill="hold" grpId="0" nodeType="afterEffect">
                                      <p:stCondLst>
                                        <p:cond delay="0"/>
                                      </p:stCondLst>
                                      <p:childTnLst>
                                        <p:set>
                                          <p:cBhvr>
                                            <p:cTn id="25" dur="1" fill="hold">
                                              <p:stCondLst>
                                                <p:cond delay="0"/>
                                              </p:stCondLst>
                                            </p:cTn>
                                            <p:tgtEl>
                                              <p:spTgt spid="65"/>
                                            </p:tgtEl>
                                            <p:attrNameLst>
                                              <p:attrName>style.visibility</p:attrName>
                                            </p:attrNameLst>
                                          </p:cBhvr>
                                          <p:to>
                                            <p:strVal val="visible"/>
                                          </p:to>
                                        </p:set>
                                        <p:animEffect transition="in" filter="barn(outVertical)">
                                          <p:cBhvr>
                                            <p:cTn id="26" dur="500"/>
                                            <p:tgtEl>
                                              <p:spTgt spid="65"/>
                                            </p:tgtEl>
                                          </p:cBhvr>
                                        </p:animEffect>
                                      </p:childTnLst>
                                    </p:cTn>
                                  </p:par>
                                </p:childTnLst>
                              </p:cTn>
                            </p:par>
                            <p:par>
                              <p:cTn id="27" fill="hold">
                                <p:stCondLst>
                                  <p:cond delay="2000"/>
                                </p:stCondLst>
                                <p:childTnLst>
                                  <p:par>
                                    <p:cTn id="28" presetID="2" presetClass="entr" presetSubtype="1" fill="hold" grpId="0" nodeType="afterEffect" p14:presetBounceEnd="50000">
                                      <p:stCondLst>
                                        <p:cond delay="0"/>
                                      </p:stCondLst>
                                      <p:childTnLst>
                                        <p:set>
                                          <p:cBhvr>
                                            <p:cTn id="29" dur="1" fill="hold">
                                              <p:stCondLst>
                                                <p:cond delay="0"/>
                                              </p:stCondLst>
                                            </p:cTn>
                                            <p:tgtEl>
                                              <p:spTgt spid="66"/>
                                            </p:tgtEl>
                                            <p:attrNameLst>
                                              <p:attrName>style.visibility</p:attrName>
                                            </p:attrNameLst>
                                          </p:cBhvr>
                                          <p:to>
                                            <p:strVal val="visible"/>
                                          </p:to>
                                        </p:set>
                                        <p:anim calcmode="lin" valueType="num" p14:bounceEnd="50000">
                                          <p:cBhvr additive="base">
                                            <p:cTn id="30" dur="500" fill="hold"/>
                                            <p:tgtEl>
                                              <p:spTgt spid="66"/>
                                            </p:tgtEl>
                                            <p:attrNameLst>
                                              <p:attrName>ppt_x</p:attrName>
                                            </p:attrNameLst>
                                          </p:cBhvr>
                                          <p:tavLst>
                                            <p:tav tm="0">
                                              <p:val>
                                                <p:strVal val="#ppt_x"/>
                                              </p:val>
                                            </p:tav>
                                            <p:tav tm="100000">
                                              <p:val>
                                                <p:strVal val="#ppt_x"/>
                                              </p:val>
                                            </p:tav>
                                          </p:tavLst>
                                        </p:anim>
                                        <p:anim calcmode="lin" valueType="num" p14:bounceEnd="50000">
                                          <p:cBhvr additive="base">
                                            <p:cTn id="31" dur="500" fill="hold"/>
                                            <p:tgtEl>
                                              <p:spTgt spid="66"/>
                                            </p:tgtEl>
                                            <p:attrNameLst>
                                              <p:attrName>ppt_y</p:attrName>
                                            </p:attrNameLst>
                                          </p:cBhvr>
                                          <p:tavLst>
                                            <p:tav tm="0">
                                              <p:val>
                                                <p:strVal val="0-#ppt_h/2"/>
                                              </p:val>
                                            </p:tav>
                                            <p:tav tm="100000">
                                              <p:val>
                                                <p:strVal val="#ppt_y"/>
                                              </p:val>
                                            </p:tav>
                                          </p:tavLst>
                                        </p:anim>
                                      </p:childTnLst>
                                    </p:cTn>
                                  </p:par>
                                </p:childTnLst>
                              </p:cTn>
                            </p:par>
                            <p:par>
                              <p:cTn id="32" fill="hold">
                                <p:stCondLst>
                                  <p:cond delay="2500"/>
                                </p:stCondLst>
                                <p:childTnLst>
                                  <p:par>
                                    <p:cTn id="33" presetID="22" presetClass="entr" presetSubtype="8" fill="hold" grpId="0" nodeType="afterEffect">
                                      <p:stCondLst>
                                        <p:cond delay="0"/>
                                      </p:stCondLst>
                                      <p:iterate type="lt">
                                        <p:tmPct val="30000"/>
                                      </p:iterate>
                                      <p:childTnLst>
                                        <p:set>
                                          <p:cBhvr>
                                            <p:cTn id="34" dur="1" fill="hold">
                                              <p:stCondLst>
                                                <p:cond delay="0"/>
                                              </p:stCondLst>
                                            </p:cTn>
                                            <p:tgtEl>
                                              <p:spTgt spid="84"/>
                                            </p:tgtEl>
                                            <p:attrNameLst>
                                              <p:attrName>style.visibility</p:attrName>
                                            </p:attrNameLst>
                                          </p:cBhvr>
                                          <p:to>
                                            <p:strVal val="visible"/>
                                          </p:to>
                                        </p:set>
                                        <p:animEffect transition="in" filter="wipe(left)">
                                          <p:cBhvr>
                                            <p:cTn id="35" dur="100"/>
                                            <p:tgtEl>
                                              <p:spTgt spid="84"/>
                                            </p:tgtEl>
                                          </p:cBhvr>
                                        </p:animEffect>
                                      </p:childTnLst>
                                    </p:cTn>
                                  </p:par>
                                  <p:par>
                                    <p:cTn id="36" presetID="36" presetClass="emph" presetSubtype="0" fill="hold" grpId="1" nodeType="withEffect">
                                      <p:stCondLst>
                                        <p:cond delay="0"/>
                                      </p:stCondLst>
                                      <p:iterate type="lt">
                                        <p:tmPct val="30000"/>
                                      </p:iterate>
                                      <p:childTnLst>
                                        <p:animScale>
                                          <p:cBhvr>
                                            <p:cTn id="37" dur="50" autoRev="1" fill="hold">
                                              <p:stCondLst>
                                                <p:cond delay="0"/>
                                              </p:stCondLst>
                                            </p:cTn>
                                            <p:tgtEl>
                                              <p:spTgt spid="84"/>
                                            </p:tgtEl>
                                          </p:cBhvr>
                                          <p:to x="80000" y="100000"/>
                                        </p:animScale>
                                        <p:anim by="(#ppt_w*0.10)" calcmode="lin" valueType="num">
                                          <p:cBhvr>
                                            <p:cTn id="38" dur="50" autoRev="1" fill="hold">
                                              <p:stCondLst>
                                                <p:cond delay="0"/>
                                              </p:stCondLst>
                                            </p:cTn>
                                            <p:tgtEl>
                                              <p:spTgt spid="84"/>
                                            </p:tgtEl>
                                            <p:attrNameLst>
                                              <p:attrName>ppt_x</p:attrName>
                                            </p:attrNameLst>
                                          </p:cBhvr>
                                        </p:anim>
                                        <p:anim by="(-#ppt_w*0.10)" calcmode="lin" valueType="num">
                                          <p:cBhvr>
                                            <p:cTn id="39" dur="50" autoRev="1" fill="hold">
                                              <p:stCondLst>
                                                <p:cond delay="0"/>
                                              </p:stCondLst>
                                            </p:cTn>
                                            <p:tgtEl>
                                              <p:spTgt spid="84"/>
                                            </p:tgtEl>
                                            <p:attrNameLst>
                                              <p:attrName>ppt_y</p:attrName>
                                            </p:attrNameLst>
                                          </p:cBhvr>
                                        </p:anim>
                                        <p:animRot by="-480000">
                                          <p:cBhvr>
                                            <p:cTn id="40" dur="50" autoRev="1" fill="hold">
                                              <p:stCondLst>
                                                <p:cond delay="0"/>
                                              </p:stCondLst>
                                            </p:cTn>
                                            <p:tgtEl>
                                              <p:spTgt spid="84"/>
                                            </p:tgtEl>
                                            <p:attrNameLst>
                                              <p:attrName>r</p:attrName>
                                            </p:attrNameLst>
                                          </p:cBhvr>
                                        </p:animRot>
                                      </p:childTnLst>
                                    </p:cTn>
                                  </p:par>
                                </p:childTnLst>
                              </p:cTn>
                            </p:par>
                            <p:par>
                              <p:cTn id="41" fill="hold">
                                <p:stCondLst>
                                  <p:cond delay="4130"/>
                                </p:stCondLst>
                                <p:childTnLst>
                                  <p:par>
                                    <p:cTn id="42" presetID="16" presetClass="entr" presetSubtype="37" fill="hold" grpId="0" nodeType="afterEffect">
                                      <p:stCondLst>
                                        <p:cond delay="0"/>
                                      </p:stCondLst>
                                      <p:childTnLst>
                                        <p:set>
                                          <p:cBhvr>
                                            <p:cTn id="43" dur="1" fill="hold">
                                              <p:stCondLst>
                                                <p:cond delay="0"/>
                                              </p:stCondLst>
                                            </p:cTn>
                                            <p:tgtEl>
                                              <p:spTgt spid="86"/>
                                            </p:tgtEl>
                                            <p:attrNameLst>
                                              <p:attrName>style.visibility</p:attrName>
                                            </p:attrNameLst>
                                          </p:cBhvr>
                                          <p:to>
                                            <p:strVal val="visible"/>
                                          </p:to>
                                        </p:set>
                                        <p:animEffect transition="in" filter="barn(outVertical)">
                                          <p:cBhvr>
                                            <p:cTn id="44" dur="500"/>
                                            <p:tgtEl>
                                              <p:spTgt spid="86"/>
                                            </p:tgtEl>
                                          </p:cBhvr>
                                        </p:animEffect>
                                      </p:childTnLst>
                                    </p:cTn>
                                  </p:par>
                                </p:childTnLst>
                              </p:cTn>
                            </p:par>
                            <p:par>
                              <p:cTn id="45" fill="hold">
                                <p:stCondLst>
                                  <p:cond delay="4630"/>
                                </p:stCondLst>
                                <p:childTnLst>
                                  <p:par>
                                    <p:cTn id="46" presetID="2" presetClass="entr" presetSubtype="1" fill="hold" grpId="0" nodeType="afterEffect" p14:presetBounceEnd="50000">
                                      <p:stCondLst>
                                        <p:cond delay="0"/>
                                      </p:stCondLst>
                                      <p:childTnLst>
                                        <p:set>
                                          <p:cBhvr>
                                            <p:cTn id="47" dur="1" fill="hold">
                                              <p:stCondLst>
                                                <p:cond delay="0"/>
                                              </p:stCondLst>
                                            </p:cTn>
                                            <p:tgtEl>
                                              <p:spTgt spid="85"/>
                                            </p:tgtEl>
                                            <p:attrNameLst>
                                              <p:attrName>style.visibility</p:attrName>
                                            </p:attrNameLst>
                                          </p:cBhvr>
                                          <p:to>
                                            <p:strVal val="visible"/>
                                          </p:to>
                                        </p:set>
                                        <p:anim calcmode="lin" valueType="num" p14:bounceEnd="50000">
                                          <p:cBhvr additive="base">
                                            <p:cTn id="48" dur="500" fill="hold"/>
                                            <p:tgtEl>
                                              <p:spTgt spid="85"/>
                                            </p:tgtEl>
                                            <p:attrNameLst>
                                              <p:attrName>ppt_x</p:attrName>
                                            </p:attrNameLst>
                                          </p:cBhvr>
                                          <p:tavLst>
                                            <p:tav tm="0">
                                              <p:val>
                                                <p:strVal val="#ppt_x"/>
                                              </p:val>
                                            </p:tav>
                                            <p:tav tm="100000">
                                              <p:val>
                                                <p:strVal val="#ppt_x"/>
                                              </p:val>
                                            </p:tav>
                                          </p:tavLst>
                                        </p:anim>
                                        <p:anim calcmode="lin" valueType="num" p14:bounceEnd="50000">
                                          <p:cBhvr additive="base">
                                            <p:cTn id="49" dur="500" fill="hold"/>
                                            <p:tgtEl>
                                              <p:spTgt spid="85"/>
                                            </p:tgtEl>
                                            <p:attrNameLst>
                                              <p:attrName>ppt_y</p:attrName>
                                            </p:attrNameLst>
                                          </p:cBhvr>
                                          <p:tavLst>
                                            <p:tav tm="0">
                                              <p:val>
                                                <p:strVal val="0-#ppt_h/2"/>
                                              </p:val>
                                            </p:tav>
                                            <p:tav tm="100000">
                                              <p:val>
                                                <p:strVal val="#ppt_y"/>
                                              </p:val>
                                            </p:tav>
                                          </p:tavLst>
                                        </p:anim>
                                      </p:childTnLst>
                                    </p:cTn>
                                  </p:par>
                                </p:childTnLst>
                              </p:cTn>
                            </p:par>
                            <p:par>
                              <p:cTn id="50" fill="hold">
                                <p:stCondLst>
                                  <p:cond delay="5130"/>
                                </p:stCondLst>
                                <p:childTnLst>
                                  <p:par>
                                    <p:cTn id="51" presetID="22" presetClass="entr" presetSubtype="8" fill="hold" grpId="0" nodeType="afterEffect">
                                      <p:stCondLst>
                                        <p:cond delay="0"/>
                                      </p:stCondLst>
                                      <p:iterate type="lt">
                                        <p:tmPct val="30000"/>
                                      </p:iterate>
                                      <p:childTnLst>
                                        <p:set>
                                          <p:cBhvr>
                                            <p:cTn id="52" dur="1" fill="hold">
                                              <p:stCondLst>
                                                <p:cond delay="0"/>
                                              </p:stCondLst>
                                            </p:cTn>
                                            <p:tgtEl>
                                              <p:spTgt spid="87"/>
                                            </p:tgtEl>
                                            <p:attrNameLst>
                                              <p:attrName>style.visibility</p:attrName>
                                            </p:attrNameLst>
                                          </p:cBhvr>
                                          <p:to>
                                            <p:strVal val="visible"/>
                                          </p:to>
                                        </p:set>
                                        <p:animEffect transition="in" filter="wipe(left)">
                                          <p:cBhvr>
                                            <p:cTn id="53" dur="100"/>
                                            <p:tgtEl>
                                              <p:spTgt spid="87"/>
                                            </p:tgtEl>
                                          </p:cBhvr>
                                        </p:animEffect>
                                      </p:childTnLst>
                                    </p:cTn>
                                  </p:par>
                                  <p:par>
                                    <p:cTn id="54" presetID="36" presetClass="emph" presetSubtype="0" fill="hold" grpId="1" nodeType="withEffect">
                                      <p:stCondLst>
                                        <p:cond delay="0"/>
                                      </p:stCondLst>
                                      <p:iterate type="lt">
                                        <p:tmPct val="30000"/>
                                      </p:iterate>
                                      <p:childTnLst>
                                        <p:animScale>
                                          <p:cBhvr>
                                            <p:cTn id="55" dur="50" autoRev="1" fill="hold">
                                              <p:stCondLst>
                                                <p:cond delay="0"/>
                                              </p:stCondLst>
                                            </p:cTn>
                                            <p:tgtEl>
                                              <p:spTgt spid="87"/>
                                            </p:tgtEl>
                                          </p:cBhvr>
                                          <p:to x="80000" y="100000"/>
                                        </p:animScale>
                                        <p:anim by="(#ppt_w*0.10)" calcmode="lin" valueType="num">
                                          <p:cBhvr>
                                            <p:cTn id="56" dur="50" autoRev="1" fill="hold">
                                              <p:stCondLst>
                                                <p:cond delay="0"/>
                                              </p:stCondLst>
                                            </p:cTn>
                                            <p:tgtEl>
                                              <p:spTgt spid="87"/>
                                            </p:tgtEl>
                                            <p:attrNameLst>
                                              <p:attrName>ppt_x</p:attrName>
                                            </p:attrNameLst>
                                          </p:cBhvr>
                                        </p:anim>
                                        <p:anim by="(-#ppt_w*0.10)" calcmode="lin" valueType="num">
                                          <p:cBhvr>
                                            <p:cTn id="57" dur="50" autoRev="1" fill="hold">
                                              <p:stCondLst>
                                                <p:cond delay="0"/>
                                              </p:stCondLst>
                                            </p:cTn>
                                            <p:tgtEl>
                                              <p:spTgt spid="87"/>
                                            </p:tgtEl>
                                            <p:attrNameLst>
                                              <p:attrName>ppt_y</p:attrName>
                                            </p:attrNameLst>
                                          </p:cBhvr>
                                        </p:anim>
                                        <p:animRot by="-480000">
                                          <p:cBhvr>
                                            <p:cTn id="58" dur="50" autoRev="1" fill="hold">
                                              <p:stCondLst>
                                                <p:cond delay="0"/>
                                              </p:stCondLst>
                                            </p:cTn>
                                            <p:tgtEl>
                                              <p:spTgt spid="87"/>
                                            </p:tgtEl>
                                            <p:attrNameLst>
                                              <p:attrName>r</p:attrName>
                                            </p:attrNameLst>
                                          </p:cBhvr>
                                        </p:animRot>
                                      </p:childTnLst>
                                    </p:cTn>
                                  </p:par>
                                </p:childTnLst>
                              </p:cTn>
                            </p:par>
                            <p:par>
                              <p:cTn id="59" fill="hold">
                                <p:stCondLst>
                                  <p:cond delay="7000"/>
                                </p:stCondLst>
                                <p:childTnLst>
                                  <p:par>
                                    <p:cTn id="60" presetID="16" presetClass="entr" presetSubtype="37" fill="hold" grpId="0" nodeType="afterEffect">
                                      <p:stCondLst>
                                        <p:cond delay="0"/>
                                      </p:stCondLst>
                                      <p:childTnLst>
                                        <p:set>
                                          <p:cBhvr>
                                            <p:cTn id="61" dur="1" fill="hold">
                                              <p:stCondLst>
                                                <p:cond delay="0"/>
                                              </p:stCondLst>
                                            </p:cTn>
                                            <p:tgtEl>
                                              <p:spTgt spid="89"/>
                                            </p:tgtEl>
                                            <p:attrNameLst>
                                              <p:attrName>style.visibility</p:attrName>
                                            </p:attrNameLst>
                                          </p:cBhvr>
                                          <p:to>
                                            <p:strVal val="visible"/>
                                          </p:to>
                                        </p:set>
                                        <p:animEffect transition="in" filter="barn(outVertical)">
                                          <p:cBhvr>
                                            <p:cTn id="62" dur="500"/>
                                            <p:tgtEl>
                                              <p:spTgt spid="89"/>
                                            </p:tgtEl>
                                          </p:cBhvr>
                                        </p:animEffect>
                                      </p:childTnLst>
                                    </p:cTn>
                                  </p:par>
                                </p:childTnLst>
                              </p:cTn>
                            </p:par>
                            <p:par>
                              <p:cTn id="63" fill="hold">
                                <p:stCondLst>
                                  <p:cond delay="7500"/>
                                </p:stCondLst>
                                <p:childTnLst>
                                  <p:par>
                                    <p:cTn id="64" presetID="2" presetClass="entr" presetSubtype="1" fill="hold" grpId="0" nodeType="afterEffect" p14:presetBounceEnd="50000">
                                      <p:stCondLst>
                                        <p:cond delay="0"/>
                                      </p:stCondLst>
                                      <p:childTnLst>
                                        <p:set>
                                          <p:cBhvr>
                                            <p:cTn id="65" dur="1" fill="hold">
                                              <p:stCondLst>
                                                <p:cond delay="0"/>
                                              </p:stCondLst>
                                            </p:cTn>
                                            <p:tgtEl>
                                              <p:spTgt spid="88"/>
                                            </p:tgtEl>
                                            <p:attrNameLst>
                                              <p:attrName>style.visibility</p:attrName>
                                            </p:attrNameLst>
                                          </p:cBhvr>
                                          <p:to>
                                            <p:strVal val="visible"/>
                                          </p:to>
                                        </p:set>
                                        <p:anim calcmode="lin" valueType="num" p14:bounceEnd="50000">
                                          <p:cBhvr additive="base">
                                            <p:cTn id="66" dur="500" fill="hold"/>
                                            <p:tgtEl>
                                              <p:spTgt spid="88"/>
                                            </p:tgtEl>
                                            <p:attrNameLst>
                                              <p:attrName>ppt_x</p:attrName>
                                            </p:attrNameLst>
                                          </p:cBhvr>
                                          <p:tavLst>
                                            <p:tav tm="0">
                                              <p:val>
                                                <p:strVal val="#ppt_x"/>
                                              </p:val>
                                            </p:tav>
                                            <p:tav tm="100000">
                                              <p:val>
                                                <p:strVal val="#ppt_x"/>
                                              </p:val>
                                            </p:tav>
                                          </p:tavLst>
                                        </p:anim>
                                        <p:anim calcmode="lin" valueType="num" p14:bounceEnd="50000">
                                          <p:cBhvr additive="base">
                                            <p:cTn id="67" dur="500" fill="hold"/>
                                            <p:tgtEl>
                                              <p:spTgt spid="88"/>
                                            </p:tgtEl>
                                            <p:attrNameLst>
                                              <p:attrName>ppt_y</p:attrName>
                                            </p:attrNameLst>
                                          </p:cBhvr>
                                          <p:tavLst>
                                            <p:tav tm="0">
                                              <p:val>
                                                <p:strVal val="0-#ppt_h/2"/>
                                              </p:val>
                                            </p:tav>
                                            <p:tav tm="100000">
                                              <p:val>
                                                <p:strVal val="#ppt_y"/>
                                              </p:val>
                                            </p:tav>
                                          </p:tavLst>
                                        </p:anim>
                                      </p:childTnLst>
                                    </p:cTn>
                                  </p:par>
                                </p:childTnLst>
                              </p:cTn>
                            </p:par>
                            <p:par>
                              <p:cTn id="68" fill="hold">
                                <p:stCondLst>
                                  <p:cond delay="8000"/>
                                </p:stCondLst>
                                <p:childTnLst>
                                  <p:par>
                                    <p:cTn id="69" presetID="22" presetClass="entr" presetSubtype="8" fill="hold" grpId="0" nodeType="afterEffect">
                                      <p:stCondLst>
                                        <p:cond delay="0"/>
                                      </p:stCondLst>
                                      <p:iterate type="lt">
                                        <p:tmPct val="30000"/>
                                      </p:iterate>
                                      <p:childTnLst>
                                        <p:set>
                                          <p:cBhvr>
                                            <p:cTn id="70" dur="1" fill="hold">
                                              <p:stCondLst>
                                                <p:cond delay="0"/>
                                              </p:stCondLst>
                                            </p:cTn>
                                            <p:tgtEl>
                                              <p:spTgt spid="90"/>
                                            </p:tgtEl>
                                            <p:attrNameLst>
                                              <p:attrName>style.visibility</p:attrName>
                                            </p:attrNameLst>
                                          </p:cBhvr>
                                          <p:to>
                                            <p:strVal val="visible"/>
                                          </p:to>
                                        </p:set>
                                        <p:animEffect transition="in" filter="wipe(left)">
                                          <p:cBhvr>
                                            <p:cTn id="71" dur="100"/>
                                            <p:tgtEl>
                                              <p:spTgt spid="90"/>
                                            </p:tgtEl>
                                          </p:cBhvr>
                                        </p:animEffect>
                                      </p:childTnLst>
                                    </p:cTn>
                                  </p:par>
                                  <p:par>
                                    <p:cTn id="72" presetID="36" presetClass="emph" presetSubtype="0" fill="hold" grpId="1" nodeType="withEffect">
                                      <p:stCondLst>
                                        <p:cond delay="0"/>
                                      </p:stCondLst>
                                      <p:iterate type="lt">
                                        <p:tmPct val="30000"/>
                                      </p:iterate>
                                      <p:childTnLst>
                                        <p:animScale>
                                          <p:cBhvr>
                                            <p:cTn id="73" dur="50" autoRev="1" fill="hold">
                                              <p:stCondLst>
                                                <p:cond delay="0"/>
                                              </p:stCondLst>
                                            </p:cTn>
                                            <p:tgtEl>
                                              <p:spTgt spid="90"/>
                                            </p:tgtEl>
                                          </p:cBhvr>
                                          <p:to x="80000" y="100000"/>
                                        </p:animScale>
                                        <p:anim by="(#ppt_w*0.10)" calcmode="lin" valueType="num">
                                          <p:cBhvr>
                                            <p:cTn id="74" dur="50" autoRev="1" fill="hold">
                                              <p:stCondLst>
                                                <p:cond delay="0"/>
                                              </p:stCondLst>
                                            </p:cTn>
                                            <p:tgtEl>
                                              <p:spTgt spid="90"/>
                                            </p:tgtEl>
                                            <p:attrNameLst>
                                              <p:attrName>ppt_x</p:attrName>
                                            </p:attrNameLst>
                                          </p:cBhvr>
                                        </p:anim>
                                        <p:anim by="(-#ppt_w*0.10)" calcmode="lin" valueType="num">
                                          <p:cBhvr>
                                            <p:cTn id="75" dur="50" autoRev="1" fill="hold">
                                              <p:stCondLst>
                                                <p:cond delay="0"/>
                                              </p:stCondLst>
                                            </p:cTn>
                                            <p:tgtEl>
                                              <p:spTgt spid="90"/>
                                            </p:tgtEl>
                                            <p:attrNameLst>
                                              <p:attrName>ppt_y</p:attrName>
                                            </p:attrNameLst>
                                          </p:cBhvr>
                                        </p:anim>
                                        <p:animRot by="-480000">
                                          <p:cBhvr>
                                            <p:cTn id="76" dur="50" autoRev="1" fill="hold">
                                              <p:stCondLst>
                                                <p:cond delay="0"/>
                                              </p:stCondLst>
                                            </p:cTn>
                                            <p:tgtEl>
                                              <p:spTgt spid="90"/>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6" grpId="0" animBg="1"/>
          <p:bldP spid="65" grpId="0" animBg="1"/>
          <p:bldP spid="67" grpId="0" animBg="1"/>
          <p:bldP spid="84" grpId="0"/>
          <p:bldP spid="84" grpId="1"/>
          <p:bldP spid="85" grpId="0" animBg="1"/>
          <p:bldP spid="86" grpId="0" animBg="1"/>
          <p:bldP spid="87" grpId="0"/>
          <p:bldP spid="87" grpId="1"/>
          <p:bldP spid="88" grpId="0" animBg="1"/>
          <p:bldP spid="89" grpId="0" animBg="1"/>
          <p:bldP spid="90" grpId="0"/>
          <p:bldP spid="90" grpId="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4" presetClass="entr" presetSubtype="10" fill="hold" grpId="0" nodeType="afterEffect">
                                      <p:stCondLst>
                                        <p:cond delay="0"/>
                                      </p:stCondLst>
                                      <p:childTnLst>
                                        <p:set>
                                          <p:cBhvr>
                                            <p:cTn id="11" dur="1" fill="hold">
                                              <p:stCondLst>
                                                <p:cond delay="0"/>
                                              </p:stCondLst>
                                            </p:cTn>
                                            <p:tgtEl>
                                              <p:spTgt spid="67"/>
                                            </p:tgtEl>
                                            <p:attrNameLst>
                                              <p:attrName>style.visibility</p:attrName>
                                            </p:attrNameLst>
                                          </p:cBhvr>
                                          <p:to>
                                            <p:strVal val="visible"/>
                                          </p:to>
                                        </p:set>
                                        <p:animEffect transition="in" filter="randombar(horizontal)">
                                          <p:cBhvr>
                                            <p:cTn id="12" dur="500"/>
                                            <p:tgtEl>
                                              <p:spTgt spid="67"/>
                                            </p:tgtEl>
                                          </p:cBhvr>
                                        </p:animEffect>
                                      </p:childTnLst>
                                    </p:cTn>
                                  </p:par>
                                </p:childTnLst>
                              </p:cTn>
                            </p:par>
                            <p:par>
                              <p:cTn id="13" fill="hold">
                                <p:stCondLst>
                                  <p:cond delay="1000"/>
                                </p:stCondLst>
                                <p:childTnLst>
                                  <p:par>
                                    <p:cTn id="14" presetID="22" presetClass="entr" presetSubtype="8" fill="hold" nodeType="afterEffect">
                                      <p:stCondLst>
                                        <p:cond delay="0"/>
                                      </p:stCondLst>
                                      <p:childTnLst>
                                        <p:set>
                                          <p:cBhvr>
                                            <p:cTn id="15" dur="1" fill="hold">
                                              <p:stCondLst>
                                                <p:cond delay="0"/>
                                              </p:stCondLst>
                                            </p:cTn>
                                            <p:tgtEl>
                                              <p:spTgt spid="70"/>
                                            </p:tgtEl>
                                            <p:attrNameLst>
                                              <p:attrName>style.visibility</p:attrName>
                                            </p:attrNameLst>
                                          </p:cBhvr>
                                          <p:to>
                                            <p:strVal val="visible"/>
                                          </p:to>
                                        </p:set>
                                        <p:animEffect transition="in" filter="wipe(left)">
                                          <p:cBhvr>
                                            <p:cTn id="16" dur="500"/>
                                            <p:tgtEl>
                                              <p:spTgt spid="70"/>
                                            </p:tgtEl>
                                          </p:cBhvr>
                                        </p:animEffect>
                                      </p:childTnLst>
                                    </p:cTn>
                                  </p:par>
                                  <p:par>
                                    <p:cTn id="17" presetID="22" presetClass="entr" presetSubtype="8" fill="hold" nodeType="withEffect">
                                      <p:stCondLst>
                                        <p:cond delay="0"/>
                                      </p:stCondLst>
                                      <p:childTnLst>
                                        <p:set>
                                          <p:cBhvr>
                                            <p:cTn id="18" dur="1" fill="hold">
                                              <p:stCondLst>
                                                <p:cond delay="0"/>
                                              </p:stCondLst>
                                            </p:cTn>
                                            <p:tgtEl>
                                              <p:spTgt spid="72"/>
                                            </p:tgtEl>
                                            <p:attrNameLst>
                                              <p:attrName>style.visibility</p:attrName>
                                            </p:attrNameLst>
                                          </p:cBhvr>
                                          <p:to>
                                            <p:strVal val="visible"/>
                                          </p:to>
                                        </p:set>
                                        <p:animEffect transition="in" filter="wipe(left)">
                                          <p:cBhvr>
                                            <p:cTn id="19" dur="500"/>
                                            <p:tgtEl>
                                              <p:spTgt spid="72"/>
                                            </p:tgtEl>
                                          </p:cBhvr>
                                        </p:animEffect>
                                      </p:childTnLst>
                                    </p:cTn>
                                  </p:par>
                                  <p:par>
                                    <p:cTn id="20" presetID="22" presetClass="entr" presetSubtype="8" fill="hold" nodeType="withEffect">
                                      <p:stCondLst>
                                        <p:cond delay="0"/>
                                      </p:stCondLst>
                                      <p:childTnLst>
                                        <p:set>
                                          <p:cBhvr>
                                            <p:cTn id="21" dur="1" fill="hold">
                                              <p:stCondLst>
                                                <p:cond delay="0"/>
                                              </p:stCondLst>
                                            </p:cTn>
                                            <p:tgtEl>
                                              <p:spTgt spid="73"/>
                                            </p:tgtEl>
                                            <p:attrNameLst>
                                              <p:attrName>style.visibility</p:attrName>
                                            </p:attrNameLst>
                                          </p:cBhvr>
                                          <p:to>
                                            <p:strVal val="visible"/>
                                          </p:to>
                                        </p:set>
                                        <p:animEffect transition="in" filter="wipe(left)">
                                          <p:cBhvr>
                                            <p:cTn id="22" dur="500"/>
                                            <p:tgtEl>
                                              <p:spTgt spid="73"/>
                                            </p:tgtEl>
                                          </p:cBhvr>
                                        </p:animEffect>
                                      </p:childTnLst>
                                    </p:cTn>
                                  </p:par>
                                </p:childTnLst>
                              </p:cTn>
                            </p:par>
                            <p:par>
                              <p:cTn id="23" fill="hold">
                                <p:stCondLst>
                                  <p:cond delay="1500"/>
                                </p:stCondLst>
                                <p:childTnLst>
                                  <p:par>
                                    <p:cTn id="24" presetID="16" presetClass="entr" presetSubtype="37" fill="hold" grpId="0" nodeType="afterEffect">
                                      <p:stCondLst>
                                        <p:cond delay="0"/>
                                      </p:stCondLst>
                                      <p:childTnLst>
                                        <p:set>
                                          <p:cBhvr>
                                            <p:cTn id="25" dur="1" fill="hold">
                                              <p:stCondLst>
                                                <p:cond delay="0"/>
                                              </p:stCondLst>
                                            </p:cTn>
                                            <p:tgtEl>
                                              <p:spTgt spid="65"/>
                                            </p:tgtEl>
                                            <p:attrNameLst>
                                              <p:attrName>style.visibility</p:attrName>
                                            </p:attrNameLst>
                                          </p:cBhvr>
                                          <p:to>
                                            <p:strVal val="visible"/>
                                          </p:to>
                                        </p:set>
                                        <p:animEffect transition="in" filter="barn(outVertical)">
                                          <p:cBhvr>
                                            <p:cTn id="26" dur="500"/>
                                            <p:tgtEl>
                                              <p:spTgt spid="65"/>
                                            </p:tgtEl>
                                          </p:cBhvr>
                                        </p:animEffect>
                                      </p:childTnLst>
                                    </p:cTn>
                                  </p:par>
                                </p:childTnLst>
                              </p:cTn>
                            </p:par>
                            <p:par>
                              <p:cTn id="27" fill="hold">
                                <p:stCondLst>
                                  <p:cond delay="2000"/>
                                </p:stCondLst>
                                <p:childTnLst>
                                  <p:par>
                                    <p:cTn id="28" presetID="2" presetClass="entr" presetSubtype="1" fill="hold" grpId="0" nodeType="afterEffect">
                                      <p:stCondLst>
                                        <p:cond delay="0"/>
                                      </p:stCondLst>
                                      <p:childTnLst>
                                        <p:set>
                                          <p:cBhvr>
                                            <p:cTn id="29" dur="1" fill="hold">
                                              <p:stCondLst>
                                                <p:cond delay="0"/>
                                              </p:stCondLst>
                                            </p:cTn>
                                            <p:tgtEl>
                                              <p:spTgt spid="66"/>
                                            </p:tgtEl>
                                            <p:attrNameLst>
                                              <p:attrName>style.visibility</p:attrName>
                                            </p:attrNameLst>
                                          </p:cBhvr>
                                          <p:to>
                                            <p:strVal val="visible"/>
                                          </p:to>
                                        </p:set>
                                        <p:anim calcmode="lin" valueType="num">
                                          <p:cBhvr additive="base">
                                            <p:cTn id="30" dur="500" fill="hold"/>
                                            <p:tgtEl>
                                              <p:spTgt spid="66"/>
                                            </p:tgtEl>
                                            <p:attrNameLst>
                                              <p:attrName>ppt_x</p:attrName>
                                            </p:attrNameLst>
                                          </p:cBhvr>
                                          <p:tavLst>
                                            <p:tav tm="0">
                                              <p:val>
                                                <p:strVal val="#ppt_x"/>
                                              </p:val>
                                            </p:tav>
                                            <p:tav tm="100000">
                                              <p:val>
                                                <p:strVal val="#ppt_x"/>
                                              </p:val>
                                            </p:tav>
                                          </p:tavLst>
                                        </p:anim>
                                        <p:anim calcmode="lin" valueType="num">
                                          <p:cBhvr additive="base">
                                            <p:cTn id="31" dur="500" fill="hold"/>
                                            <p:tgtEl>
                                              <p:spTgt spid="66"/>
                                            </p:tgtEl>
                                            <p:attrNameLst>
                                              <p:attrName>ppt_y</p:attrName>
                                            </p:attrNameLst>
                                          </p:cBhvr>
                                          <p:tavLst>
                                            <p:tav tm="0">
                                              <p:val>
                                                <p:strVal val="0-#ppt_h/2"/>
                                              </p:val>
                                            </p:tav>
                                            <p:tav tm="100000">
                                              <p:val>
                                                <p:strVal val="#ppt_y"/>
                                              </p:val>
                                            </p:tav>
                                          </p:tavLst>
                                        </p:anim>
                                      </p:childTnLst>
                                    </p:cTn>
                                  </p:par>
                                </p:childTnLst>
                              </p:cTn>
                            </p:par>
                            <p:par>
                              <p:cTn id="32" fill="hold">
                                <p:stCondLst>
                                  <p:cond delay="2500"/>
                                </p:stCondLst>
                                <p:childTnLst>
                                  <p:par>
                                    <p:cTn id="33" presetID="22" presetClass="entr" presetSubtype="8" fill="hold" grpId="0" nodeType="afterEffect">
                                      <p:stCondLst>
                                        <p:cond delay="0"/>
                                      </p:stCondLst>
                                      <p:iterate type="lt">
                                        <p:tmPct val="30000"/>
                                      </p:iterate>
                                      <p:childTnLst>
                                        <p:set>
                                          <p:cBhvr>
                                            <p:cTn id="34" dur="1" fill="hold">
                                              <p:stCondLst>
                                                <p:cond delay="0"/>
                                              </p:stCondLst>
                                            </p:cTn>
                                            <p:tgtEl>
                                              <p:spTgt spid="84"/>
                                            </p:tgtEl>
                                            <p:attrNameLst>
                                              <p:attrName>style.visibility</p:attrName>
                                            </p:attrNameLst>
                                          </p:cBhvr>
                                          <p:to>
                                            <p:strVal val="visible"/>
                                          </p:to>
                                        </p:set>
                                        <p:animEffect transition="in" filter="wipe(left)">
                                          <p:cBhvr>
                                            <p:cTn id="35" dur="100"/>
                                            <p:tgtEl>
                                              <p:spTgt spid="84"/>
                                            </p:tgtEl>
                                          </p:cBhvr>
                                        </p:animEffect>
                                      </p:childTnLst>
                                    </p:cTn>
                                  </p:par>
                                  <p:par>
                                    <p:cTn id="36" presetID="36" presetClass="emph" presetSubtype="0" fill="hold" grpId="1" nodeType="withEffect">
                                      <p:stCondLst>
                                        <p:cond delay="0"/>
                                      </p:stCondLst>
                                      <p:iterate type="lt">
                                        <p:tmPct val="30000"/>
                                      </p:iterate>
                                      <p:childTnLst>
                                        <p:animScale>
                                          <p:cBhvr>
                                            <p:cTn id="37" dur="50" autoRev="1" fill="hold">
                                              <p:stCondLst>
                                                <p:cond delay="0"/>
                                              </p:stCondLst>
                                            </p:cTn>
                                            <p:tgtEl>
                                              <p:spTgt spid="84"/>
                                            </p:tgtEl>
                                          </p:cBhvr>
                                          <p:to x="80000" y="100000"/>
                                        </p:animScale>
                                        <p:anim by="(#ppt_w*0.10)" calcmode="lin" valueType="num">
                                          <p:cBhvr>
                                            <p:cTn id="38" dur="50" autoRev="1" fill="hold">
                                              <p:stCondLst>
                                                <p:cond delay="0"/>
                                              </p:stCondLst>
                                            </p:cTn>
                                            <p:tgtEl>
                                              <p:spTgt spid="84"/>
                                            </p:tgtEl>
                                            <p:attrNameLst>
                                              <p:attrName>ppt_x</p:attrName>
                                            </p:attrNameLst>
                                          </p:cBhvr>
                                        </p:anim>
                                        <p:anim by="(-#ppt_w*0.10)" calcmode="lin" valueType="num">
                                          <p:cBhvr>
                                            <p:cTn id="39" dur="50" autoRev="1" fill="hold">
                                              <p:stCondLst>
                                                <p:cond delay="0"/>
                                              </p:stCondLst>
                                            </p:cTn>
                                            <p:tgtEl>
                                              <p:spTgt spid="84"/>
                                            </p:tgtEl>
                                            <p:attrNameLst>
                                              <p:attrName>ppt_y</p:attrName>
                                            </p:attrNameLst>
                                          </p:cBhvr>
                                        </p:anim>
                                        <p:animRot by="-480000">
                                          <p:cBhvr>
                                            <p:cTn id="40" dur="50" autoRev="1" fill="hold">
                                              <p:stCondLst>
                                                <p:cond delay="0"/>
                                              </p:stCondLst>
                                            </p:cTn>
                                            <p:tgtEl>
                                              <p:spTgt spid="84"/>
                                            </p:tgtEl>
                                            <p:attrNameLst>
                                              <p:attrName>r</p:attrName>
                                            </p:attrNameLst>
                                          </p:cBhvr>
                                        </p:animRot>
                                      </p:childTnLst>
                                    </p:cTn>
                                  </p:par>
                                </p:childTnLst>
                              </p:cTn>
                            </p:par>
                            <p:par>
                              <p:cTn id="41" fill="hold">
                                <p:stCondLst>
                                  <p:cond delay="4130"/>
                                </p:stCondLst>
                                <p:childTnLst>
                                  <p:par>
                                    <p:cTn id="42" presetID="16" presetClass="entr" presetSubtype="37" fill="hold" grpId="0" nodeType="afterEffect">
                                      <p:stCondLst>
                                        <p:cond delay="0"/>
                                      </p:stCondLst>
                                      <p:childTnLst>
                                        <p:set>
                                          <p:cBhvr>
                                            <p:cTn id="43" dur="1" fill="hold">
                                              <p:stCondLst>
                                                <p:cond delay="0"/>
                                              </p:stCondLst>
                                            </p:cTn>
                                            <p:tgtEl>
                                              <p:spTgt spid="86"/>
                                            </p:tgtEl>
                                            <p:attrNameLst>
                                              <p:attrName>style.visibility</p:attrName>
                                            </p:attrNameLst>
                                          </p:cBhvr>
                                          <p:to>
                                            <p:strVal val="visible"/>
                                          </p:to>
                                        </p:set>
                                        <p:animEffect transition="in" filter="barn(outVertical)">
                                          <p:cBhvr>
                                            <p:cTn id="44" dur="500"/>
                                            <p:tgtEl>
                                              <p:spTgt spid="86"/>
                                            </p:tgtEl>
                                          </p:cBhvr>
                                        </p:animEffect>
                                      </p:childTnLst>
                                    </p:cTn>
                                  </p:par>
                                </p:childTnLst>
                              </p:cTn>
                            </p:par>
                            <p:par>
                              <p:cTn id="45" fill="hold">
                                <p:stCondLst>
                                  <p:cond delay="4630"/>
                                </p:stCondLst>
                                <p:childTnLst>
                                  <p:par>
                                    <p:cTn id="46" presetID="2" presetClass="entr" presetSubtype="1" fill="hold" grpId="0" nodeType="afterEffect">
                                      <p:stCondLst>
                                        <p:cond delay="0"/>
                                      </p:stCondLst>
                                      <p:childTnLst>
                                        <p:set>
                                          <p:cBhvr>
                                            <p:cTn id="47" dur="1" fill="hold">
                                              <p:stCondLst>
                                                <p:cond delay="0"/>
                                              </p:stCondLst>
                                            </p:cTn>
                                            <p:tgtEl>
                                              <p:spTgt spid="85"/>
                                            </p:tgtEl>
                                            <p:attrNameLst>
                                              <p:attrName>style.visibility</p:attrName>
                                            </p:attrNameLst>
                                          </p:cBhvr>
                                          <p:to>
                                            <p:strVal val="visible"/>
                                          </p:to>
                                        </p:set>
                                        <p:anim calcmode="lin" valueType="num">
                                          <p:cBhvr additive="base">
                                            <p:cTn id="48" dur="500" fill="hold"/>
                                            <p:tgtEl>
                                              <p:spTgt spid="85"/>
                                            </p:tgtEl>
                                            <p:attrNameLst>
                                              <p:attrName>ppt_x</p:attrName>
                                            </p:attrNameLst>
                                          </p:cBhvr>
                                          <p:tavLst>
                                            <p:tav tm="0">
                                              <p:val>
                                                <p:strVal val="#ppt_x"/>
                                              </p:val>
                                            </p:tav>
                                            <p:tav tm="100000">
                                              <p:val>
                                                <p:strVal val="#ppt_x"/>
                                              </p:val>
                                            </p:tav>
                                          </p:tavLst>
                                        </p:anim>
                                        <p:anim calcmode="lin" valueType="num">
                                          <p:cBhvr additive="base">
                                            <p:cTn id="49" dur="500" fill="hold"/>
                                            <p:tgtEl>
                                              <p:spTgt spid="85"/>
                                            </p:tgtEl>
                                            <p:attrNameLst>
                                              <p:attrName>ppt_y</p:attrName>
                                            </p:attrNameLst>
                                          </p:cBhvr>
                                          <p:tavLst>
                                            <p:tav tm="0">
                                              <p:val>
                                                <p:strVal val="0-#ppt_h/2"/>
                                              </p:val>
                                            </p:tav>
                                            <p:tav tm="100000">
                                              <p:val>
                                                <p:strVal val="#ppt_y"/>
                                              </p:val>
                                            </p:tav>
                                          </p:tavLst>
                                        </p:anim>
                                      </p:childTnLst>
                                    </p:cTn>
                                  </p:par>
                                </p:childTnLst>
                              </p:cTn>
                            </p:par>
                            <p:par>
                              <p:cTn id="50" fill="hold">
                                <p:stCondLst>
                                  <p:cond delay="5130"/>
                                </p:stCondLst>
                                <p:childTnLst>
                                  <p:par>
                                    <p:cTn id="51" presetID="22" presetClass="entr" presetSubtype="8" fill="hold" grpId="0" nodeType="afterEffect">
                                      <p:stCondLst>
                                        <p:cond delay="0"/>
                                      </p:stCondLst>
                                      <p:iterate type="lt">
                                        <p:tmPct val="30000"/>
                                      </p:iterate>
                                      <p:childTnLst>
                                        <p:set>
                                          <p:cBhvr>
                                            <p:cTn id="52" dur="1" fill="hold">
                                              <p:stCondLst>
                                                <p:cond delay="0"/>
                                              </p:stCondLst>
                                            </p:cTn>
                                            <p:tgtEl>
                                              <p:spTgt spid="87"/>
                                            </p:tgtEl>
                                            <p:attrNameLst>
                                              <p:attrName>style.visibility</p:attrName>
                                            </p:attrNameLst>
                                          </p:cBhvr>
                                          <p:to>
                                            <p:strVal val="visible"/>
                                          </p:to>
                                        </p:set>
                                        <p:animEffect transition="in" filter="wipe(left)">
                                          <p:cBhvr>
                                            <p:cTn id="53" dur="100"/>
                                            <p:tgtEl>
                                              <p:spTgt spid="87"/>
                                            </p:tgtEl>
                                          </p:cBhvr>
                                        </p:animEffect>
                                      </p:childTnLst>
                                    </p:cTn>
                                  </p:par>
                                  <p:par>
                                    <p:cTn id="54" presetID="36" presetClass="emph" presetSubtype="0" fill="hold" grpId="1" nodeType="withEffect">
                                      <p:stCondLst>
                                        <p:cond delay="0"/>
                                      </p:stCondLst>
                                      <p:iterate type="lt">
                                        <p:tmPct val="30000"/>
                                      </p:iterate>
                                      <p:childTnLst>
                                        <p:animScale>
                                          <p:cBhvr>
                                            <p:cTn id="55" dur="50" autoRev="1" fill="hold">
                                              <p:stCondLst>
                                                <p:cond delay="0"/>
                                              </p:stCondLst>
                                            </p:cTn>
                                            <p:tgtEl>
                                              <p:spTgt spid="87"/>
                                            </p:tgtEl>
                                          </p:cBhvr>
                                          <p:to x="80000" y="100000"/>
                                        </p:animScale>
                                        <p:anim by="(#ppt_w*0.10)" calcmode="lin" valueType="num">
                                          <p:cBhvr>
                                            <p:cTn id="56" dur="50" autoRev="1" fill="hold">
                                              <p:stCondLst>
                                                <p:cond delay="0"/>
                                              </p:stCondLst>
                                            </p:cTn>
                                            <p:tgtEl>
                                              <p:spTgt spid="87"/>
                                            </p:tgtEl>
                                            <p:attrNameLst>
                                              <p:attrName>ppt_x</p:attrName>
                                            </p:attrNameLst>
                                          </p:cBhvr>
                                        </p:anim>
                                        <p:anim by="(-#ppt_w*0.10)" calcmode="lin" valueType="num">
                                          <p:cBhvr>
                                            <p:cTn id="57" dur="50" autoRev="1" fill="hold">
                                              <p:stCondLst>
                                                <p:cond delay="0"/>
                                              </p:stCondLst>
                                            </p:cTn>
                                            <p:tgtEl>
                                              <p:spTgt spid="87"/>
                                            </p:tgtEl>
                                            <p:attrNameLst>
                                              <p:attrName>ppt_y</p:attrName>
                                            </p:attrNameLst>
                                          </p:cBhvr>
                                        </p:anim>
                                        <p:animRot by="-480000">
                                          <p:cBhvr>
                                            <p:cTn id="58" dur="50" autoRev="1" fill="hold">
                                              <p:stCondLst>
                                                <p:cond delay="0"/>
                                              </p:stCondLst>
                                            </p:cTn>
                                            <p:tgtEl>
                                              <p:spTgt spid="87"/>
                                            </p:tgtEl>
                                            <p:attrNameLst>
                                              <p:attrName>r</p:attrName>
                                            </p:attrNameLst>
                                          </p:cBhvr>
                                        </p:animRot>
                                      </p:childTnLst>
                                    </p:cTn>
                                  </p:par>
                                </p:childTnLst>
                              </p:cTn>
                            </p:par>
                            <p:par>
                              <p:cTn id="59" fill="hold">
                                <p:stCondLst>
                                  <p:cond delay="7000"/>
                                </p:stCondLst>
                                <p:childTnLst>
                                  <p:par>
                                    <p:cTn id="60" presetID="16" presetClass="entr" presetSubtype="37" fill="hold" grpId="0" nodeType="afterEffect">
                                      <p:stCondLst>
                                        <p:cond delay="0"/>
                                      </p:stCondLst>
                                      <p:childTnLst>
                                        <p:set>
                                          <p:cBhvr>
                                            <p:cTn id="61" dur="1" fill="hold">
                                              <p:stCondLst>
                                                <p:cond delay="0"/>
                                              </p:stCondLst>
                                            </p:cTn>
                                            <p:tgtEl>
                                              <p:spTgt spid="89"/>
                                            </p:tgtEl>
                                            <p:attrNameLst>
                                              <p:attrName>style.visibility</p:attrName>
                                            </p:attrNameLst>
                                          </p:cBhvr>
                                          <p:to>
                                            <p:strVal val="visible"/>
                                          </p:to>
                                        </p:set>
                                        <p:animEffect transition="in" filter="barn(outVertical)">
                                          <p:cBhvr>
                                            <p:cTn id="62" dur="500"/>
                                            <p:tgtEl>
                                              <p:spTgt spid="89"/>
                                            </p:tgtEl>
                                          </p:cBhvr>
                                        </p:animEffect>
                                      </p:childTnLst>
                                    </p:cTn>
                                  </p:par>
                                </p:childTnLst>
                              </p:cTn>
                            </p:par>
                            <p:par>
                              <p:cTn id="63" fill="hold">
                                <p:stCondLst>
                                  <p:cond delay="7500"/>
                                </p:stCondLst>
                                <p:childTnLst>
                                  <p:par>
                                    <p:cTn id="64" presetID="2" presetClass="entr" presetSubtype="1" fill="hold" grpId="0" nodeType="afterEffect">
                                      <p:stCondLst>
                                        <p:cond delay="0"/>
                                      </p:stCondLst>
                                      <p:childTnLst>
                                        <p:set>
                                          <p:cBhvr>
                                            <p:cTn id="65" dur="1" fill="hold">
                                              <p:stCondLst>
                                                <p:cond delay="0"/>
                                              </p:stCondLst>
                                            </p:cTn>
                                            <p:tgtEl>
                                              <p:spTgt spid="88"/>
                                            </p:tgtEl>
                                            <p:attrNameLst>
                                              <p:attrName>style.visibility</p:attrName>
                                            </p:attrNameLst>
                                          </p:cBhvr>
                                          <p:to>
                                            <p:strVal val="visible"/>
                                          </p:to>
                                        </p:set>
                                        <p:anim calcmode="lin" valueType="num">
                                          <p:cBhvr additive="base">
                                            <p:cTn id="66" dur="500" fill="hold"/>
                                            <p:tgtEl>
                                              <p:spTgt spid="88"/>
                                            </p:tgtEl>
                                            <p:attrNameLst>
                                              <p:attrName>ppt_x</p:attrName>
                                            </p:attrNameLst>
                                          </p:cBhvr>
                                          <p:tavLst>
                                            <p:tav tm="0">
                                              <p:val>
                                                <p:strVal val="#ppt_x"/>
                                              </p:val>
                                            </p:tav>
                                            <p:tav tm="100000">
                                              <p:val>
                                                <p:strVal val="#ppt_x"/>
                                              </p:val>
                                            </p:tav>
                                          </p:tavLst>
                                        </p:anim>
                                        <p:anim calcmode="lin" valueType="num">
                                          <p:cBhvr additive="base">
                                            <p:cTn id="67" dur="500" fill="hold"/>
                                            <p:tgtEl>
                                              <p:spTgt spid="88"/>
                                            </p:tgtEl>
                                            <p:attrNameLst>
                                              <p:attrName>ppt_y</p:attrName>
                                            </p:attrNameLst>
                                          </p:cBhvr>
                                          <p:tavLst>
                                            <p:tav tm="0">
                                              <p:val>
                                                <p:strVal val="0-#ppt_h/2"/>
                                              </p:val>
                                            </p:tav>
                                            <p:tav tm="100000">
                                              <p:val>
                                                <p:strVal val="#ppt_y"/>
                                              </p:val>
                                            </p:tav>
                                          </p:tavLst>
                                        </p:anim>
                                      </p:childTnLst>
                                    </p:cTn>
                                  </p:par>
                                </p:childTnLst>
                              </p:cTn>
                            </p:par>
                            <p:par>
                              <p:cTn id="68" fill="hold">
                                <p:stCondLst>
                                  <p:cond delay="8000"/>
                                </p:stCondLst>
                                <p:childTnLst>
                                  <p:par>
                                    <p:cTn id="69" presetID="22" presetClass="entr" presetSubtype="8" fill="hold" grpId="0" nodeType="afterEffect">
                                      <p:stCondLst>
                                        <p:cond delay="0"/>
                                      </p:stCondLst>
                                      <p:iterate type="lt">
                                        <p:tmPct val="30000"/>
                                      </p:iterate>
                                      <p:childTnLst>
                                        <p:set>
                                          <p:cBhvr>
                                            <p:cTn id="70" dur="1" fill="hold">
                                              <p:stCondLst>
                                                <p:cond delay="0"/>
                                              </p:stCondLst>
                                            </p:cTn>
                                            <p:tgtEl>
                                              <p:spTgt spid="90"/>
                                            </p:tgtEl>
                                            <p:attrNameLst>
                                              <p:attrName>style.visibility</p:attrName>
                                            </p:attrNameLst>
                                          </p:cBhvr>
                                          <p:to>
                                            <p:strVal val="visible"/>
                                          </p:to>
                                        </p:set>
                                        <p:animEffect transition="in" filter="wipe(left)">
                                          <p:cBhvr>
                                            <p:cTn id="71" dur="100"/>
                                            <p:tgtEl>
                                              <p:spTgt spid="90"/>
                                            </p:tgtEl>
                                          </p:cBhvr>
                                        </p:animEffect>
                                      </p:childTnLst>
                                    </p:cTn>
                                  </p:par>
                                  <p:par>
                                    <p:cTn id="72" presetID="36" presetClass="emph" presetSubtype="0" fill="hold" grpId="1" nodeType="withEffect">
                                      <p:stCondLst>
                                        <p:cond delay="0"/>
                                      </p:stCondLst>
                                      <p:iterate type="lt">
                                        <p:tmPct val="30000"/>
                                      </p:iterate>
                                      <p:childTnLst>
                                        <p:animScale>
                                          <p:cBhvr>
                                            <p:cTn id="73" dur="50" autoRev="1" fill="hold">
                                              <p:stCondLst>
                                                <p:cond delay="0"/>
                                              </p:stCondLst>
                                            </p:cTn>
                                            <p:tgtEl>
                                              <p:spTgt spid="90"/>
                                            </p:tgtEl>
                                          </p:cBhvr>
                                          <p:to x="80000" y="100000"/>
                                        </p:animScale>
                                        <p:anim by="(#ppt_w*0.10)" calcmode="lin" valueType="num">
                                          <p:cBhvr>
                                            <p:cTn id="74" dur="50" autoRev="1" fill="hold">
                                              <p:stCondLst>
                                                <p:cond delay="0"/>
                                              </p:stCondLst>
                                            </p:cTn>
                                            <p:tgtEl>
                                              <p:spTgt spid="90"/>
                                            </p:tgtEl>
                                            <p:attrNameLst>
                                              <p:attrName>ppt_x</p:attrName>
                                            </p:attrNameLst>
                                          </p:cBhvr>
                                        </p:anim>
                                        <p:anim by="(-#ppt_w*0.10)" calcmode="lin" valueType="num">
                                          <p:cBhvr>
                                            <p:cTn id="75" dur="50" autoRev="1" fill="hold">
                                              <p:stCondLst>
                                                <p:cond delay="0"/>
                                              </p:stCondLst>
                                            </p:cTn>
                                            <p:tgtEl>
                                              <p:spTgt spid="90"/>
                                            </p:tgtEl>
                                            <p:attrNameLst>
                                              <p:attrName>ppt_y</p:attrName>
                                            </p:attrNameLst>
                                          </p:cBhvr>
                                        </p:anim>
                                        <p:animRot by="-480000">
                                          <p:cBhvr>
                                            <p:cTn id="76" dur="50" autoRev="1" fill="hold">
                                              <p:stCondLst>
                                                <p:cond delay="0"/>
                                              </p:stCondLst>
                                            </p:cTn>
                                            <p:tgtEl>
                                              <p:spTgt spid="90"/>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6" grpId="0" animBg="1"/>
          <p:bldP spid="65" grpId="0" animBg="1"/>
          <p:bldP spid="67" grpId="0" animBg="1"/>
          <p:bldP spid="84" grpId="0"/>
          <p:bldP spid="84" grpId="1"/>
          <p:bldP spid="85" grpId="0" animBg="1"/>
          <p:bldP spid="86" grpId="0" animBg="1"/>
          <p:bldP spid="87" grpId="0"/>
          <p:bldP spid="87" grpId="1"/>
          <p:bldP spid="88" grpId="0" animBg="1"/>
          <p:bldP spid="89" grpId="0" animBg="1"/>
          <p:bldP spid="90" grpId="0"/>
          <p:bldP spid="90" grpId="1"/>
        </p:bldLst>
      </p:timing>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0" y="404664"/>
            <a:ext cx="12190413" cy="0"/>
          </a:xfrm>
          <a:prstGeom prst="line">
            <a:avLst/>
          </a:prstGeom>
          <a:ln>
            <a:solidFill>
              <a:srgbClr val="414455"/>
            </a:solidFill>
            <a:prstDash val="dash"/>
          </a:ln>
        </p:spPr>
        <p:style>
          <a:lnRef idx="1">
            <a:schemeClr val="accent1"/>
          </a:lnRef>
          <a:fillRef idx="0">
            <a:schemeClr val="accent1"/>
          </a:fillRef>
          <a:effectRef idx="0">
            <a:schemeClr val="accent1"/>
          </a:effectRef>
          <a:fontRef idx="minor">
            <a:schemeClr val="tx1"/>
          </a:fontRef>
        </p:style>
      </p:cxnSp>
      <p:sp>
        <p:nvSpPr>
          <p:cNvPr id="6" name="流程图: 离页连接符 5"/>
          <p:cNvSpPr/>
          <p:nvPr/>
        </p:nvSpPr>
        <p:spPr>
          <a:xfrm>
            <a:off x="10071416" y="-540060"/>
            <a:ext cx="1782103" cy="1080120"/>
          </a:xfrm>
          <a:prstGeom prst="flowChartOffpageConnector">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6"/>
          <p:cNvSpPr txBox="1"/>
          <p:nvPr/>
        </p:nvSpPr>
        <p:spPr>
          <a:xfrm>
            <a:off x="10100692" y="-4898"/>
            <a:ext cx="1210588" cy="400110"/>
          </a:xfrm>
          <a:prstGeom prst="rect">
            <a:avLst/>
          </a:prstGeom>
          <a:noFill/>
        </p:spPr>
        <p:txBody>
          <a:bodyPr wrap="none" rtlCol="0">
            <a:spAutoFit/>
          </a:bodyPr>
          <a:lstStyle/>
          <a:p>
            <a:r>
              <a:rPr lang="zh-CN" altLang="en-US" sz="2000" b="1">
                <a:solidFill>
                  <a:schemeClr val="bg1"/>
                </a:solidFill>
                <a:latin typeface="等线" panose="02010600030101010101" pitchFamily="2" charset="-122"/>
                <a:ea typeface="等线" panose="02010600030101010101" pitchFamily="2" charset="-122"/>
              </a:rPr>
              <a:t>合作伙伴</a:t>
            </a:r>
            <a:endParaRPr lang="zh-CN" altLang="en-US" sz="2000" b="1" dirty="0">
              <a:solidFill>
                <a:schemeClr val="bg1"/>
              </a:solidFill>
              <a:latin typeface="等线" panose="02010600030101010101" pitchFamily="2" charset="-122"/>
              <a:ea typeface="等线" panose="02010600030101010101" pitchFamily="2" charset="-122"/>
            </a:endParaRP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562" y="1075222"/>
            <a:ext cx="12118991" cy="4383035"/>
          </a:xfrm>
          <a:prstGeom prst="rect">
            <a:avLst/>
          </a:prstGeom>
        </p:spPr>
      </p:pic>
    </p:spTree>
    <p:extLst>
      <p:ext uri="{BB962C8B-B14F-4D97-AF65-F5344CB8AC3E}">
        <p14:creationId xmlns:p14="http://schemas.microsoft.com/office/powerpoint/2010/main" val="2574439145"/>
      </p:ext>
    </p:extLst>
  </p:cSld>
  <p:clrMapOvr>
    <a:masterClrMapping/>
  </p:clrMapOvr>
  <p:transition spd="slow">
    <p:pull/>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14:presetBounceEnd="50000">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14:bounceEnd="50000">
                                          <p:cBhvr additive="base">
                                            <p:cTn id="7" dur="500" fill="hold"/>
                                            <p:tgtEl>
                                              <p:spTgt spid="6"/>
                                            </p:tgtEl>
                                            <p:attrNameLst>
                                              <p:attrName>ppt_x</p:attrName>
                                            </p:attrNameLst>
                                          </p:cBhvr>
                                          <p:tavLst>
                                            <p:tav tm="0">
                                              <p:val>
                                                <p:strVal val="#ppt_x"/>
                                              </p:val>
                                            </p:tav>
                                            <p:tav tm="100000">
                                              <p:val>
                                                <p:strVal val="#ppt_x"/>
                                              </p:val>
                                            </p:tav>
                                          </p:tavLst>
                                        </p:anim>
                                        <p:anim calcmode="lin" valueType="num" p14:bounceEnd="50000">
                                          <p:cBhvr additive="base">
                                            <p:cTn id="8" dur="500" fill="hold"/>
                                            <p:tgtEl>
                                              <p:spTgt spid="6"/>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7" presetClass="entr" presetSubtype="1" fill="hold" grpId="0" nodeType="afterEffect">
                                      <p:stCondLst>
                                        <p:cond delay="0"/>
                                      </p:stCondLst>
                                      <p:iterate type="lt">
                                        <p:tmPct val="40000"/>
                                      </p:iterate>
                                      <p:childTnLst>
                                        <p:set>
                                          <p:cBhvr>
                                            <p:cTn id="11" dur="1" fill="hold">
                                              <p:stCondLst>
                                                <p:cond delay="0"/>
                                              </p:stCondLst>
                                            </p:cTn>
                                            <p:tgtEl>
                                              <p:spTgt spid="7"/>
                                            </p:tgtEl>
                                            <p:attrNameLst>
                                              <p:attrName>style.visibility</p:attrName>
                                            </p:attrNameLst>
                                          </p:cBhvr>
                                          <p:to>
                                            <p:strVal val="visible"/>
                                          </p:to>
                                        </p:set>
                                        <p:anim calcmode="lin" valueType="num">
                                          <p:cBhvr>
                                            <p:cTn id="12" dur="250" fill="hold"/>
                                            <p:tgtEl>
                                              <p:spTgt spid="7"/>
                                            </p:tgtEl>
                                            <p:attrNameLst>
                                              <p:attrName>ppt_x</p:attrName>
                                            </p:attrNameLst>
                                          </p:cBhvr>
                                          <p:tavLst>
                                            <p:tav tm="0">
                                              <p:val>
                                                <p:strVal val="#ppt_x"/>
                                              </p:val>
                                            </p:tav>
                                            <p:tav tm="100000">
                                              <p:val>
                                                <p:strVal val="#ppt_x"/>
                                              </p:val>
                                            </p:tav>
                                          </p:tavLst>
                                        </p:anim>
                                        <p:anim calcmode="lin" valueType="num">
                                          <p:cBhvr>
                                            <p:cTn id="13" dur="250" fill="hold"/>
                                            <p:tgtEl>
                                              <p:spTgt spid="7"/>
                                            </p:tgtEl>
                                            <p:attrNameLst>
                                              <p:attrName>ppt_y</p:attrName>
                                            </p:attrNameLst>
                                          </p:cBhvr>
                                          <p:tavLst>
                                            <p:tav tm="0">
                                              <p:val>
                                                <p:strVal val="#ppt_y-#ppt_h/2"/>
                                              </p:val>
                                            </p:tav>
                                            <p:tav tm="100000">
                                              <p:val>
                                                <p:strVal val="#ppt_y"/>
                                              </p:val>
                                            </p:tav>
                                          </p:tavLst>
                                        </p:anim>
                                        <p:anim calcmode="lin" valueType="num">
                                          <p:cBhvr>
                                            <p:cTn id="14" dur="250" fill="hold"/>
                                            <p:tgtEl>
                                              <p:spTgt spid="7"/>
                                            </p:tgtEl>
                                            <p:attrNameLst>
                                              <p:attrName>ppt_w</p:attrName>
                                            </p:attrNameLst>
                                          </p:cBhvr>
                                          <p:tavLst>
                                            <p:tav tm="0">
                                              <p:val>
                                                <p:strVal val="#ppt_w"/>
                                              </p:val>
                                            </p:tav>
                                            <p:tav tm="100000">
                                              <p:val>
                                                <p:strVal val="#ppt_w"/>
                                              </p:val>
                                            </p:tav>
                                          </p:tavLst>
                                        </p:anim>
                                        <p:anim calcmode="lin" valueType="num">
                                          <p:cBhvr>
                                            <p:cTn id="15" dur="250" fill="hold"/>
                                            <p:tgtEl>
                                              <p:spTgt spid="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7" presetClass="entr" presetSubtype="1" fill="hold" grpId="0" nodeType="afterEffect">
                                      <p:stCondLst>
                                        <p:cond delay="0"/>
                                      </p:stCondLst>
                                      <p:iterate type="lt">
                                        <p:tmPct val="40000"/>
                                      </p:iterate>
                                      <p:childTnLst>
                                        <p:set>
                                          <p:cBhvr>
                                            <p:cTn id="11" dur="1" fill="hold">
                                              <p:stCondLst>
                                                <p:cond delay="0"/>
                                              </p:stCondLst>
                                            </p:cTn>
                                            <p:tgtEl>
                                              <p:spTgt spid="7"/>
                                            </p:tgtEl>
                                            <p:attrNameLst>
                                              <p:attrName>style.visibility</p:attrName>
                                            </p:attrNameLst>
                                          </p:cBhvr>
                                          <p:to>
                                            <p:strVal val="visible"/>
                                          </p:to>
                                        </p:set>
                                        <p:anim calcmode="lin" valueType="num">
                                          <p:cBhvr>
                                            <p:cTn id="12" dur="250" fill="hold"/>
                                            <p:tgtEl>
                                              <p:spTgt spid="7"/>
                                            </p:tgtEl>
                                            <p:attrNameLst>
                                              <p:attrName>ppt_x</p:attrName>
                                            </p:attrNameLst>
                                          </p:cBhvr>
                                          <p:tavLst>
                                            <p:tav tm="0">
                                              <p:val>
                                                <p:strVal val="#ppt_x"/>
                                              </p:val>
                                            </p:tav>
                                            <p:tav tm="100000">
                                              <p:val>
                                                <p:strVal val="#ppt_x"/>
                                              </p:val>
                                            </p:tav>
                                          </p:tavLst>
                                        </p:anim>
                                        <p:anim calcmode="lin" valueType="num">
                                          <p:cBhvr>
                                            <p:cTn id="13" dur="250" fill="hold"/>
                                            <p:tgtEl>
                                              <p:spTgt spid="7"/>
                                            </p:tgtEl>
                                            <p:attrNameLst>
                                              <p:attrName>ppt_y</p:attrName>
                                            </p:attrNameLst>
                                          </p:cBhvr>
                                          <p:tavLst>
                                            <p:tav tm="0">
                                              <p:val>
                                                <p:strVal val="#ppt_y-#ppt_h/2"/>
                                              </p:val>
                                            </p:tav>
                                            <p:tav tm="100000">
                                              <p:val>
                                                <p:strVal val="#ppt_y"/>
                                              </p:val>
                                            </p:tav>
                                          </p:tavLst>
                                        </p:anim>
                                        <p:anim calcmode="lin" valueType="num">
                                          <p:cBhvr>
                                            <p:cTn id="14" dur="250" fill="hold"/>
                                            <p:tgtEl>
                                              <p:spTgt spid="7"/>
                                            </p:tgtEl>
                                            <p:attrNameLst>
                                              <p:attrName>ppt_w</p:attrName>
                                            </p:attrNameLst>
                                          </p:cBhvr>
                                          <p:tavLst>
                                            <p:tav tm="0">
                                              <p:val>
                                                <p:strVal val="#ppt_w"/>
                                              </p:val>
                                            </p:tav>
                                            <p:tav tm="100000">
                                              <p:val>
                                                <p:strVal val="#ppt_w"/>
                                              </p:val>
                                            </p:tav>
                                          </p:tavLst>
                                        </p:anim>
                                        <p:anim calcmode="lin" valueType="num">
                                          <p:cBhvr>
                                            <p:cTn id="15" dur="250" fill="hold"/>
                                            <p:tgtEl>
                                              <p:spTgt spid="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Lst>
      </p:timing>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组合 34"/>
          <p:cNvGrpSpPr/>
          <p:nvPr/>
        </p:nvGrpSpPr>
        <p:grpSpPr>
          <a:xfrm>
            <a:off x="2147744" y="1931512"/>
            <a:ext cx="2046054" cy="2046054"/>
            <a:chOff x="952456" y="3218117"/>
            <a:chExt cx="877066" cy="877066"/>
          </a:xfrm>
        </p:grpSpPr>
        <p:sp>
          <p:nvSpPr>
            <p:cNvPr id="36" name="椭圆 50"/>
            <p:cNvSpPr>
              <a:spLocks noChangeArrowheads="1"/>
            </p:cNvSpPr>
            <p:nvPr/>
          </p:nvSpPr>
          <p:spPr bwMode="auto">
            <a:xfrm>
              <a:off x="952456" y="3218117"/>
              <a:ext cx="877066" cy="877066"/>
            </a:xfrm>
            <a:prstGeom prst="ellipse">
              <a:avLst/>
            </a:prstGeom>
            <a:solidFill>
              <a:schemeClr val="bg1"/>
            </a:solidFill>
            <a:ln w="76200" cap="sq" cmpd="sng">
              <a:noFill/>
              <a:round/>
            </a:ln>
          </p:spPr>
          <p:txBody>
            <a:bodyPr anchor="ctr"/>
            <a:lstStyle/>
            <a:p>
              <a:pPr algn="ctr"/>
              <a:endParaRPr lang="zh-CN" altLang="zh-CN" sz="2400">
                <a:solidFill>
                  <a:srgbClr val="FFFFFF"/>
                </a:solidFill>
                <a:latin typeface="宋体" charset="-122"/>
                <a:sym typeface="宋体" charset="-122"/>
              </a:endParaRPr>
            </a:p>
          </p:txBody>
        </p:sp>
        <p:pic>
          <p:nvPicPr>
            <p:cNvPr id="37" name="Picture 3"/>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1152086" y="3367890"/>
              <a:ext cx="477805" cy="577521"/>
            </a:xfrm>
            <a:prstGeom prst="rect">
              <a:avLst/>
            </a:prstGeom>
            <a:noFill/>
            <a:extLst>
              <a:ext uri="{909E8E84-426E-40DD-AFC4-6F175D3DCCD1}">
                <a14:hiddenFill xmlns:a14="http://schemas.microsoft.com/office/drawing/2010/main">
                  <a:solidFill>
                    <a:srgbClr val="FFFFFF"/>
                  </a:solidFill>
                </a14:hiddenFill>
              </a:ext>
            </a:extLst>
          </p:spPr>
        </p:pic>
      </p:grpSp>
      <p:sp>
        <p:nvSpPr>
          <p:cNvPr id="38" name="TextBox 37"/>
          <p:cNvSpPr txBox="1"/>
          <p:nvPr/>
        </p:nvSpPr>
        <p:spPr>
          <a:xfrm>
            <a:off x="4796006" y="2777911"/>
            <a:ext cx="6553397" cy="646331"/>
          </a:xfrm>
          <a:prstGeom prst="rect">
            <a:avLst/>
          </a:prstGeom>
          <a:noFill/>
        </p:spPr>
        <p:txBody>
          <a:bodyPr wrap="none" rtlCol="0">
            <a:spAutoFit/>
          </a:bodyPr>
          <a:lstStyle/>
          <a:p>
            <a:r>
              <a:rPr lang="en-US" altLang="zh-CN" sz="3600" b="1" dirty="0">
                <a:solidFill>
                  <a:schemeClr val="bg2"/>
                </a:solidFill>
                <a:latin typeface="等线" panose="02010600030101010101" pitchFamily="2" charset="-122"/>
                <a:ea typeface="等线" panose="02010600030101010101" pitchFamily="2" charset="-122"/>
              </a:rPr>
              <a:t>4.</a:t>
            </a:r>
            <a:r>
              <a:rPr lang="zh-CN" altLang="en-US" sz="3600" b="1" dirty="0">
                <a:solidFill>
                  <a:schemeClr val="bg2"/>
                </a:solidFill>
                <a:latin typeface="等线" panose="02010600030101010101" pitchFamily="2" charset="-122"/>
                <a:ea typeface="等线" panose="02010600030101010101" pitchFamily="2" charset="-122"/>
              </a:rPr>
              <a:t>商业模式</a:t>
            </a:r>
            <a:r>
              <a:rPr lang="en-US" altLang="zh-CN" sz="3600" b="1" dirty="0">
                <a:solidFill>
                  <a:schemeClr val="bg2"/>
                </a:solidFill>
                <a:latin typeface="等线" panose="02010600030101010101" pitchFamily="2" charset="-122"/>
                <a:ea typeface="等线" panose="02010600030101010101" pitchFamily="2" charset="-122"/>
              </a:rPr>
              <a:t>优势</a:t>
            </a:r>
            <a:r>
              <a:rPr lang="zh-CN" altLang="en-US" sz="3600" b="1" dirty="0">
                <a:solidFill>
                  <a:schemeClr val="bg2"/>
                </a:solidFill>
                <a:latin typeface="等线" panose="02010600030101010101" pitchFamily="2" charset="-122"/>
                <a:ea typeface="等线" panose="02010600030101010101" pitchFamily="2" charset="-122"/>
              </a:rPr>
              <a:t>及盈利方式分析</a:t>
            </a:r>
          </a:p>
        </p:txBody>
      </p:sp>
      <p:pic>
        <p:nvPicPr>
          <p:cNvPr id="2050" name="Picture 2" descr="D:\360data\重要数据\桌面\46676.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133064" y="1916832"/>
            <a:ext cx="2075414" cy="20754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2000"/>
                                        <p:tgtEl>
                                          <p:spTgt spid="35"/>
                                        </p:tgtEl>
                                      </p:cBhvr>
                                    </p:animEffect>
                                  </p:childTnLst>
                                </p:cTn>
                              </p:par>
                              <p:par>
                                <p:cTn id="8" presetID="10" presetClass="entr" presetSubtype="0" fill="hold" nodeType="withEffect">
                                  <p:stCondLst>
                                    <p:cond delay="0"/>
                                  </p:stCondLst>
                                  <p:childTnLst>
                                    <p:set>
                                      <p:cBhvr>
                                        <p:cTn id="9" dur="1" fill="hold">
                                          <p:stCondLst>
                                            <p:cond delay="0"/>
                                          </p:stCondLst>
                                        </p:cTn>
                                        <p:tgtEl>
                                          <p:spTgt spid="2050"/>
                                        </p:tgtEl>
                                        <p:attrNameLst>
                                          <p:attrName>style.visibility</p:attrName>
                                        </p:attrNameLst>
                                      </p:cBhvr>
                                      <p:to>
                                        <p:strVal val="visible"/>
                                      </p:to>
                                    </p:set>
                                    <p:animEffect transition="in" filter="fade">
                                      <p:cBhvr>
                                        <p:cTn id="10" dur="2000"/>
                                        <p:tgtEl>
                                          <p:spTgt spid="2050"/>
                                        </p:tgtEl>
                                      </p:cBhvr>
                                    </p:animEffect>
                                  </p:childTnLst>
                                </p:cTn>
                              </p:par>
                              <p:par>
                                <p:cTn id="11" presetID="8" presetClass="emph" presetSubtype="0" repeatCount="indefinite" fill="hold" nodeType="withEffect">
                                  <p:stCondLst>
                                    <p:cond delay="0"/>
                                  </p:stCondLst>
                                  <p:childTnLst>
                                    <p:animRot by="21600000">
                                      <p:cBhvr>
                                        <p:cTn id="12" dur="1000" fill="hold"/>
                                        <p:tgtEl>
                                          <p:spTgt spid="2050"/>
                                        </p:tgtEl>
                                        <p:attrNameLst>
                                          <p:attrName>r</p:attrName>
                                        </p:attrNameLst>
                                      </p:cBhvr>
                                    </p:animRot>
                                  </p:childTnLst>
                                </p:cTn>
                              </p:par>
                              <p:par>
                                <p:cTn id="13" presetID="10" presetClass="entr" presetSubtype="0" repeatCount="indefinite" fill="hold" grpId="0" nodeType="withEffect">
                                  <p:stCondLst>
                                    <p:cond delay="1000"/>
                                  </p:stCondLst>
                                  <p:iterate type="lt">
                                    <p:tmPct val="10000"/>
                                  </p:iterate>
                                  <p:childTnLst>
                                    <p:set>
                                      <p:cBhvr>
                                        <p:cTn id="14" dur="1" fill="hold">
                                          <p:stCondLst>
                                            <p:cond delay="0"/>
                                          </p:stCondLst>
                                        </p:cTn>
                                        <p:tgtEl>
                                          <p:spTgt spid="38"/>
                                        </p:tgtEl>
                                        <p:attrNameLst>
                                          <p:attrName>style.visibility</p:attrName>
                                        </p:attrNameLst>
                                      </p:cBhvr>
                                      <p:to>
                                        <p:strVal val="visible"/>
                                      </p:to>
                                    </p:set>
                                    <p:animEffect transition="in" filter="fade">
                                      <p:cBhvr>
                                        <p:cTn id="15" dur="1000"/>
                                        <p:tgtEl>
                                          <p:spTgt spid="38"/>
                                        </p:tgtEl>
                                      </p:cBhvr>
                                    </p:animEffect>
                                  </p:childTnLst>
                                </p:cTn>
                              </p:par>
                              <p:par>
                                <p:cTn id="16" presetID="2" presetClass="exit" presetSubtype="1" fill="hold" nodeType="withEffect">
                                  <p:stCondLst>
                                    <p:cond delay="6000"/>
                                  </p:stCondLst>
                                  <p:childTnLst>
                                    <p:anim calcmode="lin" valueType="num">
                                      <p:cBhvr additive="base">
                                        <p:cTn id="17" dur="1000"/>
                                        <p:tgtEl>
                                          <p:spTgt spid="35"/>
                                        </p:tgtEl>
                                        <p:attrNameLst>
                                          <p:attrName>ppt_x</p:attrName>
                                        </p:attrNameLst>
                                      </p:cBhvr>
                                      <p:tavLst>
                                        <p:tav tm="0">
                                          <p:val>
                                            <p:strVal val="ppt_x"/>
                                          </p:val>
                                        </p:tav>
                                        <p:tav tm="100000">
                                          <p:val>
                                            <p:strVal val="ppt_x"/>
                                          </p:val>
                                        </p:tav>
                                      </p:tavLst>
                                    </p:anim>
                                    <p:anim calcmode="lin" valueType="num">
                                      <p:cBhvr additive="base">
                                        <p:cTn id="18" dur="1000"/>
                                        <p:tgtEl>
                                          <p:spTgt spid="35"/>
                                        </p:tgtEl>
                                        <p:attrNameLst>
                                          <p:attrName>ppt_y</p:attrName>
                                        </p:attrNameLst>
                                      </p:cBhvr>
                                      <p:tavLst>
                                        <p:tav tm="0">
                                          <p:val>
                                            <p:strVal val="ppt_y"/>
                                          </p:val>
                                        </p:tav>
                                        <p:tav tm="100000">
                                          <p:val>
                                            <p:strVal val="0-ppt_h/2"/>
                                          </p:val>
                                        </p:tav>
                                      </p:tavLst>
                                    </p:anim>
                                    <p:set>
                                      <p:cBhvr>
                                        <p:cTn id="19" dur="1" fill="hold">
                                          <p:stCondLst>
                                            <p:cond delay="999"/>
                                          </p:stCondLst>
                                        </p:cTn>
                                        <p:tgtEl>
                                          <p:spTgt spid="35"/>
                                        </p:tgtEl>
                                        <p:attrNameLst>
                                          <p:attrName>style.visibility</p:attrName>
                                        </p:attrNameLst>
                                      </p:cBhvr>
                                      <p:to>
                                        <p:strVal val="hidden"/>
                                      </p:to>
                                    </p:set>
                                  </p:childTnLst>
                                </p:cTn>
                              </p:par>
                              <p:par>
                                <p:cTn id="20" presetID="2" presetClass="exit" presetSubtype="1" fill="hold" nodeType="withEffect">
                                  <p:stCondLst>
                                    <p:cond delay="6000"/>
                                  </p:stCondLst>
                                  <p:childTnLst>
                                    <p:anim calcmode="lin" valueType="num">
                                      <p:cBhvr additive="base">
                                        <p:cTn id="21" dur="1000"/>
                                        <p:tgtEl>
                                          <p:spTgt spid="2050"/>
                                        </p:tgtEl>
                                        <p:attrNameLst>
                                          <p:attrName>ppt_x</p:attrName>
                                        </p:attrNameLst>
                                      </p:cBhvr>
                                      <p:tavLst>
                                        <p:tav tm="0">
                                          <p:val>
                                            <p:strVal val="ppt_x"/>
                                          </p:val>
                                        </p:tav>
                                        <p:tav tm="100000">
                                          <p:val>
                                            <p:strVal val="ppt_x"/>
                                          </p:val>
                                        </p:tav>
                                      </p:tavLst>
                                    </p:anim>
                                    <p:anim calcmode="lin" valueType="num">
                                      <p:cBhvr additive="base">
                                        <p:cTn id="22" dur="1000"/>
                                        <p:tgtEl>
                                          <p:spTgt spid="2050"/>
                                        </p:tgtEl>
                                        <p:attrNameLst>
                                          <p:attrName>ppt_y</p:attrName>
                                        </p:attrNameLst>
                                      </p:cBhvr>
                                      <p:tavLst>
                                        <p:tav tm="0">
                                          <p:val>
                                            <p:strVal val="ppt_y"/>
                                          </p:val>
                                        </p:tav>
                                        <p:tav tm="100000">
                                          <p:val>
                                            <p:strVal val="0-ppt_h/2"/>
                                          </p:val>
                                        </p:tav>
                                      </p:tavLst>
                                    </p:anim>
                                    <p:set>
                                      <p:cBhvr>
                                        <p:cTn id="23" dur="1" fill="hold">
                                          <p:stCondLst>
                                            <p:cond delay="999"/>
                                          </p:stCondLst>
                                        </p:cTn>
                                        <p:tgtEl>
                                          <p:spTgt spid="2050"/>
                                        </p:tgtEl>
                                        <p:attrNameLst>
                                          <p:attrName>style.visibility</p:attrName>
                                        </p:attrNameLst>
                                      </p:cBhvr>
                                      <p:to>
                                        <p:strVal val="hidden"/>
                                      </p:to>
                                    </p:set>
                                  </p:childTnLst>
                                </p:cTn>
                              </p:par>
                              <p:par>
                                <p:cTn id="24" presetID="2" presetClass="exit" presetSubtype="4" fill="hold" grpId="1" nodeType="withEffect">
                                  <p:stCondLst>
                                    <p:cond delay="6000"/>
                                  </p:stCondLst>
                                  <p:iterate type="lt">
                                    <p:tmPct val="0"/>
                                  </p:iterate>
                                  <p:childTnLst>
                                    <p:anim calcmode="lin" valueType="num">
                                      <p:cBhvr additive="base">
                                        <p:cTn id="25" dur="1000"/>
                                        <p:tgtEl>
                                          <p:spTgt spid="38"/>
                                        </p:tgtEl>
                                        <p:attrNameLst>
                                          <p:attrName>ppt_x</p:attrName>
                                        </p:attrNameLst>
                                      </p:cBhvr>
                                      <p:tavLst>
                                        <p:tav tm="0">
                                          <p:val>
                                            <p:strVal val="ppt_x"/>
                                          </p:val>
                                        </p:tav>
                                        <p:tav tm="100000">
                                          <p:val>
                                            <p:strVal val="ppt_x"/>
                                          </p:val>
                                        </p:tav>
                                      </p:tavLst>
                                    </p:anim>
                                    <p:anim calcmode="lin" valueType="num">
                                      <p:cBhvr additive="base">
                                        <p:cTn id="26" dur="1000"/>
                                        <p:tgtEl>
                                          <p:spTgt spid="38"/>
                                        </p:tgtEl>
                                        <p:attrNameLst>
                                          <p:attrName>ppt_y</p:attrName>
                                        </p:attrNameLst>
                                      </p:cBhvr>
                                      <p:tavLst>
                                        <p:tav tm="0">
                                          <p:val>
                                            <p:strVal val="ppt_y"/>
                                          </p:val>
                                        </p:tav>
                                        <p:tav tm="100000">
                                          <p:val>
                                            <p:strVal val="1+ppt_h/2"/>
                                          </p:val>
                                        </p:tav>
                                      </p:tavLst>
                                    </p:anim>
                                    <p:set>
                                      <p:cBhvr>
                                        <p:cTn id="27" dur="1" fill="hold">
                                          <p:stCondLst>
                                            <p:cond delay="999"/>
                                          </p:stCondLst>
                                        </p:cTn>
                                        <p:tgtEl>
                                          <p:spTgt spid="38"/>
                                        </p:tgtEl>
                                        <p:attrNameLst>
                                          <p:attrName>style.visibility</p:attrName>
                                        </p:attrNameLst>
                                      </p:cBhvr>
                                      <p:to>
                                        <p:strVal val="hidden"/>
                                      </p:to>
                                    </p:set>
                                  </p:childTnLst>
                                </p:cTn>
                              </p:par>
                              <p:par>
                                <p:cTn id="28" presetID="10" presetClass="exit" presetSubtype="0" fill="hold" nodeType="withEffect">
                                  <p:stCondLst>
                                    <p:cond delay="6000"/>
                                  </p:stCondLst>
                                  <p:childTnLst>
                                    <p:animEffect transition="out" filter="fade">
                                      <p:cBhvr>
                                        <p:cTn id="29" dur="500"/>
                                        <p:tgtEl>
                                          <p:spTgt spid="35"/>
                                        </p:tgtEl>
                                      </p:cBhvr>
                                    </p:animEffect>
                                    <p:set>
                                      <p:cBhvr>
                                        <p:cTn id="30" dur="1" fill="hold">
                                          <p:stCondLst>
                                            <p:cond delay="499"/>
                                          </p:stCondLst>
                                        </p:cTn>
                                        <p:tgtEl>
                                          <p:spTgt spid="35"/>
                                        </p:tgtEl>
                                        <p:attrNameLst>
                                          <p:attrName>style.visibility</p:attrName>
                                        </p:attrNameLst>
                                      </p:cBhvr>
                                      <p:to>
                                        <p:strVal val="hidden"/>
                                      </p:to>
                                    </p:set>
                                  </p:childTnLst>
                                </p:cTn>
                              </p:par>
                              <p:par>
                                <p:cTn id="31" presetID="10" presetClass="exit" presetSubtype="0" fill="hold" nodeType="withEffect">
                                  <p:stCondLst>
                                    <p:cond delay="6000"/>
                                  </p:stCondLst>
                                  <p:childTnLst>
                                    <p:animEffect transition="out" filter="fade">
                                      <p:cBhvr>
                                        <p:cTn id="32" dur="500"/>
                                        <p:tgtEl>
                                          <p:spTgt spid="2050"/>
                                        </p:tgtEl>
                                      </p:cBhvr>
                                    </p:animEffect>
                                    <p:set>
                                      <p:cBhvr>
                                        <p:cTn id="33" dur="1" fill="hold">
                                          <p:stCondLst>
                                            <p:cond delay="499"/>
                                          </p:stCondLst>
                                        </p:cTn>
                                        <p:tgtEl>
                                          <p:spTgt spid="2050"/>
                                        </p:tgtEl>
                                        <p:attrNameLst>
                                          <p:attrName>style.visibility</p:attrName>
                                        </p:attrNameLst>
                                      </p:cBhvr>
                                      <p:to>
                                        <p:strVal val="hidden"/>
                                      </p:to>
                                    </p:set>
                                  </p:childTnLst>
                                </p:cTn>
                              </p:par>
                              <p:par>
                                <p:cTn id="34" presetID="10" presetClass="exit" presetSubtype="0" fill="hold" grpId="2" nodeType="withEffect">
                                  <p:stCondLst>
                                    <p:cond delay="6000"/>
                                  </p:stCondLst>
                                  <p:iterate type="lt">
                                    <p:tmPct val="0"/>
                                  </p:iterate>
                                  <p:childTnLst>
                                    <p:animEffect transition="out" filter="fade">
                                      <p:cBhvr>
                                        <p:cTn id="35" dur="500"/>
                                        <p:tgtEl>
                                          <p:spTgt spid="38"/>
                                        </p:tgtEl>
                                      </p:cBhvr>
                                    </p:animEffect>
                                    <p:set>
                                      <p:cBhvr>
                                        <p:cTn id="36" dur="1" fill="hold">
                                          <p:stCondLst>
                                            <p:cond delay="499"/>
                                          </p:stCondLst>
                                        </p:cTn>
                                        <p:tgtEl>
                                          <p:spTgt spid="3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38" grpId="1"/>
      <p:bldP spid="38" grpId="2"/>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0" y="404664"/>
            <a:ext cx="12190413" cy="0"/>
          </a:xfrm>
          <a:prstGeom prst="line">
            <a:avLst/>
          </a:prstGeom>
          <a:ln>
            <a:solidFill>
              <a:srgbClr val="414455"/>
            </a:solidFill>
            <a:prstDash val="dash"/>
          </a:ln>
        </p:spPr>
        <p:style>
          <a:lnRef idx="1">
            <a:schemeClr val="accent1"/>
          </a:lnRef>
          <a:fillRef idx="0">
            <a:schemeClr val="accent1"/>
          </a:fillRef>
          <a:effectRef idx="0">
            <a:schemeClr val="accent1"/>
          </a:effectRef>
          <a:fontRef idx="minor">
            <a:schemeClr val="tx1"/>
          </a:fontRef>
        </p:style>
      </p:cxnSp>
      <p:sp>
        <p:nvSpPr>
          <p:cNvPr id="66" name="矩形 65"/>
          <p:cNvSpPr/>
          <p:nvPr/>
        </p:nvSpPr>
        <p:spPr>
          <a:xfrm>
            <a:off x="4150990" y="1700808"/>
            <a:ext cx="5616624" cy="864096"/>
          </a:xfrm>
          <a:prstGeom prst="rect">
            <a:avLst/>
          </a:prstGeom>
          <a:solidFill>
            <a:srgbClr val="E8E8E6"/>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a:solidFill>
                <a:sysClr val="windowText" lastClr="000000"/>
              </a:solidFill>
              <a:latin typeface="+mn-ea"/>
            </a:endParaRPr>
          </a:p>
          <a:p>
            <a:pPr algn="ctr"/>
            <a:r>
              <a:rPr lang="zh-CN" altLang="en-US" dirty="0">
                <a:solidFill>
                  <a:sysClr val="windowText" lastClr="000000"/>
                </a:solidFill>
                <a:latin typeface="+mn-ea"/>
              </a:rPr>
              <a:t>通过手机、手环、智能家居获取用户数据</a:t>
            </a:r>
            <a:endParaRPr lang="en-US" altLang="zh-CN" dirty="0">
              <a:solidFill>
                <a:sysClr val="windowText" lastClr="000000"/>
              </a:solidFill>
              <a:latin typeface="+mn-ea"/>
            </a:endParaRPr>
          </a:p>
          <a:p>
            <a:pPr algn="ctr"/>
            <a:endParaRPr lang="zh-CN" altLang="en-US" dirty="0">
              <a:latin typeface="+mn-ea"/>
            </a:endParaRPr>
          </a:p>
        </p:txBody>
      </p:sp>
      <p:sp>
        <p:nvSpPr>
          <p:cNvPr id="65" name="矩形 64"/>
          <p:cNvSpPr/>
          <p:nvPr/>
        </p:nvSpPr>
        <p:spPr>
          <a:xfrm>
            <a:off x="4727054" y="1340768"/>
            <a:ext cx="4686300" cy="463550"/>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等线" panose="02010600030101010101" pitchFamily="2" charset="-122"/>
                <a:ea typeface="等线" panose="02010600030101010101" pitchFamily="2" charset="-122"/>
              </a:rPr>
              <a:t>硬件</a:t>
            </a:r>
          </a:p>
        </p:txBody>
      </p:sp>
      <p:sp>
        <p:nvSpPr>
          <p:cNvPr id="67" name="六边形 66"/>
          <p:cNvSpPr/>
          <p:nvPr/>
        </p:nvSpPr>
        <p:spPr>
          <a:xfrm>
            <a:off x="982638" y="2780928"/>
            <a:ext cx="1587056" cy="1368152"/>
          </a:xfrm>
          <a:prstGeom prst="hexagon">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latin typeface="等线" panose="02010600030101010101" pitchFamily="2" charset="-122"/>
                <a:ea typeface="等线" panose="02010600030101010101" pitchFamily="2" charset="-122"/>
              </a:rPr>
              <a:t>商业模式</a:t>
            </a:r>
          </a:p>
        </p:txBody>
      </p:sp>
      <p:cxnSp>
        <p:nvCxnSpPr>
          <p:cNvPr id="70" name="直接箭头连接符 69"/>
          <p:cNvCxnSpPr>
            <a:stCxn id="67" idx="5"/>
            <a:endCxn id="66" idx="1"/>
          </p:cNvCxnSpPr>
          <p:nvPr/>
        </p:nvCxnSpPr>
        <p:spPr>
          <a:xfrm flipV="1">
            <a:off x="2227656" y="2132856"/>
            <a:ext cx="1923334" cy="648072"/>
          </a:xfrm>
          <a:prstGeom prst="straightConnector1">
            <a:avLst/>
          </a:prstGeom>
          <a:ln>
            <a:solidFill>
              <a:srgbClr val="414455"/>
            </a:solidFill>
            <a:tailEnd type="arrow"/>
          </a:ln>
        </p:spPr>
        <p:style>
          <a:lnRef idx="1">
            <a:schemeClr val="accent1"/>
          </a:lnRef>
          <a:fillRef idx="0">
            <a:schemeClr val="accent1"/>
          </a:fillRef>
          <a:effectRef idx="0">
            <a:schemeClr val="accent1"/>
          </a:effectRef>
          <a:fontRef idx="minor">
            <a:schemeClr val="tx1"/>
          </a:fontRef>
        </p:style>
      </p:cxnSp>
      <p:cxnSp>
        <p:nvCxnSpPr>
          <p:cNvPr id="73" name="直接箭头连接符 72"/>
          <p:cNvCxnSpPr>
            <a:cxnSpLocks/>
            <a:stCxn id="67" idx="1"/>
            <a:endCxn id="88" idx="1"/>
          </p:cNvCxnSpPr>
          <p:nvPr/>
        </p:nvCxnSpPr>
        <p:spPr>
          <a:xfrm>
            <a:off x="2227656" y="4149080"/>
            <a:ext cx="1923076" cy="1637516"/>
          </a:xfrm>
          <a:prstGeom prst="straightConnector1">
            <a:avLst/>
          </a:prstGeom>
          <a:ln>
            <a:solidFill>
              <a:srgbClr val="414455"/>
            </a:solidFill>
            <a:tailEnd type="arrow"/>
          </a:ln>
        </p:spPr>
        <p:style>
          <a:lnRef idx="1">
            <a:schemeClr val="accent1"/>
          </a:lnRef>
          <a:fillRef idx="0">
            <a:schemeClr val="accent1"/>
          </a:fillRef>
          <a:effectRef idx="0">
            <a:schemeClr val="accent1"/>
          </a:effectRef>
          <a:fontRef idx="minor">
            <a:schemeClr val="tx1"/>
          </a:fontRef>
        </p:style>
      </p:cxnSp>
      <p:sp>
        <p:nvSpPr>
          <p:cNvPr id="88" name="矩形 87"/>
          <p:cNvSpPr/>
          <p:nvPr/>
        </p:nvSpPr>
        <p:spPr>
          <a:xfrm>
            <a:off x="4150732" y="5282540"/>
            <a:ext cx="5616838" cy="1008112"/>
          </a:xfrm>
          <a:prstGeom prst="rect">
            <a:avLst/>
          </a:prstGeom>
          <a:solidFill>
            <a:srgbClr val="E8E8E6"/>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a:solidFill>
                <a:sysClr val="windowText" lastClr="000000"/>
              </a:solidFill>
              <a:latin typeface="+mn-ea"/>
            </a:endParaRPr>
          </a:p>
          <a:p>
            <a:pPr algn="ctr"/>
            <a:r>
              <a:rPr lang="zh-CN" altLang="en-US" dirty="0">
                <a:solidFill>
                  <a:sysClr val="windowText" lastClr="000000"/>
                </a:solidFill>
                <a:latin typeface="+mn-ea"/>
              </a:rPr>
              <a:t>家电整合、金融业、广告业、互联网盈利变现</a:t>
            </a:r>
          </a:p>
          <a:p>
            <a:pPr algn="ctr"/>
            <a:endParaRPr lang="zh-CN" altLang="en-US" dirty="0">
              <a:latin typeface="+mn-ea"/>
            </a:endParaRPr>
          </a:p>
        </p:txBody>
      </p:sp>
      <p:sp>
        <p:nvSpPr>
          <p:cNvPr id="89" name="矩形 88"/>
          <p:cNvSpPr/>
          <p:nvPr/>
        </p:nvSpPr>
        <p:spPr>
          <a:xfrm>
            <a:off x="4582780" y="4952598"/>
            <a:ext cx="4464496" cy="432048"/>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等线" panose="02010600030101010101" pitchFamily="2" charset="-122"/>
                <a:ea typeface="等线" panose="02010600030101010101" pitchFamily="2" charset="-122"/>
              </a:rPr>
              <a:t>互联网</a:t>
            </a:r>
          </a:p>
        </p:txBody>
      </p:sp>
      <p:sp>
        <p:nvSpPr>
          <p:cNvPr id="18" name="矩形 17"/>
          <p:cNvSpPr/>
          <p:nvPr/>
        </p:nvSpPr>
        <p:spPr>
          <a:xfrm>
            <a:off x="406574" y="692696"/>
            <a:ext cx="5906770" cy="566420"/>
          </a:xfrm>
          <a:prstGeom prst="rect">
            <a:avLst/>
          </a:prstGeom>
        </p:spPr>
        <p:txBody>
          <a:bodyPr wrap="none">
            <a:spAutoFit/>
          </a:bodyPr>
          <a:lstStyle/>
          <a:p>
            <a:pPr>
              <a:lnSpc>
                <a:spcPct val="130000"/>
              </a:lnSpc>
            </a:pPr>
            <a:r>
              <a:rPr lang="zh-CN" altLang="en-US" sz="2400" dirty="0"/>
              <a:t>“</a:t>
            </a:r>
            <a:r>
              <a:rPr lang="en-US" altLang="zh-CN" sz="2400" dirty="0"/>
              <a:t>建立用户社群</a:t>
            </a:r>
            <a:r>
              <a:rPr lang="zh-CN" altLang="en-US" sz="2400" dirty="0"/>
              <a:t>，</a:t>
            </a:r>
            <a:r>
              <a:rPr lang="en-US" altLang="zh-CN" sz="2400" dirty="0"/>
              <a:t>拥有用户基础</a:t>
            </a:r>
            <a:r>
              <a:rPr lang="zh-CN" altLang="en-US" sz="2400" dirty="0"/>
              <a:t>，</a:t>
            </a:r>
            <a:r>
              <a:rPr lang="en-US" altLang="zh-CN" sz="2400" dirty="0"/>
              <a:t>逐渐积累</a:t>
            </a:r>
            <a:r>
              <a:rPr lang="zh-CN" altLang="en-US" sz="2400" dirty="0"/>
              <a:t>”</a:t>
            </a:r>
          </a:p>
        </p:txBody>
      </p:sp>
      <p:sp>
        <p:nvSpPr>
          <p:cNvPr id="30" name="矩形 29"/>
          <p:cNvSpPr/>
          <p:nvPr/>
        </p:nvSpPr>
        <p:spPr>
          <a:xfrm>
            <a:off x="4583038" y="2852936"/>
            <a:ext cx="4824536" cy="504056"/>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等线" panose="02010600030101010101" pitchFamily="2" charset="-122"/>
                <a:ea typeface="等线" panose="02010600030101010101" pitchFamily="2" charset="-122"/>
              </a:rPr>
              <a:t>新零售</a:t>
            </a:r>
          </a:p>
        </p:txBody>
      </p:sp>
      <p:cxnSp>
        <p:nvCxnSpPr>
          <p:cNvPr id="36" name="直接箭头连接符 35"/>
          <p:cNvCxnSpPr>
            <a:stCxn id="67" idx="0"/>
            <a:endCxn id="38" idx="1"/>
          </p:cNvCxnSpPr>
          <p:nvPr/>
        </p:nvCxnSpPr>
        <p:spPr>
          <a:xfrm>
            <a:off x="2569694" y="3465004"/>
            <a:ext cx="1509288" cy="324036"/>
          </a:xfrm>
          <a:prstGeom prst="straightConnector1">
            <a:avLst/>
          </a:prstGeom>
          <a:ln>
            <a:solidFill>
              <a:srgbClr val="414455"/>
            </a:solidFill>
            <a:tailEnd type="arrow"/>
          </a:ln>
        </p:spPr>
        <p:style>
          <a:lnRef idx="1">
            <a:schemeClr val="accent1"/>
          </a:lnRef>
          <a:fillRef idx="0">
            <a:schemeClr val="accent1"/>
          </a:fillRef>
          <a:effectRef idx="0">
            <a:schemeClr val="accent1"/>
          </a:effectRef>
          <a:fontRef idx="minor">
            <a:schemeClr val="tx1"/>
          </a:fontRef>
        </p:style>
      </p:cxnSp>
      <p:sp>
        <p:nvSpPr>
          <p:cNvPr id="38" name="矩形 37"/>
          <p:cNvSpPr/>
          <p:nvPr/>
        </p:nvSpPr>
        <p:spPr>
          <a:xfrm>
            <a:off x="4078982" y="3284984"/>
            <a:ext cx="5688632" cy="1008112"/>
          </a:xfrm>
          <a:prstGeom prst="rect">
            <a:avLst/>
          </a:prstGeom>
          <a:solidFill>
            <a:srgbClr val="E8E8E6"/>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ysClr val="windowText" lastClr="000000"/>
                </a:solidFill>
                <a:latin typeface="+mn-ea"/>
              </a:rPr>
              <a:t>小米商城，全网电商培养销售渠道</a:t>
            </a:r>
            <a:endParaRPr lang="zh-CN" altLang="en-US" dirty="0">
              <a:latin typeface="+mn-ea"/>
            </a:endParaRPr>
          </a:p>
        </p:txBody>
      </p:sp>
      <p:cxnSp>
        <p:nvCxnSpPr>
          <p:cNvPr id="3" name="直接箭头连接符 2"/>
          <p:cNvCxnSpPr/>
          <p:nvPr/>
        </p:nvCxnSpPr>
        <p:spPr>
          <a:xfrm>
            <a:off x="9767570" y="2132965"/>
            <a:ext cx="725805" cy="1270"/>
          </a:xfrm>
          <a:prstGeom prst="straightConnector1">
            <a:avLst/>
          </a:prstGeom>
          <a:ln>
            <a:solidFill>
              <a:srgbClr val="414455"/>
            </a:solidFill>
            <a:tailEnd type="arrow"/>
          </a:ln>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10493375" y="1823085"/>
            <a:ext cx="1472565" cy="741680"/>
          </a:xfrm>
          <a:prstGeom prst="rect">
            <a:avLst/>
          </a:prstGeom>
          <a:solidFill>
            <a:srgbClr val="E8E8E6"/>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ctr">
              <a:defRPr>
                <a:solidFill>
                  <a:sysClr val="windowText" lastClr="000000"/>
                </a:solidFill>
                <a:latin typeface="+mn-ea"/>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zh-CN" altLang="en-US" sz="2400" b="1" dirty="0"/>
              <a:t>基础平台</a:t>
            </a:r>
          </a:p>
        </p:txBody>
      </p:sp>
      <p:sp>
        <p:nvSpPr>
          <p:cNvPr id="5" name="文本框 4"/>
          <p:cNvSpPr txBox="1"/>
          <p:nvPr/>
        </p:nvSpPr>
        <p:spPr>
          <a:xfrm>
            <a:off x="10516235" y="5260340"/>
            <a:ext cx="1449705" cy="1052830"/>
          </a:xfrm>
          <a:prstGeom prst="rect">
            <a:avLst/>
          </a:prstGeom>
          <a:solidFill>
            <a:srgbClr val="E8E8E6"/>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ctr">
              <a:defRPr>
                <a:solidFill>
                  <a:sysClr val="windowText" lastClr="000000"/>
                </a:solidFill>
                <a:latin typeface="+mn-ea"/>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zh-CN" altLang="en-US" sz="2400" b="1" dirty="0"/>
              <a:t>上层变现</a:t>
            </a:r>
          </a:p>
        </p:txBody>
      </p:sp>
      <p:cxnSp>
        <p:nvCxnSpPr>
          <p:cNvPr id="6" name="直接箭头连接符 5"/>
          <p:cNvCxnSpPr>
            <a:cxnSpLocks/>
            <a:stCxn id="88" idx="3"/>
          </p:cNvCxnSpPr>
          <p:nvPr/>
        </p:nvCxnSpPr>
        <p:spPr>
          <a:xfrm>
            <a:off x="9767570" y="5786596"/>
            <a:ext cx="820420" cy="7144"/>
          </a:xfrm>
          <a:prstGeom prst="straightConnector1">
            <a:avLst/>
          </a:prstGeom>
          <a:ln>
            <a:solidFill>
              <a:srgbClr val="414455"/>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67"/>
                                        </p:tgtEl>
                                        <p:attrNameLst>
                                          <p:attrName>style.visibility</p:attrName>
                                        </p:attrNameLst>
                                      </p:cBhvr>
                                      <p:to>
                                        <p:strVal val="visible"/>
                                      </p:to>
                                    </p:set>
                                    <p:animEffect transition="in" filter="randombar(horizontal)">
                                      <p:cBhvr>
                                        <p:cTn id="7" dur="500"/>
                                        <p:tgtEl>
                                          <p:spTgt spid="67"/>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70"/>
                                        </p:tgtEl>
                                        <p:attrNameLst>
                                          <p:attrName>style.visibility</p:attrName>
                                        </p:attrNameLst>
                                      </p:cBhvr>
                                      <p:to>
                                        <p:strVal val="visible"/>
                                      </p:to>
                                    </p:set>
                                    <p:animEffect transition="in" filter="wipe(left)">
                                      <p:cBhvr>
                                        <p:cTn id="11" dur="500"/>
                                        <p:tgtEl>
                                          <p:spTgt spid="70"/>
                                        </p:tgtEl>
                                      </p:cBhvr>
                                    </p:animEffect>
                                  </p:childTnLst>
                                </p:cTn>
                              </p:par>
                              <p:par>
                                <p:cTn id="12" presetID="22" presetClass="entr" presetSubtype="8" fill="hold" nodeType="withEffect">
                                  <p:stCondLst>
                                    <p:cond delay="0"/>
                                  </p:stCondLst>
                                  <p:childTnLst>
                                    <p:set>
                                      <p:cBhvr>
                                        <p:cTn id="13" dur="1" fill="hold">
                                          <p:stCondLst>
                                            <p:cond delay="0"/>
                                          </p:stCondLst>
                                        </p:cTn>
                                        <p:tgtEl>
                                          <p:spTgt spid="73"/>
                                        </p:tgtEl>
                                        <p:attrNameLst>
                                          <p:attrName>style.visibility</p:attrName>
                                        </p:attrNameLst>
                                      </p:cBhvr>
                                      <p:to>
                                        <p:strVal val="visible"/>
                                      </p:to>
                                    </p:set>
                                    <p:animEffect transition="in" filter="wipe(left)">
                                      <p:cBhvr>
                                        <p:cTn id="14" dur="500"/>
                                        <p:tgtEl>
                                          <p:spTgt spid="73"/>
                                        </p:tgtEl>
                                      </p:cBhvr>
                                    </p:animEffect>
                                  </p:childTnLst>
                                </p:cTn>
                              </p:par>
                            </p:childTnLst>
                          </p:cTn>
                        </p:par>
                        <p:par>
                          <p:cTn id="15" fill="hold">
                            <p:stCondLst>
                              <p:cond delay="1000"/>
                            </p:stCondLst>
                            <p:childTnLst>
                              <p:par>
                                <p:cTn id="16" presetID="16" presetClass="entr" presetSubtype="37" fill="hold" grpId="0" nodeType="afterEffect">
                                  <p:stCondLst>
                                    <p:cond delay="0"/>
                                  </p:stCondLst>
                                  <p:childTnLst>
                                    <p:set>
                                      <p:cBhvr>
                                        <p:cTn id="17" dur="1" fill="hold">
                                          <p:stCondLst>
                                            <p:cond delay="0"/>
                                          </p:stCondLst>
                                        </p:cTn>
                                        <p:tgtEl>
                                          <p:spTgt spid="65"/>
                                        </p:tgtEl>
                                        <p:attrNameLst>
                                          <p:attrName>style.visibility</p:attrName>
                                        </p:attrNameLst>
                                      </p:cBhvr>
                                      <p:to>
                                        <p:strVal val="visible"/>
                                      </p:to>
                                    </p:set>
                                    <p:animEffect transition="in" filter="barn(outVertical)">
                                      <p:cBhvr>
                                        <p:cTn id="18" dur="500"/>
                                        <p:tgtEl>
                                          <p:spTgt spid="65"/>
                                        </p:tgtEl>
                                      </p:cBhvr>
                                    </p:animEffect>
                                  </p:childTnLst>
                                </p:cTn>
                              </p:par>
                            </p:childTnLst>
                          </p:cTn>
                        </p:par>
                        <p:par>
                          <p:cTn id="19" fill="hold">
                            <p:stCondLst>
                              <p:cond delay="1500"/>
                            </p:stCondLst>
                            <p:childTnLst>
                              <p:par>
                                <p:cTn id="20" presetID="2" presetClass="entr" presetSubtype="1" fill="hold" grpId="0" nodeType="afterEffect">
                                  <p:stCondLst>
                                    <p:cond delay="0"/>
                                  </p:stCondLst>
                                  <p:childTnLst>
                                    <p:set>
                                      <p:cBhvr>
                                        <p:cTn id="21" dur="1" fill="hold">
                                          <p:stCondLst>
                                            <p:cond delay="0"/>
                                          </p:stCondLst>
                                        </p:cTn>
                                        <p:tgtEl>
                                          <p:spTgt spid="66"/>
                                        </p:tgtEl>
                                        <p:attrNameLst>
                                          <p:attrName>style.visibility</p:attrName>
                                        </p:attrNameLst>
                                      </p:cBhvr>
                                      <p:to>
                                        <p:strVal val="visible"/>
                                      </p:to>
                                    </p:set>
                                    <p:anim calcmode="lin" valueType="num">
                                      <p:cBhvr additive="base">
                                        <p:cTn id="22" dur="500" fill="hold"/>
                                        <p:tgtEl>
                                          <p:spTgt spid="66"/>
                                        </p:tgtEl>
                                        <p:attrNameLst>
                                          <p:attrName>ppt_x</p:attrName>
                                        </p:attrNameLst>
                                      </p:cBhvr>
                                      <p:tavLst>
                                        <p:tav tm="0">
                                          <p:val>
                                            <p:strVal val="#ppt_x"/>
                                          </p:val>
                                        </p:tav>
                                        <p:tav tm="100000">
                                          <p:val>
                                            <p:strVal val="#ppt_x"/>
                                          </p:val>
                                        </p:tav>
                                      </p:tavLst>
                                    </p:anim>
                                    <p:anim calcmode="lin" valueType="num">
                                      <p:cBhvr additive="base">
                                        <p:cTn id="23" dur="500" fill="hold"/>
                                        <p:tgtEl>
                                          <p:spTgt spid="66"/>
                                        </p:tgtEl>
                                        <p:attrNameLst>
                                          <p:attrName>ppt_y</p:attrName>
                                        </p:attrNameLst>
                                      </p:cBhvr>
                                      <p:tavLst>
                                        <p:tav tm="0">
                                          <p:val>
                                            <p:strVal val="0-#ppt_h/2"/>
                                          </p:val>
                                        </p:tav>
                                        <p:tav tm="100000">
                                          <p:val>
                                            <p:strVal val="#ppt_y"/>
                                          </p:val>
                                        </p:tav>
                                      </p:tavLst>
                                    </p:anim>
                                  </p:childTnLst>
                                </p:cTn>
                              </p:par>
                            </p:childTnLst>
                          </p:cTn>
                        </p:par>
                        <p:par>
                          <p:cTn id="24" fill="hold">
                            <p:stCondLst>
                              <p:cond delay="2000"/>
                            </p:stCondLst>
                            <p:childTnLst>
                              <p:par>
                                <p:cTn id="25" presetID="16" presetClass="entr" presetSubtype="37" fill="hold" grpId="0" nodeType="afterEffect">
                                  <p:stCondLst>
                                    <p:cond delay="0"/>
                                  </p:stCondLst>
                                  <p:childTnLst>
                                    <p:set>
                                      <p:cBhvr>
                                        <p:cTn id="26" dur="1" fill="hold">
                                          <p:stCondLst>
                                            <p:cond delay="0"/>
                                          </p:stCondLst>
                                        </p:cTn>
                                        <p:tgtEl>
                                          <p:spTgt spid="89"/>
                                        </p:tgtEl>
                                        <p:attrNameLst>
                                          <p:attrName>style.visibility</p:attrName>
                                        </p:attrNameLst>
                                      </p:cBhvr>
                                      <p:to>
                                        <p:strVal val="visible"/>
                                      </p:to>
                                    </p:set>
                                    <p:animEffect transition="in" filter="barn(outVertical)">
                                      <p:cBhvr>
                                        <p:cTn id="27" dur="500"/>
                                        <p:tgtEl>
                                          <p:spTgt spid="89"/>
                                        </p:tgtEl>
                                      </p:cBhvr>
                                    </p:animEffect>
                                  </p:childTnLst>
                                </p:cTn>
                              </p:par>
                            </p:childTnLst>
                          </p:cTn>
                        </p:par>
                        <p:par>
                          <p:cTn id="28" fill="hold">
                            <p:stCondLst>
                              <p:cond delay="2500"/>
                            </p:stCondLst>
                            <p:childTnLst>
                              <p:par>
                                <p:cTn id="29" presetID="2" presetClass="entr" presetSubtype="1" fill="hold" grpId="0" nodeType="afterEffect">
                                  <p:stCondLst>
                                    <p:cond delay="0"/>
                                  </p:stCondLst>
                                  <p:childTnLst>
                                    <p:set>
                                      <p:cBhvr>
                                        <p:cTn id="30" dur="1" fill="hold">
                                          <p:stCondLst>
                                            <p:cond delay="0"/>
                                          </p:stCondLst>
                                        </p:cTn>
                                        <p:tgtEl>
                                          <p:spTgt spid="88"/>
                                        </p:tgtEl>
                                        <p:attrNameLst>
                                          <p:attrName>style.visibility</p:attrName>
                                        </p:attrNameLst>
                                      </p:cBhvr>
                                      <p:to>
                                        <p:strVal val="visible"/>
                                      </p:to>
                                    </p:set>
                                    <p:anim calcmode="lin" valueType="num">
                                      <p:cBhvr additive="base">
                                        <p:cTn id="31" dur="500" fill="hold"/>
                                        <p:tgtEl>
                                          <p:spTgt spid="88"/>
                                        </p:tgtEl>
                                        <p:attrNameLst>
                                          <p:attrName>ppt_x</p:attrName>
                                        </p:attrNameLst>
                                      </p:cBhvr>
                                      <p:tavLst>
                                        <p:tav tm="0">
                                          <p:val>
                                            <p:strVal val="#ppt_x"/>
                                          </p:val>
                                        </p:tav>
                                        <p:tav tm="100000">
                                          <p:val>
                                            <p:strVal val="#ppt_x"/>
                                          </p:val>
                                        </p:tav>
                                      </p:tavLst>
                                    </p:anim>
                                    <p:anim calcmode="lin" valueType="num">
                                      <p:cBhvr additive="base">
                                        <p:cTn id="32" dur="500" fill="hold"/>
                                        <p:tgtEl>
                                          <p:spTgt spid="88"/>
                                        </p:tgtEl>
                                        <p:attrNameLst>
                                          <p:attrName>ppt_y</p:attrName>
                                        </p:attrNameLst>
                                      </p:cBhvr>
                                      <p:tavLst>
                                        <p:tav tm="0">
                                          <p:val>
                                            <p:strVal val="0-#ppt_h/2"/>
                                          </p:val>
                                        </p:tav>
                                        <p:tav tm="100000">
                                          <p:val>
                                            <p:strVal val="#ppt_y"/>
                                          </p:val>
                                        </p:tav>
                                      </p:tavLst>
                                    </p:anim>
                                  </p:childTnLst>
                                </p:cTn>
                              </p:par>
                            </p:childTnLst>
                          </p:cTn>
                        </p:par>
                        <p:par>
                          <p:cTn id="33" fill="hold">
                            <p:stCondLst>
                              <p:cond delay="3000"/>
                            </p:stCondLst>
                            <p:childTnLst>
                              <p:par>
                                <p:cTn id="34" presetID="16" presetClass="entr" presetSubtype="37" fill="hold" grpId="0" nodeType="afterEffect">
                                  <p:stCondLst>
                                    <p:cond delay="0"/>
                                  </p:stCondLst>
                                  <p:childTnLst>
                                    <p:set>
                                      <p:cBhvr>
                                        <p:cTn id="35" dur="1" fill="hold">
                                          <p:stCondLst>
                                            <p:cond delay="0"/>
                                          </p:stCondLst>
                                        </p:cTn>
                                        <p:tgtEl>
                                          <p:spTgt spid="30"/>
                                        </p:tgtEl>
                                        <p:attrNameLst>
                                          <p:attrName>style.visibility</p:attrName>
                                        </p:attrNameLst>
                                      </p:cBhvr>
                                      <p:to>
                                        <p:strVal val="visible"/>
                                      </p:to>
                                    </p:set>
                                    <p:animEffect transition="in" filter="barn(outVertical)">
                                      <p:cBhvr>
                                        <p:cTn id="36" dur="500"/>
                                        <p:tgtEl>
                                          <p:spTgt spid="30"/>
                                        </p:tgtEl>
                                      </p:cBhvr>
                                    </p:animEffect>
                                  </p:childTnLst>
                                </p:cTn>
                              </p:par>
                              <p:par>
                                <p:cTn id="37" presetID="22" presetClass="entr" presetSubtype="8" fill="hold" nodeType="withEffect">
                                  <p:stCondLst>
                                    <p:cond delay="0"/>
                                  </p:stCondLst>
                                  <p:childTnLst>
                                    <p:set>
                                      <p:cBhvr>
                                        <p:cTn id="38" dur="1" fill="hold">
                                          <p:stCondLst>
                                            <p:cond delay="0"/>
                                          </p:stCondLst>
                                        </p:cTn>
                                        <p:tgtEl>
                                          <p:spTgt spid="36"/>
                                        </p:tgtEl>
                                        <p:attrNameLst>
                                          <p:attrName>style.visibility</p:attrName>
                                        </p:attrNameLst>
                                      </p:cBhvr>
                                      <p:to>
                                        <p:strVal val="visible"/>
                                      </p:to>
                                    </p:set>
                                    <p:animEffect transition="in" filter="wipe(left)">
                                      <p:cBhvr>
                                        <p:cTn id="39" dur="500"/>
                                        <p:tgtEl>
                                          <p:spTgt spid="36"/>
                                        </p:tgtEl>
                                      </p:cBhvr>
                                    </p:animEffect>
                                  </p:childTnLst>
                                </p:cTn>
                              </p:par>
                            </p:childTnLst>
                          </p:cTn>
                        </p:par>
                        <p:par>
                          <p:cTn id="40" fill="hold">
                            <p:stCondLst>
                              <p:cond delay="3500"/>
                            </p:stCondLst>
                            <p:childTnLst>
                              <p:par>
                                <p:cTn id="41" presetID="2" presetClass="entr" presetSubtype="1" fill="hold" grpId="0" nodeType="afterEffect">
                                  <p:stCondLst>
                                    <p:cond delay="0"/>
                                  </p:stCondLst>
                                  <p:childTnLst>
                                    <p:set>
                                      <p:cBhvr>
                                        <p:cTn id="42" dur="1" fill="hold">
                                          <p:stCondLst>
                                            <p:cond delay="0"/>
                                          </p:stCondLst>
                                        </p:cTn>
                                        <p:tgtEl>
                                          <p:spTgt spid="38"/>
                                        </p:tgtEl>
                                        <p:attrNameLst>
                                          <p:attrName>style.visibility</p:attrName>
                                        </p:attrNameLst>
                                      </p:cBhvr>
                                      <p:to>
                                        <p:strVal val="visible"/>
                                      </p:to>
                                    </p:set>
                                    <p:anim calcmode="lin" valueType="num">
                                      <p:cBhvr additive="base">
                                        <p:cTn id="43" dur="500" fill="hold"/>
                                        <p:tgtEl>
                                          <p:spTgt spid="38"/>
                                        </p:tgtEl>
                                        <p:attrNameLst>
                                          <p:attrName>ppt_x</p:attrName>
                                        </p:attrNameLst>
                                      </p:cBhvr>
                                      <p:tavLst>
                                        <p:tav tm="0">
                                          <p:val>
                                            <p:strVal val="#ppt_x"/>
                                          </p:val>
                                        </p:tav>
                                        <p:tav tm="100000">
                                          <p:val>
                                            <p:strVal val="#ppt_x"/>
                                          </p:val>
                                        </p:tav>
                                      </p:tavLst>
                                    </p:anim>
                                    <p:anim calcmode="lin" valueType="num">
                                      <p:cBhvr additive="base">
                                        <p:cTn id="44" dur="500" fill="hold"/>
                                        <p:tgtEl>
                                          <p:spTgt spid="38"/>
                                        </p:tgtEl>
                                        <p:attrNameLst>
                                          <p:attrName>ppt_y</p:attrName>
                                        </p:attrNameLst>
                                      </p:cBhvr>
                                      <p:tavLst>
                                        <p:tav tm="0">
                                          <p:val>
                                            <p:strVal val="0-#ppt_h/2"/>
                                          </p:val>
                                        </p:tav>
                                        <p:tav tm="100000">
                                          <p:val>
                                            <p:strVal val="#ppt_y"/>
                                          </p:val>
                                        </p:tav>
                                      </p:tavLst>
                                    </p:anim>
                                  </p:childTnLst>
                                </p:cTn>
                              </p:par>
                            </p:childTnLst>
                          </p:cTn>
                        </p:par>
                        <p:par>
                          <p:cTn id="45" fill="hold">
                            <p:stCondLst>
                              <p:cond delay="4000"/>
                            </p:stCondLst>
                            <p:childTnLst>
                              <p:par>
                                <p:cTn id="46" presetID="22" presetClass="entr" presetSubtype="8" fill="hold" nodeType="afterEffect">
                                  <p:stCondLst>
                                    <p:cond delay="0"/>
                                  </p:stCondLst>
                                  <p:childTnLst>
                                    <p:set>
                                      <p:cBhvr>
                                        <p:cTn id="47" dur="1" fill="hold">
                                          <p:stCondLst>
                                            <p:cond delay="0"/>
                                          </p:stCondLst>
                                        </p:cTn>
                                        <p:tgtEl>
                                          <p:spTgt spid="3"/>
                                        </p:tgtEl>
                                        <p:attrNameLst>
                                          <p:attrName>style.visibility</p:attrName>
                                        </p:attrNameLst>
                                      </p:cBhvr>
                                      <p:to>
                                        <p:strVal val="visible"/>
                                      </p:to>
                                    </p:set>
                                    <p:animEffect transition="in" filter="wipe(left)">
                                      <p:cBhvr>
                                        <p:cTn id="48" dur="500"/>
                                        <p:tgtEl>
                                          <p:spTgt spid="3"/>
                                        </p:tgtEl>
                                      </p:cBhvr>
                                    </p:animEffect>
                                  </p:childTnLst>
                                </p:cTn>
                              </p:par>
                            </p:childTnLst>
                          </p:cTn>
                        </p:par>
                        <p:par>
                          <p:cTn id="49" fill="hold">
                            <p:stCondLst>
                              <p:cond delay="4500"/>
                            </p:stCondLst>
                            <p:childTnLst>
                              <p:par>
                                <p:cTn id="50" presetID="22" presetClass="entr" presetSubtype="8" fill="hold" nodeType="afterEffect">
                                  <p:stCondLst>
                                    <p:cond delay="0"/>
                                  </p:stCondLst>
                                  <p:childTnLst>
                                    <p:set>
                                      <p:cBhvr>
                                        <p:cTn id="51" dur="1" fill="hold">
                                          <p:stCondLst>
                                            <p:cond delay="0"/>
                                          </p:stCondLst>
                                        </p:cTn>
                                        <p:tgtEl>
                                          <p:spTgt spid="6"/>
                                        </p:tgtEl>
                                        <p:attrNameLst>
                                          <p:attrName>style.visibility</p:attrName>
                                        </p:attrNameLst>
                                      </p:cBhvr>
                                      <p:to>
                                        <p:strVal val="visible"/>
                                      </p:to>
                                    </p:set>
                                    <p:animEffect transition="in" filter="wipe(left)">
                                      <p:cBhvr>
                                        <p:cTn id="5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animBg="1"/>
      <p:bldP spid="65" grpId="0" animBg="1"/>
      <p:bldP spid="67" grpId="0" animBg="1"/>
      <p:bldP spid="88" grpId="0" animBg="1"/>
      <p:bldP spid="89" grpId="0" animBg="1"/>
      <p:bldP spid="30" grpId="0" animBg="1"/>
      <p:bldP spid="3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25"/>
          <p:cNvSpPr/>
          <p:nvPr/>
        </p:nvSpPr>
        <p:spPr>
          <a:xfrm>
            <a:off x="4685548" y="842140"/>
            <a:ext cx="6264696" cy="134065"/>
          </a:xfrm>
          <a:prstGeom prst="rect">
            <a:avLst/>
          </a:prstGeom>
          <a:pattFill prst="ltUpDiag">
            <a:fgClr>
              <a:srgbClr val="414455"/>
            </a:fgClr>
            <a:bgClr>
              <a:srgbClr val="E8E8E6"/>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04664"/>
            <a:ext cx="12190413" cy="0"/>
          </a:xfrm>
          <a:prstGeom prst="line">
            <a:avLst/>
          </a:prstGeom>
          <a:ln>
            <a:solidFill>
              <a:srgbClr val="414455"/>
            </a:solidFill>
            <a:prstDash val="dash"/>
          </a:ln>
        </p:spPr>
        <p:style>
          <a:lnRef idx="1">
            <a:schemeClr val="accent1"/>
          </a:lnRef>
          <a:fillRef idx="0">
            <a:schemeClr val="accent1"/>
          </a:fillRef>
          <a:effectRef idx="0">
            <a:schemeClr val="accent1"/>
          </a:effectRef>
          <a:fontRef idx="minor">
            <a:schemeClr val="tx1"/>
          </a:fontRef>
        </p:style>
      </p:cxnSp>
      <p:sp>
        <p:nvSpPr>
          <p:cNvPr id="13" name="椭圆 64"/>
          <p:cNvSpPr>
            <a:spLocks noChangeArrowheads="1"/>
          </p:cNvSpPr>
          <p:nvPr/>
        </p:nvSpPr>
        <p:spPr bwMode="auto">
          <a:xfrm>
            <a:off x="3286894" y="512219"/>
            <a:ext cx="1676650" cy="1658048"/>
          </a:xfrm>
          <a:prstGeom prst="ellipse">
            <a:avLst/>
          </a:prstGeom>
          <a:solidFill>
            <a:srgbClr val="414455"/>
          </a:solidFill>
          <a:ln w="190500" cap="sq" cmpd="sng">
            <a:solidFill>
              <a:srgbClr val="C8C6BD"/>
            </a:solidFill>
            <a:round/>
          </a:ln>
        </p:spPr>
        <p:txBody>
          <a:bodyPr anchor="ctr"/>
          <a:lstStyle/>
          <a:p>
            <a:pPr algn="ctr"/>
            <a:r>
              <a:rPr lang="zh-CN" altLang="en-US" sz="2800" b="1" dirty="0">
                <a:solidFill>
                  <a:schemeClr val="bg1"/>
                </a:solidFill>
                <a:latin typeface="等线" panose="02010600030101010101" pitchFamily="2" charset="-122"/>
                <a:ea typeface="等线" panose="02010600030101010101" pitchFamily="2" charset="-122"/>
                <a:sym typeface="宋体" charset="-122"/>
              </a:rPr>
              <a:t>硬件</a:t>
            </a:r>
            <a:endParaRPr lang="zh-CN" altLang="zh-CN" sz="2800" b="1" dirty="0">
              <a:solidFill>
                <a:schemeClr val="bg1"/>
              </a:solidFill>
              <a:latin typeface="等线" panose="02010600030101010101" pitchFamily="2" charset="-122"/>
              <a:ea typeface="等线" panose="02010600030101010101" pitchFamily="2" charset="-122"/>
              <a:sym typeface="宋体" charset="-122"/>
            </a:endParaRPr>
          </a:p>
        </p:txBody>
      </p:sp>
      <p:sp>
        <p:nvSpPr>
          <p:cNvPr id="16" name="TextBox 15"/>
          <p:cNvSpPr txBox="1"/>
          <p:nvPr/>
        </p:nvSpPr>
        <p:spPr>
          <a:xfrm>
            <a:off x="5150338" y="1008580"/>
            <a:ext cx="5904656" cy="423321"/>
          </a:xfrm>
          <a:prstGeom prst="rect">
            <a:avLst/>
          </a:prstGeom>
          <a:noFill/>
        </p:spPr>
        <p:txBody>
          <a:bodyPr wrap="square" rtlCol="0">
            <a:spAutoFit/>
          </a:bodyPr>
          <a:lstStyle/>
          <a:p>
            <a:pPr>
              <a:lnSpc>
                <a:spcPct val="130000"/>
              </a:lnSpc>
            </a:pPr>
            <a:r>
              <a:rPr lang="zh-CN" altLang="en-US" b="1" dirty="0">
                <a:latin typeface="+mn-ea"/>
              </a:rPr>
              <a:t>“小米核心是互联网公司，而非手机制造商”</a:t>
            </a:r>
          </a:p>
        </p:txBody>
      </p:sp>
      <p:sp>
        <p:nvSpPr>
          <p:cNvPr id="14" name="文本框 13"/>
          <p:cNvSpPr txBox="1"/>
          <p:nvPr/>
        </p:nvSpPr>
        <p:spPr>
          <a:xfrm>
            <a:off x="4963544" y="2333643"/>
            <a:ext cx="7128792" cy="2127634"/>
          </a:xfrm>
          <a:prstGeom prst="rect">
            <a:avLst/>
          </a:prstGeom>
          <a:noFill/>
        </p:spPr>
        <p:txBody>
          <a:bodyPr wrap="square">
            <a:spAutoFit/>
          </a:bodyPr>
          <a:lstStyle/>
          <a:p>
            <a:pPr>
              <a:lnSpc>
                <a:spcPct val="150000"/>
              </a:lnSpc>
            </a:pPr>
            <a:r>
              <a:rPr lang="zh-CN" altLang="en-US" b="0" i="0" dirty="0">
                <a:solidFill>
                  <a:srgbClr val="121212"/>
                </a:solidFill>
                <a:effectLst/>
                <a:latin typeface="+mn-ea"/>
              </a:rPr>
              <a:t>小米</a:t>
            </a:r>
            <a:r>
              <a:rPr lang="en-US" altLang="zh-CN" b="0" i="0" dirty="0">
                <a:solidFill>
                  <a:srgbClr val="121212"/>
                </a:solidFill>
                <a:effectLst/>
                <a:latin typeface="+mn-ea"/>
              </a:rPr>
              <a:t>123456</a:t>
            </a:r>
            <a:r>
              <a:rPr lang="zh-CN" altLang="en-US" b="0" i="0" dirty="0">
                <a:solidFill>
                  <a:srgbClr val="121212"/>
                </a:solidFill>
                <a:effectLst/>
                <a:latin typeface="+mn-ea"/>
              </a:rPr>
              <a:t>：主攻</a:t>
            </a:r>
            <a:r>
              <a:rPr lang="en-US" altLang="zh-CN" b="0" i="0" dirty="0">
                <a:solidFill>
                  <a:srgbClr val="121212"/>
                </a:solidFill>
                <a:effectLst/>
                <a:latin typeface="+mn-ea"/>
              </a:rPr>
              <a:t>1500-2000</a:t>
            </a:r>
            <a:r>
              <a:rPr lang="zh-CN" altLang="en-US" b="0" i="0" dirty="0">
                <a:solidFill>
                  <a:srgbClr val="121212"/>
                </a:solidFill>
                <a:effectLst/>
                <a:latin typeface="+mn-ea"/>
              </a:rPr>
              <a:t>元中端市场</a:t>
            </a:r>
            <a:endParaRPr lang="en-US" altLang="zh-CN" b="0" i="0" dirty="0">
              <a:solidFill>
                <a:srgbClr val="121212"/>
              </a:solidFill>
              <a:effectLst/>
              <a:latin typeface="+mn-ea"/>
            </a:endParaRPr>
          </a:p>
          <a:p>
            <a:pPr>
              <a:lnSpc>
                <a:spcPct val="150000"/>
              </a:lnSpc>
            </a:pPr>
            <a:r>
              <a:rPr lang="zh-CN" altLang="en-US" dirty="0">
                <a:solidFill>
                  <a:srgbClr val="121212"/>
                </a:solidFill>
                <a:latin typeface="+mn-ea"/>
              </a:rPr>
              <a:t>红米手机：</a:t>
            </a:r>
            <a:r>
              <a:rPr lang="en-US" altLang="zh-CN" dirty="0">
                <a:solidFill>
                  <a:sysClr val="windowText" lastClr="000000"/>
                </a:solidFill>
                <a:latin typeface="+mn-ea"/>
              </a:rPr>
              <a:t>799</a:t>
            </a:r>
            <a:r>
              <a:rPr lang="zh-CN" altLang="en-US" dirty="0">
                <a:solidFill>
                  <a:srgbClr val="121212"/>
                </a:solidFill>
                <a:latin typeface="+mn-ea"/>
              </a:rPr>
              <a:t>元红米手机清除低端市场山寨机</a:t>
            </a:r>
            <a:endParaRPr lang="en-US" altLang="zh-CN" dirty="0">
              <a:solidFill>
                <a:srgbClr val="121212"/>
              </a:solidFill>
              <a:latin typeface="+mn-ea"/>
            </a:endParaRPr>
          </a:p>
          <a:p>
            <a:pPr>
              <a:lnSpc>
                <a:spcPct val="150000"/>
              </a:lnSpc>
            </a:pPr>
            <a:r>
              <a:rPr lang="en-US" altLang="zh-CN" dirty="0">
                <a:solidFill>
                  <a:srgbClr val="121212"/>
                </a:solidFill>
                <a:latin typeface="+mn-ea"/>
              </a:rPr>
              <a:t>MIX </a:t>
            </a:r>
            <a:r>
              <a:rPr lang="zh-CN" altLang="en-US" dirty="0">
                <a:solidFill>
                  <a:srgbClr val="121212"/>
                </a:solidFill>
                <a:latin typeface="+mn-ea"/>
              </a:rPr>
              <a:t>手机：进军高端市场</a:t>
            </a:r>
            <a:endParaRPr lang="en-US" altLang="zh-CN" dirty="0">
              <a:solidFill>
                <a:srgbClr val="121212"/>
              </a:solidFill>
              <a:latin typeface="+mn-ea"/>
            </a:endParaRPr>
          </a:p>
          <a:p>
            <a:pPr>
              <a:lnSpc>
                <a:spcPct val="150000"/>
              </a:lnSpc>
            </a:pPr>
            <a:r>
              <a:rPr lang="zh-CN" altLang="en-US" dirty="0">
                <a:solidFill>
                  <a:srgbClr val="121212"/>
                </a:solidFill>
                <a:latin typeface="+mn-ea"/>
              </a:rPr>
              <a:t>手机周边：</a:t>
            </a:r>
            <a:r>
              <a:rPr lang="zh-CN" altLang="en-US" dirty="0">
                <a:latin typeface="+mn-ea"/>
              </a:rPr>
              <a:t>例如：手环、移动电源、插线板、体重器、空气净化器、耳机、运动相机</a:t>
            </a:r>
            <a:endParaRPr lang="en-US" altLang="zh-CN" dirty="0">
              <a:solidFill>
                <a:srgbClr val="121212"/>
              </a:solidFill>
              <a:latin typeface="+mn-ea"/>
            </a:endParaRPr>
          </a:p>
        </p:txBody>
      </p:sp>
      <p:sp>
        <p:nvSpPr>
          <p:cNvPr id="17" name="AutoShape 12"/>
          <p:cNvSpPr>
            <a:spLocks noChangeArrowheads="1"/>
          </p:cNvSpPr>
          <p:nvPr/>
        </p:nvSpPr>
        <p:spPr bwMode="auto">
          <a:xfrm>
            <a:off x="4987096" y="1905368"/>
            <a:ext cx="1924985" cy="491356"/>
          </a:xfrm>
          <a:prstGeom prst="homePlate">
            <a:avLst>
              <a:gd name="adj" fmla="val 63872"/>
            </a:avLst>
          </a:prstGeom>
          <a:solidFill>
            <a:srgbClr val="414455"/>
          </a:solidFill>
          <a:ln w="9525">
            <a:noFill/>
            <a:miter lim="800000"/>
          </a:ln>
        </p:spPr>
        <p:txBody>
          <a:bodyPr wrap="none" anchor="ctr"/>
          <a:lstStyle/>
          <a:p>
            <a:pPr algn="ctr" defTabSz="914400"/>
            <a:r>
              <a:rPr lang="zh-CN" altLang="en-US" sz="2000" b="1" dirty="0">
                <a:solidFill>
                  <a:prstClr val="white"/>
                </a:solidFill>
                <a:latin typeface="等线" panose="02010600030101010101" pitchFamily="2" charset="-122"/>
                <a:ea typeface="等线" panose="02010600030101010101" pitchFamily="2" charset="-122"/>
              </a:rPr>
              <a:t>手机</a:t>
            </a:r>
          </a:p>
        </p:txBody>
      </p:sp>
      <p:sp>
        <p:nvSpPr>
          <p:cNvPr id="18" name="AutoShape 12"/>
          <p:cNvSpPr>
            <a:spLocks noChangeArrowheads="1"/>
          </p:cNvSpPr>
          <p:nvPr/>
        </p:nvSpPr>
        <p:spPr bwMode="auto">
          <a:xfrm>
            <a:off x="5015086" y="4149080"/>
            <a:ext cx="1924985" cy="491356"/>
          </a:xfrm>
          <a:prstGeom prst="homePlate">
            <a:avLst>
              <a:gd name="adj" fmla="val 63872"/>
            </a:avLst>
          </a:prstGeom>
          <a:solidFill>
            <a:srgbClr val="414455"/>
          </a:solidFill>
          <a:ln w="9525">
            <a:noFill/>
            <a:miter lim="800000"/>
          </a:ln>
        </p:spPr>
        <p:txBody>
          <a:bodyPr wrap="none" anchor="ctr"/>
          <a:lstStyle/>
          <a:p>
            <a:pPr algn="ctr" defTabSz="914400"/>
            <a:r>
              <a:rPr lang="zh-CN" altLang="en-US" sz="2000" b="1" dirty="0">
                <a:solidFill>
                  <a:prstClr val="white"/>
                </a:solidFill>
                <a:latin typeface="等线" panose="02010600030101010101" pitchFamily="2" charset="-122"/>
                <a:ea typeface="等线" panose="02010600030101010101" pitchFamily="2" charset="-122"/>
              </a:rPr>
              <a:t>智能家居</a:t>
            </a:r>
          </a:p>
        </p:txBody>
      </p:sp>
      <p:sp>
        <p:nvSpPr>
          <p:cNvPr id="19" name="文本框 18"/>
          <p:cNvSpPr txBox="1"/>
          <p:nvPr/>
        </p:nvSpPr>
        <p:spPr>
          <a:xfrm>
            <a:off x="4987096" y="4673178"/>
            <a:ext cx="7077250" cy="2127634"/>
          </a:xfrm>
          <a:prstGeom prst="rect">
            <a:avLst/>
          </a:prstGeom>
          <a:noFill/>
        </p:spPr>
        <p:txBody>
          <a:bodyPr wrap="square">
            <a:spAutoFit/>
          </a:bodyPr>
          <a:lstStyle/>
          <a:p>
            <a:pPr>
              <a:lnSpc>
                <a:spcPct val="150000"/>
              </a:lnSpc>
            </a:pPr>
            <a:r>
              <a:rPr lang="zh-CN" altLang="en-US" dirty="0">
                <a:latin typeface="+mn-ea"/>
              </a:rPr>
              <a:t>收购各个行业的优秀单品：高频使用，市场货质量不一，利润率较高：</a:t>
            </a:r>
            <a:endParaRPr lang="en-US" altLang="zh-CN" dirty="0">
              <a:latin typeface="+mn-ea"/>
            </a:endParaRPr>
          </a:p>
          <a:p>
            <a:pPr>
              <a:lnSpc>
                <a:spcPct val="150000"/>
              </a:lnSpc>
            </a:pPr>
            <a:r>
              <a:rPr lang="zh-CN" altLang="en-US" dirty="0">
                <a:latin typeface="+mn-ea"/>
              </a:rPr>
              <a:t>电纸书阅读器、智能洗衣机、智能切菜板、刀具、智能冰箱、智能挂钩、全屏幕指纹识别、智能被子、智能茶壶、智能床垫、宠物喂食器、宠物窝、智能电子挂件、微波炉、可折叠的滑板车、车载智能设备、鱼缸净水器、智能汽车或汽车系统、宠物垫、</a:t>
            </a:r>
            <a:r>
              <a:rPr lang="en-US" altLang="zh-CN" dirty="0">
                <a:latin typeface="+mn-ea"/>
              </a:rPr>
              <a:t>USB</a:t>
            </a:r>
            <a:r>
              <a:rPr lang="zh-CN" altLang="en-US" dirty="0">
                <a:latin typeface="+mn-ea"/>
              </a:rPr>
              <a:t>加湿器、跑步机</a:t>
            </a:r>
            <a:endParaRPr lang="en-US" altLang="zh-CN" dirty="0">
              <a:latin typeface="+mn-ea"/>
            </a:endParaRPr>
          </a:p>
        </p:txBody>
      </p:sp>
      <p:pic>
        <p:nvPicPr>
          <p:cNvPr id="1026" name="Picture 2"/>
          <p:cNvPicPr>
            <a:picLocks noChangeAspect="1" noChangeArrowheads="1"/>
          </p:cNvPicPr>
          <p:nvPr/>
        </p:nvPicPr>
        <p:blipFill>
          <a:blip r:embed="rId3" cstate="print"/>
          <a:srcRect/>
          <a:stretch>
            <a:fillRect/>
          </a:stretch>
        </p:blipFill>
        <p:spPr bwMode="auto">
          <a:xfrm>
            <a:off x="262558" y="2636912"/>
            <a:ext cx="4104456" cy="4049731"/>
          </a:xfrm>
          <a:prstGeom prst="rect">
            <a:avLst/>
          </a:prstGeom>
          <a:noFill/>
          <a:ln w="9525">
            <a:noFill/>
            <a:miter lim="800000"/>
            <a:headEnd/>
            <a:tailEnd/>
          </a:ln>
        </p:spPr>
      </p:pic>
      <p:sp>
        <p:nvSpPr>
          <p:cNvPr id="2" name="文本框 1"/>
          <p:cNvSpPr txBox="1"/>
          <p:nvPr/>
        </p:nvSpPr>
        <p:spPr>
          <a:xfrm>
            <a:off x="163195" y="625475"/>
            <a:ext cx="2619643" cy="1188720"/>
          </a:xfrm>
          <a:prstGeom prst="rect">
            <a:avLst/>
          </a:prstGeom>
          <a:noFill/>
        </p:spPr>
        <p:txBody>
          <a:bodyPr wrap="square" rtlCol="0" anchor="ctr">
            <a:noAutofit/>
          </a:bodyPr>
          <a:lstStyle/>
          <a:p>
            <a:pPr>
              <a:lnSpc>
                <a:spcPct val="100000"/>
              </a:lnSpc>
            </a:pPr>
            <a:r>
              <a:rPr lang="zh-CN" altLang="en-US" sz="2400" dirty="0">
                <a:solidFill>
                  <a:srgbClr val="FF0000"/>
                </a:solidFill>
                <a:latin typeface="+mn-ea"/>
              </a:rPr>
              <a:t>建立用户社区</a:t>
            </a:r>
          </a:p>
          <a:p>
            <a:pPr>
              <a:lnSpc>
                <a:spcPct val="100000"/>
              </a:lnSpc>
            </a:pPr>
            <a:r>
              <a:rPr lang="en-US" altLang="zh-CN" sz="2400" dirty="0" err="1">
                <a:solidFill>
                  <a:srgbClr val="FF0000"/>
                </a:solidFill>
                <a:latin typeface="+mn-ea"/>
              </a:rPr>
              <a:t>培养用户基础</a:t>
            </a:r>
            <a:endParaRPr lang="en-US" altLang="zh-CN" sz="2400" dirty="0">
              <a:solidFill>
                <a:srgbClr val="FF0000"/>
              </a:solidFill>
              <a:latin typeface="+mn-ea"/>
            </a:endParaRPr>
          </a:p>
        </p:txBody>
      </p:sp>
    </p:spTree>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par>
                                <p:cTn id="9" presetID="8" presetClass="emph" presetSubtype="0" fill="hold" grpId="1" nodeType="withEffect">
                                  <p:stCondLst>
                                    <p:cond delay="0"/>
                                  </p:stCondLst>
                                  <p:childTnLst>
                                    <p:animRot by="21600000">
                                      <p:cBhvr>
                                        <p:cTn id="10" dur="500" fill="hold"/>
                                        <p:tgtEl>
                                          <p:spTgt spid="13"/>
                                        </p:tgtEl>
                                        <p:attrNameLst>
                                          <p:attrName>r</p:attrName>
                                        </p:attrNameLst>
                                      </p:cBhvr>
                                    </p:animRo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26"/>
                                        </p:tgtEl>
                                        <p:attrNameLst>
                                          <p:attrName>style.visibility</p:attrName>
                                        </p:attrNameLst>
                                      </p:cBhvr>
                                      <p:to>
                                        <p:strVal val="visible"/>
                                      </p:to>
                                    </p:set>
                                    <p:animEffect transition="in" filter="wipe(left)">
                                      <p:cBhvr>
                                        <p:cTn id="14" dur="500"/>
                                        <p:tgtEl>
                                          <p:spTgt spid="26"/>
                                        </p:tgtEl>
                                      </p:cBhvr>
                                    </p:animEffect>
                                  </p:childTnLst>
                                </p:cTn>
                              </p:par>
                            </p:childTnLst>
                          </p:cTn>
                        </p:par>
                        <p:par>
                          <p:cTn id="15" fill="hold">
                            <p:stCondLst>
                              <p:cond delay="1000"/>
                            </p:stCondLst>
                            <p:childTnLst>
                              <p:par>
                                <p:cTn id="16" presetID="22" presetClass="entr" presetSubtype="8" fill="hold" grpId="0" nodeType="afterEffect">
                                  <p:stCondLst>
                                    <p:cond delay="0"/>
                                  </p:stCondLst>
                                  <p:iterate type="lt">
                                    <p:tmPct val="30000"/>
                                  </p:iterate>
                                  <p:childTnLst>
                                    <p:set>
                                      <p:cBhvr>
                                        <p:cTn id="17" dur="1" fill="hold">
                                          <p:stCondLst>
                                            <p:cond delay="0"/>
                                          </p:stCondLst>
                                        </p:cTn>
                                        <p:tgtEl>
                                          <p:spTgt spid="16"/>
                                        </p:tgtEl>
                                        <p:attrNameLst>
                                          <p:attrName>style.visibility</p:attrName>
                                        </p:attrNameLst>
                                      </p:cBhvr>
                                      <p:to>
                                        <p:strVal val="visible"/>
                                      </p:to>
                                    </p:set>
                                    <p:animEffect transition="in" filter="wipe(left)">
                                      <p:cBhvr>
                                        <p:cTn id="18" dur="100"/>
                                        <p:tgtEl>
                                          <p:spTgt spid="16"/>
                                        </p:tgtEl>
                                      </p:cBhvr>
                                    </p:animEffect>
                                  </p:childTnLst>
                                </p:cTn>
                              </p:par>
                              <p:par>
                                <p:cTn id="19" presetID="36" presetClass="emph" presetSubtype="0" fill="hold" grpId="1" nodeType="withEffect">
                                  <p:stCondLst>
                                    <p:cond delay="0"/>
                                  </p:stCondLst>
                                  <p:iterate type="lt">
                                    <p:tmPct val="30000"/>
                                  </p:iterate>
                                  <p:childTnLst>
                                    <p:animScale>
                                      <p:cBhvr>
                                        <p:cTn id="20" dur="50" autoRev="1" fill="hold">
                                          <p:stCondLst>
                                            <p:cond delay="0"/>
                                          </p:stCondLst>
                                        </p:cTn>
                                        <p:tgtEl>
                                          <p:spTgt spid="16"/>
                                        </p:tgtEl>
                                      </p:cBhvr>
                                      <p:to x="80000" y="100000"/>
                                    </p:animScale>
                                    <p:anim by="(#ppt_w*0.10)" calcmode="lin" valueType="num">
                                      <p:cBhvr>
                                        <p:cTn id="21" dur="50" autoRev="1" fill="hold">
                                          <p:stCondLst>
                                            <p:cond delay="0"/>
                                          </p:stCondLst>
                                        </p:cTn>
                                        <p:tgtEl>
                                          <p:spTgt spid="16"/>
                                        </p:tgtEl>
                                        <p:attrNameLst>
                                          <p:attrName>ppt_x</p:attrName>
                                        </p:attrNameLst>
                                      </p:cBhvr>
                                    </p:anim>
                                    <p:anim by="(-#ppt_w*0.10)" calcmode="lin" valueType="num">
                                      <p:cBhvr>
                                        <p:cTn id="22" dur="50" autoRev="1" fill="hold">
                                          <p:stCondLst>
                                            <p:cond delay="0"/>
                                          </p:stCondLst>
                                        </p:cTn>
                                        <p:tgtEl>
                                          <p:spTgt spid="16"/>
                                        </p:tgtEl>
                                        <p:attrNameLst>
                                          <p:attrName>ppt_y</p:attrName>
                                        </p:attrNameLst>
                                      </p:cBhvr>
                                    </p:anim>
                                    <p:animRot by="-480000">
                                      <p:cBhvr>
                                        <p:cTn id="23" dur="50" autoRev="1" fill="hold">
                                          <p:stCondLst>
                                            <p:cond delay="0"/>
                                          </p:stCondLst>
                                        </p:cTn>
                                        <p:tgtEl>
                                          <p:spTgt spid="16"/>
                                        </p:tgtEl>
                                        <p:attrNameLst>
                                          <p:attrName>r</p:attrName>
                                        </p:attrNameLst>
                                      </p:cBhvr>
                                    </p:animRot>
                                  </p:childTnLst>
                                </p:cTn>
                              </p:par>
                            </p:childTnLst>
                          </p:cTn>
                        </p:par>
                        <p:par>
                          <p:cTn id="24" fill="hold">
                            <p:stCondLst>
                              <p:cond delay="1670"/>
                            </p:stCondLst>
                            <p:childTnLst>
                              <p:par>
                                <p:cTn id="25" presetID="2" presetClass="entr" presetSubtype="8" fill="hold" grpId="0" nodeType="afterEffect">
                                  <p:stCondLst>
                                    <p:cond delay="0"/>
                                  </p:stCondLst>
                                  <p:childTnLst>
                                    <p:set>
                                      <p:cBhvr>
                                        <p:cTn id="26" dur="1" fill="hold">
                                          <p:stCondLst>
                                            <p:cond delay="0"/>
                                          </p:stCondLst>
                                        </p:cTn>
                                        <p:tgtEl>
                                          <p:spTgt spid="17"/>
                                        </p:tgtEl>
                                        <p:attrNameLst>
                                          <p:attrName>style.visibility</p:attrName>
                                        </p:attrNameLst>
                                      </p:cBhvr>
                                      <p:to>
                                        <p:strVal val="visible"/>
                                      </p:to>
                                    </p:set>
                                    <p:anim calcmode="lin" valueType="num">
                                      <p:cBhvr additive="base">
                                        <p:cTn id="27" dur="500" fill="hold"/>
                                        <p:tgtEl>
                                          <p:spTgt spid="17"/>
                                        </p:tgtEl>
                                        <p:attrNameLst>
                                          <p:attrName>ppt_x</p:attrName>
                                        </p:attrNameLst>
                                      </p:cBhvr>
                                      <p:tavLst>
                                        <p:tav tm="0">
                                          <p:val>
                                            <p:strVal val="0-#ppt_w/2"/>
                                          </p:val>
                                        </p:tav>
                                        <p:tav tm="100000">
                                          <p:val>
                                            <p:strVal val="#ppt_x"/>
                                          </p:val>
                                        </p:tav>
                                      </p:tavLst>
                                    </p:anim>
                                    <p:anim calcmode="lin" valueType="num">
                                      <p:cBhvr additive="base">
                                        <p:cTn id="28" dur="500" fill="hold"/>
                                        <p:tgtEl>
                                          <p:spTgt spid="17"/>
                                        </p:tgtEl>
                                        <p:attrNameLst>
                                          <p:attrName>ppt_y</p:attrName>
                                        </p:attrNameLst>
                                      </p:cBhvr>
                                      <p:tavLst>
                                        <p:tav tm="0">
                                          <p:val>
                                            <p:strVal val="#ppt_y"/>
                                          </p:val>
                                        </p:tav>
                                        <p:tav tm="100000">
                                          <p:val>
                                            <p:strVal val="#ppt_y"/>
                                          </p:val>
                                        </p:tav>
                                      </p:tavLst>
                                    </p:anim>
                                  </p:childTnLst>
                                </p:cTn>
                              </p:par>
                            </p:childTnLst>
                          </p:cTn>
                        </p:par>
                        <p:par>
                          <p:cTn id="29" fill="hold">
                            <p:stCondLst>
                              <p:cond delay="2170"/>
                            </p:stCondLst>
                            <p:childTnLst>
                              <p:par>
                                <p:cTn id="30" presetID="2" presetClass="entr" presetSubtype="8" fill="hold" grpId="0" nodeType="afterEffect">
                                  <p:stCondLst>
                                    <p:cond delay="0"/>
                                  </p:stCondLst>
                                  <p:childTnLst>
                                    <p:set>
                                      <p:cBhvr>
                                        <p:cTn id="31" dur="1" fill="hold">
                                          <p:stCondLst>
                                            <p:cond delay="0"/>
                                          </p:stCondLst>
                                        </p:cTn>
                                        <p:tgtEl>
                                          <p:spTgt spid="18"/>
                                        </p:tgtEl>
                                        <p:attrNameLst>
                                          <p:attrName>style.visibility</p:attrName>
                                        </p:attrNameLst>
                                      </p:cBhvr>
                                      <p:to>
                                        <p:strVal val="visible"/>
                                      </p:to>
                                    </p:set>
                                    <p:anim calcmode="lin" valueType="num">
                                      <p:cBhvr additive="base">
                                        <p:cTn id="32" dur="500" fill="hold"/>
                                        <p:tgtEl>
                                          <p:spTgt spid="18"/>
                                        </p:tgtEl>
                                        <p:attrNameLst>
                                          <p:attrName>ppt_x</p:attrName>
                                        </p:attrNameLst>
                                      </p:cBhvr>
                                      <p:tavLst>
                                        <p:tav tm="0">
                                          <p:val>
                                            <p:strVal val="0-#ppt_w/2"/>
                                          </p:val>
                                        </p:tav>
                                        <p:tav tm="100000">
                                          <p:val>
                                            <p:strVal val="#ppt_x"/>
                                          </p:val>
                                        </p:tav>
                                      </p:tavLst>
                                    </p:anim>
                                    <p:anim calcmode="lin" valueType="num">
                                      <p:cBhvr additive="base">
                                        <p:cTn id="33" dur="500" fill="hold"/>
                                        <p:tgtEl>
                                          <p:spTgt spid="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13" grpId="0" animBg="1"/>
      <p:bldP spid="13" grpId="1" animBg="1"/>
      <p:bldP spid="16" grpId="0"/>
      <p:bldP spid="16" grpId="1"/>
      <p:bldP spid="17" grpId="0" animBg="1"/>
      <p:bldP spid="18"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25"/>
          <p:cNvSpPr/>
          <p:nvPr/>
        </p:nvSpPr>
        <p:spPr>
          <a:xfrm>
            <a:off x="4685548" y="842140"/>
            <a:ext cx="6264696" cy="134065"/>
          </a:xfrm>
          <a:prstGeom prst="rect">
            <a:avLst/>
          </a:prstGeom>
          <a:pattFill prst="ltUpDiag">
            <a:fgClr>
              <a:srgbClr val="414455"/>
            </a:fgClr>
            <a:bgClr>
              <a:srgbClr val="E8E8E6"/>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04664"/>
            <a:ext cx="12190413" cy="0"/>
          </a:xfrm>
          <a:prstGeom prst="line">
            <a:avLst/>
          </a:prstGeom>
          <a:ln>
            <a:solidFill>
              <a:srgbClr val="414455"/>
            </a:solidFill>
            <a:prstDash val="dash"/>
          </a:ln>
        </p:spPr>
        <p:style>
          <a:lnRef idx="1">
            <a:schemeClr val="accent1"/>
          </a:lnRef>
          <a:fillRef idx="0">
            <a:schemeClr val="accent1"/>
          </a:fillRef>
          <a:effectRef idx="0">
            <a:schemeClr val="accent1"/>
          </a:effectRef>
          <a:fontRef idx="minor">
            <a:schemeClr val="tx1"/>
          </a:fontRef>
        </p:style>
      </p:cxnSp>
      <p:sp>
        <p:nvSpPr>
          <p:cNvPr id="13" name="椭圆 64"/>
          <p:cNvSpPr>
            <a:spLocks noChangeArrowheads="1"/>
          </p:cNvSpPr>
          <p:nvPr/>
        </p:nvSpPr>
        <p:spPr bwMode="auto">
          <a:xfrm>
            <a:off x="2831132" y="483896"/>
            <a:ext cx="1679898" cy="1658048"/>
          </a:xfrm>
          <a:prstGeom prst="ellipse">
            <a:avLst/>
          </a:prstGeom>
          <a:solidFill>
            <a:srgbClr val="414455"/>
          </a:solidFill>
          <a:ln w="190500" cap="sq" cmpd="sng">
            <a:solidFill>
              <a:srgbClr val="C8C6BD"/>
            </a:solidFill>
            <a:round/>
          </a:ln>
        </p:spPr>
        <p:txBody>
          <a:bodyPr anchor="ctr"/>
          <a:lstStyle/>
          <a:p>
            <a:pPr algn="ctr"/>
            <a:r>
              <a:rPr lang="zh-CN" altLang="en-US" sz="2800" b="1" dirty="0">
                <a:solidFill>
                  <a:schemeClr val="bg1"/>
                </a:solidFill>
                <a:latin typeface="等线" panose="02010600030101010101" pitchFamily="2" charset="-122"/>
                <a:ea typeface="等线" panose="02010600030101010101" pitchFamily="2" charset="-122"/>
                <a:sym typeface="宋体" charset="-122"/>
              </a:rPr>
              <a:t>新零售</a:t>
            </a:r>
            <a:endParaRPr lang="zh-CN" altLang="zh-CN" sz="2800" b="1" dirty="0">
              <a:solidFill>
                <a:schemeClr val="bg1"/>
              </a:solidFill>
              <a:latin typeface="等线" panose="02010600030101010101" pitchFamily="2" charset="-122"/>
              <a:ea typeface="等线" panose="02010600030101010101" pitchFamily="2" charset="-122"/>
              <a:sym typeface="宋体" charset="-122"/>
            </a:endParaRPr>
          </a:p>
        </p:txBody>
      </p:sp>
      <p:sp>
        <p:nvSpPr>
          <p:cNvPr id="16" name="TextBox 15"/>
          <p:cNvSpPr txBox="1"/>
          <p:nvPr/>
        </p:nvSpPr>
        <p:spPr>
          <a:xfrm>
            <a:off x="4740747" y="1015155"/>
            <a:ext cx="6921532" cy="418833"/>
          </a:xfrm>
          <a:prstGeom prst="rect">
            <a:avLst/>
          </a:prstGeom>
          <a:noFill/>
        </p:spPr>
        <p:txBody>
          <a:bodyPr wrap="square" rtlCol="0">
            <a:spAutoFit/>
          </a:bodyPr>
          <a:lstStyle/>
          <a:p>
            <a:pPr>
              <a:lnSpc>
                <a:spcPct val="130000"/>
              </a:lnSpc>
            </a:pPr>
            <a:r>
              <a:rPr lang="zh-CN" altLang="en-US" dirty="0"/>
              <a:t>“小米核心是互联网公司，而非手机制造商”</a:t>
            </a:r>
          </a:p>
        </p:txBody>
      </p:sp>
      <p:sp>
        <p:nvSpPr>
          <p:cNvPr id="23" name="TextBox 22"/>
          <p:cNvSpPr txBox="1"/>
          <p:nvPr/>
        </p:nvSpPr>
        <p:spPr>
          <a:xfrm>
            <a:off x="5361849" y="2132856"/>
            <a:ext cx="6828564" cy="2169825"/>
          </a:xfrm>
          <a:prstGeom prst="rect">
            <a:avLst/>
          </a:prstGeom>
          <a:noFill/>
        </p:spPr>
        <p:txBody>
          <a:bodyPr wrap="square" rtlCol="0">
            <a:spAutoFit/>
          </a:bodyPr>
          <a:lstStyle/>
          <a:p>
            <a:pPr>
              <a:lnSpc>
                <a:spcPct val="150000"/>
              </a:lnSpc>
            </a:pPr>
            <a:r>
              <a:rPr lang="zh-CN" altLang="en-US" dirty="0">
                <a:latin typeface="+mn-ea"/>
              </a:rPr>
              <a:t>小米之家成立</a:t>
            </a:r>
            <a:r>
              <a:rPr lang="en-US" altLang="zh-CN" dirty="0">
                <a:latin typeface="+mn-ea"/>
              </a:rPr>
              <a:t>——</a:t>
            </a:r>
            <a:r>
              <a:rPr lang="zh-CN" altLang="en-US" dirty="0">
                <a:latin typeface="+mn-ea"/>
              </a:rPr>
              <a:t>增强用户粘性，扩大粉丝数量</a:t>
            </a:r>
            <a:endParaRPr lang="en-US" altLang="zh-CN" dirty="0">
              <a:latin typeface="+mn-ea"/>
            </a:endParaRPr>
          </a:p>
          <a:p>
            <a:pPr>
              <a:lnSpc>
                <a:spcPct val="150000"/>
              </a:lnSpc>
            </a:pPr>
            <a:r>
              <a:rPr lang="en-US" altLang="zh-CN" dirty="0">
                <a:latin typeface="+mn-ea"/>
              </a:rPr>
              <a:t>1</a:t>
            </a:r>
            <a:r>
              <a:rPr lang="zh-CN" altLang="en-US" dirty="0">
                <a:latin typeface="+mn-ea"/>
              </a:rPr>
              <a:t>、选址聚焦快时尚，吸引年轻客户群体</a:t>
            </a:r>
            <a:endParaRPr lang="en-US" altLang="zh-CN" dirty="0">
              <a:latin typeface="+mn-ea"/>
            </a:endParaRPr>
          </a:p>
          <a:p>
            <a:pPr>
              <a:lnSpc>
                <a:spcPct val="150000"/>
              </a:lnSpc>
            </a:pPr>
            <a:r>
              <a:rPr lang="en-US" altLang="zh-CN" dirty="0">
                <a:latin typeface="+mn-ea"/>
              </a:rPr>
              <a:t>2</a:t>
            </a:r>
            <a:r>
              <a:rPr lang="zh-CN" altLang="en-US" dirty="0">
                <a:latin typeface="+mn-ea"/>
              </a:rPr>
              <a:t>、丰富的产品链，增加小米之家的可逛性，累积频率</a:t>
            </a:r>
            <a:endParaRPr lang="en-US" altLang="zh-CN" dirty="0">
              <a:latin typeface="+mn-ea"/>
            </a:endParaRPr>
          </a:p>
          <a:p>
            <a:pPr>
              <a:lnSpc>
                <a:spcPct val="150000"/>
              </a:lnSpc>
            </a:pPr>
            <a:r>
              <a:rPr lang="en-US" altLang="zh-CN" dirty="0">
                <a:latin typeface="+mn-ea"/>
              </a:rPr>
              <a:t>3</a:t>
            </a:r>
            <a:r>
              <a:rPr lang="zh-CN" altLang="en-US" dirty="0">
                <a:latin typeface="+mn-ea"/>
              </a:rPr>
              <a:t>、产品体验性强（平衡车）</a:t>
            </a:r>
            <a:endParaRPr lang="en-US" altLang="zh-CN" dirty="0">
              <a:latin typeface="+mn-ea"/>
            </a:endParaRPr>
          </a:p>
          <a:p>
            <a:pPr>
              <a:lnSpc>
                <a:spcPct val="150000"/>
              </a:lnSpc>
            </a:pPr>
            <a:r>
              <a:rPr lang="en-US" altLang="zh-CN" dirty="0">
                <a:latin typeface="+mn-ea"/>
              </a:rPr>
              <a:t>4</a:t>
            </a:r>
            <a:r>
              <a:rPr lang="zh-CN" altLang="en-US" dirty="0">
                <a:latin typeface="+mn-ea"/>
              </a:rPr>
              <a:t>、利于物流配送</a:t>
            </a:r>
          </a:p>
        </p:txBody>
      </p:sp>
      <p:pic>
        <p:nvPicPr>
          <p:cNvPr id="2052" name="Picture 4"/>
          <p:cNvPicPr>
            <a:picLocks noChangeAspect="1" noChangeArrowheads="1"/>
          </p:cNvPicPr>
          <p:nvPr/>
        </p:nvPicPr>
        <p:blipFill>
          <a:blip r:embed="rId3" cstate="print"/>
          <a:srcRect/>
          <a:stretch>
            <a:fillRect/>
          </a:stretch>
        </p:blipFill>
        <p:spPr bwMode="auto">
          <a:xfrm>
            <a:off x="190550" y="2780928"/>
            <a:ext cx="4752528" cy="3184076"/>
          </a:xfrm>
          <a:prstGeom prst="rect">
            <a:avLst/>
          </a:prstGeom>
          <a:noFill/>
          <a:ln w="9525">
            <a:noFill/>
            <a:miter lim="800000"/>
            <a:headEnd/>
            <a:tailEnd/>
          </a:ln>
        </p:spPr>
      </p:pic>
      <p:sp>
        <p:nvSpPr>
          <p:cNvPr id="14" name="TextBox 13"/>
          <p:cNvSpPr txBox="1"/>
          <p:nvPr/>
        </p:nvSpPr>
        <p:spPr>
          <a:xfrm>
            <a:off x="5519142" y="4797152"/>
            <a:ext cx="5688632" cy="830997"/>
          </a:xfrm>
          <a:prstGeom prst="rect">
            <a:avLst/>
          </a:prstGeom>
          <a:noFill/>
        </p:spPr>
        <p:txBody>
          <a:bodyPr wrap="square" rtlCol="0" anchor="ctr">
            <a:noAutofit/>
          </a:bodyPr>
          <a:lstStyle>
            <a:defPPr>
              <a:defRPr lang="zh-CN"/>
            </a:defPPr>
            <a:lvl1pPr>
              <a:lnSpc>
                <a:spcPct val="100000"/>
              </a:lnSpc>
              <a:defRPr sz="2400">
                <a:solidFill>
                  <a:srgbClr val="FF0000"/>
                </a:solidFill>
                <a:latin typeface="+mn-ea"/>
              </a:defRPr>
            </a:lvl1pPr>
          </a:lstStyle>
          <a:p>
            <a:r>
              <a:rPr lang="zh-CN" altLang="en-US" dirty="0"/>
              <a:t>目的：线上线下双向引流，增强用户粘性，节约成本</a:t>
            </a:r>
          </a:p>
        </p:txBody>
      </p:sp>
      <p:sp>
        <p:nvSpPr>
          <p:cNvPr id="2" name="文本框 1"/>
          <p:cNvSpPr txBox="1"/>
          <p:nvPr/>
        </p:nvSpPr>
        <p:spPr>
          <a:xfrm>
            <a:off x="190500" y="483870"/>
            <a:ext cx="6704330" cy="1188720"/>
          </a:xfrm>
          <a:prstGeom prst="rect">
            <a:avLst/>
          </a:prstGeom>
          <a:noFill/>
        </p:spPr>
        <p:txBody>
          <a:bodyPr wrap="square" rtlCol="0" anchor="ctr">
            <a:noAutofit/>
          </a:bodyPr>
          <a:lstStyle>
            <a:defPPr>
              <a:defRPr lang="zh-CN"/>
            </a:defPPr>
            <a:lvl1pPr>
              <a:lnSpc>
                <a:spcPct val="100000"/>
              </a:lnSpc>
              <a:defRPr sz="2400">
                <a:solidFill>
                  <a:srgbClr val="FF0000"/>
                </a:solidFill>
                <a:latin typeface="+mn-ea"/>
              </a:defRPr>
            </a:lvl1pPr>
          </a:lstStyle>
          <a:p>
            <a:r>
              <a:rPr lang="zh-CN" altLang="en-US" dirty="0"/>
              <a:t>逐步积累用户</a:t>
            </a:r>
          </a:p>
        </p:txBody>
      </p:sp>
    </p:spTree>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par>
                                <p:cTn id="9" presetID="8" presetClass="emph" presetSubtype="0" fill="hold" grpId="1" nodeType="withEffect">
                                  <p:stCondLst>
                                    <p:cond delay="0"/>
                                  </p:stCondLst>
                                  <p:childTnLst>
                                    <p:animRot by="21600000">
                                      <p:cBhvr>
                                        <p:cTn id="10" dur="500" fill="hold"/>
                                        <p:tgtEl>
                                          <p:spTgt spid="13"/>
                                        </p:tgtEl>
                                        <p:attrNameLst>
                                          <p:attrName>r</p:attrName>
                                        </p:attrNameLst>
                                      </p:cBhvr>
                                    </p:animRo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26"/>
                                        </p:tgtEl>
                                        <p:attrNameLst>
                                          <p:attrName>style.visibility</p:attrName>
                                        </p:attrNameLst>
                                      </p:cBhvr>
                                      <p:to>
                                        <p:strVal val="visible"/>
                                      </p:to>
                                    </p:set>
                                    <p:animEffect transition="in" filter="wipe(left)">
                                      <p:cBhvr>
                                        <p:cTn id="14" dur="500"/>
                                        <p:tgtEl>
                                          <p:spTgt spid="26"/>
                                        </p:tgtEl>
                                      </p:cBhvr>
                                    </p:animEffect>
                                  </p:childTnLst>
                                </p:cTn>
                              </p:par>
                            </p:childTnLst>
                          </p:cTn>
                        </p:par>
                        <p:par>
                          <p:cTn id="15" fill="hold">
                            <p:stCondLst>
                              <p:cond delay="1000"/>
                            </p:stCondLst>
                            <p:childTnLst>
                              <p:par>
                                <p:cTn id="16" presetID="22" presetClass="entr" presetSubtype="8" fill="hold" grpId="0" nodeType="afterEffect">
                                  <p:stCondLst>
                                    <p:cond delay="0"/>
                                  </p:stCondLst>
                                  <p:iterate type="lt">
                                    <p:tmPct val="30000"/>
                                  </p:iterate>
                                  <p:childTnLst>
                                    <p:set>
                                      <p:cBhvr>
                                        <p:cTn id="17" dur="1" fill="hold">
                                          <p:stCondLst>
                                            <p:cond delay="0"/>
                                          </p:stCondLst>
                                        </p:cTn>
                                        <p:tgtEl>
                                          <p:spTgt spid="16"/>
                                        </p:tgtEl>
                                        <p:attrNameLst>
                                          <p:attrName>style.visibility</p:attrName>
                                        </p:attrNameLst>
                                      </p:cBhvr>
                                      <p:to>
                                        <p:strVal val="visible"/>
                                      </p:to>
                                    </p:set>
                                    <p:animEffect transition="in" filter="wipe(left)">
                                      <p:cBhvr>
                                        <p:cTn id="18" dur="100"/>
                                        <p:tgtEl>
                                          <p:spTgt spid="16"/>
                                        </p:tgtEl>
                                      </p:cBhvr>
                                    </p:animEffect>
                                  </p:childTnLst>
                                </p:cTn>
                              </p:par>
                              <p:par>
                                <p:cTn id="19" presetID="36" presetClass="emph" presetSubtype="0" fill="hold" grpId="1" nodeType="withEffect">
                                  <p:stCondLst>
                                    <p:cond delay="0"/>
                                  </p:stCondLst>
                                  <p:iterate type="lt">
                                    <p:tmPct val="30000"/>
                                  </p:iterate>
                                  <p:childTnLst>
                                    <p:animScale>
                                      <p:cBhvr>
                                        <p:cTn id="20" dur="50" autoRev="1" fill="hold">
                                          <p:stCondLst>
                                            <p:cond delay="0"/>
                                          </p:stCondLst>
                                        </p:cTn>
                                        <p:tgtEl>
                                          <p:spTgt spid="16"/>
                                        </p:tgtEl>
                                      </p:cBhvr>
                                      <p:to x="80000" y="100000"/>
                                    </p:animScale>
                                    <p:anim by="(#ppt_w*0.10)" calcmode="lin" valueType="num">
                                      <p:cBhvr>
                                        <p:cTn id="21" dur="50" autoRev="1" fill="hold">
                                          <p:stCondLst>
                                            <p:cond delay="0"/>
                                          </p:stCondLst>
                                        </p:cTn>
                                        <p:tgtEl>
                                          <p:spTgt spid="16"/>
                                        </p:tgtEl>
                                        <p:attrNameLst>
                                          <p:attrName>ppt_x</p:attrName>
                                        </p:attrNameLst>
                                      </p:cBhvr>
                                    </p:anim>
                                    <p:anim by="(-#ppt_w*0.10)" calcmode="lin" valueType="num">
                                      <p:cBhvr>
                                        <p:cTn id="22" dur="50" autoRev="1" fill="hold">
                                          <p:stCondLst>
                                            <p:cond delay="0"/>
                                          </p:stCondLst>
                                        </p:cTn>
                                        <p:tgtEl>
                                          <p:spTgt spid="16"/>
                                        </p:tgtEl>
                                        <p:attrNameLst>
                                          <p:attrName>ppt_y</p:attrName>
                                        </p:attrNameLst>
                                      </p:cBhvr>
                                    </p:anim>
                                    <p:animRot by="-480000">
                                      <p:cBhvr>
                                        <p:cTn id="23" dur="50" autoRev="1" fill="hold">
                                          <p:stCondLst>
                                            <p:cond delay="0"/>
                                          </p:stCondLst>
                                        </p:cTn>
                                        <p:tgtEl>
                                          <p:spTgt spid="16"/>
                                        </p:tgtEl>
                                        <p:attrNameLst>
                                          <p:attrName>r</p:attrName>
                                        </p:attrNameLst>
                                      </p:cBhvr>
                                    </p:animRot>
                                  </p:childTnLst>
                                </p:cTn>
                              </p:par>
                            </p:childTnLst>
                          </p:cTn>
                        </p:par>
                        <p:par>
                          <p:cTn id="24" fill="hold">
                            <p:stCondLst>
                              <p:cond delay="1670"/>
                            </p:stCondLst>
                            <p:childTnLst>
                              <p:par>
                                <p:cTn id="25" presetID="22" presetClass="entr" presetSubtype="8" fill="hold" grpId="0" nodeType="afterEffect">
                                  <p:stCondLst>
                                    <p:cond delay="0"/>
                                  </p:stCondLst>
                                  <p:iterate type="lt">
                                    <p:tmPct val="30000"/>
                                  </p:iterate>
                                  <p:childTnLst>
                                    <p:set>
                                      <p:cBhvr>
                                        <p:cTn id="26" dur="1" fill="hold">
                                          <p:stCondLst>
                                            <p:cond delay="0"/>
                                          </p:stCondLst>
                                        </p:cTn>
                                        <p:tgtEl>
                                          <p:spTgt spid="23"/>
                                        </p:tgtEl>
                                        <p:attrNameLst>
                                          <p:attrName>style.visibility</p:attrName>
                                        </p:attrNameLst>
                                      </p:cBhvr>
                                      <p:to>
                                        <p:strVal val="visible"/>
                                      </p:to>
                                    </p:set>
                                    <p:animEffect transition="in" filter="wipe(left)">
                                      <p:cBhvr>
                                        <p:cTn id="27" dur="100"/>
                                        <p:tgtEl>
                                          <p:spTgt spid="23"/>
                                        </p:tgtEl>
                                      </p:cBhvr>
                                    </p:animEffect>
                                  </p:childTnLst>
                                </p:cTn>
                              </p:par>
                              <p:par>
                                <p:cTn id="28" presetID="36" presetClass="emph" presetSubtype="0" fill="hold" grpId="1" nodeType="withEffect">
                                  <p:stCondLst>
                                    <p:cond delay="0"/>
                                  </p:stCondLst>
                                  <p:iterate type="lt">
                                    <p:tmPct val="30000"/>
                                  </p:iterate>
                                  <p:childTnLst>
                                    <p:animScale>
                                      <p:cBhvr>
                                        <p:cTn id="29" dur="50" autoRev="1" fill="hold">
                                          <p:stCondLst>
                                            <p:cond delay="0"/>
                                          </p:stCondLst>
                                        </p:cTn>
                                        <p:tgtEl>
                                          <p:spTgt spid="23"/>
                                        </p:tgtEl>
                                      </p:cBhvr>
                                      <p:to x="80000" y="100000"/>
                                    </p:animScale>
                                    <p:anim by="(#ppt_w*0.10)" calcmode="lin" valueType="num">
                                      <p:cBhvr>
                                        <p:cTn id="30" dur="50" autoRev="1" fill="hold">
                                          <p:stCondLst>
                                            <p:cond delay="0"/>
                                          </p:stCondLst>
                                        </p:cTn>
                                        <p:tgtEl>
                                          <p:spTgt spid="23"/>
                                        </p:tgtEl>
                                        <p:attrNameLst>
                                          <p:attrName>ppt_x</p:attrName>
                                        </p:attrNameLst>
                                      </p:cBhvr>
                                    </p:anim>
                                    <p:anim by="(-#ppt_w*0.10)" calcmode="lin" valueType="num">
                                      <p:cBhvr>
                                        <p:cTn id="31" dur="50" autoRev="1" fill="hold">
                                          <p:stCondLst>
                                            <p:cond delay="0"/>
                                          </p:stCondLst>
                                        </p:cTn>
                                        <p:tgtEl>
                                          <p:spTgt spid="23"/>
                                        </p:tgtEl>
                                        <p:attrNameLst>
                                          <p:attrName>ppt_y</p:attrName>
                                        </p:attrNameLst>
                                      </p:cBhvr>
                                    </p:anim>
                                    <p:animRot by="-480000">
                                      <p:cBhvr>
                                        <p:cTn id="32" dur="50" autoRev="1" fill="hold">
                                          <p:stCondLst>
                                            <p:cond delay="0"/>
                                          </p:stCondLst>
                                        </p:cTn>
                                        <p:tgtEl>
                                          <p:spTgt spid="23"/>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13" grpId="0" animBg="1"/>
      <p:bldP spid="13" grpId="1" animBg="1"/>
      <p:bldP spid="16" grpId="0"/>
      <p:bldP spid="16" grpId="1"/>
      <p:bldP spid="23" grpId="0"/>
      <p:bldP spid="23" grpId="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25"/>
          <p:cNvSpPr/>
          <p:nvPr/>
        </p:nvSpPr>
        <p:spPr>
          <a:xfrm>
            <a:off x="4685548" y="842140"/>
            <a:ext cx="6264696" cy="134065"/>
          </a:xfrm>
          <a:prstGeom prst="rect">
            <a:avLst/>
          </a:prstGeom>
          <a:pattFill prst="ltUpDiag">
            <a:fgClr>
              <a:srgbClr val="414455"/>
            </a:fgClr>
            <a:bgClr>
              <a:srgbClr val="E8E8E6"/>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04664"/>
            <a:ext cx="12190413" cy="0"/>
          </a:xfrm>
          <a:prstGeom prst="line">
            <a:avLst/>
          </a:prstGeom>
          <a:ln>
            <a:solidFill>
              <a:srgbClr val="414455"/>
            </a:solidFill>
            <a:prstDash val="dash"/>
          </a:ln>
        </p:spPr>
        <p:style>
          <a:lnRef idx="1">
            <a:schemeClr val="accent1"/>
          </a:lnRef>
          <a:fillRef idx="0">
            <a:schemeClr val="accent1"/>
          </a:fillRef>
          <a:effectRef idx="0">
            <a:schemeClr val="accent1"/>
          </a:effectRef>
          <a:fontRef idx="minor">
            <a:schemeClr val="tx1"/>
          </a:fontRef>
        </p:style>
      </p:cxnSp>
      <p:sp>
        <p:nvSpPr>
          <p:cNvPr id="13" name="椭圆 64"/>
          <p:cNvSpPr>
            <a:spLocks noChangeArrowheads="1"/>
          </p:cNvSpPr>
          <p:nvPr/>
        </p:nvSpPr>
        <p:spPr bwMode="auto">
          <a:xfrm>
            <a:off x="2831132" y="483896"/>
            <a:ext cx="1679898" cy="1658048"/>
          </a:xfrm>
          <a:prstGeom prst="ellipse">
            <a:avLst/>
          </a:prstGeom>
          <a:solidFill>
            <a:srgbClr val="414455"/>
          </a:solidFill>
          <a:ln w="190500" cap="sq" cmpd="sng">
            <a:solidFill>
              <a:srgbClr val="C8C6BD"/>
            </a:solidFill>
            <a:round/>
          </a:ln>
        </p:spPr>
        <p:txBody>
          <a:bodyPr anchor="ctr"/>
          <a:lstStyle/>
          <a:p>
            <a:pPr algn="ctr"/>
            <a:r>
              <a:rPr lang="zh-CN" altLang="en-US" sz="2800" b="1" dirty="0">
                <a:solidFill>
                  <a:schemeClr val="bg1"/>
                </a:solidFill>
                <a:latin typeface="等线" panose="02010600030101010101" pitchFamily="2" charset="-122"/>
                <a:ea typeface="等线" panose="02010600030101010101" pitchFamily="2" charset="-122"/>
                <a:sym typeface="宋体" charset="-122"/>
              </a:rPr>
              <a:t>互联网</a:t>
            </a:r>
            <a:endParaRPr lang="zh-CN" altLang="zh-CN" sz="2800" b="1" dirty="0">
              <a:solidFill>
                <a:schemeClr val="bg1"/>
              </a:solidFill>
              <a:latin typeface="等线" panose="02010600030101010101" pitchFamily="2" charset="-122"/>
              <a:ea typeface="等线" panose="02010600030101010101" pitchFamily="2" charset="-122"/>
              <a:sym typeface="宋体" charset="-122"/>
            </a:endParaRPr>
          </a:p>
        </p:txBody>
      </p:sp>
      <p:sp>
        <p:nvSpPr>
          <p:cNvPr id="16" name="TextBox 15"/>
          <p:cNvSpPr txBox="1"/>
          <p:nvPr/>
        </p:nvSpPr>
        <p:spPr>
          <a:xfrm>
            <a:off x="4740747" y="1015155"/>
            <a:ext cx="6921532" cy="418833"/>
          </a:xfrm>
          <a:prstGeom prst="rect">
            <a:avLst/>
          </a:prstGeom>
          <a:noFill/>
        </p:spPr>
        <p:txBody>
          <a:bodyPr wrap="square" rtlCol="0">
            <a:spAutoFit/>
          </a:bodyPr>
          <a:lstStyle/>
          <a:p>
            <a:pPr>
              <a:lnSpc>
                <a:spcPct val="130000"/>
              </a:lnSpc>
            </a:pPr>
            <a:r>
              <a:rPr lang="zh-CN" altLang="en-US" dirty="0"/>
              <a:t>“小米核心是互联网公司，而非手机制造商”</a:t>
            </a:r>
          </a:p>
        </p:txBody>
      </p:sp>
      <p:sp>
        <p:nvSpPr>
          <p:cNvPr id="23" name="TextBox 22"/>
          <p:cNvSpPr txBox="1"/>
          <p:nvPr/>
        </p:nvSpPr>
        <p:spPr>
          <a:xfrm>
            <a:off x="4565108" y="2191477"/>
            <a:ext cx="7506761" cy="2543132"/>
          </a:xfrm>
          <a:prstGeom prst="rect">
            <a:avLst/>
          </a:prstGeom>
          <a:noFill/>
        </p:spPr>
        <p:txBody>
          <a:bodyPr wrap="square" rtlCol="0">
            <a:spAutoFit/>
          </a:bodyPr>
          <a:lstStyle/>
          <a:p>
            <a:pPr>
              <a:lnSpc>
                <a:spcPct val="150000"/>
              </a:lnSpc>
            </a:pPr>
            <a:r>
              <a:rPr lang="en-US" altLang="zh-CN" dirty="0">
                <a:latin typeface="+mn-ea"/>
              </a:rPr>
              <a:t>1</a:t>
            </a:r>
            <a:r>
              <a:rPr lang="zh-CN" altLang="en-US" dirty="0">
                <a:latin typeface="+mn-ea"/>
              </a:rPr>
              <a:t>、基于</a:t>
            </a:r>
            <a:r>
              <a:rPr lang="en-US" altLang="zh-CN" dirty="0">
                <a:latin typeface="+mn-ea"/>
              </a:rPr>
              <a:t>MIUI</a:t>
            </a:r>
            <a:r>
              <a:rPr lang="zh-CN" altLang="en-US" dirty="0">
                <a:latin typeface="+mn-ea"/>
              </a:rPr>
              <a:t>系统的</a:t>
            </a:r>
            <a:r>
              <a:rPr lang="en-US" altLang="zh-CN" dirty="0">
                <a:latin typeface="+mn-ea"/>
              </a:rPr>
              <a:t>IOT</a:t>
            </a:r>
            <a:r>
              <a:rPr lang="zh-CN" altLang="en-US" dirty="0">
                <a:latin typeface="+mn-ea"/>
              </a:rPr>
              <a:t>平台：小米手机用户可享受其提供的互联网服务，而用户数据可丰富小米数据库，促使其云计算等能力的发展</a:t>
            </a:r>
            <a:endParaRPr lang="en-US" altLang="zh-CN" dirty="0">
              <a:latin typeface="+mn-ea"/>
            </a:endParaRPr>
          </a:p>
          <a:p>
            <a:pPr>
              <a:lnSpc>
                <a:spcPct val="150000"/>
              </a:lnSpc>
            </a:pPr>
            <a:endParaRPr lang="zh-CN" altLang="en-US" dirty="0">
              <a:latin typeface="+mn-ea"/>
            </a:endParaRPr>
          </a:p>
          <a:p>
            <a:pPr>
              <a:lnSpc>
                <a:spcPct val="150000"/>
              </a:lnSpc>
            </a:pPr>
            <a:r>
              <a:rPr lang="en-US" altLang="zh-CN" dirty="0">
                <a:latin typeface="+mn-ea"/>
              </a:rPr>
              <a:t>2</a:t>
            </a:r>
            <a:r>
              <a:rPr lang="zh-CN" altLang="en-US" dirty="0">
                <a:latin typeface="+mn-ea"/>
              </a:rPr>
              <a:t>、</a:t>
            </a:r>
            <a:r>
              <a:rPr lang="en-US" altLang="zh-CN" dirty="0">
                <a:latin typeface="+mn-ea"/>
              </a:rPr>
              <a:t>广告费用</a:t>
            </a:r>
            <a:r>
              <a:rPr lang="zh-CN" altLang="en-US" dirty="0">
                <a:latin typeface="+mn-ea"/>
              </a:rPr>
              <a:t>：</a:t>
            </a:r>
            <a:r>
              <a:rPr lang="en-US" altLang="zh-CN" dirty="0">
                <a:latin typeface="+mn-ea"/>
              </a:rPr>
              <a:t>在硬件产品使用过程中植入广告</a:t>
            </a:r>
            <a:r>
              <a:rPr lang="zh-CN" altLang="en-US" dirty="0">
                <a:latin typeface="+mn-ea"/>
              </a:rPr>
              <a:t>，</a:t>
            </a:r>
            <a:r>
              <a:rPr lang="en-US" altLang="zh-CN" dirty="0">
                <a:latin typeface="+mn-ea"/>
              </a:rPr>
              <a:t>收取广告费</a:t>
            </a:r>
            <a:r>
              <a:rPr lang="zh-CN" altLang="en-US" dirty="0">
                <a:latin typeface="+mn-ea"/>
              </a:rPr>
              <a:t>用</a:t>
            </a:r>
          </a:p>
          <a:p>
            <a:pPr>
              <a:lnSpc>
                <a:spcPct val="150000"/>
              </a:lnSpc>
            </a:pPr>
            <a:endParaRPr lang="zh-CN" altLang="en-US" dirty="0">
              <a:latin typeface="+mn-ea"/>
            </a:endParaRPr>
          </a:p>
          <a:p>
            <a:pPr>
              <a:lnSpc>
                <a:spcPct val="150000"/>
              </a:lnSpc>
            </a:pPr>
            <a:r>
              <a:rPr lang="en-US" altLang="zh-CN" dirty="0">
                <a:latin typeface="+mn-ea"/>
              </a:rPr>
              <a:t>3</a:t>
            </a:r>
            <a:r>
              <a:rPr lang="zh-CN" altLang="en-US" dirty="0">
                <a:latin typeface="+mn-ea"/>
              </a:rPr>
              <a:t>、</a:t>
            </a:r>
            <a:r>
              <a:rPr lang="en-US" altLang="zh-CN" dirty="0">
                <a:latin typeface="+mn-ea"/>
              </a:rPr>
              <a:t>应用商店</a:t>
            </a:r>
            <a:r>
              <a:rPr lang="zh-CN" altLang="en-US" dirty="0">
                <a:latin typeface="+mn-ea"/>
              </a:rPr>
              <a:t>、</a:t>
            </a:r>
            <a:r>
              <a:rPr lang="en-US" altLang="zh-CN" dirty="0">
                <a:latin typeface="+mn-ea"/>
              </a:rPr>
              <a:t>游戏</a:t>
            </a:r>
            <a:r>
              <a:rPr lang="zh-CN" altLang="en-US" dirty="0">
                <a:latin typeface="+mn-ea"/>
              </a:rPr>
              <a:t>，</a:t>
            </a:r>
            <a:r>
              <a:rPr lang="en-US" altLang="zh-CN" dirty="0">
                <a:latin typeface="+mn-ea"/>
              </a:rPr>
              <a:t>多媒体</a:t>
            </a:r>
            <a:r>
              <a:rPr lang="zh-CN" altLang="en-US" dirty="0">
                <a:latin typeface="+mn-ea"/>
              </a:rPr>
              <a:t>等</a:t>
            </a:r>
          </a:p>
        </p:txBody>
      </p:sp>
      <p:pic>
        <p:nvPicPr>
          <p:cNvPr id="3075" name="Picture 3"/>
          <p:cNvPicPr>
            <a:picLocks noChangeAspect="1" noChangeArrowheads="1"/>
          </p:cNvPicPr>
          <p:nvPr/>
        </p:nvPicPr>
        <p:blipFill>
          <a:blip r:embed="rId3" cstate="print"/>
          <a:srcRect/>
          <a:stretch>
            <a:fillRect/>
          </a:stretch>
        </p:blipFill>
        <p:spPr bwMode="auto">
          <a:xfrm>
            <a:off x="982638" y="2276872"/>
            <a:ext cx="1968861" cy="4104456"/>
          </a:xfrm>
          <a:prstGeom prst="rect">
            <a:avLst/>
          </a:prstGeom>
          <a:noFill/>
          <a:ln w="9525">
            <a:noFill/>
            <a:miter lim="800000"/>
            <a:headEnd/>
            <a:tailEnd/>
          </a:ln>
        </p:spPr>
      </p:pic>
    </p:spTree>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par>
                                <p:cTn id="9" presetID="8" presetClass="emph" presetSubtype="0" fill="hold" grpId="1" nodeType="withEffect">
                                  <p:stCondLst>
                                    <p:cond delay="0"/>
                                  </p:stCondLst>
                                  <p:childTnLst>
                                    <p:animRot by="21600000">
                                      <p:cBhvr>
                                        <p:cTn id="10" dur="500" fill="hold"/>
                                        <p:tgtEl>
                                          <p:spTgt spid="13"/>
                                        </p:tgtEl>
                                        <p:attrNameLst>
                                          <p:attrName>r</p:attrName>
                                        </p:attrNameLst>
                                      </p:cBhvr>
                                    </p:animRo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26"/>
                                        </p:tgtEl>
                                        <p:attrNameLst>
                                          <p:attrName>style.visibility</p:attrName>
                                        </p:attrNameLst>
                                      </p:cBhvr>
                                      <p:to>
                                        <p:strVal val="visible"/>
                                      </p:to>
                                    </p:set>
                                    <p:animEffect transition="in" filter="wipe(left)">
                                      <p:cBhvr>
                                        <p:cTn id="14" dur="500"/>
                                        <p:tgtEl>
                                          <p:spTgt spid="26"/>
                                        </p:tgtEl>
                                      </p:cBhvr>
                                    </p:animEffect>
                                  </p:childTnLst>
                                </p:cTn>
                              </p:par>
                            </p:childTnLst>
                          </p:cTn>
                        </p:par>
                        <p:par>
                          <p:cTn id="15" fill="hold">
                            <p:stCondLst>
                              <p:cond delay="1000"/>
                            </p:stCondLst>
                            <p:childTnLst>
                              <p:par>
                                <p:cTn id="16" presetID="22" presetClass="entr" presetSubtype="8" fill="hold" grpId="0" nodeType="afterEffect">
                                  <p:stCondLst>
                                    <p:cond delay="0"/>
                                  </p:stCondLst>
                                  <p:iterate type="lt">
                                    <p:tmPct val="30000"/>
                                  </p:iterate>
                                  <p:childTnLst>
                                    <p:set>
                                      <p:cBhvr>
                                        <p:cTn id="17" dur="1" fill="hold">
                                          <p:stCondLst>
                                            <p:cond delay="0"/>
                                          </p:stCondLst>
                                        </p:cTn>
                                        <p:tgtEl>
                                          <p:spTgt spid="16"/>
                                        </p:tgtEl>
                                        <p:attrNameLst>
                                          <p:attrName>style.visibility</p:attrName>
                                        </p:attrNameLst>
                                      </p:cBhvr>
                                      <p:to>
                                        <p:strVal val="visible"/>
                                      </p:to>
                                    </p:set>
                                    <p:animEffect transition="in" filter="wipe(left)">
                                      <p:cBhvr>
                                        <p:cTn id="18" dur="100"/>
                                        <p:tgtEl>
                                          <p:spTgt spid="16"/>
                                        </p:tgtEl>
                                      </p:cBhvr>
                                    </p:animEffect>
                                  </p:childTnLst>
                                </p:cTn>
                              </p:par>
                              <p:par>
                                <p:cTn id="19" presetID="36" presetClass="emph" presetSubtype="0" fill="hold" grpId="1" nodeType="withEffect">
                                  <p:stCondLst>
                                    <p:cond delay="0"/>
                                  </p:stCondLst>
                                  <p:iterate type="lt">
                                    <p:tmPct val="30000"/>
                                  </p:iterate>
                                  <p:childTnLst>
                                    <p:animScale>
                                      <p:cBhvr>
                                        <p:cTn id="20" dur="50" autoRev="1" fill="hold">
                                          <p:stCondLst>
                                            <p:cond delay="0"/>
                                          </p:stCondLst>
                                        </p:cTn>
                                        <p:tgtEl>
                                          <p:spTgt spid="16"/>
                                        </p:tgtEl>
                                      </p:cBhvr>
                                      <p:to x="80000" y="100000"/>
                                    </p:animScale>
                                    <p:anim by="(#ppt_w*0.10)" calcmode="lin" valueType="num">
                                      <p:cBhvr>
                                        <p:cTn id="21" dur="50" autoRev="1" fill="hold">
                                          <p:stCondLst>
                                            <p:cond delay="0"/>
                                          </p:stCondLst>
                                        </p:cTn>
                                        <p:tgtEl>
                                          <p:spTgt spid="16"/>
                                        </p:tgtEl>
                                        <p:attrNameLst>
                                          <p:attrName>ppt_x</p:attrName>
                                        </p:attrNameLst>
                                      </p:cBhvr>
                                    </p:anim>
                                    <p:anim by="(-#ppt_w*0.10)" calcmode="lin" valueType="num">
                                      <p:cBhvr>
                                        <p:cTn id="22" dur="50" autoRev="1" fill="hold">
                                          <p:stCondLst>
                                            <p:cond delay="0"/>
                                          </p:stCondLst>
                                        </p:cTn>
                                        <p:tgtEl>
                                          <p:spTgt spid="16"/>
                                        </p:tgtEl>
                                        <p:attrNameLst>
                                          <p:attrName>ppt_y</p:attrName>
                                        </p:attrNameLst>
                                      </p:cBhvr>
                                    </p:anim>
                                    <p:animRot by="-480000">
                                      <p:cBhvr>
                                        <p:cTn id="23" dur="50" autoRev="1" fill="hold">
                                          <p:stCondLst>
                                            <p:cond delay="0"/>
                                          </p:stCondLst>
                                        </p:cTn>
                                        <p:tgtEl>
                                          <p:spTgt spid="16"/>
                                        </p:tgtEl>
                                        <p:attrNameLst>
                                          <p:attrName>r</p:attrName>
                                        </p:attrNameLst>
                                      </p:cBhvr>
                                    </p:animRot>
                                  </p:childTnLst>
                                </p:cTn>
                              </p:par>
                            </p:childTnLst>
                          </p:cTn>
                        </p:par>
                        <p:par>
                          <p:cTn id="24" fill="hold">
                            <p:stCondLst>
                              <p:cond delay="1670"/>
                            </p:stCondLst>
                            <p:childTnLst>
                              <p:par>
                                <p:cTn id="25" presetID="22" presetClass="entr" presetSubtype="8" fill="hold" grpId="0" nodeType="afterEffect">
                                  <p:stCondLst>
                                    <p:cond delay="0"/>
                                  </p:stCondLst>
                                  <p:iterate type="lt">
                                    <p:tmPct val="30000"/>
                                  </p:iterate>
                                  <p:childTnLst>
                                    <p:set>
                                      <p:cBhvr>
                                        <p:cTn id="26" dur="1" fill="hold">
                                          <p:stCondLst>
                                            <p:cond delay="0"/>
                                          </p:stCondLst>
                                        </p:cTn>
                                        <p:tgtEl>
                                          <p:spTgt spid="23"/>
                                        </p:tgtEl>
                                        <p:attrNameLst>
                                          <p:attrName>style.visibility</p:attrName>
                                        </p:attrNameLst>
                                      </p:cBhvr>
                                      <p:to>
                                        <p:strVal val="visible"/>
                                      </p:to>
                                    </p:set>
                                    <p:animEffect transition="in" filter="wipe(left)">
                                      <p:cBhvr>
                                        <p:cTn id="27" dur="100"/>
                                        <p:tgtEl>
                                          <p:spTgt spid="23"/>
                                        </p:tgtEl>
                                      </p:cBhvr>
                                    </p:animEffect>
                                  </p:childTnLst>
                                </p:cTn>
                              </p:par>
                              <p:par>
                                <p:cTn id="28" presetID="36" presetClass="emph" presetSubtype="0" fill="hold" grpId="1" nodeType="withEffect">
                                  <p:stCondLst>
                                    <p:cond delay="0"/>
                                  </p:stCondLst>
                                  <p:iterate type="lt">
                                    <p:tmPct val="30000"/>
                                  </p:iterate>
                                  <p:childTnLst>
                                    <p:animScale>
                                      <p:cBhvr>
                                        <p:cTn id="29" dur="50" autoRev="1" fill="hold">
                                          <p:stCondLst>
                                            <p:cond delay="0"/>
                                          </p:stCondLst>
                                        </p:cTn>
                                        <p:tgtEl>
                                          <p:spTgt spid="23"/>
                                        </p:tgtEl>
                                      </p:cBhvr>
                                      <p:to x="80000" y="100000"/>
                                    </p:animScale>
                                    <p:anim by="(#ppt_w*0.10)" calcmode="lin" valueType="num">
                                      <p:cBhvr>
                                        <p:cTn id="30" dur="50" autoRev="1" fill="hold">
                                          <p:stCondLst>
                                            <p:cond delay="0"/>
                                          </p:stCondLst>
                                        </p:cTn>
                                        <p:tgtEl>
                                          <p:spTgt spid="23"/>
                                        </p:tgtEl>
                                        <p:attrNameLst>
                                          <p:attrName>ppt_x</p:attrName>
                                        </p:attrNameLst>
                                      </p:cBhvr>
                                    </p:anim>
                                    <p:anim by="(-#ppt_w*0.10)" calcmode="lin" valueType="num">
                                      <p:cBhvr>
                                        <p:cTn id="31" dur="50" autoRev="1" fill="hold">
                                          <p:stCondLst>
                                            <p:cond delay="0"/>
                                          </p:stCondLst>
                                        </p:cTn>
                                        <p:tgtEl>
                                          <p:spTgt spid="23"/>
                                        </p:tgtEl>
                                        <p:attrNameLst>
                                          <p:attrName>ppt_y</p:attrName>
                                        </p:attrNameLst>
                                      </p:cBhvr>
                                    </p:anim>
                                    <p:animRot by="-480000">
                                      <p:cBhvr>
                                        <p:cTn id="32" dur="50" autoRev="1" fill="hold">
                                          <p:stCondLst>
                                            <p:cond delay="0"/>
                                          </p:stCondLst>
                                        </p:cTn>
                                        <p:tgtEl>
                                          <p:spTgt spid="23"/>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13" grpId="0" animBg="1"/>
      <p:bldP spid="13" grpId="1" animBg="1"/>
      <p:bldP spid="16" grpId="0"/>
      <p:bldP spid="16" grpId="1"/>
      <p:bldP spid="23" grpId="0"/>
      <p:bldP spid="23" grpId="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5" name="组合 74"/>
          <p:cNvGrpSpPr/>
          <p:nvPr/>
        </p:nvGrpSpPr>
        <p:grpSpPr>
          <a:xfrm>
            <a:off x="1342329" y="562313"/>
            <a:ext cx="1658729" cy="1658048"/>
            <a:chOff x="1342329" y="562313"/>
            <a:chExt cx="1658729" cy="1658048"/>
          </a:xfrm>
        </p:grpSpPr>
        <p:sp>
          <p:nvSpPr>
            <p:cNvPr id="41" name="椭圆 64"/>
            <p:cNvSpPr>
              <a:spLocks noChangeArrowheads="1"/>
            </p:cNvSpPr>
            <p:nvPr/>
          </p:nvSpPr>
          <p:spPr bwMode="auto">
            <a:xfrm>
              <a:off x="1342329" y="562313"/>
              <a:ext cx="1658729" cy="1658048"/>
            </a:xfrm>
            <a:prstGeom prst="ellipse">
              <a:avLst/>
            </a:prstGeom>
            <a:solidFill>
              <a:srgbClr val="414455"/>
            </a:solidFill>
            <a:ln w="190500" cap="sq" cmpd="sng">
              <a:solidFill>
                <a:srgbClr val="C8C6BD"/>
              </a:solidFill>
              <a:round/>
              <a:headEnd/>
              <a:tailEnd/>
            </a:ln>
          </p:spPr>
          <p:txBody>
            <a:bodyPr anchor="ctr"/>
            <a:lstStyle/>
            <a:p>
              <a:pPr algn="ctr"/>
              <a:endParaRPr lang="zh-CN" altLang="zh-CN" sz="2400">
                <a:solidFill>
                  <a:srgbClr val="FFFFFF"/>
                </a:solidFill>
                <a:latin typeface="宋体" panose="02010600030101010101" pitchFamily="2" charset="-122"/>
                <a:sym typeface="宋体" panose="02010600030101010101" pitchFamily="2" charset="-122"/>
              </a:endParaRPr>
            </a:p>
          </p:txBody>
        </p:sp>
        <p:sp>
          <p:nvSpPr>
            <p:cNvPr id="43" name="TextBox 66"/>
            <p:cNvSpPr>
              <a:spLocks noChangeArrowheads="1"/>
            </p:cNvSpPr>
            <p:nvPr/>
          </p:nvSpPr>
          <p:spPr bwMode="auto">
            <a:xfrm>
              <a:off x="1626212" y="980728"/>
              <a:ext cx="1090962" cy="53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2800" b="1" dirty="0">
                  <a:solidFill>
                    <a:srgbClr val="FFFFFF"/>
                  </a:solidFill>
                  <a:latin typeface="等线" panose="02010600030101010101" pitchFamily="2" charset="-122"/>
                  <a:ea typeface="等线" panose="02010600030101010101" pitchFamily="2" charset="-122"/>
                  <a:sym typeface="经典繁超宋" panose="02010609000101010101" pitchFamily="49" charset="-122"/>
                </a:rPr>
                <a:t>目录</a:t>
              </a:r>
              <a:endParaRPr lang="zh-CN" altLang="en-US" sz="2800" dirty="0"/>
            </a:p>
          </p:txBody>
        </p:sp>
        <p:sp>
          <p:nvSpPr>
            <p:cNvPr id="44" name="TextBox 179"/>
            <p:cNvSpPr>
              <a:spLocks noChangeArrowheads="1"/>
            </p:cNvSpPr>
            <p:nvPr/>
          </p:nvSpPr>
          <p:spPr bwMode="auto">
            <a:xfrm>
              <a:off x="1452218" y="1412387"/>
              <a:ext cx="143895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algn="ctr"/>
              <a:r>
                <a:rPr lang="en-US" sz="1400" dirty="0">
                  <a:solidFill>
                    <a:srgbClr val="FFFFFF"/>
                  </a:solidFill>
                  <a:latin typeface="华光中等线_CNKI" panose="02000500000000000000" pitchFamily="2" charset="-122"/>
                  <a:sym typeface="Arial" panose="020B0604020202020204" pitchFamily="34" charset="0"/>
                </a:rPr>
                <a:t>CONTENTS</a:t>
              </a:r>
              <a:endParaRPr lang="zh-CN" altLang="en-US" sz="1400" dirty="0">
                <a:solidFill>
                  <a:srgbClr val="FFFFFF"/>
                </a:solidFill>
                <a:latin typeface="华光中等线_CNKI" panose="02000500000000000000" pitchFamily="2" charset="-122"/>
                <a:sym typeface="Arial" panose="020B0604020202020204" pitchFamily="34" charset="0"/>
              </a:endParaRPr>
            </a:p>
          </p:txBody>
        </p:sp>
      </p:grpSp>
      <p:sp>
        <p:nvSpPr>
          <p:cNvPr id="6" name="任意多边形 5"/>
          <p:cNvSpPr/>
          <p:nvPr/>
        </p:nvSpPr>
        <p:spPr>
          <a:xfrm>
            <a:off x="0" y="2571549"/>
            <a:ext cx="12210757" cy="1409608"/>
          </a:xfrm>
          <a:custGeom>
            <a:avLst/>
            <a:gdLst>
              <a:gd name="connsiteX0" fmla="*/ 0 w 12210757"/>
              <a:gd name="connsiteY0" fmla="*/ 620643 h 1409608"/>
              <a:gd name="connsiteX1" fmla="*/ 3207434 w 12210757"/>
              <a:gd name="connsiteY1" fmla="*/ 1394366 h 1409608"/>
              <a:gd name="connsiteX2" fmla="*/ 8693834 w 12210757"/>
              <a:gd name="connsiteY2" fmla="*/ 1665 h 1409608"/>
              <a:gd name="connsiteX3" fmla="*/ 12210757 w 12210757"/>
              <a:gd name="connsiteY3" fmla="*/ 1169283 h 1409608"/>
            </a:gdLst>
            <a:ahLst/>
            <a:cxnLst>
              <a:cxn ang="0">
                <a:pos x="connsiteX0" y="connsiteY0"/>
              </a:cxn>
              <a:cxn ang="0">
                <a:pos x="connsiteX1" y="connsiteY1"/>
              </a:cxn>
              <a:cxn ang="0">
                <a:pos x="connsiteX2" y="connsiteY2"/>
              </a:cxn>
              <a:cxn ang="0">
                <a:pos x="connsiteX3" y="connsiteY3"/>
              </a:cxn>
            </a:cxnLst>
            <a:rect l="l" t="t" r="r" b="b"/>
            <a:pathLst>
              <a:path w="12210757" h="1409608">
                <a:moveTo>
                  <a:pt x="0" y="620643"/>
                </a:moveTo>
                <a:cubicBezTo>
                  <a:pt x="879231" y="1059086"/>
                  <a:pt x="1758462" y="1497529"/>
                  <a:pt x="3207434" y="1394366"/>
                </a:cubicBezTo>
                <a:cubicBezTo>
                  <a:pt x="4656406" y="1291203"/>
                  <a:pt x="7193280" y="39179"/>
                  <a:pt x="8693834" y="1665"/>
                </a:cubicBezTo>
                <a:cubicBezTo>
                  <a:pt x="10194388" y="-35849"/>
                  <a:pt x="11202572" y="566717"/>
                  <a:pt x="12210757" y="1169283"/>
                </a:cubicBezTo>
              </a:path>
            </a:pathLst>
          </a:custGeom>
          <a:ln>
            <a:solidFill>
              <a:srgbClr val="414455"/>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73" name="组合 72"/>
          <p:cNvGrpSpPr/>
          <p:nvPr/>
        </p:nvGrpSpPr>
        <p:grpSpPr>
          <a:xfrm>
            <a:off x="952456" y="3368778"/>
            <a:ext cx="877066" cy="877066"/>
            <a:chOff x="952456" y="3218117"/>
            <a:chExt cx="877066" cy="877066"/>
          </a:xfrm>
        </p:grpSpPr>
        <p:sp>
          <p:nvSpPr>
            <p:cNvPr id="34" name="椭圆 50"/>
            <p:cNvSpPr>
              <a:spLocks noChangeArrowheads="1"/>
            </p:cNvSpPr>
            <p:nvPr/>
          </p:nvSpPr>
          <p:spPr bwMode="auto">
            <a:xfrm>
              <a:off x="952456" y="3218117"/>
              <a:ext cx="877066" cy="877066"/>
            </a:xfrm>
            <a:prstGeom prst="ellipse">
              <a:avLst/>
            </a:prstGeom>
            <a:solidFill>
              <a:srgbClr val="414455"/>
            </a:solidFill>
            <a:ln w="76200" cap="sq" cmpd="sng">
              <a:solidFill>
                <a:srgbClr val="C8C6BD"/>
              </a:solidFill>
              <a:round/>
              <a:headEnd/>
              <a:tailEnd/>
            </a:ln>
          </p:spPr>
          <p:txBody>
            <a:bodyPr anchor="ctr"/>
            <a:lstStyle/>
            <a:p>
              <a:pPr algn="ctr"/>
              <a:endParaRPr lang="zh-CN" altLang="zh-CN" sz="2400">
                <a:solidFill>
                  <a:srgbClr val="FFFFFF"/>
                </a:solidFill>
                <a:latin typeface="宋体" panose="02010600030101010101" pitchFamily="2" charset="-122"/>
                <a:sym typeface="宋体" panose="02010600030101010101" pitchFamily="2" charset="-122"/>
              </a:endParaRPr>
            </a:p>
          </p:txBody>
        </p:sp>
        <p:pic>
          <p:nvPicPr>
            <p:cNvPr id="1027" name="Picture 3" descr="D:\360data\重要数据\桌面\4675.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51696" y="3367890"/>
              <a:ext cx="478586" cy="577521"/>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72" name="组合 71"/>
          <p:cNvGrpSpPr/>
          <p:nvPr/>
        </p:nvGrpSpPr>
        <p:grpSpPr>
          <a:xfrm>
            <a:off x="3579405" y="3462722"/>
            <a:ext cx="877066" cy="877066"/>
            <a:chOff x="2812677" y="3391963"/>
            <a:chExt cx="877066" cy="877066"/>
          </a:xfrm>
        </p:grpSpPr>
        <p:sp>
          <p:nvSpPr>
            <p:cNvPr id="47" name="椭圆 50"/>
            <p:cNvSpPr>
              <a:spLocks noChangeArrowheads="1"/>
            </p:cNvSpPr>
            <p:nvPr/>
          </p:nvSpPr>
          <p:spPr bwMode="auto">
            <a:xfrm>
              <a:off x="2812677" y="3391963"/>
              <a:ext cx="877066" cy="877066"/>
            </a:xfrm>
            <a:prstGeom prst="ellipse">
              <a:avLst/>
            </a:prstGeom>
            <a:solidFill>
              <a:srgbClr val="414455"/>
            </a:solidFill>
            <a:ln w="76200" cap="sq" cmpd="sng">
              <a:solidFill>
                <a:srgbClr val="C8C6BD"/>
              </a:solidFill>
              <a:round/>
              <a:headEnd/>
              <a:tailEnd/>
            </a:ln>
          </p:spPr>
          <p:txBody>
            <a:bodyPr anchor="ctr"/>
            <a:lstStyle/>
            <a:p>
              <a:pPr algn="ctr"/>
              <a:endParaRPr lang="zh-CN" altLang="zh-CN" sz="2400">
                <a:solidFill>
                  <a:srgbClr val="FFFFFF"/>
                </a:solidFill>
                <a:latin typeface="宋体" panose="02010600030101010101" pitchFamily="2" charset="-122"/>
                <a:sym typeface="宋体" panose="02010600030101010101" pitchFamily="2" charset="-122"/>
              </a:endParaRPr>
            </a:p>
          </p:txBody>
        </p:sp>
        <p:pic>
          <p:nvPicPr>
            <p:cNvPr id="1028" name="Picture 4" descr="D:\360data\重要数据\桌面\未标题-3.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041249" y="3537498"/>
              <a:ext cx="419922" cy="58647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71" name="组合 70"/>
          <p:cNvGrpSpPr/>
          <p:nvPr/>
        </p:nvGrpSpPr>
        <p:grpSpPr>
          <a:xfrm>
            <a:off x="6527254" y="2419170"/>
            <a:ext cx="877066" cy="877066"/>
            <a:chOff x="4672898" y="2936570"/>
            <a:chExt cx="877066" cy="877066"/>
          </a:xfrm>
        </p:grpSpPr>
        <p:sp>
          <p:nvSpPr>
            <p:cNvPr id="51" name="椭圆 50"/>
            <p:cNvSpPr>
              <a:spLocks noChangeArrowheads="1"/>
            </p:cNvSpPr>
            <p:nvPr/>
          </p:nvSpPr>
          <p:spPr bwMode="auto">
            <a:xfrm>
              <a:off x="4672898" y="2936570"/>
              <a:ext cx="877066" cy="877066"/>
            </a:xfrm>
            <a:prstGeom prst="ellipse">
              <a:avLst/>
            </a:prstGeom>
            <a:solidFill>
              <a:srgbClr val="414455"/>
            </a:solidFill>
            <a:ln w="76200" cap="sq" cmpd="sng">
              <a:solidFill>
                <a:srgbClr val="C8C6BD"/>
              </a:solidFill>
              <a:round/>
              <a:headEnd/>
              <a:tailEnd/>
            </a:ln>
          </p:spPr>
          <p:txBody>
            <a:bodyPr anchor="ctr"/>
            <a:lstStyle/>
            <a:p>
              <a:pPr algn="ctr"/>
              <a:endParaRPr lang="zh-CN" altLang="zh-CN" sz="2400">
                <a:solidFill>
                  <a:srgbClr val="FFFFFF"/>
                </a:solidFill>
                <a:latin typeface="宋体" panose="02010600030101010101" pitchFamily="2" charset="-122"/>
                <a:sym typeface="宋体" panose="02010600030101010101" pitchFamily="2" charset="-122"/>
              </a:endParaRPr>
            </a:p>
          </p:txBody>
        </p:sp>
        <p:pic>
          <p:nvPicPr>
            <p:cNvPr id="1029" name="Picture 5" descr="D:\360data\重要数据\桌面\未标题-4.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845149" y="3095025"/>
              <a:ext cx="532564" cy="51354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70" name="组合 69"/>
          <p:cNvGrpSpPr/>
          <p:nvPr/>
        </p:nvGrpSpPr>
        <p:grpSpPr>
          <a:xfrm>
            <a:off x="9475102" y="2223306"/>
            <a:ext cx="877066" cy="877066"/>
            <a:chOff x="6533119" y="2285390"/>
            <a:chExt cx="877066" cy="877066"/>
          </a:xfrm>
        </p:grpSpPr>
        <p:sp>
          <p:nvSpPr>
            <p:cNvPr id="55" name="椭圆 54"/>
            <p:cNvSpPr>
              <a:spLocks noChangeArrowheads="1"/>
            </p:cNvSpPr>
            <p:nvPr/>
          </p:nvSpPr>
          <p:spPr bwMode="auto">
            <a:xfrm>
              <a:off x="6533119" y="2285390"/>
              <a:ext cx="877066" cy="877066"/>
            </a:xfrm>
            <a:prstGeom prst="ellipse">
              <a:avLst/>
            </a:prstGeom>
            <a:solidFill>
              <a:srgbClr val="414455"/>
            </a:solidFill>
            <a:ln w="76200" cap="sq" cmpd="sng">
              <a:solidFill>
                <a:srgbClr val="C8C6BD"/>
              </a:solidFill>
              <a:round/>
              <a:headEnd/>
              <a:tailEnd/>
            </a:ln>
          </p:spPr>
          <p:txBody>
            <a:bodyPr anchor="ctr"/>
            <a:lstStyle/>
            <a:p>
              <a:pPr algn="ctr"/>
              <a:endParaRPr lang="zh-CN" altLang="zh-CN" sz="2400">
                <a:solidFill>
                  <a:srgbClr val="FFFFFF"/>
                </a:solidFill>
                <a:latin typeface="宋体" panose="02010600030101010101" pitchFamily="2" charset="-122"/>
                <a:sym typeface="宋体" panose="02010600030101010101" pitchFamily="2" charset="-122"/>
              </a:endParaRPr>
            </a:p>
          </p:txBody>
        </p:sp>
        <p:pic>
          <p:nvPicPr>
            <p:cNvPr id="1030" name="Picture 6" descr="D:\360data\重要数据\桌面\未标题-5.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735358" y="2430447"/>
              <a:ext cx="512614" cy="586952"/>
            </a:xfrm>
            <a:prstGeom prst="rect">
              <a:avLst/>
            </a:prstGeom>
            <a:noFill/>
            <a:extLst>
              <a:ext uri="{909E8E84-426E-40DD-AFC4-6F175D3DCCD1}">
                <a14:hiddenFill xmlns:a14="http://schemas.microsoft.com/office/drawing/2010/main">
                  <a:solidFill>
                    <a:srgbClr val="FFFFFF"/>
                  </a:solidFill>
                </a14:hiddenFill>
              </a:ext>
            </a:extLst>
          </p:spPr>
        </p:pic>
      </p:grpSp>
      <p:sp>
        <p:nvSpPr>
          <p:cNvPr id="76" name="TextBox 75"/>
          <p:cNvSpPr txBox="1"/>
          <p:nvPr/>
        </p:nvSpPr>
        <p:spPr>
          <a:xfrm>
            <a:off x="846924" y="4419690"/>
            <a:ext cx="1210588" cy="400110"/>
          </a:xfrm>
          <a:prstGeom prst="rect">
            <a:avLst/>
          </a:prstGeom>
          <a:noFill/>
        </p:spPr>
        <p:txBody>
          <a:bodyPr wrap="none" rtlCol="0">
            <a:spAutoFit/>
          </a:bodyPr>
          <a:lstStyle/>
          <a:p>
            <a:r>
              <a:rPr lang="zh-CN" altLang="en-US" sz="2000" b="1" dirty="0">
                <a:solidFill>
                  <a:srgbClr val="414455"/>
                </a:solidFill>
                <a:latin typeface="等线" panose="02010600030101010101" pitchFamily="2" charset="-122"/>
                <a:ea typeface="等线" panose="02010600030101010101" pitchFamily="2" charset="-122"/>
              </a:rPr>
              <a:t>企业创新</a:t>
            </a:r>
          </a:p>
        </p:txBody>
      </p:sp>
      <p:sp>
        <p:nvSpPr>
          <p:cNvPr id="87" name="TextBox 86"/>
          <p:cNvSpPr txBox="1"/>
          <p:nvPr/>
        </p:nvSpPr>
        <p:spPr>
          <a:xfrm>
            <a:off x="3536962" y="4485323"/>
            <a:ext cx="1210588" cy="400110"/>
          </a:xfrm>
          <a:prstGeom prst="rect">
            <a:avLst/>
          </a:prstGeom>
          <a:noFill/>
        </p:spPr>
        <p:txBody>
          <a:bodyPr wrap="none" rtlCol="0">
            <a:spAutoFit/>
          </a:bodyPr>
          <a:lstStyle/>
          <a:p>
            <a:r>
              <a:rPr lang="zh-CN" altLang="en-US" sz="2000" b="1" dirty="0">
                <a:solidFill>
                  <a:srgbClr val="414455"/>
                </a:solidFill>
                <a:latin typeface="等线" panose="02010600030101010101" pitchFamily="2" charset="-122"/>
                <a:ea typeface="等线" panose="02010600030101010101" pitchFamily="2" charset="-122"/>
              </a:rPr>
              <a:t>画布模型</a:t>
            </a:r>
          </a:p>
        </p:txBody>
      </p:sp>
      <p:sp>
        <p:nvSpPr>
          <p:cNvPr id="90" name="TextBox 89"/>
          <p:cNvSpPr txBox="1"/>
          <p:nvPr/>
        </p:nvSpPr>
        <p:spPr>
          <a:xfrm>
            <a:off x="9071873" y="3239730"/>
            <a:ext cx="1723549" cy="400110"/>
          </a:xfrm>
          <a:prstGeom prst="rect">
            <a:avLst/>
          </a:prstGeom>
          <a:noFill/>
        </p:spPr>
        <p:txBody>
          <a:bodyPr wrap="none" rtlCol="0">
            <a:spAutoFit/>
          </a:bodyPr>
          <a:lstStyle/>
          <a:p>
            <a:r>
              <a:rPr lang="zh-CN" altLang="en-US" sz="2000" b="1" dirty="0">
                <a:solidFill>
                  <a:srgbClr val="414455"/>
                </a:solidFill>
                <a:latin typeface="等线" panose="02010600030101010101" pitchFamily="2" charset="-122"/>
                <a:ea typeface="等线" panose="02010600030101010101" pitchFamily="2" charset="-122"/>
              </a:rPr>
              <a:t>商业模式优势</a:t>
            </a:r>
          </a:p>
        </p:txBody>
      </p:sp>
      <p:sp>
        <p:nvSpPr>
          <p:cNvPr id="23" name="TextBox 89">
            <a:extLst>
              <a:ext uri="{FF2B5EF4-FFF2-40B4-BE49-F238E27FC236}">
                <a16:creationId xmlns:a16="http://schemas.microsoft.com/office/drawing/2014/main" id="{3BDDA86F-AE20-4F4D-B28C-B1A9D2D36911}"/>
              </a:ext>
            </a:extLst>
          </p:cNvPr>
          <p:cNvSpPr txBox="1"/>
          <p:nvPr/>
        </p:nvSpPr>
        <p:spPr>
          <a:xfrm>
            <a:off x="6488733" y="3500646"/>
            <a:ext cx="954107" cy="400110"/>
          </a:xfrm>
          <a:prstGeom prst="rect">
            <a:avLst/>
          </a:prstGeom>
          <a:noFill/>
        </p:spPr>
        <p:txBody>
          <a:bodyPr wrap="none" rtlCol="0">
            <a:spAutoFit/>
          </a:bodyPr>
          <a:lstStyle/>
          <a:p>
            <a:r>
              <a:rPr lang="zh-CN" altLang="en-US" sz="2000" b="1" dirty="0">
                <a:solidFill>
                  <a:srgbClr val="414455"/>
                </a:solidFill>
                <a:latin typeface="等线" panose="02010600030101010101" pitchFamily="2" charset="-122"/>
                <a:ea typeface="等线" panose="02010600030101010101" pitchFamily="2" charset="-122"/>
              </a:rPr>
              <a:t>供应链</a:t>
            </a:r>
          </a:p>
        </p:txBody>
      </p:sp>
    </p:spTree>
    <p:extLst>
      <p:ext uri="{BB962C8B-B14F-4D97-AF65-F5344CB8AC3E}">
        <p14:creationId xmlns:p14="http://schemas.microsoft.com/office/powerpoint/2010/main" val="1922059546"/>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afterEffect">
                                      <p:stCondLst>
                                        <p:cond delay="0"/>
                                      </p:stCondLst>
                                      <p:childTnLst>
                                        <p:set>
                                          <p:cBhvr>
                                            <p:cTn id="6" dur="1" fill="hold">
                                              <p:stCondLst>
                                                <p:cond delay="0"/>
                                              </p:stCondLst>
                                            </p:cTn>
                                            <p:tgtEl>
                                              <p:spTgt spid="75"/>
                                            </p:tgtEl>
                                            <p:attrNameLst>
                                              <p:attrName>style.visibility</p:attrName>
                                            </p:attrNameLst>
                                          </p:cBhvr>
                                          <p:to>
                                            <p:strVal val="visible"/>
                                          </p:to>
                                        </p:set>
                                        <p:anim calcmode="lin" valueType="num">
                                          <p:cBhvr additive="base">
                                            <p:cTn id="7" dur="500" fill="hold"/>
                                            <p:tgtEl>
                                              <p:spTgt spid="75"/>
                                            </p:tgtEl>
                                            <p:attrNameLst>
                                              <p:attrName>ppt_x</p:attrName>
                                            </p:attrNameLst>
                                          </p:cBhvr>
                                          <p:tavLst>
                                            <p:tav tm="0">
                                              <p:val>
                                                <p:strVal val="0-#ppt_w/2"/>
                                              </p:val>
                                            </p:tav>
                                            <p:tav tm="100000">
                                              <p:val>
                                                <p:strVal val="#ppt_x"/>
                                              </p:val>
                                            </p:tav>
                                          </p:tavLst>
                                        </p:anim>
                                        <p:anim calcmode="lin" valueType="num">
                                          <p:cBhvr additive="base">
                                            <p:cTn id="8" dur="500" fill="hold"/>
                                            <p:tgtEl>
                                              <p:spTgt spid="75"/>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par>
                              <p:cTn id="13" fill="hold">
                                <p:stCondLst>
                                  <p:cond delay="1000"/>
                                </p:stCondLst>
                                <p:childTnLst>
                                  <p:par>
                                    <p:cTn id="14" presetID="2" presetClass="entr" presetSubtype="1" fill="hold" nodeType="afterEffect" p14:presetBounceEnd="50000">
                                      <p:stCondLst>
                                        <p:cond delay="0"/>
                                      </p:stCondLst>
                                      <p:childTnLst>
                                        <p:set>
                                          <p:cBhvr>
                                            <p:cTn id="15" dur="1" fill="hold">
                                              <p:stCondLst>
                                                <p:cond delay="0"/>
                                              </p:stCondLst>
                                            </p:cTn>
                                            <p:tgtEl>
                                              <p:spTgt spid="73"/>
                                            </p:tgtEl>
                                            <p:attrNameLst>
                                              <p:attrName>style.visibility</p:attrName>
                                            </p:attrNameLst>
                                          </p:cBhvr>
                                          <p:to>
                                            <p:strVal val="visible"/>
                                          </p:to>
                                        </p:set>
                                        <p:anim calcmode="lin" valueType="num" p14:bounceEnd="50000">
                                          <p:cBhvr additive="base">
                                            <p:cTn id="16" dur="1000" fill="hold"/>
                                            <p:tgtEl>
                                              <p:spTgt spid="73"/>
                                            </p:tgtEl>
                                            <p:attrNameLst>
                                              <p:attrName>ppt_x</p:attrName>
                                            </p:attrNameLst>
                                          </p:cBhvr>
                                          <p:tavLst>
                                            <p:tav tm="0">
                                              <p:val>
                                                <p:strVal val="#ppt_x"/>
                                              </p:val>
                                            </p:tav>
                                            <p:tav tm="100000">
                                              <p:val>
                                                <p:strVal val="#ppt_x"/>
                                              </p:val>
                                            </p:tav>
                                          </p:tavLst>
                                        </p:anim>
                                        <p:anim calcmode="lin" valueType="num" p14:bounceEnd="50000">
                                          <p:cBhvr additive="base">
                                            <p:cTn id="17" dur="1000" fill="hold"/>
                                            <p:tgtEl>
                                              <p:spTgt spid="73"/>
                                            </p:tgtEl>
                                            <p:attrNameLst>
                                              <p:attrName>ppt_y</p:attrName>
                                            </p:attrNameLst>
                                          </p:cBhvr>
                                          <p:tavLst>
                                            <p:tav tm="0">
                                              <p:val>
                                                <p:strVal val="0-#ppt_h/2"/>
                                              </p:val>
                                            </p:tav>
                                            <p:tav tm="100000">
                                              <p:val>
                                                <p:strVal val="#ppt_y"/>
                                              </p:val>
                                            </p:tav>
                                          </p:tavLst>
                                        </p:anim>
                                      </p:childTnLst>
                                    </p:cTn>
                                  </p:par>
                                </p:childTnLst>
                              </p:cTn>
                            </p:par>
                            <p:par>
                              <p:cTn id="18" fill="hold">
                                <p:stCondLst>
                                  <p:cond delay="2000"/>
                                </p:stCondLst>
                                <p:childTnLst>
                                  <p:par>
                                    <p:cTn id="19" presetID="17" presetClass="entr" presetSubtype="1" fill="hold" grpId="0" nodeType="afterEffect">
                                      <p:stCondLst>
                                        <p:cond delay="0"/>
                                      </p:stCondLst>
                                      <p:iterate type="lt">
                                        <p:tmPct val="40000"/>
                                      </p:iterate>
                                      <p:childTnLst>
                                        <p:set>
                                          <p:cBhvr>
                                            <p:cTn id="20" dur="1" fill="hold">
                                              <p:stCondLst>
                                                <p:cond delay="0"/>
                                              </p:stCondLst>
                                            </p:cTn>
                                            <p:tgtEl>
                                              <p:spTgt spid="76"/>
                                            </p:tgtEl>
                                            <p:attrNameLst>
                                              <p:attrName>style.visibility</p:attrName>
                                            </p:attrNameLst>
                                          </p:cBhvr>
                                          <p:to>
                                            <p:strVal val="visible"/>
                                          </p:to>
                                        </p:set>
                                        <p:anim calcmode="lin" valueType="num">
                                          <p:cBhvr>
                                            <p:cTn id="21" dur="250" fill="hold"/>
                                            <p:tgtEl>
                                              <p:spTgt spid="76"/>
                                            </p:tgtEl>
                                            <p:attrNameLst>
                                              <p:attrName>ppt_x</p:attrName>
                                            </p:attrNameLst>
                                          </p:cBhvr>
                                          <p:tavLst>
                                            <p:tav tm="0">
                                              <p:val>
                                                <p:strVal val="#ppt_x"/>
                                              </p:val>
                                            </p:tav>
                                            <p:tav tm="100000">
                                              <p:val>
                                                <p:strVal val="#ppt_x"/>
                                              </p:val>
                                            </p:tav>
                                          </p:tavLst>
                                        </p:anim>
                                        <p:anim calcmode="lin" valueType="num">
                                          <p:cBhvr>
                                            <p:cTn id="22" dur="250" fill="hold"/>
                                            <p:tgtEl>
                                              <p:spTgt spid="76"/>
                                            </p:tgtEl>
                                            <p:attrNameLst>
                                              <p:attrName>ppt_y</p:attrName>
                                            </p:attrNameLst>
                                          </p:cBhvr>
                                          <p:tavLst>
                                            <p:tav tm="0">
                                              <p:val>
                                                <p:strVal val="#ppt_y-#ppt_h/2"/>
                                              </p:val>
                                            </p:tav>
                                            <p:tav tm="100000">
                                              <p:val>
                                                <p:strVal val="#ppt_y"/>
                                              </p:val>
                                            </p:tav>
                                          </p:tavLst>
                                        </p:anim>
                                        <p:anim calcmode="lin" valueType="num">
                                          <p:cBhvr>
                                            <p:cTn id="23" dur="250" fill="hold"/>
                                            <p:tgtEl>
                                              <p:spTgt spid="76"/>
                                            </p:tgtEl>
                                            <p:attrNameLst>
                                              <p:attrName>ppt_w</p:attrName>
                                            </p:attrNameLst>
                                          </p:cBhvr>
                                          <p:tavLst>
                                            <p:tav tm="0">
                                              <p:val>
                                                <p:strVal val="#ppt_w"/>
                                              </p:val>
                                            </p:tav>
                                            <p:tav tm="100000">
                                              <p:val>
                                                <p:strVal val="#ppt_w"/>
                                              </p:val>
                                            </p:tav>
                                          </p:tavLst>
                                        </p:anim>
                                        <p:anim calcmode="lin" valueType="num">
                                          <p:cBhvr>
                                            <p:cTn id="24" dur="250" fill="hold"/>
                                            <p:tgtEl>
                                              <p:spTgt spid="76"/>
                                            </p:tgtEl>
                                            <p:attrNameLst>
                                              <p:attrName>ppt_h</p:attrName>
                                            </p:attrNameLst>
                                          </p:cBhvr>
                                          <p:tavLst>
                                            <p:tav tm="0">
                                              <p:val>
                                                <p:fltVal val="0"/>
                                              </p:val>
                                            </p:tav>
                                            <p:tav tm="100000">
                                              <p:val>
                                                <p:strVal val="#ppt_h"/>
                                              </p:val>
                                            </p:tav>
                                          </p:tavLst>
                                        </p:anim>
                                      </p:childTnLst>
                                    </p:cTn>
                                  </p:par>
                                </p:childTnLst>
                              </p:cTn>
                            </p:par>
                            <p:par>
                              <p:cTn id="25" fill="hold">
                                <p:stCondLst>
                                  <p:cond delay="2550"/>
                                </p:stCondLst>
                                <p:childTnLst>
                                  <p:par>
                                    <p:cTn id="26" presetID="2" presetClass="entr" presetSubtype="1" fill="hold" nodeType="afterEffect" p14:presetBounceEnd="50000">
                                      <p:stCondLst>
                                        <p:cond delay="0"/>
                                      </p:stCondLst>
                                      <p:childTnLst>
                                        <p:set>
                                          <p:cBhvr>
                                            <p:cTn id="27" dur="1" fill="hold">
                                              <p:stCondLst>
                                                <p:cond delay="0"/>
                                              </p:stCondLst>
                                            </p:cTn>
                                            <p:tgtEl>
                                              <p:spTgt spid="72"/>
                                            </p:tgtEl>
                                            <p:attrNameLst>
                                              <p:attrName>style.visibility</p:attrName>
                                            </p:attrNameLst>
                                          </p:cBhvr>
                                          <p:to>
                                            <p:strVal val="visible"/>
                                          </p:to>
                                        </p:set>
                                        <p:anim calcmode="lin" valueType="num" p14:bounceEnd="50000">
                                          <p:cBhvr additive="base">
                                            <p:cTn id="28" dur="1000" fill="hold"/>
                                            <p:tgtEl>
                                              <p:spTgt spid="72"/>
                                            </p:tgtEl>
                                            <p:attrNameLst>
                                              <p:attrName>ppt_x</p:attrName>
                                            </p:attrNameLst>
                                          </p:cBhvr>
                                          <p:tavLst>
                                            <p:tav tm="0">
                                              <p:val>
                                                <p:strVal val="#ppt_x"/>
                                              </p:val>
                                            </p:tav>
                                            <p:tav tm="100000">
                                              <p:val>
                                                <p:strVal val="#ppt_x"/>
                                              </p:val>
                                            </p:tav>
                                          </p:tavLst>
                                        </p:anim>
                                        <p:anim calcmode="lin" valueType="num" p14:bounceEnd="50000">
                                          <p:cBhvr additive="base">
                                            <p:cTn id="29" dur="1000" fill="hold"/>
                                            <p:tgtEl>
                                              <p:spTgt spid="72"/>
                                            </p:tgtEl>
                                            <p:attrNameLst>
                                              <p:attrName>ppt_y</p:attrName>
                                            </p:attrNameLst>
                                          </p:cBhvr>
                                          <p:tavLst>
                                            <p:tav tm="0">
                                              <p:val>
                                                <p:strVal val="0-#ppt_h/2"/>
                                              </p:val>
                                            </p:tav>
                                            <p:tav tm="100000">
                                              <p:val>
                                                <p:strVal val="#ppt_y"/>
                                              </p:val>
                                            </p:tav>
                                          </p:tavLst>
                                        </p:anim>
                                      </p:childTnLst>
                                    </p:cTn>
                                  </p:par>
                                </p:childTnLst>
                              </p:cTn>
                            </p:par>
                            <p:par>
                              <p:cTn id="30" fill="hold">
                                <p:stCondLst>
                                  <p:cond delay="3550"/>
                                </p:stCondLst>
                                <p:childTnLst>
                                  <p:par>
                                    <p:cTn id="31" presetID="17" presetClass="entr" presetSubtype="1" fill="hold" grpId="0" nodeType="afterEffect">
                                      <p:stCondLst>
                                        <p:cond delay="0"/>
                                      </p:stCondLst>
                                      <p:iterate type="lt">
                                        <p:tmPct val="40000"/>
                                      </p:iterate>
                                      <p:childTnLst>
                                        <p:set>
                                          <p:cBhvr>
                                            <p:cTn id="32" dur="1" fill="hold">
                                              <p:stCondLst>
                                                <p:cond delay="0"/>
                                              </p:stCondLst>
                                            </p:cTn>
                                            <p:tgtEl>
                                              <p:spTgt spid="87"/>
                                            </p:tgtEl>
                                            <p:attrNameLst>
                                              <p:attrName>style.visibility</p:attrName>
                                            </p:attrNameLst>
                                          </p:cBhvr>
                                          <p:to>
                                            <p:strVal val="visible"/>
                                          </p:to>
                                        </p:set>
                                        <p:anim calcmode="lin" valueType="num">
                                          <p:cBhvr>
                                            <p:cTn id="33" dur="250" fill="hold"/>
                                            <p:tgtEl>
                                              <p:spTgt spid="87"/>
                                            </p:tgtEl>
                                            <p:attrNameLst>
                                              <p:attrName>ppt_x</p:attrName>
                                            </p:attrNameLst>
                                          </p:cBhvr>
                                          <p:tavLst>
                                            <p:tav tm="0">
                                              <p:val>
                                                <p:strVal val="#ppt_x"/>
                                              </p:val>
                                            </p:tav>
                                            <p:tav tm="100000">
                                              <p:val>
                                                <p:strVal val="#ppt_x"/>
                                              </p:val>
                                            </p:tav>
                                          </p:tavLst>
                                        </p:anim>
                                        <p:anim calcmode="lin" valueType="num">
                                          <p:cBhvr>
                                            <p:cTn id="34" dur="250" fill="hold"/>
                                            <p:tgtEl>
                                              <p:spTgt spid="87"/>
                                            </p:tgtEl>
                                            <p:attrNameLst>
                                              <p:attrName>ppt_y</p:attrName>
                                            </p:attrNameLst>
                                          </p:cBhvr>
                                          <p:tavLst>
                                            <p:tav tm="0">
                                              <p:val>
                                                <p:strVal val="#ppt_y-#ppt_h/2"/>
                                              </p:val>
                                            </p:tav>
                                            <p:tav tm="100000">
                                              <p:val>
                                                <p:strVal val="#ppt_y"/>
                                              </p:val>
                                            </p:tav>
                                          </p:tavLst>
                                        </p:anim>
                                        <p:anim calcmode="lin" valueType="num">
                                          <p:cBhvr>
                                            <p:cTn id="35" dur="250" fill="hold"/>
                                            <p:tgtEl>
                                              <p:spTgt spid="87"/>
                                            </p:tgtEl>
                                            <p:attrNameLst>
                                              <p:attrName>ppt_w</p:attrName>
                                            </p:attrNameLst>
                                          </p:cBhvr>
                                          <p:tavLst>
                                            <p:tav tm="0">
                                              <p:val>
                                                <p:strVal val="#ppt_w"/>
                                              </p:val>
                                            </p:tav>
                                            <p:tav tm="100000">
                                              <p:val>
                                                <p:strVal val="#ppt_w"/>
                                              </p:val>
                                            </p:tav>
                                          </p:tavLst>
                                        </p:anim>
                                        <p:anim calcmode="lin" valueType="num">
                                          <p:cBhvr>
                                            <p:cTn id="36" dur="250" fill="hold"/>
                                            <p:tgtEl>
                                              <p:spTgt spid="87"/>
                                            </p:tgtEl>
                                            <p:attrNameLst>
                                              <p:attrName>ppt_h</p:attrName>
                                            </p:attrNameLst>
                                          </p:cBhvr>
                                          <p:tavLst>
                                            <p:tav tm="0">
                                              <p:val>
                                                <p:fltVal val="0"/>
                                              </p:val>
                                            </p:tav>
                                            <p:tav tm="100000">
                                              <p:val>
                                                <p:strVal val="#ppt_h"/>
                                              </p:val>
                                            </p:tav>
                                          </p:tavLst>
                                        </p:anim>
                                      </p:childTnLst>
                                    </p:cTn>
                                  </p:par>
                                </p:childTnLst>
                              </p:cTn>
                            </p:par>
                            <p:par>
                              <p:cTn id="37" fill="hold">
                                <p:stCondLst>
                                  <p:cond delay="4100"/>
                                </p:stCondLst>
                                <p:childTnLst>
                                  <p:par>
                                    <p:cTn id="38" presetID="2" presetClass="entr" presetSubtype="1" fill="hold" nodeType="afterEffect" p14:presetBounceEnd="50000">
                                      <p:stCondLst>
                                        <p:cond delay="0"/>
                                      </p:stCondLst>
                                      <p:childTnLst>
                                        <p:set>
                                          <p:cBhvr>
                                            <p:cTn id="39" dur="1" fill="hold">
                                              <p:stCondLst>
                                                <p:cond delay="0"/>
                                              </p:stCondLst>
                                            </p:cTn>
                                            <p:tgtEl>
                                              <p:spTgt spid="71"/>
                                            </p:tgtEl>
                                            <p:attrNameLst>
                                              <p:attrName>style.visibility</p:attrName>
                                            </p:attrNameLst>
                                          </p:cBhvr>
                                          <p:to>
                                            <p:strVal val="visible"/>
                                          </p:to>
                                        </p:set>
                                        <p:anim calcmode="lin" valueType="num" p14:bounceEnd="50000">
                                          <p:cBhvr additive="base">
                                            <p:cTn id="40" dur="1000" fill="hold"/>
                                            <p:tgtEl>
                                              <p:spTgt spid="71"/>
                                            </p:tgtEl>
                                            <p:attrNameLst>
                                              <p:attrName>ppt_x</p:attrName>
                                            </p:attrNameLst>
                                          </p:cBhvr>
                                          <p:tavLst>
                                            <p:tav tm="0">
                                              <p:val>
                                                <p:strVal val="#ppt_x"/>
                                              </p:val>
                                            </p:tav>
                                            <p:tav tm="100000">
                                              <p:val>
                                                <p:strVal val="#ppt_x"/>
                                              </p:val>
                                            </p:tav>
                                          </p:tavLst>
                                        </p:anim>
                                        <p:anim calcmode="lin" valueType="num" p14:bounceEnd="50000">
                                          <p:cBhvr additive="base">
                                            <p:cTn id="41" dur="1000" fill="hold"/>
                                            <p:tgtEl>
                                              <p:spTgt spid="71"/>
                                            </p:tgtEl>
                                            <p:attrNameLst>
                                              <p:attrName>ppt_y</p:attrName>
                                            </p:attrNameLst>
                                          </p:cBhvr>
                                          <p:tavLst>
                                            <p:tav tm="0">
                                              <p:val>
                                                <p:strVal val="0-#ppt_h/2"/>
                                              </p:val>
                                            </p:tav>
                                            <p:tav tm="100000">
                                              <p:val>
                                                <p:strVal val="#ppt_y"/>
                                              </p:val>
                                            </p:tav>
                                          </p:tavLst>
                                        </p:anim>
                                      </p:childTnLst>
                                    </p:cTn>
                                  </p:par>
                                </p:childTnLst>
                              </p:cTn>
                            </p:par>
                            <p:par>
                              <p:cTn id="42" fill="hold">
                                <p:stCondLst>
                                  <p:cond delay="5100"/>
                                </p:stCondLst>
                                <p:childTnLst>
                                  <p:par>
                                    <p:cTn id="43" presetID="2" presetClass="entr" presetSubtype="1" fill="hold" nodeType="afterEffect" p14:presetBounceEnd="50000">
                                      <p:stCondLst>
                                        <p:cond delay="0"/>
                                      </p:stCondLst>
                                      <p:childTnLst>
                                        <p:set>
                                          <p:cBhvr>
                                            <p:cTn id="44" dur="1" fill="hold">
                                              <p:stCondLst>
                                                <p:cond delay="0"/>
                                              </p:stCondLst>
                                            </p:cTn>
                                            <p:tgtEl>
                                              <p:spTgt spid="70"/>
                                            </p:tgtEl>
                                            <p:attrNameLst>
                                              <p:attrName>style.visibility</p:attrName>
                                            </p:attrNameLst>
                                          </p:cBhvr>
                                          <p:to>
                                            <p:strVal val="visible"/>
                                          </p:to>
                                        </p:set>
                                        <p:anim calcmode="lin" valueType="num" p14:bounceEnd="50000">
                                          <p:cBhvr additive="base">
                                            <p:cTn id="45" dur="1000" fill="hold"/>
                                            <p:tgtEl>
                                              <p:spTgt spid="70"/>
                                            </p:tgtEl>
                                            <p:attrNameLst>
                                              <p:attrName>ppt_x</p:attrName>
                                            </p:attrNameLst>
                                          </p:cBhvr>
                                          <p:tavLst>
                                            <p:tav tm="0">
                                              <p:val>
                                                <p:strVal val="#ppt_x"/>
                                              </p:val>
                                            </p:tav>
                                            <p:tav tm="100000">
                                              <p:val>
                                                <p:strVal val="#ppt_x"/>
                                              </p:val>
                                            </p:tav>
                                          </p:tavLst>
                                        </p:anim>
                                        <p:anim calcmode="lin" valueType="num" p14:bounceEnd="50000">
                                          <p:cBhvr additive="base">
                                            <p:cTn id="46" dur="1000" fill="hold"/>
                                            <p:tgtEl>
                                              <p:spTgt spid="70"/>
                                            </p:tgtEl>
                                            <p:attrNameLst>
                                              <p:attrName>ppt_y</p:attrName>
                                            </p:attrNameLst>
                                          </p:cBhvr>
                                          <p:tavLst>
                                            <p:tav tm="0">
                                              <p:val>
                                                <p:strVal val="0-#ppt_h/2"/>
                                              </p:val>
                                            </p:tav>
                                            <p:tav tm="100000">
                                              <p:val>
                                                <p:strVal val="#ppt_y"/>
                                              </p:val>
                                            </p:tav>
                                          </p:tavLst>
                                        </p:anim>
                                      </p:childTnLst>
                                    </p:cTn>
                                  </p:par>
                                </p:childTnLst>
                              </p:cTn>
                            </p:par>
                            <p:par>
                              <p:cTn id="47" fill="hold">
                                <p:stCondLst>
                                  <p:cond delay="6100"/>
                                </p:stCondLst>
                                <p:childTnLst>
                                  <p:par>
                                    <p:cTn id="48" presetID="17" presetClass="entr" presetSubtype="1" fill="hold" grpId="0" nodeType="afterEffect">
                                      <p:stCondLst>
                                        <p:cond delay="0"/>
                                      </p:stCondLst>
                                      <p:iterate type="lt">
                                        <p:tmPct val="40000"/>
                                      </p:iterate>
                                      <p:childTnLst>
                                        <p:set>
                                          <p:cBhvr>
                                            <p:cTn id="49" dur="1" fill="hold">
                                              <p:stCondLst>
                                                <p:cond delay="0"/>
                                              </p:stCondLst>
                                            </p:cTn>
                                            <p:tgtEl>
                                              <p:spTgt spid="90"/>
                                            </p:tgtEl>
                                            <p:attrNameLst>
                                              <p:attrName>style.visibility</p:attrName>
                                            </p:attrNameLst>
                                          </p:cBhvr>
                                          <p:to>
                                            <p:strVal val="visible"/>
                                          </p:to>
                                        </p:set>
                                        <p:anim calcmode="lin" valueType="num">
                                          <p:cBhvr>
                                            <p:cTn id="50" dur="250" fill="hold"/>
                                            <p:tgtEl>
                                              <p:spTgt spid="90"/>
                                            </p:tgtEl>
                                            <p:attrNameLst>
                                              <p:attrName>ppt_x</p:attrName>
                                            </p:attrNameLst>
                                          </p:cBhvr>
                                          <p:tavLst>
                                            <p:tav tm="0">
                                              <p:val>
                                                <p:strVal val="#ppt_x"/>
                                              </p:val>
                                            </p:tav>
                                            <p:tav tm="100000">
                                              <p:val>
                                                <p:strVal val="#ppt_x"/>
                                              </p:val>
                                            </p:tav>
                                          </p:tavLst>
                                        </p:anim>
                                        <p:anim calcmode="lin" valueType="num">
                                          <p:cBhvr>
                                            <p:cTn id="51" dur="250" fill="hold"/>
                                            <p:tgtEl>
                                              <p:spTgt spid="90"/>
                                            </p:tgtEl>
                                            <p:attrNameLst>
                                              <p:attrName>ppt_y</p:attrName>
                                            </p:attrNameLst>
                                          </p:cBhvr>
                                          <p:tavLst>
                                            <p:tav tm="0">
                                              <p:val>
                                                <p:strVal val="#ppt_y-#ppt_h/2"/>
                                              </p:val>
                                            </p:tav>
                                            <p:tav tm="100000">
                                              <p:val>
                                                <p:strVal val="#ppt_y"/>
                                              </p:val>
                                            </p:tav>
                                          </p:tavLst>
                                        </p:anim>
                                        <p:anim calcmode="lin" valueType="num">
                                          <p:cBhvr>
                                            <p:cTn id="52" dur="250" fill="hold"/>
                                            <p:tgtEl>
                                              <p:spTgt spid="90"/>
                                            </p:tgtEl>
                                            <p:attrNameLst>
                                              <p:attrName>ppt_w</p:attrName>
                                            </p:attrNameLst>
                                          </p:cBhvr>
                                          <p:tavLst>
                                            <p:tav tm="0">
                                              <p:val>
                                                <p:strVal val="#ppt_w"/>
                                              </p:val>
                                            </p:tav>
                                            <p:tav tm="100000">
                                              <p:val>
                                                <p:strVal val="#ppt_w"/>
                                              </p:val>
                                            </p:tav>
                                          </p:tavLst>
                                        </p:anim>
                                        <p:anim calcmode="lin" valueType="num">
                                          <p:cBhvr>
                                            <p:cTn id="53" dur="250" fill="hold"/>
                                            <p:tgtEl>
                                              <p:spTgt spid="90"/>
                                            </p:tgtEl>
                                            <p:attrNameLst>
                                              <p:attrName>ppt_h</p:attrName>
                                            </p:attrNameLst>
                                          </p:cBhvr>
                                          <p:tavLst>
                                            <p:tav tm="0">
                                              <p:val>
                                                <p:fltVal val="0"/>
                                              </p:val>
                                            </p:tav>
                                            <p:tav tm="100000">
                                              <p:val>
                                                <p:strVal val="#ppt_h"/>
                                              </p:val>
                                            </p:tav>
                                          </p:tavLst>
                                        </p:anim>
                                      </p:childTnLst>
                                    </p:cTn>
                                  </p:par>
                                </p:childTnLst>
                              </p:cTn>
                            </p:par>
                            <p:par>
                              <p:cTn id="54" fill="hold">
                                <p:stCondLst>
                                  <p:cond delay="6850"/>
                                </p:stCondLst>
                                <p:childTnLst>
                                  <p:par>
                                    <p:cTn id="55" presetID="17" presetClass="entr" presetSubtype="1" fill="hold" grpId="0" nodeType="afterEffect">
                                      <p:stCondLst>
                                        <p:cond delay="0"/>
                                      </p:stCondLst>
                                      <p:iterate type="lt">
                                        <p:tmPct val="40000"/>
                                      </p:iterate>
                                      <p:childTnLst>
                                        <p:set>
                                          <p:cBhvr>
                                            <p:cTn id="56" dur="1" fill="hold">
                                              <p:stCondLst>
                                                <p:cond delay="0"/>
                                              </p:stCondLst>
                                            </p:cTn>
                                            <p:tgtEl>
                                              <p:spTgt spid="23"/>
                                            </p:tgtEl>
                                            <p:attrNameLst>
                                              <p:attrName>style.visibility</p:attrName>
                                            </p:attrNameLst>
                                          </p:cBhvr>
                                          <p:to>
                                            <p:strVal val="visible"/>
                                          </p:to>
                                        </p:set>
                                        <p:anim calcmode="lin" valueType="num">
                                          <p:cBhvr>
                                            <p:cTn id="57" dur="250" fill="hold"/>
                                            <p:tgtEl>
                                              <p:spTgt spid="23"/>
                                            </p:tgtEl>
                                            <p:attrNameLst>
                                              <p:attrName>ppt_x</p:attrName>
                                            </p:attrNameLst>
                                          </p:cBhvr>
                                          <p:tavLst>
                                            <p:tav tm="0">
                                              <p:val>
                                                <p:strVal val="#ppt_x"/>
                                              </p:val>
                                            </p:tav>
                                            <p:tav tm="100000">
                                              <p:val>
                                                <p:strVal val="#ppt_x"/>
                                              </p:val>
                                            </p:tav>
                                          </p:tavLst>
                                        </p:anim>
                                        <p:anim calcmode="lin" valueType="num">
                                          <p:cBhvr>
                                            <p:cTn id="58" dur="250" fill="hold"/>
                                            <p:tgtEl>
                                              <p:spTgt spid="23"/>
                                            </p:tgtEl>
                                            <p:attrNameLst>
                                              <p:attrName>ppt_y</p:attrName>
                                            </p:attrNameLst>
                                          </p:cBhvr>
                                          <p:tavLst>
                                            <p:tav tm="0">
                                              <p:val>
                                                <p:strVal val="#ppt_y-#ppt_h/2"/>
                                              </p:val>
                                            </p:tav>
                                            <p:tav tm="100000">
                                              <p:val>
                                                <p:strVal val="#ppt_y"/>
                                              </p:val>
                                            </p:tav>
                                          </p:tavLst>
                                        </p:anim>
                                        <p:anim calcmode="lin" valueType="num">
                                          <p:cBhvr>
                                            <p:cTn id="59" dur="250" fill="hold"/>
                                            <p:tgtEl>
                                              <p:spTgt spid="23"/>
                                            </p:tgtEl>
                                            <p:attrNameLst>
                                              <p:attrName>ppt_w</p:attrName>
                                            </p:attrNameLst>
                                          </p:cBhvr>
                                          <p:tavLst>
                                            <p:tav tm="0">
                                              <p:val>
                                                <p:strVal val="#ppt_w"/>
                                              </p:val>
                                            </p:tav>
                                            <p:tav tm="100000">
                                              <p:val>
                                                <p:strVal val="#ppt_w"/>
                                              </p:val>
                                            </p:tav>
                                          </p:tavLst>
                                        </p:anim>
                                        <p:anim calcmode="lin" valueType="num">
                                          <p:cBhvr>
                                            <p:cTn id="60" dur="250" fill="hold"/>
                                            <p:tgtEl>
                                              <p:spTgt spid="23"/>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6" grpId="0"/>
          <p:bldP spid="87" grpId="0"/>
          <p:bldP spid="90" grpId="0"/>
          <p:bldP spid="23"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afterEffect">
                                      <p:stCondLst>
                                        <p:cond delay="0"/>
                                      </p:stCondLst>
                                      <p:childTnLst>
                                        <p:set>
                                          <p:cBhvr>
                                            <p:cTn id="6" dur="1" fill="hold">
                                              <p:stCondLst>
                                                <p:cond delay="0"/>
                                              </p:stCondLst>
                                            </p:cTn>
                                            <p:tgtEl>
                                              <p:spTgt spid="75"/>
                                            </p:tgtEl>
                                            <p:attrNameLst>
                                              <p:attrName>style.visibility</p:attrName>
                                            </p:attrNameLst>
                                          </p:cBhvr>
                                          <p:to>
                                            <p:strVal val="visible"/>
                                          </p:to>
                                        </p:set>
                                        <p:anim calcmode="lin" valueType="num">
                                          <p:cBhvr additive="base">
                                            <p:cTn id="7" dur="500" fill="hold"/>
                                            <p:tgtEl>
                                              <p:spTgt spid="75"/>
                                            </p:tgtEl>
                                            <p:attrNameLst>
                                              <p:attrName>ppt_x</p:attrName>
                                            </p:attrNameLst>
                                          </p:cBhvr>
                                          <p:tavLst>
                                            <p:tav tm="0">
                                              <p:val>
                                                <p:strVal val="0-#ppt_w/2"/>
                                              </p:val>
                                            </p:tav>
                                            <p:tav tm="100000">
                                              <p:val>
                                                <p:strVal val="#ppt_x"/>
                                              </p:val>
                                            </p:tav>
                                          </p:tavLst>
                                        </p:anim>
                                        <p:anim calcmode="lin" valueType="num">
                                          <p:cBhvr additive="base">
                                            <p:cTn id="8" dur="500" fill="hold"/>
                                            <p:tgtEl>
                                              <p:spTgt spid="75"/>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par>
                              <p:cTn id="13" fill="hold">
                                <p:stCondLst>
                                  <p:cond delay="1000"/>
                                </p:stCondLst>
                                <p:childTnLst>
                                  <p:par>
                                    <p:cTn id="14" presetID="2" presetClass="entr" presetSubtype="1" fill="hold" nodeType="afterEffect">
                                      <p:stCondLst>
                                        <p:cond delay="0"/>
                                      </p:stCondLst>
                                      <p:childTnLst>
                                        <p:set>
                                          <p:cBhvr>
                                            <p:cTn id="15" dur="1" fill="hold">
                                              <p:stCondLst>
                                                <p:cond delay="0"/>
                                              </p:stCondLst>
                                            </p:cTn>
                                            <p:tgtEl>
                                              <p:spTgt spid="73"/>
                                            </p:tgtEl>
                                            <p:attrNameLst>
                                              <p:attrName>style.visibility</p:attrName>
                                            </p:attrNameLst>
                                          </p:cBhvr>
                                          <p:to>
                                            <p:strVal val="visible"/>
                                          </p:to>
                                        </p:set>
                                        <p:anim calcmode="lin" valueType="num">
                                          <p:cBhvr additive="base">
                                            <p:cTn id="16" dur="1000" fill="hold"/>
                                            <p:tgtEl>
                                              <p:spTgt spid="73"/>
                                            </p:tgtEl>
                                            <p:attrNameLst>
                                              <p:attrName>ppt_x</p:attrName>
                                            </p:attrNameLst>
                                          </p:cBhvr>
                                          <p:tavLst>
                                            <p:tav tm="0">
                                              <p:val>
                                                <p:strVal val="#ppt_x"/>
                                              </p:val>
                                            </p:tav>
                                            <p:tav tm="100000">
                                              <p:val>
                                                <p:strVal val="#ppt_x"/>
                                              </p:val>
                                            </p:tav>
                                          </p:tavLst>
                                        </p:anim>
                                        <p:anim calcmode="lin" valueType="num">
                                          <p:cBhvr additive="base">
                                            <p:cTn id="17" dur="1000" fill="hold"/>
                                            <p:tgtEl>
                                              <p:spTgt spid="73"/>
                                            </p:tgtEl>
                                            <p:attrNameLst>
                                              <p:attrName>ppt_y</p:attrName>
                                            </p:attrNameLst>
                                          </p:cBhvr>
                                          <p:tavLst>
                                            <p:tav tm="0">
                                              <p:val>
                                                <p:strVal val="0-#ppt_h/2"/>
                                              </p:val>
                                            </p:tav>
                                            <p:tav tm="100000">
                                              <p:val>
                                                <p:strVal val="#ppt_y"/>
                                              </p:val>
                                            </p:tav>
                                          </p:tavLst>
                                        </p:anim>
                                      </p:childTnLst>
                                    </p:cTn>
                                  </p:par>
                                </p:childTnLst>
                              </p:cTn>
                            </p:par>
                            <p:par>
                              <p:cTn id="18" fill="hold">
                                <p:stCondLst>
                                  <p:cond delay="2000"/>
                                </p:stCondLst>
                                <p:childTnLst>
                                  <p:par>
                                    <p:cTn id="19" presetID="17" presetClass="entr" presetSubtype="1" fill="hold" grpId="0" nodeType="afterEffect">
                                      <p:stCondLst>
                                        <p:cond delay="0"/>
                                      </p:stCondLst>
                                      <p:iterate type="lt">
                                        <p:tmPct val="40000"/>
                                      </p:iterate>
                                      <p:childTnLst>
                                        <p:set>
                                          <p:cBhvr>
                                            <p:cTn id="20" dur="1" fill="hold">
                                              <p:stCondLst>
                                                <p:cond delay="0"/>
                                              </p:stCondLst>
                                            </p:cTn>
                                            <p:tgtEl>
                                              <p:spTgt spid="76"/>
                                            </p:tgtEl>
                                            <p:attrNameLst>
                                              <p:attrName>style.visibility</p:attrName>
                                            </p:attrNameLst>
                                          </p:cBhvr>
                                          <p:to>
                                            <p:strVal val="visible"/>
                                          </p:to>
                                        </p:set>
                                        <p:anim calcmode="lin" valueType="num">
                                          <p:cBhvr>
                                            <p:cTn id="21" dur="250" fill="hold"/>
                                            <p:tgtEl>
                                              <p:spTgt spid="76"/>
                                            </p:tgtEl>
                                            <p:attrNameLst>
                                              <p:attrName>ppt_x</p:attrName>
                                            </p:attrNameLst>
                                          </p:cBhvr>
                                          <p:tavLst>
                                            <p:tav tm="0">
                                              <p:val>
                                                <p:strVal val="#ppt_x"/>
                                              </p:val>
                                            </p:tav>
                                            <p:tav tm="100000">
                                              <p:val>
                                                <p:strVal val="#ppt_x"/>
                                              </p:val>
                                            </p:tav>
                                          </p:tavLst>
                                        </p:anim>
                                        <p:anim calcmode="lin" valueType="num">
                                          <p:cBhvr>
                                            <p:cTn id="22" dur="250" fill="hold"/>
                                            <p:tgtEl>
                                              <p:spTgt spid="76"/>
                                            </p:tgtEl>
                                            <p:attrNameLst>
                                              <p:attrName>ppt_y</p:attrName>
                                            </p:attrNameLst>
                                          </p:cBhvr>
                                          <p:tavLst>
                                            <p:tav tm="0">
                                              <p:val>
                                                <p:strVal val="#ppt_y-#ppt_h/2"/>
                                              </p:val>
                                            </p:tav>
                                            <p:tav tm="100000">
                                              <p:val>
                                                <p:strVal val="#ppt_y"/>
                                              </p:val>
                                            </p:tav>
                                          </p:tavLst>
                                        </p:anim>
                                        <p:anim calcmode="lin" valueType="num">
                                          <p:cBhvr>
                                            <p:cTn id="23" dur="250" fill="hold"/>
                                            <p:tgtEl>
                                              <p:spTgt spid="76"/>
                                            </p:tgtEl>
                                            <p:attrNameLst>
                                              <p:attrName>ppt_w</p:attrName>
                                            </p:attrNameLst>
                                          </p:cBhvr>
                                          <p:tavLst>
                                            <p:tav tm="0">
                                              <p:val>
                                                <p:strVal val="#ppt_w"/>
                                              </p:val>
                                            </p:tav>
                                            <p:tav tm="100000">
                                              <p:val>
                                                <p:strVal val="#ppt_w"/>
                                              </p:val>
                                            </p:tav>
                                          </p:tavLst>
                                        </p:anim>
                                        <p:anim calcmode="lin" valueType="num">
                                          <p:cBhvr>
                                            <p:cTn id="24" dur="250" fill="hold"/>
                                            <p:tgtEl>
                                              <p:spTgt spid="76"/>
                                            </p:tgtEl>
                                            <p:attrNameLst>
                                              <p:attrName>ppt_h</p:attrName>
                                            </p:attrNameLst>
                                          </p:cBhvr>
                                          <p:tavLst>
                                            <p:tav tm="0">
                                              <p:val>
                                                <p:fltVal val="0"/>
                                              </p:val>
                                            </p:tav>
                                            <p:tav tm="100000">
                                              <p:val>
                                                <p:strVal val="#ppt_h"/>
                                              </p:val>
                                            </p:tav>
                                          </p:tavLst>
                                        </p:anim>
                                      </p:childTnLst>
                                    </p:cTn>
                                  </p:par>
                                </p:childTnLst>
                              </p:cTn>
                            </p:par>
                            <p:par>
                              <p:cTn id="25" fill="hold">
                                <p:stCondLst>
                                  <p:cond delay="2550"/>
                                </p:stCondLst>
                                <p:childTnLst>
                                  <p:par>
                                    <p:cTn id="26" presetID="2" presetClass="entr" presetSubtype="1" fill="hold" nodeType="afterEffect">
                                      <p:stCondLst>
                                        <p:cond delay="0"/>
                                      </p:stCondLst>
                                      <p:childTnLst>
                                        <p:set>
                                          <p:cBhvr>
                                            <p:cTn id="27" dur="1" fill="hold">
                                              <p:stCondLst>
                                                <p:cond delay="0"/>
                                              </p:stCondLst>
                                            </p:cTn>
                                            <p:tgtEl>
                                              <p:spTgt spid="72"/>
                                            </p:tgtEl>
                                            <p:attrNameLst>
                                              <p:attrName>style.visibility</p:attrName>
                                            </p:attrNameLst>
                                          </p:cBhvr>
                                          <p:to>
                                            <p:strVal val="visible"/>
                                          </p:to>
                                        </p:set>
                                        <p:anim calcmode="lin" valueType="num">
                                          <p:cBhvr additive="base">
                                            <p:cTn id="28" dur="1000" fill="hold"/>
                                            <p:tgtEl>
                                              <p:spTgt spid="72"/>
                                            </p:tgtEl>
                                            <p:attrNameLst>
                                              <p:attrName>ppt_x</p:attrName>
                                            </p:attrNameLst>
                                          </p:cBhvr>
                                          <p:tavLst>
                                            <p:tav tm="0">
                                              <p:val>
                                                <p:strVal val="#ppt_x"/>
                                              </p:val>
                                            </p:tav>
                                            <p:tav tm="100000">
                                              <p:val>
                                                <p:strVal val="#ppt_x"/>
                                              </p:val>
                                            </p:tav>
                                          </p:tavLst>
                                        </p:anim>
                                        <p:anim calcmode="lin" valueType="num">
                                          <p:cBhvr additive="base">
                                            <p:cTn id="29" dur="1000" fill="hold"/>
                                            <p:tgtEl>
                                              <p:spTgt spid="72"/>
                                            </p:tgtEl>
                                            <p:attrNameLst>
                                              <p:attrName>ppt_y</p:attrName>
                                            </p:attrNameLst>
                                          </p:cBhvr>
                                          <p:tavLst>
                                            <p:tav tm="0">
                                              <p:val>
                                                <p:strVal val="0-#ppt_h/2"/>
                                              </p:val>
                                            </p:tav>
                                            <p:tav tm="100000">
                                              <p:val>
                                                <p:strVal val="#ppt_y"/>
                                              </p:val>
                                            </p:tav>
                                          </p:tavLst>
                                        </p:anim>
                                      </p:childTnLst>
                                    </p:cTn>
                                  </p:par>
                                </p:childTnLst>
                              </p:cTn>
                            </p:par>
                            <p:par>
                              <p:cTn id="30" fill="hold">
                                <p:stCondLst>
                                  <p:cond delay="3550"/>
                                </p:stCondLst>
                                <p:childTnLst>
                                  <p:par>
                                    <p:cTn id="31" presetID="17" presetClass="entr" presetSubtype="1" fill="hold" grpId="0" nodeType="afterEffect">
                                      <p:stCondLst>
                                        <p:cond delay="0"/>
                                      </p:stCondLst>
                                      <p:iterate type="lt">
                                        <p:tmPct val="40000"/>
                                      </p:iterate>
                                      <p:childTnLst>
                                        <p:set>
                                          <p:cBhvr>
                                            <p:cTn id="32" dur="1" fill="hold">
                                              <p:stCondLst>
                                                <p:cond delay="0"/>
                                              </p:stCondLst>
                                            </p:cTn>
                                            <p:tgtEl>
                                              <p:spTgt spid="87"/>
                                            </p:tgtEl>
                                            <p:attrNameLst>
                                              <p:attrName>style.visibility</p:attrName>
                                            </p:attrNameLst>
                                          </p:cBhvr>
                                          <p:to>
                                            <p:strVal val="visible"/>
                                          </p:to>
                                        </p:set>
                                        <p:anim calcmode="lin" valueType="num">
                                          <p:cBhvr>
                                            <p:cTn id="33" dur="250" fill="hold"/>
                                            <p:tgtEl>
                                              <p:spTgt spid="87"/>
                                            </p:tgtEl>
                                            <p:attrNameLst>
                                              <p:attrName>ppt_x</p:attrName>
                                            </p:attrNameLst>
                                          </p:cBhvr>
                                          <p:tavLst>
                                            <p:tav tm="0">
                                              <p:val>
                                                <p:strVal val="#ppt_x"/>
                                              </p:val>
                                            </p:tav>
                                            <p:tav tm="100000">
                                              <p:val>
                                                <p:strVal val="#ppt_x"/>
                                              </p:val>
                                            </p:tav>
                                          </p:tavLst>
                                        </p:anim>
                                        <p:anim calcmode="lin" valueType="num">
                                          <p:cBhvr>
                                            <p:cTn id="34" dur="250" fill="hold"/>
                                            <p:tgtEl>
                                              <p:spTgt spid="87"/>
                                            </p:tgtEl>
                                            <p:attrNameLst>
                                              <p:attrName>ppt_y</p:attrName>
                                            </p:attrNameLst>
                                          </p:cBhvr>
                                          <p:tavLst>
                                            <p:tav tm="0">
                                              <p:val>
                                                <p:strVal val="#ppt_y-#ppt_h/2"/>
                                              </p:val>
                                            </p:tav>
                                            <p:tav tm="100000">
                                              <p:val>
                                                <p:strVal val="#ppt_y"/>
                                              </p:val>
                                            </p:tav>
                                          </p:tavLst>
                                        </p:anim>
                                        <p:anim calcmode="lin" valueType="num">
                                          <p:cBhvr>
                                            <p:cTn id="35" dur="250" fill="hold"/>
                                            <p:tgtEl>
                                              <p:spTgt spid="87"/>
                                            </p:tgtEl>
                                            <p:attrNameLst>
                                              <p:attrName>ppt_w</p:attrName>
                                            </p:attrNameLst>
                                          </p:cBhvr>
                                          <p:tavLst>
                                            <p:tav tm="0">
                                              <p:val>
                                                <p:strVal val="#ppt_w"/>
                                              </p:val>
                                            </p:tav>
                                            <p:tav tm="100000">
                                              <p:val>
                                                <p:strVal val="#ppt_w"/>
                                              </p:val>
                                            </p:tav>
                                          </p:tavLst>
                                        </p:anim>
                                        <p:anim calcmode="lin" valueType="num">
                                          <p:cBhvr>
                                            <p:cTn id="36" dur="250" fill="hold"/>
                                            <p:tgtEl>
                                              <p:spTgt spid="87"/>
                                            </p:tgtEl>
                                            <p:attrNameLst>
                                              <p:attrName>ppt_h</p:attrName>
                                            </p:attrNameLst>
                                          </p:cBhvr>
                                          <p:tavLst>
                                            <p:tav tm="0">
                                              <p:val>
                                                <p:fltVal val="0"/>
                                              </p:val>
                                            </p:tav>
                                            <p:tav tm="100000">
                                              <p:val>
                                                <p:strVal val="#ppt_h"/>
                                              </p:val>
                                            </p:tav>
                                          </p:tavLst>
                                        </p:anim>
                                      </p:childTnLst>
                                    </p:cTn>
                                  </p:par>
                                </p:childTnLst>
                              </p:cTn>
                            </p:par>
                            <p:par>
                              <p:cTn id="37" fill="hold">
                                <p:stCondLst>
                                  <p:cond delay="4100"/>
                                </p:stCondLst>
                                <p:childTnLst>
                                  <p:par>
                                    <p:cTn id="38" presetID="2" presetClass="entr" presetSubtype="1" fill="hold" nodeType="afterEffect">
                                      <p:stCondLst>
                                        <p:cond delay="0"/>
                                      </p:stCondLst>
                                      <p:childTnLst>
                                        <p:set>
                                          <p:cBhvr>
                                            <p:cTn id="39" dur="1" fill="hold">
                                              <p:stCondLst>
                                                <p:cond delay="0"/>
                                              </p:stCondLst>
                                            </p:cTn>
                                            <p:tgtEl>
                                              <p:spTgt spid="71"/>
                                            </p:tgtEl>
                                            <p:attrNameLst>
                                              <p:attrName>style.visibility</p:attrName>
                                            </p:attrNameLst>
                                          </p:cBhvr>
                                          <p:to>
                                            <p:strVal val="visible"/>
                                          </p:to>
                                        </p:set>
                                        <p:anim calcmode="lin" valueType="num">
                                          <p:cBhvr additive="base">
                                            <p:cTn id="40" dur="1000" fill="hold"/>
                                            <p:tgtEl>
                                              <p:spTgt spid="71"/>
                                            </p:tgtEl>
                                            <p:attrNameLst>
                                              <p:attrName>ppt_x</p:attrName>
                                            </p:attrNameLst>
                                          </p:cBhvr>
                                          <p:tavLst>
                                            <p:tav tm="0">
                                              <p:val>
                                                <p:strVal val="#ppt_x"/>
                                              </p:val>
                                            </p:tav>
                                            <p:tav tm="100000">
                                              <p:val>
                                                <p:strVal val="#ppt_x"/>
                                              </p:val>
                                            </p:tav>
                                          </p:tavLst>
                                        </p:anim>
                                        <p:anim calcmode="lin" valueType="num">
                                          <p:cBhvr additive="base">
                                            <p:cTn id="41" dur="1000" fill="hold"/>
                                            <p:tgtEl>
                                              <p:spTgt spid="71"/>
                                            </p:tgtEl>
                                            <p:attrNameLst>
                                              <p:attrName>ppt_y</p:attrName>
                                            </p:attrNameLst>
                                          </p:cBhvr>
                                          <p:tavLst>
                                            <p:tav tm="0">
                                              <p:val>
                                                <p:strVal val="0-#ppt_h/2"/>
                                              </p:val>
                                            </p:tav>
                                            <p:tav tm="100000">
                                              <p:val>
                                                <p:strVal val="#ppt_y"/>
                                              </p:val>
                                            </p:tav>
                                          </p:tavLst>
                                        </p:anim>
                                      </p:childTnLst>
                                    </p:cTn>
                                  </p:par>
                                </p:childTnLst>
                              </p:cTn>
                            </p:par>
                            <p:par>
                              <p:cTn id="42" fill="hold">
                                <p:stCondLst>
                                  <p:cond delay="5100"/>
                                </p:stCondLst>
                                <p:childTnLst>
                                  <p:par>
                                    <p:cTn id="43" presetID="2" presetClass="entr" presetSubtype="1" fill="hold" nodeType="afterEffect">
                                      <p:stCondLst>
                                        <p:cond delay="0"/>
                                      </p:stCondLst>
                                      <p:childTnLst>
                                        <p:set>
                                          <p:cBhvr>
                                            <p:cTn id="44" dur="1" fill="hold">
                                              <p:stCondLst>
                                                <p:cond delay="0"/>
                                              </p:stCondLst>
                                            </p:cTn>
                                            <p:tgtEl>
                                              <p:spTgt spid="70"/>
                                            </p:tgtEl>
                                            <p:attrNameLst>
                                              <p:attrName>style.visibility</p:attrName>
                                            </p:attrNameLst>
                                          </p:cBhvr>
                                          <p:to>
                                            <p:strVal val="visible"/>
                                          </p:to>
                                        </p:set>
                                        <p:anim calcmode="lin" valueType="num">
                                          <p:cBhvr additive="base">
                                            <p:cTn id="45" dur="1000" fill="hold"/>
                                            <p:tgtEl>
                                              <p:spTgt spid="70"/>
                                            </p:tgtEl>
                                            <p:attrNameLst>
                                              <p:attrName>ppt_x</p:attrName>
                                            </p:attrNameLst>
                                          </p:cBhvr>
                                          <p:tavLst>
                                            <p:tav tm="0">
                                              <p:val>
                                                <p:strVal val="#ppt_x"/>
                                              </p:val>
                                            </p:tav>
                                            <p:tav tm="100000">
                                              <p:val>
                                                <p:strVal val="#ppt_x"/>
                                              </p:val>
                                            </p:tav>
                                          </p:tavLst>
                                        </p:anim>
                                        <p:anim calcmode="lin" valueType="num">
                                          <p:cBhvr additive="base">
                                            <p:cTn id="46" dur="1000" fill="hold"/>
                                            <p:tgtEl>
                                              <p:spTgt spid="70"/>
                                            </p:tgtEl>
                                            <p:attrNameLst>
                                              <p:attrName>ppt_y</p:attrName>
                                            </p:attrNameLst>
                                          </p:cBhvr>
                                          <p:tavLst>
                                            <p:tav tm="0">
                                              <p:val>
                                                <p:strVal val="0-#ppt_h/2"/>
                                              </p:val>
                                            </p:tav>
                                            <p:tav tm="100000">
                                              <p:val>
                                                <p:strVal val="#ppt_y"/>
                                              </p:val>
                                            </p:tav>
                                          </p:tavLst>
                                        </p:anim>
                                      </p:childTnLst>
                                    </p:cTn>
                                  </p:par>
                                </p:childTnLst>
                              </p:cTn>
                            </p:par>
                            <p:par>
                              <p:cTn id="47" fill="hold">
                                <p:stCondLst>
                                  <p:cond delay="6100"/>
                                </p:stCondLst>
                                <p:childTnLst>
                                  <p:par>
                                    <p:cTn id="48" presetID="17" presetClass="entr" presetSubtype="1" fill="hold" grpId="0" nodeType="afterEffect">
                                      <p:stCondLst>
                                        <p:cond delay="0"/>
                                      </p:stCondLst>
                                      <p:iterate type="lt">
                                        <p:tmPct val="40000"/>
                                      </p:iterate>
                                      <p:childTnLst>
                                        <p:set>
                                          <p:cBhvr>
                                            <p:cTn id="49" dur="1" fill="hold">
                                              <p:stCondLst>
                                                <p:cond delay="0"/>
                                              </p:stCondLst>
                                            </p:cTn>
                                            <p:tgtEl>
                                              <p:spTgt spid="90"/>
                                            </p:tgtEl>
                                            <p:attrNameLst>
                                              <p:attrName>style.visibility</p:attrName>
                                            </p:attrNameLst>
                                          </p:cBhvr>
                                          <p:to>
                                            <p:strVal val="visible"/>
                                          </p:to>
                                        </p:set>
                                        <p:anim calcmode="lin" valueType="num">
                                          <p:cBhvr>
                                            <p:cTn id="50" dur="250" fill="hold"/>
                                            <p:tgtEl>
                                              <p:spTgt spid="90"/>
                                            </p:tgtEl>
                                            <p:attrNameLst>
                                              <p:attrName>ppt_x</p:attrName>
                                            </p:attrNameLst>
                                          </p:cBhvr>
                                          <p:tavLst>
                                            <p:tav tm="0">
                                              <p:val>
                                                <p:strVal val="#ppt_x"/>
                                              </p:val>
                                            </p:tav>
                                            <p:tav tm="100000">
                                              <p:val>
                                                <p:strVal val="#ppt_x"/>
                                              </p:val>
                                            </p:tav>
                                          </p:tavLst>
                                        </p:anim>
                                        <p:anim calcmode="lin" valueType="num">
                                          <p:cBhvr>
                                            <p:cTn id="51" dur="250" fill="hold"/>
                                            <p:tgtEl>
                                              <p:spTgt spid="90"/>
                                            </p:tgtEl>
                                            <p:attrNameLst>
                                              <p:attrName>ppt_y</p:attrName>
                                            </p:attrNameLst>
                                          </p:cBhvr>
                                          <p:tavLst>
                                            <p:tav tm="0">
                                              <p:val>
                                                <p:strVal val="#ppt_y-#ppt_h/2"/>
                                              </p:val>
                                            </p:tav>
                                            <p:tav tm="100000">
                                              <p:val>
                                                <p:strVal val="#ppt_y"/>
                                              </p:val>
                                            </p:tav>
                                          </p:tavLst>
                                        </p:anim>
                                        <p:anim calcmode="lin" valueType="num">
                                          <p:cBhvr>
                                            <p:cTn id="52" dur="250" fill="hold"/>
                                            <p:tgtEl>
                                              <p:spTgt spid="90"/>
                                            </p:tgtEl>
                                            <p:attrNameLst>
                                              <p:attrName>ppt_w</p:attrName>
                                            </p:attrNameLst>
                                          </p:cBhvr>
                                          <p:tavLst>
                                            <p:tav tm="0">
                                              <p:val>
                                                <p:strVal val="#ppt_w"/>
                                              </p:val>
                                            </p:tav>
                                            <p:tav tm="100000">
                                              <p:val>
                                                <p:strVal val="#ppt_w"/>
                                              </p:val>
                                            </p:tav>
                                          </p:tavLst>
                                        </p:anim>
                                        <p:anim calcmode="lin" valueType="num">
                                          <p:cBhvr>
                                            <p:cTn id="53" dur="250" fill="hold"/>
                                            <p:tgtEl>
                                              <p:spTgt spid="90"/>
                                            </p:tgtEl>
                                            <p:attrNameLst>
                                              <p:attrName>ppt_h</p:attrName>
                                            </p:attrNameLst>
                                          </p:cBhvr>
                                          <p:tavLst>
                                            <p:tav tm="0">
                                              <p:val>
                                                <p:fltVal val="0"/>
                                              </p:val>
                                            </p:tav>
                                            <p:tav tm="100000">
                                              <p:val>
                                                <p:strVal val="#ppt_h"/>
                                              </p:val>
                                            </p:tav>
                                          </p:tavLst>
                                        </p:anim>
                                      </p:childTnLst>
                                    </p:cTn>
                                  </p:par>
                                </p:childTnLst>
                              </p:cTn>
                            </p:par>
                            <p:par>
                              <p:cTn id="54" fill="hold">
                                <p:stCondLst>
                                  <p:cond delay="6850"/>
                                </p:stCondLst>
                                <p:childTnLst>
                                  <p:par>
                                    <p:cTn id="55" presetID="17" presetClass="entr" presetSubtype="1" fill="hold" grpId="0" nodeType="afterEffect">
                                      <p:stCondLst>
                                        <p:cond delay="0"/>
                                      </p:stCondLst>
                                      <p:iterate type="lt">
                                        <p:tmPct val="40000"/>
                                      </p:iterate>
                                      <p:childTnLst>
                                        <p:set>
                                          <p:cBhvr>
                                            <p:cTn id="56" dur="1" fill="hold">
                                              <p:stCondLst>
                                                <p:cond delay="0"/>
                                              </p:stCondLst>
                                            </p:cTn>
                                            <p:tgtEl>
                                              <p:spTgt spid="23"/>
                                            </p:tgtEl>
                                            <p:attrNameLst>
                                              <p:attrName>style.visibility</p:attrName>
                                            </p:attrNameLst>
                                          </p:cBhvr>
                                          <p:to>
                                            <p:strVal val="visible"/>
                                          </p:to>
                                        </p:set>
                                        <p:anim calcmode="lin" valueType="num">
                                          <p:cBhvr>
                                            <p:cTn id="57" dur="250" fill="hold"/>
                                            <p:tgtEl>
                                              <p:spTgt spid="23"/>
                                            </p:tgtEl>
                                            <p:attrNameLst>
                                              <p:attrName>ppt_x</p:attrName>
                                            </p:attrNameLst>
                                          </p:cBhvr>
                                          <p:tavLst>
                                            <p:tav tm="0">
                                              <p:val>
                                                <p:strVal val="#ppt_x"/>
                                              </p:val>
                                            </p:tav>
                                            <p:tav tm="100000">
                                              <p:val>
                                                <p:strVal val="#ppt_x"/>
                                              </p:val>
                                            </p:tav>
                                          </p:tavLst>
                                        </p:anim>
                                        <p:anim calcmode="lin" valueType="num">
                                          <p:cBhvr>
                                            <p:cTn id="58" dur="250" fill="hold"/>
                                            <p:tgtEl>
                                              <p:spTgt spid="23"/>
                                            </p:tgtEl>
                                            <p:attrNameLst>
                                              <p:attrName>ppt_y</p:attrName>
                                            </p:attrNameLst>
                                          </p:cBhvr>
                                          <p:tavLst>
                                            <p:tav tm="0">
                                              <p:val>
                                                <p:strVal val="#ppt_y-#ppt_h/2"/>
                                              </p:val>
                                            </p:tav>
                                            <p:tav tm="100000">
                                              <p:val>
                                                <p:strVal val="#ppt_y"/>
                                              </p:val>
                                            </p:tav>
                                          </p:tavLst>
                                        </p:anim>
                                        <p:anim calcmode="lin" valueType="num">
                                          <p:cBhvr>
                                            <p:cTn id="59" dur="250" fill="hold"/>
                                            <p:tgtEl>
                                              <p:spTgt spid="23"/>
                                            </p:tgtEl>
                                            <p:attrNameLst>
                                              <p:attrName>ppt_w</p:attrName>
                                            </p:attrNameLst>
                                          </p:cBhvr>
                                          <p:tavLst>
                                            <p:tav tm="0">
                                              <p:val>
                                                <p:strVal val="#ppt_w"/>
                                              </p:val>
                                            </p:tav>
                                            <p:tav tm="100000">
                                              <p:val>
                                                <p:strVal val="#ppt_w"/>
                                              </p:val>
                                            </p:tav>
                                          </p:tavLst>
                                        </p:anim>
                                        <p:anim calcmode="lin" valueType="num">
                                          <p:cBhvr>
                                            <p:cTn id="60" dur="250" fill="hold"/>
                                            <p:tgtEl>
                                              <p:spTgt spid="23"/>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6" grpId="0"/>
          <p:bldP spid="87" grpId="0"/>
          <p:bldP spid="90" grpId="0"/>
          <p:bldP spid="23" grpId="0"/>
        </p:bldLst>
      </p:timing>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25"/>
          <p:cNvSpPr/>
          <p:nvPr/>
        </p:nvSpPr>
        <p:spPr>
          <a:xfrm>
            <a:off x="4685548" y="842140"/>
            <a:ext cx="6264696" cy="134065"/>
          </a:xfrm>
          <a:prstGeom prst="rect">
            <a:avLst/>
          </a:prstGeom>
          <a:pattFill prst="ltUpDiag">
            <a:fgClr>
              <a:srgbClr val="414455"/>
            </a:fgClr>
            <a:bgClr>
              <a:srgbClr val="E8E8E6"/>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04664"/>
            <a:ext cx="12190413" cy="0"/>
          </a:xfrm>
          <a:prstGeom prst="line">
            <a:avLst/>
          </a:prstGeom>
          <a:ln>
            <a:solidFill>
              <a:srgbClr val="414455"/>
            </a:solidFill>
            <a:prstDash val="dash"/>
          </a:ln>
        </p:spPr>
        <p:style>
          <a:lnRef idx="1">
            <a:schemeClr val="accent1"/>
          </a:lnRef>
          <a:fillRef idx="0">
            <a:schemeClr val="accent1"/>
          </a:fillRef>
          <a:effectRef idx="0">
            <a:schemeClr val="accent1"/>
          </a:effectRef>
          <a:fontRef idx="minor">
            <a:schemeClr val="tx1"/>
          </a:fontRef>
        </p:style>
      </p:cxnSp>
      <p:sp>
        <p:nvSpPr>
          <p:cNvPr id="13" name="椭圆 64"/>
          <p:cNvSpPr>
            <a:spLocks noChangeArrowheads="1"/>
          </p:cNvSpPr>
          <p:nvPr/>
        </p:nvSpPr>
        <p:spPr bwMode="auto">
          <a:xfrm>
            <a:off x="2831132" y="483896"/>
            <a:ext cx="1607890" cy="1658048"/>
          </a:xfrm>
          <a:prstGeom prst="ellipse">
            <a:avLst/>
          </a:prstGeom>
          <a:solidFill>
            <a:srgbClr val="414455"/>
          </a:solidFill>
          <a:ln w="190500" cap="sq" cmpd="sng">
            <a:solidFill>
              <a:srgbClr val="C8C6BD"/>
            </a:solidFill>
            <a:round/>
          </a:ln>
        </p:spPr>
        <p:txBody>
          <a:bodyPr anchor="ctr"/>
          <a:lstStyle/>
          <a:p>
            <a:pPr algn="ctr"/>
            <a:r>
              <a:rPr lang="zh-CN" altLang="en-US" sz="2800" b="1" dirty="0">
                <a:solidFill>
                  <a:schemeClr val="bg1"/>
                </a:solidFill>
                <a:latin typeface="等线" panose="02010600030101010101" pitchFamily="2" charset="-122"/>
                <a:ea typeface="等线" panose="02010600030101010101" pitchFamily="2" charset="-122"/>
                <a:sym typeface="宋体" charset="-122"/>
              </a:rPr>
              <a:t>盈利模式</a:t>
            </a:r>
            <a:endParaRPr lang="zh-CN" altLang="zh-CN" sz="2800" b="1" dirty="0">
              <a:solidFill>
                <a:schemeClr val="bg1"/>
              </a:solidFill>
              <a:latin typeface="等线" panose="02010600030101010101" pitchFamily="2" charset="-122"/>
              <a:ea typeface="等线" panose="02010600030101010101" pitchFamily="2" charset="-122"/>
              <a:sym typeface="宋体" charset="-122"/>
            </a:endParaRPr>
          </a:p>
        </p:txBody>
      </p:sp>
      <p:sp>
        <p:nvSpPr>
          <p:cNvPr id="11" name="文本框 10"/>
          <p:cNvSpPr txBox="1"/>
          <p:nvPr/>
        </p:nvSpPr>
        <p:spPr>
          <a:xfrm>
            <a:off x="1054646" y="2388070"/>
            <a:ext cx="10522639" cy="881139"/>
          </a:xfrm>
          <a:prstGeom prst="rect">
            <a:avLst/>
          </a:prstGeom>
          <a:noFill/>
        </p:spPr>
        <p:txBody>
          <a:bodyPr wrap="square">
            <a:spAutoFit/>
          </a:bodyPr>
          <a:lstStyle/>
          <a:p>
            <a:pPr>
              <a:lnSpc>
                <a:spcPct val="150000"/>
              </a:lnSpc>
            </a:pPr>
            <a:r>
              <a:rPr lang="en-US" altLang="zh-CN" dirty="0"/>
              <a:t>1</a:t>
            </a:r>
            <a:r>
              <a:rPr lang="zh-CN" altLang="en-US" dirty="0"/>
              <a:t>、</a:t>
            </a:r>
            <a:r>
              <a:rPr lang="en-US" altLang="zh-CN" dirty="0"/>
              <a:t>硬件只是获取用户</a:t>
            </a:r>
            <a:r>
              <a:rPr lang="zh-CN" altLang="en-US" dirty="0"/>
              <a:t>的</a:t>
            </a:r>
            <a:r>
              <a:rPr lang="en-US" altLang="zh-CN" dirty="0"/>
              <a:t>手段</a:t>
            </a:r>
            <a:r>
              <a:rPr lang="zh-CN" altLang="en-US" dirty="0"/>
              <a:t>，</a:t>
            </a:r>
            <a:r>
              <a:rPr lang="en-US" altLang="zh-CN" dirty="0"/>
              <a:t>利用其他方式盈利</a:t>
            </a:r>
            <a:r>
              <a:rPr lang="zh-CN" altLang="en-US" dirty="0"/>
              <a:t>（</a:t>
            </a:r>
            <a:r>
              <a:rPr lang="en-US" altLang="zh-CN" dirty="0"/>
              <a:t>广告</a:t>
            </a:r>
            <a:r>
              <a:rPr lang="zh-CN" altLang="en-US" dirty="0"/>
              <a:t>，</a:t>
            </a:r>
            <a:r>
              <a:rPr lang="en-US" altLang="zh-CN" dirty="0" err="1"/>
              <a:t>互联网服务</a:t>
            </a:r>
            <a:r>
              <a:rPr lang="zh-CN" altLang="en-US" dirty="0"/>
              <a:t>）</a:t>
            </a:r>
            <a:endParaRPr lang="en-US" altLang="zh-CN" dirty="0"/>
          </a:p>
          <a:p>
            <a:pPr>
              <a:lnSpc>
                <a:spcPct val="150000"/>
              </a:lnSpc>
            </a:pPr>
            <a:r>
              <a:rPr lang="en-US" altLang="zh-CN" dirty="0"/>
              <a:t>2</a:t>
            </a:r>
            <a:r>
              <a:rPr lang="zh-CN" altLang="en-US" dirty="0"/>
              <a:t>、</a:t>
            </a:r>
            <a:r>
              <a:rPr lang="en-US" altLang="zh-CN" dirty="0"/>
              <a:t>低成本战略</a:t>
            </a:r>
            <a:r>
              <a:rPr lang="zh-CN" altLang="en-US" dirty="0"/>
              <a:t>（</a:t>
            </a:r>
            <a:r>
              <a:rPr lang="en-US" altLang="zh-CN" dirty="0"/>
              <a:t>省略</a:t>
            </a:r>
            <a:r>
              <a:rPr lang="zh-CN" altLang="en-US" dirty="0"/>
              <a:t>间</a:t>
            </a:r>
            <a:r>
              <a:rPr lang="en-US" altLang="zh-CN" dirty="0"/>
              <a:t>渠道商</a:t>
            </a:r>
            <a:r>
              <a:rPr lang="zh-CN" altLang="en-US" dirty="0"/>
              <a:t>，</a:t>
            </a:r>
            <a:r>
              <a:rPr lang="en-US" altLang="zh-CN" dirty="0" err="1"/>
              <a:t>节约成本</a:t>
            </a:r>
            <a:r>
              <a:rPr lang="zh-CN" altLang="en-US" dirty="0"/>
              <a:t>）</a:t>
            </a:r>
            <a:endParaRPr lang="en-US" altLang="zh-CN" dirty="0"/>
          </a:p>
        </p:txBody>
      </p:sp>
      <p:pic>
        <p:nvPicPr>
          <p:cNvPr id="2" name="图片 1" descr="2021-04-09 10:22:47.829000"/>
          <p:cNvPicPr>
            <a:picLocks noChangeAspect="1"/>
          </p:cNvPicPr>
          <p:nvPr/>
        </p:nvPicPr>
        <p:blipFill>
          <a:blip r:embed="rId3"/>
          <a:stretch>
            <a:fillRect/>
          </a:stretch>
        </p:blipFill>
        <p:spPr>
          <a:xfrm>
            <a:off x="5879182" y="3453339"/>
            <a:ext cx="6026785" cy="3087370"/>
          </a:xfrm>
          <a:prstGeom prst="rect">
            <a:avLst/>
          </a:prstGeom>
        </p:spPr>
      </p:pic>
      <p:sp>
        <p:nvSpPr>
          <p:cNvPr id="3" name="文本框 2"/>
          <p:cNvSpPr txBox="1"/>
          <p:nvPr/>
        </p:nvSpPr>
        <p:spPr>
          <a:xfrm>
            <a:off x="4685665" y="1123315"/>
            <a:ext cx="6704330" cy="1188720"/>
          </a:xfrm>
          <a:prstGeom prst="rect">
            <a:avLst/>
          </a:prstGeom>
          <a:noFill/>
        </p:spPr>
        <p:txBody>
          <a:bodyPr wrap="square" rtlCol="0" anchor="ctr">
            <a:noAutofit/>
          </a:bodyPr>
          <a:lstStyle/>
          <a:p>
            <a:pPr>
              <a:lnSpc>
                <a:spcPct val="100000"/>
              </a:lnSpc>
            </a:pPr>
            <a:r>
              <a:rPr lang="en-US" altLang="zh-CN" sz="2400" dirty="0">
                <a:latin typeface="等线" panose="02010600030101010101" pitchFamily="2" charset="-122"/>
                <a:ea typeface="等线" panose="02010600030101010101" pitchFamily="2" charset="-122"/>
              </a:rPr>
              <a:t>“</a:t>
            </a:r>
            <a:r>
              <a:rPr lang="zh-CN" altLang="en-US" sz="2400" dirty="0">
                <a:latin typeface="等线" panose="02010600030101010101" pitchFamily="2" charset="-122"/>
                <a:ea typeface="等线" panose="02010600030101010101" pitchFamily="2" charset="-122"/>
              </a:rPr>
              <a:t>羊毛出在</a:t>
            </a:r>
            <a:r>
              <a:rPr lang="en-US" altLang="zh-CN" sz="2400" dirty="0">
                <a:latin typeface="等线" panose="02010600030101010101" pitchFamily="2" charset="-122"/>
                <a:ea typeface="等线" panose="02010600030101010101" pitchFamily="2" charset="-122"/>
              </a:rPr>
              <a:t>”</a:t>
            </a:r>
            <a:r>
              <a:rPr lang="en-US" altLang="zh-CN" sz="2400" dirty="0" err="1">
                <a:latin typeface="等线" panose="02010600030101010101" pitchFamily="2" charset="-122"/>
                <a:ea typeface="等线" panose="02010600030101010101" pitchFamily="2" charset="-122"/>
              </a:rPr>
              <a:t>猪”身上</a:t>
            </a:r>
            <a:endParaRPr lang="en-US" altLang="zh-CN" sz="2400" dirty="0">
              <a:latin typeface="等线" panose="02010600030101010101" pitchFamily="2" charset="-122"/>
              <a:ea typeface="等线" panose="02010600030101010101" pitchFamily="2" charset="-122"/>
            </a:endParaRPr>
          </a:p>
        </p:txBody>
      </p:sp>
      <p:sp>
        <p:nvSpPr>
          <p:cNvPr id="5" name="文本框 4"/>
          <p:cNvSpPr txBox="1"/>
          <p:nvPr/>
        </p:nvSpPr>
        <p:spPr>
          <a:xfrm>
            <a:off x="572770" y="4323715"/>
            <a:ext cx="6704330" cy="1188720"/>
          </a:xfrm>
          <a:prstGeom prst="rect">
            <a:avLst/>
          </a:prstGeom>
          <a:noFill/>
        </p:spPr>
        <p:txBody>
          <a:bodyPr wrap="square" rtlCol="0" anchor="ctr">
            <a:noAutofit/>
          </a:bodyPr>
          <a:lstStyle/>
          <a:p>
            <a:pPr>
              <a:lnSpc>
                <a:spcPct val="150000"/>
              </a:lnSpc>
            </a:pPr>
            <a:r>
              <a:rPr lang="zh-CN" altLang="en-US" dirty="0">
                <a:latin typeface="等线" panose="02010600030101010101" pitchFamily="2" charset="-122"/>
                <a:ea typeface="等线" panose="02010600030101010101" pitchFamily="2" charset="-122"/>
              </a:rPr>
              <a:t>未来：</a:t>
            </a:r>
          </a:p>
          <a:p>
            <a:pPr>
              <a:lnSpc>
                <a:spcPct val="150000"/>
              </a:lnSpc>
            </a:pPr>
            <a:r>
              <a:rPr lang="en-US" altLang="zh-CN" dirty="0">
                <a:latin typeface="等线" panose="02010600030101010101" pitchFamily="2" charset="-122"/>
                <a:ea typeface="等线" panose="02010600030101010101" pitchFamily="2" charset="-122"/>
              </a:rPr>
              <a:t>1</a:t>
            </a:r>
            <a:r>
              <a:rPr lang="zh-CN" altLang="en-US" dirty="0">
                <a:latin typeface="等线" panose="02010600030101010101" pitchFamily="2" charset="-122"/>
                <a:ea typeface="等线" panose="02010600030101010101" pitchFamily="2" charset="-122"/>
              </a:rPr>
              <a:t>、</a:t>
            </a:r>
            <a:r>
              <a:rPr lang="en-US" altLang="zh-CN" dirty="0" err="1">
                <a:latin typeface="等线" panose="02010600030101010101" pitchFamily="2" charset="-122"/>
                <a:ea typeface="等线" panose="02010600030101010101" pitchFamily="2" charset="-122"/>
              </a:rPr>
              <a:t>保证用户规模</a:t>
            </a:r>
            <a:r>
              <a:rPr lang="zh-CN" altLang="en-US" dirty="0">
                <a:latin typeface="等线" panose="02010600030101010101" pitchFamily="2" charset="-122"/>
                <a:ea typeface="等线" panose="02010600030101010101" pitchFamily="2" charset="-122"/>
              </a:rPr>
              <a:t>，</a:t>
            </a:r>
            <a:r>
              <a:rPr lang="en-US" altLang="zh-CN" dirty="0" err="1">
                <a:latin typeface="等线" panose="02010600030101010101" pitchFamily="2" charset="-122"/>
                <a:ea typeface="等线" panose="02010600030101010101" pitchFamily="2" charset="-122"/>
              </a:rPr>
              <a:t>扩大粉丝群体</a:t>
            </a:r>
            <a:endParaRPr lang="en-US" altLang="zh-CN" dirty="0">
              <a:latin typeface="等线" panose="02010600030101010101" pitchFamily="2" charset="-122"/>
              <a:ea typeface="等线" panose="02010600030101010101" pitchFamily="2" charset="-122"/>
            </a:endParaRPr>
          </a:p>
          <a:p>
            <a:pPr>
              <a:lnSpc>
                <a:spcPct val="150000"/>
              </a:lnSpc>
            </a:pPr>
            <a:r>
              <a:rPr lang="en-US" altLang="zh-CN" dirty="0">
                <a:latin typeface="等线" panose="02010600030101010101" pitchFamily="2" charset="-122"/>
                <a:ea typeface="等线" panose="02010600030101010101" pitchFamily="2" charset="-122"/>
              </a:rPr>
              <a:t>2</a:t>
            </a:r>
            <a:r>
              <a:rPr lang="zh-CN" altLang="en-US" dirty="0">
                <a:latin typeface="等线" panose="02010600030101010101" pitchFamily="2" charset="-122"/>
                <a:ea typeface="等线" panose="02010600030101010101" pitchFamily="2" charset="-122"/>
              </a:rPr>
              <a:t>、</a:t>
            </a:r>
            <a:r>
              <a:rPr lang="en-US" altLang="zh-CN" dirty="0" err="1">
                <a:latin typeface="等线" panose="02010600030101010101" pitchFamily="2" charset="-122"/>
                <a:ea typeface="等线" panose="02010600030101010101" pitchFamily="2" charset="-122"/>
              </a:rPr>
              <a:t>优化用户体验</a:t>
            </a:r>
            <a:endParaRPr lang="en-US" altLang="zh-CN" dirty="0">
              <a:latin typeface="等线" panose="02010600030101010101" pitchFamily="2" charset="-122"/>
              <a:ea typeface="等线" panose="02010600030101010101" pitchFamily="2" charset="-122"/>
            </a:endParaRPr>
          </a:p>
          <a:p>
            <a:pPr>
              <a:lnSpc>
                <a:spcPct val="150000"/>
              </a:lnSpc>
            </a:pPr>
            <a:r>
              <a:rPr lang="en-US" altLang="zh-CN" dirty="0">
                <a:latin typeface="等线" panose="02010600030101010101" pitchFamily="2" charset="-122"/>
                <a:ea typeface="等线" panose="02010600030101010101" pitchFamily="2" charset="-122"/>
              </a:rPr>
              <a:t>3</a:t>
            </a:r>
            <a:r>
              <a:rPr lang="zh-CN" altLang="en-US" dirty="0">
                <a:latin typeface="等线" panose="02010600030101010101" pitchFamily="2" charset="-122"/>
                <a:ea typeface="等线" panose="02010600030101010101" pitchFamily="2" charset="-122"/>
              </a:rPr>
              <a:t>、</a:t>
            </a:r>
            <a:r>
              <a:rPr lang="en-US" altLang="zh-CN" dirty="0" err="1">
                <a:latin typeface="等线" panose="02010600030101010101" pitchFamily="2" charset="-122"/>
                <a:ea typeface="等线" panose="02010600030101010101" pitchFamily="2" charset="-122"/>
              </a:rPr>
              <a:t>扩大生态系统多样</a:t>
            </a:r>
            <a:r>
              <a:rPr lang="zh-CN" altLang="en-US" dirty="0">
                <a:latin typeface="等线" panose="02010600030101010101" pitchFamily="2" charset="-122"/>
                <a:ea typeface="等线" panose="02010600030101010101" pitchFamily="2" charset="-122"/>
              </a:rPr>
              <a:t>性</a:t>
            </a:r>
          </a:p>
        </p:txBody>
      </p:sp>
    </p:spTree>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par>
                                <p:cTn id="9" presetID="8" presetClass="emph" presetSubtype="0" fill="hold" grpId="1" nodeType="withEffect">
                                  <p:stCondLst>
                                    <p:cond delay="0"/>
                                  </p:stCondLst>
                                  <p:childTnLst>
                                    <p:animRot by="21600000">
                                      <p:cBhvr>
                                        <p:cTn id="10" dur="500" fill="hold"/>
                                        <p:tgtEl>
                                          <p:spTgt spid="13"/>
                                        </p:tgtEl>
                                        <p:attrNameLst>
                                          <p:attrName>r</p:attrName>
                                        </p:attrNameLst>
                                      </p:cBhvr>
                                    </p:animRo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26"/>
                                        </p:tgtEl>
                                        <p:attrNameLst>
                                          <p:attrName>style.visibility</p:attrName>
                                        </p:attrNameLst>
                                      </p:cBhvr>
                                      <p:to>
                                        <p:strVal val="visible"/>
                                      </p:to>
                                    </p:set>
                                    <p:animEffect transition="in" filter="wipe(left)">
                                      <p:cBhvr>
                                        <p:cTn id="14"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13" grpId="0" animBg="1"/>
      <p:bldP spid="13" grpId="1"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502918" y="2173796"/>
            <a:ext cx="8687495" cy="2865281"/>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p:cNvSpPr/>
          <p:nvPr/>
        </p:nvSpPr>
        <p:spPr>
          <a:xfrm>
            <a:off x="4815077" y="1818923"/>
            <a:ext cx="7375336" cy="354873"/>
          </a:xfrm>
          <a:prstGeom prst="rect">
            <a:avLst/>
          </a:prstGeom>
          <a:pattFill prst="ltUpDiag">
            <a:fgClr>
              <a:srgbClr val="414455"/>
            </a:fgClr>
            <a:bgClr>
              <a:srgbClr val="E8E8E6"/>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075" name="Picture 3" descr="D:\360data\重要数据\桌面\rolled newspaper (5)副本.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818923"/>
            <a:ext cx="4835066" cy="3220154"/>
          </a:xfrm>
          <a:prstGeom prst="rect">
            <a:avLst/>
          </a:prstGeom>
          <a:noFill/>
          <a:extLst>
            <a:ext uri="{909E8E84-426E-40DD-AFC4-6F175D3DCCD1}">
              <a14:hiddenFill xmlns:a14="http://schemas.microsoft.com/office/drawing/2010/main">
                <a:solidFill>
                  <a:srgbClr val="FFFFFF"/>
                </a:solidFill>
              </a14:hiddenFill>
            </a:ext>
          </a:extLst>
        </p:spPr>
      </p:pic>
      <p:sp>
        <p:nvSpPr>
          <p:cNvPr id="18" name="文本框 17"/>
          <p:cNvSpPr txBox="1"/>
          <p:nvPr/>
        </p:nvSpPr>
        <p:spPr>
          <a:xfrm>
            <a:off x="5015086" y="3060157"/>
            <a:ext cx="6466756" cy="1015663"/>
          </a:xfrm>
          <a:prstGeom prst="rect">
            <a:avLst/>
          </a:prstGeom>
          <a:noFill/>
        </p:spPr>
        <p:txBody>
          <a:bodyPr wrap="square" rtlCol="0">
            <a:spAutoFit/>
          </a:bodyPr>
          <a:lstStyle/>
          <a:p>
            <a:r>
              <a:rPr lang="zh-CN" altLang="en-US" sz="6000" dirty="0">
                <a:solidFill>
                  <a:schemeClr val="bg1"/>
                </a:solidFill>
                <a:latin typeface="+mn-ea"/>
              </a:rPr>
              <a:t>感謝批評指正</a:t>
            </a:r>
          </a:p>
        </p:txBody>
      </p:sp>
      <p:grpSp>
        <p:nvGrpSpPr>
          <p:cNvPr id="36" name="组合 35"/>
          <p:cNvGrpSpPr/>
          <p:nvPr/>
        </p:nvGrpSpPr>
        <p:grpSpPr>
          <a:xfrm>
            <a:off x="6073163" y="960929"/>
            <a:ext cx="681980" cy="681980"/>
            <a:chOff x="952456" y="3218117"/>
            <a:chExt cx="877066" cy="877066"/>
          </a:xfrm>
        </p:grpSpPr>
        <p:sp>
          <p:nvSpPr>
            <p:cNvPr id="38" name="椭圆 50"/>
            <p:cNvSpPr>
              <a:spLocks noChangeArrowheads="1"/>
            </p:cNvSpPr>
            <p:nvPr/>
          </p:nvSpPr>
          <p:spPr bwMode="auto">
            <a:xfrm>
              <a:off x="952456" y="3218117"/>
              <a:ext cx="877066" cy="877066"/>
            </a:xfrm>
            <a:prstGeom prst="ellipse">
              <a:avLst/>
            </a:prstGeom>
            <a:solidFill>
              <a:srgbClr val="414455"/>
            </a:solidFill>
            <a:ln w="76200" cap="sq" cmpd="sng">
              <a:solidFill>
                <a:srgbClr val="C8C6BD"/>
              </a:solidFill>
              <a:round/>
              <a:headEnd/>
              <a:tailEnd/>
            </a:ln>
          </p:spPr>
          <p:txBody>
            <a:bodyPr anchor="ctr"/>
            <a:lstStyle/>
            <a:p>
              <a:pPr algn="ctr"/>
              <a:endParaRPr lang="zh-CN" altLang="zh-CN" sz="2400">
                <a:solidFill>
                  <a:srgbClr val="FFFFFF"/>
                </a:solidFill>
                <a:latin typeface="宋体" panose="02010600030101010101" pitchFamily="2" charset="-122"/>
                <a:sym typeface="宋体" panose="02010600030101010101" pitchFamily="2" charset="-122"/>
              </a:endParaRPr>
            </a:p>
          </p:txBody>
        </p:sp>
        <p:pic>
          <p:nvPicPr>
            <p:cNvPr id="40" name="Picture 3" descr="D:\360data\重要数据\桌面\4675.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51696" y="3367890"/>
              <a:ext cx="478586" cy="577521"/>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1" name="组合 40"/>
          <p:cNvGrpSpPr/>
          <p:nvPr/>
        </p:nvGrpSpPr>
        <p:grpSpPr>
          <a:xfrm>
            <a:off x="6978091" y="960929"/>
            <a:ext cx="681980" cy="681980"/>
            <a:chOff x="2812677" y="3391963"/>
            <a:chExt cx="877066" cy="877066"/>
          </a:xfrm>
        </p:grpSpPr>
        <p:sp>
          <p:nvSpPr>
            <p:cNvPr id="42" name="椭圆 50"/>
            <p:cNvSpPr>
              <a:spLocks noChangeArrowheads="1"/>
            </p:cNvSpPr>
            <p:nvPr/>
          </p:nvSpPr>
          <p:spPr bwMode="auto">
            <a:xfrm>
              <a:off x="2812677" y="3391963"/>
              <a:ext cx="877066" cy="877066"/>
            </a:xfrm>
            <a:prstGeom prst="ellipse">
              <a:avLst/>
            </a:prstGeom>
            <a:solidFill>
              <a:srgbClr val="414455"/>
            </a:solidFill>
            <a:ln w="76200" cap="sq" cmpd="sng">
              <a:solidFill>
                <a:srgbClr val="C8C6BD"/>
              </a:solidFill>
              <a:round/>
              <a:headEnd/>
              <a:tailEnd/>
            </a:ln>
          </p:spPr>
          <p:txBody>
            <a:bodyPr anchor="ctr"/>
            <a:lstStyle/>
            <a:p>
              <a:pPr algn="ctr"/>
              <a:endParaRPr lang="zh-CN" altLang="zh-CN" sz="2400">
                <a:solidFill>
                  <a:srgbClr val="FFFFFF"/>
                </a:solidFill>
                <a:latin typeface="宋体" panose="02010600030101010101" pitchFamily="2" charset="-122"/>
                <a:sym typeface="宋体" panose="02010600030101010101" pitchFamily="2" charset="-122"/>
              </a:endParaRPr>
            </a:p>
          </p:txBody>
        </p:sp>
        <p:pic>
          <p:nvPicPr>
            <p:cNvPr id="43" name="Picture 4" descr="D:\360data\重要数据\桌面\未标题-3.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041249" y="3537498"/>
              <a:ext cx="419922" cy="58647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4" name="组合 43"/>
          <p:cNvGrpSpPr/>
          <p:nvPr/>
        </p:nvGrpSpPr>
        <p:grpSpPr>
          <a:xfrm>
            <a:off x="7883019" y="960929"/>
            <a:ext cx="681980" cy="681980"/>
            <a:chOff x="4672898" y="2936570"/>
            <a:chExt cx="877066" cy="877066"/>
          </a:xfrm>
        </p:grpSpPr>
        <p:sp>
          <p:nvSpPr>
            <p:cNvPr id="45" name="椭圆 44"/>
            <p:cNvSpPr>
              <a:spLocks noChangeArrowheads="1"/>
            </p:cNvSpPr>
            <p:nvPr/>
          </p:nvSpPr>
          <p:spPr bwMode="auto">
            <a:xfrm>
              <a:off x="4672898" y="2936570"/>
              <a:ext cx="877066" cy="877066"/>
            </a:xfrm>
            <a:prstGeom prst="ellipse">
              <a:avLst/>
            </a:prstGeom>
            <a:solidFill>
              <a:srgbClr val="414455"/>
            </a:solidFill>
            <a:ln w="76200" cap="sq" cmpd="sng">
              <a:solidFill>
                <a:srgbClr val="C8C6BD"/>
              </a:solidFill>
              <a:round/>
              <a:headEnd/>
              <a:tailEnd/>
            </a:ln>
          </p:spPr>
          <p:txBody>
            <a:bodyPr anchor="ctr"/>
            <a:lstStyle/>
            <a:p>
              <a:pPr algn="ctr"/>
              <a:endParaRPr lang="zh-CN" altLang="zh-CN" sz="2400">
                <a:solidFill>
                  <a:srgbClr val="FFFFFF"/>
                </a:solidFill>
                <a:latin typeface="宋体" panose="02010600030101010101" pitchFamily="2" charset="-122"/>
                <a:sym typeface="宋体" panose="02010600030101010101" pitchFamily="2" charset="-122"/>
              </a:endParaRPr>
            </a:p>
          </p:txBody>
        </p:sp>
        <p:pic>
          <p:nvPicPr>
            <p:cNvPr id="46" name="Picture 5" descr="D:\360data\重要数据\桌面\未标题-4.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845149" y="3095025"/>
              <a:ext cx="532564" cy="51354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7" name="组合 46"/>
          <p:cNvGrpSpPr/>
          <p:nvPr/>
        </p:nvGrpSpPr>
        <p:grpSpPr>
          <a:xfrm>
            <a:off x="8787947" y="960929"/>
            <a:ext cx="681980" cy="681980"/>
            <a:chOff x="6533119" y="2285390"/>
            <a:chExt cx="877066" cy="877066"/>
          </a:xfrm>
        </p:grpSpPr>
        <p:sp>
          <p:nvSpPr>
            <p:cNvPr id="48" name="椭圆 47"/>
            <p:cNvSpPr>
              <a:spLocks noChangeArrowheads="1"/>
            </p:cNvSpPr>
            <p:nvPr/>
          </p:nvSpPr>
          <p:spPr bwMode="auto">
            <a:xfrm>
              <a:off x="6533119" y="2285390"/>
              <a:ext cx="877066" cy="877066"/>
            </a:xfrm>
            <a:prstGeom prst="ellipse">
              <a:avLst/>
            </a:prstGeom>
            <a:solidFill>
              <a:srgbClr val="414455"/>
            </a:solidFill>
            <a:ln w="76200" cap="sq" cmpd="sng">
              <a:solidFill>
                <a:srgbClr val="C8C6BD"/>
              </a:solidFill>
              <a:round/>
              <a:headEnd/>
              <a:tailEnd/>
            </a:ln>
          </p:spPr>
          <p:txBody>
            <a:bodyPr anchor="ctr"/>
            <a:lstStyle/>
            <a:p>
              <a:pPr algn="ctr"/>
              <a:endParaRPr lang="zh-CN" altLang="zh-CN" sz="2400">
                <a:solidFill>
                  <a:srgbClr val="FFFFFF"/>
                </a:solidFill>
                <a:latin typeface="宋体" panose="02010600030101010101" pitchFamily="2" charset="-122"/>
                <a:sym typeface="宋体" panose="02010600030101010101" pitchFamily="2" charset="-122"/>
              </a:endParaRPr>
            </a:p>
          </p:txBody>
        </p:sp>
        <p:pic>
          <p:nvPicPr>
            <p:cNvPr id="49" name="Picture 6" descr="D:\360data\重要数据\桌面\未标题-5.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735358" y="2430447"/>
              <a:ext cx="512614" cy="58695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0" name="组合 49"/>
          <p:cNvGrpSpPr/>
          <p:nvPr/>
        </p:nvGrpSpPr>
        <p:grpSpPr>
          <a:xfrm>
            <a:off x="9692875" y="960929"/>
            <a:ext cx="681980" cy="681980"/>
            <a:chOff x="8393340" y="1988840"/>
            <a:chExt cx="877066" cy="877066"/>
          </a:xfrm>
        </p:grpSpPr>
        <p:sp>
          <p:nvSpPr>
            <p:cNvPr id="51" name="椭圆 50"/>
            <p:cNvSpPr>
              <a:spLocks noChangeArrowheads="1"/>
            </p:cNvSpPr>
            <p:nvPr/>
          </p:nvSpPr>
          <p:spPr bwMode="auto">
            <a:xfrm>
              <a:off x="8393340" y="1988840"/>
              <a:ext cx="877066" cy="877066"/>
            </a:xfrm>
            <a:prstGeom prst="ellipse">
              <a:avLst/>
            </a:prstGeom>
            <a:solidFill>
              <a:srgbClr val="414455"/>
            </a:solidFill>
            <a:ln w="76200" cap="sq" cmpd="sng">
              <a:solidFill>
                <a:srgbClr val="C8C6BD"/>
              </a:solidFill>
              <a:round/>
              <a:headEnd/>
              <a:tailEnd/>
            </a:ln>
          </p:spPr>
          <p:txBody>
            <a:bodyPr anchor="ctr"/>
            <a:lstStyle/>
            <a:p>
              <a:pPr algn="ctr"/>
              <a:endParaRPr lang="zh-CN" altLang="zh-CN" sz="2400">
                <a:solidFill>
                  <a:srgbClr val="FFFFFF"/>
                </a:solidFill>
                <a:latin typeface="宋体" panose="02010600030101010101" pitchFamily="2" charset="-122"/>
                <a:sym typeface="宋体" panose="02010600030101010101" pitchFamily="2" charset="-122"/>
              </a:endParaRPr>
            </a:p>
          </p:txBody>
        </p:sp>
        <p:pic>
          <p:nvPicPr>
            <p:cNvPr id="52" name="Picture 7" descr="D:\360data\重要数据\桌面\未标题-1.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8568665" y="2183926"/>
              <a:ext cx="564516" cy="48689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3" name="组合 52"/>
          <p:cNvGrpSpPr/>
          <p:nvPr/>
        </p:nvGrpSpPr>
        <p:grpSpPr>
          <a:xfrm>
            <a:off x="10597802" y="960929"/>
            <a:ext cx="681980" cy="681980"/>
            <a:chOff x="10253559" y="2420888"/>
            <a:chExt cx="877066" cy="877066"/>
          </a:xfrm>
        </p:grpSpPr>
        <p:sp>
          <p:nvSpPr>
            <p:cNvPr id="54" name="椭圆 53"/>
            <p:cNvSpPr>
              <a:spLocks noChangeArrowheads="1"/>
            </p:cNvSpPr>
            <p:nvPr/>
          </p:nvSpPr>
          <p:spPr bwMode="auto">
            <a:xfrm>
              <a:off x="10253559" y="2420888"/>
              <a:ext cx="877066" cy="877066"/>
            </a:xfrm>
            <a:prstGeom prst="ellipse">
              <a:avLst/>
            </a:prstGeom>
            <a:solidFill>
              <a:srgbClr val="414455"/>
            </a:solidFill>
            <a:ln w="76200" cap="sq" cmpd="sng">
              <a:solidFill>
                <a:srgbClr val="C8C6BD"/>
              </a:solidFill>
              <a:round/>
              <a:headEnd/>
              <a:tailEnd/>
            </a:ln>
          </p:spPr>
          <p:txBody>
            <a:bodyPr anchor="ctr"/>
            <a:lstStyle/>
            <a:p>
              <a:pPr algn="ctr"/>
              <a:endParaRPr lang="zh-CN" altLang="zh-CN" sz="2400">
                <a:solidFill>
                  <a:srgbClr val="FFFFFF"/>
                </a:solidFill>
                <a:latin typeface="宋体" panose="02010600030101010101" pitchFamily="2" charset="-122"/>
                <a:sym typeface="宋体" panose="02010600030101010101" pitchFamily="2" charset="-122"/>
              </a:endParaRPr>
            </a:p>
          </p:txBody>
        </p:sp>
        <p:pic>
          <p:nvPicPr>
            <p:cNvPr id="55" name="Picture 8" descr="D:\360data\重要数据\桌面\未标题-1.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0388676" y="2566876"/>
              <a:ext cx="606832" cy="585090"/>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4026603646"/>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nodeType="afterEffect">
                                      <p:stCondLst>
                                        <p:cond delay="0"/>
                                      </p:stCondLst>
                                      <p:childTnLst>
                                        <p:set>
                                          <p:cBhvr>
                                            <p:cTn id="6" dur="1" fill="hold">
                                              <p:stCondLst>
                                                <p:cond delay="0"/>
                                              </p:stCondLst>
                                            </p:cTn>
                                            <p:tgtEl>
                                              <p:spTgt spid="3075"/>
                                            </p:tgtEl>
                                            <p:attrNameLst>
                                              <p:attrName>style.visibility</p:attrName>
                                            </p:attrNameLst>
                                          </p:cBhvr>
                                          <p:to>
                                            <p:strVal val="visible"/>
                                          </p:to>
                                        </p:set>
                                        <p:animEffect transition="in" filter="checkerboard(across)">
                                          <p:cBhvr>
                                            <p:cTn id="7" dur="500"/>
                                            <p:tgtEl>
                                              <p:spTgt spid="3075"/>
                                            </p:tgtEl>
                                          </p:cBhvr>
                                        </p:animEffect>
                                      </p:childTnLst>
                                    </p:cTn>
                                  </p:par>
                                  <p:par>
                                    <p:cTn id="8" presetID="22" presetClass="entr" presetSubtype="8" fill="hold" grpId="0" nodeType="withEffect">
                                      <p:stCondLst>
                                        <p:cond delay="200"/>
                                      </p:stCondLst>
                                      <p:childTnLst>
                                        <p:set>
                                          <p:cBhvr>
                                            <p:cTn id="9" dur="1" fill="hold">
                                              <p:stCondLst>
                                                <p:cond delay="0"/>
                                              </p:stCondLst>
                                            </p:cTn>
                                            <p:tgtEl>
                                              <p:spTgt spid="34"/>
                                            </p:tgtEl>
                                            <p:attrNameLst>
                                              <p:attrName>style.visibility</p:attrName>
                                            </p:attrNameLst>
                                          </p:cBhvr>
                                          <p:to>
                                            <p:strVal val="visible"/>
                                          </p:to>
                                        </p:set>
                                        <p:animEffect transition="in" filter="wipe(left)">
                                          <p:cBhvr>
                                            <p:cTn id="10" dur="500"/>
                                            <p:tgtEl>
                                              <p:spTgt spid="34"/>
                                            </p:tgtEl>
                                          </p:cBhvr>
                                        </p:animEffect>
                                      </p:childTnLst>
                                    </p:cTn>
                                  </p:par>
                                </p:childTnLst>
                              </p:cTn>
                            </p:par>
                            <p:par>
                              <p:cTn id="11" fill="hold">
                                <p:stCondLst>
                                  <p:cond delay="700"/>
                                </p:stCondLst>
                                <p:childTnLst>
                                  <p:par>
                                    <p:cTn id="12" presetID="22" presetClass="entr" presetSubtype="1" fill="hold" grpId="0" nodeType="after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wipe(up)">
                                          <p:cBhvr>
                                            <p:cTn id="14" dur="500"/>
                                            <p:tgtEl>
                                              <p:spTgt spid="2"/>
                                            </p:tgtEl>
                                          </p:cBhvr>
                                        </p:animEffect>
                                      </p:childTnLst>
                                    </p:cTn>
                                  </p:par>
                                </p:childTnLst>
                              </p:cTn>
                            </p:par>
                            <p:par>
                              <p:cTn id="15" fill="hold">
                                <p:stCondLst>
                                  <p:cond delay="1200"/>
                                </p:stCondLst>
                                <p:childTnLst>
                                  <p:par>
                                    <p:cTn id="16" presetID="17" presetClass="entr" presetSubtype="1" fill="hold" grpId="0" nodeType="afterEffect">
                                      <p:stCondLst>
                                        <p:cond delay="0"/>
                                      </p:stCondLst>
                                      <p:iterate type="lt">
                                        <p:tmPct val="40000"/>
                                      </p:iterate>
                                      <p:childTnLst>
                                        <p:set>
                                          <p:cBhvr>
                                            <p:cTn id="17" dur="1" fill="hold">
                                              <p:stCondLst>
                                                <p:cond delay="0"/>
                                              </p:stCondLst>
                                            </p:cTn>
                                            <p:tgtEl>
                                              <p:spTgt spid="18"/>
                                            </p:tgtEl>
                                            <p:attrNameLst>
                                              <p:attrName>style.visibility</p:attrName>
                                            </p:attrNameLst>
                                          </p:cBhvr>
                                          <p:to>
                                            <p:strVal val="visible"/>
                                          </p:to>
                                        </p:set>
                                        <p:anim calcmode="lin" valueType="num">
                                          <p:cBhvr>
                                            <p:cTn id="18" dur="250" fill="hold"/>
                                            <p:tgtEl>
                                              <p:spTgt spid="18"/>
                                            </p:tgtEl>
                                            <p:attrNameLst>
                                              <p:attrName>ppt_x</p:attrName>
                                            </p:attrNameLst>
                                          </p:cBhvr>
                                          <p:tavLst>
                                            <p:tav tm="0">
                                              <p:val>
                                                <p:strVal val="#ppt_x"/>
                                              </p:val>
                                            </p:tav>
                                            <p:tav tm="100000">
                                              <p:val>
                                                <p:strVal val="#ppt_x"/>
                                              </p:val>
                                            </p:tav>
                                          </p:tavLst>
                                        </p:anim>
                                        <p:anim calcmode="lin" valueType="num">
                                          <p:cBhvr>
                                            <p:cTn id="19" dur="250" fill="hold"/>
                                            <p:tgtEl>
                                              <p:spTgt spid="18"/>
                                            </p:tgtEl>
                                            <p:attrNameLst>
                                              <p:attrName>ppt_y</p:attrName>
                                            </p:attrNameLst>
                                          </p:cBhvr>
                                          <p:tavLst>
                                            <p:tav tm="0">
                                              <p:val>
                                                <p:strVal val="#ppt_y-#ppt_h/2"/>
                                              </p:val>
                                            </p:tav>
                                            <p:tav tm="100000">
                                              <p:val>
                                                <p:strVal val="#ppt_y"/>
                                              </p:val>
                                            </p:tav>
                                          </p:tavLst>
                                        </p:anim>
                                        <p:anim calcmode="lin" valueType="num">
                                          <p:cBhvr>
                                            <p:cTn id="20" dur="250" fill="hold"/>
                                            <p:tgtEl>
                                              <p:spTgt spid="18"/>
                                            </p:tgtEl>
                                            <p:attrNameLst>
                                              <p:attrName>ppt_w</p:attrName>
                                            </p:attrNameLst>
                                          </p:cBhvr>
                                          <p:tavLst>
                                            <p:tav tm="0">
                                              <p:val>
                                                <p:strVal val="#ppt_w"/>
                                              </p:val>
                                            </p:tav>
                                            <p:tav tm="100000">
                                              <p:val>
                                                <p:strVal val="#ppt_w"/>
                                              </p:val>
                                            </p:tav>
                                          </p:tavLst>
                                        </p:anim>
                                        <p:anim calcmode="lin" valueType="num">
                                          <p:cBhvr>
                                            <p:cTn id="21" dur="250" fill="hold"/>
                                            <p:tgtEl>
                                              <p:spTgt spid="18"/>
                                            </p:tgtEl>
                                            <p:attrNameLst>
                                              <p:attrName>ppt_h</p:attrName>
                                            </p:attrNameLst>
                                          </p:cBhvr>
                                          <p:tavLst>
                                            <p:tav tm="0">
                                              <p:val>
                                                <p:fltVal val="0"/>
                                              </p:val>
                                            </p:tav>
                                            <p:tav tm="100000">
                                              <p:val>
                                                <p:strVal val="#ppt_h"/>
                                              </p:val>
                                            </p:tav>
                                          </p:tavLst>
                                        </p:anim>
                                      </p:childTnLst>
                                    </p:cTn>
                                  </p:par>
                                </p:childTnLst>
                              </p:cTn>
                            </p:par>
                            <p:par>
                              <p:cTn id="22" fill="hold">
                                <p:stCondLst>
                                  <p:cond delay="1950"/>
                                </p:stCondLst>
                                <p:childTnLst>
                                  <p:par>
                                    <p:cTn id="23" presetID="2" presetClass="entr" presetSubtype="1" fill="hold" nodeType="afterEffect" p14:presetBounceEnd="50000">
                                      <p:stCondLst>
                                        <p:cond delay="0"/>
                                      </p:stCondLst>
                                      <p:childTnLst>
                                        <p:set>
                                          <p:cBhvr>
                                            <p:cTn id="24" dur="1" fill="hold">
                                              <p:stCondLst>
                                                <p:cond delay="0"/>
                                              </p:stCondLst>
                                            </p:cTn>
                                            <p:tgtEl>
                                              <p:spTgt spid="36"/>
                                            </p:tgtEl>
                                            <p:attrNameLst>
                                              <p:attrName>style.visibility</p:attrName>
                                            </p:attrNameLst>
                                          </p:cBhvr>
                                          <p:to>
                                            <p:strVal val="visible"/>
                                          </p:to>
                                        </p:set>
                                        <p:anim calcmode="lin" valueType="num" p14:bounceEnd="50000">
                                          <p:cBhvr additive="base">
                                            <p:cTn id="25" dur="500" fill="hold"/>
                                            <p:tgtEl>
                                              <p:spTgt spid="36"/>
                                            </p:tgtEl>
                                            <p:attrNameLst>
                                              <p:attrName>ppt_x</p:attrName>
                                            </p:attrNameLst>
                                          </p:cBhvr>
                                          <p:tavLst>
                                            <p:tav tm="0">
                                              <p:val>
                                                <p:strVal val="#ppt_x"/>
                                              </p:val>
                                            </p:tav>
                                            <p:tav tm="100000">
                                              <p:val>
                                                <p:strVal val="#ppt_x"/>
                                              </p:val>
                                            </p:tav>
                                          </p:tavLst>
                                        </p:anim>
                                        <p:anim calcmode="lin" valueType="num" p14:bounceEnd="50000">
                                          <p:cBhvr additive="base">
                                            <p:cTn id="26" dur="500" fill="hold"/>
                                            <p:tgtEl>
                                              <p:spTgt spid="36"/>
                                            </p:tgtEl>
                                            <p:attrNameLst>
                                              <p:attrName>ppt_y</p:attrName>
                                            </p:attrNameLst>
                                          </p:cBhvr>
                                          <p:tavLst>
                                            <p:tav tm="0">
                                              <p:val>
                                                <p:strVal val="0-#ppt_h/2"/>
                                              </p:val>
                                            </p:tav>
                                            <p:tav tm="100000">
                                              <p:val>
                                                <p:strVal val="#ppt_y"/>
                                              </p:val>
                                            </p:tav>
                                          </p:tavLst>
                                        </p:anim>
                                      </p:childTnLst>
                                    </p:cTn>
                                  </p:par>
                                  <p:par>
                                    <p:cTn id="27" presetID="2" presetClass="entr" presetSubtype="1" fill="hold" nodeType="withEffect" p14:presetBounceEnd="50000">
                                      <p:stCondLst>
                                        <p:cond delay="200"/>
                                      </p:stCondLst>
                                      <p:childTnLst>
                                        <p:set>
                                          <p:cBhvr>
                                            <p:cTn id="28" dur="1" fill="hold">
                                              <p:stCondLst>
                                                <p:cond delay="0"/>
                                              </p:stCondLst>
                                            </p:cTn>
                                            <p:tgtEl>
                                              <p:spTgt spid="41"/>
                                            </p:tgtEl>
                                            <p:attrNameLst>
                                              <p:attrName>style.visibility</p:attrName>
                                            </p:attrNameLst>
                                          </p:cBhvr>
                                          <p:to>
                                            <p:strVal val="visible"/>
                                          </p:to>
                                        </p:set>
                                        <p:anim calcmode="lin" valueType="num" p14:bounceEnd="50000">
                                          <p:cBhvr additive="base">
                                            <p:cTn id="29" dur="500" fill="hold"/>
                                            <p:tgtEl>
                                              <p:spTgt spid="41"/>
                                            </p:tgtEl>
                                            <p:attrNameLst>
                                              <p:attrName>ppt_x</p:attrName>
                                            </p:attrNameLst>
                                          </p:cBhvr>
                                          <p:tavLst>
                                            <p:tav tm="0">
                                              <p:val>
                                                <p:strVal val="#ppt_x"/>
                                              </p:val>
                                            </p:tav>
                                            <p:tav tm="100000">
                                              <p:val>
                                                <p:strVal val="#ppt_x"/>
                                              </p:val>
                                            </p:tav>
                                          </p:tavLst>
                                        </p:anim>
                                        <p:anim calcmode="lin" valueType="num" p14:bounceEnd="50000">
                                          <p:cBhvr additive="base">
                                            <p:cTn id="30" dur="500" fill="hold"/>
                                            <p:tgtEl>
                                              <p:spTgt spid="41"/>
                                            </p:tgtEl>
                                            <p:attrNameLst>
                                              <p:attrName>ppt_y</p:attrName>
                                            </p:attrNameLst>
                                          </p:cBhvr>
                                          <p:tavLst>
                                            <p:tav tm="0">
                                              <p:val>
                                                <p:strVal val="0-#ppt_h/2"/>
                                              </p:val>
                                            </p:tav>
                                            <p:tav tm="100000">
                                              <p:val>
                                                <p:strVal val="#ppt_y"/>
                                              </p:val>
                                            </p:tav>
                                          </p:tavLst>
                                        </p:anim>
                                      </p:childTnLst>
                                    </p:cTn>
                                  </p:par>
                                  <p:par>
                                    <p:cTn id="31" presetID="2" presetClass="entr" presetSubtype="1" fill="hold" nodeType="withEffect" p14:presetBounceEnd="50000">
                                      <p:stCondLst>
                                        <p:cond delay="400"/>
                                      </p:stCondLst>
                                      <p:childTnLst>
                                        <p:set>
                                          <p:cBhvr>
                                            <p:cTn id="32" dur="1" fill="hold">
                                              <p:stCondLst>
                                                <p:cond delay="0"/>
                                              </p:stCondLst>
                                            </p:cTn>
                                            <p:tgtEl>
                                              <p:spTgt spid="44"/>
                                            </p:tgtEl>
                                            <p:attrNameLst>
                                              <p:attrName>style.visibility</p:attrName>
                                            </p:attrNameLst>
                                          </p:cBhvr>
                                          <p:to>
                                            <p:strVal val="visible"/>
                                          </p:to>
                                        </p:set>
                                        <p:anim calcmode="lin" valueType="num" p14:bounceEnd="50000">
                                          <p:cBhvr additive="base">
                                            <p:cTn id="33" dur="500" fill="hold"/>
                                            <p:tgtEl>
                                              <p:spTgt spid="44"/>
                                            </p:tgtEl>
                                            <p:attrNameLst>
                                              <p:attrName>ppt_x</p:attrName>
                                            </p:attrNameLst>
                                          </p:cBhvr>
                                          <p:tavLst>
                                            <p:tav tm="0">
                                              <p:val>
                                                <p:strVal val="#ppt_x"/>
                                              </p:val>
                                            </p:tav>
                                            <p:tav tm="100000">
                                              <p:val>
                                                <p:strVal val="#ppt_x"/>
                                              </p:val>
                                            </p:tav>
                                          </p:tavLst>
                                        </p:anim>
                                        <p:anim calcmode="lin" valueType="num" p14:bounceEnd="50000">
                                          <p:cBhvr additive="base">
                                            <p:cTn id="34" dur="500" fill="hold"/>
                                            <p:tgtEl>
                                              <p:spTgt spid="44"/>
                                            </p:tgtEl>
                                            <p:attrNameLst>
                                              <p:attrName>ppt_y</p:attrName>
                                            </p:attrNameLst>
                                          </p:cBhvr>
                                          <p:tavLst>
                                            <p:tav tm="0">
                                              <p:val>
                                                <p:strVal val="0-#ppt_h/2"/>
                                              </p:val>
                                            </p:tav>
                                            <p:tav tm="100000">
                                              <p:val>
                                                <p:strVal val="#ppt_y"/>
                                              </p:val>
                                            </p:tav>
                                          </p:tavLst>
                                        </p:anim>
                                      </p:childTnLst>
                                    </p:cTn>
                                  </p:par>
                                  <p:par>
                                    <p:cTn id="35" presetID="2" presetClass="entr" presetSubtype="1" fill="hold" nodeType="withEffect" p14:presetBounceEnd="50000">
                                      <p:stCondLst>
                                        <p:cond delay="600"/>
                                      </p:stCondLst>
                                      <p:childTnLst>
                                        <p:set>
                                          <p:cBhvr>
                                            <p:cTn id="36" dur="1" fill="hold">
                                              <p:stCondLst>
                                                <p:cond delay="0"/>
                                              </p:stCondLst>
                                            </p:cTn>
                                            <p:tgtEl>
                                              <p:spTgt spid="47"/>
                                            </p:tgtEl>
                                            <p:attrNameLst>
                                              <p:attrName>style.visibility</p:attrName>
                                            </p:attrNameLst>
                                          </p:cBhvr>
                                          <p:to>
                                            <p:strVal val="visible"/>
                                          </p:to>
                                        </p:set>
                                        <p:anim calcmode="lin" valueType="num" p14:bounceEnd="50000">
                                          <p:cBhvr additive="base">
                                            <p:cTn id="37" dur="500" fill="hold"/>
                                            <p:tgtEl>
                                              <p:spTgt spid="47"/>
                                            </p:tgtEl>
                                            <p:attrNameLst>
                                              <p:attrName>ppt_x</p:attrName>
                                            </p:attrNameLst>
                                          </p:cBhvr>
                                          <p:tavLst>
                                            <p:tav tm="0">
                                              <p:val>
                                                <p:strVal val="#ppt_x"/>
                                              </p:val>
                                            </p:tav>
                                            <p:tav tm="100000">
                                              <p:val>
                                                <p:strVal val="#ppt_x"/>
                                              </p:val>
                                            </p:tav>
                                          </p:tavLst>
                                        </p:anim>
                                        <p:anim calcmode="lin" valueType="num" p14:bounceEnd="50000">
                                          <p:cBhvr additive="base">
                                            <p:cTn id="38" dur="500" fill="hold"/>
                                            <p:tgtEl>
                                              <p:spTgt spid="47"/>
                                            </p:tgtEl>
                                            <p:attrNameLst>
                                              <p:attrName>ppt_y</p:attrName>
                                            </p:attrNameLst>
                                          </p:cBhvr>
                                          <p:tavLst>
                                            <p:tav tm="0">
                                              <p:val>
                                                <p:strVal val="0-#ppt_h/2"/>
                                              </p:val>
                                            </p:tav>
                                            <p:tav tm="100000">
                                              <p:val>
                                                <p:strVal val="#ppt_y"/>
                                              </p:val>
                                            </p:tav>
                                          </p:tavLst>
                                        </p:anim>
                                      </p:childTnLst>
                                    </p:cTn>
                                  </p:par>
                                  <p:par>
                                    <p:cTn id="39" presetID="2" presetClass="entr" presetSubtype="1" fill="hold" nodeType="withEffect" p14:presetBounceEnd="50000">
                                      <p:stCondLst>
                                        <p:cond delay="800"/>
                                      </p:stCondLst>
                                      <p:childTnLst>
                                        <p:set>
                                          <p:cBhvr>
                                            <p:cTn id="40" dur="1" fill="hold">
                                              <p:stCondLst>
                                                <p:cond delay="0"/>
                                              </p:stCondLst>
                                            </p:cTn>
                                            <p:tgtEl>
                                              <p:spTgt spid="50"/>
                                            </p:tgtEl>
                                            <p:attrNameLst>
                                              <p:attrName>style.visibility</p:attrName>
                                            </p:attrNameLst>
                                          </p:cBhvr>
                                          <p:to>
                                            <p:strVal val="visible"/>
                                          </p:to>
                                        </p:set>
                                        <p:anim calcmode="lin" valueType="num" p14:bounceEnd="50000">
                                          <p:cBhvr additive="base">
                                            <p:cTn id="41" dur="500" fill="hold"/>
                                            <p:tgtEl>
                                              <p:spTgt spid="50"/>
                                            </p:tgtEl>
                                            <p:attrNameLst>
                                              <p:attrName>ppt_x</p:attrName>
                                            </p:attrNameLst>
                                          </p:cBhvr>
                                          <p:tavLst>
                                            <p:tav tm="0">
                                              <p:val>
                                                <p:strVal val="#ppt_x"/>
                                              </p:val>
                                            </p:tav>
                                            <p:tav tm="100000">
                                              <p:val>
                                                <p:strVal val="#ppt_x"/>
                                              </p:val>
                                            </p:tav>
                                          </p:tavLst>
                                        </p:anim>
                                        <p:anim calcmode="lin" valueType="num" p14:bounceEnd="50000">
                                          <p:cBhvr additive="base">
                                            <p:cTn id="42" dur="500" fill="hold"/>
                                            <p:tgtEl>
                                              <p:spTgt spid="50"/>
                                            </p:tgtEl>
                                            <p:attrNameLst>
                                              <p:attrName>ppt_y</p:attrName>
                                            </p:attrNameLst>
                                          </p:cBhvr>
                                          <p:tavLst>
                                            <p:tav tm="0">
                                              <p:val>
                                                <p:strVal val="0-#ppt_h/2"/>
                                              </p:val>
                                            </p:tav>
                                            <p:tav tm="100000">
                                              <p:val>
                                                <p:strVal val="#ppt_y"/>
                                              </p:val>
                                            </p:tav>
                                          </p:tavLst>
                                        </p:anim>
                                      </p:childTnLst>
                                    </p:cTn>
                                  </p:par>
                                  <p:par>
                                    <p:cTn id="43" presetID="2" presetClass="entr" presetSubtype="1" fill="hold" nodeType="withEffect" p14:presetBounceEnd="50000">
                                      <p:stCondLst>
                                        <p:cond delay="1000"/>
                                      </p:stCondLst>
                                      <p:childTnLst>
                                        <p:set>
                                          <p:cBhvr>
                                            <p:cTn id="44" dur="1" fill="hold">
                                              <p:stCondLst>
                                                <p:cond delay="0"/>
                                              </p:stCondLst>
                                            </p:cTn>
                                            <p:tgtEl>
                                              <p:spTgt spid="53"/>
                                            </p:tgtEl>
                                            <p:attrNameLst>
                                              <p:attrName>style.visibility</p:attrName>
                                            </p:attrNameLst>
                                          </p:cBhvr>
                                          <p:to>
                                            <p:strVal val="visible"/>
                                          </p:to>
                                        </p:set>
                                        <p:anim calcmode="lin" valueType="num" p14:bounceEnd="50000">
                                          <p:cBhvr additive="base">
                                            <p:cTn id="45" dur="500" fill="hold"/>
                                            <p:tgtEl>
                                              <p:spTgt spid="53"/>
                                            </p:tgtEl>
                                            <p:attrNameLst>
                                              <p:attrName>ppt_x</p:attrName>
                                            </p:attrNameLst>
                                          </p:cBhvr>
                                          <p:tavLst>
                                            <p:tav tm="0">
                                              <p:val>
                                                <p:strVal val="#ppt_x"/>
                                              </p:val>
                                            </p:tav>
                                            <p:tav tm="100000">
                                              <p:val>
                                                <p:strVal val="#ppt_x"/>
                                              </p:val>
                                            </p:tav>
                                          </p:tavLst>
                                        </p:anim>
                                        <p:anim calcmode="lin" valueType="num" p14:bounceEnd="50000">
                                          <p:cBhvr additive="base">
                                            <p:cTn id="46" dur="500" fill="hold"/>
                                            <p:tgtEl>
                                              <p:spTgt spid="5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4" grpId="0" animBg="1"/>
          <p:bldP spid="18"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nodeType="afterEffect">
                                      <p:stCondLst>
                                        <p:cond delay="0"/>
                                      </p:stCondLst>
                                      <p:childTnLst>
                                        <p:set>
                                          <p:cBhvr>
                                            <p:cTn id="6" dur="1" fill="hold">
                                              <p:stCondLst>
                                                <p:cond delay="0"/>
                                              </p:stCondLst>
                                            </p:cTn>
                                            <p:tgtEl>
                                              <p:spTgt spid="3075"/>
                                            </p:tgtEl>
                                            <p:attrNameLst>
                                              <p:attrName>style.visibility</p:attrName>
                                            </p:attrNameLst>
                                          </p:cBhvr>
                                          <p:to>
                                            <p:strVal val="visible"/>
                                          </p:to>
                                        </p:set>
                                        <p:animEffect transition="in" filter="checkerboard(across)">
                                          <p:cBhvr>
                                            <p:cTn id="7" dur="500"/>
                                            <p:tgtEl>
                                              <p:spTgt spid="3075"/>
                                            </p:tgtEl>
                                          </p:cBhvr>
                                        </p:animEffect>
                                      </p:childTnLst>
                                    </p:cTn>
                                  </p:par>
                                  <p:par>
                                    <p:cTn id="8" presetID="22" presetClass="entr" presetSubtype="8" fill="hold" grpId="0" nodeType="withEffect">
                                      <p:stCondLst>
                                        <p:cond delay="200"/>
                                      </p:stCondLst>
                                      <p:childTnLst>
                                        <p:set>
                                          <p:cBhvr>
                                            <p:cTn id="9" dur="1" fill="hold">
                                              <p:stCondLst>
                                                <p:cond delay="0"/>
                                              </p:stCondLst>
                                            </p:cTn>
                                            <p:tgtEl>
                                              <p:spTgt spid="34"/>
                                            </p:tgtEl>
                                            <p:attrNameLst>
                                              <p:attrName>style.visibility</p:attrName>
                                            </p:attrNameLst>
                                          </p:cBhvr>
                                          <p:to>
                                            <p:strVal val="visible"/>
                                          </p:to>
                                        </p:set>
                                        <p:animEffect transition="in" filter="wipe(left)">
                                          <p:cBhvr>
                                            <p:cTn id="10" dur="500"/>
                                            <p:tgtEl>
                                              <p:spTgt spid="34"/>
                                            </p:tgtEl>
                                          </p:cBhvr>
                                        </p:animEffect>
                                      </p:childTnLst>
                                    </p:cTn>
                                  </p:par>
                                </p:childTnLst>
                              </p:cTn>
                            </p:par>
                            <p:par>
                              <p:cTn id="11" fill="hold">
                                <p:stCondLst>
                                  <p:cond delay="700"/>
                                </p:stCondLst>
                                <p:childTnLst>
                                  <p:par>
                                    <p:cTn id="12" presetID="22" presetClass="entr" presetSubtype="1" fill="hold" grpId="0" nodeType="after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wipe(up)">
                                          <p:cBhvr>
                                            <p:cTn id="14" dur="500"/>
                                            <p:tgtEl>
                                              <p:spTgt spid="2"/>
                                            </p:tgtEl>
                                          </p:cBhvr>
                                        </p:animEffect>
                                      </p:childTnLst>
                                    </p:cTn>
                                  </p:par>
                                </p:childTnLst>
                              </p:cTn>
                            </p:par>
                            <p:par>
                              <p:cTn id="15" fill="hold">
                                <p:stCondLst>
                                  <p:cond delay="1200"/>
                                </p:stCondLst>
                                <p:childTnLst>
                                  <p:par>
                                    <p:cTn id="16" presetID="17" presetClass="entr" presetSubtype="1" fill="hold" grpId="0" nodeType="afterEffect">
                                      <p:stCondLst>
                                        <p:cond delay="0"/>
                                      </p:stCondLst>
                                      <p:iterate type="lt">
                                        <p:tmPct val="40000"/>
                                      </p:iterate>
                                      <p:childTnLst>
                                        <p:set>
                                          <p:cBhvr>
                                            <p:cTn id="17" dur="1" fill="hold">
                                              <p:stCondLst>
                                                <p:cond delay="0"/>
                                              </p:stCondLst>
                                            </p:cTn>
                                            <p:tgtEl>
                                              <p:spTgt spid="18"/>
                                            </p:tgtEl>
                                            <p:attrNameLst>
                                              <p:attrName>style.visibility</p:attrName>
                                            </p:attrNameLst>
                                          </p:cBhvr>
                                          <p:to>
                                            <p:strVal val="visible"/>
                                          </p:to>
                                        </p:set>
                                        <p:anim calcmode="lin" valueType="num">
                                          <p:cBhvr>
                                            <p:cTn id="18" dur="250" fill="hold"/>
                                            <p:tgtEl>
                                              <p:spTgt spid="18"/>
                                            </p:tgtEl>
                                            <p:attrNameLst>
                                              <p:attrName>ppt_x</p:attrName>
                                            </p:attrNameLst>
                                          </p:cBhvr>
                                          <p:tavLst>
                                            <p:tav tm="0">
                                              <p:val>
                                                <p:strVal val="#ppt_x"/>
                                              </p:val>
                                            </p:tav>
                                            <p:tav tm="100000">
                                              <p:val>
                                                <p:strVal val="#ppt_x"/>
                                              </p:val>
                                            </p:tav>
                                          </p:tavLst>
                                        </p:anim>
                                        <p:anim calcmode="lin" valueType="num">
                                          <p:cBhvr>
                                            <p:cTn id="19" dur="250" fill="hold"/>
                                            <p:tgtEl>
                                              <p:spTgt spid="18"/>
                                            </p:tgtEl>
                                            <p:attrNameLst>
                                              <p:attrName>ppt_y</p:attrName>
                                            </p:attrNameLst>
                                          </p:cBhvr>
                                          <p:tavLst>
                                            <p:tav tm="0">
                                              <p:val>
                                                <p:strVal val="#ppt_y-#ppt_h/2"/>
                                              </p:val>
                                            </p:tav>
                                            <p:tav tm="100000">
                                              <p:val>
                                                <p:strVal val="#ppt_y"/>
                                              </p:val>
                                            </p:tav>
                                          </p:tavLst>
                                        </p:anim>
                                        <p:anim calcmode="lin" valueType="num">
                                          <p:cBhvr>
                                            <p:cTn id="20" dur="250" fill="hold"/>
                                            <p:tgtEl>
                                              <p:spTgt spid="18"/>
                                            </p:tgtEl>
                                            <p:attrNameLst>
                                              <p:attrName>ppt_w</p:attrName>
                                            </p:attrNameLst>
                                          </p:cBhvr>
                                          <p:tavLst>
                                            <p:tav tm="0">
                                              <p:val>
                                                <p:strVal val="#ppt_w"/>
                                              </p:val>
                                            </p:tav>
                                            <p:tav tm="100000">
                                              <p:val>
                                                <p:strVal val="#ppt_w"/>
                                              </p:val>
                                            </p:tav>
                                          </p:tavLst>
                                        </p:anim>
                                        <p:anim calcmode="lin" valueType="num">
                                          <p:cBhvr>
                                            <p:cTn id="21" dur="250" fill="hold"/>
                                            <p:tgtEl>
                                              <p:spTgt spid="18"/>
                                            </p:tgtEl>
                                            <p:attrNameLst>
                                              <p:attrName>ppt_h</p:attrName>
                                            </p:attrNameLst>
                                          </p:cBhvr>
                                          <p:tavLst>
                                            <p:tav tm="0">
                                              <p:val>
                                                <p:fltVal val="0"/>
                                              </p:val>
                                            </p:tav>
                                            <p:tav tm="100000">
                                              <p:val>
                                                <p:strVal val="#ppt_h"/>
                                              </p:val>
                                            </p:tav>
                                          </p:tavLst>
                                        </p:anim>
                                      </p:childTnLst>
                                    </p:cTn>
                                  </p:par>
                                </p:childTnLst>
                              </p:cTn>
                            </p:par>
                            <p:par>
                              <p:cTn id="22" fill="hold">
                                <p:stCondLst>
                                  <p:cond delay="1950"/>
                                </p:stCondLst>
                                <p:childTnLst>
                                  <p:par>
                                    <p:cTn id="23" presetID="2" presetClass="entr" presetSubtype="1" fill="hold" nodeType="afterEffect">
                                      <p:stCondLst>
                                        <p:cond delay="0"/>
                                      </p:stCondLst>
                                      <p:childTnLst>
                                        <p:set>
                                          <p:cBhvr>
                                            <p:cTn id="24" dur="1" fill="hold">
                                              <p:stCondLst>
                                                <p:cond delay="0"/>
                                              </p:stCondLst>
                                            </p:cTn>
                                            <p:tgtEl>
                                              <p:spTgt spid="36"/>
                                            </p:tgtEl>
                                            <p:attrNameLst>
                                              <p:attrName>style.visibility</p:attrName>
                                            </p:attrNameLst>
                                          </p:cBhvr>
                                          <p:to>
                                            <p:strVal val="visible"/>
                                          </p:to>
                                        </p:set>
                                        <p:anim calcmode="lin" valueType="num">
                                          <p:cBhvr additive="base">
                                            <p:cTn id="25" dur="500" fill="hold"/>
                                            <p:tgtEl>
                                              <p:spTgt spid="36"/>
                                            </p:tgtEl>
                                            <p:attrNameLst>
                                              <p:attrName>ppt_x</p:attrName>
                                            </p:attrNameLst>
                                          </p:cBhvr>
                                          <p:tavLst>
                                            <p:tav tm="0">
                                              <p:val>
                                                <p:strVal val="#ppt_x"/>
                                              </p:val>
                                            </p:tav>
                                            <p:tav tm="100000">
                                              <p:val>
                                                <p:strVal val="#ppt_x"/>
                                              </p:val>
                                            </p:tav>
                                          </p:tavLst>
                                        </p:anim>
                                        <p:anim calcmode="lin" valueType="num">
                                          <p:cBhvr additive="base">
                                            <p:cTn id="26" dur="500" fill="hold"/>
                                            <p:tgtEl>
                                              <p:spTgt spid="36"/>
                                            </p:tgtEl>
                                            <p:attrNameLst>
                                              <p:attrName>ppt_y</p:attrName>
                                            </p:attrNameLst>
                                          </p:cBhvr>
                                          <p:tavLst>
                                            <p:tav tm="0">
                                              <p:val>
                                                <p:strVal val="0-#ppt_h/2"/>
                                              </p:val>
                                            </p:tav>
                                            <p:tav tm="100000">
                                              <p:val>
                                                <p:strVal val="#ppt_y"/>
                                              </p:val>
                                            </p:tav>
                                          </p:tavLst>
                                        </p:anim>
                                      </p:childTnLst>
                                    </p:cTn>
                                  </p:par>
                                  <p:par>
                                    <p:cTn id="27" presetID="2" presetClass="entr" presetSubtype="1" fill="hold" nodeType="withEffect">
                                      <p:stCondLst>
                                        <p:cond delay="200"/>
                                      </p:stCondLst>
                                      <p:childTnLst>
                                        <p:set>
                                          <p:cBhvr>
                                            <p:cTn id="28" dur="1" fill="hold">
                                              <p:stCondLst>
                                                <p:cond delay="0"/>
                                              </p:stCondLst>
                                            </p:cTn>
                                            <p:tgtEl>
                                              <p:spTgt spid="41"/>
                                            </p:tgtEl>
                                            <p:attrNameLst>
                                              <p:attrName>style.visibility</p:attrName>
                                            </p:attrNameLst>
                                          </p:cBhvr>
                                          <p:to>
                                            <p:strVal val="visible"/>
                                          </p:to>
                                        </p:set>
                                        <p:anim calcmode="lin" valueType="num">
                                          <p:cBhvr additive="base">
                                            <p:cTn id="29" dur="500" fill="hold"/>
                                            <p:tgtEl>
                                              <p:spTgt spid="41"/>
                                            </p:tgtEl>
                                            <p:attrNameLst>
                                              <p:attrName>ppt_x</p:attrName>
                                            </p:attrNameLst>
                                          </p:cBhvr>
                                          <p:tavLst>
                                            <p:tav tm="0">
                                              <p:val>
                                                <p:strVal val="#ppt_x"/>
                                              </p:val>
                                            </p:tav>
                                            <p:tav tm="100000">
                                              <p:val>
                                                <p:strVal val="#ppt_x"/>
                                              </p:val>
                                            </p:tav>
                                          </p:tavLst>
                                        </p:anim>
                                        <p:anim calcmode="lin" valueType="num">
                                          <p:cBhvr additive="base">
                                            <p:cTn id="30" dur="500" fill="hold"/>
                                            <p:tgtEl>
                                              <p:spTgt spid="41"/>
                                            </p:tgtEl>
                                            <p:attrNameLst>
                                              <p:attrName>ppt_y</p:attrName>
                                            </p:attrNameLst>
                                          </p:cBhvr>
                                          <p:tavLst>
                                            <p:tav tm="0">
                                              <p:val>
                                                <p:strVal val="0-#ppt_h/2"/>
                                              </p:val>
                                            </p:tav>
                                            <p:tav tm="100000">
                                              <p:val>
                                                <p:strVal val="#ppt_y"/>
                                              </p:val>
                                            </p:tav>
                                          </p:tavLst>
                                        </p:anim>
                                      </p:childTnLst>
                                    </p:cTn>
                                  </p:par>
                                  <p:par>
                                    <p:cTn id="31" presetID="2" presetClass="entr" presetSubtype="1" fill="hold" nodeType="withEffect">
                                      <p:stCondLst>
                                        <p:cond delay="400"/>
                                      </p:stCondLst>
                                      <p:childTnLst>
                                        <p:set>
                                          <p:cBhvr>
                                            <p:cTn id="32" dur="1" fill="hold">
                                              <p:stCondLst>
                                                <p:cond delay="0"/>
                                              </p:stCondLst>
                                            </p:cTn>
                                            <p:tgtEl>
                                              <p:spTgt spid="44"/>
                                            </p:tgtEl>
                                            <p:attrNameLst>
                                              <p:attrName>style.visibility</p:attrName>
                                            </p:attrNameLst>
                                          </p:cBhvr>
                                          <p:to>
                                            <p:strVal val="visible"/>
                                          </p:to>
                                        </p:set>
                                        <p:anim calcmode="lin" valueType="num">
                                          <p:cBhvr additive="base">
                                            <p:cTn id="33" dur="500" fill="hold"/>
                                            <p:tgtEl>
                                              <p:spTgt spid="44"/>
                                            </p:tgtEl>
                                            <p:attrNameLst>
                                              <p:attrName>ppt_x</p:attrName>
                                            </p:attrNameLst>
                                          </p:cBhvr>
                                          <p:tavLst>
                                            <p:tav tm="0">
                                              <p:val>
                                                <p:strVal val="#ppt_x"/>
                                              </p:val>
                                            </p:tav>
                                            <p:tav tm="100000">
                                              <p:val>
                                                <p:strVal val="#ppt_x"/>
                                              </p:val>
                                            </p:tav>
                                          </p:tavLst>
                                        </p:anim>
                                        <p:anim calcmode="lin" valueType="num">
                                          <p:cBhvr additive="base">
                                            <p:cTn id="34" dur="500" fill="hold"/>
                                            <p:tgtEl>
                                              <p:spTgt spid="44"/>
                                            </p:tgtEl>
                                            <p:attrNameLst>
                                              <p:attrName>ppt_y</p:attrName>
                                            </p:attrNameLst>
                                          </p:cBhvr>
                                          <p:tavLst>
                                            <p:tav tm="0">
                                              <p:val>
                                                <p:strVal val="0-#ppt_h/2"/>
                                              </p:val>
                                            </p:tav>
                                            <p:tav tm="100000">
                                              <p:val>
                                                <p:strVal val="#ppt_y"/>
                                              </p:val>
                                            </p:tav>
                                          </p:tavLst>
                                        </p:anim>
                                      </p:childTnLst>
                                    </p:cTn>
                                  </p:par>
                                  <p:par>
                                    <p:cTn id="35" presetID="2" presetClass="entr" presetSubtype="1" fill="hold" nodeType="withEffect">
                                      <p:stCondLst>
                                        <p:cond delay="600"/>
                                      </p:stCondLst>
                                      <p:childTnLst>
                                        <p:set>
                                          <p:cBhvr>
                                            <p:cTn id="36" dur="1" fill="hold">
                                              <p:stCondLst>
                                                <p:cond delay="0"/>
                                              </p:stCondLst>
                                            </p:cTn>
                                            <p:tgtEl>
                                              <p:spTgt spid="47"/>
                                            </p:tgtEl>
                                            <p:attrNameLst>
                                              <p:attrName>style.visibility</p:attrName>
                                            </p:attrNameLst>
                                          </p:cBhvr>
                                          <p:to>
                                            <p:strVal val="visible"/>
                                          </p:to>
                                        </p:set>
                                        <p:anim calcmode="lin" valueType="num">
                                          <p:cBhvr additive="base">
                                            <p:cTn id="37" dur="500" fill="hold"/>
                                            <p:tgtEl>
                                              <p:spTgt spid="47"/>
                                            </p:tgtEl>
                                            <p:attrNameLst>
                                              <p:attrName>ppt_x</p:attrName>
                                            </p:attrNameLst>
                                          </p:cBhvr>
                                          <p:tavLst>
                                            <p:tav tm="0">
                                              <p:val>
                                                <p:strVal val="#ppt_x"/>
                                              </p:val>
                                            </p:tav>
                                            <p:tav tm="100000">
                                              <p:val>
                                                <p:strVal val="#ppt_x"/>
                                              </p:val>
                                            </p:tav>
                                          </p:tavLst>
                                        </p:anim>
                                        <p:anim calcmode="lin" valueType="num">
                                          <p:cBhvr additive="base">
                                            <p:cTn id="38" dur="500" fill="hold"/>
                                            <p:tgtEl>
                                              <p:spTgt spid="47"/>
                                            </p:tgtEl>
                                            <p:attrNameLst>
                                              <p:attrName>ppt_y</p:attrName>
                                            </p:attrNameLst>
                                          </p:cBhvr>
                                          <p:tavLst>
                                            <p:tav tm="0">
                                              <p:val>
                                                <p:strVal val="0-#ppt_h/2"/>
                                              </p:val>
                                            </p:tav>
                                            <p:tav tm="100000">
                                              <p:val>
                                                <p:strVal val="#ppt_y"/>
                                              </p:val>
                                            </p:tav>
                                          </p:tavLst>
                                        </p:anim>
                                      </p:childTnLst>
                                    </p:cTn>
                                  </p:par>
                                  <p:par>
                                    <p:cTn id="39" presetID="2" presetClass="entr" presetSubtype="1" fill="hold" nodeType="withEffect">
                                      <p:stCondLst>
                                        <p:cond delay="800"/>
                                      </p:stCondLst>
                                      <p:childTnLst>
                                        <p:set>
                                          <p:cBhvr>
                                            <p:cTn id="40" dur="1" fill="hold">
                                              <p:stCondLst>
                                                <p:cond delay="0"/>
                                              </p:stCondLst>
                                            </p:cTn>
                                            <p:tgtEl>
                                              <p:spTgt spid="50"/>
                                            </p:tgtEl>
                                            <p:attrNameLst>
                                              <p:attrName>style.visibility</p:attrName>
                                            </p:attrNameLst>
                                          </p:cBhvr>
                                          <p:to>
                                            <p:strVal val="visible"/>
                                          </p:to>
                                        </p:set>
                                        <p:anim calcmode="lin" valueType="num">
                                          <p:cBhvr additive="base">
                                            <p:cTn id="41" dur="500" fill="hold"/>
                                            <p:tgtEl>
                                              <p:spTgt spid="50"/>
                                            </p:tgtEl>
                                            <p:attrNameLst>
                                              <p:attrName>ppt_x</p:attrName>
                                            </p:attrNameLst>
                                          </p:cBhvr>
                                          <p:tavLst>
                                            <p:tav tm="0">
                                              <p:val>
                                                <p:strVal val="#ppt_x"/>
                                              </p:val>
                                            </p:tav>
                                            <p:tav tm="100000">
                                              <p:val>
                                                <p:strVal val="#ppt_x"/>
                                              </p:val>
                                            </p:tav>
                                          </p:tavLst>
                                        </p:anim>
                                        <p:anim calcmode="lin" valueType="num">
                                          <p:cBhvr additive="base">
                                            <p:cTn id="42" dur="500" fill="hold"/>
                                            <p:tgtEl>
                                              <p:spTgt spid="50"/>
                                            </p:tgtEl>
                                            <p:attrNameLst>
                                              <p:attrName>ppt_y</p:attrName>
                                            </p:attrNameLst>
                                          </p:cBhvr>
                                          <p:tavLst>
                                            <p:tav tm="0">
                                              <p:val>
                                                <p:strVal val="0-#ppt_h/2"/>
                                              </p:val>
                                            </p:tav>
                                            <p:tav tm="100000">
                                              <p:val>
                                                <p:strVal val="#ppt_y"/>
                                              </p:val>
                                            </p:tav>
                                          </p:tavLst>
                                        </p:anim>
                                      </p:childTnLst>
                                    </p:cTn>
                                  </p:par>
                                  <p:par>
                                    <p:cTn id="43" presetID="2" presetClass="entr" presetSubtype="1" fill="hold" nodeType="withEffect">
                                      <p:stCondLst>
                                        <p:cond delay="1000"/>
                                      </p:stCondLst>
                                      <p:childTnLst>
                                        <p:set>
                                          <p:cBhvr>
                                            <p:cTn id="44" dur="1" fill="hold">
                                              <p:stCondLst>
                                                <p:cond delay="0"/>
                                              </p:stCondLst>
                                            </p:cTn>
                                            <p:tgtEl>
                                              <p:spTgt spid="53"/>
                                            </p:tgtEl>
                                            <p:attrNameLst>
                                              <p:attrName>style.visibility</p:attrName>
                                            </p:attrNameLst>
                                          </p:cBhvr>
                                          <p:to>
                                            <p:strVal val="visible"/>
                                          </p:to>
                                        </p:set>
                                        <p:anim calcmode="lin" valueType="num">
                                          <p:cBhvr additive="base">
                                            <p:cTn id="45" dur="500" fill="hold"/>
                                            <p:tgtEl>
                                              <p:spTgt spid="53"/>
                                            </p:tgtEl>
                                            <p:attrNameLst>
                                              <p:attrName>ppt_x</p:attrName>
                                            </p:attrNameLst>
                                          </p:cBhvr>
                                          <p:tavLst>
                                            <p:tav tm="0">
                                              <p:val>
                                                <p:strVal val="#ppt_x"/>
                                              </p:val>
                                            </p:tav>
                                            <p:tav tm="100000">
                                              <p:val>
                                                <p:strVal val="#ppt_x"/>
                                              </p:val>
                                            </p:tav>
                                          </p:tavLst>
                                        </p:anim>
                                        <p:anim calcmode="lin" valueType="num">
                                          <p:cBhvr additive="base">
                                            <p:cTn id="46" dur="500" fill="hold"/>
                                            <p:tgtEl>
                                              <p:spTgt spid="53"/>
                                            </p:tgtEl>
                                            <p:attrNameLst>
                                              <p:attrName>ppt_y</p:attrName>
                                            </p:attrNameLst>
                                          </p:cBhvr>
                                          <p:tavLst>
                                            <p:tav tm="0">
                                              <p:val>
                                                <p:strVal val="0-#ppt_h/2"/>
                                              </p:val>
                                            </p:tav>
                                            <p:tav tm="100000">
                                              <p:val>
                                                <p:strVal val="#ppt_y"/>
                                              </p:val>
                                            </p:tav>
                                          </p:tavLst>
                                        </p:anim>
                                      </p:childTnLst>
                                    </p:cTn>
                                  </p:par>
                                </p:childTnLst>
                              </p:cTn>
                            </p:par>
                            <p:par>
                              <p:cTn id="47" fill="hold">
                                <p:stCondLst>
                                  <p:cond delay="3450"/>
                                </p:stCondLst>
                                <p:childTnLst>
                                  <p:par>
                                    <p:cTn id="48" presetID="42" presetClass="entr" presetSubtype="0" fill="hold" grpId="0" nodeType="afterEffect">
                                      <p:stCondLst>
                                        <p:cond delay="0"/>
                                      </p:stCondLst>
                                      <p:childTnLst>
                                        <p:set>
                                          <p:cBhvr>
                                            <p:cTn id="49" dur="1" fill="hold">
                                              <p:stCondLst>
                                                <p:cond delay="0"/>
                                              </p:stCondLst>
                                            </p:cTn>
                                            <p:tgtEl>
                                              <p:spTgt spid="29"/>
                                            </p:tgtEl>
                                            <p:attrNameLst>
                                              <p:attrName>style.visibility</p:attrName>
                                            </p:attrNameLst>
                                          </p:cBhvr>
                                          <p:to>
                                            <p:strVal val="visible"/>
                                          </p:to>
                                        </p:set>
                                        <p:animEffect transition="in" filter="fade">
                                          <p:cBhvr>
                                            <p:cTn id="50" dur="1000"/>
                                            <p:tgtEl>
                                              <p:spTgt spid="29"/>
                                            </p:tgtEl>
                                          </p:cBhvr>
                                        </p:animEffect>
                                        <p:anim calcmode="lin" valueType="num">
                                          <p:cBhvr>
                                            <p:cTn id="51" dur="1000" fill="hold"/>
                                            <p:tgtEl>
                                              <p:spTgt spid="29"/>
                                            </p:tgtEl>
                                            <p:attrNameLst>
                                              <p:attrName>ppt_x</p:attrName>
                                            </p:attrNameLst>
                                          </p:cBhvr>
                                          <p:tavLst>
                                            <p:tav tm="0">
                                              <p:val>
                                                <p:strVal val="#ppt_x"/>
                                              </p:val>
                                            </p:tav>
                                            <p:tav tm="100000">
                                              <p:val>
                                                <p:strVal val="#ppt_x"/>
                                              </p:val>
                                            </p:tav>
                                          </p:tavLst>
                                        </p:anim>
                                        <p:anim calcmode="lin" valueType="num">
                                          <p:cBhvr>
                                            <p:cTn id="52" dur="1000" fill="hold"/>
                                            <p:tgtEl>
                                              <p:spTgt spid="2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4" grpId="0" animBg="1"/>
          <p:bldP spid="18" grpId="0"/>
          <p:bldP spid="29" grpId="0"/>
        </p:bldLst>
      </p:timing>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414455"/>
        </a:solidFill>
        <a:effectLst/>
      </p:bgPr>
    </p:bg>
    <p:spTree>
      <p:nvGrpSpPr>
        <p:cNvPr id="1" name=""/>
        <p:cNvGrpSpPr/>
        <p:nvPr/>
      </p:nvGrpSpPr>
      <p:grpSpPr>
        <a:xfrm>
          <a:off x="0" y="0"/>
          <a:ext cx="0" cy="0"/>
          <a:chOff x="0" y="0"/>
          <a:chExt cx="0" cy="0"/>
        </a:xfrm>
      </p:grpSpPr>
      <p:grpSp>
        <p:nvGrpSpPr>
          <p:cNvPr id="35" name="组合 34"/>
          <p:cNvGrpSpPr/>
          <p:nvPr/>
        </p:nvGrpSpPr>
        <p:grpSpPr>
          <a:xfrm>
            <a:off x="2147744" y="1931512"/>
            <a:ext cx="2046054" cy="2046054"/>
            <a:chOff x="952456" y="3218117"/>
            <a:chExt cx="877066" cy="877066"/>
          </a:xfrm>
        </p:grpSpPr>
        <p:sp>
          <p:nvSpPr>
            <p:cNvPr id="36" name="椭圆 50"/>
            <p:cNvSpPr>
              <a:spLocks noChangeArrowheads="1"/>
            </p:cNvSpPr>
            <p:nvPr/>
          </p:nvSpPr>
          <p:spPr bwMode="auto">
            <a:xfrm>
              <a:off x="952456" y="3218117"/>
              <a:ext cx="877066" cy="877066"/>
            </a:xfrm>
            <a:prstGeom prst="ellipse">
              <a:avLst/>
            </a:prstGeom>
            <a:solidFill>
              <a:schemeClr val="bg1"/>
            </a:solidFill>
            <a:ln w="76200" cap="sq" cmpd="sng">
              <a:noFill/>
              <a:round/>
              <a:headEnd/>
              <a:tailEnd/>
            </a:ln>
          </p:spPr>
          <p:txBody>
            <a:bodyPr anchor="ctr"/>
            <a:lstStyle/>
            <a:p>
              <a:pPr algn="ctr"/>
              <a:endParaRPr lang="zh-CN" altLang="zh-CN" sz="2400">
                <a:solidFill>
                  <a:srgbClr val="FFFFFF"/>
                </a:solidFill>
                <a:latin typeface="宋体" panose="02010600030101010101" pitchFamily="2" charset="-122"/>
                <a:sym typeface="宋体" panose="02010600030101010101" pitchFamily="2" charset="-122"/>
              </a:endParaRPr>
            </a:p>
          </p:txBody>
        </p:sp>
        <p:pic>
          <p:nvPicPr>
            <p:cNvPr id="37" name="Picture 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152086" y="3367890"/>
              <a:ext cx="477805" cy="577521"/>
            </a:xfrm>
            <a:prstGeom prst="rect">
              <a:avLst/>
            </a:prstGeom>
            <a:noFill/>
            <a:extLst>
              <a:ext uri="{909E8E84-426E-40DD-AFC4-6F175D3DCCD1}">
                <a14:hiddenFill xmlns:a14="http://schemas.microsoft.com/office/drawing/2010/main">
                  <a:solidFill>
                    <a:srgbClr val="FFFFFF"/>
                  </a:solidFill>
                </a14:hiddenFill>
              </a:ext>
            </a:extLst>
          </p:spPr>
        </p:pic>
      </p:grpSp>
      <p:sp>
        <p:nvSpPr>
          <p:cNvPr id="38" name="TextBox 37"/>
          <p:cNvSpPr txBox="1"/>
          <p:nvPr/>
        </p:nvSpPr>
        <p:spPr>
          <a:xfrm>
            <a:off x="5375126" y="2789976"/>
            <a:ext cx="2398413" cy="646331"/>
          </a:xfrm>
          <a:prstGeom prst="rect">
            <a:avLst/>
          </a:prstGeom>
          <a:noFill/>
        </p:spPr>
        <p:txBody>
          <a:bodyPr wrap="none" rtlCol="0">
            <a:spAutoFit/>
          </a:bodyPr>
          <a:lstStyle/>
          <a:p>
            <a:r>
              <a:rPr lang="en-US" altLang="zh-CN" sz="3600" b="1" dirty="0">
                <a:solidFill>
                  <a:schemeClr val="bg2"/>
                </a:solidFill>
                <a:latin typeface="等线" panose="02010600030101010101" pitchFamily="2" charset="-122"/>
                <a:ea typeface="等线" panose="02010600030101010101" pitchFamily="2" charset="-122"/>
              </a:rPr>
              <a:t>1.</a:t>
            </a:r>
            <a:r>
              <a:rPr lang="zh-CN" altLang="en-US" sz="3600" b="1" dirty="0">
                <a:solidFill>
                  <a:schemeClr val="bg2"/>
                </a:solidFill>
                <a:latin typeface="等线" panose="02010600030101010101" pitchFamily="2" charset="-122"/>
                <a:ea typeface="等线" panose="02010600030101010101" pitchFamily="2" charset="-122"/>
              </a:rPr>
              <a:t>企业创新</a:t>
            </a:r>
          </a:p>
        </p:txBody>
      </p:sp>
      <p:pic>
        <p:nvPicPr>
          <p:cNvPr id="2050" name="Picture 2" descr="D:\360data\重要数据\桌面\46676.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3064" y="1916832"/>
            <a:ext cx="2075414" cy="20754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552850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2000"/>
                                        <p:tgtEl>
                                          <p:spTgt spid="35"/>
                                        </p:tgtEl>
                                      </p:cBhvr>
                                    </p:animEffect>
                                  </p:childTnLst>
                                </p:cTn>
                              </p:par>
                              <p:par>
                                <p:cTn id="8" presetID="10" presetClass="entr" presetSubtype="0" fill="hold" nodeType="withEffect">
                                  <p:stCondLst>
                                    <p:cond delay="0"/>
                                  </p:stCondLst>
                                  <p:childTnLst>
                                    <p:set>
                                      <p:cBhvr>
                                        <p:cTn id="9" dur="1" fill="hold">
                                          <p:stCondLst>
                                            <p:cond delay="0"/>
                                          </p:stCondLst>
                                        </p:cTn>
                                        <p:tgtEl>
                                          <p:spTgt spid="2050"/>
                                        </p:tgtEl>
                                        <p:attrNameLst>
                                          <p:attrName>style.visibility</p:attrName>
                                        </p:attrNameLst>
                                      </p:cBhvr>
                                      <p:to>
                                        <p:strVal val="visible"/>
                                      </p:to>
                                    </p:set>
                                    <p:animEffect transition="in" filter="fade">
                                      <p:cBhvr>
                                        <p:cTn id="10" dur="2000"/>
                                        <p:tgtEl>
                                          <p:spTgt spid="2050"/>
                                        </p:tgtEl>
                                      </p:cBhvr>
                                    </p:animEffect>
                                  </p:childTnLst>
                                </p:cTn>
                              </p:par>
                              <p:par>
                                <p:cTn id="11" presetID="8" presetClass="emph" presetSubtype="0" repeatCount="indefinite" fill="hold" nodeType="withEffect">
                                  <p:stCondLst>
                                    <p:cond delay="0"/>
                                  </p:stCondLst>
                                  <p:childTnLst>
                                    <p:animRot by="21600000">
                                      <p:cBhvr>
                                        <p:cTn id="12" dur="1000" fill="hold"/>
                                        <p:tgtEl>
                                          <p:spTgt spid="2050"/>
                                        </p:tgtEl>
                                        <p:attrNameLst>
                                          <p:attrName>r</p:attrName>
                                        </p:attrNameLst>
                                      </p:cBhvr>
                                    </p:animRot>
                                  </p:childTnLst>
                                </p:cTn>
                              </p:par>
                              <p:par>
                                <p:cTn id="13" presetID="10" presetClass="entr" presetSubtype="0" repeatCount="indefinite" fill="hold" grpId="0" nodeType="withEffect">
                                  <p:stCondLst>
                                    <p:cond delay="1000"/>
                                  </p:stCondLst>
                                  <p:iterate type="lt">
                                    <p:tmPct val="10000"/>
                                  </p:iterate>
                                  <p:childTnLst>
                                    <p:set>
                                      <p:cBhvr>
                                        <p:cTn id="14" dur="1" fill="hold">
                                          <p:stCondLst>
                                            <p:cond delay="0"/>
                                          </p:stCondLst>
                                        </p:cTn>
                                        <p:tgtEl>
                                          <p:spTgt spid="38"/>
                                        </p:tgtEl>
                                        <p:attrNameLst>
                                          <p:attrName>style.visibility</p:attrName>
                                        </p:attrNameLst>
                                      </p:cBhvr>
                                      <p:to>
                                        <p:strVal val="visible"/>
                                      </p:to>
                                    </p:set>
                                    <p:animEffect transition="in" filter="fade">
                                      <p:cBhvr>
                                        <p:cTn id="15" dur="1000"/>
                                        <p:tgtEl>
                                          <p:spTgt spid="38"/>
                                        </p:tgtEl>
                                      </p:cBhvr>
                                    </p:animEffect>
                                  </p:childTnLst>
                                </p:cTn>
                              </p:par>
                              <p:par>
                                <p:cTn id="16" presetID="2" presetClass="exit" presetSubtype="1" fill="hold" nodeType="withEffect">
                                  <p:stCondLst>
                                    <p:cond delay="6000"/>
                                  </p:stCondLst>
                                  <p:childTnLst>
                                    <p:anim calcmode="lin" valueType="num">
                                      <p:cBhvr additive="base">
                                        <p:cTn id="17" dur="1000"/>
                                        <p:tgtEl>
                                          <p:spTgt spid="35"/>
                                        </p:tgtEl>
                                        <p:attrNameLst>
                                          <p:attrName>ppt_x</p:attrName>
                                        </p:attrNameLst>
                                      </p:cBhvr>
                                      <p:tavLst>
                                        <p:tav tm="0">
                                          <p:val>
                                            <p:strVal val="ppt_x"/>
                                          </p:val>
                                        </p:tav>
                                        <p:tav tm="100000">
                                          <p:val>
                                            <p:strVal val="ppt_x"/>
                                          </p:val>
                                        </p:tav>
                                      </p:tavLst>
                                    </p:anim>
                                    <p:anim calcmode="lin" valueType="num">
                                      <p:cBhvr additive="base">
                                        <p:cTn id="18" dur="1000"/>
                                        <p:tgtEl>
                                          <p:spTgt spid="35"/>
                                        </p:tgtEl>
                                        <p:attrNameLst>
                                          <p:attrName>ppt_y</p:attrName>
                                        </p:attrNameLst>
                                      </p:cBhvr>
                                      <p:tavLst>
                                        <p:tav tm="0">
                                          <p:val>
                                            <p:strVal val="ppt_y"/>
                                          </p:val>
                                        </p:tav>
                                        <p:tav tm="100000">
                                          <p:val>
                                            <p:strVal val="0-ppt_h/2"/>
                                          </p:val>
                                        </p:tav>
                                      </p:tavLst>
                                    </p:anim>
                                    <p:set>
                                      <p:cBhvr>
                                        <p:cTn id="19" dur="1" fill="hold">
                                          <p:stCondLst>
                                            <p:cond delay="999"/>
                                          </p:stCondLst>
                                        </p:cTn>
                                        <p:tgtEl>
                                          <p:spTgt spid="35"/>
                                        </p:tgtEl>
                                        <p:attrNameLst>
                                          <p:attrName>style.visibility</p:attrName>
                                        </p:attrNameLst>
                                      </p:cBhvr>
                                      <p:to>
                                        <p:strVal val="hidden"/>
                                      </p:to>
                                    </p:set>
                                  </p:childTnLst>
                                </p:cTn>
                              </p:par>
                              <p:par>
                                <p:cTn id="20" presetID="2" presetClass="exit" presetSubtype="1" fill="hold" nodeType="withEffect">
                                  <p:stCondLst>
                                    <p:cond delay="6000"/>
                                  </p:stCondLst>
                                  <p:childTnLst>
                                    <p:anim calcmode="lin" valueType="num">
                                      <p:cBhvr additive="base">
                                        <p:cTn id="21" dur="1000"/>
                                        <p:tgtEl>
                                          <p:spTgt spid="2050"/>
                                        </p:tgtEl>
                                        <p:attrNameLst>
                                          <p:attrName>ppt_x</p:attrName>
                                        </p:attrNameLst>
                                      </p:cBhvr>
                                      <p:tavLst>
                                        <p:tav tm="0">
                                          <p:val>
                                            <p:strVal val="ppt_x"/>
                                          </p:val>
                                        </p:tav>
                                        <p:tav tm="100000">
                                          <p:val>
                                            <p:strVal val="ppt_x"/>
                                          </p:val>
                                        </p:tav>
                                      </p:tavLst>
                                    </p:anim>
                                    <p:anim calcmode="lin" valueType="num">
                                      <p:cBhvr additive="base">
                                        <p:cTn id="22" dur="1000"/>
                                        <p:tgtEl>
                                          <p:spTgt spid="2050"/>
                                        </p:tgtEl>
                                        <p:attrNameLst>
                                          <p:attrName>ppt_y</p:attrName>
                                        </p:attrNameLst>
                                      </p:cBhvr>
                                      <p:tavLst>
                                        <p:tav tm="0">
                                          <p:val>
                                            <p:strVal val="ppt_y"/>
                                          </p:val>
                                        </p:tav>
                                        <p:tav tm="100000">
                                          <p:val>
                                            <p:strVal val="0-ppt_h/2"/>
                                          </p:val>
                                        </p:tav>
                                      </p:tavLst>
                                    </p:anim>
                                    <p:set>
                                      <p:cBhvr>
                                        <p:cTn id="23" dur="1" fill="hold">
                                          <p:stCondLst>
                                            <p:cond delay="999"/>
                                          </p:stCondLst>
                                        </p:cTn>
                                        <p:tgtEl>
                                          <p:spTgt spid="2050"/>
                                        </p:tgtEl>
                                        <p:attrNameLst>
                                          <p:attrName>style.visibility</p:attrName>
                                        </p:attrNameLst>
                                      </p:cBhvr>
                                      <p:to>
                                        <p:strVal val="hidden"/>
                                      </p:to>
                                    </p:set>
                                  </p:childTnLst>
                                </p:cTn>
                              </p:par>
                              <p:par>
                                <p:cTn id="24" presetID="2" presetClass="exit" presetSubtype="4" fill="hold" grpId="1" nodeType="withEffect">
                                  <p:stCondLst>
                                    <p:cond delay="6000"/>
                                  </p:stCondLst>
                                  <p:iterate type="lt">
                                    <p:tmPct val="0"/>
                                  </p:iterate>
                                  <p:childTnLst>
                                    <p:anim calcmode="lin" valueType="num">
                                      <p:cBhvr additive="base">
                                        <p:cTn id="25" dur="1000"/>
                                        <p:tgtEl>
                                          <p:spTgt spid="38"/>
                                        </p:tgtEl>
                                        <p:attrNameLst>
                                          <p:attrName>ppt_x</p:attrName>
                                        </p:attrNameLst>
                                      </p:cBhvr>
                                      <p:tavLst>
                                        <p:tav tm="0">
                                          <p:val>
                                            <p:strVal val="ppt_x"/>
                                          </p:val>
                                        </p:tav>
                                        <p:tav tm="100000">
                                          <p:val>
                                            <p:strVal val="ppt_x"/>
                                          </p:val>
                                        </p:tav>
                                      </p:tavLst>
                                    </p:anim>
                                    <p:anim calcmode="lin" valueType="num">
                                      <p:cBhvr additive="base">
                                        <p:cTn id="26" dur="1000"/>
                                        <p:tgtEl>
                                          <p:spTgt spid="38"/>
                                        </p:tgtEl>
                                        <p:attrNameLst>
                                          <p:attrName>ppt_y</p:attrName>
                                        </p:attrNameLst>
                                      </p:cBhvr>
                                      <p:tavLst>
                                        <p:tav tm="0">
                                          <p:val>
                                            <p:strVal val="ppt_y"/>
                                          </p:val>
                                        </p:tav>
                                        <p:tav tm="100000">
                                          <p:val>
                                            <p:strVal val="1+ppt_h/2"/>
                                          </p:val>
                                        </p:tav>
                                      </p:tavLst>
                                    </p:anim>
                                    <p:set>
                                      <p:cBhvr>
                                        <p:cTn id="27" dur="1" fill="hold">
                                          <p:stCondLst>
                                            <p:cond delay="999"/>
                                          </p:stCondLst>
                                        </p:cTn>
                                        <p:tgtEl>
                                          <p:spTgt spid="38"/>
                                        </p:tgtEl>
                                        <p:attrNameLst>
                                          <p:attrName>style.visibility</p:attrName>
                                        </p:attrNameLst>
                                      </p:cBhvr>
                                      <p:to>
                                        <p:strVal val="hidden"/>
                                      </p:to>
                                    </p:set>
                                  </p:childTnLst>
                                </p:cTn>
                              </p:par>
                              <p:par>
                                <p:cTn id="28" presetID="10" presetClass="exit" presetSubtype="0" fill="hold" nodeType="withEffect">
                                  <p:stCondLst>
                                    <p:cond delay="6000"/>
                                  </p:stCondLst>
                                  <p:childTnLst>
                                    <p:animEffect transition="out" filter="fade">
                                      <p:cBhvr>
                                        <p:cTn id="29" dur="500"/>
                                        <p:tgtEl>
                                          <p:spTgt spid="35"/>
                                        </p:tgtEl>
                                      </p:cBhvr>
                                    </p:animEffect>
                                    <p:set>
                                      <p:cBhvr>
                                        <p:cTn id="30" dur="1" fill="hold">
                                          <p:stCondLst>
                                            <p:cond delay="499"/>
                                          </p:stCondLst>
                                        </p:cTn>
                                        <p:tgtEl>
                                          <p:spTgt spid="35"/>
                                        </p:tgtEl>
                                        <p:attrNameLst>
                                          <p:attrName>style.visibility</p:attrName>
                                        </p:attrNameLst>
                                      </p:cBhvr>
                                      <p:to>
                                        <p:strVal val="hidden"/>
                                      </p:to>
                                    </p:set>
                                  </p:childTnLst>
                                </p:cTn>
                              </p:par>
                              <p:par>
                                <p:cTn id="31" presetID="10" presetClass="exit" presetSubtype="0" fill="hold" nodeType="withEffect">
                                  <p:stCondLst>
                                    <p:cond delay="6000"/>
                                  </p:stCondLst>
                                  <p:childTnLst>
                                    <p:animEffect transition="out" filter="fade">
                                      <p:cBhvr>
                                        <p:cTn id="32" dur="500"/>
                                        <p:tgtEl>
                                          <p:spTgt spid="2050"/>
                                        </p:tgtEl>
                                      </p:cBhvr>
                                    </p:animEffect>
                                    <p:set>
                                      <p:cBhvr>
                                        <p:cTn id="33" dur="1" fill="hold">
                                          <p:stCondLst>
                                            <p:cond delay="499"/>
                                          </p:stCondLst>
                                        </p:cTn>
                                        <p:tgtEl>
                                          <p:spTgt spid="2050"/>
                                        </p:tgtEl>
                                        <p:attrNameLst>
                                          <p:attrName>style.visibility</p:attrName>
                                        </p:attrNameLst>
                                      </p:cBhvr>
                                      <p:to>
                                        <p:strVal val="hidden"/>
                                      </p:to>
                                    </p:set>
                                  </p:childTnLst>
                                </p:cTn>
                              </p:par>
                              <p:par>
                                <p:cTn id="34" presetID="10" presetClass="exit" presetSubtype="0" fill="hold" grpId="2" nodeType="withEffect">
                                  <p:stCondLst>
                                    <p:cond delay="6000"/>
                                  </p:stCondLst>
                                  <p:iterate type="lt">
                                    <p:tmPct val="0"/>
                                  </p:iterate>
                                  <p:childTnLst>
                                    <p:animEffect transition="out" filter="fade">
                                      <p:cBhvr>
                                        <p:cTn id="35" dur="500"/>
                                        <p:tgtEl>
                                          <p:spTgt spid="38"/>
                                        </p:tgtEl>
                                      </p:cBhvr>
                                    </p:animEffect>
                                    <p:set>
                                      <p:cBhvr>
                                        <p:cTn id="36" dur="1" fill="hold">
                                          <p:stCondLst>
                                            <p:cond delay="499"/>
                                          </p:stCondLst>
                                        </p:cTn>
                                        <p:tgtEl>
                                          <p:spTgt spid="3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38" grpId="1"/>
      <p:bldP spid="38" grpId="2"/>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0" y="404664"/>
            <a:ext cx="12190413" cy="0"/>
          </a:xfrm>
          <a:prstGeom prst="line">
            <a:avLst/>
          </a:prstGeom>
          <a:ln>
            <a:solidFill>
              <a:srgbClr val="414455"/>
            </a:solidFill>
            <a:prstDash val="dash"/>
          </a:ln>
        </p:spPr>
        <p:style>
          <a:lnRef idx="1">
            <a:schemeClr val="accent1"/>
          </a:lnRef>
          <a:fillRef idx="0">
            <a:schemeClr val="accent1"/>
          </a:fillRef>
          <a:effectRef idx="0">
            <a:schemeClr val="accent1"/>
          </a:effectRef>
          <a:fontRef idx="minor">
            <a:schemeClr val="tx1"/>
          </a:fontRef>
        </p:style>
      </p:cxnSp>
      <p:sp>
        <p:nvSpPr>
          <p:cNvPr id="6" name="流程图: 离页连接符 5"/>
          <p:cNvSpPr/>
          <p:nvPr/>
        </p:nvSpPr>
        <p:spPr>
          <a:xfrm>
            <a:off x="9983638" y="332656"/>
            <a:ext cx="1584176" cy="1080120"/>
          </a:xfrm>
          <a:prstGeom prst="flowChartOffpageConnector">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6"/>
          <p:cNvSpPr txBox="1"/>
          <p:nvPr/>
        </p:nvSpPr>
        <p:spPr>
          <a:xfrm>
            <a:off x="10042192" y="564649"/>
            <a:ext cx="1467068" cy="400110"/>
          </a:xfrm>
          <a:prstGeom prst="rect">
            <a:avLst/>
          </a:prstGeom>
          <a:noFill/>
        </p:spPr>
        <p:txBody>
          <a:bodyPr wrap="none" rtlCol="0">
            <a:spAutoFit/>
          </a:bodyPr>
          <a:lstStyle/>
          <a:p>
            <a:r>
              <a:rPr lang="zh-CN" altLang="en-US" sz="2000" b="1" dirty="0">
                <a:solidFill>
                  <a:schemeClr val="bg1"/>
                </a:solidFill>
                <a:latin typeface="等线" panose="02010600030101010101" pitchFamily="2" charset="-122"/>
                <a:ea typeface="等线" panose="02010600030101010101" pitchFamily="2" charset="-122"/>
              </a:rPr>
              <a:t>三大创新点</a:t>
            </a:r>
          </a:p>
        </p:txBody>
      </p:sp>
      <p:sp>
        <p:nvSpPr>
          <p:cNvPr id="66" name="矩形 65"/>
          <p:cNvSpPr/>
          <p:nvPr/>
        </p:nvSpPr>
        <p:spPr>
          <a:xfrm>
            <a:off x="3502918" y="1338471"/>
            <a:ext cx="6361113" cy="1442457"/>
          </a:xfrm>
          <a:prstGeom prst="rect">
            <a:avLst/>
          </a:prstGeom>
          <a:solidFill>
            <a:srgbClr val="E8E8E6"/>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矩形 64"/>
          <p:cNvSpPr/>
          <p:nvPr/>
        </p:nvSpPr>
        <p:spPr>
          <a:xfrm>
            <a:off x="4334768" y="1124744"/>
            <a:ext cx="4686300" cy="463550"/>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等线" panose="02010600030101010101" pitchFamily="2" charset="-122"/>
                <a:ea typeface="等线" panose="02010600030101010101" pitchFamily="2" charset="-122"/>
              </a:rPr>
              <a:t>生态链</a:t>
            </a:r>
          </a:p>
        </p:txBody>
      </p:sp>
      <p:sp>
        <p:nvSpPr>
          <p:cNvPr id="67" name="六边形 66"/>
          <p:cNvSpPr/>
          <p:nvPr/>
        </p:nvSpPr>
        <p:spPr>
          <a:xfrm>
            <a:off x="1017202" y="2924944"/>
            <a:ext cx="1587056" cy="1368152"/>
          </a:xfrm>
          <a:prstGeom prst="hexagon">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latin typeface="等线" panose="02010600030101010101" pitchFamily="2" charset="-122"/>
                <a:ea typeface="等线" panose="02010600030101010101" pitchFamily="2" charset="-122"/>
              </a:rPr>
              <a:t>小米科技</a:t>
            </a:r>
          </a:p>
        </p:txBody>
      </p:sp>
      <p:cxnSp>
        <p:nvCxnSpPr>
          <p:cNvPr id="70" name="直接箭头连接符 69"/>
          <p:cNvCxnSpPr>
            <a:stCxn id="67" idx="5"/>
          </p:cNvCxnSpPr>
          <p:nvPr/>
        </p:nvCxnSpPr>
        <p:spPr>
          <a:xfrm flipV="1">
            <a:off x="2262220" y="1988840"/>
            <a:ext cx="1240698" cy="936104"/>
          </a:xfrm>
          <a:prstGeom prst="straightConnector1">
            <a:avLst/>
          </a:prstGeom>
          <a:ln>
            <a:solidFill>
              <a:srgbClr val="414455"/>
            </a:solidFill>
            <a:tailEnd type="arrow"/>
          </a:ln>
        </p:spPr>
        <p:style>
          <a:lnRef idx="1">
            <a:schemeClr val="accent1"/>
          </a:lnRef>
          <a:fillRef idx="0">
            <a:schemeClr val="accent1"/>
          </a:fillRef>
          <a:effectRef idx="0">
            <a:schemeClr val="accent1"/>
          </a:effectRef>
          <a:fontRef idx="minor">
            <a:schemeClr val="tx1"/>
          </a:fontRef>
        </p:style>
      </p:cxnSp>
      <p:cxnSp>
        <p:nvCxnSpPr>
          <p:cNvPr id="72" name="直接箭头连接符 71"/>
          <p:cNvCxnSpPr>
            <a:stCxn id="67" idx="0"/>
          </p:cNvCxnSpPr>
          <p:nvPr/>
        </p:nvCxnSpPr>
        <p:spPr>
          <a:xfrm>
            <a:off x="2604258" y="3609020"/>
            <a:ext cx="898660" cy="0"/>
          </a:xfrm>
          <a:prstGeom prst="straightConnector1">
            <a:avLst/>
          </a:prstGeom>
          <a:ln>
            <a:solidFill>
              <a:srgbClr val="414455"/>
            </a:solidFill>
            <a:tailEnd type="arrow"/>
          </a:ln>
        </p:spPr>
        <p:style>
          <a:lnRef idx="1">
            <a:schemeClr val="accent1"/>
          </a:lnRef>
          <a:fillRef idx="0">
            <a:schemeClr val="accent1"/>
          </a:fillRef>
          <a:effectRef idx="0">
            <a:schemeClr val="accent1"/>
          </a:effectRef>
          <a:fontRef idx="minor">
            <a:schemeClr val="tx1"/>
          </a:fontRef>
        </p:style>
      </p:cxnSp>
      <p:cxnSp>
        <p:nvCxnSpPr>
          <p:cNvPr id="73" name="直接箭头连接符 72"/>
          <p:cNvCxnSpPr>
            <a:stCxn id="67" idx="1"/>
          </p:cNvCxnSpPr>
          <p:nvPr/>
        </p:nvCxnSpPr>
        <p:spPr>
          <a:xfrm>
            <a:off x="2262220" y="4293096"/>
            <a:ext cx="1240698" cy="936104"/>
          </a:xfrm>
          <a:prstGeom prst="straightConnector1">
            <a:avLst/>
          </a:prstGeom>
          <a:ln>
            <a:solidFill>
              <a:srgbClr val="414455"/>
            </a:solidFill>
            <a:tailEnd type="arrow"/>
          </a:ln>
        </p:spPr>
        <p:style>
          <a:lnRef idx="1">
            <a:schemeClr val="accent1"/>
          </a:lnRef>
          <a:fillRef idx="0">
            <a:schemeClr val="accent1"/>
          </a:fillRef>
          <a:effectRef idx="0">
            <a:schemeClr val="accent1"/>
          </a:effectRef>
          <a:fontRef idx="minor">
            <a:schemeClr val="tx1"/>
          </a:fontRef>
        </p:style>
      </p:cxnSp>
      <p:sp>
        <p:nvSpPr>
          <p:cNvPr id="84" name="TextBox 83"/>
          <p:cNvSpPr txBox="1"/>
          <p:nvPr/>
        </p:nvSpPr>
        <p:spPr>
          <a:xfrm>
            <a:off x="3660388" y="1606709"/>
            <a:ext cx="6323250" cy="1134541"/>
          </a:xfrm>
          <a:prstGeom prst="rect">
            <a:avLst/>
          </a:prstGeom>
          <a:noFill/>
        </p:spPr>
        <p:txBody>
          <a:bodyPr wrap="square" rtlCol="0">
            <a:spAutoFit/>
          </a:bodyPr>
          <a:lstStyle/>
          <a:p>
            <a:pPr>
              <a:lnSpc>
                <a:spcPct val="130000"/>
              </a:lnSpc>
            </a:pPr>
            <a:r>
              <a:rPr lang="zh-CN" altLang="en-US" dirty="0">
                <a:latin typeface="+mn-ea"/>
              </a:rPr>
              <a:t>手机只是一个媒介，通过手机连接到更为广阔的消费品世界。就像雷总说的，小米要做“科技界的无印良品”，科技界是定语，核心是无印良品，也就是说，透过手机进入到零售业。</a:t>
            </a:r>
            <a:endParaRPr lang="zh-CN" altLang="en-US" sz="1600" dirty="0">
              <a:solidFill>
                <a:sysClr val="windowText" lastClr="000000"/>
              </a:solidFill>
              <a:latin typeface="+mn-ea"/>
            </a:endParaRPr>
          </a:p>
        </p:txBody>
      </p:sp>
      <p:sp>
        <p:nvSpPr>
          <p:cNvPr id="85" name="矩形 84"/>
          <p:cNvSpPr/>
          <p:nvPr/>
        </p:nvSpPr>
        <p:spPr>
          <a:xfrm>
            <a:off x="3502918" y="3138671"/>
            <a:ext cx="6361113" cy="1442457"/>
          </a:xfrm>
          <a:prstGeom prst="rect">
            <a:avLst/>
          </a:prstGeom>
          <a:solidFill>
            <a:srgbClr val="E8E8E6"/>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矩形 85"/>
          <p:cNvSpPr/>
          <p:nvPr/>
        </p:nvSpPr>
        <p:spPr>
          <a:xfrm>
            <a:off x="4321878" y="2906896"/>
            <a:ext cx="4686300" cy="463550"/>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等线" panose="02010600030101010101" pitchFamily="2" charset="-122"/>
                <a:ea typeface="等线" panose="02010600030101010101" pitchFamily="2" charset="-122"/>
              </a:rPr>
              <a:t>MIUI</a:t>
            </a:r>
            <a:endParaRPr lang="zh-CN" altLang="en-US" dirty="0">
              <a:latin typeface="等线" panose="02010600030101010101" pitchFamily="2" charset="-122"/>
              <a:ea typeface="等线" panose="02010600030101010101" pitchFamily="2" charset="-122"/>
            </a:endParaRPr>
          </a:p>
        </p:txBody>
      </p:sp>
      <p:sp>
        <p:nvSpPr>
          <p:cNvPr id="87" name="TextBox 86"/>
          <p:cNvSpPr txBox="1"/>
          <p:nvPr/>
        </p:nvSpPr>
        <p:spPr>
          <a:xfrm>
            <a:off x="3718941" y="3429000"/>
            <a:ext cx="6209251" cy="1144288"/>
          </a:xfrm>
          <a:prstGeom prst="rect">
            <a:avLst/>
          </a:prstGeom>
          <a:noFill/>
        </p:spPr>
        <p:txBody>
          <a:bodyPr wrap="square" rtlCol="0">
            <a:spAutoFit/>
          </a:bodyPr>
          <a:lstStyle/>
          <a:p>
            <a:pPr>
              <a:lnSpc>
                <a:spcPct val="130000"/>
              </a:lnSpc>
            </a:pPr>
            <a:r>
              <a:rPr lang="en-US" altLang="zh-CN" dirty="0">
                <a:latin typeface="+mn-ea"/>
              </a:rPr>
              <a:t>MIUI</a:t>
            </a:r>
            <a:r>
              <a:rPr lang="zh-CN" altLang="en-US" dirty="0">
                <a:latin typeface="+mn-ea"/>
              </a:rPr>
              <a:t>，也叫米柚，是小米团队的一个创举，整个开发过程高度接地气，与发烧友紧密沟通。不仅极大的压缩了开发周期，而且吸纳了用户的好多创意，一举打造了拳头产品。</a:t>
            </a:r>
            <a:r>
              <a:rPr lang="zh-CN" altLang="en-US" sz="1600" dirty="0">
                <a:solidFill>
                  <a:sysClr val="windowText" lastClr="000000"/>
                </a:solidFill>
                <a:latin typeface="+mn-ea"/>
              </a:rPr>
              <a:t>。</a:t>
            </a:r>
          </a:p>
        </p:txBody>
      </p:sp>
      <p:sp>
        <p:nvSpPr>
          <p:cNvPr id="88" name="矩形 87"/>
          <p:cNvSpPr/>
          <p:nvPr/>
        </p:nvSpPr>
        <p:spPr>
          <a:xfrm>
            <a:off x="3502918" y="4938871"/>
            <a:ext cx="6361113" cy="1442457"/>
          </a:xfrm>
          <a:prstGeom prst="rect">
            <a:avLst/>
          </a:prstGeom>
          <a:solidFill>
            <a:srgbClr val="E8E8E6"/>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矩形 88"/>
          <p:cNvSpPr/>
          <p:nvPr/>
        </p:nvSpPr>
        <p:spPr>
          <a:xfrm>
            <a:off x="4334768" y="4725144"/>
            <a:ext cx="4686300" cy="463550"/>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等线" panose="02010600030101010101" pitchFamily="2" charset="-122"/>
                <a:ea typeface="等线" panose="02010600030101010101" pitchFamily="2" charset="-122"/>
              </a:rPr>
              <a:t>用户参与感</a:t>
            </a:r>
          </a:p>
        </p:txBody>
      </p:sp>
      <p:sp>
        <p:nvSpPr>
          <p:cNvPr id="90" name="TextBox 89"/>
          <p:cNvSpPr txBox="1"/>
          <p:nvPr/>
        </p:nvSpPr>
        <p:spPr>
          <a:xfrm>
            <a:off x="3718942" y="5229200"/>
            <a:ext cx="6048672" cy="385939"/>
          </a:xfrm>
          <a:prstGeom prst="rect">
            <a:avLst/>
          </a:prstGeom>
          <a:noFill/>
        </p:spPr>
        <p:txBody>
          <a:bodyPr wrap="square" rtlCol="0">
            <a:spAutoFit/>
          </a:bodyPr>
          <a:lstStyle/>
          <a:p>
            <a:pPr>
              <a:lnSpc>
                <a:spcPct val="130000"/>
              </a:lnSpc>
            </a:pPr>
            <a:r>
              <a:rPr lang="zh-CN" altLang="en-US" sz="1600" dirty="0"/>
              <a:t>增加了用户的参与感，也塑造了成就感，</a:t>
            </a:r>
            <a:r>
              <a:rPr lang="en-US" altLang="zh-CN" sz="1600" dirty="0"/>
              <a:t>4P</a:t>
            </a:r>
            <a:r>
              <a:rPr lang="zh-CN" altLang="en-US" sz="1600" dirty="0"/>
              <a:t>营销理论的衍生。</a:t>
            </a:r>
            <a:endParaRPr lang="zh-CN" altLang="en-US" sz="1600" dirty="0">
              <a:solidFill>
                <a:sysClr val="windowText" lastClr="000000"/>
              </a:solidFill>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3215146595"/>
      </p:ext>
    </p:extLst>
  </p:cSld>
  <p:clrMapOvr>
    <a:masterClrMapping/>
  </p:clrMapOvr>
  <p:transition spd="slow">
    <p:pull/>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14:presetBounceEnd="50000">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14:bounceEnd="50000">
                                          <p:cBhvr additive="base">
                                            <p:cTn id="7" dur="500" fill="hold"/>
                                            <p:tgtEl>
                                              <p:spTgt spid="6"/>
                                            </p:tgtEl>
                                            <p:attrNameLst>
                                              <p:attrName>ppt_x</p:attrName>
                                            </p:attrNameLst>
                                          </p:cBhvr>
                                          <p:tavLst>
                                            <p:tav tm="0">
                                              <p:val>
                                                <p:strVal val="#ppt_x"/>
                                              </p:val>
                                            </p:tav>
                                            <p:tav tm="100000">
                                              <p:val>
                                                <p:strVal val="#ppt_x"/>
                                              </p:val>
                                            </p:tav>
                                          </p:tavLst>
                                        </p:anim>
                                        <p:anim calcmode="lin" valueType="num" p14:bounceEnd="50000">
                                          <p:cBhvr additive="base">
                                            <p:cTn id="8" dur="500" fill="hold"/>
                                            <p:tgtEl>
                                              <p:spTgt spid="6"/>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7" presetClass="entr" presetSubtype="1" fill="hold" grpId="0" nodeType="afterEffect">
                                      <p:stCondLst>
                                        <p:cond delay="0"/>
                                      </p:stCondLst>
                                      <p:iterate type="lt">
                                        <p:tmPct val="40000"/>
                                      </p:iterate>
                                      <p:childTnLst>
                                        <p:set>
                                          <p:cBhvr>
                                            <p:cTn id="11" dur="1" fill="hold">
                                              <p:stCondLst>
                                                <p:cond delay="0"/>
                                              </p:stCondLst>
                                            </p:cTn>
                                            <p:tgtEl>
                                              <p:spTgt spid="7"/>
                                            </p:tgtEl>
                                            <p:attrNameLst>
                                              <p:attrName>style.visibility</p:attrName>
                                            </p:attrNameLst>
                                          </p:cBhvr>
                                          <p:to>
                                            <p:strVal val="visible"/>
                                          </p:to>
                                        </p:set>
                                        <p:anim calcmode="lin" valueType="num">
                                          <p:cBhvr>
                                            <p:cTn id="12" dur="250" fill="hold"/>
                                            <p:tgtEl>
                                              <p:spTgt spid="7"/>
                                            </p:tgtEl>
                                            <p:attrNameLst>
                                              <p:attrName>ppt_x</p:attrName>
                                            </p:attrNameLst>
                                          </p:cBhvr>
                                          <p:tavLst>
                                            <p:tav tm="0">
                                              <p:val>
                                                <p:strVal val="#ppt_x"/>
                                              </p:val>
                                            </p:tav>
                                            <p:tav tm="100000">
                                              <p:val>
                                                <p:strVal val="#ppt_x"/>
                                              </p:val>
                                            </p:tav>
                                          </p:tavLst>
                                        </p:anim>
                                        <p:anim calcmode="lin" valueType="num">
                                          <p:cBhvr>
                                            <p:cTn id="13" dur="250" fill="hold"/>
                                            <p:tgtEl>
                                              <p:spTgt spid="7"/>
                                            </p:tgtEl>
                                            <p:attrNameLst>
                                              <p:attrName>ppt_y</p:attrName>
                                            </p:attrNameLst>
                                          </p:cBhvr>
                                          <p:tavLst>
                                            <p:tav tm="0">
                                              <p:val>
                                                <p:strVal val="#ppt_y-#ppt_h/2"/>
                                              </p:val>
                                            </p:tav>
                                            <p:tav tm="100000">
                                              <p:val>
                                                <p:strVal val="#ppt_y"/>
                                              </p:val>
                                            </p:tav>
                                          </p:tavLst>
                                        </p:anim>
                                        <p:anim calcmode="lin" valueType="num">
                                          <p:cBhvr>
                                            <p:cTn id="14" dur="250" fill="hold"/>
                                            <p:tgtEl>
                                              <p:spTgt spid="7"/>
                                            </p:tgtEl>
                                            <p:attrNameLst>
                                              <p:attrName>ppt_w</p:attrName>
                                            </p:attrNameLst>
                                          </p:cBhvr>
                                          <p:tavLst>
                                            <p:tav tm="0">
                                              <p:val>
                                                <p:strVal val="#ppt_w"/>
                                              </p:val>
                                            </p:tav>
                                            <p:tav tm="100000">
                                              <p:val>
                                                <p:strVal val="#ppt_w"/>
                                              </p:val>
                                            </p:tav>
                                          </p:tavLst>
                                        </p:anim>
                                        <p:anim calcmode="lin" valueType="num">
                                          <p:cBhvr>
                                            <p:cTn id="15" dur="250" fill="hold"/>
                                            <p:tgtEl>
                                              <p:spTgt spid="7"/>
                                            </p:tgtEl>
                                            <p:attrNameLst>
                                              <p:attrName>ppt_h</p:attrName>
                                            </p:attrNameLst>
                                          </p:cBhvr>
                                          <p:tavLst>
                                            <p:tav tm="0">
                                              <p:val>
                                                <p:fltVal val="0"/>
                                              </p:val>
                                            </p:tav>
                                            <p:tav tm="100000">
                                              <p:val>
                                                <p:strVal val="#ppt_h"/>
                                              </p:val>
                                            </p:tav>
                                          </p:tavLst>
                                        </p:anim>
                                      </p:childTnLst>
                                    </p:cTn>
                                  </p:par>
                                </p:childTnLst>
                              </p:cTn>
                            </p:par>
                            <p:par>
                              <p:cTn id="16" fill="hold">
                                <p:stCondLst>
                                  <p:cond delay="1150"/>
                                </p:stCondLst>
                                <p:childTnLst>
                                  <p:par>
                                    <p:cTn id="17" presetID="14" presetClass="entr" presetSubtype="10" fill="hold" grpId="0" nodeType="afterEffect">
                                      <p:stCondLst>
                                        <p:cond delay="0"/>
                                      </p:stCondLst>
                                      <p:childTnLst>
                                        <p:set>
                                          <p:cBhvr>
                                            <p:cTn id="18" dur="1" fill="hold">
                                              <p:stCondLst>
                                                <p:cond delay="0"/>
                                              </p:stCondLst>
                                            </p:cTn>
                                            <p:tgtEl>
                                              <p:spTgt spid="67"/>
                                            </p:tgtEl>
                                            <p:attrNameLst>
                                              <p:attrName>style.visibility</p:attrName>
                                            </p:attrNameLst>
                                          </p:cBhvr>
                                          <p:to>
                                            <p:strVal val="visible"/>
                                          </p:to>
                                        </p:set>
                                        <p:animEffect transition="in" filter="randombar(horizontal)">
                                          <p:cBhvr>
                                            <p:cTn id="19" dur="500"/>
                                            <p:tgtEl>
                                              <p:spTgt spid="67"/>
                                            </p:tgtEl>
                                          </p:cBhvr>
                                        </p:animEffect>
                                      </p:childTnLst>
                                    </p:cTn>
                                  </p:par>
                                </p:childTnLst>
                              </p:cTn>
                            </p:par>
                            <p:par>
                              <p:cTn id="20" fill="hold">
                                <p:stCondLst>
                                  <p:cond delay="1650"/>
                                </p:stCondLst>
                                <p:childTnLst>
                                  <p:par>
                                    <p:cTn id="21" presetID="22" presetClass="entr" presetSubtype="8" fill="hold" nodeType="afterEffect">
                                      <p:stCondLst>
                                        <p:cond delay="0"/>
                                      </p:stCondLst>
                                      <p:childTnLst>
                                        <p:set>
                                          <p:cBhvr>
                                            <p:cTn id="22" dur="1" fill="hold">
                                              <p:stCondLst>
                                                <p:cond delay="0"/>
                                              </p:stCondLst>
                                            </p:cTn>
                                            <p:tgtEl>
                                              <p:spTgt spid="70"/>
                                            </p:tgtEl>
                                            <p:attrNameLst>
                                              <p:attrName>style.visibility</p:attrName>
                                            </p:attrNameLst>
                                          </p:cBhvr>
                                          <p:to>
                                            <p:strVal val="visible"/>
                                          </p:to>
                                        </p:set>
                                        <p:animEffect transition="in" filter="wipe(left)">
                                          <p:cBhvr>
                                            <p:cTn id="23" dur="500"/>
                                            <p:tgtEl>
                                              <p:spTgt spid="70"/>
                                            </p:tgtEl>
                                          </p:cBhvr>
                                        </p:animEffect>
                                      </p:childTnLst>
                                    </p:cTn>
                                  </p:par>
                                  <p:par>
                                    <p:cTn id="24" presetID="22" presetClass="entr" presetSubtype="8" fill="hold" nodeType="withEffect">
                                      <p:stCondLst>
                                        <p:cond delay="0"/>
                                      </p:stCondLst>
                                      <p:childTnLst>
                                        <p:set>
                                          <p:cBhvr>
                                            <p:cTn id="25" dur="1" fill="hold">
                                              <p:stCondLst>
                                                <p:cond delay="0"/>
                                              </p:stCondLst>
                                            </p:cTn>
                                            <p:tgtEl>
                                              <p:spTgt spid="72"/>
                                            </p:tgtEl>
                                            <p:attrNameLst>
                                              <p:attrName>style.visibility</p:attrName>
                                            </p:attrNameLst>
                                          </p:cBhvr>
                                          <p:to>
                                            <p:strVal val="visible"/>
                                          </p:to>
                                        </p:set>
                                        <p:animEffect transition="in" filter="wipe(left)">
                                          <p:cBhvr>
                                            <p:cTn id="26" dur="500"/>
                                            <p:tgtEl>
                                              <p:spTgt spid="72"/>
                                            </p:tgtEl>
                                          </p:cBhvr>
                                        </p:animEffect>
                                      </p:childTnLst>
                                    </p:cTn>
                                  </p:par>
                                  <p:par>
                                    <p:cTn id="27" presetID="22" presetClass="entr" presetSubtype="8" fill="hold" nodeType="withEffect">
                                      <p:stCondLst>
                                        <p:cond delay="0"/>
                                      </p:stCondLst>
                                      <p:childTnLst>
                                        <p:set>
                                          <p:cBhvr>
                                            <p:cTn id="28" dur="1" fill="hold">
                                              <p:stCondLst>
                                                <p:cond delay="0"/>
                                              </p:stCondLst>
                                            </p:cTn>
                                            <p:tgtEl>
                                              <p:spTgt spid="73"/>
                                            </p:tgtEl>
                                            <p:attrNameLst>
                                              <p:attrName>style.visibility</p:attrName>
                                            </p:attrNameLst>
                                          </p:cBhvr>
                                          <p:to>
                                            <p:strVal val="visible"/>
                                          </p:to>
                                        </p:set>
                                        <p:animEffect transition="in" filter="wipe(left)">
                                          <p:cBhvr>
                                            <p:cTn id="29" dur="500"/>
                                            <p:tgtEl>
                                              <p:spTgt spid="73"/>
                                            </p:tgtEl>
                                          </p:cBhvr>
                                        </p:animEffect>
                                      </p:childTnLst>
                                    </p:cTn>
                                  </p:par>
                                </p:childTnLst>
                              </p:cTn>
                            </p:par>
                            <p:par>
                              <p:cTn id="30" fill="hold">
                                <p:stCondLst>
                                  <p:cond delay="2150"/>
                                </p:stCondLst>
                                <p:childTnLst>
                                  <p:par>
                                    <p:cTn id="31" presetID="16" presetClass="entr" presetSubtype="37" fill="hold" grpId="0" nodeType="afterEffect">
                                      <p:stCondLst>
                                        <p:cond delay="0"/>
                                      </p:stCondLst>
                                      <p:childTnLst>
                                        <p:set>
                                          <p:cBhvr>
                                            <p:cTn id="32" dur="1" fill="hold">
                                              <p:stCondLst>
                                                <p:cond delay="0"/>
                                              </p:stCondLst>
                                            </p:cTn>
                                            <p:tgtEl>
                                              <p:spTgt spid="65"/>
                                            </p:tgtEl>
                                            <p:attrNameLst>
                                              <p:attrName>style.visibility</p:attrName>
                                            </p:attrNameLst>
                                          </p:cBhvr>
                                          <p:to>
                                            <p:strVal val="visible"/>
                                          </p:to>
                                        </p:set>
                                        <p:animEffect transition="in" filter="barn(outVertical)">
                                          <p:cBhvr>
                                            <p:cTn id="33" dur="500"/>
                                            <p:tgtEl>
                                              <p:spTgt spid="65"/>
                                            </p:tgtEl>
                                          </p:cBhvr>
                                        </p:animEffect>
                                      </p:childTnLst>
                                    </p:cTn>
                                  </p:par>
                                </p:childTnLst>
                              </p:cTn>
                            </p:par>
                            <p:par>
                              <p:cTn id="34" fill="hold">
                                <p:stCondLst>
                                  <p:cond delay="2650"/>
                                </p:stCondLst>
                                <p:childTnLst>
                                  <p:par>
                                    <p:cTn id="35" presetID="2" presetClass="entr" presetSubtype="1" fill="hold" grpId="0" nodeType="afterEffect" p14:presetBounceEnd="50000">
                                      <p:stCondLst>
                                        <p:cond delay="0"/>
                                      </p:stCondLst>
                                      <p:childTnLst>
                                        <p:set>
                                          <p:cBhvr>
                                            <p:cTn id="36" dur="1" fill="hold">
                                              <p:stCondLst>
                                                <p:cond delay="0"/>
                                              </p:stCondLst>
                                            </p:cTn>
                                            <p:tgtEl>
                                              <p:spTgt spid="66"/>
                                            </p:tgtEl>
                                            <p:attrNameLst>
                                              <p:attrName>style.visibility</p:attrName>
                                            </p:attrNameLst>
                                          </p:cBhvr>
                                          <p:to>
                                            <p:strVal val="visible"/>
                                          </p:to>
                                        </p:set>
                                        <p:anim calcmode="lin" valueType="num" p14:bounceEnd="50000">
                                          <p:cBhvr additive="base">
                                            <p:cTn id="37" dur="500" fill="hold"/>
                                            <p:tgtEl>
                                              <p:spTgt spid="66"/>
                                            </p:tgtEl>
                                            <p:attrNameLst>
                                              <p:attrName>ppt_x</p:attrName>
                                            </p:attrNameLst>
                                          </p:cBhvr>
                                          <p:tavLst>
                                            <p:tav tm="0">
                                              <p:val>
                                                <p:strVal val="#ppt_x"/>
                                              </p:val>
                                            </p:tav>
                                            <p:tav tm="100000">
                                              <p:val>
                                                <p:strVal val="#ppt_x"/>
                                              </p:val>
                                            </p:tav>
                                          </p:tavLst>
                                        </p:anim>
                                        <p:anim calcmode="lin" valueType="num" p14:bounceEnd="50000">
                                          <p:cBhvr additive="base">
                                            <p:cTn id="38" dur="500" fill="hold"/>
                                            <p:tgtEl>
                                              <p:spTgt spid="66"/>
                                            </p:tgtEl>
                                            <p:attrNameLst>
                                              <p:attrName>ppt_y</p:attrName>
                                            </p:attrNameLst>
                                          </p:cBhvr>
                                          <p:tavLst>
                                            <p:tav tm="0">
                                              <p:val>
                                                <p:strVal val="0-#ppt_h/2"/>
                                              </p:val>
                                            </p:tav>
                                            <p:tav tm="100000">
                                              <p:val>
                                                <p:strVal val="#ppt_y"/>
                                              </p:val>
                                            </p:tav>
                                          </p:tavLst>
                                        </p:anim>
                                      </p:childTnLst>
                                    </p:cTn>
                                  </p:par>
                                </p:childTnLst>
                              </p:cTn>
                            </p:par>
                            <p:par>
                              <p:cTn id="39" fill="hold">
                                <p:stCondLst>
                                  <p:cond delay="3150"/>
                                </p:stCondLst>
                                <p:childTnLst>
                                  <p:par>
                                    <p:cTn id="40" presetID="22" presetClass="entr" presetSubtype="8" fill="hold" grpId="0" nodeType="afterEffect">
                                      <p:stCondLst>
                                        <p:cond delay="0"/>
                                      </p:stCondLst>
                                      <p:iterate type="lt">
                                        <p:tmPct val="30000"/>
                                      </p:iterate>
                                      <p:childTnLst>
                                        <p:set>
                                          <p:cBhvr>
                                            <p:cTn id="41" dur="1" fill="hold">
                                              <p:stCondLst>
                                                <p:cond delay="0"/>
                                              </p:stCondLst>
                                            </p:cTn>
                                            <p:tgtEl>
                                              <p:spTgt spid="84"/>
                                            </p:tgtEl>
                                            <p:attrNameLst>
                                              <p:attrName>style.visibility</p:attrName>
                                            </p:attrNameLst>
                                          </p:cBhvr>
                                          <p:to>
                                            <p:strVal val="visible"/>
                                          </p:to>
                                        </p:set>
                                        <p:animEffect transition="in" filter="wipe(left)">
                                          <p:cBhvr>
                                            <p:cTn id="42" dur="100"/>
                                            <p:tgtEl>
                                              <p:spTgt spid="84"/>
                                            </p:tgtEl>
                                          </p:cBhvr>
                                        </p:animEffect>
                                      </p:childTnLst>
                                    </p:cTn>
                                  </p:par>
                                  <p:par>
                                    <p:cTn id="43" presetID="36" presetClass="emph" presetSubtype="0" fill="hold" grpId="1" nodeType="withEffect">
                                      <p:stCondLst>
                                        <p:cond delay="0"/>
                                      </p:stCondLst>
                                      <p:iterate type="lt">
                                        <p:tmPct val="30000"/>
                                      </p:iterate>
                                      <p:childTnLst>
                                        <p:animScale>
                                          <p:cBhvr>
                                            <p:cTn id="44" dur="50" autoRev="1" fill="hold">
                                              <p:stCondLst>
                                                <p:cond delay="0"/>
                                              </p:stCondLst>
                                            </p:cTn>
                                            <p:tgtEl>
                                              <p:spTgt spid="84"/>
                                            </p:tgtEl>
                                          </p:cBhvr>
                                          <p:to x="80000" y="100000"/>
                                        </p:animScale>
                                        <p:anim by="(#ppt_w*0.10)" calcmode="lin" valueType="num">
                                          <p:cBhvr>
                                            <p:cTn id="45" dur="50" autoRev="1" fill="hold">
                                              <p:stCondLst>
                                                <p:cond delay="0"/>
                                              </p:stCondLst>
                                            </p:cTn>
                                            <p:tgtEl>
                                              <p:spTgt spid="84"/>
                                            </p:tgtEl>
                                            <p:attrNameLst>
                                              <p:attrName>ppt_x</p:attrName>
                                            </p:attrNameLst>
                                          </p:cBhvr>
                                        </p:anim>
                                        <p:anim by="(-#ppt_w*0.10)" calcmode="lin" valueType="num">
                                          <p:cBhvr>
                                            <p:cTn id="46" dur="50" autoRev="1" fill="hold">
                                              <p:stCondLst>
                                                <p:cond delay="0"/>
                                              </p:stCondLst>
                                            </p:cTn>
                                            <p:tgtEl>
                                              <p:spTgt spid="84"/>
                                            </p:tgtEl>
                                            <p:attrNameLst>
                                              <p:attrName>ppt_y</p:attrName>
                                            </p:attrNameLst>
                                          </p:cBhvr>
                                        </p:anim>
                                        <p:animRot by="-480000">
                                          <p:cBhvr>
                                            <p:cTn id="47" dur="50" autoRev="1" fill="hold">
                                              <p:stCondLst>
                                                <p:cond delay="0"/>
                                              </p:stCondLst>
                                            </p:cTn>
                                            <p:tgtEl>
                                              <p:spTgt spid="84"/>
                                            </p:tgtEl>
                                            <p:attrNameLst>
                                              <p:attrName>r</p:attrName>
                                            </p:attrNameLst>
                                          </p:cBhvr>
                                        </p:animRot>
                                      </p:childTnLst>
                                    </p:cTn>
                                  </p:par>
                                </p:childTnLst>
                              </p:cTn>
                            </p:par>
                            <p:par>
                              <p:cTn id="48" fill="hold">
                                <p:stCondLst>
                                  <p:cond delay="5620"/>
                                </p:stCondLst>
                                <p:childTnLst>
                                  <p:par>
                                    <p:cTn id="49" presetID="16" presetClass="entr" presetSubtype="37" fill="hold" grpId="0" nodeType="afterEffect">
                                      <p:stCondLst>
                                        <p:cond delay="0"/>
                                      </p:stCondLst>
                                      <p:childTnLst>
                                        <p:set>
                                          <p:cBhvr>
                                            <p:cTn id="50" dur="1" fill="hold">
                                              <p:stCondLst>
                                                <p:cond delay="0"/>
                                              </p:stCondLst>
                                            </p:cTn>
                                            <p:tgtEl>
                                              <p:spTgt spid="86"/>
                                            </p:tgtEl>
                                            <p:attrNameLst>
                                              <p:attrName>style.visibility</p:attrName>
                                            </p:attrNameLst>
                                          </p:cBhvr>
                                          <p:to>
                                            <p:strVal val="visible"/>
                                          </p:to>
                                        </p:set>
                                        <p:animEffect transition="in" filter="barn(outVertical)">
                                          <p:cBhvr>
                                            <p:cTn id="51" dur="500"/>
                                            <p:tgtEl>
                                              <p:spTgt spid="86"/>
                                            </p:tgtEl>
                                          </p:cBhvr>
                                        </p:animEffect>
                                      </p:childTnLst>
                                    </p:cTn>
                                  </p:par>
                                </p:childTnLst>
                              </p:cTn>
                            </p:par>
                            <p:par>
                              <p:cTn id="52" fill="hold">
                                <p:stCondLst>
                                  <p:cond delay="6120"/>
                                </p:stCondLst>
                                <p:childTnLst>
                                  <p:par>
                                    <p:cTn id="53" presetID="2" presetClass="entr" presetSubtype="1" fill="hold" grpId="0" nodeType="afterEffect" p14:presetBounceEnd="50000">
                                      <p:stCondLst>
                                        <p:cond delay="0"/>
                                      </p:stCondLst>
                                      <p:childTnLst>
                                        <p:set>
                                          <p:cBhvr>
                                            <p:cTn id="54" dur="1" fill="hold">
                                              <p:stCondLst>
                                                <p:cond delay="0"/>
                                              </p:stCondLst>
                                            </p:cTn>
                                            <p:tgtEl>
                                              <p:spTgt spid="85"/>
                                            </p:tgtEl>
                                            <p:attrNameLst>
                                              <p:attrName>style.visibility</p:attrName>
                                            </p:attrNameLst>
                                          </p:cBhvr>
                                          <p:to>
                                            <p:strVal val="visible"/>
                                          </p:to>
                                        </p:set>
                                        <p:anim calcmode="lin" valueType="num" p14:bounceEnd="50000">
                                          <p:cBhvr additive="base">
                                            <p:cTn id="55" dur="500" fill="hold"/>
                                            <p:tgtEl>
                                              <p:spTgt spid="85"/>
                                            </p:tgtEl>
                                            <p:attrNameLst>
                                              <p:attrName>ppt_x</p:attrName>
                                            </p:attrNameLst>
                                          </p:cBhvr>
                                          <p:tavLst>
                                            <p:tav tm="0">
                                              <p:val>
                                                <p:strVal val="#ppt_x"/>
                                              </p:val>
                                            </p:tav>
                                            <p:tav tm="100000">
                                              <p:val>
                                                <p:strVal val="#ppt_x"/>
                                              </p:val>
                                            </p:tav>
                                          </p:tavLst>
                                        </p:anim>
                                        <p:anim calcmode="lin" valueType="num" p14:bounceEnd="50000">
                                          <p:cBhvr additive="base">
                                            <p:cTn id="56" dur="500" fill="hold"/>
                                            <p:tgtEl>
                                              <p:spTgt spid="85"/>
                                            </p:tgtEl>
                                            <p:attrNameLst>
                                              <p:attrName>ppt_y</p:attrName>
                                            </p:attrNameLst>
                                          </p:cBhvr>
                                          <p:tavLst>
                                            <p:tav tm="0">
                                              <p:val>
                                                <p:strVal val="0-#ppt_h/2"/>
                                              </p:val>
                                            </p:tav>
                                            <p:tav tm="100000">
                                              <p:val>
                                                <p:strVal val="#ppt_y"/>
                                              </p:val>
                                            </p:tav>
                                          </p:tavLst>
                                        </p:anim>
                                      </p:childTnLst>
                                    </p:cTn>
                                  </p:par>
                                </p:childTnLst>
                              </p:cTn>
                            </p:par>
                            <p:par>
                              <p:cTn id="57" fill="hold">
                                <p:stCondLst>
                                  <p:cond delay="6620"/>
                                </p:stCondLst>
                                <p:childTnLst>
                                  <p:par>
                                    <p:cTn id="58" presetID="22" presetClass="entr" presetSubtype="8" fill="hold" grpId="0" nodeType="afterEffect">
                                      <p:stCondLst>
                                        <p:cond delay="0"/>
                                      </p:stCondLst>
                                      <p:iterate type="lt">
                                        <p:tmPct val="30000"/>
                                      </p:iterate>
                                      <p:childTnLst>
                                        <p:set>
                                          <p:cBhvr>
                                            <p:cTn id="59" dur="1" fill="hold">
                                              <p:stCondLst>
                                                <p:cond delay="0"/>
                                              </p:stCondLst>
                                            </p:cTn>
                                            <p:tgtEl>
                                              <p:spTgt spid="87"/>
                                            </p:tgtEl>
                                            <p:attrNameLst>
                                              <p:attrName>style.visibility</p:attrName>
                                            </p:attrNameLst>
                                          </p:cBhvr>
                                          <p:to>
                                            <p:strVal val="visible"/>
                                          </p:to>
                                        </p:set>
                                        <p:animEffect transition="in" filter="wipe(left)">
                                          <p:cBhvr>
                                            <p:cTn id="60" dur="100"/>
                                            <p:tgtEl>
                                              <p:spTgt spid="87"/>
                                            </p:tgtEl>
                                          </p:cBhvr>
                                        </p:animEffect>
                                      </p:childTnLst>
                                    </p:cTn>
                                  </p:par>
                                  <p:par>
                                    <p:cTn id="61" presetID="36" presetClass="emph" presetSubtype="0" fill="hold" grpId="1" nodeType="withEffect">
                                      <p:stCondLst>
                                        <p:cond delay="0"/>
                                      </p:stCondLst>
                                      <p:iterate type="lt">
                                        <p:tmPct val="30000"/>
                                      </p:iterate>
                                      <p:childTnLst>
                                        <p:animScale>
                                          <p:cBhvr>
                                            <p:cTn id="62" dur="50" autoRev="1" fill="hold">
                                              <p:stCondLst>
                                                <p:cond delay="0"/>
                                              </p:stCondLst>
                                            </p:cTn>
                                            <p:tgtEl>
                                              <p:spTgt spid="87"/>
                                            </p:tgtEl>
                                          </p:cBhvr>
                                          <p:to x="80000" y="100000"/>
                                        </p:animScale>
                                        <p:anim by="(#ppt_w*0.10)" calcmode="lin" valueType="num">
                                          <p:cBhvr>
                                            <p:cTn id="63" dur="50" autoRev="1" fill="hold">
                                              <p:stCondLst>
                                                <p:cond delay="0"/>
                                              </p:stCondLst>
                                            </p:cTn>
                                            <p:tgtEl>
                                              <p:spTgt spid="87"/>
                                            </p:tgtEl>
                                            <p:attrNameLst>
                                              <p:attrName>ppt_x</p:attrName>
                                            </p:attrNameLst>
                                          </p:cBhvr>
                                        </p:anim>
                                        <p:anim by="(-#ppt_w*0.10)" calcmode="lin" valueType="num">
                                          <p:cBhvr>
                                            <p:cTn id="64" dur="50" autoRev="1" fill="hold">
                                              <p:stCondLst>
                                                <p:cond delay="0"/>
                                              </p:stCondLst>
                                            </p:cTn>
                                            <p:tgtEl>
                                              <p:spTgt spid="87"/>
                                            </p:tgtEl>
                                            <p:attrNameLst>
                                              <p:attrName>ppt_y</p:attrName>
                                            </p:attrNameLst>
                                          </p:cBhvr>
                                        </p:anim>
                                        <p:animRot by="-480000">
                                          <p:cBhvr>
                                            <p:cTn id="65" dur="50" autoRev="1" fill="hold">
                                              <p:stCondLst>
                                                <p:cond delay="0"/>
                                              </p:stCondLst>
                                            </p:cTn>
                                            <p:tgtEl>
                                              <p:spTgt spid="87"/>
                                            </p:tgtEl>
                                            <p:attrNameLst>
                                              <p:attrName>r</p:attrName>
                                            </p:attrNameLst>
                                          </p:cBhvr>
                                        </p:animRot>
                                      </p:childTnLst>
                                    </p:cTn>
                                  </p:par>
                                </p:childTnLst>
                              </p:cTn>
                            </p:par>
                            <p:par>
                              <p:cTn id="66" fill="hold">
                                <p:stCondLst>
                                  <p:cond delay="9060"/>
                                </p:stCondLst>
                                <p:childTnLst>
                                  <p:par>
                                    <p:cTn id="67" presetID="16" presetClass="entr" presetSubtype="37" fill="hold" grpId="0" nodeType="afterEffect">
                                      <p:stCondLst>
                                        <p:cond delay="0"/>
                                      </p:stCondLst>
                                      <p:childTnLst>
                                        <p:set>
                                          <p:cBhvr>
                                            <p:cTn id="68" dur="1" fill="hold">
                                              <p:stCondLst>
                                                <p:cond delay="0"/>
                                              </p:stCondLst>
                                            </p:cTn>
                                            <p:tgtEl>
                                              <p:spTgt spid="89"/>
                                            </p:tgtEl>
                                            <p:attrNameLst>
                                              <p:attrName>style.visibility</p:attrName>
                                            </p:attrNameLst>
                                          </p:cBhvr>
                                          <p:to>
                                            <p:strVal val="visible"/>
                                          </p:to>
                                        </p:set>
                                        <p:animEffect transition="in" filter="barn(outVertical)">
                                          <p:cBhvr>
                                            <p:cTn id="69" dur="500"/>
                                            <p:tgtEl>
                                              <p:spTgt spid="89"/>
                                            </p:tgtEl>
                                          </p:cBhvr>
                                        </p:animEffect>
                                      </p:childTnLst>
                                    </p:cTn>
                                  </p:par>
                                </p:childTnLst>
                              </p:cTn>
                            </p:par>
                            <p:par>
                              <p:cTn id="70" fill="hold">
                                <p:stCondLst>
                                  <p:cond delay="9560"/>
                                </p:stCondLst>
                                <p:childTnLst>
                                  <p:par>
                                    <p:cTn id="71" presetID="2" presetClass="entr" presetSubtype="1" fill="hold" grpId="0" nodeType="afterEffect" p14:presetBounceEnd="50000">
                                      <p:stCondLst>
                                        <p:cond delay="0"/>
                                      </p:stCondLst>
                                      <p:childTnLst>
                                        <p:set>
                                          <p:cBhvr>
                                            <p:cTn id="72" dur="1" fill="hold">
                                              <p:stCondLst>
                                                <p:cond delay="0"/>
                                              </p:stCondLst>
                                            </p:cTn>
                                            <p:tgtEl>
                                              <p:spTgt spid="88"/>
                                            </p:tgtEl>
                                            <p:attrNameLst>
                                              <p:attrName>style.visibility</p:attrName>
                                            </p:attrNameLst>
                                          </p:cBhvr>
                                          <p:to>
                                            <p:strVal val="visible"/>
                                          </p:to>
                                        </p:set>
                                        <p:anim calcmode="lin" valueType="num" p14:bounceEnd="50000">
                                          <p:cBhvr additive="base">
                                            <p:cTn id="73" dur="500" fill="hold"/>
                                            <p:tgtEl>
                                              <p:spTgt spid="88"/>
                                            </p:tgtEl>
                                            <p:attrNameLst>
                                              <p:attrName>ppt_x</p:attrName>
                                            </p:attrNameLst>
                                          </p:cBhvr>
                                          <p:tavLst>
                                            <p:tav tm="0">
                                              <p:val>
                                                <p:strVal val="#ppt_x"/>
                                              </p:val>
                                            </p:tav>
                                            <p:tav tm="100000">
                                              <p:val>
                                                <p:strVal val="#ppt_x"/>
                                              </p:val>
                                            </p:tav>
                                          </p:tavLst>
                                        </p:anim>
                                        <p:anim calcmode="lin" valueType="num" p14:bounceEnd="50000">
                                          <p:cBhvr additive="base">
                                            <p:cTn id="74" dur="500" fill="hold"/>
                                            <p:tgtEl>
                                              <p:spTgt spid="88"/>
                                            </p:tgtEl>
                                            <p:attrNameLst>
                                              <p:attrName>ppt_y</p:attrName>
                                            </p:attrNameLst>
                                          </p:cBhvr>
                                          <p:tavLst>
                                            <p:tav tm="0">
                                              <p:val>
                                                <p:strVal val="0-#ppt_h/2"/>
                                              </p:val>
                                            </p:tav>
                                            <p:tav tm="100000">
                                              <p:val>
                                                <p:strVal val="#ppt_y"/>
                                              </p:val>
                                            </p:tav>
                                          </p:tavLst>
                                        </p:anim>
                                      </p:childTnLst>
                                    </p:cTn>
                                  </p:par>
                                </p:childTnLst>
                              </p:cTn>
                            </p:par>
                            <p:par>
                              <p:cTn id="75" fill="hold">
                                <p:stCondLst>
                                  <p:cond delay="10060"/>
                                </p:stCondLst>
                                <p:childTnLst>
                                  <p:par>
                                    <p:cTn id="76" presetID="22" presetClass="entr" presetSubtype="8" fill="hold" grpId="0" nodeType="afterEffect">
                                      <p:stCondLst>
                                        <p:cond delay="0"/>
                                      </p:stCondLst>
                                      <p:iterate type="lt">
                                        <p:tmPct val="30000"/>
                                      </p:iterate>
                                      <p:childTnLst>
                                        <p:set>
                                          <p:cBhvr>
                                            <p:cTn id="77" dur="1" fill="hold">
                                              <p:stCondLst>
                                                <p:cond delay="0"/>
                                              </p:stCondLst>
                                            </p:cTn>
                                            <p:tgtEl>
                                              <p:spTgt spid="90"/>
                                            </p:tgtEl>
                                            <p:attrNameLst>
                                              <p:attrName>style.visibility</p:attrName>
                                            </p:attrNameLst>
                                          </p:cBhvr>
                                          <p:to>
                                            <p:strVal val="visible"/>
                                          </p:to>
                                        </p:set>
                                        <p:animEffect transition="in" filter="wipe(left)">
                                          <p:cBhvr>
                                            <p:cTn id="78" dur="100"/>
                                            <p:tgtEl>
                                              <p:spTgt spid="90"/>
                                            </p:tgtEl>
                                          </p:cBhvr>
                                        </p:animEffect>
                                      </p:childTnLst>
                                    </p:cTn>
                                  </p:par>
                                  <p:par>
                                    <p:cTn id="79" presetID="36" presetClass="emph" presetSubtype="0" fill="hold" grpId="1" nodeType="withEffect">
                                      <p:stCondLst>
                                        <p:cond delay="0"/>
                                      </p:stCondLst>
                                      <p:iterate type="lt">
                                        <p:tmPct val="30000"/>
                                      </p:iterate>
                                      <p:childTnLst>
                                        <p:animScale>
                                          <p:cBhvr>
                                            <p:cTn id="80" dur="50" autoRev="1" fill="hold">
                                              <p:stCondLst>
                                                <p:cond delay="0"/>
                                              </p:stCondLst>
                                            </p:cTn>
                                            <p:tgtEl>
                                              <p:spTgt spid="90"/>
                                            </p:tgtEl>
                                          </p:cBhvr>
                                          <p:to x="80000" y="100000"/>
                                        </p:animScale>
                                        <p:anim by="(#ppt_w*0.10)" calcmode="lin" valueType="num">
                                          <p:cBhvr>
                                            <p:cTn id="81" dur="50" autoRev="1" fill="hold">
                                              <p:stCondLst>
                                                <p:cond delay="0"/>
                                              </p:stCondLst>
                                            </p:cTn>
                                            <p:tgtEl>
                                              <p:spTgt spid="90"/>
                                            </p:tgtEl>
                                            <p:attrNameLst>
                                              <p:attrName>ppt_x</p:attrName>
                                            </p:attrNameLst>
                                          </p:cBhvr>
                                        </p:anim>
                                        <p:anim by="(-#ppt_w*0.10)" calcmode="lin" valueType="num">
                                          <p:cBhvr>
                                            <p:cTn id="82" dur="50" autoRev="1" fill="hold">
                                              <p:stCondLst>
                                                <p:cond delay="0"/>
                                              </p:stCondLst>
                                            </p:cTn>
                                            <p:tgtEl>
                                              <p:spTgt spid="90"/>
                                            </p:tgtEl>
                                            <p:attrNameLst>
                                              <p:attrName>ppt_y</p:attrName>
                                            </p:attrNameLst>
                                          </p:cBhvr>
                                        </p:anim>
                                        <p:animRot by="-480000">
                                          <p:cBhvr>
                                            <p:cTn id="83" dur="50" autoRev="1" fill="hold">
                                              <p:stCondLst>
                                                <p:cond delay="0"/>
                                              </p:stCondLst>
                                            </p:cTn>
                                            <p:tgtEl>
                                              <p:spTgt spid="90"/>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66" grpId="0" animBg="1"/>
          <p:bldP spid="65" grpId="0" animBg="1"/>
          <p:bldP spid="67" grpId="0" animBg="1"/>
          <p:bldP spid="84" grpId="0"/>
          <p:bldP spid="84" grpId="1"/>
          <p:bldP spid="85" grpId="0" animBg="1"/>
          <p:bldP spid="86" grpId="0" animBg="1"/>
          <p:bldP spid="87" grpId="0"/>
          <p:bldP spid="87" grpId="1"/>
          <p:bldP spid="88" grpId="0" animBg="1"/>
          <p:bldP spid="89" grpId="0" animBg="1"/>
          <p:bldP spid="90" grpId="0"/>
          <p:bldP spid="90" grpId="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7" presetClass="entr" presetSubtype="1" fill="hold" grpId="0" nodeType="afterEffect">
                                      <p:stCondLst>
                                        <p:cond delay="0"/>
                                      </p:stCondLst>
                                      <p:iterate type="lt">
                                        <p:tmPct val="40000"/>
                                      </p:iterate>
                                      <p:childTnLst>
                                        <p:set>
                                          <p:cBhvr>
                                            <p:cTn id="11" dur="1" fill="hold">
                                              <p:stCondLst>
                                                <p:cond delay="0"/>
                                              </p:stCondLst>
                                            </p:cTn>
                                            <p:tgtEl>
                                              <p:spTgt spid="7"/>
                                            </p:tgtEl>
                                            <p:attrNameLst>
                                              <p:attrName>style.visibility</p:attrName>
                                            </p:attrNameLst>
                                          </p:cBhvr>
                                          <p:to>
                                            <p:strVal val="visible"/>
                                          </p:to>
                                        </p:set>
                                        <p:anim calcmode="lin" valueType="num">
                                          <p:cBhvr>
                                            <p:cTn id="12" dur="250" fill="hold"/>
                                            <p:tgtEl>
                                              <p:spTgt spid="7"/>
                                            </p:tgtEl>
                                            <p:attrNameLst>
                                              <p:attrName>ppt_x</p:attrName>
                                            </p:attrNameLst>
                                          </p:cBhvr>
                                          <p:tavLst>
                                            <p:tav tm="0">
                                              <p:val>
                                                <p:strVal val="#ppt_x"/>
                                              </p:val>
                                            </p:tav>
                                            <p:tav tm="100000">
                                              <p:val>
                                                <p:strVal val="#ppt_x"/>
                                              </p:val>
                                            </p:tav>
                                          </p:tavLst>
                                        </p:anim>
                                        <p:anim calcmode="lin" valueType="num">
                                          <p:cBhvr>
                                            <p:cTn id="13" dur="250" fill="hold"/>
                                            <p:tgtEl>
                                              <p:spTgt spid="7"/>
                                            </p:tgtEl>
                                            <p:attrNameLst>
                                              <p:attrName>ppt_y</p:attrName>
                                            </p:attrNameLst>
                                          </p:cBhvr>
                                          <p:tavLst>
                                            <p:tav tm="0">
                                              <p:val>
                                                <p:strVal val="#ppt_y-#ppt_h/2"/>
                                              </p:val>
                                            </p:tav>
                                            <p:tav tm="100000">
                                              <p:val>
                                                <p:strVal val="#ppt_y"/>
                                              </p:val>
                                            </p:tav>
                                          </p:tavLst>
                                        </p:anim>
                                        <p:anim calcmode="lin" valueType="num">
                                          <p:cBhvr>
                                            <p:cTn id="14" dur="250" fill="hold"/>
                                            <p:tgtEl>
                                              <p:spTgt spid="7"/>
                                            </p:tgtEl>
                                            <p:attrNameLst>
                                              <p:attrName>ppt_w</p:attrName>
                                            </p:attrNameLst>
                                          </p:cBhvr>
                                          <p:tavLst>
                                            <p:tav tm="0">
                                              <p:val>
                                                <p:strVal val="#ppt_w"/>
                                              </p:val>
                                            </p:tav>
                                            <p:tav tm="100000">
                                              <p:val>
                                                <p:strVal val="#ppt_w"/>
                                              </p:val>
                                            </p:tav>
                                          </p:tavLst>
                                        </p:anim>
                                        <p:anim calcmode="lin" valueType="num">
                                          <p:cBhvr>
                                            <p:cTn id="15" dur="250" fill="hold"/>
                                            <p:tgtEl>
                                              <p:spTgt spid="7"/>
                                            </p:tgtEl>
                                            <p:attrNameLst>
                                              <p:attrName>ppt_h</p:attrName>
                                            </p:attrNameLst>
                                          </p:cBhvr>
                                          <p:tavLst>
                                            <p:tav tm="0">
                                              <p:val>
                                                <p:fltVal val="0"/>
                                              </p:val>
                                            </p:tav>
                                            <p:tav tm="100000">
                                              <p:val>
                                                <p:strVal val="#ppt_h"/>
                                              </p:val>
                                            </p:tav>
                                          </p:tavLst>
                                        </p:anim>
                                      </p:childTnLst>
                                    </p:cTn>
                                  </p:par>
                                </p:childTnLst>
                              </p:cTn>
                            </p:par>
                            <p:par>
                              <p:cTn id="16" fill="hold">
                                <p:stCondLst>
                                  <p:cond delay="1150"/>
                                </p:stCondLst>
                                <p:childTnLst>
                                  <p:par>
                                    <p:cTn id="17" presetID="14" presetClass="entr" presetSubtype="10" fill="hold" grpId="0" nodeType="afterEffect">
                                      <p:stCondLst>
                                        <p:cond delay="0"/>
                                      </p:stCondLst>
                                      <p:childTnLst>
                                        <p:set>
                                          <p:cBhvr>
                                            <p:cTn id="18" dur="1" fill="hold">
                                              <p:stCondLst>
                                                <p:cond delay="0"/>
                                              </p:stCondLst>
                                            </p:cTn>
                                            <p:tgtEl>
                                              <p:spTgt spid="67"/>
                                            </p:tgtEl>
                                            <p:attrNameLst>
                                              <p:attrName>style.visibility</p:attrName>
                                            </p:attrNameLst>
                                          </p:cBhvr>
                                          <p:to>
                                            <p:strVal val="visible"/>
                                          </p:to>
                                        </p:set>
                                        <p:animEffect transition="in" filter="randombar(horizontal)">
                                          <p:cBhvr>
                                            <p:cTn id="19" dur="500"/>
                                            <p:tgtEl>
                                              <p:spTgt spid="67"/>
                                            </p:tgtEl>
                                          </p:cBhvr>
                                        </p:animEffect>
                                      </p:childTnLst>
                                    </p:cTn>
                                  </p:par>
                                </p:childTnLst>
                              </p:cTn>
                            </p:par>
                            <p:par>
                              <p:cTn id="20" fill="hold">
                                <p:stCondLst>
                                  <p:cond delay="1650"/>
                                </p:stCondLst>
                                <p:childTnLst>
                                  <p:par>
                                    <p:cTn id="21" presetID="22" presetClass="entr" presetSubtype="8" fill="hold" nodeType="afterEffect">
                                      <p:stCondLst>
                                        <p:cond delay="0"/>
                                      </p:stCondLst>
                                      <p:childTnLst>
                                        <p:set>
                                          <p:cBhvr>
                                            <p:cTn id="22" dur="1" fill="hold">
                                              <p:stCondLst>
                                                <p:cond delay="0"/>
                                              </p:stCondLst>
                                            </p:cTn>
                                            <p:tgtEl>
                                              <p:spTgt spid="70"/>
                                            </p:tgtEl>
                                            <p:attrNameLst>
                                              <p:attrName>style.visibility</p:attrName>
                                            </p:attrNameLst>
                                          </p:cBhvr>
                                          <p:to>
                                            <p:strVal val="visible"/>
                                          </p:to>
                                        </p:set>
                                        <p:animEffect transition="in" filter="wipe(left)">
                                          <p:cBhvr>
                                            <p:cTn id="23" dur="500"/>
                                            <p:tgtEl>
                                              <p:spTgt spid="70"/>
                                            </p:tgtEl>
                                          </p:cBhvr>
                                        </p:animEffect>
                                      </p:childTnLst>
                                    </p:cTn>
                                  </p:par>
                                  <p:par>
                                    <p:cTn id="24" presetID="22" presetClass="entr" presetSubtype="8" fill="hold" nodeType="withEffect">
                                      <p:stCondLst>
                                        <p:cond delay="0"/>
                                      </p:stCondLst>
                                      <p:childTnLst>
                                        <p:set>
                                          <p:cBhvr>
                                            <p:cTn id="25" dur="1" fill="hold">
                                              <p:stCondLst>
                                                <p:cond delay="0"/>
                                              </p:stCondLst>
                                            </p:cTn>
                                            <p:tgtEl>
                                              <p:spTgt spid="72"/>
                                            </p:tgtEl>
                                            <p:attrNameLst>
                                              <p:attrName>style.visibility</p:attrName>
                                            </p:attrNameLst>
                                          </p:cBhvr>
                                          <p:to>
                                            <p:strVal val="visible"/>
                                          </p:to>
                                        </p:set>
                                        <p:animEffect transition="in" filter="wipe(left)">
                                          <p:cBhvr>
                                            <p:cTn id="26" dur="500"/>
                                            <p:tgtEl>
                                              <p:spTgt spid="72"/>
                                            </p:tgtEl>
                                          </p:cBhvr>
                                        </p:animEffect>
                                      </p:childTnLst>
                                    </p:cTn>
                                  </p:par>
                                  <p:par>
                                    <p:cTn id="27" presetID="22" presetClass="entr" presetSubtype="8" fill="hold" nodeType="withEffect">
                                      <p:stCondLst>
                                        <p:cond delay="0"/>
                                      </p:stCondLst>
                                      <p:childTnLst>
                                        <p:set>
                                          <p:cBhvr>
                                            <p:cTn id="28" dur="1" fill="hold">
                                              <p:stCondLst>
                                                <p:cond delay="0"/>
                                              </p:stCondLst>
                                            </p:cTn>
                                            <p:tgtEl>
                                              <p:spTgt spid="73"/>
                                            </p:tgtEl>
                                            <p:attrNameLst>
                                              <p:attrName>style.visibility</p:attrName>
                                            </p:attrNameLst>
                                          </p:cBhvr>
                                          <p:to>
                                            <p:strVal val="visible"/>
                                          </p:to>
                                        </p:set>
                                        <p:animEffect transition="in" filter="wipe(left)">
                                          <p:cBhvr>
                                            <p:cTn id="29" dur="500"/>
                                            <p:tgtEl>
                                              <p:spTgt spid="73"/>
                                            </p:tgtEl>
                                          </p:cBhvr>
                                        </p:animEffect>
                                      </p:childTnLst>
                                    </p:cTn>
                                  </p:par>
                                </p:childTnLst>
                              </p:cTn>
                            </p:par>
                            <p:par>
                              <p:cTn id="30" fill="hold">
                                <p:stCondLst>
                                  <p:cond delay="2150"/>
                                </p:stCondLst>
                                <p:childTnLst>
                                  <p:par>
                                    <p:cTn id="31" presetID="16" presetClass="entr" presetSubtype="37" fill="hold" grpId="0" nodeType="afterEffect">
                                      <p:stCondLst>
                                        <p:cond delay="0"/>
                                      </p:stCondLst>
                                      <p:childTnLst>
                                        <p:set>
                                          <p:cBhvr>
                                            <p:cTn id="32" dur="1" fill="hold">
                                              <p:stCondLst>
                                                <p:cond delay="0"/>
                                              </p:stCondLst>
                                            </p:cTn>
                                            <p:tgtEl>
                                              <p:spTgt spid="65"/>
                                            </p:tgtEl>
                                            <p:attrNameLst>
                                              <p:attrName>style.visibility</p:attrName>
                                            </p:attrNameLst>
                                          </p:cBhvr>
                                          <p:to>
                                            <p:strVal val="visible"/>
                                          </p:to>
                                        </p:set>
                                        <p:animEffect transition="in" filter="barn(outVertical)">
                                          <p:cBhvr>
                                            <p:cTn id="33" dur="500"/>
                                            <p:tgtEl>
                                              <p:spTgt spid="65"/>
                                            </p:tgtEl>
                                          </p:cBhvr>
                                        </p:animEffect>
                                      </p:childTnLst>
                                    </p:cTn>
                                  </p:par>
                                </p:childTnLst>
                              </p:cTn>
                            </p:par>
                            <p:par>
                              <p:cTn id="34" fill="hold">
                                <p:stCondLst>
                                  <p:cond delay="2650"/>
                                </p:stCondLst>
                                <p:childTnLst>
                                  <p:par>
                                    <p:cTn id="35" presetID="2" presetClass="entr" presetSubtype="1" fill="hold" grpId="0" nodeType="afterEffect">
                                      <p:stCondLst>
                                        <p:cond delay="0"/>
                                      </p:stCondLst>
                                      <p:childTnLst>
                                        <p:set>
                                          <p:cBhvr>
                                            <p:cTn id="36" dur="1" fill="hold">
                                              <p:stCondLst>
                                                <p:cond delay="0"/>
                                              </p:stCondLst>
                                            </p:cTn>
                                            <p:tgtEl>
                                              <p:spTgt spid="66"/>
                                            </p:tgtEl>
                                            <p:attrNameLst>
                                              <p:attrName>style.visibility</p:attrName>
                                            </p:attrNameLst>
                                          </p:cBhvr>
                                          <p:to>
                                            <p:strVal val="visible"/>
                                          </p:to>
                                        </p:set>
                                        <p:anim calcmode="lin" valueType="num">
                                          <p:cBhvr additive="base">
                                            <p:cTn id="37" dur="500" fill="hold"/>
                                            <p:tgtEl>
                                              <p:spTgt spid="66"/>
                                            </p:tgtEl>
                                            <p:attrNameLst>
                                              <p:attrName>ppt_x</p:attrName>
                                            </p:attrNameLst>
                                          </p:cBhvr>
                                          <p:tavLst>
                                            <p:tav tm="0">
                                              <p:val>
                                                <p:strVal val="#ppt_x"/>
                                              </p:val>
                                            </p:tav>
                                            <p:tav tm="100000">
                                              <p:val>
                                                <p:strVal val="#ppt_x"/>
                                              </p:val>
                                            </p:tav>
                                          </p:tavLst>
                                        </p:anim>
                                        <p:anim calcmode="lin" valueType="num">
                                          <p:cBhvr additive="base">
                                            <p:cTn id="38" dur="500" fill="hold"/>
                                            <p:tgtEl>
                                              <p:spTgt spid="66"/>
                                            </p:tgtEl>
                                            <p:attrNameLst>
                                              <p:attrName>ppt_y</p:attrName>
                                            </p:attrNameLst>
                                          </p:cBhvr>
                                          <p:tavLst>
                                            <p:tav tm="0">
                                              <p:val>
                                                <p:strVal val="0-#ppt_h/2"/>
                                              </p:val>
                                            </p:tav>
                                            <p:tav tm="100000">
                                              <p:val>
                                                <p:strVal val="#ppt_y"/>
                                              </p:val>
                                            </p:tav>
                                          </p:tavLst>
                                        </p:anim>
                                      </p:childTnLst>
                                    </p:cTn>
                                  </p:par>
                                </p:childTnLst>
                              </p:cTn>
                            </p:par>
                            <p:par>
                              <p:cTn id="39" fill="hold">
                                <p:stCondLst>
                                  <p:cond delay="3150"/>
                                </p:stCondLst>
                                <p:childTnLst>
                                  <p:par>
                                    <p:cTn id="40" presetID="22" presetClass="entr" presetSubtype="8" fill="hold" grpId="0" nodeType="afterEffect">
                                      <p:stCondLst>
                                        <p:cond delay="0"/>
                                      </p:stCondLst>
                                      <p:iterate type="lt">
                                        <p:tmPct val="30000"/>
                                      </p:iterate>
                                      <p:childTnLst>
                                        <p:set>
                                          <p:cBhvr>
                                            <p:cTn id="41" dur="1" fill="hold">
                                              <p:stCondLst>
                                                <p:cond delay="0"/>
                                              </p:stCondLst>
                                            </p:cTn>
                                            <p:tgtEl>
                                              <p:spTgt spid="84"/>
                                            </p:tgtEl>
                                            <p:attrNameLst>
                                              <p:attrName>style.visibility</p:attrName>
                                            </p:attrNameLst>
                                          </p:cBhvr>
                                          <p:to>
                                            <p:strVal val="visible"/>
                                          </p:to>
                                        </p:set>
                                        <p:animEffect transition="in" filter="wipe(left)">
                                          <p:cBhvr>
                                            <p:cTn id="42" dur="100"/>
                                            <p:tgtEl>
                                              <p:spTgt spid="84"/>
                                            </p:tgtEl>
                                          </p:cBhvr>
                                        </p:animEffect>
                                      </p:childTnLst>
                                    </p:cTn>
                                  </p:par>
                                  <p:par>
                                    <p:cTn id="43" presetID="36" presetClass="emph" presetSubtype="0" fill="hold" grpId="1" nodeType="withEffect">
                                      <p:stCondLst>
                                        <p:cond delay="0"/>
                                      </p:stCondLst>
                                      <p:iterate type="lt">
                                        <p:tmPct val="30000"/>
                                      </p:iterate>
                                      <p:childTnLst>
                                        <p:animScale>
                                          <p:cBhvr>
                                            <p:cTn id="44" dur="50" autoRev="1" fill="hold">
                                              <p:stCondLst>
                                                <p:cond delay="0"/>
                                              </p:stCondLst>
                                            </p:cTn>
                                            <p:tgtEl>
                                              <p:spTgt spid="84"/>
                                            </p:tgtEl>
                                          </p:cBhvr>
                                          <p:to x="80000" y="100000"/>
                                        </p:animScale>
                                        <p:anim by="(#ppt_w*0.10)" calcmode="lin" valueType="num">
                                          <p:cBhvr>
                                            <p:cTn id="45" dur="50" autoRev="1" fill="hold">
                                              <p:stCondLst>
                                                <p:cond delay="0"/>
                                              </p:stCondLst>
                                            </p:cTn>
                                            <p:tgtEl>
                                              <p:spTgt spid="84"/>
                                            </p:tgtEl>
                                            <p:attrNameLst>
                                              <p:attrName>ppt_x</p:attrName>
                                            </p:attrNameLst>
                                          </p:cBhvr>
                                        </p:anim>
                                        <p:anim by="(-#ppt_w*0.10)" calcmode="lin" valueType="num">
                                          <p:cBhvr>
                                            <p:cTn id="46" dur="50" autoRev="1" fill="hold">
                                              <p:stCondLst>
                                                <p:cond delay="0"/>
                                              </p:stCondLst>
                                            </p:cTn>
                                            <p:tgtEl>
                                              <p:spTgt spid="84"/>
                                            </p:tgtEl>
                                            <p:attrNameLst>
                                              <p:attrName>ppt_y</p:attrName>
                                            </p:attrNameLst>
                                          </p:cBhvr>
                                        </p:anim>
                                        <p:animRot by="-480000">
                                          <p:cBhvr>
                                            <p:cTn id="47" dur="50" autoRev="1" fill="hold">
                                              <p:stCondLst>
                                                <p:cond delay="0"/>
                                              </p:stCondLst>
                                            </p:cTn>
                                            <p:tgtEl>
                                              <p:spTgt spid="84"/>
                                            </p:tgtEl>
                                            <p:attrNameLst>
                                              <p:attrName>r</p:attrName>
                                            </p:attrNameLst>
                                          </p:cBhvr>
                                        </p:animRot>
                                      </p:childTnLst>
                                    </p:cTn>
                                  </p:par>
                                </p:childTnLst>
                              </p:cTn>
                            </p:par>
                            <p:par>
                              <p:cTn id="48" fill="hold">
                                <p:stCondLst>
                                  <p:cond delay="5620"/>
                                </p:stCondLst>
                                <p:childTnLst>
                                  <p:par>
                                    <p:cTn id="49" presetID="16" presetClass="entr" presetSubtype="37" fill="hold" grpId="0" nodeType="afterEffect">
                                      <p:stCondLst>
                                        <p:cond delay="0"/>
                                      </p:stCondLst>
                                      <p:childTnLst>
                                        <p:set>
                                          <p:cBhvr>
                                            <p:cTn id="50" dur="1" fill="hold">
                                              <p:stCondLst>
                                                <p:cond delay="0"/>
                                              </p:stCondLst>
                                            </p:cTn>
                                            <p:tgtEl>
                                              <p:spTgt spid="86"/>
                                            </p:tgtEl>
                                            <p:attrNameLst>
                                              <p:attrName>style.visibility</p:attrName>
                                            </p:attrNameLst>
                                          </p:cBhvr>
                                          <p:to>
                                            <p:strVal val="visible"/>
                                          </p:to>
                                        </p:set>
                                        <p:animEffect transition="in" filter="barn(outVertical)">
                                          <p:cBhvr>
                                            <p:cTn id="51" dur="500"/>
                                            <p:tgtEl>
                                              <p:spTgt spid="86"/>
                                            </p:tgtEl>
                                          </p:cBhvr>
                                        </p:animEffect>
                                      </p:childTnLst>
                                    </p:cTn>
                                  </p:par>
                                </p:childTnLst>
                              </p:cTn>
                            </p:par>
                            <p:par>
                              <p:cTn id="52" fill="hold">
                                <p:stCondLst>
                                  <p:cond delay="6120"/>
                                </p:stCondLst>
                                <p:childTnLst>
                                  <p:par>
                                    <p:cTn id="53" presetID="2" presetClass="entr" presetSubtype="1" fill="hold" grpId="0" nodeType="afterEffect">
                                      <p:stCondLst>
                                        <p:cond delay="0"/>
                                      </p:stCondLst>
                                      <p:childTnLst>
                                        <p:set>
                                          <p:cBhvr>
                                            <p:cTn id="54" dur="1" fill="hold">
                                              <p:stCondLst>
                                                <p:cond delay="0"/>
                                              </p:stCondLst>
                                            </p:cTn>
                                            <p:tgtEl>
                                              <p:spTgt spid="85"/>
                                            </p:tgtEl>
                                            <p:attrNameLst>
                                              <p:attrName>style.visibility</p:attrName>
                                            </p:attrNameLst>
                                          </p:cBhvr>
                                          <p:to>
                                            <p:strVal val="visible"/>
                                          </p:to>
                                        </p:set>
                                        <p:anim calcmode="lin" valueType="num">
                                          <p:cBhvr additive="base">
                                            <p:cTn id="55" dur="500" fill="hold"/>
                                            <p:tgtEl>
                                              <p:spTgt spid="85"/>
                                            </p:tgtEl>
                                            <p:attrNameLst>
                                              <p:attrName>ppt_x</p:attrName>
                                            </p:attrNameLst>
                                          </p:cBhvr>
                                          <p:tavLst>
                                            <p:tav tm="0">
                                              <p:val>
                                                <p:strVal val="#ppt_x"/>
                                              </p:val>
                                            </p:tav>
                                            <p:tav tm="100000">
                                              <p:val>
                                                <p:strVal val="#ppt_x"/>
                                              </p:val>
                                            </p:tav>
                                          </p:tavLst>
                                        </p:anim>
                                        <p:anim calcmode="lin" valueType="num">
                                          <p:cBhvr additive="base">
                                            <p:cTn id="56" dur="500" fill="hold"/>
                                            <p:tgtEl>
                                              <p:spTgt spid="85"/>
                                            </p:tgtEl>
                                            <p:attrNameLst>
                                              <p:attrName>ppt_y</p:attrName>
                                            </p:attrNameLst>
                                          </p:cBhvr>
                                          <p:tavLst>
                                            <p:tav tm="0">
                                              <p:val>
                                                <p:strVal val="0-#ppt_h/2"/>
                                              </p:val>
                                            </p:tav>
                                            <p:tav tm="100000">
                                              <p:val>
                                                <p:strVal val="#ppt_y"/>
                                              </p:val>
                                            </p:tav>
                                          </p:tavLst>
                                        </p:anim>
                                      </p:childTnLst>
                                    </p:cTn>
                                  </p:par>
                                </p:childTnLst>
                              </p:cTn>
                            </p:par>
                            <p:par>
                              <p:cTn id="57" fill="hold">
                                <p:stCondLst>
                                  <p:cond delay="6620"/>
                                </p:stCondLst>
                                <p:childTnLst>
                                  <p:par>
                                    <p:cTn id="58" presetID="22" presetClass="entr" presetSubtype="8" fill="hold" grpId="0" nodeType="afterEffect">
                                      <p:stCondLst>
                                        <p:cond delay="0"/>
                                      </p:stCondLst>
                                      <p:iterate type="lt">
                                        <p:tmPct val="30000"/>
                                      </p:iterate>
                                      <p:childTnLst>
                                        <p:set>
                                          <p:cBhvr>
                                            <p:cTn id="59" dur="1" fill="hold">
                                              <p:stCondLst>
                                                <p:cond delay="0"/>
                                              </p:stCondLst>
                                            </p:cTn>
                                            <p:tgtEl>
                                              <p:spTgt spid="87"/>
                                            </p:tgtEl>
                                            <p:attrNameLst>
                                              <p:attrName>style.visibility</p:attrName>
                                            </p:attrNameLst>
                                          </p:cBhvr>
                                          <p:to>
                                            <p:strVal val="visible"/>
                                          </p:to>
                                        </p:set>
                                        <p:animEffect transition="in" filter="wipe(left)">
                                          <p:cBhvr>
                                            <p:cTn id="60" dur="100"/>
                                            <p:tgtEl>
                                              <p:spTgt spid="87"/>
                                            </p:tgtEl>
                                          </p:cBhvr>
                                        </p:animEffect>
                                      </p:childTnLst>
                                    </p:cTn>
                                  </p:par>
                                  <p:par>
                                    <p:cTn id="61" presetID="36" presetClass="emph" presetSubtype="0" fill="hold" grpId="1" nodeType="withEffect">
                                      <p:stCondLst>
                                        <p:cond delay="0"/>
                                      </p:stCondLst>
                                      <p:iterate type="lt">
                                        <p:tmPct val="30000"/>
                                      </p:iterate>
                                      <p:childTnLst>
                                        <p:animScale>
                                          <p:cBhvr>
                                            <p:cTn id="62" dur="50" autoRev="1" fill="hold">
                                              <p:stCondLst>
                                                <p:cond delay="0"/>
                                              </p:stCondLst>
                                            </p:cTn>
                                            <p:tgtEl>
                                              <p:spTgt spid="87"/>
                                            </p:tgtEl>
                                          </p:cBhvr>
                                          <p:to x="80000" y="100000"/>
                                        </p:animScale>
                                        <p:anim by="(#ppt_w*0.10)" calcmode="lin" valueType="num">
                                          <p:cBhvr>
                                            <p:cTn id="63" dur="50" autoRev="1" fill="hold">
                                              <p:stCondLst>
                                                <p:cond delay="0"/>
                                              </p:stCondLst>
                                            </p:cTn>
                                            <p:tgtEl>
                                              <p:spTgt spid="87"/>
                                            </p:tgtEl>
                                            <p:attrNameLst>
                                              <p:attrName>ppt_x</p:attrName>
                                            </p:attrNameLst>
                                          </p:cBhvr>
                                        </p:anim>
                                        <p:anim by="(-#ppt_w*0.10)" calcmode="lin" valueType="num">
                                          <p:cBhvr>
                                            <p:cTn id="64" dur="50" autoRev="1" fill="hold">
                                              <p:stCondLst>
                                                <p:cond delay="0"/>
                                              </p:stCondLst>
                                            </p:cTn>
                                            <p:tgtEl>
                                              <p:spTgt spid="87"/>
                                            </p:tgtEl>
                                            <p:attrNameLst>
                                              <p:attrName>ppt_y</p:attrName>
                                            </p:attrNameLst>
                                          </p:cBhvr>
                                        </p:anim>
                                        <p:animRot by="-480000">
                                          <p:cBhvr>
                                            <p:cTn id="65" dur="50" autoRev="1" fill="hold">
                                              <p:stCondLst>
                                                <p:cond delay="0"/>
                                              </p:stCondLst>
                                            </p:cTn>
                                            <p:tgtEl>
                                              <p:spTgt spid="87"/>
                                            </p:tgtEl>
                                            <p:attrNameLst>
                                              <p:attrName>r</p:attrName>
                                            </p:attrNameLst>
                                          </p:cBhvr>
                                        </p:animRot>
                                      </p:childTnLst>
                                    </p:cTn>
                                  </p:par>
                                </p:childTnLst>
                              </p:cTn>
                            </p:par>
                            <p:par>
                              <p:cTn id="66" fill="hold">
                                <p:stCondLst>
                                  <p:cond delay="9060"/>
                                </p:stCondLst>
                                <p:childTnLst>
                                  <p:par>
                                    <p:cTn id="67" presetID="16" presetClass="entr" presetSubtype="37" fill="hold" grpId="0" nodeType="afterEffect">
                                      <p:stCondLst>
                                        <p:cond delay="0"/>
                                      </p:stCondLst>
                                      <p:childTnLst>
                                        <p:set>
                                          <p:cBhvr>
                                            <p:cTn id="68" dur="1" fill="hold">
                                              <p:stCondLst>
                                                <p:cond delay="0"/>
                                              </p:stCondLst>
                                            </p:cTn>
                                            <p:tgtEl>
                                              <p:spTgt spid="89"/>
                                            </p:tgtEl>
                                            <p:attrNameLst>
                                              <p:attrName>style.visibility</p:attrName>
                                            </p:attrNameLst>
                                          </p:cBhvr>
                                          <p:to>
                                            <p:strVal val="visible"/>
                                          </p:to>
                                        </p:set>
                                        <p:animEffect transition="in" filter="barn(outVertical)">
                                          <p:cBhvr>
                                            <p:cTn id="69" dur="500"/>
                                            <p:tgtEl>
                                              <p:spTgt spid="89"/>
                                            </p:tgtEl>
                                          </p:cBhvr>
                                        </p:animEffect>
                                      </p:childTnLst>
                                    </p:cTn>
                                  </p:par>
                                </p:childTnLst>
                              </p:cTn>
                            </p:par>
                            <p:par>
                              <p:cTn id="70" fill="hold">
                                <p:stCondLst>
                                  <p:cond delay="9560"/>
                                </p:stCondLst>
                                <p:childTnLst>
                                  <p:par>
                                    <p:cTn id="71" presetID="2" presetClass="entr" presetSubtype="1" fill="hold" grpId="0" nodeType="afterEffect">
                                      <p:stCondLst>
                                        <p:cond delay="0"/>
                                      </p:stCondLst>
                                      <p:childTnLst>
                                        <p:set>
                                          <p:cBhvr>
                                            <p:cTn id="72" dur="1" fill="hold">
                                              <p:stCondLst>
                                                <p:cond delay="0"/>
                                              </p:stCondLst>
                                            </p:cTn>
                                            <p:tgtEl>
                                              <p:spTgt spid="88"/>
                                            </p:tgtEl>
                                            <p:attrNameLst>
                                              <p:attrName>style.visibility</p:attrName>
                                            </p:attrNameLst>
                                          </p:cBhvr>
                                          <p:to>
                                            <p:strVal val="visible"/>
                                          </p:to>
                                        </p:set>
                                        <p:anim calcmode="lin" valueType="num">
                                          <p:cBhvr additive="base">
                                            <p:cTn id="73" dur="500" fill="hold"/>
                                            <p:tgtEl>
                                              <p:spTgt spid="88"/>
                                            </p:tgtEl>
                                            <p:attrNameLst>
                                              <p:attrName>ppt_x</p:attrName>
                                            </p:attrNameLst>
                                          </p:cBhvr>
                                          <p:tavLst>
                                            <p:tav tm="0">
                                              <p:val>
                                                <p:strVal val="#ppt_x"/>
                                              </p:val>
                                            </p:tav>
                                            <p:tav tm="100000">
                                              <p:val>
                                                <p:strVal val="#ppt_x"/>
                                              </p:val>
                                            </p:tav>
                                          </p:tavLst>
                                        </p:anim>
                                        <p:anim calcmode="lin" valueType="num">
                                          <p:cBhvr additive="base">
                                            <p:cTn id="74" dur="500" fill="hold"/>
                                            <p:tgtEl>
                                              <p:spTgt spid="88"/>
                                            </p:tgtEl>
                                            <p:attrNameLst>
                                              <p:attrName>ppt_y</p:attrName>
                                            </p:attrNameLst>
                                          </p:cBhvr>
                                          <p:tavLst>
                                            <p:tav tm="0">
                                              <p:val>
                                                <p:strVal val="0-#ppt_h/2"/>
                                              </p:val>
                                            </p:tav>
                                            <p:tav tm="100000">
                                              <p:val>
                                                <p:strVal val="#ppt_y"/>
                                              </p:val>
                                            </p:tav>
                                          </p:tavLst>
                                        </p:anim>
                                      </p:childTnLst>
                                    </p:cTn>
                                  </p:par>
                                </p:childTnLst>
                              </p:cTn>
                            </p:par>
                            <p:par>
                              <p:cTn id="75" fill="hold">
                                <p:stCondLst>
                                  <p:cond delay="10060"/>
                                </p:stCondLst>
                                <p:childTnLst>
                                  <p:par>
                                    <p:cTn id="76" presetID="22" presetClass="entr" presetSubtype="8" fill="hold" grpId="0" nodeType="afterEffect">
                                      <p:stCondLst>
                                        <p:cond delay="0"/>
                                      </p:stCondLst>
                                      <p:iterate type="lt">
                                        <p:tmPct val="30000"/>
                                      </p:iterate>
                                      <p:childTnLst>
                                        <p:set>
                                          <p:cBhvr>
                                            <p:cTn id="77" dur="1" fill="hold">
                                              <p:stCondLst>
                                                <p:cond delay="0"/>
                                              </p:stCondLst>
                                            </p:cTn>
                                            <p:tgtEl>
                                              <p:spTgt spid="90"/>
                                            </p:tgtEl>
                                            <p:attrNameLst>
                                              <p:attrName>style.visibility</p:attrName>
                                            </p:attrNameLst>
                                          </p:cBhvr>
                                          <p:to>
                                            <p:strVal val="visible"/>
                                          </p:to>
                                        </p:set>
                                        <p:animEffect transition="in" filter="wipe(left)">
                                          <p:cBhvr>
                                            <p:cTn id="78" dur="100"/>
                                            <p:tgtEl>
                                              <p:spTgt spid="90"/>
                                            </p:tgtEl>
                                          </p:cBhvr>
                                        </p:animEffect>
                                      </p:childTnLst>
                                    </p:cTn>
                                  </p:par>
                                  <p:par>
                                    <p:cTn id="79" presetID="36" presetClass="emph" presetSubtype="0" fill="hold" grpId="1" nodeType="withEffect">
                                      <p:stCondLst>
                                        <p:cond delay="0"/>
                                      </p:stCondLst>
                                      <p:iterate type="lt">
                                        <p:tmPct val="30000"/>
                                      </p:iterate>
                                      <p:childTnLst>
                                        <p:animScale>
                                          <p:cBhvr>
                                            <p:cTn id="80" dur="50" autoRev="1" fill="hold">
                                              <p:stCondLst>
                                                <p:cond delay="0"/>
                                              </p:stCondLst>
                                            </p:cTn>
                                            <p:tgtEl>
                                              <p:spTgt spid="90"/>
                                            </p:tgtEl>
                                          </p:cBhvr>
                                          <p:to x="80000" y="100000"/>
                                        </p:animScale>
                                        <p:anim by="(#ppt_w*0.10)" calcmode="lin" valueType="num">
                                          <p:cBhvr>
                                            <p:cTn id="81" dur="50" autoRev="1" fill="hold">
                                              <p:stCondLst>
                                                <p:cond delay="0"/>
                                              </p:stCondLst>
                                            </p:cTn>
                                            <p:tgtEl>
                                              <p:spTgt spid="90"/>
                                            </p:tgtEl>
                                            <p:attrNameLst>
                                              <p:attrName>ppt_x</p:attrName>
                                            </p:attrNameLst>
                                          </p:cBhvr>
                                        </p:anim>
                                        <p:anim by="(-#ppt_w*0.10)" calcmode="lin" valueType="num">
                                          <p:cBhvr>
                                            <p:cTn id="82" dur="50" autoRev="1" fill="hold">
                                              <p:stCondLst>
                                                <p:cond delay="0"/>
                                              </p:stCondLst>
                                            </p:cTn>
                                            <p:tgtEl>
                                              <p:spTgt spid="90"/>
                                            </p:tgtEl>
                                            <p:attrNameLst>
                                              <p:attrName>ppt_y</p:attrName>
                                            </p:attrNameLst>
                                          </p:cBhvr>
                                        </p:anim>
                                        <p:animRot by="-480000">
                                          <p:cBhvr>
                                            <p:cTn id="83" dur="50" autoRev="1" fill="hold">
                                              <p:stCondLst>
                                                <p:cond delay="0"/>
                                              </p:stCondLst>
                                            </p:cTn>
                                            <p:tgtEl>
                                              <p:spTgt spid="90"/>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66" grpId="0" animBg="1"/>
          <p:bldP spid="65" grpId="0" animBg="1"/>
          <p:bldP spid="67" grpId="0" animBg="1"/>
          <p:bldP spid="84" grpId="0"/>
          <p:bldP spid="84" grpId="1"/>
          <p:bldP spid="85" grpId="0" animBg="1"/>
          <p:bldP spid="86" grpId="0" animBg="1"/>
          <p:bldP spid="87" grpId="0"/>
          <p:bldP spid="87" grpId="1"/>
          <p:bldP spid="88" grpId="0" animBg="1"/>
          <p:bldP spid="89" grpId="0" animBg="1"/>
          <p:bldP spid="90" grpId="0"/>
          <p:bldP spid="90" grpId="1"/>
        </p:bldLst>
      </p:timing>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25"/>
          <p:cNvSpPr/>
          <p:nvPr/>
        </p:nvSpPr>
        <p:spPr>
          <a:xfrm>
            <a:off x="4685548" y="842140"/>
            <a:ext cx="6264696" cy="134065"/>
          </a:xfrm>
          <a:prstGeom prst="rect">
            <a:avLst/>
          </a:prstGeom>
          <a:pattFill prst="ltUpDiag">
            <a:fgClr>
              <a:srgbClr val="414455"/>
            </a:fgClr>
            <a:bgClr>
              <a:srgbClr val="E8E8E6"/>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04664"/>
            <a:ext cx="12190413" cy="0"/>
          </a:xfrm>
          <a:prstGeom prst="line">
            <a:avLst/>
          </a:prstGeom>
          <a:ln>
            <a:solidFill>
              <a:srgbClr val="414455"/>
            </a:solidFill>
            <a:prstDash val="dash"/>
          </a:ln>
        </p:spPr>
        <p:style>
          <a:lnRef idx="1">
            <a:schemeClr val="accent1"/>
          </a:lnRef>
          <a:fillRef idx="0">
            <a:schemeClr val="accent1"/>
          </a:fillRef>
          <a:effectRef idx="0">
            <a:schemeClr val="accent1"/>
          </a:effectRef>
          <a:fontRef idx="minor">
            <a:schemeClr val="tx1"/>
          </a:fontRef>
        </p:style>
      </p:cxnSp>
      <p:sp>
        <p:nvSpPr>
          <p:cNvPr id="13" name="椭圆 64"/>
          <p:cNvSpPr>
            <a:spLocks noChangeArrowheads="1"/>
          </p:cNvSpPr>
          <p:nvPr/>
        </p:nvSpPr>
        <p:spPr bwMode="auto">
          <a:xfrm>
            <a:off x="3173380" y="512219"/>
            <a:ext cx="1790164" cy="1658048"/>
          </a:xfrm>
          <a:prstGeom prst="ellipse">
            <a:avLst/>
          </a:prstGeom>
          <a:solidFill>
            <a:srgbClr val="414455"/>
          </a:solidFill>
          <a:ln w="190500" cap="sq" cmpd="sng">
            <a:solidFill>
              <a:srgbClr val="C8C6BD"/>
            </a:solidFill>
            <a:round/>
            <a:headEnd/>
            <a:tailEnd/>
          </a:ln>
        </p:spPr>
        <p:txBody>
          <a:bodyPr anchor="ctr"/>
          <a:lstStyle/>
          <a:p>
            <a:pPr algn="ctr"/>
            <a:r>
              <a:rPr lang="zh-CN" altLang="en-US" sz="2800" b="1" dirty="0">
                <a:solidFill>
                  <a:schemeClr val="bg1"/>
                </a:solidFill>
                <a:latin typeface="等线" panose="02010600030101010101" pitchFamily="2" charset="-122"/>
                <a:ea typeface="等线" panose="02010600030101010101" pitchFamily="2" charset="-122"/>
                <a:sym typeface="宋体" panose="02010600030101010101" pitchFamily="2" charset="-122"/>
              </a:rPr>
              <a:t>生态链</a:t>
            </a:r>
            <a:endParaRPr lang="zh-CN" altLang="zh-CN" sz="2800" b="1" dirty="0">
              <a:solidFill>
                <a:schemeClr val="bg1"/>
              </a:solidFill>
              <a:latin typeface="等线" panose="02010600030101010101" pitchFamily="2" charset="-122"/>
              <a:ea typeface="等线" panose="02010600030101010101" pitchFamily="2" charset="-122"/>
              <a:sym typeface="宋体" panose="02010600030101010101" pitchFamily="2" charset="-122"/>
            </a:endParaRPr>
          </a:p>
        </p:txBody>
      </p:sp>
      <p:sp>
        <p:nvSpPr>
          <p:cNvPr id="16" name="TextBox 15"/>
          <p:cNvSpPr txBox="1"/>
          <p:nvPr/>
        </p:nvSpPr>
        <p:spPr>
          <a:xfrm>
            <a:off x="5150338" y="1008580"/>
            <a:ext cx="5904656" cy="778931"/>
          </a:xfrm>
          <a:prstGeom prst="rect">
            <a:avLst/>
          </a:prstGeom>
          <a:noFill/>
        </p:spPr>
        <p:txBody>
          <a:bodyPr wrap="square" rtlCol="0">
            <a:spAutoFit/>
          </a:bodyPr>
          <a:lstStyle/>
          <a:p>
            <a:pPr>
              <a:lnSpc>
                <a:spcPct val="130000"/>
              </a:lnSpc>
            </a:pPr>
            <a:r>
              <a:rPr lang="zh-CN" altLang="en-US" dirty="0"/>
              <a:t>小米生态链是以手机为核心，向“手机周边</a:t>
            </a:r>
            <a:r>
              <a:rPr lang="en-US" altLang="zh-CN" dirty="0"/>
              <a:t>——</a:t>
            </a:r>
            <a:r>
              <a:rPr lang="zh-CN" altLang="en-US" dirty="0"/>
              <a:t>智能家居</a:t>
            </a:r>
            <a:r>
              <a:rPr lang="en-US" altLang="zh-CN" dirty="0"/>
              <a:t>——</a:t>
            </a:r>
            <a:r>
              <a:rPr lang="zh-CN" altLang="en-US" dirty="0"/>
              <a:t>新潮消费品</a:t>
            </a:r>
            <a:r>
              <a:rPr lang="en-US" altLang="zh-CN" dirty="0"/>
              <a:t>——</a:t>
            </a:r>
            <a:r>
              <a:rPr lang="zh-CN" altLang="en-US" dirty="0"/>
              <a:t>互联网服务”四个领域延展</a:t>
            </a:r>
          </a:p>
        </p:txBody>
      </p:sp>
      <p:sp>
        <p:nvSpPr>
          <p:cNvPr id="23" name="TextBox 22"/>
          <p:cNvSpPr txBox="1"/>
          <p:nvPr/>
        </p:nvSpPr>
        <p:spPr>
          <a:xfrm>
            <a:off x="5004760" y="2898696"/>
            <a:ext cx="5904656" cy="418833"/>
          </a:xfrm>
          <a:prstGeom prst="rect">
            <a:avLst/>
          </a:prstGeom>
          <a:noFill/>
        </p:spPr>
        <p:txBody>
          <a:bodyPr wrap="square" rtlCol="0">
            <a:spAutoFit/>
          </a:bodyPr>
          <a:lstStyle/>
          <a:p>
            <a:pPr>
              <a:lnSpc>
                <a:spcPct val="130000"/>
              </a:lnSpc>
            </a:pPr>
            <a:r>
              <a:rPr lang="en-US" altLang="zh-CN" dirty="0"/>
              <a:t>2013 </a:t>
            </a:r>
            <a:r>
              <a:rPr lang="zh-CN" altLang="en-US" dirty="0"/>
              <a:t>布局物联网业务</a:t>
            </a:r>
          </a:p>
        </p:txBody>
      </p:sp>
      <p:pic>
        <p:nvPicPr>
          <p:cNvPr id="2" name="图片 1">
            <a:extLst>
              <a:ext uri="{FF2B5EF4-FFF2-40B4-BE49-F238E27FC236}">
                <a16:creationId xmlns:a16="http://schemas.microsoft.com/office/drawing/2014/main" id="{4BE454C0-FDF8-4C97-8F4A-ABF0CF7EABF7}"/>
              </a:ext>
            </a:extLst>
          </p:cNvPr>
          <p:cNvPicPr>
            <a:picLocks noChangeAspect="1"/>
          </p:cNvPicPr>
          <p:nvPr/>
        </p:nvPicPr>
        <p:blipFill rotWithShape="1">
          <a:blip r:embed="rId3"/>
          <a:srcRect l="9492" t="23065" r="8035"/>
          <a:stretch/>
        </p:blipFill>
        <p:spPr>
          <a:xfrm>
            <a:off x="168540" y="2756954"/>
            <a:ext cx="3838434" cy="3895105"/>
          </a:xfrm>
          <a:prstGeom prst="rect">
            <a:avLst/>
          </a:prstGeom>
        </p:spPr>
      </p:pic>
      <p:sp>
        <p:nvSpPr>
          <p:cNvPr id="14" name="文本框 13">
            <a:extLst>
              <a:ext uri="{FF2B5EF4-FFF2-40B4-BE49-F238E27FC236}">
                <a16:creationId xmlns:a16="http://schemas.microsoft.com/office/drawing/2014/main" id="{5C452226-1433-4877-B577-94CFF38CB31C}"/>
              </a:ext>
            </a:extLst>
          </p:cNvPr>
          <p:cNvSpPr txBox="1"/>
          <p:nvPr/>
        </p:nvSpPr>
        <p:spPr>
          <a:xfrm>
            <a:off x="5004760" y="3288823"/>
            <a:ext cx="6102350" cy="369332"/>
          </a:xfrm>
          <a:prstGeom prst="rect">
            <a:avLst/>
          </a:prstGeom>
          <a:noFill/>
        </p:spPr>
        <p:txBody>
          <a:bodyPr wrap="square">
            <a:spAutoFit/>
          </a:bodyPr>
          <a:lstStyle/>
          <a:p>
            <a:r>
              <a:rPr lang="zh-CN" altLang="en-US" b="0" i="0" dirty="0">
                <a:solidFill>
                  <a:srgbClr val="121212"/>
                </a:solidFill>
                <a:effectLst/>
                <a:latin typeface="等线" panose="02010600030101010101" pitchFamily="2" charset="-122"/>
              </a:rPr>
              <a:t>通过投资、收购股权、形成战略联盟的方式。</a:t>
            </a:r>
            <a:endParaRPr lang="zh-CN" altLang="en-US" dirty="0"/>
          </a:p>
        </p:txBody>
      </p:sp>
      <p:sp>
        <p:nvSpPr>
          <p:cNvPr id="17" name="AutoShape 12">
            <a:extLst>
              <a:ext uri="{FF2B5EF4-FFF2-40B4-BE49-F238E27FC236}">
                <a16:creationId xmlns:a16="http://schemas.microsoft.com/office/drawing/2014/main" id="{915CFC23-86EE-4F39-85F9-246F93D5534C}"/>
              </a:ext>
            </a:extLst>
          </p:cNvPr>
          <p:cNvSpPr>
            <a:spLocks noChangeArrowheads="1"/>
          </p:cNvSpPr>
          <p:nvPr/>
        </p:nvSpPr>
        <p:spPr bwMode="auto">
          <a:xfrm>
            <a:off x="4963251" y="2456841"/>
            <a:ext cx="1924985" cy="491356"/>
          </a:xfrm>
          <a:prstGeom prst="homePlate">
            <a:avLst>
              <a:gd name="adj" fmla="val 63872"/>
            </a:avLst>
          </a:prstGeom>
          <a:solidFill>
            <a:srgbClr val="414455"/>
          </a:solidFill>
          <a:ln w="9525">
            <a:noFill/>
            <a:miter lim="800000"/>
            <a:headEnd/>
            <a:tailEnd/>
          </a:ln>
        </p:spPr>
        <p:txBody>
          <a:bodyPr wrap="none" anchor="ctr"/>
          <a:lstStyle/>
          <a:p>
            <a:pPr algn="ctr" defTabSz="914400"/>
            <a:r>
              <a:rPr lang="zh-CN" altLang="en-US" sz="2000" b="1" dirty="0">
                <a:solidFill>
                  <a:prstClr val="white"/>
                </a:solidFill>
                <a:latin typeface="等线" panose="02010600030101010101" pitchFamily="2" charset="-122"/>
                <a:ea typeface="等线" panose="02010600030101010101" pitchFamily="2" charset="-122"/>
              </a:rPr>
              <a:t>构成</a:t>
            </a:r>
          </a:p>
        </p:txBody>
      </p:sp>
      <p:sp>
        <p:nvSpPr>
          <p:cNvPr id="18" name="AutoShape 12">
            <a:extLst>
              <a:ext uri="{FF2B5EF4-FFF2-40B4-BE49-F238E27FC236}">
                <a16:creationId xmlns:a16="http://schemas.microsoft.com/office/drawing/2014/main" id="{98929DCB-4598-40BE-AF01-E8CDCA86417C}"/>
              </a:ext>
            </a:extLst>
          </p:cNvPr>
          <p:cNvSpPr>
            <a:spLocks noChangeArrowheads="1"/>
          </p:cNvSpPr>
          <p:nvPr/>
        </p:nvSpPr>
        <p:spPr bwMode="auto">
          <a:xfrm>
            <a:off x="5053169" y="4327485"/>
            <a:ext cx="1924985" cy="491356"/>
          </a:xfrm>
          <a:prstGeom prst="homePlate">
            <a:avLst>
              <a:gd name="adj" fmla="val 63872"/>
            </a:avLst>
          </a:prstGeom>
          <a:solidFill>
            <a:srgbClr val="414455"/>
          </a:solidFill>
          <a:ln w="9525">
            <a:noFill/>
            <a:miter lim="800000"/>
            <a:headEnd/>
            <a:tailEnd/>
          </a:ln>
        </p:spPr>
        <p:txBody>
          <a:bodyPr wrap="none" anchor="ctr"/>
          <a:lstStyle/>
          <a:p>
            <a:pPr algn="ctr" defTabSz="914400"/>
            <a:r>
              <a:rPr lang="zh-CN" altLang="en-US" sz="2000" b="1" dirty="0">
                <a:solidFill>
                  <a:prstClr val="white"/>
                </a:solidFill>
                <a:latin typeface="等线" panose="02010600030101010101" pitchFamily="2" charset="-122"/>
                <a:ea typeface="等线" panose="02010600030101010101" pitchFamily="2" charset="-122"/>
              </a:rPr>
              <a:t>战略</a:t>
            </a:r>
          </a:p>
        </p:txBody>
      </p:sp>
      <p:sp>
        <p:nvSpPr>
          <p:cNvPr id="19" name="文本框 18">
            <a:extLst>
              <a:ext uri="{FF2B5EF4-FFF2-40B4-BE49-F238E27FC236}">
                <a16:creationId xmlns:a16="http://schemas.microsoft.com/office/drawing/2014/main" id="{31543CCB-5D76-4905-85AE-3CD49B97F59D}"/>
              </a:ext>
            </a:extLst>
          </p:cNvPr>
          <p:cNvSpPr txBox="1"/>
          <p:nvPr/>
        </p:nvSpPr>
        <p:spPr>
          <a:xfrm>
            <a:off x="4995832" y="4905002"/>
            <a:ext cx="6102350" cy="369332"/>
          </a:xfrm>
          <a:prstGeom prst="rect">
            <a:avLst/>
          </a:prstGeom>
          <a:noFill/>
        </p:spPr>
        <p:txBody>
          <a:bodyPr wrap="square">
            <a:spAutoFit/>
          </a:bodyPr>
          <a:lstStyle/>
          <a:p>
            <a:r>
              <a:rPr lang="zh-CN" altLang="en-US" b="0" i="0" dirty="0">
                <a:solidFill>
                  <a:srgbClr val="121212"/>
                </a:solidFill>
                <a:effectLst/>
                <a:latin typeface="等线" panose="02010600030101010101" pitchFamily="2" charset="-122"/>
              </a:rPr>
              <a:t>“参股</a:t>
            </a:r>
            <a:r>
              <a:rPr lang="en-US" altLang="zh-CN" b="0" i="0" dirty="0">
                <a:solidFill>
                  <a:srgbClr val="121212"/>
                </a:solidFill>
                <a:effectLst/>
                <a:latin typeface="等线" panose="02010600030101010101" pitchFamily="2" charset="-122"/>
              </a:rPr>
              <a:t>+</a:t>
            </a:r>
            <a:r>
              <a:rPr lang="zh-CN" altLang="en-US" b="0" i="0" dirty="0">
                <a:solidFill>
                  <a:srgbClr val="121212"/>
                </a:solidFill>
                <a:effectLst/>
                <a:latin typeface="等线" panose="02010600030101010101" pitchFamily="2" charset="-122"/>
              </a:rPr>
              <a:t>孵化”模式，构建“竹林式”生态链。</a:t>
            </a:r>
            <a:endParaRPr lang="zh-CN" altLang="en-US" dirty="0"/>
          </a:p>
        </p:txBody>
      </p:sp>
    </p:spTree>
    <p:extLst>
      <p:ext uri="{BB962C8B-B14F-4D97-AF65-F5344CB8AC3E}">
        <p14:creationId xmlns:p14="http://schemas.microsoft.com/office/powerpoint/2010/main" val="3215146595"/>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par>
                                <p:cTn id="9" presetID="8" presetClass="emph" presetSubtype="0" fill="hold" grpId="1" nodeType="withEffect">
                                  <p:stCondLst>
                                    <p:cond delay="0"/>
                                  </p:stCondLst>
                                  <p:childTnLst>
                                    <p:animRot by="21600000">
                                      <p:cBhvr>
                                        <p:cTn id="10" dur="500" fill="hold"/>
                                        <p:tgtEl>
                                          <p:spTgt spid="13"/>
                                        </p:tgtEl>
                                        <p:attrNameLst>
                                          <p:attrName>r</p:attrName>
                                        </p:attrNameLst>
                                      </p:cBhvr>
                                    </p:animRo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26"/>
                                        </p:tgtEl>
                                        <p:attrNameLst>
                                          <p:attrName>style.visibility</p:attrName>
                                        </p:attrNameLst>
                                      </p:cBhvr>
                                      <p:to>
                                        <p:strVal val="visible"/>
                                      </p:to>
                                    </p:set>
                                    <p:animEffect transition="in" filter="wipe(left)">
                                      <p:cBhvr>
                                        <p:cTn id="14" dur="500"/>
                                        <p:tgtEl>
                                          <p:spTgt spid="26"/>
                                        </p:tgtEl>
                                      </p:cBhvr>
                                    </p:animEffect>
                                  </p:childTnLst>
                                </p:cTn>
                              </p:par>
                            </p:childTnLst>
                          </p:cTn>
                        </p:par>
                        <p:par>
                          <p:cTn id="15" fill="hold">
                            <p:stCondLst>
                              <p:cond delay="1000"/>
                            </p:stCondLst>
                            <p:childTnLst>
                              <p:par>
                                <p:cTn id="16" presetID="22" presetClass="entr" presetSubtype="8" fill="hold" grpId="0" nodeType="afterEffect">
                                  <p:stCondLst>
                                    <p:cond delay="0"/>
                                  </p:stCondLst>
                                  <p:iterate type="lt">
                                    <p:tmPct val="30000"/>
                                  </p:iterate>
                                  <p:childTnLst>
                                    <p:set>
                                      <p:cBhvr>
                                        <p:cTn id="17" dur="1" fill="hold">
                                          <p:stCondLst>
                                            <p:cond delay="0"/>
                                          </p:stCondLst>
                                        </p:cTn>
                                        <p:tgtEl>
                                          <p:spTgt spid="16"/>
                                        </p:tgtEl>
                                        <p:attrNameLst>
                                          <p:attrName>style.visibility</p:attrName>
                                        </p:attrNameLst>
                                      </p:cBhvr>
                                      <p:to>
                                        <p:strVal val="visible"/>
                                      </p:to>
                                    </p:set>
                                    <p:animEffect transition="in" filter="wipe(left)">
                                      <p:cBhvr>
                                        <p:cTn id="18" dur="100"/>
                                        <p:tgtEl>
                                          <p:spTgt spid="16"/>
                                        </p:tgtEl>
                                      </p:cBhvr>
                                    </p:animEffect>
                                  </p:childTnLst>
                                </p:cTn>
                              </p:par>
                              <p:par>
                                <p:cTn id="19" presetID="36" presetClass="emph" presetSubtype="0" fill="hold" grpId="1" nodeType="withEffect">
                                  <p:stCondLst>
                                    <p:cond delay="0"/>
                                  </p:stCondLst>
                                  <p:iterate type="lt">
                                    <p:tmPct val="30000"/>
                                  </p:iterate>
                                  <p:childTnLst>
                                    <p:animScale>
                                      <p:cBhvr>
                                        <p:cTn id="20" dur="50" autoRev="1" fill="hold">
                                          <p:stCondLst>
                                            <p:cond delay="0"/>
                                          </p:stCondLst>
                                        </p:cTn>
                                        <p:tgtEl>
                                          <p:spTgt spid="16"/>
                                        </p:tgtEl>
                                      </p:cBhvr>
                                      <p:to x="80000" y="100000"/>
                                    </p:animScale>
                                    <p:anim by="(#ppt_w*0.10)" calcmode="lin" valueType="num">
                                      <p:cBhvr>
                                        <p:cTn id="21" dur="50" autoRev="1" fill="hold">
                                          <p:stCondLst>
                                            <p:cond delay="0"/>
                                          </p:stCondLst>
                                        </p:cTn>
                                        <p:tgtEl>
                                          <p:spTgt spid="16"/>
                                        </p:tgtEl>
                                        <p:attrNameLst>
                                          <p:attrName>ppt_x</p:attrName>
                                        </p:attrNameLst>
                                      </p:cBhvr>
                                    </p:anim>
                                    <p:anim by="(-#ppt_w*0.10)" calcmode="lin" valueType="num">
                                      <p:cBhvr>
                                        <p:cTn id="22" dur="50" autoRev="1" fill="hold">
                                          <p:stCondLst>
                                            <p:cond delay="0"/>
                                          </p:stCondLst>
                                        </p:cTn>
                                        <p:tgtEl>
                                          <p:spTgt spid="16"/>
                                        </p:tgtEl>
                                        <p:attrNameLst>
                                          <p:attrName>ppt_y</p:attrName>
                                        </p:attrNameLst>
                                      </p:cBhvr>
                                    </p:anim>
                                    <p:animRot by="-480000">
                                      <p:cBhvr>
                                        <p:cTn id="23" dur="50" autoRev="1" fill="hold">
                                          <p:stCondLst>
                                            <p:cond delay="0"/>
                                          </p:stCondLst>
                                        </p:cTn>
                                        <p:tgtEl>
                                          <p:spTgt spid="16"/>
                                        </p:tgtEl>
                                        <p:attrNameLst>
                                          <p:attrName>r</p:attrName>
                                        </p:attrNameLst>
                                      </p:cBhvr>
                                    </p:animRot>
                                  </p:childTnLst>
                                </p:cTn>
                              </p:par>
                            </p:childTnLst>
                          </p:cTn>
                        </p:par>
                        <p:par>
                          <p:cTn id="24" fill="hold">
                            <p:stCondLst>
                              <p:cond delay="2450"/>
                            </p:stCondLst>
                            <p:childTnLst>
                              <p:par>
                                <p:cTn id="25" presetID="22" presetClass="entr" presetSubtype="8" fill="hold" grpId="0" nodeType="afterEffect">
                                  <p:stCondLst>
                                    <p:cond delay="0"/>
                                  </p:stCondLst>
                                  <p:iterate type="lt">
                                    <p:tmPct val="30000"/>
                                  </p:iterate>
                                  <p:childTnLst>
                                    <p:set>
                                      <p:cBhvr>
                                        <p:cTn id="26" dur="1" fill="hold">
                                          <p:stCondLst>
                                            <p:cond delay="0"/>
                                          </p:stCondLst>
                                        </p:cTn>
                                        <p:tgtEl>
                                          <p:spTgt spid="23"/>
                                        </p:tgtEl>
                                        <p:attrNameLst>
                                          <p:attrName>style.visibility</p:attrName>
                                        </p:attrNameLst>
                                      </p:cBhvr>
                                      <p:to>
                                        <p:strVal val="visible"/>
                                      </p:to>
                                    </p:set>
                                    <p:animEffect transition="in" filter="wipe(left)">
                                      <p:cBhvr>
                                        <p:cTn id="27" dur="100"/>
                                        <p:tgtEl>
                                          <p:spTgt spid="23"/>
                                        </p:tgtEl>
                                      </p:cBhvr>
                                    </p:animEffect>
                                  </p:childTnLst>
                                </p:cTn>
                              </p:par>
                              <p:par>
                                <p:cTn id="28" presetID="36" presetClass="emph" presetSubtype="0" fill="hold" grpId="1" nodeType="withEffect">
                                  <p:stCondLst>
                                    <p:cond delay="0"/>
                                  </p:stCondLst>
                                  <p:iterate type="lt">
                                    <p:tmPct val="30000"/>
                                  </p:iterate>
                                  <p:childTnLst>
                                    <p:animScale>
                                      <p:cBhvr>
                                        <p:cTn id="29" dur="50" autoRev="1" fill="hold">
                                          <p:stCondLst>
                                            <p:cond delay="0"/>
                                          </p:stCondLst>
                                        </p:cTn>
                                        <p:tgtEl>
                                          <p:spTgt spid="23"/>
                                        </p:tgtEl>
                                      </p:cBhvr>
                                      <p:to x="80000" y="100000"/>
                                    </p:animScale>
                                    <p:anim by="(#ppt_w*0.10)" calcmode="lin" valueType="num">
                                      <p:cBhvr>
                                        <p:cTn id="30" dur="50" autoRev="1" fill="hold">
                                          <p:stCondLst>
                                            <p:cond delay="0"/>
                                          </p:stCondLst>
                                        </p:cTn>
                                        <p:tgtEl>
                                          <p:spTgt spid="23"/>
                                        </p:tgtEl>
                                        <p:attrNameLst>
                                          <p:attrName>ppt_x</p:attrName>
                                        </p:attrNameLst>
                                      </p:cBhvr>
                                    </p:anim>
                                    <p:anim by="(-#ppt_w*0.10)" calcmode="lin" valueType="num">
                                      <p:cBhvr>
                                        <p:cTn id="31" dur="50" autoRev="1" fill="hold">
                                          <p:stCondLst>
                                            <p:cond delay="0"/>
                                          </p:stCondLst>
                                        </p:cTn>
                                        <p:tgtEl>
                                          <p:spTgt spid="23"/>
                                        </p:tgtEl>
                                        <p:attrNameLst>
                                          <p:attrName>ppt_y</p:attrName>
                                        </p:attrNameLst>
                                      </p:cBhvr>
                                    </p:anim>
                                    <p:animRot by="-480000">
                                      <p:cBhvr>
                                        <p:cTn id="32" dur="50" autoRev="1" fill="hold">
                                          <p:stCondLst>
                                            <p:cond delay="0"/>
                                          </p:stCondLst>
                                        </p:cTn>
                                        <p:tgtEl>
                                          <p:spTgt spid="23"/>
                                        </p:tgtEl>
                                        <p:attrNameLst>
                                          <p:attrName>r</p:attrName>
                                        </p:attrNameLst>
                                      </p:cBhvr>
                                    </p:animRot>
                                  </p:childTnLst>
                                </p:cTn>
                              </p:par>
                            </p:childTnLst>
                          </p:cTn>
                        </p:par>
                        <p:par>
                          <p:cTn id="33" fill="hold">
                            <p:stCondLst>
                              <p:cond delay="2850"/>
                            </p:stCondLst>
                            <p:childTnLst>
                              <p:par>
                                <p:cTn id="34" presetID="2" presetClass="entr" presetSubtype="8" fill="hold" grpId="0" nodeType="afterEffect">
                                  <p:stCondLst>
                                    <p:cond delay="0"/>
                                  </p:stCondLst>
                                  <p:childTnLst>
                                    <p:set>
                                      <p:cBhvr>
                                        <p:cTn id="35" dur="1" fill="hold">
                                          <p:stCondLst>
                                            <p:cond delay="0"/>
                                          </p:stCondLst>
                                        </p:cTn>
                                        <p:tgtEl>
                                          <p:spTgt spid="17"/>
                                        </p:tgtEl>
                                        <p:attrNameLst>
                                          <p:attrName>style.visibility</p:attrName>
                                        </p:attrNameLst>
                                      </p:cBhvr>
                                      <p:to>
                                        <p:strVal val="visible"/>
                                      </p:to>
                                    </p:set>
                                    <p:anim calcmode="lin" valueType="num">
                                      <p:cBhvr additive="base">
                                        <p:cTn id="36" dur="500" fill="hold"/>
                                        <p:tgtEl>
                                          <p:spTgt spid="17"/>
                                        </p:tgtEl>
                                        <p:attrNameLst>
                                          <p:attrName>ppt_x</p:attrName>
                                        </p:attrNameLst>
                                      </p:cBhvr>
                                      <p:tavLst>
                                        <p:tav tm="0">
                                          <p:val>
                                            <p:strVal val="0-#ppt_w/2"/>
                                          </p:val>
                                        </p:tav>
                                        <p:tav tm="100000">
                                          <p:val>
                                            <p:strVal val="#ppt_x"/>
                                          </p:val>
                                        </p:tav>
                                      </p:tavLst>
                                    </p:anim>
                                    <p:anim calcmode="lin" valueType="num">
                                      <p:cBhvr additive="base">
                                        <p:cTn id="37" dur="500" fill="hold"/>
                                        <p:tgtEl>
                                          <p:spTgt spid="17"/>
                                        </p:tgtEl>
                                        <p:attrNameLst>
                                          <p:attrName>ppt_y</p:attrName>
                                        </p:attrNameLst>
                                      </p:cBhvr>
                                      <p:tavLst>
                                        <p:tav tm="0">
                                          <p:val>
                                            <p:strVal val="#ppt_y"/>
                                          </p:val>
                                        </p:tav>
                                        <p:tav tm="100000">
                                          <p:val>
                                            <p:strVal val="#ppt_y"/>
                                          </p:val>
                                        </p:tav>
                                      </p:tavLst>
                                    </p:anim>
                                  </p:childTnLst>
                                </p:cTn>
                              </p:par>
                            </p:childTnLst>
                          </p:cTn>
                        </p:par>
                        <p:par>
                          <p:cTn id="38" fill="hold">
                            <p:stCondLst>
                              <p:cond delay="3350"/>
                            </p:stCondLst>
                            <p:childTnLst>
                              <p:par>
                                <p:cTn id="39" presetID="2" presetClass="entr" presetSubtype="8" fill="hold" grpId="0" nodeType="afterEffect">
                                  <p:stCondLst>
                                    <p:cond delay="0"/>
                                  </p:stCondLst>
                                  <p:childTnLst>
                                    <p:set>
                                      <p:cBhvr>
                                        <p:cTn id="40" dur="1" fill="hold">
                                          <p:stCondLst>
                                            <p:cond delay="0"/>
                                          </p:stCondLst>
                                        </p:cTn>
                                        <p:tgtEl>
                                          <p:spTgt spid="18"/>
                                        </p:tgtEl>
                                        <p:attrNameLst>
                                          <p:attrName>style.visibility</p:attrName>
                                        </p:attrNameLst>
                                      </p:cBhvr>
                                      <p:to>
                                        <p:strVal val="visible"/>
                                      </p:to>
                                    </p:set>
                                    <p:anim calcmode="lin" valueType="num">
                                      <p:cBhvr additive="base">
                                        <p:cTn id="41" dur="500" fill="hold"/>
                                        <p:tgtEl>
                                          <p:spTgt spid="18"/>
                                        </p:tgtEl>
                                        <p:attrNameLst>
                                          <p:attrName>ppt_x</p:attrName>
                                        </p:attrNameLst>
                                      </p:cBhvr>
                                      <p:tavLst>
                                        <p:tav tm="0">
                                          <p:val>
                                            <p:strVal val="0-#ppt_w/2"/>
                                          </p:val>
                                        </p:tav>
                                        <p:tav tm="100000">
                                          <p:val>
                                            <p:strVal val="#ppt_x"/>
                                          </p:val>
                                        </p:tav>
                                      </p:tavLst>
                                    </p:anim>
                                    <p:anim calcmode="lin" valueType="num">
                                      <p:cBhvr additive="base">
                                        <p:cTn id="42" dur="500" fill="hold"/>
                                        <p:tgtEl>
                                          <p:spTgt spid="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13" grpId="0" animBg="1"/>
      <p:bldP spid="13" grpId="1" animBg="1"/>
      <p:bldP spid="16" grpId="0"/>
      <p:bldP spid="16" grpId="1"/>
      <p:bldP spid="23" grpId="0"/>
      <p:bldP spid="23" grpId="1"/>
      <p:bldP spid="17" grpId="0" animBg="1"/>
      <p:bldP spid="1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25"/>
          <p:cNvSpPr/>
          <p:nvPr/>
        </p:nvSpPr>
        <p:spPr>
          <a:xfrm>
            <a:off x="4685548" y="842140"/>
            <a:ext cx="6264696" cy="134065"/>
          </a:xfrm>
          <a:prstGeom prst="rect">
            <a:avLst/>
          </a:prstGeom>
          <a:pattFill prst="ltUpDiag">
            <a:fgClr>
              <a:srgbClr val="414455"/>
            </a:fgClr>
            <a:bgClr>
              <a:srgbClr val="E8E8E6"/>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04664"/>
            <a:ext cx="12190413" cy="0"/>
          </a:xfrm>
          <a:prstGeom prst="line">
            <a:avLst/>
          </a:prstGeom>
          <a:ln>
            <a:solidFill>
              <a:srgbClr val="414455"/>
            </a:solidFill>
            <a:prstDash val="dash"/>
          </a:ln>
        </p:spPr>
        <p:style>
          <a:lnRef idx="1">
            <a:schemeClr val="accent1"/>
          </a:lnRef>
          <a:fillRef idx="0">
            <a:schemeClr val="accent1"/>
          </a:fillRef>
          <a:effectRef idx="0">
            <a:schemeClr val="accent1"/>
          </a:effectRef>
          <a:fontRef idx="minor">
            <a:schemeClr val="tx1"/>
          </a:fontRef>
        </p:style>
      </p:cxnSp>
      <p:sp>
        <p:nvSpPr>
          <p:cNvPr id="13" name="椭圆 64"/>
          <p:cNvSpPr>
            <a:spLocks noChangeArrowheads="1"/>
          </p:cNvSpPr>
          <p:nvPr/>
        </p:nvSpPr>
        <p:spPr bwMode="auto">
          <a:xfrm>
            <a:off x="2831132" y="483896"/>
            <a:ext cx="1790164" cy="1658048"/>
          </a:xfrm>
          <a:prstGeom prst="ellipse">
            <a:avLst/>
          </a:prstGeom>
          <a:solidFill>
            <a:srgbClr val="414455"/>
          </a:solidFill>
          <a:ln w="190500" cap="sq" cmpd="sng">
            <a:solidFill>
              <a:srgbClr val="C8C6BD"/>
            </a:solidFill>
            <a:round/>
            <a:headEnd/>
            <a:tailEnd/>
          </a:ln>
        </p:spPr>
        <p:txBody>
          <a:bodyPr anchor="ctr"/>
          <a:lstStyle/>
          <a:p>
            <a:pPr algn="ctr"/>
            <a:r>
              <a:rPr lang="en-US" altLang="zh-CN" sz="2800" b="1" dirty="0">
                <a:solidFill>
                  <a:schemeClr val="bg1"/>
                </a:solidFill>
                <a:latin typeface="等线" panose="02010600030101010101" pitchFamily="2" charset="-122"/>
                <a:ea typeface="等线" panose="02010600030101010101" pitchFamily="2" charset="-122"/>
                <a:sym typeface="宋体" panose="02010600030101010101" pitchFamily="2" charset="-122"/>
              </a:rPr>
              <a:t>MIUI</a:t>
            </a:r>
            <a:endParaRPr lang="zh-CN" altLang="zh-CN" sz="2800" b="1" dirty="0">
              <a:solidFill>
                <a:schemeClr val="bg1"/>
              </a:solidFill>
              <a:latin typeface="等线" panose="02010600030101010101" pitchFamily="2" charset="-122"/>
              <a:ea typeface="等线" panose="02010600030101010101" pitchFamily="2" charset="-122"/>
              <a:sym typeface="宋体" panose="02010600030101010101" pitchFamily="2" charset="-122"/>
            </a:endParaRPr>
          </a:p>
        </p:txBody>
      </p:sp>
      <p:sp>
        <p:nvSpPr>
          <p:cNvPr id="16" name="TextBox 15"/>
          <p:cNvSpPr txBox="1"/>
          <p:nvPr/>
        </p:nvSpPr>
        <p:spPr>
          <a:xfrm>
            <a:off x="4740747" y="1015155"/>
            <a:ext cx="6921532" cy="778931"/>
          </a:xfrm>
          <a:prstGeom prst="rect">
            <a:avLst/>
          </a:prstGeom>
          <a:noFill/>
        </p:spPr>
        <p:txBody>
          <a:bodyPr wrap="square" rtlCol="0">
            <a:spAutoFit/>
          </a:bodyPr>
          <a:lstStyle/>
          <a:p>
            <a:pPr>
              <a:lnSpc>
                <a:spcPct val="130000"/>
              </a:lnSpc>
            </a:pPr>
            <a:r>
              <a:rPr lang="en-US" altLang="zh-CN" dirty="0">
                <a:solidFill>
                  <a:srgbClr val="121212"/>
                </a:solidFill>
                <a:latin typeface="等线" panose="02010600030101010101" pitchFamily="2" charset="-122"/>
              </a:rPr>
              <a:t>MIUI</a:t>
            </a:r>
            <a:r>
              <a:rPr lang="zh-CN" altLang="en-US" dirty="0">
                <a:solidFill>
                  <a:srgbClr val="121212"/>
                </a:solidFill>
                <a:latin typeface="等线" panose="02010600030101010101" pitchFamily="2" charset="-122"/>
              </a:rPr>
              <a:t>，也叫米柚</a:t>
            </a:r>
            <a:r>
              <a:rPr lang="en-US" altLang="zh-CN" dirty="0">
                <a:solidFill>
                  <a:srgbClr val="121212"/>
                </a:solidFill>
                <a:latin typeface="等线" panose="02010600030101010101" pitchFamily="2" charset="-122"/>
              </a:rPr>
              <a:t>,</a:t>
            </a:r>
            <a:r>
              <a:rPr lang="zh-CN" altLang="en-US" dirty="0">
                <a:solidFill>
                  <a:srgbClr val="121212"/>
                </a:solidFill>
                <a:latin typeface="等线" panose="02010600030101010101" pitchFamily="2" charset="-122"/>
              </a:rPr>
              <a:t>基于</a:t>
            </a:r>
            <a:r>
              <a:rPr lang="en-US" altLang="zh-CN" dirty="0">
                <a:solidFill>
                  <a:srgbClr val="121212"/>
                </a:solidFill>
                <a:latin typeface="等线" panose="02010600030101010101" pitchFamily="2" charset="-122"/>
              </a:rPr>
              <a:t>Android</a:t>
            </a:r>
            <a:r>
              <a:rPr lang="zh-CN" altLang="en-US" dirty="0">
                <a:solidFill>
                  <a:srgbClr val="121212"/>
                </a:solidFill>
                <a:latin typeface="等线" panose="02010600030101010101" pitchFamily="2" charset="-122"/>
              </a:rPr>
              <a:t>系统深度优化、定制、开发的第三方手机操作系统</a:t>
            </a:r>
          </a:p>
        </p:txBody>
      </p:sp>
      <p:sp>
        <p:nvSpPr>
          <p:cNvPr id="23" name="TextBox 22"/>
          <p:cNvSpPr txBox="1"/>
          <p:nvPr/>
        </p:nvSpPr>
        <p:spPr>
          <a:xfrm>
            <a:off x="5087094" y="3861048"/>
            <a:ext cx="6828564" cy="875881"/>
          </a:xfrm>
          <a:prstGeom prst="rect">
            <a:avLst/>
          </a:prstGeom>
          <a:noFill/>
        </p:spPr>
        <p:txBody>
          <a:bodyPr wrap="square" rtlCol="0">
            <a:spAutoFit/>
          </a:bodyPr>
          <a:lstStyle/>
          <a:p>
            <a:pPr>
              <a:lnSpc>
                <a:spcPct val="150000"/>
              </a:lnSpc>
            </a:pPr>
            <a:r>
              <a:rPr lang="en-US" altLang="zh-CN" dirty="0"/>
              <a:t>2.</a:t>
            </a:r>
            <a:r>
              <a:rPr lang="zh-CN" altLang="en-US" dirty="0"/>
              <a:t>操作系统可通过产品的差异化和高附加值建立自身的品牌辨识度，牢牢吸引用户，成为移动互联网的重要流量入口。</a:t>
            </a:r>
          </a:p>
        </p:txBody>
      </p:sp>
      <p:sp>
        <p:nvSpPr>
          <p:cNvPr id="21" name="文本框 20">
            <a:extLst>
              <a:ext uri="{FF2B5EF4-FFF2-40B4-BE49-F238E27FC236}">
                <a16:creationId xmlns:a16="http://schemas.microsoft.com/office/drawing/2014/main" id="{D8932556-6FCE-478D-9E1B-0F3612B776A4}"/>
              </a:ext>
            </a:extLst>
          </p:cNvPr>
          <p:cNvSpPr txBox="1"/>
          <p:nvPr/>
        </p:nvSpPr>
        <p:spPr>
          <a:xfrm>
            <a:off x="5027280" y="5301208"/>
            <a:ext cx="6828565" cy="465448"/>
          </a:xfrm>
          <a:prstGeom prst="rect">
            <a:avLst/>
          </a:prstGeom>
          <a:noFill/>
        </p:spPr>
        <p:txBody>
          <a:bodyPr wrap="square">
            <a:spAutoFit/>
          </a:bodyPr>
          <a:lstStyle/>
          <a:p>
            <a:pPr>
              <a:lnSpc>
                <a:spcPct val="150000"/>
              </a:lnSpc>
            </a:pPr>
            <a:r>
              <a:rPr lang="en-US" altLang="zh-CN" b="0" i="0" dirty="0">
                <a:solidFill>
                  <a:srgbClr val="121212"/>
                </a:solidFill>
                <a:effectLst/>
                <a:latin typeface="等线" panose="02010600030101010101" pitchFamily="2" charset="-122"/>
              </a:rPr>
              <a:t>3.</a:t>
            </a:r>
            <a:r>
              <a:rPr lang="zh-CN" altLang="en-US" b="0" i="0" dirty="0">
                <a:solidFill>
                  <a:srgbClr val="121212"/>
                </a:solidFill>
                <a:effectLst/>
                <a:latin typeface="等线" panose="02010600030101010101" pitchFamily="2" charset="-122"/>
              </a:rPr>
              <a:t>价值链的取舍决策</a:t>
            </a:r>
            <a:r>
              <a:rPr lang="en-US" altLang="zh-CN" b="0" i="0" dirty="0">
                <a:solidFill>
                  <a:srgbClr val="121212"/>
                </a:solidFill>
                <a:effectLst/>
                <a:latin typeface="等线" panose="02010600030101010101" pitchFamily="2" charset="-122"/>
              </a:rPr>
              <a:t>:  </a:t>
            </a:r>
            <a:r>
              <a:rPr lang="zh-CN" altLang="en-US" b="0" i="0" dirty="0">
                <a:solidFill>
                  <a:srgbClr val="121212"/>
                </a:solidFill>
                <a:effectLst/>
                <a:latin typeface="等线" panose="02010600030101010101" pitchFamily="2" charset="-122"/>
              </a:rPr>
              <a:t>做自己最擅长的，让供应商做其擅长的。</a:t>
            </a:r>
            <a:endParaRPr lang="en-US" altLang="zh-CN" dirty="0"/>
          </a:p>
        </p:txBody>
      </p:sp>
      <p:pic>
        <p:nvPicPr>
          <p:cNvPr id="1026" name="Picture 2" descr="preview">
            <a:extLst>
              <a:ext uri="{FF2B5EF4-FFF2-40B4-BE49-F238E27FC236}">
                <a16:creationId xmlns:a16="http://schemas.microsoft.com/office/drawing/2014/main" id="{EDC40643-BC91-468D-93B3-93010AA8A94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6880" r="8714"/>
          <a:stretch/>
        </p:blipFill>
        <p:spPr bwMode="auto">
          <a:xfrm>
            <a:off x="118542" y="3332038"/>
            <a:ext cx="4834102" cy="3121298"/>
          </a:xfrm>
          <a:prstGeom prst="rect">
            <a:avLst/>
          </a:prstGeom>
          <a:noFill/>
          <a:extLst>
            <a:ext uri="{909E8E84-426E-40DD-AFC4-6F175D3DCCD1}">
              <a14:hiddenFill xmlns:a14="http://schemas.microsoft.com/office/drawing/2010/main">
                <a:solidFill>
                  <a:srgbClr val="FFFFFF"/>
                </a:solidFill>
              </a14:hiddenFill>
            </a:ext>
          </a:extLst>
        </p:spPr>
      </p:pic>
      <p:sp>
        <p:nvSpPr>
          <p:cNvPr id="20" name="文本框 19">
            <a:extLst>
              <a:ext uri="{FF2B5EF4-FFF2-40B4-BE49-F238E27FC236}">
                <a16:creationId xmlns:a16="http://schemas.microsoft.com/office/drawing/2014/main" id="{8DD7457D-DCFA-47E2-9E94-756BE55F60F8}"/>
              </a:ext>
            </a:extLst>
          </p:cNvPr>
          <p:cNvSpPr txBox="1"/>
          <p:nvPr/>
        </p:nvSpPr>
        <p:spPr>
          <a:xfrm>
            <a:off x="5044990" y="1896727"/>
            <a:ext cx="6738847" cy="1706878"/>
          </a:xfrm>
          <a:prstGeom prst="rect">
            <a:avLst/>
          </a:prstGeom>
          <a:noFill/>
        </p:spPr>
        <p:txBody>
          <a:bodyPr wrap="square">
            <a:spAutoFit/>
          </a:bodyPr>
          <a:lstStyle/>
          <a:p>
            <a:pPr>
              <a:lnSpc>
                <a:spcPct val="150000"/>
              </a:lnSpc>
            </a:pPr>
            <a:r>
              <a:rPr lang="en-US" altLang="zh-CN" b="0" i="0" dirty="0">
                <a:solidFill>
                  <a:srgbClr val="121212"/>
                </a:solidFill>
                <a:effectLst/>
                <a:latin typeface="+mn-ea"/>
              </a:rPr>
              <a:t>1.</a:t>
            </a:r>
            <a:r>
              <a:rPr lang="zh-CN" altLang="en-US" b="0" i="0" dirty="0">
                <a:solidFill>
                  <a:srgbClr val="121212"/>
                </a:solidFill>
                <a:effectLst/>
                <a:latin typeface="+mn-ea"/>
              </a:rPr>
              <a:t>小米定位于中国的年轻用户，网上虚拟消费意愿强的“互联网的原住民“用户群体保持小米产品的极高上网活跃度，也让小米成为少数能够持续收费的手机公司</a:t>
            </a:r>
            <a:r>
              <a:rPr lang="en-US" altLang="zh-CN" b="0" i="0" dirty="0">
                <a:solidFill>
                  <a:srgbClr val="121212"/>
                </a:solidFill>
                <a:effectLst/>
                <a:latin typeface="+mn-ea"/>
              </a:rPr>
              <a:t>,</a:t>
            </a:r>
            <a:r>
              <a:rPr lang="zh-CN" altLang="en-US" b="0" i="0" dirty="0">
                <a:solidFill>
                  <a:srgbClr val="121212"/>
                </a:solidFill>
                <a:effectLst/>
                <a:latin typeface="+mn-ea"/>
              </a:rPr>
              <a:t>而且有望随着小米年轻的用户群体消费能力的提升而提高。</a:t>
            </a:r>
            <a:endParaRPr lang="zh-CN" altLang="en-US" dirty="0">
              <a:latin typeface="+mn-ea"/>
            </a:endParaRPr>
          </a:p>
        </p:txBody>
      </p:sp>
    </p:spTree>
    <p:extLst>
      <p:ext uri="{BB962C8B-B14F-4D97-AF65-F5344CB8AC3E}">
        <p14:creationId xmlns:p14="http://schemas.microsoft.com/office/powerpoint/2010/main" val="3924004158"/>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par>
                                <p:cTn id="9" presetID="8" presetClass="emph" presetSubtype="0" fill="hold" grpId="1" nodeType="withEffect">
                                  <p:stCondLst>
                                    <p:cond delay="0"/>
                                  </p:stCondLst>
                                  <p:childTnLst>
                                    <p:animRot by="21600000">
                                      <p:cBhvr>
                                        <p:cTn id="10" dur="500" fill="hold"/>
                                        <p:tgtEl>
                                          <p:spTgt spid="13"/>
                                        </p:tgtEl>
                                        <p:attrNameLst>
                                          <p:attrName>r</p:attrName>
                                        </p:attrNameLst>
                                      </p:cBhvr>
                                    </p:animRo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26"/>
                                        </p:tgtEl>
                                        <p:attrNameLst>
                                          <p:attrName>style.visibility</p:attrName>
                                        </p:attrNameLst>
                                      </p:cBhvr>
                                      <p:to>
                                        <p:strVal val="visible"/>
                                      </p:to>
                                    </p:set>
                                    <p:animEffect transition="in" filter="wipe(left)">
                                      <p:cBhvr>
                                        <p:cTn id="14" dur="500"/>
                                        <p:tgtEl>
                                          <p:spTgt spid="26"/>
                                        </p:tgtEl>
                                      </p:cBhvr>
                                    </p:animEffect>
                                  </p:childTnLst>
                                </p:cTn>
                              </p:par>
                            </p:childTnLst>
                          </p:cTn>
                        </p:par>
                        <p:par>
                          <p:cTn id="15" fill="hold">
                            <p:stCondLst>
                              <p:cond delay="1000"/>
                            </p:stCondLst>
                            <p:childTnLst>
                              <p:par>
                                <p:cTn id="16" presetID="22" presetClass="entr" presetSubtype="8" fill="hold" grpId="0" nodeType="afterEffect">
                                  <p:stCondLst>
                                    <p:cond delay="0"/>
                                  </p:stCondLst>
                                  <p:iterate type="lt">
                                    <p:tmPct val="30000"/>
                                  </p:iterate>
                                  <p:childTnLst>
                                    <p:set>
                                      <p:cBhvr>
                                        <p:cTn id="17" dur="1" fill="hold">
                                          <p:stCondLst>
                                            <p:cond delay="0"/>
                                          </p:stCondLst>
                                        </p:cTn>
                                        <p:tgtEl>
                                          <p:spTgt spid="16"/>
                                        </p:tgtEl>
                                        <p:attrNameLst>
                                          <p:attrName>style.visibility</p:attrName>
                                        </p:attrNameLst>
                                      </p:cBhvr>
                                      <p:to>
                                        <p:strVal val="visible"/>
                                      </p:to>
                                    </p:set>
                                    <p:animEffect transition="in" filter="wipe(left)">
                                      <p:cBhvr>
                                        <p:cTn id="18" dur="100"/>
                                        <p:tgtEl>
                                          <p:spTgt spid="16"/>
                                        </p:tgtEl>
                                      </p:cBhvr>
                                    </p:animEffect>
                                  </p:childTnLst>
                                </p:cTn>
                              </p:par>
                              <p:par>
                                <p:cTn id="19" presetID="36" presetClass="emph" presetSubtype="0" fill="hold" grpId="1" nodeType="withEffect">
                                  <p:stCondLst>
                                    <p:cond delay="0"/>
                                  </p:stCondLst>
                                  <p:iterate type="lt">
                                    <p:tmPct val="30000"/>
                                  </p:iterate>
                                  <p:childTnLst>
                                    <p:animScale>
                                      <p:cBhvr>
                                        <p:cTn id="20" dur="50" autoRev="1" fill="hold">
                                          <p:stCondLst>
                                            <p:cond delay="0"/>
                                          </p:stCondLst>
                                        </p:cTn>
                                        <p:tgtEl>
                                          <p:spTgt spid="16"/>
                                        </p:tgtEl>
                                      </p:cBhvr>
                                      <p:to x="80000" y="100000"/>
                                    </p:animScale>
                                    <p:anim by="(#ppt_w*0.10)" calcmode="lin" valueType="num">
                                      <p:cBhvr>
                                        <p:cTn id="21" dur="50" autoRev="1" fill="hold">
                                          <p:stCondLst>
                                            <p:cond delay="0"/>
                                          </p:stCondLst>
                                        </p:cTn>
                                        <p:tgtEl>
                                          <p:spTgt spid="16"/>
                                        </p:tgtEl>
                                        <p:attrNameLst>
                                          <p:attrName>ppt_x</p:attrName>
                                        </p:attrNameLst>
                                      </p:cBhvr>
                                    </p:anim>
                                    <p:anim by="(-#ppt_w*0.10)" calcmode="lin" valueType="num">
                                      <p:cBhvr>
                                        <p:cTn id="22" dur="50" autoRev="1" fill="hold">
                                          <p:stCondLst>
                                            <p:cond delay="0"/>
                                          </p:stCondLst>
                                        </p:cTn>
                                        <p:tgtEl>
                                          <p:spTgt spid="16"/>
                                        </p:tgtEl>
                                        <p:attrNameLst>
                                          <p:attrName>ppt_y</p:attrName>
                                        </p:attrNameLst>
                                      </p:cBhvr>
                                    </p:anim>
                                    <p:animRot by="-480000">
                                      <p:cBhvr>
                                        <p:cTn id="23" dur="50" autoRev="1" fill="hold">
                                          <p:stCondLst>
                                            <p:cond delay="0"/>
                                          </p:stCondLst>
                                        </p:cTn>
                                        <p:tgtEl>
                                          <p:spTgt spid="16"/>
                                        </p:tgtEl>
                                        <p:attrNameLst>
                                          <p:attrName>r</p:attrName>
                                        </p:attrNameLst>
                                      </p:cBhvr>
                                    </p:animRot>
                                  </p:childTnLst>
                                </p:cTn>
                              </p:par>
                            </p:childTnLst>
                          </p:cTn>
                        </p:par>
                        <p:par>
                          <p:cTn id="24" fill="hold">
                            <p:stCondLst>
                              <p:cond delay="2300"/>
                            </p:stCondLst>
                            <p:childTnLst>
                              <p:par>
                                <p:cTn id="25" presetID="22" presetClass="entr" presetSubtype="8" fill="hold" grpId="0" nodeType="afterEffect">
                                  <p:stCondLst>
                                    <p:cond delay="0"/>
                                  </p:stCondLst>
                                  <p:iterate type="lt">
                                    <p:tmPct val="30000"/>
                                  </p:iterate>
                                  <p:childTnLst>
                                    <p:set>
                                      <p:cBhvr>
                                        <p:cTn id="26" dur="1" fill="hold">
                                          <p:stCondLst>
                                            <p:cond delay="0"/>
                                          </p:stCondLst>
                                        </p:cTn>
                                        <p:tgtEl>
                                          <p:spTgt spid="23"/>
                                        </p:tgtEl>
                                        <p:attrNameLst>
                                          <p:attrName>style.visibility</p:attrName>
                                        </p:attrNameLst>
                                      </p:cBhvr>
                                      <p:to>
                                        <p:strVal val="visible"/>
                                      </p:to>
                                    </p:set>
                                    <p:animEffect transition="in" filter="wipe(left)">
                                      <p:cBhvr>
                                        <p:cTn id="27" dur="100"/>
                                        <p:tgtEl>
                                          <p:spTgt spid="23"/>
                                        </p:tgtEl>
                                      </p:cBhvr>
                                    </p:animEffect>
                                  </p:childTnLst>
                                </p:cTn>
                              </p:par>
                              <p:par>
                                <p:cTn id="28" presetID="36" presetClass="emph" presetSubtype="0" fill="hold" grpId="1" nodeType="withEffect">
                                  <p:stCondLst>
                                    <p:cond delay="0"/>
                                  </p:stCondLst>
                                  <p:iterate type="lt">
                                    <p:tmPct val="30000"/>
                                  </p:iterate>
                                  <p:childTnLst>
                                    <p:animScale>
                                      <p:cBhvr>
                                        <p:cTn id="29" dur="50" autoRev="1" fill="hold">
                                          <p:stCondLst>
                                            <p:cond delay="0"/>
                                          </p:stCondLst>
                                        </p:cTn>
                                        <p:tgtEl>
                                          <p:spTgt spid="23"/>
                                        </p:tgtEl>
                                      </p:cBhvr>
                                      <p:to x="80000" y="100000"/>
                                    </p:animScale>
                                    <p:anim by="(#ppt_w*0.10)" calcmode="lin" valueType="num">
                                      <p:cBhvr>
                                        <p:cTn id="30" dur="50" autoRev="1" fill="hold">
                                          <p:stCondLst>
                                            <p:cond delay="0"/>
                                          </p:stCondLst>
                                        </p:cTn>
                                        <p:tgtEl>
                                          <p:spTgt spid="23"/>
                                        </p:tgtEl>
                                        <p:attrNameLst>
                                          <p:attrName>ppt_x</p:attrName>
                                        </p:attrNameLst>
                                      </p:cBhvr>
                                    </p:anim>
                                    <p:anim by="(-#ppt_w*0.10)" calcmode="lin" valueType="num">
                                      <p:cBhvr>
                                        <p:cTn id="31" dur="50" autoRev="1" fill="hold">
                                          <p:stCondLst>
                                            <p:cond delay="0"/>
                                          </p:stCondLst>
                                        </p:cTn>
                                        <p:tgtEl>
                                          <p:spTgt spid="23"/>
                                        </p:tgtEl>
                                        <p:attrNameLst>
                                          <p:attrName>ppt_y</p:attrName>
                                        </p:attrNameLst>
                                      </p:cBhvr>
                                    </p:anim>
                                    <p:animRot by="-480000">
                                      <p:cBhvr>
                                        <p:cTn id="32" dur="50" autoRev="1" fill="hold">
                                          <p:stCondLst>
                                            <p:cond delay="0"/>
                                          </p:stCondLst>
                                        </p:cTn>
                                        <p:tgtEl>
                                          <p:spTgt spid="23"/>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13" grpId="0" animBg="1"/>
      <p:bldP spid="13" grpId="1" animBg="1"/>
      <p:bldP spid="16" grpId="0"/>
      <p:bldP spid="16" grpId="1"/>
      <p:bldP spid="23" grpId="0"/>
      <p:bldP spid="23" grpId="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25"/>
          <p:cNvSpPr/>
          <p:nvPr/>
        </p:nvSpPr>
        <p:spPr>
          <a:xfrm>
            <a:off x="4685548" y="842140"/>
            <a:ext cx="6264696" cy="134065"/>
          </a:xfrm>
          <a:prstGeom prst="rect">
            <a:avLst/>
          </a:prstGeom>
          <a:pattFill prst="ltUpDiag">
            <a:fgClr>
              <a:srgbClr val="414455"/>
            </a:fgClr>
            <a:bgClr>
              <a:srgbClr val="E8E8E6"/>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04664"/>
            <a:ext cx="12190413" cy="0"/>
          </a:xfrm>
          <a:prstGeom prst="line">
            <a:avLst/>
          </a:prstGeom>
          <a:ln>
            <a:solidFill>
              <a:srgbClr val="414455"/>
            </a:solidFill>
            <a:prstDash val="dash"/>
          </a:ln>
        </p:spPr>
        <p:style>
          <a:lnRef idx="1">
            <a:schemeClr val="accent1"/>
          </a:lnRef>
          <a:fillRef idx="0">
            <a:schemeClr val="accent1"/>
          </a:fillRef>
          <a:effectRef idx="0">
            <a:schemeClr val="accent1"/>
          </a:effectRef>
          <a:fontRef idx="minor">
            <a:schemeClr val="tx1"/>
          </a:fontRef>
        </p:style>
      </p:cxnSp>
      <p:sp>
        <p:nvSpPr>
          <p:cNvPr id="13" name="椭圆 64"/>
          <p:cNvSpPr>
            <a:spLocks noChangeArrowheads="1"/>
          </p:cNvSpPr>
          <p:nvPr/>
        </p:nvSpPr>
        <p:spPr bwMode="auto">
          <a:xfrm>
            <a:off x="2831132" y="483896"/>
            <a:ext cx="1790164" cy="1658048"/>
          </a:xfrm>
          <a:prstGeom prst="ellipse">
            <a:avLst/>
          </a:prstGeom>
          <a:solidFill>
            <a:srgbClr val="414455"/>
          </a:solidFill>
          <a:ln w="190500" cap="sq" cmpd="sng">
            <a:solidFill>
              <a:srgbClr val="C8C6BD"/>
            </a:solidFill>
            <a:round/>
            <a:headEnd/>
            <a:tailEnd/>
          </a:ln>
        </p:spPr>
        <p:txBody>
          <a:bodyPr anchor="ctr"/>
          <a:lstStyle/>
          <a:p>
            <a:pPr algn="ctr"/>
            <a:r>
              <a:rPr lang="zh-CN" altLang="en-US" sz="2800" b="1" dirty="0">
                <a:solidFill>
                  <a:schemeClr val="bg1"/>
                </a:solidFill>
                <a:latin typeface="等线" panose="02010600030101010101" pitchFamily="2" charset="-122"/>
                <a:ea typeface="等线" panose="02010600030101010101" pitchFamily="2" charset="-122"/>
                <a:sym typeface="宋体" panose="02010600030101010101" pitchFamily="2" charset="-122"/>
              </a:rPr>
              <a:t>用户参与度</a:t>
            </a:r>
            <a:endParaRPr lang="zh-CN" altLang="zh-CN" sz="2800" b="1" dirty="0">
              <a:solidFill>
                <a:schemeClr val="bg1"/>
              </a:solidFill>
              <a:latin typeface="等线" panose="02010600030101010101" pitchFamily="2" charset="-122"/>
              <a:ea typeface="等线" panose="02010600030101010101" pitchFamily="2" charset="-122"/>
              <a:sym typeface="宋体" panose="02010600030101010101" pitchFamily="2" charset="-122"/>
            </a:endParaRPr>
          </a:p>
        </p:txBody>
      </p:sp>
      <p:sp>
        <p:nvSpPr>
          <p:cNvPr id="16" name="TextBox 15"/>
          <p:cNvSpPr txBox="1"/>
          <p:nvPr/>
        </p:nvSpPr>
        <p:spPr>
          <a:xfrm>
            <a:off x="4799062" y="1271030"/>
            <a:ext cx="6921532" cy="1712135"/>
          </a:xfrm>
          <a:prstGeom prst="rect">
            <a:avLst/>
          </a:prstGeom>
          <a:noFill/>
        </p:spPr>
        <p:txBody>
          <a:bodyPr wrap="square" rtlCol="0">
            <a:spAutoFit/>
          </a:bodyPr>
          <a:lstStyle/>
          <a:p>
            <a:pPr>
              <a:lnSpc>
                <a:spcPct val="150000"/>
              </a:lnSpc>
            </a:pPr>
            <a:r>
              <a:rPr lang="zh-CN" altLang="en-US" dirty="0"/>
              <a:t>小米科技的核心观点是“参与感”，参与感在商业上的运用由来已经很久了。宜家就是一个典范，把装配环节交给用户，而且给予详细的说明和图示。这不仅是省成本，是增加了用户的参与感，也塑造了成就感，</a:t>
            </a:r>
            <a:r>
              <a:rPr lang="en-US" altLang="zh-CN" dirty="0"/>
              <a:t>4P</a:t>
            </a:r>
            <a:r>
              <a:rPr lang="zh-CN" altLang="en-US" dirty="0"/>
              <a:t>营销理论的衍生。</a:t>
            </a:r>
            <a:endParaRPr lang="zh-CN" altLang="en-US" dirty="0">
              <a:solidFill>
                <a:srgbClr val="121212"/>
              </a:solidFill>
              <a:latin typeface="等线" panose="02010600030101010101" pitchFamily="2" charset="-122"/>
            </a:endParaRPr>
          </a:p>
        </p:txBody>
      </p:sp>
      <p:sp>
        <p:nvSpPr>
          <p:cNvPr id="11" name="文本框 10">
            <a:extLst>
              <a:ext uri="{FF2B5EF4-FFF2-40B4-BE49-F238E27FC236}">
                <a16:creationId xmlns:a16="http://schemas.microsoft.com/office/drawing/2014/main" id="{BB507B00-6F01-4957-9D30-A19C189E7DF6}"/>
              </a:ext>
            </a:extLst>
          </p:cNvPr>
          <p:cNvSpPr txBox="1"/>
          <p:nvPr/>
        </p:nvSpPr>
        <p:spPr>
          <a:xfrm>
            <a:off x="719308" y="3196180"/>
            <a:ext cx="10522639" cy="465640"/>
          </a:xfrm>
          <a:prstGeom prst="rect">
            <a:avLst/>
          </a:prstGeom>
          <a:noFill/>
        </p:spPr>
        <p:txBody>
          <a:bodyPr wrap="square">
            <a:spAutoFit/>
          </a:bodyPr>
          <a:lstStyle/>
          <a:p>
            <a:pPr>
              <a:lnSpc>
                <a:spcPct val="150000"/>
              </a:lnSpc>
            </a:pPr>
            <a:r>
              <a:rPr lang="zh-CN" altLang="en-US" b="0" i="0" dirty="0">
                <a:solidFill>
                  <a:srgbClr val="121212"/>
                </a:solidFill>
                <a:effectLst/>
                <a:latin typeface="等线" panose="02010600030101010101" pitchFamily="2" charset="-122"/>
              </a:rPr>
              <a:t>让用户评判设计师的作品，进而决定生产的品类与数量，让顾客直接参与到质量保证体系的前端。</a:t>
            </a:r>
            <a:endParaRPr lang="zh-CN" altLang="en-US" dirty="0"/>
          </a:p>
        </p:txBody>
      </p:sp>
      <p:sp>
        <p:nvSpPr>
          <p:cNvPr id="14" name="文本框 13">
            <a:extLst>
              <a:ext uri="{FF2B5EF4-FFF2-40B4-BE49-F238E27FC236}">
                <a16:creationId xmlns:a16="http://schemas.microsoft.com/office/drawing/2014/main" id="{2A260DA7-ED95-4308-9F2B-B2526A90912C}"/>
              </a:ext>
            </a:extLst>
          </p:cNvPr>
          <p:cNvSpPr txBox="1"/>
          <p:nvPr/>
        </p:nvSpPr>
        <p:spPr>
          <a:xfrm>
            <a:off x="719308" y="3861048"/>
            <a:ext cx="1224136" cy="369332"/>
          </a:xfrm>
          <a:prstGeom prst="rect">
            <a:avLst/>
          </a:prstGeom>
          <a:noFill/>
        </p:spPr>
        <p:txBody>
          <a:bodyPr wrap="square">
            <a:spAutoFit/>
          </a:bodyPr>
          <a:lstStyle/>
          <a:p>
            <a:r>
              <a:rPr lang="zh-CN" altLang="en-US" b="0" i="0" dirty="0">
                <a:solidFill>
                  <a:srgbClr val="121212"/>
                </a:solidFill>
                <a:effectLst/>
                <a:latin typeface="等线" panose="02010600030101010101" pitchFamily="2" charset="-122"/>
              </a:rPr>
              <a:t>“三三制”</a:t>
            </a:r>
            <a:endParaRPr lang="zh-CN" altLang="en-US" dirty="0"/>
          </a:p>
        </p:txBody>
      </p:sp>
      <p:sp>
        <p:nvSpPr>
          <p:cNvPr id="15" name="文本框 14">
            <a:extLst>
              <a:ext uri="{FF2B5EF4-FFF2-40B4-BE49-F238E27FC236}">
                <a16:creationId xmlns:a16="http://schemas.microsoft.com/office/drawing/2014/main" id="{691F8ECA-08C3-4204-9267-6B0223D1B971}"/>
              </a:ext>
            </a:extLst>
          </p:cNvPr>
          <p:cNvSpPr txBox="1"/>
          <p:nvPr/>
        </p:nvSpPr>
        <p:spPr>
          <a:xfrm>
            <a:off x="767261" y="4377616"/>
            <a:ext cx="6103854" cy="369332"/>
          </a:xfrm>
          <a:prstGeom prst="rect">
            <a:avLst/>
          </a:prstGeom>
          <a:noFill/>
        </p:spPr>
        <p:txBody>
          <a:bodyPr wrap="square">
            <a:spAutoFit/>
          </a:bodyPr>
          <a:lstStyle/>
          <a:p>
            <a:r>
              <a:rPr lang="zh-CN" altLang="en-US" dirty="0">
                <a:solidFill>
                  <a:srgbClr val="121212"/>
                </a:solidFill>
                <a:latin typeface="等线" panose="02010600030101010101" pitchFamily="2" charset="-122"/>
              </a:rPr>
              <a:t>三大战略：团结粉丝，推出爆款，打造自媒体。</a:t>
            </a:r>
          </a:p>
        </p:txBody>
      </p:sp>
      <p:sp>
        <p:nvSpPr>
          <p:cNvPr id="17" name="文本框 16">
            <a:extLst>
              <a:ext uri="{FF2B5EF4-FFF2-40B4-BE49-F238E27FC236}">
                <a16:creationId xmlns:a16="http://schemas.microsoft.com/office/drawing/2014/main" id="{5FAD0022-6827-42C1-B930-4BED94787286}"/>
              </a:ext>
            </a:extLst>
          </p:cNvPr>
          <p:cNvSpPr txBox="1"/>
          <p:nvPr/>
        </p:nvSpPr>
        <p:spPr>
          <a:xfrm>
            <a:off x="767261" y="4982963"/>
            <a:ext cx="6103854" cy="369332"/>
          </a:xfrm>
          <a:prstGeom prst="rect">
            <a:avLst/>
          </a:prstGeom>
          <a:noFill/>
        </p:spPr>
        <p:txBody>
          <a:bodyPr wrap="square">
            <a:spAutoFit/>
          </a:bodyPr>
          <a:lstStyle/>
          <a:p>
            <a:r>
              <a:rPr lang="zh-CN" altLang="en-US" dirty="0">
                <a:solidFill>
                  <a:srgbClr val="121212"/>
                </a:solidFill>
                <a:latin typeface="等线" panose="02010600030101010101" pitchFamily="2" charset="-122"/>
              </a:rPr>
              <a:t>三种战术：梳理参与环节，规划交流场景，传播品牌故事。</a:t>
            </a:r>
          </a:p>
        </p:txBody>
      </p:sp>
    </p:spTree>
    <p:extLst>
      <p:ext uri="{BB962C8B-B14F-4D97-AF65-F5344CB8AC3E}">
        <p14:creationId xmlns:p14="http://schemas.microsoft.com/office/powerpoint/2010/main" val="2682212850"/>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par>
                                <p:cTn id="9" presetID="8" presetClass="emph" presetSubtype="0" fill="hold" grpId="1" nodeType="withEffect">
                                  <p:stCondLst>
                                    <p:cond delay="0"/>
                                  </p:stCondLst>
                                  <p:childTnLst>
                                    <p:animRot by="21600000">
                                      <p:cBhvr>
                                        <p:cTn id="10" dur="500" fill="hold"/>
                                        <p:tgtEl>
                                          <p:spTgt spid="13"/>
                                        </p:tgtEl>
                                        <p:attrNameLst>
                                          <p:attrName>r</p:attrName>
                                        </p:attrNameLst>
                                      </p:cBhvr>
                                    </p:animRo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26"/>
                                        </p:tgtEl>
                                        <p:attrNameLst>
                                          <p:attrName>style.visibility</p:attrName>
                                        </p:attrNameLst>
                                      </p:cBhvr>
                                      <p:to>
                                        <p:strVal val="visible"/>
                                      </p:to>
                                    </p:set>
                                    <p:animEffect transition="in" filter="wipe(left)">
                                      <p:cBhvr>
                                        <p:cTn id="14" dur="500"/>
                                        <p:tgtEl>
                                          <p:spTgt spid="26"/>
                                        </p:tgtEl>
                                      </p:cBhvr>
                                    </p:animEffect>
                                  </p:childTnLst>
                                </p:cTn>
                              </p:par>
                            </p:childTnLst>
                          </p:cTn>
                        </p:par>
                        <p:par>
                          <p:cTn id="15" fill="hold">
                            <p:stCondLst>
                              <p:cond delay="1000"/>
                            </p:stCondLst>
                            <p:childTnLst>
                              <p:par>
                                <p:cTn id="16" presetID="22" presetClass="entr" presetSubtype="8" fill="hold" grpId="0" nodeType="afterEffect">
                                  <p:stCondLst>
                                    <p:cond delay="0"/>
                                  </p:stCondLst>
                                  <p:iterate type="lt">
                                    <p:tmPct val="30000"/>
                                  </p:iterate>
                                  <p:childTnLst>
                                    <p:set>
                                      <p:cBhvr>
                                        <p:cTn id="17" dur="1" fill="hold">
                                          <p:stCondLst>
                                            <p:cond delay="0"/>
                                          </p:stCondLst>
                                        </p:cTn>
                                        <p:tgtEl>
                                          <p:spTgt spid="16"/>
                                        </p:tgtEl>
                                        <p:attrNameLst>
                                          <p:attrName>style.visibility</p:attrName>
                                        </p:attrNameLst>
                                      </p:cBhvr>
                                      <p:to>
                                        <p:strVal val="visible"/>
                                      </p:to>
                                    </p:set>
                                    <p:animEffect transition="in" filter="wipe(left)">
                                      <p:cBhvr>
                                        <p:cTn id="18" dur="100"/>
                                        <p:tgtEl>
                                          <p:spTgt spid="16"/>
                                        </p:tgtEl>
                                      </p:cBhvr>
                                    </p:animEffect>
                                  </p:childTnLst>
                                </p:cTn>
                              </p:par>
                              <p:par>
                                <p:cTn id="19" presetID="36" presetClass="emph" presetSubtype="0" fill="hold" grpId="1" nodeType="withEffect">
                                  <p:stCondLst>
                                    <p:cond delay="0"/>
                                  </p:stCondLst>
                                  <p:iterate type="lt">
                                    <p:tmPct val="30000"/>
                                  </p:iterate>
                                  <p:childTnLst>
                                    <p:animScale>
                                      <p:cBhvr>
                                        <p:cTn id="20" dur="50" autoRev="1" fill="hold">
                                          <p:stCondLst>
                                            <p:cond delay="0"/>
                                          </p:stCondLst>
                                        </p:cTn>
                                        <p:tgtEl>
                                          <p:spTgt spid="16"/>
                                        </p:tgtEl>
                                      </p:cBhvr>
                                      <p:to x="80000" y="100000"/>
                                    </p:animScale>
                                    <p:anim by="(#ppt_w*0.10)" calcmode="lin" valueType="num">
                                      <p:cBhvr>
                                        <p:cTn id="21" dur="50" autoRev="1" fill="hold">
                                          <p:stCondLst>
                                            <p:cond delay="0"/>
                                          </p:stCondLst>
                                        </p:cTn>
                                        <p:tgtEl>
                                          <p:spTgt spid="16"/>
                                        </p:tgtEl>
                                        <p:attrNameLst>
                                          <p:attrName>ppt_x</p:attrName>
                                        </p:attrNameLst>
                                      </p:cBhvr>
                                    </p:anim>
                                    <p:anim by="(-#ppt_w*0.10)" calcmode="lin" valueType="num">
                                      <p:cBhvr>
                                        <p:cTn id="22" dur="50" autoRev="1" fill="hold">
                                          <p:stCondLst>
                                            <p:cond delay="0"/>
                                          </p:stCondLst>
                                        </p:cTn>
                                        <p:tgtEl>
                                          <p:spTgt spid="16"/>
                                        </p:tgtEl>
                                        <p:attrNameLst>
                                          <p:attrName>ppt_y</p:attrName>
                                        </p:attrNameLst>
                                      </p:cBhvr>
                                    </p:anim>
                                    <p:animRot by="-480000">
                                      <p:cBhvr>
                                        <p:cTn id="23" dur="50" autoRev="1" fill="hold">
                                          <p:stCondLst>
                                            <p:cond delay="0"/>
                                          </p:stCondLst>
                                        </p:cTn>
                                        <p:tgtEl>
                                          <p:spTgt spid="16"/>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13" grpId="0" animBg="1"/>
      <p:bldP spid="13" grpId="1" animBg="1"/>
      <p:bldP spid="16" grpId="0"/>
      <p:bldP spid="16" grpId="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组合 34"/>
          <p:cNvGrpSpPr/>
          <p:nvPr/>
        </p:nvGrpSpPr>
        <p:grpSpPr>
          <a:xfrm>
            <a:off x="2147744" y="1931512"/>
            <a:ext cx="2046054" cy="2046054"/>
            <a:chOff x="952456" y="3218117"/>
            <a:chExt cx="877066" cy="877066"/>
          </a:xfrm>
        </p:grpSpPr>
        <p:sp>
          <p:nvSpPr>
            <p:cNvPr id="36" name="椭圆 50"/>
            <p:cNvSpPr>
              <a:spLocks noChangeArrowheads="1"/>
            </p:cNvSpPr>
            <p:nvPr/>
          </p:nvSpPr>
          <p:spPr bwMode="auto">
            <a:xfrm>
              <a:off x="952456" y="3218117"/>
              <a:ext cx="877066" cy="877066"/>
            </a:xfrm>
            <a:prstGeom prst="ellipse">
              <a:avLst/>
            </a:prstGeom>
            <a:solidFill>
              <a:schemeClr val="bg1"/>
            </a:solidFill>
            <a:ln w="76200" cap="sq" cmpd="sng">
              <a:noFill/>
              <a:round/>
              <a:headEnd/>
              <a:tailEnd/>
            </a:ln>
          </p:spPr>
          <p:txBody>
            <a:bodyPr anchor="ctr"/>
            <a:lstStyle/>
            <a:p>
              <a:pPr algn="ctr"/>
              <a:endParaRPr lang="zh-CN" altLang="zh-CN" sz="2400">
                <a:solidFill>
                  <a:srgbClr val="FFFFFF"/>
                </a:solidFill>
                <a:latin typeface="宋体" panose="02010600030101010101" pitchFamily="2" charset="-122"/>
                <a:sym typeface="宋体" panose="02010600030101010101" pitchFamily="2" charset="-122"/>
              </a:endParaRPr>
            </a:p>
          </p:txBody>
        </p:sp>
        <p:pic>
          <p:nvPicPr>
            <p:cNvPr id="37" name="Picture 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152086" y="3367890"/>
              <a:ext cx="477805" cy="577521"/>
            </a:xfrm>
            <a:prstGeom prst="rect">
              <a:avLst/>
            </a:prstGeom>
            <a:noFill/>
            <a:extLst>
              <a:ext uri="{909E8E84-426E-40DD-AFC4-6F175D3DCCD1}">
                <a14:hiddenFill xmlns:a14="http://schemas.microsoft.com/office/drawing/2010/main">
                  <a:solidFill>
                    <a:srgbClr val="FFFFFF"/>
                  </a:solidFill>
                </a14:hiddenFill>
              </a:ext>
            </a:extLst>
          </p:spPr>
        </p:pic>
      </p:grpSp>
      <p:sp>
        <p:nvSpPr>
          <p:cNvPr id="38" name="TextBox 37"/>
          <p:cNvSpPr txBox="1"/>
          <p:nvPr/>
        </p:nvSpPr>
        <p:spPr>
          <a:xfrm>
            <a:off x="5375126" y="2789976"/>
            <a:ext cx="2398413" cy="646331"/>
          </a:xfrm>
          <a:prstGeom prst="rect">
            <a:avLst/>
          </a:prstGeom>
          <a:noFill/>
        </p:spPr>
        <p:txBody>
          <a:bodyPr wrap="none" rtlCol="0">
            <a:spAutoFit/>
          </a:bodyPr>
          <a:lstStyle/>
          <a:p>
            <a:r>
              <a:rPr lang="en-US" altLang="zh-CN" sz="3600" b="1" dirty="0">
                <a:solidFill>
                  <a:schemeClr val="bg2"/>
                </a:solidFill>
                <a:latin typeface="等线" panose="02010600030101010101" pitchFamily="2" charset="-122"/>
                <a:ea typeface="等线" panose="02010600030101010101" pitchFamily="2" charset="-122"/>
              </a:rPr>
              <a:t>2.</a:t>
            </a:r>
            <a:r>
              <a:rPr lang="zh-CN" altLang="en-US" sz="3600" b="1" dirty="0">
                <a:solidFill>
                  <a:schemeClr val="bg2"/>
                </a:solidFill>
                <a:latin typeface="等线" panose="02010600030101010101" pitchFamily="2" charset="-122"/>
                <a:ea typeface="等线" panose="02010600030101010101" pitchFamily="2" charset="-122"/>
              </a:rPr>
              <a:t>画布模型</a:t>
            </a:r>
          </a:p>
        </p:txBody>
      </p:sp>
      <p:pic>
        <p:nvPicPr>
          <p:cNvPr id="2050" name="Picture 2" descr="D:\360data\重要数据\桌面\46676.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3064" y="1916832"/>
            <a:ext cx="2075414" cy="20754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797351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2000"/>
                                        <p:tgtEl>
                                          <p:spTgt spid="35"/>
                                        </p:tgtEl>
                                      </p:cBhvr>
                                    </p:animEffect>
                                  </p:childTnLst>
                                </p:cTn>
                              </p:par>
                              <p:par>
                                <p:cTn id="8" presetID="10" presetClass="entr" presetSubtype="0" fill="hold" nodeType="withEffect">
                                  <p:stCondLst>
                                    <p:cond delay="0"/>
                                  </p:stCondLst>
                                  <p:childTnLst>
                                    <p:set>
                                      <p:cBhvr>
                                        <p:cTn id="9" dur="1" fill="hold">
                                          <p:stCondLst>
                                            <p:cond delay="0"/>
                                          </p:stCondLst>
                                        </p:cTn>
                                        <p:tgtEl>
                                          <p:spTgt spid="2050"/>
                                        </p:tgtEl>
                                        <p:attrNameLst>
                                          <p:attrName>style.visibility</p:attrName>
                                        </p:attrNameLst>
                                      </p:cBhvr>
                                      <p:to>
                                        <p:strVal val="visible"/>
                                      </p:to>
                                    </p:set>
                                    <p:animEffect transition="in" filter="fade">
                                      <p:cBhvr>
                                        <p:cTn id="10" dur="2000"/>
                                        <p:tgtEl>
                                          <p:spTgt spid="2050"/>
                                        </p:tgtEl>
                                      </p:cBhvr>
                                    </p:animEffect>
                                  </p:childTnLst>
                                </p:cTn>
                              </p:par>
                              <p:par>
                                <p:cTn id="11" presetID="8" presetClass="emph" presetSubtype="0" repeatCount="indefinite" fill="hold" nodeType="withEffect">
                                  <p:stCondLst>
                                    <p:cond delay="0"/>
                                  </p:stCondLst>
                                  <p:childTnLst>
                                    <p:animRot by="21600000">
                                      <p:cBhvr>
                                        <p:cTn id="12" dur="1000" fill="hold"/>
                                        <p:tgtEl>
                                          <p:spTgt spid="2050"/>
                                        </p:tgtEl>
                                        <p:attrNameLst>
                                          <p:attrName>r</p:attrName>
                                        </p:attrNameLst>
                                      </p:cBhvr>
                                    </p:animRot>
                                  </p:childTnLst>
                                </p:cTn>
                              </p:par>
                              <p:par>
                                <p:cTn id="13" presetID="10" presetClass="entr" presetSubtype="0" repeatCount="indefinite" fill="hold" grpId="0" nodeType="withEffect">
                                  <p:stCondLst>
                                    <p:cond delay="1000"/>
                                  </p:stCondLst>
                                  <p:iterate type="lt">
                                    <p:tmPct val="10000"/>
                                  </p:iterate>
                                  <p:childTnLst>
                                    <p:set>
                                      <p:cBhvr>
                                        <p:cTn id="14" dur="1" fill="hold">
                                          <p:stCondLst>
                                            <p:cond delay="0"/>
                                          </p:stCondLst>
                                        </p:cTn>
                                        <p:tgtEl>
                                          <p:spTgt spid="38"/>
                                        </p:tgtEl>
                                        <p:attrNameLst>
                                          <p:attrName>style.visibility</p:attrName>
                                        </p:attrNameLst>
                                      </p:cBhvr>
                                      <p:to>
                                        <p:strVal val="visible"/>
                                      </p:to>
                                    </p:set>
                                    <p:animEffect transition="in" filter="fade">
                                      <p:cBhvr>
                                        <p:cTn id="15" dur="1000"/>
                                        <p:tgtEl>
                                          <p:spTgt spid="38"/>
                                        </p:tgtEl>
                                      </p:cBhvr>
                                    </p:animEffect>
                                  </p:childTnLst>
                                </p:cTn>
                              </p:par>
                              <p:par>
                                <p:cTn id="16" presetID="2" presetClass="exit" presetSubtype="1" fill="hold" nodeType="withEffect">
                                  <p:stCondLst>
                                    <p:cond delay="6000"/>
                                  </p:stCondLst>
                                  <p:childTnLst>
                                    <p:anim calcmode="lin" valueType="num">
                                      <p:cBhvr additive="base">
                                        <p:cTn id="17" dur="1000"/>
                                        <p:tgtEl>
                                          <p:spTgt spid="35"/>
                                        </p:tgtEl>
                                        <p:attrNameLst>
                                          <p:attrName>ppt_x</p:attrName>
                                        </p:attrNameLst>
                                      </p:cBhvr>
                                      <p:tavLst>
                                        <p:tav tm="0">
                                          <p:val>
                                            <p:strVal val="ppt_x"/>
                                          </p:val>
                                        </p:tav>
                                        <p:tav tm="100000">
                                          <p:val>
                                            <p:strVal val="ppt_x"/>
                                          </p:val>
                                        </p:tav>
                                      </p:tavLst>
                                    </p:anim>
                                    <p:anim calcmode="lin" valueType="num">
                                      <p:cBhvr additive="base">
                                        <p:cTn id="18" dur="1000"/>
                                        <p:tgtEl>
                                          <p:spTgt spid="35"/>
                                        </p:tgtEl>
                                        <p:attrNameLst>
                                          <p:attrName>ppt_y</p:attrName>
                                        </p:attrNameLst>
                                      </p:cBhvr>
                                      <p:tavLst>
                                        <p:tav tm="0">
                                          <p:val>
                                            <p:strVal val="ppt_y"/>
                                          </p:val>
                                        </p:tav>
                                        <p:tav tm="100000">
                                          <p:val>
                                            <p:strVal val="0-ppt_h/2"/>
                                          </p:val>
                                        </p:tav>
                                      </p:tavLst>
                                    </p:anim>
                                    <p:set>
                                      <p:cBhvr>
                                        <p:cTn id="19" dur="1" fill="hold">
                                          <p:stCondLst>
                                            <p:cond delay="999"/>
                                          </p:stCondLst>
                                        </p:cTn>
                                        <p:tgtEl>
                                          <p:spTgt spid="35"/>
                                        </p:tgtEl>
                                        <p:attrNameLst>
                                          <p:attrName>style.visibility</p:attrName>
                                        </p:attrNameLst>
                                      </p:cBhvr>
                                      <p:to>
                                        <p:strVal val="hidden"/>
                                      </p:to>
                                    </p:set>
                                  </p:childTnLst>
                                </p:cTn>
                              </p:par>
                              <p:par>
                                <p:cTn id="20" presetID="2" presetClass="exit" presetSubtype="1" fill="hold" nodeType="withEffect">
                                  <p:stCondLst>
                                    <p:cond delay="6000"/>
                                  </p:stCondLst>
                                  <p:childTnLst>
                                    <p:anim calcmode="lin" valueType="num">
                                      <p:cBhvr additive="base">
                                        <p:cTn id="21" dur="1000"/>
                                        <p:tgtEl>
                                          <p:spTgt spid="2050"/>
                                        </p:tgtEl>
                                        <p:attrNameLst>
                                          <p:attrName>ppt_x</p:attrName>
                                        </p:attrNameLst>
                                      </p:cBhvr>
                                      <p:tavLst>
                                        <p:tav tm="0">
                                          <p:val>
                                            <p:strVal val="ppt_x"/>
                                          </p:val>
                                        </p:tav>
                                        <p:tav tm="100000">
                                          <p:val>
                                            <p:strVal val="ppt_x"/>
                                          </p:val>
                                        </p:tav>
                                      </p:tavLst>
                                    </p:anim>
                                    <p:anim calcmode="lin" valueType="num">
                                      <p:cBhvr additive="base">
                                        <p:cTn id="22" dur="1000"/>
                                        <p:tgtEl>
                                          <p:spTgt spid="2050"/>
                                        </p:tgtEl>
                                        <p:attrNameLst>
                                          <p:attrName>ppt_y</p:attrName>
                                        </p:attrNameLst>
                                      </p:cBhvr>
                                      <p:tavLst>
                                        <p:tav tm="0">
                                          <p:val>
                                            <p:strVal val="ppt_y"/>
                                          </p:val>
                                        </p:tav>
                                        <p:tav tm="100000">
                                          <p:val>
                                            <p:strVal val="0-ppt_h/2"/>
                                          </p:val>
                                        </p:tav>
                                      </p:tavLst>
                                    </p:anim>
                                    <p:set>
                                      <p:cBhvr>
                                        <p:cTn id="23" dur="1" fill="hold">
                                          <p:stCondLst>
                                            <p:cond delay="999"/>
                                          </p:stCondLst>
                                        </p:cTn>
                                        <p:tgtEl>
                                          <p:spTgt spid="2050"/>
                                        </p:tgtEl>
                                        <p:attrNameLst>
                                          <p:attrName>style.visibility</p:attrName>
                                        </p:attrNameLst>
                                      </p:cBhvr>
                                      <p:to>
                                        <p:strVal val="hidden"/>
                                      </p:to>
                                    </p:set>
                                  </p:childTnLst>
                                </p:cTn>
                              </p:par>
                              <p:par>
                                <p:cTn id="24" presetID="2" presetClass="exit" presetSubtype="4" fill="hold" grpId="1" nodeType="withEffect">
                                  <p:stCondLst>
                                    <p:cond delay="6000"/>
                                  </p:stCondLst>
                                  <p:iterate type="lt">
                                    <p:tmPct val="0"/>
                                  </p:iterate>
                                  <p:childTnLst>
                                    <p:anim calcmode="lin" valueType="num">
                                      <p:cBhvr additive="base">
                                        <p:cTn id="25" dur="1000"/>
                                        <p:tgtEl>
                                          <p:spTgt spid="38"/>
                                        </p:tgtEl>
                                        <p:attrNameLst>
                                          <p:attrName>ppt_x</p:attrName>
                                        </p:attrNameLst>
                                      </p:cBhvr>
                                      <p:tavLst>
                                        <p:tav tm="0">
                                          <p:val>
                                            <p:strVal val="ppt_x"/>
                                          </p:val>
                                        </p:tav>
                                        <p:tav tm="100000">
                                          <p:val>
                                            <p:strVal val="ppt_x"/>
                                          </p:val>
                                        </p:tav>
                                      </p:tavLst>
                                    </p:anim>
                                    <p:anim calcmode="lin" valueType="num">
                                      <p:cBhvr additive="base">
                                        <p:cTn id="26" dur="1000"/>
                                        <p:tgtEl>
                                          <p:spTgt spid="38"/>
                                        </p:tgtEl>
                                        <p:attrNameLst>
                                          <p:attrName>ppt_y</p:attrName>
                                        </p:attrNameLst>
                                      </p:cBhvr>
                                      <p:tavLst>
                                        <p:tav tm="0">
                                          <p:val>
                                            <p:strVal val="ppt_y"/>
                                          </p:val>
                                        </p:tav>
                                        <p:tav tm="100000">
                                          <p:val>
                                            <p:strVal val="1+ppt_h/2"/>
                                          </p:val>
                                        </p:tav>
                                      </p:tavLst>
                                    </p:anim>
                                    <p:set>
                                      <p:cBhvr>
                                        <p:cTn id="27" dur="1" fill="hold">
                                          <p:stCondLst>
                                            <p:cond delay="999"/>
                                          </p:stCondLst>
                                        </p:cTn>
                                        <p:tgtEl>
                                          <p:spTgt spid="38"/>
                                        </p:tgtEl>
                                        <p:attrNameLst>
                                          <p:attrName>style.visibility</p:attrName>
                                        </p:attrNameLst>
                                      </p:cBhvr>
                                      <p:to>
                                        <p:strVal val="hidden"/>
                                      </p:to>
                                    </p:set>
                                  </p:childTnLst>
                                </p:cTn>
                              </p:par>
                              <p:par>
                                <p:cTn id="28" presetID="10" presetClass="exit" presetSubtype="0" fill="hold" nodeType="withEffect">
                                  <p:stCondLst>
                                    <p:cond delay="6000"/>
                                  </p:stCondLst>
                                  <p:childTnLst>
                                    <p:animEffect transition="out" filter="fade">
                                      <p:cBhvr>
                                        <p:cTn id="29" dur="500"/>
                                        <p:tgtEl>
                                          <p:spTgt spid="35"/>
                                        </p:tgtEl>
                                      </p:cBhvr>
                                    </p:animEffect>
                                    <p:set>
                                      <p:cBhvr>
                                        <p:cTn id="30" dur="1" fill="hold">
                                          <p:stCondLst>
                                            <p:cond delay="499"/>
                                          </p:stCondLst>
                                        </p:cTn>
                                        <p:tgtEl>
                                          <p:spTgt spid="35"/>
                                        </p:tgtEl>
                                        <p:attrNameLst>
                                          <p:attrName>style.visibility</p:attrName>
                                        </p:attrNameLst>
                                      </p:cBhvr>
                                      <p:to>
                                        <p:strVal val="hidden"/>
                                      </p:to>
                                    </p:set>
                                  </p:childTnLst>
                                </p:cTn>
                              </p:par>
                              <p:par>
                                <p:cTn id="31" presetID="10" presetClass="exit" presetSubtype="0" fill="hold" nodeType="withEffect">
                                  <p:stCondLst>
                                    <p:cond delay="6000"/>
                                  </p:stCondLst>
                                  <p:childTnLst>
                                    <p:animEffect transition="out" filter="fade">
                                      <p:cBhvr>
                                        <p:cTn id="32" dur="500"/>
                                        <p:tgtEl>
                                          <p:spTgt spid="2050"/>
                                        </p:tgtEl>
                                      </p:cBhvr>
                                    </p:animEffect>
                                    <p:set>
                                      <p:cBhvr>
                                        <p:cTn id="33" dur="1" fill="hold">
                                          <p:stCondLst>
                                            <p:cond delay="499"/>
                                          </p:stCondLst>
                                        </p:cTn>
                                        <p:tgtEl>
                                          <p:spTgt spid="2050"/>
                                        </p:tgtEl>
                                        <p:attrNameLst>
                                          <p:attrName>style.visibility</p:attrName>
                                        </p:attrNameLst>
                                      </p:cBhvr>
                                      <p:to>
                                        <p:strVal val="hidden"/>
                                      </p:to>
                                    </p:set>
                                  </p:childTnLst>
                                </p:cTn>
                              </p:par>
                              <p:par>
                                <p:cTn id="34" presetID="10" presetClass="exit" presetSubtype="0" fill="hold" grpId="2" nodeType="withEffect">
                                  <p:stCondLst>
                                    <p:cond delay="6000"/>
                                  </p:stCondLst>
                                  <p:iterate type="lt">
                                    <p:tmPct val="0"/>
                                  </p:iterate>
                                  <p:childTnLst>
                                    <p:animEffect transition="out" filter="fade">
                                      <p:cBhvr>
                                        <p:cTn id="35" dur="500"/>
                                        <p:tgtEl>
                                          <p:spTgt spid="38"/>
                                        </p:tgtEl>
                                      </p:cBhvr>
                                    </p:animEffect>
                                    <p:set>
                                      <p:cBhvr>
                                        <p:cTn id="36" dur="1" fill="hold">
                                          <p:stCondLst>
                                            <p:cond delay="499"/>
                                          </p:stCondLst>
                                        </p:cTn>
                                        <p:tgtEl>
                                          <p:spTgt spid="3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38" grpId="1"/>
      <p:bldP spid="38" grpId="2"/>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0" y="404664"/>
            <a:ext cx="12190413" cy="0"/>
          </a:xfrm>
          <a:prstGeom prst="line">
            <a:avLst/>
          </a:prstGeom>
          <a:ln>
            <a:solidFill>
              <a:srgbClr val="414455"/>
            </a:solidFill>
            <a:prstDash val="dash"/>
          </a:ln>
        </p:spPr>
        <p:style>
          <a:lnRef idx="1">
            <a:schemeClr val="accent1"/>
          </a:lnRef>
          <a:fillRef idx="0">
            <a:schemeClr val="accent1"/>
          </a:fillRef>
          <a:effectRef idx="0">
            <a:schemeClr val="accent1"/>
          </a:effectRef>
          <a:fontRef idx="minor">
            <a:schemeClr val="tx1"/>
          </a:fontRef>
        </p:style>
      </p:cxnSp>
      <p:sp>
        <p:nvSpPr>
          <p:cNvPr id="6" name="流程图: 离页连接符 5"/>
          <p:cNvSpPr/>
          <p:nvPr/>
        </p:nvSpPr>
        <p:spPr>
          <a:xfrm>
            <a:off x="10071416" y="-540060"/>
            <a:ext cx="1782103" cy="1080120"/>
          </a:xfrm>
          <a:prstGeom prst="flowChartOffpageConnector">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6"/>
          <p:cNvSpPr txBox="1"/>
          <p:nvPr/>
        </p:nvSpPr>
        <p:spPr>
          <a:xfrm>
            <a:off x="10100692" y="-4898"/>
            <a:ext cx="1723549" cy="400110"/>
          </a:xfrm>
          <a:prstGeom prst="rect">
            <a:avLst/>
          </a:prstGeom>
          <a:noFill/>
        </p:spPr>
        <p:txBody>
          <a:bodyPr wrap="none" rtlCol="0">
            <a:spAutoFit/>
          </a:bodyPr>
          <a:lstStyle/>
          <a:p>
            <a:r>
              <a:rPr lang="zh-CN" altLang="en-US" sz="2000" b="1" dirty="0">
                <a:solidFill>
                  <a:schemeClr val="bg1"/>
                </a:solidFill>
                <a:latin typeface="微软雅黑" pitchFamily="34" charset="-122"/>
                <a:ea typeface="微软雅黑" pitchFamily="34" charset="-122"/>
              </a:rPr>
              <a:t>小米画布模型</a:t>
            </a:r>
          </a:p>
        </p:txBody>
      </p:sp>
      <p:pic>
        <p:nvPicPr>
          <p:cNvPr id="8" name="图片 7">
            <a:extLst>
              <a:ext uri="{FF2B5EF4-FFF2-40B4-BE49-F238E27FC236}">
                <a16:creationId xmlns:a16="http://schemas.microsoft.com/office/drawing/2014/main" id="{F1A53B32-5C93-4F0E-9F7E-1C3FFC88F7E9}"/>
              </a:ext>
            </a:extLst>
          </p:cNvPr>
          <p:cNvPicPr>
            <a:picLocks noChangeAspect="1"/>
          </p:cNvPicPr>
          <p:nvPr/>
        </p:nvPicPr>
        <p:blipFill>
          <a:blip r:embed="rId3"/>
          <a:stretch>
            <a:fillRect/>
          </a:stretch>
        </p:blipFill>
        <p:spPr>
          <a:xfrm>
            <a:off x="478582" y="395212"/>
            <a:ext cx="11503181" cy="6629400"/>
          </a:xfrm>
          <a:prstGeom prst="rect">
            <a:avLst/>
          </a:prstGeom>
        </p:spPr>
      </p:pic>
    </p:spTree>
    <p:extLst>
      <p:ext uri="{BB962C8B-B14F-4D97-AF65-F5344CB8AC3E}">
        <p14:creationId xmlns:p14="http://schemas.microsoft.com/office/powerpoint/2010/main" val="886875474"/>
      </p:ext>
    </p:extLst>
  </p:cSld>
  <p:clrMapOvr>
    <a:masterClrMapping/>
  </p:clrMapOvr>
  <p:transition spd="slow">
    <p:pull/>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14:presetBounceEnd="50000">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14:bounceEnd="50000">
                                          <p:cBhvr additive="base">
                                            <p:cTn id="7" dur="500" fill="hold"/>
                                            <p:tgtEl>
                                              <p:spTgt spid="6"/>
                                            </p:tgtEl>
                                            <p:attrNameLst>
                                              <p:attrName>ppt_x</p:attrName>
                                            </p:attrNameLst>
                                          </p:cBhvr>
                                          <p:tavLst>
                                            <p:tav tm="0">
                                              <p:val>
                                                <p:strVal val="#ppt_x"/>
                                              </p:val>
                                            </p:tav>
                                            <p:tav tm="100000">
                                              <p:val>
                                                <p:strVal val="#ppt_x"/>
                                              </p:val>
                                            </p:tav>
                                          </p:tavLst>
                                        </p:anim>
                                        <p:anim calcmode="lin" valueType="num" p14:bounceEnd="50000">
                                          <p:cBhvr additive="base">
                                            <p:cTn id="8" dur="500" fill="hold"/>
                                            <p:tgtEl>
                                              <p:spTgt spid="6"/>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7" presetClass="entr" presetSubtype="1" fill="hold" grpId="0" nodeType="afterEffect">
                                      <p:stCondLst>
                                        <p:cond delay="0"/>
                                      </p:stCondLst>
                                      <p:iterate type="lt">
                                        <p:tmPct val="40000"/>
                                      </p:iterate>
                                      <p:childTnLst>
                                        <p:set>
                                          <p:cBhvr>
                                            <p:cTn id="11" dur="1" fill="hold">
                                              <p:stCondLst>
                                                <p:cond delay="0"/>
                                              </p:stCondLst>
                                            </p:cTn>
                                            <p:tgtEl>
                                              <p:spTgt spid="7"/>
                                            </p:tgtEl>
                                            <p:attrNameLst>
                                              <p:attrName>style.visibility</p:attrName>
                                            </p:attrNameLst>
                                          </p:cBhvr>
                                          <p:to>
                                            <p:strVal val="visible"/>
                                          </p:to>
                                        </p:set>
                                        <p:anim calcmode="lin" valueType="num">
                                          <p:cBhvr>
                                            <p:cTn id="12" dur="250" fill="hold"/>
                                            <p:tgtEl>
                                              <p:spTgt spid="7"/>
                                            </p:tgtEl>
                                            <p:attrNameLst>
                                              <p:attrName>ppt_x</p:attrName>
                                            </p:attrNameLst>
                                          </p:cBhvr>
                                          <p:tavLst>
                                            <p:tav tm="0">
                                              <p:val>
                                                <p:strVal val="#ppt_x"/>
                                              </p:val>
                                            </p:tav>
                                            <p:tav tm="100000">
                                              <p:val>
                                                <p:strVal val="#ppt_x"/>
                                              </p:val>
                                            </p:tav>
                                          </p:tavLst>
                                        </p:anim>
                                        <p:anim calcmode="lin" valueType="num">
                                          <p:cBhvr>
                                            <p:cTn id="13" dur="250" fill="hold"/>
                                            <p:tgtEl>
                                              <p:spTgt spid="7"/>
                                            </p:tgtEl>
                                            <p:attrNameLst>
                                              <p:attrName>ppt_y</p:attrName>
                                            </p:attrNameLst>
                                          </p:cBhvr>
                                          <p:tavLst>
                                            <p:tav tm="0">
                                              <p:val>
                                                <p:strVal val="#ppt_y-#ppt_h/2"/>
                                              </p:val>
                                            </p:tav>
                                            <p:tav tm="100000">
                                              <p:val>
                                                <p:strVal val="#ppt_y"/>
                                              </p:val>
                                            </p:tav>
                                          </p:tavLst>
                                        </p:anim>
                                        <p:anim calcmode="lin" valueType="num">
                                          <p:cBhvr>
                                            <p:cTn id="14" dur="250" fill="hold"/>
                                            <p:tgtEl>
                                              <p:spTgt spid="7"/>
                                            </p:tgtEl>
                                            <p:attrNameLst>
                                              <p:attrName>ppt_w</p:attrName>
                                            </p:attrNameLst>
                                          </p:cBhvr>
                                          <p:tavLst>
                                            <p:tav tm="0">
                                              <p:val>
                                                <p:strVal val="#ppt_w"/>
                                              </p:val>
                                            </p:tav>
                                            <p:tav tm="100000">
                                              <p:val>
                                                <p:strVal val="#ppt_w"/>
                                              </p:val>
                                            </p:tav>
                                          </p:tavLst>
                                        </p:anim>
                                        <p:anim calcmode="lin" valueType="num">
                                          <p:cBhvr>
                                            <p:cTn id="15" dur="250" fill="hold"/>
                                            <p:tgtEl>
                                              <p:spTgt spid="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7" presetClass="entr" presetSubtype="1" fill="hold" grpId="0" nodeType="afterEffect">
                                      <p:stCondLst>
                                        <p:cond delay="0"/>
                                      </p:stCondLst>
                                      <p:iterate type="lt">
                                        <p:tmPct val="40000"/>
                                      </p:iterate>
                                      <p:childTnLst>
                                        <p:set>
                                          <p:cBhvr>
                                            <p:cTn id="11" dur="1" fill="hold">
                                              <p:stCondLst>
                                                <p:cond delay="0"/>
                                              </p:stCondLst>
                                            </p:cTn>
                                            <p:tgtEl>
                                              <p:spTgt spid="7"/>
                                            </p:tgtEl>
                                            <p:attrNameLst>
                                              <p:attrName>style.visibility</p:attrName>
                                            </p:attrNameLst>
                                          </p:cBhvr>
                                          <p:to>
                                            <p:strVal val="visible"/>
                                          </p:to>
                                        </p:set>
                                        <p:anim calcmode="lin" valueType="num">
                                          <p:cBhvr>
                                            <p:cTn id="12" dur="250" fill="hold"/>
                                            <p:tgtEl>
                                              <p:spTgt spid="7"/>
                                            </p:tgtEl>
                                            <p:attrNameLst>
                                              <p:attrName>ppt_x</p:attrName>
                                            </p:attrNameLst>
                                          </p:cBhvr>
                                          <p:tavLst>
                                            <p:tav tm="0">
                                              <p:val>
                                                <p:strVal val="#ppt_x"/>
                                              </p:val>
                                            </p:tav>
                                            <p:tav tm="100000">
                                              <p:val>
                                                <p:strVal val="#ppt_x"/>
                                              </p:val>
                                            </p:tav>
                                          </p:tavLst>
                                        </p:anim>
                                        <p:anim calcmode="lin" valueType="num">
                                          <p:cBhvr>
                                            <p:cTn id="13" dur="250" fill="hold"/>
                                            <p:tgtEl>
                                              <p:spTgt spid="7"/>
                                            </p:tgtEl>
                                            <p:attrNameLst>
                                              <p:attrName>ppt_y</p:attrName>
                                            </p:attrNameLst>
                                          </p:cBhvr>
                                          <p:tavLst>
                                            <p:tav tm="0">
                                              <p:val>
                                                <p:strVal val="#ppt_y-#ppt_h/2"/>
                                              </p:val>
                                            </p:tav>
                                            <p:tav tm="100000">
                                              <p:val>
                                                <p:strVal val="#ppt_y"/>
                                              </p:val>
                                            </p:tav>
                                          </p:tavLst>
                                        </p:anim>
                                        <p:anim calcmode="lin" valueType="num">
                                          <p:cBhvr>
                                            <p:cTn id="14" dur="250" fill="hold"/>
                                            <p:tgtEl>
                                              <p:spTgt spid="7"/>
                                            </p:tgtEl>
                                            <p:attrNameLst>
                                              <p:attrName>ppt_w</p:attrName>
                                            </p:attrNameLst>
                                          </p:cBhvr>
                                          <p:tavLst>
                                            <p:tav tm="0">
                                              <p:val>
                                                <p:strVal val="#ppt_w"/>
                                              </p:val>
                                            </p:tav>
                                            <p:tav tm="100000">
                                              <p:val>
                                                <p:strVal val="#ppt_w"/>
                                              </p:val>
                                            </p:tav>
                                          </p:tavLst>
                                        </p:anim>
                                        <p:anim calcmode="lin" valueType="num">
                                          <p:cBhvr>
                                            <p:cTn id="15" dur="250" fill="hold"/>
                                            <p:tgtEl>
                                              <p:spTgt spid="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Lst>
      </p:timing>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falsh"/>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nchor="ctr">
        <a:spAutoFit/>
      </a:bodyPr>
      <a:lstStyle>
        <a:defPPr>
          <a:defRPr smtClean="0">
            <a:latin typeface="微软雅黑" pitchFamily="34" charset="-122"/>
            <a:ea typeface="微软雅黑" pitchFamily="34" charset="-122"/>
          </a:defRPr>
        </a:defPPr>
      </a:lstStyle>
    </a:tx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1134</TotalTime>
  <Words>1861</Words>
  <Application>Microsoft Office PowerPoint</Application>
  <PresentationFormat>自定义</PresentationFormat>
  <Paragraphs>162</Paragraphs>
  <Slides>21</Slides>
  <Notes>21</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21</vt:i4>
      </vt:variant>
    </vt:vector>
  </HeadingPairs>
  <TitlesOfParts>
    <vt:vector size="28" baseType="lpstr">
      <vt:lpstr>等线</vt:lpstr>
      <vt:lpstr>华光中等线_CNKI</vt:lpstr>
      <vt:lpstr>宋体</vt:lpstr>
      <vt:lpstr>微软雅黑</vt:lpstr>
      <vt:lpstr>Arial</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falsh</dc:title>
  <dc:creator>Administrator</dc:creator>
  <cp:lastModifiedBy>范 泽松</cp:lastModifiedBy>
  <cp:revision>139</cp:revision>
  <dcterms:created xsi:type="dcterms:W3CDTF">2014-05-15T03:15:25Z</dcterms:created>
  <dcterms:modified xsi:type="dcterms:W3CDTF">2021-12-27T08:56:05Z</dcterms:modified>
</cp:coreProperties>
</file>