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2" r:id="rId15"/>
    <p:sldId id="277" r:id="rId16"/>
    <p:sldId id="278" r:id="rId17"/>
    <p:sldId id="279" r:id="rId18"/>
    <p:sldId id="280" r:id="rId19"/>
    <p:sldId id="281" r:id="rId20"/>
    <p:sldId id="282" r:id="rId21"/>
    <p:sldId id="283" r:id="rId22"/>
    <p:sldId id="284" r:id="rId23"/>
    <p:sldId id="286" r:id="rId24"/>
    <p:sldId id="287" r:id="rId25"/>
    <p:sldId id="288" r:id="rId26"/>
    <p:sldId id="291" r:id="rId27"/>
    <p:sldId id="293" r:id="rId28"/>
    <p:sldId id="294" r:id="rId29"/>
    <p:sldId id="295" r:id="rId30"/>
    <p:sldId id="29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1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100968-9276-4ECE-8236-E23DDD78C4C6}" type="datetimeFigureOut">
              <a:rPr lang="zh-CN" altLang="en-US" smtClean="0"/>
              <a:pPr/>
              <a:t>2018/12/3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36BF32-CC7E-4647-AF22-07784B4788F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00968-9276-4ECE-8236-E23DDD78C4C6}" type="datetimeFigureOut">
              <a:rPr lang="zh-CN" altLang="en-US" smtClean="0"/>
              <a:pPr/>
              <a:t>2018/12/3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6BF32-CC7E-4647-AF22-07784B4788F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10</a:t>
            </a:r>
            <a:r>
              <a:rPr lang="zh-CN" altLang="en-US" b="1" smtClean="0"/>
              <a:t>章   </a:t>
            </a:r>
            <a:r>
              <a:rPr lang="zh-CN" altLang="en-US" b="1">
                <a:latin typeface="华文细黑" pitchFamily="2" charset="-122"/>
                <a:ea typeface="华文细黑" pitchFamily="2" charset="-122"/>
              </a:rPr>
              <a:t>短期</a:t>
            </a:r>
            <a:r>
              <a:rPr lang="zh-CN" altLang="en-US" b="1" smtClean="0">
                <a:latin typeface="华文细黑" pitchFamily="2" charset="-122"/>
                <a:ea typeface="华文细黑" pitchFamily="2" charset="-122"/>
              </a:rPr>
              <a:t>筹资</a:t>
            </a:r>
            <a:r>
              <a:rPr lang="zh-CN" altLang="en-US" b="1" dirty="0" smtClean="0">
                <a:latin typeface="华文细黑" pitchFamily="2" charset="-122"/>
                <a:ea typeface="华文细黑" pitchFamily="2" charset="-122"/>
              </a:rPr>
              <a:t>管理</a:t>
            </a:r>
            <a:endParaRPr lang="zh-CN" altLang="en-US" b="1" dirty="0"/>
          </a:p>
        </p:txBody>
      </p:sp>
      <p:sp>
        <p:nvSpPr>
          <p:cNvPr id="3" name="内容占位符 2"/>
          <p:cNvSpPr>
            <a:spLocks noGrp="1"/>
          </p:cNvSpPr>
          <p:nvPr>
            <p:ph idx="1"/>
          </p:nvPr>
        </p:nvSpPr>
        <p:spPr/>
        <p:txBody>
          <a:bodyPr/>
          <a:lstStyle/>
          <a:p>
            <a:r>
              <a:rPr lang="en-US" altLang="zh-CN" b="1" dirty="0" err="1" smtClean="0"/>
              <a:t>短期筹资政策</a:t>
            </a:r>
            <a:endParaRPr lang="en-US" altLang="zh-CN" b="1" dirty="0" smtClean="0"/>
          </a:p>
          <a:p>
            <a:r>
              <a:rPr lang="en-US" altLang="zh-CN" b="1" dirty="0" err="1" smtClean="0"/>
              <a:t>自然性</a:t>
            </a:r>
            <a:r>
              <a:rPr lang="zh-CN" altLang="en-US" b="1" dirty="0" smtClean="0"/>
              <a:t>筹资</a:t>
            </a:r>
            <a:endParaRPr lang="en-US" altLang="zh-CN" b="1" dirty="0" smtClean="0"/>
          </a:p>
          <a:p>
            <a:r>
              <a:rPr lang="en-US" altLang="zh-CN" b="1" dirty="0" err="1" smtClean="0"/>
              <a:t>短期借款筹资</a:t>
            </a:r>
            <a:endParaRPr lang="en-US" altLang="zh-CN" b="1" dirty="0" smtClean="0"/>
          </a:p>
          <a:p>
            <a:r>
              <a:rPr lang="en-US" altLang="zh-CN" b="1" dirty="0" err="1" smtClean="0"/>
              <a:t>短期融资券</a:t>
            </a:r>
            <a:endParaRPr lang="en-US" altLang="zh-CN" b="1" dirty="0" smtClean="0"/>
          </a:p>
          <a:p>
            <a:r>
              <a:rPr lang="en-US" altLang="zh-CN" b="1" dirty="0" err="1" smtClean="0"/>
              <a:t>债券回购</a:t>
            </a:r>
            <a:endParaRPr lang="en-US" altLang="zh-CN" b="1" dirty="0" smtClean="0"/>
          </a:p>
          <a:p>
            <a:endParaRPr lang="en-US" altLang="zh-CN" b="1" dirty="0" smtClean="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4"/>
          <p:cNvSpPr>
            <a:spLocks noChangeArrowheads="1"/>
          </p:cNvSpPr>
          <p:nvPr/>
        </p:nvSpPr>
        <p:spPr bwMode="auto">
          <a:xfrm>
            <a:off x="5076825" y="2997200"/>
            <a:ext cx="2087563" cy="29511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651" name="Oval 9"/>
          <p:cNvSpPr>
            <a:spLocks noChangeArrowheads="1"/>
          </p:cNvSpPr>
          <p:nvPr/>
        </p:nvSpPr>
        <p:spPr bwMode="auto">
          <a:xfrm>
            <a:off x="250825" y="2636838"/>
            <a:ext cx="3959225" cy="3311525"/>
          </a:xfrm>
          <a:prstGeom prst="ellipse">
            <a:avLst/>
          </a:prstGeom>
          <a:solidFill>
            <a:srgbClr val="FFFF99"/>
          </a:solidFill>
          <a:ln w="22225">
            <a:solidFill>
              <a:srgbClr val="366B7E"/>
            </a:solidFill>
            <a:round/>
            <a:headEnd/>
            <a:tailEnd/>
          </a:ln>
        </p:spPr>
        <p:txBody>
          <a:bodyPr lIns="0" tIns="0" rIns="0" bIns="0" anchor="ctr"/>
          <a:lstStyle/>
          <a:p>
            <a:endParaRPr lang="zh-CN" altLang="en-US"/>
          </a:p>
        </p:txBody>
      </p:sp>
      <p:grpSp>
        <p:nvGrpSpPr>
          <p:cNvPr id="2" name="Group 2"/>
          <p:cNvGrpSpPr>
            <a:grpSpLocks/>
          </p:cNvGrpSpPr>
          <p:nvPr/>
        </p:nvGrpSpPr>
        <p:grpSpPr bwMode="auto">
          <a:xfrm>
            <a:off x="5219700" y="115888"/>
            <a:ext cx="2587625" cy="625475"/>
            <a:chOff x="434" y="2822"/>
            <a:chExt cx="824" cy="140"/>
          </a:xfrm>
        </p:grpSpPr>
        <p:sp>
          <p:nvSpPr>
            <p:cNvPr id="27659" name="Rectangle 3"/>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27660" name="Rectangle 4"/>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10.2 </a:t>
              </a:r>
              <a:r>
                <a:rPr lang="zh-CN" altLang="en-US" sz="2000" b="1">
                  <a:solidFill>
                    <a:srgbClr val="FFFFFF"/>
                  </a:solidFill>
                </a:rPr>
                <a:t>自然性筹资</a:t>
              </a:r>
              <a:endParaRPr lang="en-US" altLang="zh-CN" sz="2000" b="1">
                <a:solidFill>
                  <a:srgbClr val="FFFFFF"/>
                </a:solidFill>
              </a:endParaRPr>
            </a:p>
          </p:txBody>
        </p:sp>
      </p:grpSp>
      <p:sp>
        <p:nvSpPr>
          <p:cNvPr id="27653" name="Text Box 5"/>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a:t>
            </a:r>
            <a:r>
              <a:rPr lang="en-US" altLang="en-US" b="1">
                <a:solidFill>
                  <a:srgbClr val="FFFFFF"/>
                </a:solidFill>
              </a:rPr>
              <a:t>商业信用</a:t>
            </a:r>
            <a:endParaRPr lang="zh-CN" altLang="en-US" b="1">
              <a:solidFill>
                <a:srgbClr val="FFFFFF"/>
              </a:solidFill>
            </a:endParaRPr>
          </a:p>
        </p:txBody>
      </p:sp>
      <p:sp>
        <p:nvSpPr>
          <p:cNvPr id="27654" name="Text Box 6"/>
          <p:cNvSpPr txBox="1">
            <a:spLocks noChangeArrowheads="1"/>
          </p:cNvSpPr>
          <p:nvPr/>
        </p:nvSpPr>
        <p:spPr bwMode="auto">
          <a:xfrm>
            <a:off x="323850" y="1484313"/>
            <a:ext cx="7200900" cy="1063625"/>
          </a:xfrm>
          <a:prstGeom prst="rect">
            <a:avLst/>
          </a:prstGeom>
          <a:solidFill>
            <a:srgbClr val="CCFFFF"/>
          </a:solidFill>
          <a:ln w="9525">
            <a:solidFill>
              <a:srgbClr val="FFCC00"/>
            </a:solidFill>
            <a:miter lim="800000"/>
            <a:headEnd/>
            <a:tailEnd/>
          </a:ln>
        </p:spPr>
        <p:txBody>
          <a:bodyPr>
            <a:spAutoFit/>
          </a:bodyPr>
          <a:lstStyle/>
          <a:p>
            <a:pPr>
              <a:spcBef>
                <a:spcPct val="50000"/>
              </a:spcBef>
            </a:pPr>
            <a:r>
              <a:rPr lang="zh-CN" altLang="en-US" b="1">
                <a:ea typeface="黑体" pitchFamily="2" charset="-122"/>
              </a:rPr>
              <a:t>自然性短期负债</a:t>
            </a:r>
          </a:p>
          <a:p>
            <a:pPr>
              <a:spcBef>
                <a:spcPct val="50000"/>
              </a:spcBef>
            </a:pPr>
            <a:r>
              <a:rPr lang="zh-CN" altLang="en-US"/>
              <a:t>是指公司正常生产经营过程中产生的、由于结算程序的原因自然形成的短期负债。自然性筹资主要包括两大类，</a:t>
            </a:r>
            <a:r>
              <a:rPr lang="zh-CN" altLang="en-US" b="1"/>
              <a:t>商业信用和应付费用</a:t>
            </a:r>
            <a:r>
              <a:rPr lang="zh-CN" altLang="en-US"/>
              <a:t>。 </a:t>
            </a:r>
          </a:p>
        </p:txBody>
      </p:sp>
      <p:sp>
        <p:nvSpPr>
          <p:cNvPr id="27655" name="Text Box 7"/>
          <p:cNvSpPr txBox="1">
            <a:spLocks noChangeArrowheads="1"/>
          </p:cNvSpPr>
          <p:nvPr/>
        </p:nvSpPr>
        <p:spPr bwMode="auto">
          <a:xfrm>
            <a:off x="900113" y="3068638"/>
            <a:ext cx="3024187" cy="2563812"/>
          </a:xfrm>
          <a:prstGeom prst="rect">
            <a:avLst/>
          </a:prstGeom>
          <a:noFill/>
          <a:ln w="9525">
            <a:noFill/>
            <a:miter lim="800000"/>
            <a:headEnd/>
            <a:tailEnd/>
          </a:ln>
        </p:spPr>
        <p:txBody>
          <a:bodyPr>
            <a:spAutoFit/>
          </a:bodyPr>
          <a:lstStyle/>
          <a:p>
            <a:pPr>
              <a:spcBef>
                <a:spcPct val="50000"/>
              </a:spcBef>
            </a:pPr>
            <a:r>
              <a:rPr lang="zh-CN" altLang="en-US" b="1">
                <a:ea typeface="楷体_GB2312" pitchFamily="49" charset="-122"/>
              </a:rPr>
              <a:t>商业信用</a:t>
            </a:r>
            <a:r>
              <a:rPr lang="zh-CN" altLang="en-US">
                <a:ea typeface="楷体_GB2312" pitchFamily="49" charset="-122"/>
              </a:rPr>
              <a:t>是指商品交易中的延期付款或延期交货所形成的借贷关系，是企业之间的一种直接信用关系。商业信用是由商品交易中钱与货在时间上的分离而产生的。它产生于银行信用之前，但银行信用出现之后，商业信用依然存在。</a:t>
            </a:r>
            <a:r>
              <a:rPr lang="zh-CN" altLang="en-US"/>
              <a:t> </a:t>
            </a:r>
          </a:p>
        </p:txBody>
      </p:sp>
      <p:sp>
        <p:nvSpPr>
          <p:cNvPr id="27656" name="Freeform 11"/>
          <p:cNvSpPr>
            <a:spLocks/>
          </p:cNvSpPr>
          <p:nvPr/>
        </p:nvSpPr>
        <p:spPr bwMode="auto">
          <a:xfrm>
            <a:off x="4427538" y="3860800"/>
            <a:ext cx="528637" cy="920750"/>
          </a:xfrm>
          <a:custGeom>
            <a:avLst/>
            <a:gdLst>
              <a:gd name="T0" fmla="*/ 0 w 240"/>
              <a:gd name="T1" fmla="*/ 230187 h 136"/>
              <a:gd name="T2" fmla="*/ 242292 w 240"/>
              <a:gd name="T3" fmla="*/ 230187 h 136"/>
              <a:gd name="T4" fmla="*/ 242292 w 240"/>
              <a:gd name="T5" fmla="*/ 0 h 136"/>
              <a:gd name="T6" fmla="*/ 528637 w 240"/>
              <a:gd name="T7" fmla="*/ 460375 h 136"/>
              <a:gd name="T8" fmla="*/ 233481 w 240"/>
              <a:gd name="T9" fmla="*/ 920750 h 136"/>
              <a:gd name="T10" fmla="*/ 233481 w 240"/>
              <a:gd name="T11" fmla="*/ 690562 h 136"/>
              <a:gd name="T12" fmla="*/ 4405 w 240"/>
              <a:gd name="T13" fmla="*/ 690562 h 136"/>
              <a:gd name="T14" fmla="*/ 0 60000 65536"/>
              <a:gd name="T15" fmla="*/ 0 60000 65536"/>
              <a:gd name="T16" fmla="*/ 0 60000 65536"/>
              <a:gd name="T17" fmla="*/ 0 60000 65536"/>
              <a:gd name="T18" fmla="*/ 0 60000 65536"/>
              <a:gd name="T19" fmla="*/ 0 60000 65536"/>
              <a:gd name="T20" fmla="*/ 0 60000 65536"/>
              <a:gd name="T21" fmla="*/ 0 w 240"/>
              <a:gd name="T22" fmla="*/ 0 h 136"/>
              <a:gd name="T23" fmla="*/ 240 w 240"/>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136">
                <a:moveTo>
                  <a:pt x="0" y="34"/>
                </a:moveTo>
                <a:lnTo>
                  <a:pt x="110" y="34"/>
                </a:lnTo>
                <a:lnTo>
                  <a:pt x="110" y="0"/>
                </a:lnTo>
                <a:lnTo>
                  <a:pt x="240" y="68"/>
                </a:lnTo>
                <a:lnTo>
                  <a:pt x="106" y="136"/>
                </a:lnTo>
                <a:lnTo>
                  <a:pt x="106" y="102"/>
                </a:lnTo>
                <a:lnTo>
                  <a:pt x="2" y="102"/>
                </a:lnTo>
              </a:path>
            </a:pathLst>
          </a:custGeom>
          <a:solidFill>
            <a:srgbClr val="FFFFFF"/>
          </a:solidFill>
          <a:ln w="22225">
            <a:solidFill>
              <a:srgbClr val="366B7E"/>
            </a:solidFill>
            <a:round/>
            <a:headEnd/>
            <a:tailEnd/>
          </a:ln>
        </p:spPr>
        <p:txBody>
          <a:bodyPr wrap="none" lIns="0" tIns="0" rIns="0" bIns="0" anchor="ctr"/>
          <a:lstStyle/>
          <a:p>
            <a:endParaRPr lang="zh-CN" altLang="en-US"/>
          </a:p>
        </p:txBody>
      </p:sp>
      <p:sp>
        <p:nvSpPr>
          <p:cNvPr id="27657" name="Text Box 12"/>
          <p:cNvSpPr txBox="1">
            <a:spLocks noChangeArrowheads="1"/>
          </p:cNvSpPr>
          <p:nvPr/>
        </p:nvSpPr>
        <p:spPr bwMode="auto">
          <a:xfrm>
            <a:off x="5364163" y="3429000"/>
            <a:ext cx="2016125" cy="366713"/>
          </a:xfrm>
          <a:prstGeom prst="rect">
            <a:avLst/>
          </a:prstGeom>
          <a:noFill/>
          <a:ln w="9525">
            <a:noFill/>
            <a:miter lim="800000"/>
            <a:headEnd/>
            <a:tailEnd/>
          </a:ln>
        </p:spPr>
        <p:txBody>
          <a:bodyPr>
            <a:spAutoFit/>
          </a:bodyPr>
          <a:lstStyle/>
          <a:p>
            <a:pPr>
              <a:spcBef>
                <a:spcPct val="50000"/>
              </a:spcBef>
            </a:pPr>
            <a:r>
              <a:rPr lang="en-US" altLang="zh-CN" b="1"/>
              <a:t>(1)</a:t>
            </a:r>
            <a:r>
              <a:rPr lang="zh-CN" altLang="en-US" b="1"/>
              <a:t>赊购商品</a:t>
            </a:r>
          </a:p>
        </p:txBody>
      </p:sp>
      <p:sp>
        <p:nvSpPr>
          <p:cNvPr id="27658" name="Text Box 13"/>
          <p:cNvSpPr txBox="1">
            <a:spLocks noChangeArrowheads="1"/>
          </p:cNvSpPr>
          <p:nvPr/>
        </p:nvSpPr>
        <p:spPr bwMode="auto">
          <a:xfrm>
            <a:off x="5435600" y="4868863"/>
            <a:ext cx="2016125" cy="366712"/>
          </a:xfrm>
          <a:prstGeom prst="rect">
            <a:avLst/>
          </a:prstGeom>
          <a:noFill/>
          <a:ln w="9525">
            <a:noFill/>
            <a:miter lim="800000"/>
            <a:headEnd/>
            <a:tailEnd/>
          </a:ln>
        </p:spPr>
        <p:txBody>
          <a:bodyPr>
            <a:spAutoFit/>
          </a:bodyPr>
          <a:lstStyle/>
          <a:p>
            <a:pPr>
              <a:spcBef>
                <a:spcPct val="50000"/>
              </a:spcBef>
            </a:pPr>
            <a:r>
              <a:rPr lang="en-US" altLang="en-US" b="1"/>
              <a:t>(2)预收货款</a:t>
            </a:r>
            <a:endParaRPr lang="zh-CN" altLang="en-US"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396875" y="2565400"/>
            <a:ext cx="7920038" cy="3671888"/>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28675" name="Text Box 6"/>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a:t>
            </a:r>
            <a:r>
              <a:rPr lang="en-US" altLang="en-US" b="1">
                <a:solidFill>
                  <a:srgbClr val="FFFFFF"/>
                </a:solidFill>
              </a:rPr>
              <a:t>商业信用</a:t>
            </a:r>
            <a:endParaRPr lang="zh-CN" altLang="en-US" b="1">
              <a:solidFill>
                <a:srgbClr val="FFFFFF"/>
              </a:solidFill>
            </a:endParaRPr>
          </a:p>
        </p:txBody>
      </p:sp>
      <p:sp>
        <p:nvSpPr>
          <p:cNvPr id="28676" name="Text Box 7"/>
          <p:cNvSpPr txBox="1">
            <a:spLocks noChangeArrowheads="1"/>
          </p:cNvSpPr>
          <p:nvPr/>
        </p:nvSpPr>
        <p:spPr bwMode="auto">
          <a:xfrm>
            <a:off x="611188" y="1628775"/>
            <a:ext cx="7273925" cy="4902200"/>
          </a:xfrm>
          <a:prstGeom prst="rect">
            <a:avLst/>
          </a:prstGeom>
          <a:noFill/>
          <a:ln w="9525">
            <a:noFill/>
            <a:miter lim="800000"/>
            <a:headEnd/>
            <a:tailEnd/>
          </a:ln>
        </p:spPr>
        <p:txBody>
          <a:bodyPr>
            <a:spAutoFit/>
          </a:bodyPr>
          <a:lstStyle/>
          <a:p>
            <a:pPr>
              <a:spcBef>
                <a:spcPct val="50000"/>
              </a:spcBef>
            </a:pPr>
            <a:r>
              <a:rPr lang="zh-CN" altLang="en-US" b="1"/>
              <a:t>商业信用条件</a:t>
            </a:r>
            <a:r>
              <a:rPr lang="zh-CN" altLang="en-US"/>
              <a:t>是指销货人对付款时间和现金折扣所做的具体规定，如“</a:t>
            </a:r>
            <a:r>
              <a:rPr lang="en-US" altLang="zh-CN"/>
              <a:t>2/10</a:t>
            </a:r>
            <a:r>
              <a:rPr lang="zh-CN" altLang="en-US"/>
              <a:t>，</a:t>
            </a:r>
            <a:r>
              <a:rPr lang="en-US" altLang="zh-CN"/>
              <a:t>n/30”</a:t>
            </a:r>
            <a:r>
              <a:rPr lang="zh-CN" altLang="en-US"/>
              <a:t>，便属于一种信用条件。信用条件从总体上来看，主要有以下几种形式： </a:t>
            </a:r>
          </a:p>
          <a:p>
            <a:pPr>
              <a:spcBef>
                <a:spcPct val="50000"/>
              </a:spcBef>
            </a:pPr>
            <a:r>
              <a:rPr lang="en-US" altLang="zh-CN" b="1"/>
              <a:t>(1)</a:t>
            </a:r>
            <a:r>
              <a:rPr lang="zh-CN" altLang="en-US" b="1"/>
              <a:t>预付货款</a:t>
            </a:r>
          </a:p>
          <a:p>
            <a:pPr>
              <a:spcBef>
                <a:spcPct val="50000"/>
              </a:spcBef>
            </a:pPr>
            <a:r>
              <a:rPr lang="zh-CN" altLang="en-US"/>
              <a:t>这是买方在卖方发出货物之前支付货款。一般用于如下两种情况：一是卖方已知买方的信用欠佳；二是销售生产周期长、售价高的产品，在这种信用条件下销货单位可以得到暂时的资金来源，但购货单位不但不能获得资金来源，还要预先垫支一笔资金。</a:t>
            </a:r>
          </a:p>
          <a:p>
            <a:pPr>
              <a:spcBef>
                <a:spcPct val="50000"/>
              </a:spcBef>
            </a:pPr>
            <a:r>
              <a:rPr lang="en-US" altLang="zh-CN" b="1"/>
              <a:t>(2)</a:t>
            </a:r>
            <a:r>
              <a:rPr lang="zh-CN" altLang="en-US" b="1"/>
              <a:t>延期付款，但不提供现金折扣</a:t>
            </a:r>
          </a:p>
          <a:p>
            <a:pPr>
              <a:spcBef>
                <a:spcPct val="50000"/>
              </a:spcBef>
            </a:pPr>
            <a:r>
              <a:rPr lang="zh-CN" altLang="en-US"/>
              <a:t>在这种信用条件下，卖方允许买方在交易发生后一定时期内按发票面额支付货款，如“</a:t>
            </a:r>
            <a:r>
              <a:rPr lang="en-US" altLang="zh-CN"/>
              <a:t>net 45”</a:t>
            </a:r>
            <a:r>
              <a:rPr lang="zh-CN" altLang="en-US"/>
              <a:t>，是指在</a:t>
            </a:r>
            <a:r>
              <a:rPr lang="en-US" altLang="zh-CN"/>
              <a:t>45</a:t>
            </a:r>
            <a:r>
              <a:rPr lang="zh-CN" altLang="en-US"/>
              <a:t>天内按发票金额付款。这种条件下的信用期间一般为</a:t>
            </a:r>
            <a:r>
              <a:rPr lang="en-US" altLang="zh-CN"/>
              <a:t>30</a:t>
            </a:r>
            <a:r>
              <a:rPr lang="zh-CN" altLang="en-US"/>
              <a:t>天～</a:t>
            </a:r>
            <a:r>
              <a:rPr lang="en-US" altLang="zh-CN"/>
              <a:t>60</a:t>
            </a:r>
            <a:r>
              <a:rPr lang="zh-CN" altLang="en-US"/>
              <a:t>天，但有些季节性的生产企业可能为其顾客提供更长的信用期间。在这种情况下，买卖双方存在商业信用，买方可因延期付款而取得资金来源。</a:t>
            </a:r>
          </a:p>
          <a:p>
            <a:pPr>
              <a:spcBef>
                <a:spcPct val="50000"/>
              </a:spcBef>
            </a:pPr>
            <a:endParaRPr lang="zh-CN" altLang="en-US"/>
          </a:p>
        </p:txBody>
      </p:sp>
      <p:grpSp>
        <p:nvGrpSpPr>
          <p:cNvPr id="2" name="Group 9"/>
          <p:cNvGrpSpPr>
            <a:grpSpLocks/>
          </p:cNvGrpSpPr>
          <p:nvPr/>
        </p:nvGrpSpPr>
        <p:grpSpPr bwMode="auto">
          <a:xfrm>
            <a:off x="5219700" y="115888"/>
            <a:ext cx="2587625" cy="625475"/>
            <a:chOff x="434" y="2822"/>
            <a:chExt cx="824" cy="140"/>
          </a:xfrm>
        </p:grpSpPr>
        <p:sp>
          <p:nvSpPr>
            <p:cNvPr id="28678" name="Rectangle 10"/>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28679" name="Rectangle 11"/>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10.2 </a:t>
              </a:r>
              <a:r>
                <a:rPr lang="zh-CN" altLang="en-US" sz="2000" b="1">
                  <a:solidFill>
                    <a:srgbClr val="FFFFFF"/>
                  </a:solidFill>
                </a:rPr>
                <a:t>自然性筹资</a:t>
              </a:r>
              <a:endParaRPr lang="en-US" altLang="zh-CN" sz="2000" b="1">
                <a:solidFill>
                  <a:srgbClr val="FFFFFF"/>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9"/>
          <p:cNvSpPr>
            <a:spLocks noChangeArrowheads="1"/>
          </p:cNvSpPr>
          <p:nvPr/>
        </p:nvSpPr>
        <p:spPr bwMode="auto">
          <a:xfrm>
            <a:off x="395288" y="1484313"/>
            <a:ext cx="7489825" cy="3960812"/>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5124" name="Text Box 5"/>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a:t>
            </a:r>
            <a:r>
              <a:rPr lang="en-US" altLang="en-US" b="1">
                <a:solidFill>
                  <a:srgbClr val="FFFFFF"/>
                </a:solidFill>
              </a:rPr>
              <a:t>商业信用</a:t>
            </a:r>
            <a:endParaRPr lang="zh-CN" altLang="en-US" b="1">
              <a:solidFill>
                <a:srgbClr val="FFFFFF"/>
              </a:solidFill>
            </a:endParaRPr>
          </a:p>
        </p:txBody>
      </p:sp>
      <p:sp>
        <p:nvSpPr>
          <p:cNvPr id="5125" name="Text Box 6"/>
          <p:cNvSpPr txBox="1">
            <a:spLocks noChangeArrowheads="1"/>
          </p:cNvSpPr>
          <p:nvPr/>
        </p:nvSpPr>
        <p:spPr bwMode="auto">
          <a:xfrm>
            <a:off x="468313" y="1484313"/>
            <a:ext cx="7416800" cy="3800475"/>
          </a:xfrm>
          <a:prstGeom prst="rect">
            <a:avLst/>
          </a:prstGeom>
          <a:noFill/>
          <a:ln w="9525">
            <a:noFill/>
            <a:miter lim="800000"/>
            <a:headEnd/>
            <a:tailEnd/>
          </a:ln>
        </p:spPr>
        <p:txBody>
          <a:bodyPr>
            <a:spAutoFit/>
          </a:bodyPr>
          <a:lstStyle/>
          <a:p>
            <a:pPr>
              <a:spcBef>
                <a:spcPct val="50000"/>
              </a:spcBef>
            </a:pPr>
            <a:r>
              <a:rPr lang="en-US" altLang="zh-CN" b="1"/>
              <a:t>(3)</a:t>
            </a:r>
            <a:r>
              <a:rPr lang="zh-CN" altLang="en-US" b="1"/>
              <a:t>延期付款，但早付款有现金折扣</a:t>
            </a:r>
          </a:p>
          <a:p>
            <a:pPr>
              <a:spcBef>
                <a:spcPct val="50000"/>
              </a:spcBef>
            </a:pPr>
            <a:r>
              <a:rPr lang="zh-CN" altLang="en-US"/>
              <a:t>在这种条件下，买方若提前付款，卖方可给予一定的现金折扣，如买方不享受现金折扣，则必须在一定时期内付清账款，如“</a:t>
            </a:r>
            <a:r>
              <a:rPr lang="en-US" altLang="zh-CN"/>
              <a:t>2/10</a:t>
            </a:r>
            <a:r>
              <a:rPr lang="zh-CN" altLang="en-US"/>
              <a:t>，</a:t>
            </a:r>
            <a:r>
              <a:rPr lang="en-US" altLang="zh-CN"/>
              <a:t>n/30”</a:t>
            </a:r>
            <a:r>
              <a:rPr lang="zh-CN" altLang="en-US"/>
              <a:t>便属于此种信用条件。这种条件下，双方存在信用交易。买方若在折扣期内付款，则可获得短期的资金来源，并能得到现金折扣；若放弃现金折扣，则可在稍长时间内占用卖方的资金。</a:t>
            </a:r>
          </a:p>
          <a:p>
            <a:endParaRPr lang="zh-CN" altLang="en-US"/>
          </a:p>
          <a:p>
            <a:r>
              <a:rPr lang="zh-CN" altLang="en-US"/>
              <a:t>如果销货单位提供现金折扣，购买单位应尽量争取获得此项折扣，因为丧失现金折扣的机会成本很高。可按下计算：</a:t>
            </a:r>
          </a:p>
          <a:p>
            <a:r>
              <a:rPr lang="zh-CN" altLang="en-US"/>
              <a:t>	</a:t>
            </a:r>
          </a:p>
          <a:p>
            <a:endParaRPr lang="zh-CN" altLang="en-US"/>
          </a:p>
          <a:p>
            <a:r>
              <a:rPr lang="zh-CN" altLang="en-US"/>
              <a:t>式中：</a:t>
            </a:r>
            <a:r>
              <a:rPr lang="en-US" altLang="zh-CN"/>
              <a:t>CD——</a:t>
            </a:r>
            <a:r>
              <a:rPr lang="zh-CN" altLang="en-US"/>
              <a:t>现金折扣的百分比；</a:t>
            </a:r>
          </a:p>
          <a:p>
            <a:r>
              <a:rPr lang="en-US" altLang="zh-CN"/>
              <a:t>N——</a:t>
            </a:r>
            <a:r>
              <a:rPr lang="zh-CN" altLang="en-US"/>
              <a:t>失去现金折扣后延期付款天数。  </a:t>
            </a:r>
          </a:p>
        </p:txBody>
      </p:sp>
      <p:sp>
        <p:nvSpPr>
          <p:cNvPr id="5126" name="Rectangle 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7"/>
          <p:cNvGraphicFramePr>
            <a:graphicFrameLocks noChangeAspect="1"/>
          </p:cNvGraphicFramePr>
          <p:nvPr/>
        </p:nvGraphicFramePr>
        <p:xfrm>
          <a:off x="755650" y="4149725"/>
          <a:ext cx="1871663" cy="476250"/>
        </p:xfrm>
        <a:graphic>
          <a:graphicData uri="http://schemas.openxmlformats.org/presentationml/2006/ole">
            <mc:AlternateContent xmlns:mc="http://schemas.openxmlformats.org/markup-compatibility/2006">
              <mc:Choice xmlns:v="urn:schemas-microsoft-com:vml" Requires="v">
                <p:oleObj spid="_x0000_s5142" r:id="rId3" imgW="1536700" imgH="393700" progId="">
                  <p:embed/>
                </p:oleObj>
              </mc:Choice>
              <mc:Fallback>
                <p:oleObj r:id="rId3" imgW="1536700" imgH="3937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149725"/>
                        <a:ext cx="18716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5219700" y="115888"/>
            <a:ext cx="2587625" cy="625475"/>
            <a:chOff x="434" y="2822"/>
            <a:chExt cx="824" cy="140"/>
          </a:xfrm>
        </p:grpSpPr>
        <p:sp>
          <p:nvSpPr>
            <p:cNvPr id="5128" name="Rectangle 11"/>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5129" name="Rectangle 12"/>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10.2 </a:t>
              </a:r>
              <a:r>
                <a:rPr lang="zh-CN" altLang="en-US" sz="2000" b="1">
                  <a:solidFill>
                    <a:srgbClr val="FFFFFF"/>
                  </a:solidFill>
                </a:rPr>
                <a:t>自然性筹资</a:t>
              </a:r>
              <a:endParaRPr lang="en-US" altLang="zh-CN" sz="2000" b="1">
                <a:solidFill>
                  <a:srgbClr val="FFFFFF"/>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
          <p:cNvSpPr>
            <a:spLocks noChangeArrowheads="1"/>
          </p:cNvSpPr>
          <p:nvPr/>
        </p:nvSpPr>
        <p:spPr bwMode="auto">
          <a:xfrm>
            <a:off x="395288" y="1484313"/>
            <a:ext cx="7489825" cy="3960812"/>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6148" name="Text Box 5"/>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a:t>
            </a:r>
            <a:r>
              <a:rPr lang="en-US" altLang="en-US" b="1">
                <a:solidFill>
                  <a:srgbClr val="FFFFFF"/>
                </a:solidFill>
              </a:rPr>
              <a:t>商业信用</a:t>
            </a:r>
            <a:endParaRPr lang="zh-CN" altLang="en-US" b="1">
              <a:solidFill>
                <a:srgbClr val="FFFFFF"/>
              </a:solidFill>
            </a:endParaRPr>
          </a:p>
        </p:txBody>
      </p:sp>
      <p:sp>
        <p:nvSpPr>
          <p:cNvPr id="6149" name="Text Box 6"/>
          <p:cNvSpPr txBox="1">
            <a:spLocks noChangeArrowheads="1"/>
          </p:cNvSpPr>
          <p:nvPr/>
        </p:nvSpPr>
        <p:spPr bwMode="auto">
          <a:xfrm>
            <a:off x="468313" y="1628775"/>
            <a:ext cx="7199312" cy="2014538"/>
          </a:xfrm>
          <a:prstGeom prst="rect">
            <a:avLst/>
          </a:prstGeom>
          <a:noFill/>
          <a:ln w="9525">
            <a:noFill/>
            <a:miter lim="800000"/>
            <a:headEnd/>
            <a:tailEnd/>
          </a:ln>
        </p:spPr>
        <p:txBody>
          <a:bodyPr>
            <a:spAutoFit/>
          </a:bodyPr>
          <a:lstStyle/>
          <a:p>
            <a:r>
              <a:rPr lang="en-US" altLang="zh-CN" dirty="0" smtClean="0"/>
              <a:t>【</a:t>
            </a:r>
            <a:r>
              <a:rPr lang="zh-CN" altLang="en-US" dirty="0" smtClean="0"/>
              <a:t>例</a:t>
            </a:r>
            <a:r>
              <a:rPr lang="en-US" altLang="zh-CN" dirty="0" smtClean="0"/>
              <a:t>】</a:t>
            </a:r>
            <a:r>
              <a:rPr lang="zh-CN" altLang="en-US" dirty="0"/>
              <a:t>恒远公司按</a:t>
            </a:r>
            <a:r>
              <a:rPr lang="en-US" altLang="zh-CN" dirty="0"/>
              <a:t>3/10</a:t>
            </a:r>
            <a:r>
              <a:rPr lang="zh-CN" altLang="en-US" dirty="0"/>
              <a:t>、</a:t>
            </a:r>
            <a:r>
              <a:rPr lang="en-US" altLang="zh-CN" dirty="0"/>
              <a:t>n/30</a:t>
            </a:r>
            <a:r>
              <a:rPr lang="zh-CN" altLang="en-US" dirty="0"/>
              <a:t>的条件购入价值</a:t>
            </a:r>
            <a:r>
              <a:rPr lang="en-US" altLang="zh-CN" dirty="0"/>
              <a:t>10000</a:t>
            </a:r>
            <a:r>
              <a:rPr lang="zh-CN" altLang="en-US" dirty="0"/>
              <a:t>元的原材料。现计算不同情况下恒远公司所承受的商业信用成本。</a:t>
            </a:r>
          </a:p>
          <a:p>
            <a:endParaRPr lang="zh-CN" altLang="en-US" dirty="0"/>
          </a:p>
          <a:p>
            <a:r>
              <a:rPr lang="zh-CN" altLang="en-US" dirty="0"/>
              <a:t>如果公司在</a:t>
            </a:r>
            <a:r>
              <a:rPr lang="en-US" altLang="zh-CN" dirty="0"/>
              <a:t>10</a:t>
            </a:r>
            <a:r>
              <a:rPr lang="zh-CN" altLang="en-US" dirty="0"/>
              <a:t>天内付款，便享受了</a:t>
            </a:r>
            <a:r>
              <a:rPr lang="en-US" altLang="zh-CN" dirty="0"/>
              <a:t>10</a:t>
            </a:r>
            <a:r>
              <a:rPr lang="zh-CN" altLang="en-US" dirty="0"/>
              <a:t>天的免费信用期间，并获得</a:t>
            </a:r>
            <a:r>
              <a:rPr lang="en-US" altLang="zh-CN" dirty="0"/>
              <a:t>3%</a:t>
            </a:r>
            <a:r>
              <a:rPr lang="zh-CN" altLang="en-US" dirty="0"/>
              <a:t>的现金折扣，免费信用额为</a:t>
            </a:r>
            <a:r>
              <a:rPr lang="en-US" altLang="zh-CN" dirty="0"/>
              <a:t>9700</a:t>
            </a:r>
            <a:r>
              <a:rPr lang="zh-CN" altLang="en-US" dirty="0"/>
              <a:t>元（</a:t>
            </a:r>
            <a:r>
              <a:rPr lang="en-US" altLang="zh-CN" dirty="0"/>
              <a:t>10000 – 10000×3% = 9700</a:t>
            </a:r>
            <a:r>
              <a:rPr lang="zh-CN" altLang="en-US" dirty="0"/>
              <a:t>元）</a:t>
            </a:r>
          </a:p>
          <a:p>
            <a:r>
              <a:rPr lang="zh-CN" altLang="en-US" dirty="0"/>
              <a:t>如果公司在</a:t>
            </a:r>
            <a:r>
              <a:rPr lang="en-US" altLang="zh-CN" dirty="0"/>
              <a:t>10</a:t>
            </a:r>
            <a:r>
              <a:rPr lang="zh-CN" altLang="en-US" dirty="0"/>
              <a:t>天后、</a:t>
            </a:r>
            <a:r>
              <a:rPr lang="en-US" altLang="zh-CN" dirty="0"/>
              <a:t>30</a:t>
            </a:r>
            <a:r>
              <a:rPr lang="zh-CN" altLang="en-US" dirty="0"/>
              <a:t>天内付款，则将承受因放弃现金折扣而造成的机会成本，具体成本可计算如下：</a:t>
            </a:r>
          </a:p>
        </p:txBody>
      </p:sp>
      <p:sp>
        <p:nvSpPr>
          <p:cNvPr id="6150"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8"/>
          <p:cNvGraphicFramePr>
            <a:graphicFrameLocks noChangeAspect="1"/>
          </p:cNvGraphicFramePr>
          <p:nvPr/>
        </p:nvGraphicFramePr>
        <p:xfrm>
          <a:off x="755650" y="3860800"/>
          <a:ext cx="5976938" cy="712788"/>
        </p:xfrm>
        <a:graphic>
          <a:graphicData uri="http://schemas.openxmlformats.org/presentationml/2006/ole">
            <mc:AlternateContent xmlns:mc="http://schemas.openxmlformats.org/markup-compatibility/2006">
              <mc:Choice xmlns:v="urn:schemas-microsoft-com:vml" Requires="v">
                <p:oleObj spid="_x0000_s6166" r:id="rId3" imgW="3275178" imgH="393529" progId="">
                  <p:embed/>
                </p:oleObj>
              </mc:Choice>
              <mc:Fallback>
                <p:oleObj r:id="rId3" imgW="3275178" imgH="393529"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860800"/>
                        <a:ext cx="5976938"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
          <p:cNvGrpSpPr>
            <a:grpSpLocks/>
          </p:cNvGrpSpPr>
          <p:nvPr/>
        </p:nvGrpSpPr>
        <p:grpSpPr bwMode="auto">
          <a:xfrm>
            <a:off x="5219700" y="115888"/>
            <a:ext cx="2587625" cy="625475"/>
            <a:chOff x="434" y="2822"/>
            <a:chExt cx="824" cy="140"/>
          </a:xfrm>
        </p:grpSpPr>
        <p:sp>
          <p:nvSpPr>
            <p:cNvPr id="6152" name="Rectangle 12"/>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6153" name="Rectangle 13"/>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10.2 </a:t>
              </a:r>
              <a:r>
                <a:rPr lang="zh-CN" altLang="en-US" sz="2000" b="1">
                  <a:solidFill>
                    <a:srgbClr val="FFFFFF"/>
                  </a:solidFill>
                </a:rPr>
                <a:t>自然性筹资</a:t>
              </a:r>
              <a:endParaRPr lang="en-US" altLang="zh-CN" sz="2000" b="1">
                <a:solidFill>
                  <a:srgbClr val="FFFFFF"/>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ChangeArrowheads="1"/>
          </p:cNvSpPr>
          <p:nvPr/>
        </p:nvSpPr>
        <p:spPr bwMode="auto">
          <a:xfrm>
            <a:off x="395288" y="2060575"/>
            <a:ext cx="7489825" cy="3384550"/>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29699" name="Text Box 5"/>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a:t>
            </a:r>
            <a:r>
              <a:rPr lang="en-US" altLang="en-US" b="1">
                <a:solidFill>
                  <a:srgbClr val="FFFFFF"/>
                </a:solidFill>
              </a:rPr>
              <a:t>商业信用</a:t>
            </a:r>
            <a:endParaRPr lang="zh-CN" altLang="en-US" b="1">
              <a:solidFill>
                <a:srgbClr val="FFFFFF"/>
              </a:solidFill>
            </a:endParaRPr>
          </a:p>
        </p:txBody>
      </p:sp>
      <p:sp>
        <p:nvSpPr>
          <p:cNvPr id="29700" name="Text Box 6"/>
          <p:cNvSpPr txBox="1">
            <a:spLocks noChangeArrowheads="1"/>
          </p:cNvSpPr>
          <p:nvPr/>
        </p:nvSpPr>
        <p:spPr bwMode="auto">
          <a:xfrm>
            <a:off x="539750" y="1695450"/>
            <a:ext cx="7272338" cy="3389313"/>
          </a:xfrm>
          <a:prstGeom prst="rect">
            <a:avLst/>
          </a:prstGeom>
          <a:noFill/>
          <a:ln w="9525">
            <a:noFill/>
            <a:miter lim="800000"/>
            <a:headEnd/>
            <a:tailEnd/>
          </a:ln>
        </p:spPr>
        <p:txBody>
          <a:bodyPr>
            <a:spAutoFit/>
          </a:bodyPr>
          <a:lstStyle/>
          <a:p>
            <a:pPr>
              <a:spcBef>
                <a:spcPct val="50000"/>
              </a:spcBef>
            </a:pPr>
            <a:r>
              <a:rPr lang="zh-CN" altLang="en-US" b="1"/>
              <a:t>商业信用的控制</a:t>
            </a:r>
          </a:p>
          <a:p>
            <a:pPr>
              <a:spcBef>
                <a:spcPct val="50000"/>
              </a:spcBef>
            </a:pPr>
            <a:r>
              <a:rPr lang="en-US" altLang="zh-CN" b="1"/>
              <a:t>(1)</a:t>
            </a:r>
            <a:r>
              <a:rPr lang="zh-CN" altLang="en-US" b="1"/>
              <a:t>信息系统的监督</a:t>
            </a:r>
          </a:p>
          <a:p>
            <a:pPr>
              <a:spcBef>
                <a:spcPct val="50000"/>
              </a:spcBef>
            </a:pPr>
            <a:r>
              <a:rPr lang="zh-CN" altLang="en-US"/>
              <a:t>商业信用的一般表现形式是应付账款。对应付账款进行有效管理需要一个健全、完整的信息系统。这个系统还可以与其他活动产生联系，为其他活动提供数据资料。比如，当货款支付决定作出之后，这一信息可以传递给企业的现金预测系统，自动更新企业对未来期间的现金预测。 </a:t>
            </a:r>
          </a:p>
          <a:p>
            <a:endParaRPr lang="en-US" altLang="zh-CN"/>
          </a:p>
          <a:p>
            <a:r>
              <a:rPr lang="en-US" altLang="zh-CN" b="1"/>
              <a:t>(2)</a:t>
            </a:r>
            <a:r>
              <a:rPr lang="zh-CN" altLang="en-US" b="1"/>
              <a:t>应付账款余额控制</a:t>
            </a:r>
          </a:p>
          <a:p>
            <a:r>
              <a:rPr lang="zh-CN" altLang="en-US"/>
              <a:t>当公司的支付政策确定之后，对日常政策执行的监督就成为非常重要的环节。这里介绍两种控制支付状态的方法：考察应付账款周转率和分析应付账款余额百分比。 </a:t>
            </a:r>
          </a:p>
        </p:txBody>
      </p:sp>
      <p:grpSp>
        <p:nvGrpSpPr>
          <p:cNvPr id="2" name="Group 8"/>
          <p:cNvGrpSpPr>
            <a:grpSpLocks/>
          </p:cNvGrpSpPr>
          <p:nvPr/>
        </p:nvGrpSpPr>
        <p:grpSpPr bwMode="auto">
          <a:xfrm>
            <a:off x="5219700" y="115888"/>
            <a:ext cx="2587625" cy="625475"/>
            <a:chOff x="434" y="2822"/>
            <a:chExt cx="824" cy="140"/>
          </a:xfrm>
        </p:grpSpPr>
        <p:sp>
          <p:nvSpPr>
            <p:cNvPr id="29702" name="Rectangle 9"/>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29703" name="Rectangle 10"/>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10.2 </a:t>
              </a:r>
              <a:r>
                <a:rPr lang="zh-CN" altLang="en-US" sz="2000" b="1">
                  <a:solidFill>
                    <a:srgbClr val="FFFFFF"/>
                  </a:solidFill>
                </a:rPr>
                <a:t>自然性筹资</a:t>
              </a:r>
              <a:endParaRPr lang="en-US" altLang="zh-CN" sz="2000" b="1">
                <a:solidFill>
                  <a:srgbClr val="FFFFFF"/>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4"/>
          <p:cNvSpPr>
            <a:spLocks noChangeArrowheads="1"/>
          </p:cNvSpPr>
          <p:nvPr/>
        </p:nvSpPr>
        <p:spPr bwMode="auto">
          <a:xfrm>
            <a:off x="466725" y="1628775"/>
            <a:ext cx="7489825" cy="5040313"/>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33795" name="Text Box 3"/>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a:t>
            </a:r>
            <a:r>
              <a:rPr lang="en-US" altLang="en-US" b="1">
                <a:solidFill>
                  <a:srgbClr val="FFFFFF"/>
                </a:solidFill>
              </a:rPr>
              <a:t>商业信用</a:t>
            </a:r>
            <a:endParaRPr lang="zh-CN" altLang="en-US" b="1">
              <a:solidFill>
                <a:srgbClr val="FFFFFF"/>
              </a:solidFill>
            </a:endParaRPr>
          </a:p>
        </p:txBody>
      </p:sp>
      <p:grpSp>
        <p:nvGrpSpPr>
          <p:cNvPr id="2" name="Group 4"/>
          <p:cNvGrpSpPr>
            <a:grpSpLocks/>
          </p:cNvGrpSpPr>
          <p:nvPr/>
        </p:nvGrpSpPr>
        <p:grpSpPr bwMode="auto">
          <a:xfrm>
            <a:off x="5219700" y="115888"/>
            <a:ext cx="2587625" cy="625475"/>
            <a:chOff x="434" y="2822"/>
            <a:chExt cx="824" cy="140"/>
          </a:xfrm>
        </p:grpSpPr>
        <p:sp>
          <p:nvSpPr>
            <p:cNvPr id="33804" name="Rectangle 5"/>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33805" name="Rectangle 6"/>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10.2 </a:t>
              </a:r>
              <a:r>
                <a:rPr lang="zh-CN" altLang="en-US" sz="2000" b="1">
                  <a:solidFill>
                    <a:srgbClr val="FFFFFF"/>
                  </a:solidFill>
                </a:rPr>
                <a:t>自然性筹资</a:t>
              </a:r>
              <a:endParaRPr lang="en-US" altLang="zh-CN" sz="2000" b="1">
                <a:solidFill>
                  <a:srgbClr val="FFFFFF"/>
                </a:solidFill>
              </a:endParaRPr>
            </a:p>
          </p:txBody>
        </p:sp>
      </p:grpSp>
      <p:sp>
        <p:nvSpPr>
          <p:cNvPr id="33797" name="Text Box 84"/>
          <p:cNvSpPr txBox="1">
            <a:spLocks noChangeArrowheads="1"/>
          </p:cNvSpPr>
          <p:nvPr/>
        </p:nvSpPr>
        <p:spPr bwMode="auto">
          <a:xfrm>
            <a:off x="539750" y="1700213"/>
            <a:ext cx="7561263" cy="2014537"/>
          </a:xfrm>
          <a:prstGeom prst="rect">
            <a:avLst/>
          </a:prstGeom>
          <a:noFill/>
          <a:ln w="9525">
            <a:noFill/>
            <a:miter lim="800000"/>
            <a:headEnd/>
            <a:tailEnd/>
          </a:ln>
        </p:spPr>
        <p:txBody>
          <a:bodyPr>
            <a:spAutoFit/>
          </a:bodyPr>
          <a:lstStyle/>
          <a:p>
            <a:r>
              <a:rPr lang="en-US" altLang="zh-CN" b="1"/>
              <a:t>(3)</a:t>
            </a:r>
            <a:r>
              <a:rPr lang="zh-CN" altLang="en-US" b="1"/>
              <a:t>道德控制</a:t>
            </a:r>
          </a:p>
          <a:p>
            <a:r>
              <a:rPr lang="zh-CN" altLang="en-US"/>
              <a:t>一般来讲，企业不应该拖欠应付账款，但当拖欠账款需要支付的代价小于公司的机会投资收益时，从理论上讲，按照成本报酬原则，企业可以选择推迟支付应付账款。但是，实际经济生活中不仅仅是成本报酬原则这么简单，而且现实中的成本和报酬也不是完全靠公式就可以计算清楚的，有很多隐性的成本和报酬，很重要的一个方面就是企业之间的商业道德（或者说信誉）评价。 </a:t>
            </a:r>
          </a:p>
        </p:txBody>
      </p:sp>
      <p:sp>
        <p:nvSpPr>
          <p:cNvPr id="33798" name="Rectangle 89"/>
          <p:cNvSpPr>
            <a:spLocks noChangeArrowheads="1"/>
          </p:cNvSpPr>
          <p:nvPr/>
        </p:nvSpPr>
        <p:spPr bwMode="auto">
          <a:xfrm>
            <a:off x="0" y="2478088"/>
            <a:ext cx="9144000" cy="0"/>
          </a:xfrm>
          <a:prstGeom prst="rect">
            <a:avLst/>
          </a:prstGeom>
          <a:noFill/>
          <a:ln w="9525">
            <a:noFill/>
            <a:miter lim="800000"/>
            <a:headEnd/>
            <a:tailEnd/>
          </a:ln>
        </p:spPr>
        <p:txBody>
          <a:bodyPr wrap="none" anchor="ctr">
            <a:spAutoFit/>
          </a:bodyPr>
          <a:lstStyle/>
          <a:p>
            <a:endParaRPr lang="zh-CN" altLang="en-US"/>
          </a:p>
        </p:txBody>
      </p:sp>
      <p:grpSp>
        <p:nvGrpSpPr>
          <p:cNvPr id="3" name="Group 85"/>
          <p:cNvGrpSpPr>
            <a:grpSpLocks/>
          </p:cNvGrpSpPr>
          <p:nvPr/>
        </p:nvGrpSpPr>
        <p:grpSpPr bwMode="auto">
          <a:xfrm>
            <a:off x="1692275" y="3832225"/>
            <a:ext cx="5111750" cy="2117725"/>
            <a:chOff x="0" y="0"/>
            <a:chExt cx="7200" cy="2634"/>
          </a:xfrm>
        </p:grpSpPr>
        <p:sp>
          <p:nvSpPr>
            <p:cNvPr id="33801" name="Rectangle 88"/>
            <p:cNvSpPr>
              <a:spLocks noChangeArrowheads="1"/>
            </p:cNvSpPr>
            <p:nvPr/>
          </p:nvSpPr>
          <p:spPr bwMode="auto">
            <a:xfrm>
              <a:off x="1110" y="0"/>
              <a:ext cx="4800" cy="783"/>
            </a:xfrm>
            <a:prstGeom prst="rect">
              <a:avLst/>
            </a:prstGeom>
            <a:solidFill>
              <a:srgbClr val="FFFFFF"/>
            </a:solidFill>
            <a:ln w="9525">
              <a:solidFill>
                <a:srgbClr val="000000"/>
              </a:solidFill>
              <a:miter lim="800000"/>
              <a:headEnd/>
              <a:tailEnd/>
            </a:ln>
          </p:spPr>
          <p:txBody>
            <a:bodyPr/>
            <a:lstStyle/>
            <a:p>
              <a:pPr algn="ctr" eaLnBrk="0" hangingPunct="0"/>
              <a:r>
                <a:rPr lang="zh-CN" altLang="en-US" sz="1200">
                  <a:latin typeface="Times New Roman" pitchFamily="18" charset="0"/>
                  <a:cs typeface="Times New Roman" pitchFamily="18" charset="0"/>
                </a:rPr>
                <a:t>最高层</a:t>
              </a:r>
              <a:endParaRPr lang="zh-CN" altLang="en-US" sz="1200"/>
            </a:p>
            <a:p>
              <a:pPr algn="ctr" eaLnBrk="0" hangingPunct="0"/>
              <a:r>
                <a:rPr lang="zh-CN" altLang="en-US" sz="1200">
                  <a:latin typeface="Times New Roman" pitchFamily="18" charset="0"/>
                  <a:cs typeface="Times New Roman" pitchFamily="18" charset="0"/>
                </a:rPr>
                <a:t>更多地考虑合作伙伴的利益，即使需要作出一定牺牲</a:t>
              </a:r>
              <a:endParaRPr lang="zh-CN" altLang="en-US" sz="1200"/>
            </a:p>
          </p:txBody>
        </p:sp>
        <p:sp>
          <p:nvSpPr>
            <p:cNvPr id="33802" name="Rectangle 87"/>
            <p:cNvSpPr>
              <a:spLocks noChangeArrowheads="1"/>
            </p:cNvSpPr>
            <p:nvPr/>
          </p:nvSpPr>
          <p:spPr bwMode="auto">
            <a:xfrm>
              <a:off x="540" y="942"/>
              <a:ext cx="5940" cy="777"/>
            </a:xfrm>
            <a:prstGeom prst="rect">
              <a:avLst/>
            </a:prstGeom>
            <a:solidFill>
              <a:srgbClr val="FFFFFF"/>
            </a:solidFill>
            <a:ln w="9525">
              <a:solidFill>
                <a:srgbClr val="000000"/>
              </a:solidFill>
              <a:miter lim="800000"/>
              <a:headEnd/>
              <a:tailEnd/>
            </a:ln>
          </p:spPr>
          <p:txBody>
            <a:bodyPr/>
            <a:lstStyle/>
            <a:p>
              <a:pPr algn="ctr" eaLnBrk="0" hangingPunct="0"/>
              <a:r>
                <a:rPr lang="zh-CN" altLang="en-US" sz="1200">
                  <a:latin typeface="Times New Roman" pitchFamily="18" charset="0"/>
                  <a:cs typeface="Times New Roman" pitchFamily="18" charset="0"/>
                </a:rPr>
                <a:t>中间层</a:t>
              </a:r>
              <a:endParaRPr lang="zh-CN" altLang="en-US" sz="1200"/>
            </a:p>
            <a:p>
              <a:pPr algn="ctr" eaLnBrk="0" hangingPunct="0"/>
              <a:r>
                <a:rPr lang="zh-CN" altLang="en-US" sz="1200">
                  <a:latin typeface="Times New Roman" pitchFamily="18" charset="0"/>
                  <a:cs typeface="Times New Roman" pitchFamily="18" charset="0"/>
                </a:rPr>
                <a:t>所有的决策公开，考察利益相关者和无关者对企业行为的评价</a:t>
              </a:r>
              <a:endParaRPr lang="zh-CN" altLang="en-US" sz="1200"/>
            </a:p>
          </p:txBody>
        </p:sp>
        <p:sp>
          <p:nvSpPr>
            <p:cNvPr id="33803" name="Rectangle 86"/>
            <p:cNvSpPr>
              <a:spLocks noChangeArrowheads="1"/>
            </p:cNvSpPr>
            <p:nvPr/>
          </p:nvSpPr>
          <p:spPr bwMode="auto">
            <a:xfrm>
              <a:off x="0" y="1854"/>
              <a:ext cx="7200" cy="780"/>
            </a:xfrm>
            <a:prstGeom prst="rect">
              <a:avLst/>
            </a:prstGeom>
            <a:solidFill>
              <a:srgbClr val="FFFFFF"/>
            </a:solidFill>
            <a:ln w="9525">
              <a:solidFill>
                <a:srgbClr val="000000"/>
              </a:solidFill>
              <a:miter lim="800000"/>
              <a:headEnd/>
              <a:tailEnd/>
            </a:ln>
          </p:spPr>
          <p:txBody>
            <a:bodyPr/>
            <a:lstStyle/>
            <a:p>
              <a:pPr algn="ctr" eaLnBrk="0" hangingPunct="0"/>
              <a:r>
                <a:rPr lang="zh-CN" altLang="en-US" sz="1200">
                  <a:latin typeface="Times New Roman" pitchFamily="18" charset="0"/>
                  <a:cs typeface="Times New Roman" pitchFamily="18" charset="0"/>
                </a:rPr>
                <a:t>基础层</a:t>
              </a:r>
              <a:endParaRPr lang="zh-CN" altLang="en-US" sz="1200"/>
            </a:p>
            <a:p>
              <a:pPr algn="ctr" eaLnBrk="0" hangingPunct="0"/>
              <a:r>
                <a:rPr lang="zh-CN" altLang="en-US" sz="1200">
                  <a:latin typeface="Times New Roman" pitchFamily="18" charset="0"/>
                  <a:cs typeface="Times New Roman" pitchFamily="18" charset="0"/>
                </a:rPr>
                <a:t>考察企业的经营行为是否符合法律规定，是否符合企业的内部规章制度等约束</a:t>
              </a:r>
              <a:endParaRPr lang="zh-CN" altLang="en-US" sz="1200"/>
            </a:p>
          </p:txBody>
        </p:sp>
      </p:grpSp>
      <p:sp>
        <p:nvSpPr>
          <p:cNvPr id="33800" name="Rectangle 93"/>
          <p:cNvSpPr>
            <a:spLocks noChangeArrowheads="1"/>
          </p:cNvSpPr>
          <p:nvPr/>
        </p:nvSpPr>
        <p:spPr bwMode="auto">
          <a:xfrm>
            <a:off x="3708400" y="6092825"/>
            <a:ext cx="1200150" cy="244475"/>
          </a:xfrm>
          <a:prstGeom prst="rect">
            <a:avLst/>
          </a:prstGeom>
          <a:noFill/>
          <a:ln w="9525">
            <a:noFill/>
            <a:miter lim="800000"/>
            <a:headEnd/>
            <a:tailEnd/>
          </a:ln>
        </p:spPr>
        <p:txBody>
          <a:bodyPr wrap="none" anchor="ctr">
            <a:spAutoFit/>
          </a:bodyPr>
          <a:lstStyle/>
          <a:p>
            <a:pPr indent="127000" algn="ctr" eaLnBrk="0" hangingPunct="0"/>
            <a:r>
              <a:rPr lang="zh-CN" altLang="en-US" sz="1000" b="1">
                <a:latin typeface="Times New Roman" pitchFamily="18" charset="0"/>
                <a:ea typeface="黑体" pitchFamily="2" charset="-122"/>
                <a:cs typeface="Times New Roman" pitchFamily="18" charset="0"/>
              </a:rPr>
              <a:t>道德控制的层次</a:t>
            </a:r>
            <a:endParaRPr lang="zh-CN" altLang="en-US" sz="1000">
              <a:ea typeface="黑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2"/>
          <p:cNvSpPr>
            <a:spLocks noChangeArrowheads="1"/>
          </p:cNvSpPr>
          <p:nvPr/>
        </p:nvSpPr>
        <p:spPr bwMode="auto">
          <a:xfrm>
            <a:off x="466725" y="1844675"/>
            <a:ext cx="7273925" cy="3671888"/>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34819"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a:t>
            </a:r>
            <a:r>
              <a:rPr lang="en-US" altLang="en-US" b="1">
                <a:solidFill>
                  <a:srgbClr val="FFFFFF"/>
                </a:solidFill>
              </a:rPr>
              <a:t>商业信用</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34830"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34831"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10.2 </a:t>
              </a:r>
              <a:r>
                <a:rPr lang="zh-CN" altLang="en-US" sz="2000" b="1">
                  <a:solidFill>
                    <a:srgbClr val="FFFFFF"/>
                  </a:solidFill>
                </a:rPr>
                <a:t>自然性筹资</a:t>
              </a:r>
              <a:endParaRPr lang="en-US" altLang="zh-CN" sz="2000" b="1">
                <a:solidFill>
                  <a:srgbClr val="FFFFFF"/>
                </a:solidFill>
              </a:endParaRPr>
            </a:p>
          </p:txBody>
        </p:sp>
      </p:grpSp>
      <p:grpSp>
        <p:nvGrpSpPr>
          <p:cNvPr id="3" name="Group 20"/>
          <p:cNvGrpSpPr>
            <a:grpSpLocks/>
          </p:cNvGrpSpPr>
          <p:nvPr/>
        </p:nvGrpSpPr>
        <p:grpSpPr bwMode="auto">
          <a:xfrm>
            <a:off x="1330325" y="2544763"/>
            <a:ext cx="4608513" cy="2540000"/>
            <a:chOff x="295" y="1026"/>
            <a:chExt cx="2060" cy="1176"/>
          </a:xfrm>
        </p:grpSpPr>
        <p:sp>
          <p:nvSpPr>
            <p:cNvPr id="34823" name="Rectangle 13"/>
            <p:cNvSpPr>
              <a:spLocks noChangeArrowheads="1"/>
            </p:cNvSpPr>
            <p:nvPr/>
          </p:nvSpPr>
          <p:spPr bwMode="auto">
            <a:xfrm>
              <a:off x="297" y="1159"/>
              <a:ext cx="947" cy="433"/>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de-DE">
                  <a:solidFill>
                    <a:srgbClr val="000000"/>
                  </a:solidFill>
                </a:rPr>
                <a:t>①使用方便。</a:t>
              </a: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de-DE">
                  <a:solidFill>
                    <a:srgbClr val="000000"/>
                  </a:solidFill>
                </a:rPr>
                <a:t>②成本低。</a:t>
              </a: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de-DE">
                  <a:solidFill>
                    <a:srgbClr val="000000"/>
                  </a:solidFill>
                </a:rPr>
                <a:t>③限制少。</a:t>
              </a:r>
            </a:p>
          </p:txBody>
        </p:sp>
        <p:sp>
          <p:nvSpPr>
            <p:cNvPr id="34824" name="Rectangle 14"/>
            <p:cNvSpPr>
              <a:spLocks noChangeArrowheads="1"/>
            </p:cNvSpPr>
            <p:nvPr/>
          </p:nvSpPr>
          <p:spPr bwMode="auto">
            <a:xfrm>
              <a:off x="1425" y="1159"/>
              <a:ext cx="929" cy="1043"/>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a:solidFill>
                    <a:srgbClr val="000000"/>
                  </a:solidFill>
                </a:rPr>
                <a:t>商业信用的时间一般较短</a:t>
              </a: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a:solidFill>
                    <a:srgbClr val="000000"/>
                  </a:solidFill>
                </a:rPr>
                <a:t>如果公司取得现金折扣，则付款时间会更短，而要放弃现金折扣，则公司会付出较高的</a:t>
              </a:r>
              <a:r>
                <a:rPr lang="zh-CN" altLang="en-US">
                  <a:solidFill>
                    <a:srgbClr val="000000"/>
                  </a:solidFill>
                </a:rPr>
                <a:t>资本成本</a:t>
              </a:r>
              <a:r>
                <a:rPr lang="en-US" altLang="zh-CN">
                  <a:solidFill>
                    <a:srgbClr val="000000"/>
                  </a:solidFill>
                </a:rPr>
                <a:t>。</a:t>
              </a:r>
              <a:endParaRPr lang="en-US" altLang="de-DE">
                <a:solidFill>
                  <a:srgbClr val="000000"/>
                </a:solidFill>
              </a:endParaRPr>
            </a:p>
          </p:txBody>
        </p:sp>
        <p:sp>
          <p:nvSpPr>
            <p:cNvPr id="34825" name="AutoShape 15"/>
            <p:cNvSpPr>
              <a:spLocks noChangeArrowheads="1"/>
            </p:cNvSpPr>
            <p:nvPr/>
          </p:nvSpPr>
          <p:spPr bwMode="auto">
            <a:xfrm rot="5400000" flipV="1">
              <a:off x="738" y="583"/>
              <a:ext cx="118" cy="1003"/>
            </a:xfrm>
            <a:prstGeom prst="downArrow">
              <a:avLst>
                <a:gd name="adj1" fmla="val 58176"/>
                <a:gd name="adj2" fmla="val 50134"/>
              </a:avLst>
            </a:prstGeom>
            <a:solidFill>
              <a:srgbClr val="366B7E"/>
            </a:solidFill>
            <a:ln w="6350">
              <a:noFill/>
              <a:miter lim="800000"/>
              <a:headEnd/>
              <a:tailEnd/>
            </a:ln>
          </p:spPr>
          <p:txBody>
            <a:bodyPr lIns="0" tIns="0" rIns="0" bIns="0" anchor="ctr">
              <a:spAutoFit/>
            </a:bodyPr>
            <a:lstStyle/>
            <a:p>
              <a:endParaRPr lang="zh-CN" altLang="en-US"/>
            </a:p>
          </p:txBody>
        </p:sp>
        <p:sp>
          <p:nvSpPr>
            <p:cNvPr id="34826" name="AutoShape 16"/>
            <p:cNvSpPr>
              <a:spLocks noChangeArrowheads="1"/>
            </p:cNvSpPr>
            <p:nvPr/>
          </p:nvSpPr>
          <p:spPr bwMode="auto">
            <a:xfrm rot="-5400000" flipH="1" flipV="1">
              <a:off x="1795" y="583"/>
              <a:ext cx="118" cy="1003"/>
            </a:xfrm>
            <a:prstGeom prst="downArrow">
              <a:avLst>
                <a:gd name="adj1" fmla="val 58176"/>
                <a:gd name="adj2" fmla="val 50134"/>
              </a:avLst>
            </a:prstGeom>
            <a:solidFill>
              <a:srgbClr val="366B7E"/>
            </a:solidFill>
            <a:ln w="6350">
              <a:noFill/>
              <a:miter lim="800000"/>
              <a:headEnd/>
              <a:tailEnd/>
            </a:ln>
          </p:spPr>
          <p:txBody>
            <a:bodyPr lIns="0" tIns="0" rIns="0" bIns="0" anchor="ctr">
              <a:spAutoFit/>
            </a:bodyPr>
            <a:lstStyle/>
            <a:p>
              <a:endParaRPr lang="zh-CN" altLang="en-US"/>
            </a:p>
          </p:txBody>
        </p:sp>
        <p:sp>
          <p:nvSpPr>
            <p:cNvPr id="34827" name="AutoShape 17"/>
            <p:cNvSpPr>
              <a:spLocks noChangeArrowheads="1"/>
            </p:cNvSpPr>
            <p:nvPr/>
          </p:nvSpPr>
          <p:spPr bwMode="auto">
            <a:xfrm>
              <a:off x="331" y="1057"/>
              <a:ext cx="55" cy="55"/>
            </a:xfrm>
            <a:prstGeom prst="plus">
              <a:avLst>
                <a:gd name="adj" fmla="val 37625"/>
              </a:avLst>
            </a:prstGeom>
            <a:solidFill>
              <a:srgbClr val="FFFFFF"/>
            </a:solidFill>
            <a:ln w="6350">
              <a:noFill/>
              <a:miter lim="800000"/>
              <a:headEnd/>
              <a:tailEnd/>
            </a:ln>
          </p:spPr>
          <p:txBody>
            <a:bodyPr lIns="0" tIns="0" rIns="0" bIns="0" anchor="ctr">
              <a:spAutoFit/>
            </a:bodyPr>
            <a:lstStyle/>
            <a:p>
              <a:endParaRPr lang="zh-CN" altLang="en-US"/>
            </a:p>
          </p:txBody>
        </p:sp>
        <p:sp>
          <p:nvSpPr>
            <p:cNvPr id="34828" name="Rectangle 18"/>
            <p:cNvSpPr>
              <a:spLocks noChangeArrowheads="1"/>
            </p:cNvSpPr>
            <p:nvPr/>
          </p:nvSpPr>
          <p:spPr bwMode="auto">
            <a:xfrm>
              <a:off x="2265" y="1077"/>
              <a:ext cx="58" cy="13"/>
            </a:xfrm>
            <a:prstGeom prst="rect">
              <a:avLst/>
            </a:prstGeom>
            <a:solidFill>
              <a:srgbClr val="FFFFFF"/>
            </a:solidFill>
            <a:ln w="6350">
              <a:noFill/>
              <a:miter lim="800000"/>
              <a:headEnd/>
              <a:tailEnd/>
            </a:ln>
          </p:spPr>
          <p:txBody>
            <a:bodyPr lIns="0" tIns="0" rIns="0" bIns="0" anchor="ctr">
              <a:spAutoFit/>
            </a:bodyPr>
            <a:lstStyle/>
            <a:p>
              <a:endParaRPr lang="zh-CN" altLang="en-US"/>
            </a:p>
          </p:txBody>
        </p:sp>
        <p:sp>
          <p:nvSpPr>
            <p:cNvPr id="34829" name="Line 19"/>
            <p:cNvSpPr>
              <a:spLocks noChangeShapeType="1"/>
            </p:cNvSpPr>
            <p:nvPr/>
          </p:nvSpPr>
          <p:spPr bwMode="auto">
            <a:xfrm>
              <a:off x="1321" y="1032"/>
              <a:ext cx="0" cy="1094"/>
            </a:xfrm>
            <a:prstGeom prst="line">
              <a:avLst/>
            </a:prstGeom>
            <a:noFill/>
            <a:ln w="22225">
              <a:solidFill>
                <a:srgbClr val="366B7E"/>
              </a:solidFill>
              <a:round/>
              <a:headEnd/>
              <a:tailEnd/>
            </a:ln>
          </p:spPr>
          <p:txBody>
            <a:bodyPr wrap="none" lIns="0" tIns="0" rIns="0" bIns="0" anchor="ctr">
              <a:spAutoFit/>
            </a:bodyPr>
            <a:lstStyle/>
            <a:p>
              <a:endParaRPr lang="zh-CN" altLang="en-US"/>
            </a:p>
          </p:txBody>
        </p:sp>
      </p:grpSp>
      <p:sp>
        <p:nvSpPr>
          <p:cNvPr id="34822" name="Text Box 21"/>
          <p:cNvSpPr txBox="1">
            <a:spLocks noChangeArrowheads="1"/>
          </p:cNvSpPr>
          <p:nvPr/>
        </p:nvSpPr>
        <p:spPr bwMode="auto">
          <a:xfrm>
            <a:off x="1690688" y="2041525"/>
            <a:ext cx="4752975" cy="366713"/>
          </a:xfrm>
          <a:prstGeom prst="rect">
            <a:avLst/>
          </a:prstGeom>
          <a:noFill/>
          <a:ln w="9525">
            <a:noFill/>
            <a:miter lim="800000"/>
            <a:headEnd/>
            <a:tailEnd/>
          </a:ln>
        </p:spPr>
        <p:txBody>
          <a:bodyPr>
            <a:spAutoFit/>
          </a:bodyPr>
          <a:lstStyle/>
          <a:p>
            <a:pPr>
              <a:spcBef>
                <a:spcPct val="50000"/>
              </a:spcBef>
            </a:pPr>
            <a:r>
              <a:rPr lang="zh-CN" altLang="en-US" b="1"/>
              <a:t>商业信用筹资的优缺点</a:t>
            </a:r>
            <a:r>
              <a:rPr lang="zh-CN" altLang="en-US"/>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2-</a:t>
            </a:r>
            <a:r>
              <a:rPr lang="en-US" altLang="en-US" b="1">
                <a:solidFill>
                  <a:srgbClr val="FFFFFF"/>
                </a:solidFill>
              </a:rPr>
              <a:t>应付费用</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9225"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9226"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10.2 </a:t>
              </a:r>
              <a:r>
                <a:rPr lang="zh-CN" altLang="en-US" sz="2000" b="1">
                  <a:solidFill>
                    <a:srgbClr val="FFFFFF"/>
                  </a:solidFill>
                </a:rPr>
                <a:t>自然性筹资</a:t>
              </a:r>
              <a:endParaRPr lang="en-US" altLang="zh-CN" sz="2000" b="1">
                <a:solidFill>
                  <a:srgbClr val="FFFFFF"/>
                </a:solidFill>
              </a:endParaRPr>
            </a:p>
          </p:txBody>
        </p:sp>
      </p:grpSp>
      <p:sp>
        <p:nvSpPr>
          <p:cNvPr id="9222" name="Text Box 6"/>
          <p:cNvSpPr txBox="1">
            <a:spLocks noChangeArrowheads="1"/>
          </p:cNvSpPr>
          <p:nvPr/>
        </p:nvSpPr>
        <p:spPr bwMode="auto">
          <a:xfrm>
            <a:off x="468313" y="1484313"/>
            <a:ext cx="7272337" cy="4633912"/>
          </a:xfrm>
          <a:prstGeom prst="rect">
            <a:avLst/>
          </a:prstGeom>
          <a:solidFill>
            <a:srgbClr val="CCFFFF"/>
          </a:solidFill>
          <a:ln w="9525">
            <a:solidFill>
              <a:srgbClr val="FFCC00"/>
            </a:solidFill>
            <a:miter lim="800000"/>
            <a:headEnd/>
            <a:tailEnd/>
          </a:ln>
        </p:spPr>
        <p:txBody>
          <a:bodyPr>
            <a:spAutoFit/>
          </a:bodyPr>
          <a:lstStyle/>
          <a:p>
            <a:pPr>
              <a:spcBef>
                <a:spcPct val="50000"/>
              </a:spcBef>
            </a:pPr>
            <a:r>
              <a:rPr lang="zh-CN" altLang="en-US" b="1" dirty="0"/>
              <a:t>应付费用</a:t>
            </a:r>
            <a:r>
              <a:rPr lang="zh-CN" altLang="en-US" dirty="0"/>
              <a:t>，是指企业生产经营过程中发生的应付而未付的费用，例如应付工资、应付税金等。 </a:t>
            </a:r>
          </a:p>
          <a:p>
            <a:pPr>
              <a:spcBef>
                <a:spcPct val="50000"/>
              </a:spcBef>
            </a:pPr>
            <a:r>
              <a:rPr lang="zh-CN" altLang="en-US" dirty="0"/>
              <a:t>应付费用筹资额的计算方法包括两种，一种是按照平均占用天数计算，另一种是按照经常占用天数计算。</a:t>
            </a:r>
          </a:p>
          <a:p>
            <a:r>
              <a:rPr lang="en-US" altLang="zh-CN" b="1" dirty="0"/>
              <a:t>(1)</a:t>
            </a:r>
            <a:r>
              <a:rPr lang="zh-CN" altLang="en-US" b="1" dirty="0"/>
              <a:t>按平均占用天数计算</a:t>
            </a:r>
          </a:p>
          <a:p>
            <a:r>
              <a:rPr lang="zh-CN" altLang="en-US" dirty="0"/>
              <a:t>平均占用天数，是指从应付费用产生之日起、到实际支付之日止，平均占用的天数。应付费用的筹资额可以利用平均每日发生额与平均占用天数相乘确定，即 </a:t>
            </a:r>
          </a:p>
          <a:p>
            <a:endParaRPr lang="zh-CN" altLang="en-US" dirty="0"/>
          </a:p>
          <a:p>
            <a:endParaRPr lang="zh-CN" altLang="en-US" dirty="0"/>
          </a:p>
          <a:p>
            <a:endParaRPr lang="zh-CN" altLang="en-US" dirty="0"/>
          </a:p>
          <a:p>
            <a:r>
              <a:rPr lang="en-US" altLang="zh-CN" dirty="0"/>
              <a:t>【</a:t>
            </a:r>
            <a:r>
              <a:rPr lang="zh-CN" altLang="en-US" dirty="0" smtClean="0"/>
              <a:t>例</a:t>
            </a:r>
            <a:r>
              <a:rPr lang="en-US" altLang="zh-CN" dirty="0" smtClean="0"/>
              <a:t>】</a:t>
            </a:r>
            <a:r>
              <a:rPr lang="zh-CN" altLang="en-US" dirty="0"/>
              <a:t>某公司某年预计支付增值税金额为</a:t>
            </a:r>
            <a:r>
              <a:rPr lang="en-US" altLang="zh-CN" dirty="0"/>
              <a:t>180000</a:t>
            </a:r>
            <a:r>
              <a:rPr lang="zh-CN" altLang="en-US" dirty="0"/>
              <a:t>元，每月上缴一次，现按平均占用天数计算的应付税金筹资额如下： </a:t>
            </a:r>
          </a:p>
          <a:p>
            <a:endParaRPr lang="zh-CN" altLang="en-US" dirty="0"/>
          </a:p>
          <a:p>
            <a:endParaRPr lang="zh-CN" altLang="en-US" dirty="0"/>
          </a:p>
          <a:p>
            <a:endParaRPr lang="zh-CN" altLang="en-US" dirty="0"/>
          </a:p>
        </p:txBody>
      </p:sp>
      <p:sp>
        <p:nvSpPr>
          <p:cNvPr id="9223" name="Rectangle 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7"/>
          <p:cNvGraphicFramePr>
            <a:graphicFrameLocks noChangeAspect="1"/>
          </p:cNvGraphicFramePr>
          <p:nvPr/>
        </p:nvGraphicFramePr>
        <p:xfrm>
          <a:off x="1331913" y="3860800"/>
          <a:ext cx="4176712" cy="849313"/>
        </p:xfrm>
        <a:graphic>
          <a:graphicData uri="http://schemas.openxmlformats.org/presentationml/2006/ole">
            <mc:AlternateContent xmlns:mc="http://schemas.openxmlformats.org/markup-compatibility/2006">
              <mc:Choice xmlns:v="urn:schemas-microsoft-com:vml" Requires="v">
                <p:oleObj spid="_x0000_s9258" r:id="rId3" imgW="2387600" imgH="482600" progId="">
                  <p:embed/>
                </p:oleObj>
              </mc:Choice>
              <mc:Fallback>
                <p:oleObj r:id="rId3" imgW="2387600" imgH="4826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860800"/>
                        <a:ext cx="4176712"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4" name="Rectangle 1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9" name="Object 9"/>
          <p:cNvGraphicFramePr>
            <a:graphicFrameLocks noChangeAspect="1"/>
          </p:cNvGraphicFramePr>
          <p:nvPr/>
        </p:nvGraphicFramePr>
        <p:xfrm>
          <a:off x="1476375" y="5373688"/>
          <a:ext cx="4105275" cy="598487"/>
        </p:xfrm>
        <a:graphic>
          <a:graphicData uri="http://schemas.openxmlformats.org/presentationml/2006/ole">
            <mc:AlternateContent xmlns:mc="http://schemas.openxmlformats.org/markup-compatibility/2006">
              <mc:Choice xmlns:v="urn:schemas-microsoft-com:vml" Requires="v">
                <p:oleObj spid="_x0000_s9259" r:id="rId5" imgW="2678537" imgH="393529" progId="">
                  <p:embed/>
                </p:oleObj>
              </mc:Choice>
              <mc:Fallback>
                <p:oleObj r:id="rId5" imgW="2678537" imgH="393529"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5373688"/>
                        <a:ext cx="4105275"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2-</a:t>
            </a:r>
            <a:r>
              <a:rPr lang="en-US" altLang="en-US" b="1">
                <a:solidFill>
                  <a:srgbClr val="FFFFFF"/>
                </a:solidFill>
              </a:rPr>
              <a:t>应付费用</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10251"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10252"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10.2 </a:t>
              </a:r>
              <a:r>
                <a:rPr lang="zh-CN" altLang="en-US" sz="2000" b="1">
                  <a:solidFill>
                    <a:srgbClr val="FFFFFF"/>
                  </a:solidFill>
                </a:rPr>
                <a:t>自然性筹资</a:t>
              </a:r>
              <a:endParaRPr lang="en-US" altLang="zh-CN" sz="2000" b="1">
                <a:solidFill>
                  <a:srgbClr val="FFFFFF"/>
                </a:solidFill>
              </a:endParaRPr>
            </a:p>
          </p:txBody>
        </p:sp>
      </p:grpSp>
      <p:sp>
        <p:nvSpPr>
          <p:cNvPr id="10246" name="Text Box 6"/>
          <p:cNvSpPr txBox="1">
            <a:spLocks noChangeArrowheads="1"/>
          </p:cNvSpPr>
          <p:nvPr/>
        </p:nvSpPr>
        <p:spPr bwMode="auto">
          <a:xfrm>
            <a:off x="468313" y="1484313"/>
            <a:ext cx="7272337" cy="3693319"/>
          </a:xfrm>
          <a:prstGeom prst="rect">
            <a:avLst/>
          </a:prstGeom>
          <a:solidFill>
            <a:srgbClr val="CCFFFF"/>
          </a:solidFill>
          <a:ln w="9525">
            <a:solidFill>
              <a:srgbClr val="FFCC00"/>
            </a:solidFill>
            <a:miter lim="800000"/>
            <a:headEnd/>
            <a:tailEnd/>
          </a:ln>
        </p:spPr>
        <p:txBody>
          <a:bodyPr>
            <a:spAutoFit/>
          </a:bodyPr>
          <a:lstStyle/>
          <a:p>
            <a:r>
              <a:rPr lang="en-US" altLang="zh-CN" b="1" dirty="0"/>
              <a:t>(2)</a:t>
            </a:r>
            <a:r>
              <a:rPr lang="zh-CN" altLang="en-US" b="1" dirty="0"/>
              <a:t>按经常占用天数计算</a:t>
            </a:r>
          </a:p>
          <a:p>
            <a:r>
              <a:rPr lang="zh-CN" altLang="en-US" dirty="0"/>
              <a:t>经常占用天数，是指正常生产经营活动中，应付费用通常占用的天数。例如，按照国家税收征管法规定，税金应当在特定日期之前缴纳。此时，应付费用的筹资额应当利用平均每日发生额与经常占用天数来计算，即</a:t>
            </a:r>
          </a:p>
          <a:p>
            <a:endParaRPr lang="zh-CN" altLang="en-US" dirty="0"/>
          </a:p>
          <a:p>
            <a:endParaRPr lang="zh-CN" altLang="en-US" dirty="0"/>
          </a:p>
          <a:p>
            <a:endParaRPr lang="zh-CN" altLang="en-US" dirty="0"/>
          </a:p>
          <a:p>
            <a:r>
              <a:rPr lang="en-US" altLang="zh-CN" dirty="0"/>
              <a:t>【</a:t>
            </a:r>
            <a:r>
              <a:rPr lang="zh-CN" altLang="en-US" dirty="0" smtClean="0"/>
              <a:t>例</a:t>
            </a:r>
            <a:r>
              <a:rPr lang="en-US" altLang="zh-CN" dirty="0" smtClean="0"/>
              <a:t>】</a:t>
            </a:r>
            <a:r>
              <a:rPr lang="zh-CN" altLang="en-US" dirty="0"/>
              <a:t>续前例，假定增值税按规定在次月</a:t>
            </a:r>
            <a:r>
              <a:rPr lang="en-US" altLang="zh-CN" dirty="0"/>
              <a:t>5</a:t>
            </a:r>
            <a:r>
              <a:rPr lang="zh-CN" altLang="en-US" dirty="0"/>
              <a:t>日缴纳，现按经常占用天数计算的资金占用额如下： </a:t>
            </a:r>
          </a:p>
          <a:p>
            <a:endParaRPr lang="zh-CN" altLang="en-US" dirty="0"/>
          </a:p>
          <a:p>
            <a:endParaRPr lang="zh-CN" altLang="en-US" dirty="0"/>
          </a:p>
          <a:p>
            <a:endParaRPr lang="zh-CN" altLang="en-US" dirty="0"/>
          </a:p>
          <a:p>
            <a:endParaRPr lang="zh-CN" altLang="en-US" dirty="0"/>
          </a:p>
        </p:txBody>
      </p:sp>
      <p:sp>
        <p:nvSpPr>
          <p:cNvPr id="10247" name="Rectangle 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10248"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10249" name="Rectangle 1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11"/>
          <p:cNvGraphicFramePr>
            <a:graphicFrameLocks noChangeAspect="1"/>
          </p:cNvGraphicFramePr>
          <p:nvPr/>
        </p:nvGraphicFramePr>
        <p:xfrm>
          <a:off x="1187450" y="2786063"/>
          <a:ext cx="3529013" cy="717550"/>
        </p:xfrm>
        <a:graphic>
          <a:graphicData uri="http://schemas.openxmlformats.org/presentationml/2006/ole">
            <mc:AlternateContent xmlns:mc="http://schemas.openxmlformats.org/markup-compatibility/2006">
              <mc:Choice xmlns:v="urn:schemas-microsoft-com:vml" Requires="v">
                <p:oleObj spid="_x0000_s10282" r:id="rId3" imgW="2387600" imgH="482600" progId="">
                  <p:embed/>
                </p:oleObj>
              </mc:Choice>
              <mc:Fallback>
                <p:oleObj r:id="rId3" imgW="2387600" imgH="482600"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786063"/>
                        <a:ext cx="3529013"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0" name="Rectangle 1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43" name="Object 13"/>
          <p:cNvGraphicFramePr>
            <a:graphicFrameLocks noChangeAspect="1"/>
          </p:cNvGraphicFramePr>
          <p:nvPr/>
        </p:nvGraphicFramePr>
        <p:xfrm>
          <a:off x="1187450" y="4365625"/>
          <a:ext cx="4105275" cy="619125"/>
        </p:xfrm>
        <a:graphic>
          <a:graphicData uri="http://schemas.openxmlformats.org/presentationml/2006/ole">
            <mc:AlternateContent xmlns:mc="http://schemas.openxmlformats.org/markup-compatibility/2006">
              <mc:Choice xmlns:v="urn:schemas-microsoft-com:vml" Requires="v">
                <p:oleObj spid="_x0000_s10283" r:id="rId5" imgW="2589676" imgH="393529" progId="">
                  <p:embed/>
                </p:oleObj>
              </mc:Choice>
              <mc:Fallback>
                <p:oleObj r:id="rId5" imgW="2589676" imgH="393529" progId="">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365625"/>
                        <a:ext cx="410527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15"/>
          <p:cNvSpPr>
            <a:spLocks noChangeArrowheads="1"/>
          </p:cNvSpPr>
          <p:nvPr/>
        </p:nvSpPr>
        <p:spPr bwMode="auto">
          <a:xfrm>
            <a:off x="468313" y="3025775"/>
            <a:ext cx="2951162" cy="23764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43"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1-短期借款筹资的种类</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35863"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35864"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10.3 </a:t>
              </a:r>
              <a:r>
                <a:rPr lang="zh-CN" altLang="en-US" sz="2000" b="1">
                  <a:solidFill>
                    <a:srgbClr val="FFFFFF"/>
                  </a:solidFill>
                </a:rPr>
                <a:t>短期借款筹资</a:t>
              </a:r>
              <a:endParaRPr lang="en-US" altLang="zh-CN" sz="2000" b="1">
                <a:solidFill>
                  <a:srgbClr val="FFFFFF"/>
                </a:solidFill>
              </a:endParaRPr>
            </a:p>
          </p:txBody>
        </p:sp>
      </p:grpSp>
      <p:sp>
        <p:nvSpPr>
          <p:cNvPr id="35845" name="Rectangle 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35846" name="Rectangle 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35847" name="Rectangle 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35848"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35849" name="Text Box 13"/>
          <p:cNvSpPr txBox="1">
            <a:spLocks noChangeArrowheads="1"/>
          </p:cNvSpPr>
          <p:nvPr/>
        </p:nvSpPr>
        <p:spPr bwMode="auto">
          <a:xfrm>
            <a:off x="323850" y="1412875"/>
            <a:ext cx="7416800" cy="1200150"/>
          </a:xfrm>
          <a:prstGeom prst="rect">
            <a:avLst/>
          </a:prstGeom>
          <a:solidFill>
            <a:srgbClr val="CCFFFF"/>
          </a:solidFill>
          <a:ln w="9525">
            <a:solidFill>
              <a:srgbClr val="FFCC00"/>
            </a:solidFill>
            <a:miter lim="800000"/>
            <a:headEnd/>
            <a:tailEnd/>
          </a:ln>
        </p:spPr>
        <p:txBody>
          <a:bodyPr>
            <a:spAutoFit/>
          </a:bodyPr>
          <a:lstStyle/>
          <a:p>
            <a:pPr>
              <a:spcBef>
                <a:spcPct val="50000"/>
              </a:spcBef>
            </a:pPr>
            <a:r>
              <a:rPr lang="zh-CN" altLang="en-US" b="1">
                <a:ea typeface="黑体" pitchFamily="2" charset="-122"/>
              </a:rPr>
              <a:t>短期借款筹资</a:t>
            </a:r>
            <a:r>
              <a:rPr lang="zh-CN" altLang="en-US"/>
              <a:t>通常是指银行短期借款，又称银行流动资金借款，是企业为解决短期资金需求而向银行申请借入的款项，是筹集短期资金的重要方式。根据中国人民银行</a:t>
            </a:r>
            <a:r>
              <a:rPr lang="en-US" altLang="zh-CN"/>
              <a:t>1996</a:t>
            </a:r>
            <a:r>
              <a:rPr lang="zh-CN" altLang="en-US"/>
              <a:t>年颁布实施的</a:t>
            </a:r>
            <a:r>
              <a:rPr lang="en-US" altLang="zh-CN"/>
              <a:t>《</a:t>
            </a:r>
            <a:r>
              <a:rPr lang="zh-CN" altLang="en-US"/>
              <a:t>贷款通则</a:t>
            </a:r>
            <a:r>
              <a:rPr lang="en-US" altLang="zh-CN"/>
              <a:t>》</a:t>
            </a:r>
            <a:r>
              <a:rPr lang="zh-CN" altLang="en-US"/>
              <a:t>，企业短期借款通常包括信用借款、担保借款和票据贴现三类。 </a:t>
            </a:r>
          </a:p>
        </p:txBody>
      </p:sp>
      <p:sp>
        <p:nvSpPr>
          <p:cNvPr id="35850" name="Text Box 14"/>
          <p:cNvSpPr txBox="1">
            <a:spLocks noChangeArrowheads="1"/>
          </p:cNvSpPr>
          <p:nvPr/>
        </p:nvSpPr>
        <p:spPr bwMode="auto">
          <a:xfrm>
            <a:off x="755650" y="3530600"/>
            <a:ext cx="2520950" cy="1465263"/>
          </a:xfrm>
          <a:prstGeom prst="rect">
            <a:avLst/>
          </a:prstGeom>
          <a:noFill/>
          <a:ln w="9525">
            <a:noFill/>
            <a:miter lim="800000"/>
            <a:headEnd/>
            <a:tailEnd/>
          </a:ln>
        </p:spPr>
        <p:txBody>
          <a:bodyPr>
            <a:spAutoFit/>
          </a:bodyPr>
          <a:lstStyle/>
          <a:p>
            <a:pPr>
              <a:spcBef>
                <a:spcPct val="50000"/>
              </a:spcBef>
            </a:pPr>
            <a:r>
              <a:rPr lang="zh-CN" altLang="en-US" b="1"/>
              <a:t>信用借款</a:t>
            </a:r>
            <a:r>
              <a:rPr lang="zh-CN" altLang="en-US"/>
              <a:t>又称无担保借款，是指不用保证人担保或没有财产作抵押，仅凭借款人的信用而取得的借款。 </a:t>
            </a:r>
          </a:p>
        </p:txBody>
      </p:sp>
      <p:grpSp>
        <p:nvGrpSpPr>
          <p:cNvPr id="3" name="Group 32"/>
          <p:cNvGrpSpPr>
            <a:grpSpLocks/>
          </p:cNvGrpSpPr>
          <p:nvPr/>
        </p:nvGrpSpPr>
        <p:grpSpPr bwMode="auto">
          <a:xfrm>
            <a:off x="4284663" y="2954338"/>
            <a:ext cx="3816350" cy="3154362"/>
            <a:chOff x="3216" y="2822"/>
            <a:chExt cx="1733" cy="1275"/>
          </a:xfrm>
        </p:grpSpPr>
        <p:sp>
          <p:nvSpPr>
            <p:cNvPr id="35855" name="Rectangle 24"/>
            <p:cNvSpPr>
              <a:spLocks noChangeArrowheads="1"/>
            </p:cNvSpPr>
            <p:nvPr/>
          </p:nvSpPr>
          <p:spPr bwMode="auto">
            <a:xfrm>
              <a:off x="3220"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35856" name="Rectangle 25"/>
            <p:cNvSpPr>
              <a:spLocks noChangeArrowheads="1"/>
            </p:cNvSpPr>
            <p:nvPr/>
          </p:nvSpPr>
          <p:spPr bwMode="auto">
            <a:xfrm>
              <a:off x="4112"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35857" name="Rectangle 26"/>
            <p:cNvSpPr>
              <a:spLocks noChangeArrowheads="1"/>
            </p:cNvSpPr>
            <p:nvPr/>
          </p:nvSpPr>
          <p:spPr bwMode="auto">
            <a:xfrm>
              <a:off x="3244" y="2830"/>
              <a:ext cx="800" cy="111"/>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zh-CN" altLang="en-US">
                  <a:solidFill>
                    <a:srgbClr val="FFFFFF"/>
                  </a:solidFill>
                  <a:ea typeface="黑体" pitchFamily="2" charset="-122"/>
                </a:rPr>
                <a:t>信用额度借款</a:t>
              </a:r>
              <a:endParaRPr lang="en-US" altLang="zh-CN">
                <a:solidFill>
                  <a:srgbClr val="FFFFFF"/>
                </a:solidFill>
                <a:ea typeface="黑体" pitchFamily="2" charset="-122"/>
              </a:endParaRPr>
            </a:p>
          </p:txBody>
        </p:sp>
        <p:sp>
          <p:nvSpPr>
            <p:cNvPr id="35858" name="Rectangle 27"/>
            <p:cNvSpPr>
              <a:spLocks noChangeArrowheads="1"/>
            </p:cNvSpPr>
            <p:nvPr/>
          </p:nvSpPr>
          <p:spPr bwMode="auto">
            <a:xfrm>
              <a:off x="3244" y="3010"/>
              <a:ext cx="781" cy="732"/>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de-DE" sz="1600">
                  <a:solidFill>
                    <a:srgbClr val="000000"/>
                  </a:solidFill>
                </a:rPr>
                <a:t>①信用额度的期限。</a:t>
              </a: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de-DE" sz="1600">
                  <a:solidFill>
                    <a:srgbClr val="000000"/>
                  </a:solidFill>
                </a:rPr>
                <a:t>②信用额度的数量。</a:t>
              </a: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de-DE" sz="1600">
                  <a:solidFill>
                    <a:srgbClr val="000000"/>
                  </a:solidFill>
                </a:rPr>
                <a:t>③应支付的利率和其他一些条款。</a:t>
              </a:r>
            </a:p>
          </p:txBody>
        </p:sp>
        <p:sp>
          <p:nvSpPr>
            <p:cNvPr id="35859" name="Rectangle 28"/>
            <p:cNvSpPr>
              <a:spLocks noChangeArrowheads="1"/>
            </p:cNvSpPr>
            <p:nvPr/>
          </p:nvSpPr>
          <p:spPr bwMode="auto">
            <a:xfrm>
              <a:off x="4149" y="2830"/>
              <a:ext cx="800" cy="111"/>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zh-CN" altLang="en-US">
                  <a:solidFill>
                    <a:srgbClr val="FFFFFF"/>
                  </a:solidFill>
                  <a:ea typeface="黑体" pitchFamily="2" charset="-122"/>
                </a:rPr>
                <a:t>循环协议借款</a:t>
              </a:r>
              <a:endParaRPr lang="en-US" altLang="zh-CN">
                <a:solidFill>
                  <a:srgbClr val="FFFFFF"/>
                </a:solidFill>
                <a:ea typeface="黑体" pitchFamily="2" charset="-122"/>
              </a:endParaRPr>
            </a:p>
          </p:txBody>
        </p:sp>
        <p:sp>
          <p:nvSpPr>
            <p:cNvPr id="35860" name="Rectangle 29"/>
            <p:cNvSpPr>
              <a:spLocks noChangeArrowheads="1"/>
            </p:cNvSpPr>
            <p:nvPr/>
          </p:nvSpPr>
          <p:spPr bwMode="auto">
            <a:xfrm>
              <a:off x="4149" y="3010"/>
              <a:ext cx="781" cy="1087"/>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1600">
                  <a:solidFill>
                    <a:srgbClr val="000000"/>
                  </a:solidFill>
                </a:rPr>
                <a:t>循环协议借款是一种特殊的信用额度借款，企业和银行之间协商确定贷款的最高限额，在最高限额内，企业可以借款、还款，再借款、再还款，不停地周转使用。</a:t>
              </a:r>
              <a:endParaRPr lang="en-US" altLang="de-DE" sz="1600">
                <a:solidFill>
                  <a:srgbClr val="000000"/>
                </a:solidFill>
              </a:endParaRPr>
            </a:p>
          </p:txBody>
        </p:sp>
        <p:sp>
          <p:nvSpPr>
            <p:cNvPr id="35861" name="Freeform 30"/>
            <p:cNvSpPr>
              <a:spLocks/>
            </p:cNvSpPr>
            <p:nvPr/>
          </p:nvSpPr>
          <p:spPr bwMode="auto">
            <a:xfrm flipV="1">
              <a:off x="3216" y="2999"/>
              <a:ext cx="818" cy="1063"/>
            </a:xfrm>
            <a:custGeom>
              <a:avLst/>
              <a:gdLst>
                <a:gd name="T0" fmla="*/ 0 w 1720"/>
                <a:gd name="T1" fmla="*/ 0 h 1961"/>
                <a:gd name="T2" fmla="*/ 818 w 1720"/>
                <a:gd name="T3" fmla="*/ 0 h 1961"/>
                <a:gd name="T4" fmla="*/ 818 w 1720"/>
                <a:gd name="T5" fmla="*/ 1063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a:solidFill>
                <a:srgbClr val="366B7E"/>
              </a:solidFill>
              <a:round/>
              <a:headEnd/>
              <a:tailEnd/>
            </a:ln>
          </p:spPr>
          <p:txBody>
            <a:bodyPr lIns="0" tIns="0" rIns="0" bIns="0" anchor="ctr">
              <a:spAutoFit/>
            </a:bodyPr>
            <a:lstStyle/>
            <a:p>
              <a:endParaRPr lang="zh-CN" altLang="en-US"/>
            </a:p>
          </p:txBody>
        </p:sp>
        <p:sp>
          <p:nvSpPr>
            <p:cNvPr id="35862" name="Freeform 31"/>
            <p:cNvSpPr>
              <a:spLocks/>
            </p:cNvSpPr>
            <p:nvPr/>
          </p:nvSpPr>
          <p:spPr bwMode="auto">
            <a:xfrm flipV="1">
              <a:off x="4108" y="2999"/>
              <a:ext cx="818" cy="1063"/>
            </a:xfrm>
            <a:custGeom>
              <a:avLst/>
              <a:gdLst>
                <a:gd name="T0" fmla="*/ 0 w 1720"/>
                <a:gd name="T1" fmla="*/ 0 h 1961"/>
                <a:gd name="T2" fmla="*/ 818 w 1720"/>
                <a:gd name="T3" fmla="*/ 0 h 1961"/>
                <a:gd name="T4" fmla="*/ 818 w 1720"/>
                <a:gd name="T5" fmla="*/ 1063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a:solidFill>
                <a:srgbClr val="366B7E"/>
              </a:solidFill>
              <a:round/>
              <a:headEnd/>
              <a:tailEnd/>
            </a:ln>
          </p:spPr>
          <p:txBody>
            <a:bodyPr lIns="0" tIns="0" rIns="0" bIns="0" anchor="ctr">
              <a:spAutoFit/>
            </a:bodyPr>
            <a:lstStyle/>
            <a:p>
              <a:endParaRPr lang="zh-CN" altLang="en-US"/>
            </a:p>
          </p:txBody>
        </p:sp>
      </p:grpSp>
      <p:sp>
        <p:nvSpPr>
          <p:cNvPr id="35852" name="Freeform 33"/>
          <p:cNvSpPr>
            <a:spLocks/>
          </p:cNvSpPr>
          <p:nvPr/>
        </p:nvSpPr>
        <p:spPr bwMode="auto">
          <a:xfrm>
            <a:off x="3492500" y="3716338"/>
            <a:ext cx="528638" cy="920750"/>
          </a:xfrm>
          <a:custGeom>
            <a:avLst/>
            <a:gdLst>
              <a:gd name="T0" fmla="*/ 0 w 240"/>
              <a:gd name="T1" fmla="*/ 230187 h 136"/>
              <a:gd name="T2" fmla="*/ 242292 w 240"/>
              <a:gd name="T3" fmla="*/ 230187 h 136"/>
              <a:gd name="T4" fmla="*/ 242292 w 240"/>
              <a:gd name="T5" fmla="*/ 0 h 136"/>
              <a:gd name="T6" fmla="*/ 528638 w 240"/>
              <a:gd name="T7" fmla="*/ 460375 h 136"/>
              <a:gd name="T8" fmla="*/ 233482 w 240"/>
              <a:gd name="T9" fmla="*/ 920750 h 136"/>
              <a:gd name="T10" fmla="*/ 233482 w 240"/>
              <a:gd name="T11" fmla="*/ 690562 h 136"/>
              <a:gd name="T12" fmla="*/ 4405 w 240"/>
              <a:gd name="T13" fmla="*/ 690562 h 136"/>
              <a:gd name="T14" fmla="*/ 0 60000 65536"/>
              <a:gd name="T15" fmla="*/ 0 60000 65536"/>
              <a:gd name="T16" fmla="*/ 0 60000 65536"/>
              <a:gd name="T17" fmla="*/ 0 60000 65536"/>
              <a:gd name="T18" fmla="*/ 0 60000 65536"/>
              <a:gd name="T19" fmla="*/ 0 60000 65536"/>
              <a:gd name="T20" fmla="*/ 0 60000 65536"/>
              <a:gd name="T21" fmla="*/ 0 w 240"/>
              <a:gd name="T22" fmla="*/ 0 h 136"/>
              <a:gd name="T23" fmla="*/ 240 w 240"/>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136">
                <a:moveTo>
                  <a:pt x="0" y="34"/>
                </a:moveTo>
                <a:lnTo>
                  <a:pt x="110" y="34"/>
                </a:lnTo>
                <a:lnTo>
                  <a:pt x="110" y="0"/>
                </a:lnTo>
                <a:lnTo>
                  <a:pt x="240" y="68"/>
                </a:lnTo>
                <a:lnTo>
                  <a:pt x="106" y="136"/>
                </a:lnTo>
                <a:lnTo>
                  <a:pt x="106" y="102"/>
                </a:lnTo>
                <a:lnTo>
                  <a:pt x="2" y="102"/>
                </a:lnTo>
              </a:path>
            </a:pathLst>
          </a:custGeom>
          <a:solidFill>
            <a:srgbClr val="FFFFFF"/>
          </a:solidFill>
          <a:ln w="22225">
            <a:solidFill>
              <a:srgbClr val="366B7E"/>
            </a:solidFill>
            <a:round/>
            <a:headEnd/>
            <a:tailEnd/>
          </a:ln>
        </p:spPr>
        <p:txBody>
          <a:bodyPr wrap="none" lIns="0" tIns="0" rIns="0" bIns="0" anchor="ctr"/>
          <a:lstStyle/>
          <a:p>
            <a:endParaRPr lang="zh-CN" altLang="en-US"/>
          </a:p>
        </p:txBody>
      </p:sp>
      <p:sp>
        <p:nvSpPr>
          <p:cNvPr id="35853" name="AutoShape 34"/>
          <p:cNvSpPr>
            <a:spLocks noChangeArrowheads="1"/>
          </p:cNvSpPr>
          <p:nvPr/>
        </p:nvSpPr>
        <p:spPr bwMode="auto">
          <a:xfrm>
            <a:off x="684213" y="6165850"/>
            <a:ext cx="5040312" cy="620713"/>
          </a:xfrm>
          <a:prstGeom prst="wedgeRoundRectCallout">
            <a:avLst>
              <a:gd name="adj1" fmla="val 59671"/>
              <a:gd name="adj2" fmla="val -55116"/>
              <a:gd name="adj3" fmla="val 16667"/>
            </a:avLst>
          </a:prstGeom>
          <a:solidFill>
            <a:schemeClr val="accent1"/>
          </a:solidFill>
          <a:ln w="9525">
            <a:solidFill>
              <a:schemeClr val="tx1"/>
            </a:solidFill>
            <a:miter lim="800000"/>
            <a:headEnd/>
            <a:tailEnd/>
          </a:ln>
        </p:spPr>
        <p:txBody>
          <a:bodyPr/>
          <a:lstStyle/>
          <a:p>
            <a:pPr algn="ctr"/>
            <a:endParaRPr lang="zh-CN" altLang="en-US"/>
          </a:p>
        </p:txBody>
      </p:sp>
      <p:sp>
        <p:nvSpPr>
          <p:cNvPr id="35854" name="Text Box 35"/>
          <p:cNvSpPr txBox="1">
            <a:spLocks noChangeArrowheads="1"/>
          </p:cNvSpPr>
          <p:nvPr/>
        </p:nvSpPr>
        <p:spPr bwMode="auto">
          <a:xfrm>
            <a:off x="827088" y="6237288"/>
            <a:ext cx="4681537" cy="581025"/>
          </a:xfrm>
          <a:prstGeom prst="rect">
            <a:avLst/>
          </a:prstGeom>
          <a:noFill/>
          <a:ln w="9525">
            <a:noFill/>
            <a:miter lim="800000"/>
            <a:headEnd/>
            <a:tailEnd/>
          </a:ln>
        </p:spPr>
        <p:txBody>
          <a:bodyPr>
            <a:spAutoFit/>
          </a:bodyPr>
          <a:lstStyle/>
          <a:p>
            <a:pPr>
              <a:spcBef>
                <a:spcPct val="50000"/>
              </a:spcBef>
            </a:pPr>
            <a:r>
              <a:rPr lang="zh-CN" altLang="en-US" sz="1600"/>
              <a:t>两者的区别：①持续时间不同。②法律约束力不同。③费用支付不同。</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txBox="1">
            <a:spLocks noGrp="1"/>
          </p:cNvSpPr>
          <p:nvPr/>
        </p:nvSpPr>
        <p:spPr bwMode="auto">
          <a:xfrm>
            <a:off x="457200" y="6248400"/>
            <a:ext cx="2133600" cy="457200"/>
          </a:xfrm>
          <a:prstGeom prst="rect">
            <a:avLst/>
          </a:prstGeom>
          <a:noFill/>
          <a:ln w="9525">
            <a:noFill/>
            <a:miter lim="800000"/>
            <a:headEnd/>
            <a:tailEnd/>
          </a:ln>
        </p:spPr>
        <p:txBody>
          <a:bodyPr/>
          <a:lstStyle/>
          <a:p>
            <a:fld id="{B6EDAB38-C174-4DBB-B4E7-F7E92E753008}" type="datetime1">
              <a:rPr lang="zh-CN" altLang="en-US" sz="1000"/>
              <a:pPr/>
              <a:t>2018/12/3 Monday</a:t>
            </a:fld>
            <a:endParaRPr lang="en-US" altLang="zh-CN" sz="1000"/>
          </a:p>
        </p:txBody>
      </p:sp>
      <p:grpSp>
        <p:nvGrpSpPr>
          <p:cNvPr id="2" name="Group 8"/>
          <p:cNvGrpSpPr>
            <a:grpSpLocks/>
          </p:cNvGrpSpPr>
          <p:nvPr/>
        </p:nvGrpSpPr>
        <p:grpSpPr bwMode="auto">
          <a:xfrm>
            <a:off x="5219700" y="115888"/>
            <a:ext cx="2587625" cy="625475"/>
            <a:chOff x="434" y="2822"/>
            <a:chExt cx="824" cy="140"/>
          </a:xfrm>
        </p:grpSpPr>
        <p:sp>
          <p:nvSpPr>
            <p:cNvPr id="18453" name="Rectangle 6"/>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18454" name="Rectangle 7"/>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10.1 </a:t>
              </a:r>
              <a:r>
                <a:rPr lang="zh-CN" altLang="en-US" sz="2000" b="1">
                  <a:solidFill>
                    <a:srgbClr val="FFFFFF"/>
                  </a:solidFill>
                </a:rPr>
                <a:t>短期筹资政策</a:t>
              </a:r>
              <a:endParaRPr lang="en-US" altLang="zh-CN" sz="2000" b="1">
                <a:solidFill>
                  <a:srgbClr val="FFFFFF"/>
                </a:solidFill>
              </a:endParaRPr>
            </a:p>
          </p:txBody>
        </p:sp>
      </p:grpSp>
      <p:sp>
        <p:nvSpPr>
          <p:cNvPr id="18436" name="Text Box 14"/>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latin typeface="宋体" charset="-122"/>
              </a:rPr>
              <a:t>1-</a:t>
            </a:r>
            <a:r>
              <a:rPr lang="zh-CN" altLang="en-US" b="1">
                <a:solidFill>
                  <a:srgbClr val="FFFFFF"/>
                </a:solidFill>
                <a:latin typeface="宋体" charset="-122"/>
              </a:rPr>
              <a:t>短期筹资的特征与分类</a:t>
            </a:r>
          </a:p>
        </p:txBody>
      </p:sp>
      <p:sp>
        <p:nvSpPr>
          <p:cNvPr id="18437" name="Rectangle 15"/>
          <p:cNvSpPr>
            <a:spLocks noChangeArrowheads="1"/>
          </p:cNvSpPr>
          <p:nvPr/>
        </p:nvSpPr>
        <p:spPr bwMode="auto">
          <a:xfrm>
            <a:off x="611188" y="1522413"/>
            <a:ext cx="6265862" cy="711200"/>
          </a:xfrm>
          <a:prstGeom prst="rect">
            <a:avLst/>
          </a:prstGeom>
          <a:solidFill>
            <a:srgbClr val="FFFF99"/>
          </a:solidFill>
          <a:ln w="9525">
            <a:solidFill>
              <a:srgbClr val="FFCC00"/>
            </a:solidFill>
            <a:miter lim="800000"/>
            <a:headEnd/>
            <a:tailEnd/>
          </a:ln>
        </p:spPr>
        <p:txBody>
          <a:bodyPr anchor="ctr">
            <a:spAutoFit/>
          </a:bodyPr>
          <a:lstStyle/>
          <a:p>
            <a:pPr eaLnBrk="0" hangingPunct="0"/>
            <a:r>
              <a:rPr lang="zh-CN" altLang="en-US" sz="2000" b="1"/>
              <a:t>短期筹资是指筹集在一年内或者超过一年的一个营业周期内到期的资金，通常是指短期负债筹资。</a:t>
            </a:r>
            <a:r>
              <a:rPr lang="zh-CN" altLang="en-US" b="1"/>
              <a:t> </a:t>
            </a:r>
          </a:p>
        </p:txBody>
      </p:sp>
      <p:grpSp>
        <p:nvGrpSpPr>
          <p:cNvPr id="3" name="Group 42"/>
          <p:cNvGrpSpPr>
            <a:grpSpLocks/>
          </p:cNvGrpSpPr>
          <p:nvPr/>
        </p:nvGrpSpPr>
        <p:grpSpPr bwMode="auto">
          <a:xfrm>
            <a:off x="1116013" y="2495550"/>
            <a:ext cx="7113587" cy="3741738"/>
            <a:chOff x="486" y="1209"/>
            <a:chExt cx="5211" cy="2711"/>
          </a:xfrm>
        </p:grpSpPr>
        <p:sp>
          <p:nvSpPr>
            <p:cNvPr id="18440" name="Freeform 29"/>
            <p:cNvSpPr>
              <a:spLocks/>
            </p:cNvSpPr>
            <p:nvPr/>
          </p:nvSpPr>
          <p:spPr bwMode="auto">
            <a:xfrm>
              <a:off x="2236" y="1209"/>
              <a:ext cx="1608" cy="895"/>
            </a:xfrm>
            <a:custGeom>
              <a:avLst/>
              <a:gdLst>
                <a:gd name="T0" fmla="*/ 0 w 873"/>
                <a:gd name="T1" fmla="*/ 0 h 895"/>
                <a:gd name="T2" fmla="*/ 0 w 873"/>
                <a:gd name="T3" fmla="*/ 895 h 895"/>
                <a:gd name="T4" fmla="*/ 1608 w 873"/>
                <a:gd name="T5" fmla="*/ 895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rgbClr val="366B7E"/>
              </a:solidFill>
              <a:round/>
              <a:headEnd/>
              <a:tailEnd/>
            </a:ln>
          </p:spPr>
          <p:txBody>
            <a:bodyPr wrap="none" lIns="0" tIns="0" rIns="0" bIns="0" anchor="ctr"/>
            <a:lstStyle/>
            <a:p>
              <a:endParaRPr lang="zh-CN" altLang="en-US"/>
            </a:p>
          </p:txBody>
        </p:sp>
        <p:sp>
          <p:nvSpPr>
            <p:cNvPr id="18441" name="Freeform 30"/>
            <p:cNvSpPr>
              <a:spLocks/>
            </p:cNvSpPr>
            <p:nvPr/>
          </p:nvSpPr>
          <p:spPr bwMode="auto">
            <a:xfrm rot="5400000">
              <a:off x="4409" y="1646"/>
              <a:ext cx="830" cy="1747"/>
            </a:xfrm>
            <a:custGeom>
              <a:avLst/>
              <a:gdLst>
                <a:gd name="T0" fmla="*/ 0 w 873"/>
                <a:gd name="T1" fmla="*/ 0 h 895"/>
                <a:gd name="T2" fmla="*/ 0 w 873"/>
                <a:gd name="T3" fmla="*/ 1747 h 895"/>
                <a:gd name="T4" fmla="*/ 830 w 873"/>
                <a:gd name="T5" fmla="*/ 17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rgbClr val="366B7E"/>
              </a:solidFill>
              <a:round/>
              <a:headEnd/>
              <a:tailEnd/>
            </a:ln>
          </p:spPr>
          <p:txBody>
            <a:bodyPr wrap="none" lIns="0" tIns="0" rIns="0" bIns="0" anchor="ctr"/>
            <a:lstStyle/>
            <a:p>
              <a:endParaRPr lang="zh-CN" altLang="en-US"/>
            </a:p>
          </p:txBody>
        </p:sp>
        <p:sp>
          <p:nvSpPr>
            <p:cNvPr id="18442" name="Freeform 31"/>
            <p:cNvSpPr>
              <a:spLocks/>
            </p:cNvSpPr>
            <p:nvPr/>
          </p:nvSpPr>
          <p:spPr bwMode="auto">
            <a:xfrm flipH="1" flipV="1">
              <a:off x="2339" y="3025"/>
              <a:ext cx="1608" cy="895"/>
            </a:xfrm>
            <a:custGeom>
              <a:avLst/>
              <a:gdLst>
                <a:gd name="T0" fmla="*/ 0 w 873"/>
                <a:gd name="T1" fmla="*/ 0 h 895"/>
                <a:gd name="T2" fmla="*/ 0 w 873"/>
                <a:gd name="T3" fmla="*/ 895 h 895"/>
                <a:gd name="T4" fmla="*/ 1608 w 873"/>
                <a:gd name="T5" fmla="*/ 895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rgbClr val="366B7E"/>
              </a:solidFill>
              <a:round/>
              <a:headEnd/>
              <a:tailEnd/>
            </a:ln>
          </p:spPr>
          <p:txBody>
            <a:bodyPr wrap="none" lIns="0" tIns="0" rIns="0" bIns="0" anchor="ctr"/>
            <a:lstStyle/>
            <a:p>
              <a:endParaRPr lang="zh-CN" altLang="en-US"/>
            </a:p>
          </p:txBody>
        </p:sp>
        <p:sp>
          <p:nvSpPr>
            <p:cNvPr id="18443" name="Freeform 32"/>
            <p:cNvSpPr>
              <a:spLocks/>
            </p:cNvSpPr>
            <p:nvPr/>
          </p:nvSpPr>
          <p:spPr bwMode="auto">
            <a:xfrm rot="5400000" flipH="1" flipV="1">
              <a:off x="945" y="1736"/>
              <a:ext cx="830" cy="1747"/>
            </a:xfrm>
            <a:custGeom>
              <a:avLst/>
              <a:gdLst>
                <a:gd name="T0" fmla="*/ 0 w 873"/>
                <a:gd name="T1" fmla="*/ 0 h 895"/>
                <a:gd name="T2" fmla="*/ 0 w 873"/>
                <a:gd name="T3" fmla="*/ 1747 h 895"/>
                <a:gd name="T4" fmla="*/ 830 w 873"/>
                <a:gd name="T5" fmla="*/ 17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rgbClr val="366B7E"/>
              </a:solidFill>
              <a:round/>
              <a:headEnd/>
              <a:tailEnd/>
            </a:ln>
          </p:spPr>
          <p:txBody>
            <a:bodyPr wrap="none" lIns="0" tIns="0" rIns="0" bIns="0" anchor="ctr"/>
            <a:lstStyle/>
            <a:p>
              <a:endParaRPr lang="zh-CN" altLang="en-US"/>
            </a:p>
          </p:txBody>
        </p:sp>
        <p:sp>
          <p:nvSpPr>
            <p:cNvPr id="18444" name="Rectangle 33"/>
            <p:cNvSpPr>
              <a:spLocks noChangeArrowheads="1"/>
            </p:cNvSpPr>
            <p:nvPr/>
          </p:nvSpPr>
          <p:spPr bwMode="auto">
            <a:xfrm>
              <a:off x="2473" y="2342"/>
              <a:ext cx="1236" cy="444"/>
            </a:xfrm>
            <a:prstGeom prst="rect">
              <a:avLst/>
            </a:prstGeom>
            <a:solidFill>
              <a:srgbClr val="366B7E"/>
            </a:solidFill>
            <a:ln w="6350">
              <a:solidFill>
                <a:srgbClr val="366B7E"/>
              </a:solidFill>
              <a:miter lim="800000"/>
              <a:headEnd/>
              <a:tailEnd/>
            </a:ln>
          </p:spPr>
          <p:txBody>
            <a:bodyPr wrap="none" lIns="0" tIns="0" rIns="0" bIns="0" anchor="ctr"/>
            <a:lstStyle/>
            <a:p>
              <a:endParaRPr lang="zh-CN" altLang="en-US"/>
            </a:p>
          </p:txBody>
        </p:sp>
        <p:sp>
          <p:nvSpPr>
            <p:cNvPr id="18445" name="Rectangle 34"/>
            <p:cNvSpPr>
              <a:spLocks noChangeArrowheads="1"/>
            </p:cNvSpPr>
            <p:nvPr/>
          </p:nvSpPr>
          <p:spPr bwMode="auto">
            <a:xfrm>
              <a:off x="2285" y="1209"/>
              <a:ext cx="171" cy="171"/>
            </a:xfrm>
            <a:prstGeom prst="rect">
              <a:avLst/>
            </a:prstGeom>
            <a:solidFill>
              <a:srgbClr val="366B7E"/>
            </a:solidFill>
            <a:ln w="6350">
              <a:noFill/>
              <a:miter lim="800000"/>
              <a:headEnd/>
              <a:tailEnd/>
            </a:ln>
          </p:spPr>
          <p:txBody>
            <a:bodyPr wrap="none" lIns="0" tIns="0" rIns="0" bIns="0" anchor="ctr"/>
            <a:lstStyle/>
            <a:p>
              <a:pPr algn="ctr" eaLnBrk="0" hangingPunct="0"/>
              <a:r>
                <a:rPr lang="zh-CN" altLang="en-US" sz="1200" b="1">
                  <a:solidFill>
                    <a:srgbClr val="FFFFFF"/>
                  </a:solidFill>
                </a:rPr>
                <a:t>1</a:t>
              </a:r>
            </a:p>
          </p:txBody>
        </p:sp>
        <p:sp>
          <p:nvSpPr>
            <p:cNvPr id="18446" name="Rectangle 35"/>
            <p:cNvSpPr>
              <a:spLocks noChangeArrowheads="1"/>
            </p:cNvSpPr>
            <p:nvPr/>
          </p:nvSpPr>
          <p:spPr bwMode="auto">
            <a:xfrm>
              <a:off x="5526" y="2153"/>
              <a:ext cx="171" cy="171"/>
            </a:xfrm>
            <a:prstGeom prst="rect">
              <a:avLst/>
            </a:prstGeom>
            <a:solidFill>
              <a:srgbClr val="366B7E"/>
            </a:solidFill>
            <a:ln w="6350">
              <a:noFill/>
              <a:miter lim="800000"/>
              <a:headEnd/>
              <a:tailEnd/>
            </a:ln>
          </p:spPr>
          <p:txBody>
            <a:bodyPr wrap="none" lIns="0" tIns="0" rIns="0" bIns="0" anchor="ctr"/>
            <a:lstStyle/>
            <a:p>
              <a:pPr algn="ctr" eaLnBrk="0" hangingPunct="0"/>
              <a:r>
                <a:rPr lang="zh-CN" altLang="en-US" sz="1200" b="1">
                  <a:solidFill>
                    <a:srgbClr val="FFFFFF"/>
                  </a:solidFill>
                </a:rPr>
                <a:t>2</a:t>
              </a:r>
            </a:p>
          </p:txBody>
        </p:sp>
        <p:sp>
          <p:nvSpPr>
            <p:cNvPr id="18447" name="Rectangle 36"/>
            <p:cNvSpPr>
              <a:spLocks noChangeArrowheads="1"/>
            </p:cNvSpPr>
            <p:nvPr/>
          </p:nvSpPr>
          <p:spPr bwMode="auto">
            <a:xfrm>
              <a:off x="3724" y="3749"/>
              <a:ext cx="171" cy="171"/>
            </a:xfrm>
            <a:prstGeom prst="rect">
              <a:avLst/>
            </a:prstGeom>
            <a:solidFill>
              <a:srgbClr val="366B7E"/>
            </a:solidFill>
            <a:ln w="6350">
              <a:noFill/>
              <a:miter lim="800000"/>
              <a:headEnd/>
              <a:tailEnd/>
            </a:ln>
          </p:spPr>
          <p:txBody>
            <a:bodyPr wrap="none" lIns="0" tIns="0" rIns="0" bIns="0" anchor="ctr"/>
            <a:lstStyle/>
            <a:p>
              <a:pPr algn="ctr" eaLnBrk="0" hangingPunct="0"/>
              <a:r>
                <a:rPr lang="zh-CN" altLang="en-US" sz="1200" b="1">
                  <a:solidFill>
                    <a:srgbClr val="FFFFFF"/>
                  </a:solidFill>
                </a:rPr>
                <a:t>3</a:t>
              </a:r>
            </a:p>
          </p:txBody>
        </p:sp>
        <p:sp>
          <p:nvSpPr>
            <p:cNvPr id="18448" name="Rectangle 37"/>
            <p:cNvSpPr>
              <a:spLocks noChangeArrowheads="1"/>
            </p:cNvSpPr>
            <p:nvPr/>
          </p:nvSpPr>
          <p:spPr bwMode="auto">
            <a:xfrm>
              <a:off x="486" y="2809"/>
              <a:ext cx="171" cy="171"/>
            </a:xfrm>
            <a:prstGeom prst="rect">
              <a:avLst/>
            </a:prstGeom>
            <a:solidFill>
              <a:srgbClr val="366B7E"/>
            </a:solidFill>
            <a:ln w="6350">
              <a:noFill/>
              <a:miter lim="800000"/>
              <a:headEnd/>
              <a:tailEnd/>
            </a:ln>
          </p:spPr>
          <p:txBody>
            <a:bodyPr wrap="none" lIns="0" tIns="0" rIns="0" bIns="0" anchor="ctr"/>
            <a:lstStyle/>
            <a:p>
              <a:pPr algn="ctr" eaLnBrk="0" hangingPunct="0"/>
              <a:r>
                <a:rPr lang="zh-CN" altLang="en-US" sz="1200" b="1">
                  <a:solidFill>
                    <a:srgbClr val="FFFFFF"/>
                  </a:solidFill>
                </a:rPr>
                <a:t>4</a:t>
              </a:r>
            </a:p>
          </p:txBody>
        </p:sp>
        <p:sp>
          <p:nvSpPr>
            <p:cNvPr id="18449" name="Text Box 38"/>
            <p:cNvSpPr txBox="1">
              <a:spLocks noChangeArrowheads="1"/>
            </p:cNvSpPr>
            <p:nvPr/>
          </p:nvSpPr>
          <p:spPr bwMode="auto">
            <a:xfrm>
              <a:off x="2240" y="1560"/>
              <a:ext cx="1600" cy="165"/>
            </a:xfrm>
            <a:prstGeom prst="rect">
              <a:avLst/>
            </a:prstGeom>
            <a:noFill/>
            <a:ln w="6350">
              <a:noFill/>
              <a:miter lim="800000"/>
              <a:headEnd/>
              <a:tailEnd/>
            </a:ln>
          </p:spPr>
          <p:txBody>
            <a:bodyPr lIns="0" tIns="0" rIns="0" bIns="0" anchor="ctr">
              <a:spAutoFit/>
            </a:bodyPr>
            <a:lstStyle/>
            <a:p>
              <a:pPr algn="ctr" eaLnBrk="0" hangingPunct="0"/>
              <a:r>
                <a:rPr lang="zh-CN" altLang="en-US" sz="1500" b="1">
                  <a:solidFill>
                    <a:srgbClr val="000000"/>
                  </a:solidFill>
                </a:rPr>
                <a:t>筹资速度快</a:t>
              </a:r>
              <a:endParaRPr lang="en-US" altLang="zh-CN" sz="1500" b="1">
                <a:solidFill>
                  <a:srgbClr val="000000"/>
                </a:solidFill>
              </a:endParaRPr>
            </a:p>
          </p:txBody>
        </p:sp>
        <p:sp>
          <p:nvSpPr>
            <p:cNvPr id="18450" name="Text Box 39"/>
            <p:cNvSpPr txBox="1">
              <a:spLocks noChangeArrowheads="1"/>
            </p:cNvSpPr>
            <p:nvPr/>
          </p:nvSpPr>
          <p:spPr bwMode="auto">
            <a:xfrm>
              <a:off x="4439" y="2439"/>
              <a:ext cx="770" cy="165"/>
            </a:xfrm>
            <a:prstGeom prst="rect">
              <a:avLst/>
            </a:prstGeom>
            <a:noFill/>
            <a:ln w="6350">
              <a:noFill/>
              <a:miter lim="800000"/>
              <a:headEnd/>
              <a:tailEnd/>
            </a:ln>
          </p:spPr>
          <p:txBody>
            <a:bodyPr lIns="0" tIns="0" rIns="0" bIns="0" anchor="ctr">
              <a:spAutoFit/>
            </a:bodyPr>
            <a:lstStyle/>
            <a:p>
              <a:pPr algn="ctr" eaLnBrk="0" hangingPunct="0"/>
              <a:r>
                <a:rPr lang="zh-CN" altLang="en-US" sz="1500" b="1">
                  <a:solidFill>
                    <a:srgbClr val="000000"/>
                  </a:solidFill>
                </a:rPr>
                <a:t>筹资弹性好</a:t>
              </a:r>
              <a:endParaRPr lang="en-US" altLang="zh-CN" sz="1500" b="1">
                <a:solidFill>
                  <a:srgbClr val="000000"/>
                </a:solidFill>
              </a:endParaRPr>
            </a:p>
          </p:txBody>
        </p:sp>
        <p:sp>
          <p:nvSpPr>
            <p:cNvPr id="18451" name="Text Box 40"/>
            <p:cNvSpPr txBox="1">
              <a:spLocks noChangeArrowheads="1"/>
            </p:cNvSpPr>
            <p:nvPr/>
          </p:nvSpPr>
          <p:spPr bwMode="auto">
            <a:xfrm>
              <a:off x="2293" y="3366"/>
              <a:ext cx="1600" cy="165"/>
            </a:xfrm>
            <a:prstGeom prst="rect">
              <a:avLst/>
            </a:prstGeom>
            <a:noFill/>
            <a:ln w="6350">
              <a:noFill/>
              <a:miter lim="800000"/>
              <a:headEnd/>
              <a:tailEnd/>
            </a:ln>
          </p:spPr>
          <p:txBody>
            <a:bodyPr lIns="0" tIns="0" rIns="0" bIns="0" anchor="ctr">
              <a:spAutoFit/>
            </a:bodyPr>
            <a:lstStyle/>
            <a:p>
              <a:pPr algn="ctr" eaLnBrk="0" hangingPunct="0"/>
              <a:r>
                <a:rPr lang="zh-CN" altLang="en-US" sz="1500" b="1">
                  <a:solidFill>
                    <a:srgbClr val="000000"/>
                  </a:solidFill>
                </a:rPr>
                <a:t>筹资成本低</a:t>
              </a:r>
              <a:endParaRPr lang="en-US" altLang="zh-CN" sz="1500" b="1">
                <a:solidFill>
                  <a:srgbClr val="000000"/>
                </a:solidFill>
              </a:endParaRPr>
            </a:p>
          </p:txBody>
        </p:sp>
        <p:sp>
          <p:nvSpPr>
            <p:cNvPr id="18452" name="Text Box 41"/>
            <p:cNvSpPr txBox="1">
              <a:spLocks noChangeArrowheads="1"/>
            </p:cNvSpPr>
            <p:nvPr/>
          </p:nvSpPr>
          <p:spPr bwMode="auto">
            <a:xfrm>
              <a:off x="915" y="2488"/>
              <a:ext cx="769" cy="166"/>
            </a:xfrm>
            <a:prstGeom prst="rect">
              <a:avLst/>
            </a:prstGeom>
            <a:noFill/>
            <a:ln w="6350">
              <a:noFill/>
              <a:miter lim="800000"/>
              <a:headEnd/>
              <a:tailEnd/>
            </a:ln>
          </p:spPr>
          <p:txBody>
            <a:bodyPr lIns="0" tIns="0" rIns="0" bIns="0" anchor="ctr">
              <a:spAutoFit/>
            </a:bodyPr>
            <a:lstStyle/>
            <a:p>
              <a:pPr algn="ctr" eaLnBrk="0" hangingPunct="0"/>
              <a:r>
                <a:rPr lang="zh-CN" altLang="en-US" sz="1500" b="1">
                  <a:solidFill>
                    <a:srgbClr val="000000"/>
                  </a:solidFill>
                </a:rPr>
                <a:t>筹资风险大</a:t>
              </a:r>
              <a:endParaRPr lang="en-US" altLang="zh-CN" sz="1500" b="1">
                <a:solidFill>
                  <a:srgbClr val="000000"/>
                </a:solidFill>
              </a:endParaRPr>
            </a:p>
          </p:txBody>
        </p:sp>
      </p:grpSp>
      <p:sp>
        <p:nvSpPr>
          <p:cNvPr id="18439" name="Text Box 43"/>
          <p:cNvSpPr txBox="1">
            <a:spLocks noChangeArrowheads="1"/>
          </p:cNvSpPr>
          <p:nvPr/>
        </p:nvSpPr>
        <p:spPr bwMode="auto">
          <a:xfrm>
            <a:off x="3779838" y="4149725"/>
            <a:ext cx="1800225" cy="366713"/>
          </a:xfrm>
          <a:prstGeom prst="rect">
            <a:avLst/>
          </a:prstGeom>
          <a:noFill/>
          <a:ln w="9525">
            <a:noFill/>
            <a:miter lim="800000"/>
            <a:headEnd/>
            <a:tailEnd/>
          </a:ln>
        </p:spPr>
        <p:txBody>
          <a:bodyPr>
            <a:spAutoFit/>
          </a:bodyPr>
          <a:lstStyle/>
          <a:p>
            <a:pPr>
              <a:spcBef>
                <a:spcPct val="50000"/>
              </a:spcBef>
            </a:pPr>
            <a:r>
              <a:rPr lang="zh-CN" altLang="en-US" b="1">
                <a:solidFill>
                  <a:schemeClr val="bg1"/>
                </a:solidFill>
              </a:rPr>
              <a:t>短期筹资的特征</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1-短期借款筹资的种类</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36873"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36874"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10.3 </a:t>
              </a:r>
              <a:r>
                <a:rPr lang="zh-CN" altLang="en-US" sz="2000" b="1">
                  <a:solidFill>
                    <a:srgbClr val="FFFFFF"/>
                  </a:solidFill>
                </a:rPr>
                <a:t>短期借款筹资</a:t>
              </a:r>
              <a:endParaRPr lang="en-US" altLang="zh-CN" sz="2000" b="1">
                <a:solidFill>
                  <a:srgbClr val="FFFFFF"/>
                </a:solidFill>
              </a:endParaRPr>
            </a:p>
          </p:txBody>
        </p:sp>
      </p:grpSp>
      <p:sp>
        <p:nvSpPr>
          <p:cNvPr id="36868" name="Rectangle 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36869" name="Rectangle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36870" name="Rectangle 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36871"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36872" name="Text Box 10"/>
          <p:cNvSpPr txBox="1">
            <a:spLocks noChangeArrowheads="1"/>
          </p:cNvSpPr>
          <p:nvPr/>
        </p:nvSpPr>
        <p:spPr bwMode="auto">
          <a:xfrm>
            <a:off x="971550" y="1773238"/>
            <a:ext cx="6480175" cy="3949700"/>
          </a:xfrm>
          <a:prstGeom prst="rect">
            <a:avLst/>
          </a:prstGeom>
          <a:solidFill>
            <a:srgbClr val="CCFFCC"/>
          </a:solidFill>
          <a:ln w="9525">
            <a:solidFill>
              <a:srgbClr val="FFCC00"/>
            </a:solidFill>
            <a:miter lim="800000"/>
            <a:headEnd/>
            <a:tailEnd/>
          </a:ln>
        </p:spPr>
        <p:txBody>
          <a:bodyPr>
            <a:spAutoFit/>
          </a:bodyPr>
          <a:lstStyle/>
          <a:p>
            <a:pPr>
              <a:spcBef>
                <a:spcPct val="50000"/>
              </a:spcBef>
            </a:pPr>
            <a:r>
              <a:rPr lang="zh-CN" altLang="en-US" b="1">
                <a:solidFill>
                  <a:srgbClr val="663300"/>
                </a:solidFill>
              </a:rPr>
              <a:t>担保借款</a:t>
            </a:r>
            <a:r>
              <a:rPr lang="zh-CN" altLang="en-US"/>
              <a:t>是指有一定的保证人担保或利用一定的财产作抵押或质押而取得的借款。担保借款又分为以下三类：</a:t>
            </a:r>
          </a:p>
          <a:p>
            <a:pPr>
              <a:spcBef>
                <a:spcPct val="50000"/>
              </a:spcBef>
            </a:pPr>
            <a:r>
              <a:rPr lang="en-US" altLang="zh-CN" b="1"/>
              <a:t>(1)</a:t>
            </a:r>
            <a:r>
              <a:rPr lang="zh-CN" altLang="en-US" b="1"/>
              <a:t>保证借款。</a:t>
            </a:r>
            <a:r>
              <a:rPr lang="zh-CN" altLang="en-US"/>
              <a:t>保证借款是指按</a:t>
            </a:r>
            <a:r>
              <a:rPr lang="en-US" altLang="zh-CN"/>
              <a:t>《</a:t>
            </a:r>
            <a:r>
              <a:rPr lang="zh-CN" altLang="en-US"/>
              <a:t>中华人民共和国担保法</a:t>
            </a:r>
            <a:r>
              <a:rPr lang="en-US" altLang="zh-CN"/>
              <a:t>》</a:t>
            </a:r>
            <a:r>
              <a:rPr lang="zh-CN" altLang="en-US"/>
              <a:t>规定的保证方式以第三人承诺在借款人不能偿还借款时，按约定承担一般保证责任或连带责任而取得的借款。</a:t>
            </a:r>
          </a:p>
          <a:p>
            <a:pPr>
              <a:spcBef>
                <a:spcPct val="50000"/>
              </a:spcBef>
            </a:pPr>
            <a:r>
              <a:rPr lang="en-US" altLang="zh-CN" b="1"/>
              <a:t>(2)</a:t>
            </a:r>
            <a:r>
              <a:rPr lang="zh-CN" altLang="en-US" b="1"/>
              <a:t>抵押借款。</a:t>
            </a:r>
            <a:r>
              <a:rPr lang="zh-CN" altLang="en-US"/>
              <a:t>抵押借款是指按</a:t>
            </a:r>
            <a:r>
              <a:rPr lang="en-US" altLang="zh-CN"/>
              <a:t>《</a:t>
            </a:r>
            <a:r>
              <a:rPr lang="zh-CN" altLang="en-US"/>
              <a:t>中华人民共和国担保法</a:t>
            </a:r>
            <a:r>
              <a:rPr lang="en-US" altLang="zh-CN"/>
              <a:t>》</a:t>
            </a:r>
            <a:r>
              <a:rPr lang="zh-CN" altLang="en-US"/>
              <a:t>规定的抵押方式以借款人或第三人的财产作为抵押物而取得的借款。</a:t>
            </a:r>
          </a:p>
          <a:p>
            <a:pPr>
              <a:spcBef>
                <a:spcPct val="50000"/>
              </a:spcBef>
            </a:pPr>
            <a:r>
              <a:rPr lang="en-US" altLang="zh-CN" b="1"/>
              <a:t>(3)</a:t>
            </a:r>
            <a:r>
              <a:rPr lang="zh-CN" altLang="en-US" b="1"/>
              <a:t>质押借款。</a:t>
            </a:r>
            <a:r>
              <a:rPr lang="zh-CN" altLang="en-US"/>
              <a:t>质押借款是指按</a:t>
            </a:r>
            <a:r>
              <a:rPr lang="en-US" altLang="zh-CN"/>
              <a:t>《</a:t>
            </a:r>
            <a:r>
              <a:rPr lang="zh-CN" altLang="en-US"/>
              <a:t>中华人民共和国担保法</a:t>
            </a:r>
            <a:r>
              <a:rPr lang="en-US" altLang="zh-CN"/>
              <a:t>》</a:t>
            </a:r>
            <a:r>
              <a:rPr lang="zh-CN" altLang="en-US"/>
              <a:t>规定的质押方式以借款人或第三人的动产或权利作为质押物而取得的借款。</a:t>
            </a:r>
          </a:p>
          <a:p>
            <a:pPr>
              <a:spcBef>
                <a:spcPct val="50000"/>
              </a:spcBef>
            </a:pPr>
            <a:r>
              <a:rPr lang="zh-CN" altLang="en-US" b="1">
                <a:solidFill>
                  <a:srgbClr val="663300"/>
                </a:solidFill>
              </a:rPr>
              <a:t>票据贴现</a:t>
            </a:r>
            <a:r>
              <a:rPr lang="zh-CN" altLang="en-US"/>
              <a:t>是商业票据的持有人把未到期的商业票据转让给银行，贴付一定利息以取得银行资金的一种借贷行为。</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2-短期借款筹资的考虑因素</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37912"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37913"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10.3 </a:t>
              </a:r>
              <a:r>
                <a:rPr lang="zh-CN" altLang="en-US" sz="2000" b="1">
                  <a:solidFill>
                    <a:srgbClr val="FFFFFF"/>
                  </a:solidFill>
                </a:rPr>
                <a:t>短期借款筹资</a:t>
              </a:r>
              <a:endParaRPr lang="en-US" altLang="zh-CN" sz="2000" b="1">
                <a:solidFill>
                  <a:srgbClr val="FFFFFF"/>
                </a:solidFill>
              </a:endParaRPr>
            </a:p>
          </p:txBody>
        </p:sp>
      </p:grpSp>
      <p:sp>
        <p:nvSpPr>
          <p:cNvPr id="37892" name="Rectangle 6"/>
          <p:cNvSpPr>
            <a:spLocks noChangeArrowheads="1"/>
          </p:cNvSpPr>
          <p:nvPr/>
        </p:nvSpPr>
        <p:spPr bwMode="auto">
          <a:xfrm>
            <a:off x="0" y="2682875"/>
            <a:ext cx="9144000" cy="0"/>
          </a:xfrm>
          <a:prstGeom prst="rect">
            <a:avLst/>
          </a:prstGeom>
          <a:noFill/>
          <a:ln w="9525">
            <a:noFill/>
            <a:miter lim="800000"/>
            <a:headEnd/>
            <a:tailEnd/>
          </a:ln>
        </p:spPr>
        <p:txBody>
          <a:bodyPr wrap="none" anchor="ctr">
            <a:spAutoFit/>
          </a:bodyPr>
          <a:lstStyle/>
          <a:p>
            <a:endParaRPr lang="zh-CN" altLang="en-US"/>
          </a:p>
        </p:txBody>
      </p:sp>
      <p:sp>
        <p:nvSpPr>
          <p:cNvPr id="37893" name="Rectangle 7"/>
          <p:cNvSpPr>
            <a:spLocks noChangeArrowheads="1"/>
          </p:cNvSpPr>
          <p:nvPr/>
        </p:nvSpPr>
        <p:spPr bwMode="auto">
          <a:xfrm>
            <a:off x="0" y="2730500"/>
            <a:ext cx="9144000" cy="0"/>
          </a:xfrm>
          <a:prstGeom prst="rect">
            <a:avLst/>
          </a:prstGeom>
          <a:noFill/>
          <a:ln w="9525">
            <a:noFill/>
            <a:miter lim="800000"/>
            <a:headEnd/>
            <a:tailEnd/>
          </a:ln>
        </p:spPr>
        <p:txBody>
          <a:bodyPr wrap="none" anchor="ctr">
            <a:spAutoFit/>
          </a:bodyPr>
          <a:lstStyle/>
          <a:p>
            <a:endParaRPr lang="zh-CN" altLang="en-US"/>
          </a:p>
        </p:txBody>
      </p:sp>
      <p:sp>
        <p:nvSpPr>
          <p:cNvPr id="37894" name="Rectangle 8"/>
          <p:cNvSpPr>
            <a:spLocks noChangeArrowheads="1"/>
          </p:cNvSpPr>
          <p:nvPr/>
        </p:nvSpPr>
        <p:spPr bwMode="auto">
          <a:xfrm>
            <a:off x="0" y="2682875"/>
            <a:ext cx="9144000" cy="0"/>
          </a:xfrm>
          <a:prstGeom prst="rect">
            <a:avLst/>
          </a:prstGeom>
          <a:noFill/>
          <a:ln w="9525">
            <a:noFill/>
            <a:miter lim="800000"/>
            <a:headEnd/>
            <a:tailEnd/>
          </a:ln>
        </p:spPr>
        <p:txBody>
          <a:bodyPr wrap="none" anchor="ctr">
            <a:spAutoFit/>
          </a:bodyPr>
          <a:lstStyle/>
          <a:p>
            <a:endParaRPr lang="zh-CN" altLang="en-US"/>
          </a:p>
        </p:txBody>
      </p:sp>
      <p:sp>
        <p:nvSpPr>
          <p:cNvPr id="37895" name="Rectangle 9"/>
          <p:cNvSpPr>
            <a:spLocks noChangeArrowheads="1"/>
          </p:cNvSpPr>
          <p:nvPr/>
        </p:nvSpPr>
        <p:spPr bwMode="auto">
          <a:xfrm>
            <a:off x="0" y="2730500"/>
            <a:ext cx="9144000" cy="0"/>
          </a:xfrm>
          <a:prstGeom prst="rect">
            <a:avLst/>
          </a:prstGeom>
          <a:noFill/>
          <a:ln w="9525">
            <a:noFill/>
            <a:miter lim="800000"/>
            <a:headEnd/>
            <a:tailEnd/>
          </a:ln>
        </p:spPr>
        <p:txBody>
          <a:bodyPr wrap="none" anchor="ctr">
            <a:spAutoFit/>
          </a:bodyPr>
          <a:lstStyle/>
          <a:p>
            <a:endParaRPr lang="zh-CN" altLang="en-US"/>
          </a:p>
        </p:txBody>
      </p:sp>
      <p:grpSp>
        <p:nvGrpSpPr>
          <p:cNvPr id="3" name="Group 18"/>
          <p:cNvGrpSpPr>
            <a:grpSpLocks/>
          </p:cNvGrpSpPr>
          <p:nvPr/>
        </p:nvGrpSpPr>
        <p:grpSpPr bwMode="auto">
          <a:xfrm>
            <a:off x="2268538" y="1701800"/>
            <a:ext cx="4014787" cy="3409950"/>
            <a:chOff x="3255" y="1646"/>
            <a:chExt cx="2529" cy="2148"/>
          </a:xfrm>
        </p:grpSpPr>
        <p:sp>
          <p:nvSpPr>
            <p:cNvPr id="37908" name="Freeform 14"/>
            <p:cNvSpPr>
              <a:spLocks/>
            </p:cNvSpPr>
            <p:nvPr/>
          </p:nvSpPr>
          <p:spPr bwMode="auto">
            <a:xfrm>
              <a:off x="3255" y="2822"/>
              <a:ext cx="1147" cy="972"/>
            </a:xfrm>
            <a:custGeom>
              <a:avLst/>
              <a:gdLst>
                <a:gd name="T0" fmla="*/ 576 w 1470"/>
                <a:gd name="T1" fmla="*/ 0 h 1243"/>
                <a:gd name="T2" fmla="*/ 0 w 1470"/>
                <a:gd name="T3" fmla="*/ 972 h 1243"/>
                <a:gd name="T4" fmla="*/ 1147 w 1470"/>
                <a:gd name="T5" fmla="*/ 971 h 1243"/>
                <a:gd name="T6" fmla="*/ 0 60000 65536"/>
                <a:gd name="T7" fmla="*/ 0 60000 65536"/>
                <a:gd name="T8" fmla="*/ 0 60000 65536"/>
                <a:gd name="T9" fmla="*/ 0 w 1470"/>
                <a:gd name="T10" fmla="*/ 0 h 1243"/>
                <a:gd name="T11" fmla="*/ 1470 w 1470"/>
                <a:gd name="T12" fmla="*/ 1243 h 1243"/>
              </a:gdLst>
              <a:ahLst/>
              <a:cxnLst>
                <a:cxn ang="T6">
                  <a:pos x="T0" y="T1"/>
                </a:cxn>
                <a:cxn ang="T7">
                  <a:pos x="T2" y="T3"/>
                </a:cxn>
                <a:cxn ang="T8">
                  <a:pos x="T4" y="T5"/>
                </a:cxn>
              </a:cxnLst>
              <a:rect l="T9" t="T10" r="T11" b="T12"/>
              <a:pathLst>
                <a:path w="1470" h="1243">
                  <a:moveTo>
                    <a:pt x="738" y="0"/>
                  </a:moveTo>
                  <a:lnTo>
                    <a:pt x="0" y="1243"/>
                  </a:lnTo>
                  <a:lnTo>
                    <a:pt x="1470" y="1242"/>
                  </a:lnTo>
                </a:path>
              </a:pathLst>
            </a:custGeom>
            <a:noFill/>
            <a:ln w="22225">
              <a:solidFill>
                <a:srgbClr val="366B7E"/>
              </a:solidFill>
              <a:round/>
              <a:headEnd/>
              <a:tailEnd/>
            </a:ln>
          </p:spPr>
          <p:txBody>
            <a:bodyPr lIns="0" tIns="0" rIns="0" bIns="0" anchor="ctr">
              <a:spAutoFit/>
            </a:bodyPr>
            <a:lstStyle/>
            <a:p>
              <a:endParaRPr lang="zh-CN" altLang="en-US"/>
            </a:p>
          </p:txBody>
        </p:sp>
        <p:sp>
          <p:nvSpPr>
            <p:cNvPr id="37909" name="Freeform 15"/>
            <p:cNvSpPr>
              <a:spLocks/>
            </p:cNvSpPr>
            <p:nvPr/>
          </p:nvSpPr>
          <p:spPr bwMode="auto">
            <a:xfrm flipH="1">
              <a:off x="4637" y="2822"/>
              <a:ext cx="1147" cy="972"/>
            </a:xfrm>
            <a:custGeom>
              <a:avLst/>
              <a:gdLst>
                <a:gd name="T0" fmla="*/ 576 w 1470"/>
                <a:gd name="T1" fmla="*/ 0 h 1243"/>
                <a:gd name="T2" fmla="*/ 0 w 1470"/>
                <a:gd name="T3" fmla="*/ 972 h 1243"/>
                <a:gd name="T4" fmla="*/ 1147 w 1470"/>
                <a:gd name="T5" fmla="*/ 971 h 1243"/>
                <a:gd name="T6" fmla="*/ 0 60000 65536"/>
                <a:gd name="T7" fmla="*/ 0 60000 65536"/>
                <a:gd name="T8" fmla="*/ 0 60000 65536"/>
                <a:gd name="T9" fmla="*/ 0 w 1470"/>
                <a:gd name="T10" fmla="*/ 0 h 1243"/>
                <a:gd name="T11" fmla="*/ 1470 w 1470"/>
                <a:gd name="T12" fmla="*/ 1243 h 1243"/>
              </a:gdLst>
              <a:ahLst/>
              <a:cxnLst>
                <a:cxn ang="T6">
                  <a:pos x="T0" y="T1"/>
                </a:cxn>
                <a:cxn ang="T7">
                  <a:pos x="T2" y="T3"/>
                </a:cxn>
                <a:cxn ang="T8">
                  <a:pos x="T4" y="T5"/>
                </a:cxn>
              </a:cxnLst>
              <a:rect l="T9" t="T10" r="T11" b="T12"/>
              <a:pathLst>
                <a:path w="1470" h="1243">
                  <a:moveTo>
                    <a:pt x="738" y="0"/>
                  </a:moveTo>
                  <a:lnTo>
                    <a:pt x="0" y="1243"/>
                  </a:lnTo>
                  <a:lnTo>
                    <a:pt x="1470" y="1242"/>
                  </a:lnTo>
                </a:path>
              </a:pathLst>
            </a:custGeom>
            <a:noFill/>
            <a:ln w="22225">
              <a:solidFill>
                <a:srgbClr val="366B7E"/>
              </a:solidFill>
              <a:round/>
              <a:headEnd/>
              <a:tailEnd/>
            </a:ln>
          </p:spPr>
          <p:txBody>
            <a:bodyPr lIns="0" tIns="0" rIns="0" bIns="0" anchor="ctr">
              <a:spAutoFit/>
            </a:bodyPr>
            <a:lstStyle/>
            <a:p>
              <a:endParaRPr lang="zh-CN" altLang="en-US"/>
            </a:p>
          </p:txBody>
        </p:sp>
        <p:sp>
          <p:nvSpPr>
            <p:cNvPr id="37910" name="Freeform 16"/>
            <p:cNvSpPr>
              <a:spLocks/>
            </p:cNvSpPr>
            <p:nvPr/>
          </p:nvSpPr>
          <p:spPr bwMode="auto">
            <a:xfrm>
              <a:off x="3946" y="1646"/>
              <a:ext cx="1155" cy="986"/>
            </a:xfrm>
            <a:custGeom>
              <a:avLst/>
              <a:gdLst>
                <a:gd name="T0" fmla="*/ 0 w 1477"/>
                <a:gd name="T1" fmla="*/ 985 h 1261"/>
                <a:gd name="T2" fmla="*/ 571 w 1477"/>
                <a:gd name="T3" fmla="*/ 0 h 1261"/>
                <a:gd name="T4" fmla="*/ 1155 w 1477"/>
                <a:gd name="T5" fmla="*/ 986 h 1261"/>
                <a:gd name="T6" fmla="*/ 0 60000 65536"/>
                <a:gd name="T7" fmla="*/ 0 60000 65536"/>
                <a:gd name="T8" fmla="*/ 0 60000 65536"/>
                <a:gd name="T9" fmla="*/ 0 w 1477"/>
                <a:gd name="T10" fmla="*/ 0 h 1261"/>
                <a:gd name="T11" fmla="*/ 1477 w 1477"/>
                <a:gd name="T12" fmla="*/ 1261 h 1261"/>
              </a:gdLst>
              <a:ahLst/>
              <a:cxnLst>
                <a:cxn ang="T6">
                  <a:pos x="T0" y="T1"/>
                </a:cxn>
                <a:cxn ang="T7">
                  <a:pos x="T2" y="T3"/>
                </a:cxn>
                <a:cxn ang="T8">
                  <a:pos x="T4" y="T5"/>
                </a:cxn>
              </a:cxnLst>
              <a:rect l="T9" t="T10" r="T11" b="T12"/>
              <a:pathLst>
                <a:path w="1477" h="1261">
                  <a:moveTo>
                    <a:pt x="0" y="1260"/>
                  </a:moveTo>
                  <a:lnTo>
                    <a:pt x="730" y="0"/>
                  </a:lnTo>
                  <a:lnTo>
                    <a:pt x="1477" y="1261"/>
                  </a:lnTo>
                </a:path>
              </a:pathLst>
            </a:custGeom>
            <a:noFill/>
            <a:ln w="22225">
              <a:solidFill>
                <a:srgbClr val="366B7E"/>
              </a:solidFill>
              <a:round/>
              <a:headEnd/>
              <a:tailEnd/>
            </a:ln>
          </p:spPr>
          <p:txBody>
            <a:bodyPr lIns="0" tIns="0" rIns="0" bIns="0" anchor="ctr">
              <a:spAutoFit/>
            </a:bodyPr>
            <a:lstStyle/>
            <a:p>
              <a:endParaRPr lang="zh-CN" altLang="en-US"/>
            </a:p>
          </p:txBody>
        </p:sp>
        <p:sp>
          <p:nvSpPr>
            <p:cNvPr id="37911" name="AutoShape 17"/>
            <p:cNvSpPr>
              <a:spLocks noChangeArrowheads="1"/>
            </p:cNvSpPr>
            <p:nvPr/>
          </p:nvSpPr>
          <p:spPr bwMode="auto">
            <a:xfrm flipH="1" flipV="1">
              <a:off x="3922" y="2750"/>
              <a:ext cx="1190" cy="1008"/>
            </a:xfrm>
            <a:prstGeom prst="triangle">
              <a:avLst>
                <a:gd name="adj" fmla="val 50000"/>
              </a:avLst>
            </a:prstGeom>
            <a:solidFill>
              <a:srgbClr val="366B7E"/>
            </a:solidFill>
            <a:ln w="6350">
              <a:noFill/>
              <a:miter lim="800000"/>
              <a:headEnd/>
              <a:tailEnd/>
            </a:ln>
          </p:spPr>
          <p:txBody>
            <a:bodyPr lIns="0" tIns="0" rIns="0" bIns="0" anchor="ctr">
              <a:spAutoFit/>
            </a:bodyPr>
            <a:lstStyle/>
            <a:p>
              <a:endParaRPr lang="zh-CN" altLang="en-US"/>
            </a:p>
          </p:txBody>
        </p:sp>
      </p:grpSp>
      <p:sp>
        <p:nvSpPr>
          <p:cNvPr id="37897" name="Text Box 19"/>
          <p:cNvSpPr txBox="1">
            <a:spLocks noChangeArrowheads="1"/>
          </p:cNvSpPr>
          <p:nvPr/>
        </p:nvSpPr>
        <p:spPr bwMode="auto">
          <a:xfrm>
            <a:off x="107950" y="1412875"/>
            <a:ext cx="3960813" cy="376238"/>
          </a:xfrm>
          <a:prstGeom prst="rect">
            <a:avLst/>
          </a:prstGeom>
          <a:solidFill>
            <a:srgbClr val="CCFFFF"/>
          </a:solidFill>
          <a:ln w="9525">
            <a:solidFill>
              <a:srgbClr val="FFCC00"/>
            </a:solidFill>
            <a:miter lim="800000"/>
            <a:headEnd/>
            <a:tailEnd/>
          </a:ln>
        </p:spPr>
        <p:txBody>
          <a:bodyPr>
            <a:spAutoFit/>
          </a:bodyPr>
          <a:lstStyle/>
          <a:p>
            <a:pPr>
              <a:spcBef>
                <a:spcPct val="50000"/>
              </a:spcBef>
            </a:pPr>
            <a:r>
              <a:rPr lang="zh-CN" altLang="en-US" b="1"/>
              <a:t>因素</a:t>
            </a:r>
            <a:r>
              <a:rPr lang="en-US" altLang="zh-CN" b="1"/>
              <a:t>1</a:t>
            </a:r>
            <a:r>
              <a:rPr lang="zh-CN" altLang="en-US" b="1"/>
              <a:t>：短期银行借款的成本</a:t>
            </a:r>
            <a:r>
              <a:rPr lang="zh-CN" altLang="en-US"/>
              <a:t>：利息</a:t>
            </a:r>
          </a:p>
        </p:txBody>
      </p:sp>
      <p:sp>
        <p:nvSpPr>
          <p:cNvPr id="37898" name="Text Box 20"/>
          <p:cNvSpPr txBox="1">
            <a:spLocks noChangeArrowheads="1"/>
          </p:cNvSpPr>
          <p:nvPr/>
        </p:nvSpPr>
        <p:spPr bwMode="auto">
          <a:xfrm>
            <a:off x="3708400" y="3646488"/>
            <a:ext cx="1008063" cy="366712"/>
          </a:xfrm>
          <a:prstGeom prst="rect">
            <a:avLst/>
          </a:prstGeom>
          <a:noFill/>
          <a:ln w="9525">
            <a:noFill/>
            <a:miter lim="800000"/>
            <a:headEnd/>
            <a:tailEnd/>
          </a:ln>
        </p:spPr>
        <p:txBody>
          <a:bodyPr>
            <a:spAutoFit/>
          </a:bodyPr>
          <a:lstStyle/>
          <a:p>
            <a:pPr algn="ctr">
              <a:spcBef>
                <a:spcPct val="50000"/>
              </a:spcBef>
            </a:pPr>
            <a:r>
              <a:rPr lang="zh-CN" altLang="en-US" b="1">
                <a:solidFill>
                  <a:schemeClr val="bg1"/>
                </a:solidFill>
                <a:ea typeface="黑体" pitchFamily="2" charset="-122"/>
              </a:rPr>
              <a:t>利率</a:t>
            </a:r>
          </a:p>
        </p:txBody>
      </p:sp>
      <p:sp>
        <p:nvSpPr>
          <p:cNvPr id="37899" name="Text Box 21"/>
          <p:cNvSpPr txBox="1">
            <a:spLocks noChangeArrowheads="1"/>
          </p:cNvSpPr>
          <p:nvPr/>
        </p:nvSpPr>
        <p:spPr bwMode="auto">
          <a:xfrm>
            <a:off x="3779838" y="2638425"/>
            <a:ext cx="1008062" cy="366713"/>
          </a:xfrm>
          <a:prstGeom prst="rect">
            <a:avLst/>
          </a:prstGeom>
          <a:noFill/>
          <a:ln w="9525">
            <a:noFill/>
            <a:miter lim="800000"/>
            <a:headEnd/>
            <a:tailEnd/>
          </a:ln>
        </p:spPr>
        <p:txBody>
          <a:bodyPr>
            <a:spAutoFit/>
          </a:bodyPr>
          <a:lstStyle/>
          <a:p>
            <a:pPr algn="ctr">
              <a:spcBef>
                <a:spcPct val="50000"/>
              </a:spcBef>
            </a:pPr>
            <a:r>
              <a:rPr lang="zh-CN" altLang="en-US">
                <a:ea typeface="黑体" pitchFamily="2" charset="-122"/>
              </a:rPr>
              <a:t>单利</a:t>
            </a:r>
          </a:p>
        </p:txBody>
      </p:sp>
      <p:sp>
        <p:nvSpPr>
          <p:cNvPr id="37900" name="Text Box 22"/>
          <p:cNvSpPr txBox="1">
            <a:spLocks noChangeArrowheads="1"/>
          </p:cNvSpPr>
          <p:nvPr/>
        </p:nvSpPr>
        <p:spPr bwMode="auto">
          <a:xfrm>
            <a:off x="2843213" y="4365625"/>
            <a:ext cx="1008062" cy="366713"/>
          </a:xfrm>
          <a:prstGeom prst="rect">
            <a:avLst/>
          </a:prstGeom>
          <a:noFill/>
          <a:ln w="9525">
            <a:noFill/>
            <a:miter lim="800000"/>
            <a:headEnd/>
            <a:tailEnd/>
          </a:ln>
        </p:spPr>
        <p:txBody>
          <a:bodyPr>
            <a:spAutoFit/>
          </a:bodyPr>
          <a:lstStyle/>
          <a:p>
            <a:pPr algn="ctr">
              <a:spcBef>
                <a:spcPct val="50000"/>
              </a:spcBef>
            </a:pPr>
            <a:r>
              <a:rPr lang="zh-CN" altLang="en-US">
                <a:ea typeface="黑体" pitchFamily="2" charset="-122"/>
              </a:rPr>
              <a:t>复利</a:t>
            </a:r>
          </a:p>
        </p:txBody>
      </p:sp>
      <p:sp>
        <p:nvSpPr>
          <p:cNvPr id="37901" name="Text Box 23"/>
          <p:cNvSpPr txBox="1">
            <a:spLocks noChangeArrowheads="1"/>
          </p:cNvSpPr>
          <p:nvPr/>
        </p:nvSpPr>
        <p:spPr bwMode="auto">
          <a:xfrm>
            <a:off x="4716463" y="4365625"/>
            <a:ext cx="1150937" cy="366713"/>
          </a:xfrm>
          <a:prstGeom prst="rect">
            <a:avLst/>
          </a:prstGeom>
          <a:noFill/>
          <a:ln w="9525">
            <a:noFill/>
            <a:miter lim="800000"/>
            <a:headEnd/>
            <a:tailEnd/>
          </a:ln>
        </p:spPr>
        <p:txBody>
          <a:bodyPr>
            <a:spAutoFit/>
          </a:bodyPr>
          <a:lstStyle/>
          <a:p>
            <a:pPr algn="ctr">
              <a:spcBef>
                <a:spcPct val="50000"/>
              </a:spcBef>
            </a:pPr>
            <a:r>
              <a:rPr lang="zh-CN" altLang="en-US">
                <a:ea typeface="黑体" pitchFamily="2" charset="-122"/>
              </a:rPr>
              <a:t>贴现利率</a:t>
            </a:r>
          </a:p>
        </p:txBody>
      </p:sp>
      <p:sp>
        <p:nvSpPr>
          <p:cNvPr id="37902" name="AutoShape 24"/>
          <p:cNvSpPr>
            <a:spLocks noChangeArrowheads="1"/>
          </p:cNvSpPr>
          <p:nvPr/>
        </p:nvSpPr>
        <p:spPr bwMode="auto">
          <a:xfrm>
            <a:off x="4932363" y="1341438"/>
            <a:ext cx="2376487" cy="1223962"/>
          </a:xfrm>
          <a:prstGeom prst="wedgeEllipseCallout">
            <a:avLst>
              <a:gd name="adj1" fmla="val -43750"/>
              <a:gd name="adj2" fmla="val 70000"/>
            </a:avLst>
          </a:prstGeom>
          <a:solidFill>
            <a:schemeClr val="accent1"/>
          </a:solidFill>
          <a:ln w="9525">
            <a:solidFill>
              <a:schemeClr val="tx1"/>
            </a:solidFill>
            <a:miter lim="800000"/>
            <a:headEnd/>
            <a:tailEnd/>
          </a:ln>
        </p:spPr>
        <p:txBody>
          <a:bodyPr/>
          <a:lstStyle/>
          <a:p>
            <a:pPr algn="ctr"/>
            <a:r>
              <a:rPr lang="zh-CN" altLang="en-US" sz="1600"/>
              <a:t>单利计息是将贷款金额乘以贷款期限与利率计算出利息的方法。 </a:t>
            </a:r>
          </a:p>
        </p:txBody>
      </p:sp>
      <p:sp>
        <p:nvSpPr>
          <p:cNvPr id="37903" name="AutoShape 25"/>
          <p:cNvSpPr>
            <a:spLocks noChangeArrowheads="1"/>
          </p:cNvSpPr>
          <p:nvPr/>
        </p:nvSpPr>
        <p:spPr bwMode="auto">
          <a:xfrm>
            <a:off x="71438" y="2565400"/>
            <a:ext cx="2555875" cy="1873250"/>
          </a:xfrm>
          <a:prstGeom prst="wedgeEllipseCallout">
            <a:avLst>
              <a:gd name="adj1" fmla="val 54222"/>
              <a:gd name="adj2" fmla="val 38389"/>
            </a:avLst>
          </a:prstGeom>
          <a:solidFill>
            <a:srgbClr val="99CC00"/>
          </a:solidFill>
          <a:ln w="9525">
            <a:solidFill>
              <a:schemeClr val="tx1"/>
            </a:solidFill>
            <a:miter lim="800000"/>
            <a:headEnd/>
            <a:tailEnd/>
          </a:ln>
        </p:spPr>
        <p:txBody>
          <a:bodyPr/>
          <a:lstStyle/>
          <a:p>
            <a:pPr algn="ctr"/>
            <a:r>
              <a:rPr lang="zh-CN" altLang="en-US" sz="1600"/>
              <a:t>对利息计息的情况。按照复利计算利息，借款人实际负担的利率</a:t>
            </a:r>
            <a:r>
              <a:rPr lang="en-US" altLang="zh-CN" sz="1600"/>
              <a:t>——</a:t>
            </a:r>
            <a:r>
              <a:rPr lang="zh-CN" altLang="en-US" sz="1600"/>
              <a:t>有效利率，要高于名义利率。</a:t>
            </a:r>
            <a:r>
              <a:rPr lang="zh-CN" altLang="en-US"/>
              <a:t> </a:t>
            </a:r>
          </a:p>
        </p:txBody>
      </p:sp>
      <p:sp>
        <p:nvSpPr>
          <p:cNvPr id="37904" name="AutoShape 26"/>
          <p:cNvSpPr>
            <a:spLocks noChangeArrowheads="1"/>
          </p:cNvSpPr>
          <p:nvPr/>
        </p:nvSpPr>
        <p:spPr bwMode="auto">
          <a:xfrm>
            <a:off x="6084888" y="2709863"/>
            <a:ext cx="2808287" cy="1800225"/>
          </a:xfrm>
          <a:prstGeom prst="wedgeEllipseCallout">
            <a:avLst>
              <a:gd name="adj1" fmla="val -43218"/>
              <a:gd name="adj2" fmla="val 70019"/>
            </a:avLst>
          </a:prstGeom>
          <a:solidFill>
            <a:srgbClr val="CCFFFF"/>
          </a:solidFill>
          <a:ln w="9525">
            <a:solidFill>
              <a:schemeClr val="tx1"/>
            </a:solidFill>
            <a:miter lim="800000"/>
            <a:headEnd/>
            <a:tailEnd/>
          </a:ln>
        </p:spPr>
        <p:txBody>
          <a:bodyPr/>
          <a:lstStyle/>
          <a:p>
            <a:pPr algn="ctr"/>
            <a:r>
              <a:rPr lang="zh-CN" altLang="en-US" sz="1600"/>
              <a:t>在贴现利率情况下，银行会在发放贷款的同时，先扣除贷款的贴现利息，而以贷款面值与贴现利息的差额贷给公司。</a:t>
            </a:r>
            <a:r>
              <a:rPr lang="zh-CN" altLang="en-US"/>
              <a:t> </a:t>
            </a:r>
          </a:p>
        </p:txBody>
      </p:sp>
      <p:sp>
        <p:nvSpPr>
          <p:cNvPr id="37905" name="Freeform 28"/>
          <p:cNvSpPr>
            <a:spLocks/>
          </p:cNvSpPr>
          <p:nvPr/>
        </p:nvSpPr>
        <p:spPr bwMode="auto">
          <a:xfrm rot="-3625323">
            <a:off x="3064668" y="4863307"/>
            <a:ext cx="1820863" cy="1543050"/>
          </a:xfrm>
          <a:custGeom>
            <a:avLst/>
            <a:gdLst>
              <a:gd name="T0" fmla="*/ 914148 w 1470"/>
              <a:gd name="T1" fmla="*/ 0 h 1243"/>
              <a:gd name="T2" fmla="*/ 0 w 1470"/>
              <a:gd name="T3" fmla="*/ 1543050 h 1243"/>
              <a:gd name="T4" fmla="*/ 1820863 w 1470"/>
              <a:gd name="T5" fmla="*/ 1541809 h 1243"/>
              <a:gd name="T6" fmla="*/ 0 60000 65536"/>
              <a:gd name="T7" fmla="*/ 0 60000 65536"/>
              <a:gd name="T8" fmla="*/ 0 60000 65536"/>
              <a:gd name="T9" fmla="*/ 0 w 1470"/>
              <a:gd name="T10" fmla="*/ 0 h 1243"/>
              <a:gd name="T11" fmla="*/ 1470 w 1470"/>
              <a:gd name="T12" fmla="*/ 1243 h 1243"/>
            </a:gdLst>
            <a:ahLst/>
            <a:cxnLst>
              <a:cxn ang="T6">
                <a:pos x="T0" y="T1"/>
              </a:cxn>
              <a:cxn ang="T7">
                <a:pos x="T2" y="T3"/>
              </a:cxn>
              <a:cxn ang="T8">
                <a:pos x="T4" y="T5"/>
              </a:cxn>
            </a:cxnLst>
            <a:rect l="T9" t="T10" r="T11" b="T12"/>
            <a:pathLst>
              <a:path w="1470" h="1243">
                <a:moveTo>
                  <a:pt x="738" y="0"/>
                </a:moveTo>
                <a:lnTo>
                  <a:pt x="0" y="1243"/>
                </a:lnTo>
                <a:lnTo>
                  <a:pt x="1470" y="1242"/>
                </a:lnTo>
              </a:path>
            </a:pathLst>
          </a:custGeom>
          <a:noFill/>
          <a:ln w="22225">
            <a:solidFill>
              <a:srgbClr val="366B7E"/>
            </a:solidFill>
            <a:round/>
            <a:headEnd/>
            <a:tailEnd/>
          </a:ln>
        </p:spPr>
        <p:txBody>
          <a:bodyPr lIns="0" tIns="0" rIns="0" bIns="0" anchor="ctr">
            <a:spAutoFit/>
          </a:bodyPr>
          <a:lstStyle/>
          <a:p>
            <a:endParaRPr lang="zh-CN" altLang="en-US"/>
          </a:p>
        </p:txBody>
      </p:sp>
      <p:sp>
        <p:nvSpPr>
          <p:cNvPr id="37906" name="Text Box 29"/>
          <p:cNvSpPr txBox="1">
            <a:spLocks noChangeArrowheads="1"/>
          </p:cNvSpPr>
          <p:nvPr/>
        </p:nvSpPr>
        <p:spPr bwMode="auto">
          <a:xfrm>
            <a:off x="3563938" y="5373688"/>
            <a:ext cx="1295400" cy="366712"/>
          </a:xfrm>
          <a:prstGeom prst="rect">
            <a:avLst/>
          </a:prstGeom>
          <a:noFill/>
          <a:ln w="9525">
            <a:noFill/>
            <a:miter lim="800000"/>
            <a:headEnd/>
            <a:tailEnd/>
          </a:ln>
        </p:spPr>
        <p:txBody>
          <a:bodyPr>
            <a:spAutoFit/>
          </a:bodyPr>
          <a:lstStyle/>
          <a:p>
            <a:pPr algn="ctr">
              <a:spcBef>
                <a:spcPct val="50000"/>
              </a:spcBef>
            </a:pPr>
            <a:r>
              <a:rPr lang="zh-CN" altLang="en-US">
                <a:ea typeface="黑体" pitchFamily="2" charset="-122"/>
              </a:rPr>
              <a:t>附加利率</a:t>
            </a:r>
          </a:p>
        </p:txBody>
      </p:sp>
      <p:sp>
        <p:nvSpPr>
          <p:cNvPr id="37907" name="AutoShape 30"/>
          <p:cNvSpPr>
            <a:spLocks noChangeArrowheads="1"/>
          </p:cNvSpPr>
          <p:nvPr/>
        </p:nvSpPr>
        <p:spPr bwMode="auto">
          <a:xfrm>
            <a:off x="684213" y="5229225"/>
            <a:ext cx="2879725" cy="1368425"/>
          </a:xfrm>
          <a:prstGeom prst="wedgeEllipseCallout">
            <a:avLst>
              <a:gd name="adj1" fmla="val 61741"/>
              <a:gd name="adj2" fmla="val 49190"/>
            </a:avLst>
          </a:prstGeom>
          <a:solidFill>
            <a:srgbClr val="C0C0C0"/>
          </a:solidFill>
          <a:ln w="9525">
            <a:solidFill>
              <a:schemeClr val="tx1"/>
            </a:solidFill>
            <a:miter lim="800000"/>
            <a:headEnd/>
            <a:tailEnd/>
          </a:ln>
        </p:spPr>
        <p:txBody>
          <a:bodyPr/>
          <a:lstStyle/>
          <a:p>
            <a:pPr algn="ctr"/>
            <a:r>
              <a:rPr lang="zh-CN" altLang="en-US" sz="1600"/>
              <a:t>附加利率是指即使是分期偿还贷款，银行通常亦按贷款总额和名义利率来计算收取利息。</a:t>
            </a:r>
            <a:r>
              <a:rPr lang="zh-CN" altLang="en-US"/>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2-短期借款筹资的考虑因素</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40970"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40971"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10.3 </a:t>
              </a:r>
              <a:r>
                <a:rPr lang="zh-CN" altLang="en-US" sz="2000" b="1">
                  <a:solidFill>
                    <a:srgbClr val="FFFFFF"/>
                  </a:solidFill>
                </a:rPr>
                <a:t>短期借款筹资</a:t>
              </a:r>
              <a:endParaRPr lang="en-US" altLang="zh-CN" sz="2000" b="1">
                <a:solidFill>
                  <a:srgbClr val="FFFFFF"/>
                </a:solidFill>
              </a:endParaRPr>
            </a:p>
          </p:txBody>
        </p:sp>
      </p:grpSp>
      <p:sp>
        <p:nvSpPr>
          <p:cNvPr id="40964" name="Text Box 7"/>
          <p:cNvSpPr txBox="1">
            <a:spLocks noChangeArrowheads="1"/>
          </p:cNvSpPr>
          <p:nvPr/>
        </p:nvSpPr>
        <p:spPr bwMode="auto">
          <a:xfrm>
            <a:off x="107950" y="1412875"/>
            <a:ext cx="3960813" cy="376238"/>
          </a:xfrm>
          <a:prstGeom prst="rect">
            <a:avLst/>
          </a:prstGeom>
          <a:solidFill>
            <a:srgbClr val="CCFFFF"/>
          </a:solidFill>
          <a:ln w="9525">
            <a:solidFill>
              <a:srgbClr val="FFCC00"/>
            </a:solidFill>
            <a:miter lim="800000"/>
            <a:headEnd/>
            <a:tailEnd/>
          </a:ln>
        </p:spPr>
        <p:txBody>
          <a:bodyPr>
            <a:spAutoFit/>
          </a:bodyPr>
          <a:lstStyle/>
          <a:p>
            <a:pPr>
              <a:spcBef>
                <a:spcPct val="50000"/>
              </a:spcBef>
            </a:pPr>
            <a:r>
              <a:rPr lang="zh-CN" altLang="en-US" b="1"/>
              <a:t>因素</a:t>
            </a:r>
            <a:r>
              <a:rPr lang="en-US" altLang="zh-CN" b="1"/>
              <a:t>2</a:t>
            </a:r>
            <a:r>
              <a:rPr lang="zh-CN" altLang="en-US" b="1"/>
              <a:t>：贷款银行的选择</a:t>
            </a:r>
          </a:p>
        </p:txBody>
      </p:sp>
      <p:grpSp>
        <p:nvGrpSpPr>
          <p:cNvPr id="3" name="Group 16"/>
          <p:cNvGrpSpPr>
            <a:grpSpLocks/>
          </p:cNvGrpSpPr>
          <p:nvPr/>
        </p:nvGrpSpPr>
        <p:grpSpPr bwMode="auto">
          <a:xfrm>
            <a:off x="2195513" y="2205038"/>
            <a:ext cx="4032250" cy="3455987"/>
            <a:chOff x="3024" y="2797"/>
            <a:chExt cx="979" cy="1216"/>
          </a:xfrm>
        </p:grpSpPr>
        <p:sp>
          <p:nvSpPr>
            <p:cNvPr id="40966" name="Freeform 12"/>
            <p:cNvSpPr>
              <a:spLocks/>
            </p:cNvSpPr>
            <p:nvPr/>
          </p:nvSpPr>
          <p:spPr bwMode="auto">
            <a:xfrm>
              <a:off x="3024" y="2797"/>
              <a:ext cx="979" cy="1216"/>
            </a:xfrm>
            <a:custGeom>
              <a:avLst/>
              <a:gdLst>
                <a:gd name="T0" fmla="*/ 0 w 1853"/>
                <a:gd name="T1" fmla="*/ 0 h 2303"/>
                <a:gd name="T2" fmla="*/ 923 w 1853"/>
                <a:gd name="T3" fmla="*/ 0 h 2303"/>
                <a:gd name="T4" fmla="*/ 979 w 1853"/>
                <a:gd name="T5" fmla="*/ 106 h 2303"/>
                <a:gd name="T6" fmla="*/ 919 w 1853"/>
                <a:gd name="T7" fmla="*/ 196 h 2303"/>
                <a:gd name="T8" fmla="*/ 918 w 1853"/>
                <a:gd name="T9" fmla="*/ 1216 h 2303"/>
                <a:gd name="T10" fmla="*/ 0 60000 65536"/>
                <a:gd name="T11" fmla="*/ 0 60000 65536"/>
                <a:gd name="T12" fmla="*/ 0 60000 65536"/>
                <a:gd name="T13" fmla="*/ 0 60000 65536"/>
                <a:gd name="T14" fmla="*/ 0 60000 65536"/>
                <a:gd name="T15" fmla="*/ 0 w 1853"/>
                <a:gd name="T16" fmla="*/ 0 h 2303"/>
                <a:gd name="T17" fmla="*/ 1853 w 1853"/>
                <a:gd name="T18" fmla="*/ 2303 h 2303"/>
              </a:gdLst>
              <a:ahLst/>
              <a:cxnLst>
                <a:cxn ang="T10">
                  <a:pos x="T0" y="T1"/>
                </a:cxn>
                <a:cxn ang="T11">
                  <a:pos x="T2" y="T3"/>
                </a:cxn>
                <a:cxn ang="T12">
                  <a:pos x="T4" y="T5"/>
                </a:cxn>
                <a:cxn ang="T13">
                  <a:pos x="T6" y="T7"/>
                </a:cxn>
                <a:cxn ang="T14">
                  <a:pos x="T8" y="T9"/>
                </a:cxn>
              </a:cxnLst>
              <a:rect l="T15" t="T16" r="T17" b="T18"/>
              <a:pathLst>
                <a:path w="1853" h="2303">
                  <a:moveTo>
                    <a:pt x="0" y="0"/>
                  </a:moveTo>
                  <a:lnTo>
                    <a:pt x="1747" y="0"/>
                  </a:lnTo>
                  <a:lnTo>
                    <a:pt x="1853" y="200"/>
                  </a:lnTo>
                  <a:lnTo>
                    <a:pt x="1740" y="371"/>
                  </a:lnTo>
                  <a:lnTo>
                    <a:pt x="1738" y="2303"/>
                  </a:lnTo>
                </a:path>
              </a:pathLst>
            </a:custGeom>
            <a:noFill/>
            <a:ln w="22225">
              <a:solidFill>
                <a:srgbClr val="366B7E"/>
              </a:solidFill>
              <a:round/>
              <a:headEnd/>
              <a:tailEnd/>
            </a:ln>
          </p:spPr>
          <p:txBody>
            <a:bodyPr wrap="none" lIns="0" tIns="0" rIns="0" bIns="0" anchor="ctr"/>
            <a:lstStyle/>
            <a:p>
              <a:endParaRPr lang="zh-CN" altLang="en-US"/>
            </a:p>
          </p:txBody>
        </p:sp>
        <p:sp>
          <p:nvSpPr>
            <p:cNvPr id="40967" name="Text Box 13"/>
            <p:cNvSpPr txBox="1">
              <a:spLocks noChangeArrowheads="1"/>
            </p:cNvSpPr>
            <p:nvPr/>
          </p:nvSpPr>
          <p:spPr bwMode="auto">
            <a:xfrm>
              <a:off x="3041" y="2858"/>
              <a:ext cx="862" cy="75"/>
            </a:xfrm>
            <a:prstGeom prst="rect">
              <a:avLst/>
            </a:prstGeom>
            <a:noFill/>
            <a:ln w="6350">
              <a:noFill/>
              <a:miter lim="800000"/>
              <a:headEnd/>
              <a:tailEnd/>
            </a:ln>
          </p:spPr>
          <p:txBody>
            <a:bodyPr lIns="0" tIns="0" rIns="0" bIns="0" anchor="ctr">
              <a:spAutoFit/>
            </a:bodyPr>
            <a:lstStyle/>
            <a:p>
              <a:pPr algn="ctr" eaLnBrk="0" hangingPunct="0"/>
              <a:r>
                <a:rPr kumimoji="1" lang="zh-CN" altLang="en-US" sz="1400" b="1">
                  <a:solidFill>
                    <a:srgbClr val="000000"/>
                  </a:solidFill>
                </a:rPr>
                <a:t>银行间存在的重大区别</a:t>
              </a:r>
              <a:endParaRPr kumimoji="1" lang="en-US" altLang="zh-CN" sz="1400" b="1">
                <a:solidFill>
                  <a:srgbClr val="000000"/>
                </a:solidFill>
              </a:endParaRPr>
            </a:p>
          </p:txBody>
        </p:sp>
        <p:sp>
          <p:nvSpPr>
            <p:cNvPr id="40968" name="Text12"/>
            <p:cNvSpPr>
              <a:spLocks noChangeArrowheads="1"/>
            </p:cNvSpPr>
            <p:nvPr/>
          </p:nvSpPr>
          <p:spPr bwMode="auto">
            <a:xfrm>
              <a:off x="3050" y="3034"/>
              <a:ext cx="879" cy="585"/>
            </a:xfrm>
            <a:prstGeom prst="rect">
              <a:avLst/>
            </a:prstGeom>
            <a:noFill/>
            <a:ln w="6350">
              <a:noFill/>
              <a:miter lim="800000"/>
              <a:headEnd/>
              <a:tailEnd/>
            </a:ln>
          </p:spPr>
          <p:txBody>
            <a:bodyPr lIns="0" tIns="0" rIns="0" bIns="0">
              <a:spAutoFit/>
            </a:bodyPr>
            <a:lstStyle/>
            <a:p>
              <a:pPr marL="168275" lvl="1" indent="-166688" defTabSz="330200" eaLnBrk="0" hangingPunct="0">
                <a:spcBef>
                  <a:spcPct val="20000"/>
                </a:spcBef>
                <a:buClr>
                  <a:schemeClr val="accent2"/>
                </a:buClr>
                <a:buSzPct val="70000"/>
                <a:buFont typeface="Wingdings" pitchFamily="2" charset="2"/>
                <a:buChar char="l"/>
              </a:pPr>
              <a:r>
                <a:rPr lang="en-US" altLang="zh-CN" sz="1600">
                  <a:solidFill>
                    <a:srgbClr val="000000"/>
                  </a:solidFill>
                </a:rPr>
                <a:t>(1)银行对待风险的基本政策</a:t>
              </a:r>
            </a:p>
            <a:p>
              <a:pPr marL="168275" lvl="1" indent="-166688" defTabSz="330200" eaLnBrk="0" hangingPunct="0">
                <a:spcBef>
                  <a:spcPct val="20000"/>
                </a:spcBef>
                <a:buClr>
                  <a:schemeClr val="accent2"/>
                </a:buClr>
                <a:buSzPct val="70000"/>
                <a:buFont typeface="Wingdings" pitchFamily="2" charset="2"/>
                <a:buChar char="l"/>
              </a:pPr>
              <a:r>
                <a:rPr lang="en-US" altLang="zh-CN" sz="1600">
                  <a:solidFill>
                    <a:srgbClr val="000000"/>
                  </a:solidFill>
                </a:rPr>
                <a:t>(2)银行所能提供的咨询服务</a:t>
              </a:r>
            </a:p>
            <a:p>
              <a:pPr marL="168275" lvl="1" indent="-166688" defTabSz="330200" eaLnBrk="0" hangingPunct="0">
                <a:spcBef>
                  <a:spcPct val="20000"/>
                </a:spcBef>
                <a:buClr>
                  <a:schemeClr val="accent2"/>
                </a:buClr>
                <a:buSzPct val="70000"/>
                <a:buFont typeface="Wingdings" pitchFamily="2" charset="2"/>
                <a:buChar char="l"/>
              </a:pPr>
              <a:r>
                <a:rPr lang="en-US" altLang="zh-CN" sz="1600">
                  <a:solidFill>
                    <a:srgbClr val="000000"/>
                  </a:solidFill>
                </a:rPr>
                <a:t>(3)银行对待客户的忠诚度</a:t>
              </a:r>
            </a:p>
            <a:p>
              <a:pPr marL="168275" lvl="1" indent="-166688" defTabSz="330200" eaLnBrk="0" hangingPunct="0">
                <a:spcBef>
                  <a:spcPct val="20000"/>
                </a:spcBef>
                <a:buClr>
                  <a:schemeClr val="accent2"/>
                </a:buClr>
                <a:buSzPct val="70000"/>
                <a:buFont typeface="Wingdings" pitchFamily="2" charset="2"/>
                <a:buChar char="l"/>
              </a:pPr>
              <a:r>
                <a:rPr lang="en-US" altLang="zh-CN" sz="1600">
                  <a:solidFill>
                    <a:srgbClr val="000000"/>
                  </a:solidFill>
                </a:rPr>
                <a:t>(4)银行贷款的专业化程度</a:t>
              </a:r>
            </a:p>
            <a:p>
              <a:pPr marL="168275" lvl="1" indent="-166688" defTabSz="330200" eaLnBrk="0" hangingPunct="0">
                <a:spcBef>
                  <a:spcPct val="20000"/>
                </a:spcBef>
                <a:buClr>
                  <a:schemeClr val="accent2"/>
                </a:buClr>
                <a:buSzPct val="70000"/>
                <a:buFont typeface="Wingdings" pitchFamily="2" charset="2"/>
                <a:buChar char="l"/>
              </a:pPr>
              <a:r>
                <a:rPr lang="en-US" altLang="zh-CN" sz="1600">
                  <a:solidFill>
                    <a:srgbClr val="000000"/>
                  </a:solidFill>
                </a:rPr>
                <a:t>(5)其他。如银行的规模、对外汇的处理水平等都是公司需要考虑的因素。</a:t>
              </a:r>
              <a:endParaRPr lang="en-US" altLang="de-DE" sz="1600">
                <a:solidFill>
                  <a:srgbClr val="000000"/>
                </a:solidFill>
              </a:endParaRPr>
            </a:p>
          </p:txBody>
        </p:sp>
        <p:sp>
          <p:nvSpPr>
            <p:cNvPr id="40969" name="Line 15"/>
            <p:cNvSpPr>
              <a:spLocks noChangeShapeType="1"/>
            </p:cNvSpPr>
            <p:nvPr/>
          </p:nvSpPr>
          <p:spPr bwMode="auto">
            <a:xfrm flipH="1">
              <a:off x="3030" y="2979"/>
              <a:ext cx="853" cy="0"/>
            </a:xfrm>
            <a:prstGeom prst="line">
              <a:avLst/>
            </a:prstGeom>
            <a:noFill/>
            <a:ln w="22225">
              <a:solidFill>
                <a:srgbClr val="366B7E"/>
              </a:solidFill>
              <a:round/>
              <a:headEnd/>
              <a:tailEnd/>
            </a:ln>
          </p:spPr>
          <p:txBody>
            <a:bodyPr wrap="none" lIns="0" tIns="0" rIns="0" bIns="0" anchor="ctr"/>
            <a:lstStyle/>
            <a:p>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dirty="0">
                <a:solidFill>
                  <a:srgbClr val="FFFFFF"/>
                </a:solidFill>
              </a:rPr>
              <a:t>3</a:t>
            </a:r>
            <a:r>
              <a:rPr lang="en-US" altLang="zh-CN" b="1" dirty="0" smtClean="0">
                <a:solidFill>
                  <a:srgbClr val="FFFFFF"/>
                </a:solidFill>
              </a:rPr>
              <a:t>-</a:t>
            </a:r>
            <a:r>
              <a:rPr lang="en-US" altLang="zh-CN" b="1" dirty="0">
                <a:solidFill>
                  <a:srgbClr val="FFFFFF"/>
                </a:solidFill>
              </a:rPr>
              <a:t>短期借款筹资的优缺点</a:t>
            </a:r>
            <a:endParaRPr lang="zh-CN" altLang="en-US" b="1" dirty="0">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43018"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43019"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10.3 </a:t>
              </a:r>
              <a:r>
                <a:rPr lang="zh-CN" altLang="en-US" sz="2000" b="1">
                  <a:solidFill>
                    <a:srgbClr val="FFFFFF"/>
                  </a:solidFill>
                </a:rPr>
                <a:t>短期借款筹资</a:t>
              </a:r>
              <a:endParaRPr lang="en-US" altLang="zh-CN" sz="2000" b="1">
                <a:solidFill>
                  <a:srgbClr val="FFFFFF"/>
                </a:solidFill>
              </a:endParaRPr>
            </a:p>
          </p:txBody>
        </p:sp>
      </p:grpSp>
      <p:grpSp>
        <p:nvGrpSpPr>
          <p:cNvPr id="3" name="Group 23"/>
          <p:cNvGrpSpPr>
            <a:grpSpLocks/>
          </p:cNvGrpSpPr>
          <p:nvPr/>
        </p:nvGrpSpPr>
        <p:grpSpPr bwMode="auto">
          <a:xfrm>
            <a:off x="3492500" y="1917700"/>
            <a:ext cx="1160463" cy="2928938"/>
            <a:chOff x="2013" y="1585"/>
            <a:chExt cx="592" cy="1409"/>
          </a:xfrm>
        </p:grpSpPr>
        <p:sp>
          <p:nvSpPr>
            <p:cNvPr id="43015" name="Line 20"/>
            <p:cNvSpPr>
              <a:spLocks noChangeShapeType="1"/>
            </p:cNvSpPr>
            <p:nvPr/>
          </p:nvSpPr>
          <p:spPr bwMode="auto">
            <a:xfrm>
              <a:off x="2013" y="1585"/>
              <a:ext cx="0" cy="1409"/>
            </a:xfrm>
            <a:prstGeom prst="line">
              <a:avLst/>
            </a:prstGeom>
            <a:noFill/>
            <a:ln w="22225">
              <a:solidFill>
                <a:schemeClr val="hlink"/>
              </a:solidFill>
              <a:round/>
              <a:headEnd/>
              <a:tailEnd/>
            </a:ln>
          </p:spPr>
          <p:txBody>
            <a:bodyPr wrap="none" lIns="0" tIns="0" rIns="0" bIns="0" anchor="ctr"/>
            <a:lstStyle/>
            <a:p>
              <a:endParaRPr lang="zh-CN" altLang="en-US"/>
            </a:p>
          </p:txBody>
        </p:sp>
        <p:sp>
          <p:nvSpPr>
            <p:cNvPr id="43016" name="Line 21"/>
            <p:cNvSpPr>
              <a:spLocks noChangeShapeType="1"/>
            </p:cNvSpPr>
            <p:nvPr/>
          </p:nvSpPr>
          <p:spPr bwMode="auto">
            <a:xfrm>
              <a:off x="2605" y="1585"/>
              <a:ext cx="0" cy="1409"/>
            </a:xfrm>
            <a:prstGeom prst="line">
              <a:avLst/>
            </a:prstGeom>
            <a:noFill/>
            <a:ln w="22225">
              <a:solidFill>
                <a:schemeClr val="hlink"/>
              </a:solidFill>
              <a:round/>
              <a:headEnd/>
              <a:tailEnd/>
            </a:ln>
          </p:spPr>
          <p:txBody>
            <a:bodyPr wrap="none" lIns="0" tIns="0" rIns="0" bIns="0" anchor="ctr"/>
            <a:lstStyle/>
            <a:p>
              <a:endParaRPr lang="zh-CN" altLang="en-US"/>
            </a:p>
          </p:txBody>
        </p:sp>
        <p:sp>
          <p:nvSpPr>
            <p:cNvPr id="43017" name="Freeform 22"/>
            <p:cNvSpPr>
              <a:spLocks/>
            </p:cNvSpPr>
            <p:nvPr/>
          </p:nvSpPr>
          <p:spPr bwMode="auto">
            <a:xfrm>
              <a:off x="2018" y="2115"/>
              <a:ext cx="586" cy="338"/>
            </a:xfrm>
            <a:custGeom>
              <a:avLst/>
              <a:gdLst>
                <a:gd name="T0" fmla="*/ 0 w 2474"/>
                <a:gd name="T1" fmla="*/ 170 h 852"/>
                <a:gd name="T2" fmla="*/ 32 w 2474"/>
                <a:gd name="T3" fmla="*/ 170 h 852"/>
                <a:gd name="T4" fmla="*/ 32 w 2474"/>
                <a:gd name="T5" fmla="*/ 106 h 852"/>
                <a:gd name="T6" fmla="*/ 74 w 2474"/>
                <a:gd name="T7" fmla="*/ 230 h 852"/>
                <a:gd name="T8" fmla="*/ 74 w 2474"/>
                <a:gd name="T9" fmla="*/ 45 h 852"/>
                <a:gd name="T10" fmla="*/ 175 w 2474"/>
                <a:gd name="T11" fmla="*/ 338 h 852"/>
                <a:gd name="T12" fmla="*/ 175 w 2474"/>
                <a:gd name="T13" fmla="*/ 106 h 852"/>
                <a:gd name="T14" fmla="*/ 218 w 2474"/>
                <a:gd name="T15" fmla="*/ 230 h 852"/>
                <a:gd name="T16" fmla="*/ 218 w 2474"/>
                <a:gd name="T17" fmla="*/ 0 h 852"/>
                <a:gd name="T18" fmla="*/ 334 w 2474"/>
                <a:gd name="T19" fmla="*/ 336 h 852"/>
                <a:gd name="T20" fmla="*/ 334 w 2474"/>
                <a:gd name="T21" fmla="*/ 106 h 852"/>
                <a:gd name="T22" fmla="*/ 376 w 2474"/>
                <a:gd name="T23" fmla="*/ 230 h 852"/>
                <a:gd name="T24" fmla="*/ 376 w 2474"/>
                <a:gd name="T25" fmla="*/ 45 h 852"/>
                <a:gd name="T26" fmla="*/ 477 w 2474"/>
                <a:gd name="T27" fmla="*/ 336 h 852"/>
                <a:gd name="T28" fmla="*/ 477 w 2474"/>
                <a:gd name="T29" fmla="*/ 0 h 852"/>
                <a:gd name="T30" fmla="*/ 557 w 2474"/>
                <a:gd name="T31" fmla="*/ 232 h 852"/>
                <a:gd name="T32" fmla="*/ 557 w 2474"/>
                <a:gd name="T33" fmla="*/ 170 h 852"/>
                <a:gd name="T34" fmla="*/ 586 w 2474"/>
                <a:gd name="T35" fmla="*/ 170 h 8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74"/>
                <a:gd name="T55" fmla="*/ 0 h 852"/>
                <a:gd name="T56" fmla="*/ 2474 w 2474"/>
                <a:gd name="T57" fmla="*/ 852 h 8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74" h="852">
                  <a:moveTo>
                    <a:pt x="0" y="429"/>
                  </a:moveTo>
                  <a:lnTo>
                    <a:pt x="133" y="429"/>
                  </a:lnTo>
                  <a:lnTo>
                    <a:pt x="133" y="268"/>
                  </a:lnTo>
                  <a:lnTo>
                    <a:pt x="313" y="579"/>
                  </a:lnTo>
                  <a:lnTo>
                    <a:pt x="313" y="113"/>
                  </a:lnTo>
                  <a:lnTo>
                    <a:pt x="740" y="852"/>
                  </a:lnTo>
                  <a:lnTo>
                    <a:pt x="740" y="268"/>
                  </a:lnTo>
                  <a:lnTo>
                    <a:pt x="920" y="579"/>
                  </a:lnTo>
                  <a:lnTo>
                    <a:pt x="920" y="0"/>
                  </a:lnTo>
                  <a:lnTo>
                    <a:pt x="1409" y="847"/>
                  </a:lnTo>
                  <a:lnTo>
                    <a:pt x="1409" y="268"/>
                  </a:lnTo>
                  <a:lnTo>
                    <a:pt x="1589" y="579"/>
                  </a:lnTo>
                  <a:lnTo>
                    <a:pt x="1589" y="113"/>
                  </a:lnTo>
                  <a:lnTo>
                    <a:pt x="2013" y="847"/>
                  </a:lnTo>
                  <a:lnTo>
                    <a:pt x="2013" y="0"/>
                  </a:lnTo>
                  <a:lnTo>
                    <a:pt x="2351" y="586"/>
                  </a:lnTo>
                  <a:lnTo>
                    <a:pt x="2351" y="429"/>
                  </a:lnTo>
                  <a:lnTo>
                    <a:pt x="2474" y="429"/>
                  </a:lnTo>
                </a:path>
              </a:pathLst>
            </a:custGeom>
            <a:noFill/>
            <a:ln w="22225">
              <a:solidFill>
                <a:schemeClr val="hlink"/>
              </a:solidFill>
              <a:round/>
              <a:headEnd/>
              <a:tailEnd/>
            </a:ln>
          </p:spPr>
          <p:txBody>
            <a:bodyPr wrap="none" lIns="0" tIns="0" rIns="0" bIns="0" anchor="ctr"/>
            <a:lstStyle/>
            <a:p>
              <a:endParaRPr lang="zh-CN" altLang="en-US"/>
            </a:p>
          </p:txBody>
        </p:sp>
      </p:grpSp>
      <p:sp>
        <p:nvSpPr>
          <p:cNvPr id="43013" name="Text Box 24"/>
          <p:cNvSpPr txBox="1">
            <a:spLocks noChangeArrowheads="1"/>
          </p:cNvSpPr>
          <p:nvPr/>
        </p:nvSpPr>
        <p:spPr bwMode="auto">
          <a:xfrm>
            <a:off x="900113" y="1628775"/>
            <a:ext cx="2376487" cy="3759200"/>
          </a:xfrm>
          <a:prstGeom prst="rect">
            <a:avLst/>
          </a:prstGeom>
          <a:noFill/>
          <a:ln w="9525">
            <a:noFill/>
            <a:miter lim="800000"/>
            <a:headEnd/>
            <a:tailEnd/>
          </a:ln>
        </p:spPr>
        <p:txBody>
          <a:bodyPr>
            <a:spAutoFit/>
          </a:bodyPr>
          <a:lstStyle/>
          <a:p>
            <a:pPr algn="ctr">
              <a:spcBef>
                <a:spcPct val="50000"/>
              </a:spcBef>
            </a:pPr>
            <a:r>
              <a:rPr lang="zh-CN" altLang="en-US" sz="1600" b="1">
                <a:ea typeface="黑体" pitchFamily="2" charset="-122"/>
              </a:rPr>
              <a:t>优点</a:t>
            </a:r>
          </a:p>
          <a:p>
            <a:pPr>
              <a:spcBef>
                <a:spcPct val="50000"/>
              </a:spcBef>
            </a:pPr>
            <a:r>
              <a:rPr lang="en-US" altLang="zh-CN" sz="1600"/>
              <a:t>(1)</a:t>
            </a:r>
            <a:r>
              <a:rPr lang="zh-CN" altLang="en-US" sz="1600"/>
              <a:t>银行资金充足，实力雄厚，能随时为企业提供比较多的短期贷款。对于季节性和临时性的资金需求，采用银行短期借款尤为方便。而那些规模大、信誉好的大企业，更可以比较低的利率借入资金。</a:t>
            </a:r>
          </a:p>
          <a:p>
            <a:pPr>
              <a:spcBef>
                <a:spcPct val="50000"/>
              </a:spcBef>
            </a:pPr>
            <a:r>
              <a:rPr lang="en-US" altLang="zh-CN" sz="1600"/>
              <a:t>(2)</a:t>
            </a:r>
            <a:r>
              <a:rPr lang="zh-CN" altLang="en-US" sz="1600"/>
              <a:t>银行短期借款具有较好的弹性，可在资金需要增加时借入，在资金需要减少时还款。</a:t>
            </a:r>
          </a:p>
        </p:txBody>
      </p:sp>
      <p:sp>
        <p:nvSpPr>
          <p:cNvPr id="43014" name="Text Box 25"/>
          <p:cNvSpPr txBox="1">
            <a:spLocks noChangeArrowheads="1"/>
          </p:cNvSpPr>
          <p:nvPr/>
        </p:nvSpPr>
        <p:spPr bwMode="auto">
          <a:xfrm>
            <a:off x="5148263" y="1628775"/>
            <a:ext cx="2376487" cy="4737100"/>
          </a:xfrm>
          <a:prstGeom prst="rect">
            <a:avLst/>
          </a:prstGeom>
          <a:noFill/>
          <a:ln w="9525">
            <a:noFill/>
            <a:miter lim="800000"/>
            <a:headEnd/>
            <a:tailEnd/>
          </a:ln>
        </p:spPr>
        <p:txBody>
          <a:bodyPr>
            <a:spAutoFit/>
          </a:bodyPr>
          <a:lstStyle/>
          <a:p>
            <a:pPr algn="ctr">
              <a:spcBef>
                <a:spcPct val="50000"/>
              </a:spcBef>
            </a:pPr>
            <a:r>
              <a:rPr lang="zh-CN" altLang="en-US" sz="1600" b="1">
                <a:ea typeface="黑体" pitchFamily="2" charset="-122"/>
              </a:rPr>
              <a:t>缺点</a:t>
            </a:r>
          </a:p>
          <a:p>
            <a:pPr>
              <a:spcBef>
                <a:spcPct val="50000"/>
              </a:spcBef>
            </a:pPr>
            <a:r>
              <a:rPr lang="en-US" altLang="zh-CN" sz="1600"/>
              <a:t>(1)</a:t>
            </a:r>
            <a:r>
              <a:rPr lang="zh-CN" altLang="en-US" sz="1600"/>
              <a:t>资本成本</a:t>
            </a:r>
            <a:r>
              <a:rPr lang="en-US" altLang="zh-CN" sz="1600"/>
              <a:t>较高。采用短期借款成本比较高，不仅不能与商业信用相比，与短期融资券相比也高出许多。而抵押借款因需要支付管理和服务费用，成本更高。</a:t>
            </a:r>
          </a:p>
          <a:p>
            <a:pPr>
              <a:spcBef>
                <a:spcPct val="50000"/>
              </a:spcBef>
            </a:pPr>
            <a:r>
              <a:rPr lang="en-US" altLang="zh-CN" sz="1600"/>
              <a:t>(2)限制较多。向银行借款，银行要对企业的经营和财务状况进行调查以后才能决定是否贷款，有些银行还要对企业有一定的控制权，要企业把流动比率、负债比率维持在一定的范围之内，这些都会构成对企业的限制。</a:t>
            </a:r>
            <a:endParaRPr lang="zh-CN" altLang="en-US" sz="16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1-短期融资券的发展历程</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44050"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44051"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10.4</a:t>
              </a:r>
              <a:r>
                <a:rPr lang="zh-CN" altLang="zh-CN" sz="2000" b="1">
                  <a:solidFill>
                    <a:srgbClr val="FFFFFF"/>
                  </a:solidFill>
                </a:rPr>
                <a:t>短期融资券</a:t>
              </a:r>
              <a:endParaRPr lang="en-US" altLang="zh-CN" sz="2000" b="1">
                <a:solidFill>
                  <a:srgbClr val="FFFFFF"/>
                </a:solidFill>
              </a:endParaRPr>
            </a:p>
          </p:txBody>
        </p:sp>
      </p:grpSp>
      <p:sp>
        <p:nvSpPr>
          <p:cNvPr id="44036" name="Text Box 6"/>
          <p:cNvSpPr txBox="1">
            <a:spLocks noChangeArrowheads="1"/>
          </p:cNvSpPr>
          <p:nvPr/>
        </p:nvSpPr>
        <p:spPr bwMode="auto">
          <a:xfrm>
            <a:off x="323850" y="1484313"/>
            <a:ext cx="6985000" cy="650875"/>
          </a:xfrm>
          <a:prstGeom prst="rect">
            <a:avLst/>
          </a:prstGeom>
          <a:solidFill>
            <a:srgbClr val="CCFFFF"/>
          </a:solidFill>
          <a:ln w="9525">
            <a:solidFill>
              <a:srgbClr val="FFCC00"/>
            </a:solidFill>
            <a:miter lim="800000"/>
            <a:headEnd/>
            <a:tailEnd/>
          </a:ln>
        </p:spPr>
        <p:txBody>
          <a:bodyPr>
            <a:spAutoFit/>
          </a:bodyPr>
          <a:lstStyle/>
          <a:p>
            <a:pPr>
              <a:spcBef>
                <a:spcPct val="50000"/>
              </a:spcBef>
            </a:pPr>
            <a:r>
              <a:rPr lang="zh-CN" altLang="en-US" b="1"/>
              <a:t>短期融资券</a:t>
            </a:r>
            <a:r>
              <a:rPr lang="zh-CN" altLang="en-US"/>
              <a:t>又称商业票据、短期债券，是由大型工商企业或金融企业发行的短期无担保本票，是一种新兴的短期资金筹集方式。 </a:t>
            </a:r>
          </a:p>
        </p:txBody>
      </p:sp>
      <p:sp>
        <p:nvSpPr>
          <p:cNvPr id="44037" name="AutoShape 20"/>
          <p:cNvSpPr>
            <a:spLocks noChangeArrowheads="1"/>
          </p:cNvSpPr>
          <p:nvPr/>
        </p:nvSpPr>
        <p:spPr bwMode="auto">
          <a:xfrm>
            <a:off x="1258888" y="2565400"/>
            <a:ext cx="1749425" cy="382588"/>
          </a:xfrm>
          <a:prstGeom prst="rightArrow">
            <a:avLst>
              <a:gd name="adj1" fmla="val 56361"/>
              <a:gd name="adj2" fmla="val 58512"/>
            </a:avLst>
          </a:prstGeom>
          <a:solidFill>
            <a:srgbClr val="366B7E"/>
          </a:solidFill>
          <a:ln w="6350">
            <a:noFill/>
            <a:miter lim="800000"/>
            <a:headEnd/>
            <a:tailEnd/>
          </a:ln>
        </p:spPr>
        <p:txBody>
          <a:bodyPr wrap="none" lIns="0" tIns="0" rIns="0" bIns="0" anchor="ctr"/>
          <a:lstStyle/>
          <a:p>
            <a:endParaRPr lang="zh-CN" altLang="en-US"/>
          </a:p>
        </p:txBody>
      </p:sp>
      <p:sp>
        <p:nvSpPr>
          <p:cNvPr id="44038" name="AutoShape 21"/>
          <p:cNvSpPr>
            <a:spLocks noChangeArrowheads="1"/>
          </p:cNvSpPr>
          <p:nvPr/>
        </p:nvSpPr>
        <p:spPr bwMode="auto">
          <a:xfrm>
            <a:off x="3067050" y="2565400"/>
            <a:ext cx="1749425" cy="382588"/>
          </a:xfrm>
          <a:prstGeom prst="rightArrow">
            <a:avLst>
              <a:gd name="adj1" fmla="val 56361"/>
              <a:gd name="adj2" fmla="val 58512"/>
            </a:avLst>
          </a:prstGeom>
          <a:solidFill>
            <a:srgbClr val="366B7E"/>
          </a:solidFill>
          <a:ln w="6350">
            <a:noFill/>
            <a:miter lim="800000"/>
            <a:headEnd/>
            <a:tailEnd/>
          </a:ln>
        </p:spPr>
        <p:txBody>
          <a:bodyPr wrap="none" lIns="0" tIns="0" rIns="0" bIns="0" anchor="ctr"/>
          <a:lstStyle/>
          <a:p>
            <a:endParaRPr lang="zh-CN" altLang="en-US"/>
          </a:p>
        </p:txBody>
      </p:sp>
      <p:sp>
        <p:nvSpPr>
          <p:cNvPr id="44039" name="AutoShape 22"/>
          <p:cNvSpPr>
            <a:spLocks noChangeArrowheads="1"/>
          </p:cNvSpPr>
          <p:nvPr/>
        </p:nvSpPr>
        <p:spPr bwMode="auto">
          <a:xfrm>
            <a:off x="4838700" y="2565400"/>
            <a:ext cx="1749425" cy="382588"/>
          </a:xfrm>
          <a:prstGeom prst="rightArrow">
            <a:avLst>
              <a:gd name="adj1" fmla="val 56361"/>
              <a:gd name="adj2" fmla="val 58512"/>
            </a:avLst>
          </a:prstGeom>
          <a:solidFill>
            <a:srgbClr val="366B7E"/>
          </a:solidFill>
          <a:ln w="6350">
            <a:noFill/>
            <a:miter lim="800000"/>
            <a:headEnd/>
            <a:tailEnd/>
          </a:ln>
        </p:spPr>
        <p:txBody>
          <a:bodyPr wrap="none" lIns="0" tIns="0" rIns="0" bIns="0" anchor="ctr"/>
          <a:lstStyle/>
          <a:p>
            <a:endParaRPr lang="zh-CN" altLang="en-US"/>
          </a:p>
        </p:txBody>
      </p:sp>
      <p:sp>
        <p:nvSpPr>
          <p:cNvPr id="44040" name="Text Box 24"/>
          <p:cNvSpPr txBox="1">
            <a:spLocks noChangeArrowheads="1"/>
          </p:cNvSpPr>
          <p:nvPr/>
        </p:nvSpPr>
        <p:spPr bwMode="auto">
          <a:xfrm>
            <a:off x="1303338" y="2701925"/>
            <a:ext cx="1576387" cy="120650"/>
          </a:xfrm>
          <a:prstGeom prst="rect">
            <a:avLst/>
          </a:prstGeom>
          <a:noFill/>
          <a:ln w="6350">
            <a:noFill/>
            <a:miter lim="800000"/>
            <a:headEnd/>
            <a:tailEnd/>
          </a:ln>
        </p:spPr>
        <p:txBody>
          <a:bodyPr lIns="0" tIns="0" rIns="0" bIns="0" anchor="ctr">
            <a:spAutoFit/>
          </a:bodyPr>
          <a:lstStyle/>
          <a:p>
            <a:pPr eaLnBrk="0" hangingPunct="0"/>
            <a:r>
              <a:rPr kumimoji="1" lang="en-US" altLang="zh-CN" sz="800" b="1">
                <a:solidFill>
                  <a:srgbClr val="FFFFFF"/>
                </a:solidFill>
              </a:rPr>
              <a:t>Phase 1</a:t>
            </a:r>
          </a:p>
        </p:txBody>
      </p:sp>
      <p:sp>
        <p:nvSpPr>
          <p:cNvPr id="44041" name="Text Box 25"/>
          <p:cNvSpPr txBox="1">
            <a:spLocks noChangeArrowheads="1"/>
          </p:cNvSpPr>
          <p:nvPr/>
        </p:nvSpPr>
        <p:spPr bwMode="auto">
          <a:xfrm>
            <a:off x="3114675" y="2701925"/>
            <a:ext cx="1577975" cy="120650"/>
          </a:xfrm>
          <a:prstGeom prst="rect">
            <a:avLst/>
          </a:prstGeom>
          <a:noFill/>
          <a:ln w="6350">
            <a:noFill/>
            <a:miter lim="800000"/>
            <a:headEnd/>
            <a:tailEnd/>
          </a:ln>
        </p:spPr>
        <p:txBody>
          <a:bodyPr lIns="0" tIns="0" rIns="0" bIns="0" anchor="ctr">
            <a:spAutoFit/>
          </a:bodyPr>
          <a:lstStyle/>
          <a:p>
            <a:pPr eaLnBrk="0" hangingPunct="0"/>
            <a:r>
              <a:rPr kumimoji="1" lang="en-US" altLang="zh-CN" sz="800" b="1">
                <a:solidFill>
                  <a:srgbClr val="FFFFFF"/>
                </a:solidFill>
              </a:rPr>
              <a:t>Phase 2</a:t>
            </a:r>
          </a:p>
        </p:txBody>
      </p:sp>
      <p:sp>
        <p:nvSpPr>
          <p:cNvPr id="44042" name="Text Box 26"/>
          <p:cNvSpPr txBox="1">
            <a:spLocks noChangeArrowheads="1"/>
          </p:cNvSpPr>
          <p:nvPr/>
        </p:nvSpPr>
        <p:spPr bwMode="auto">
          <a:xfrm>
            <a:off x="4876800" y="2701925"/>
            <a:ext cx="1577975" cy="120650"/>
          </a:xfrm>
          <a:prstGeom prst="rect">
            <a:avLst/>
          </a:prstGeom>
          <a:noFill/>
          <a:ln w="6350">
            <a:noFill/>
            <a:miter lim="800000"/>
            <a:headEnd/>
            <a:tailEnd/>
          </a:ln>
        </p:spPr>
        <p:txBody>
          <a:bodyPr lIns="0" tIns="0" rIns="0" bIns="0" anchor="ctr">
            <a:spAutoFit/>
          </a:bodyPr>
          <a:lstStyle/>
          <a:p>
            <a:pPr eaLnBrk="0" hangingPunct="0"/>
            <a:r>
              <a:rPr kumimoji="1" lang="en-US" altLang="zh-CN" sz="800" b="1">
                <a:solidFill>
                  <a:srgbClr val="FFFFFF"/>
                </a:solidFill>
              </a:rPr>
              <a:t>Phase 3</a:t>
            </a:r>
          </a:p>
        </p:txBody>
      </p:sp>
      <p:sp>
        <p:nvSpPr>
          <p:cNvPr id="44043" name="Text12"/>
          <p:cNvSpPr>
            <a:spLocks noChangeArrowheads="1"/>
          </p:cNvSpPr>
          <p:nvPr/>
        </p:nvSpPr>
        <p:spPr bwMode="auto">
          <a:xfrm>
            <a:off x="1187450" y="3101975"/>
            <a:ext cx="1608138" cy="1276350"/>
          </a:xfrm>
          <a:prstGeom prst="rect">
            <a:avLst/>
          </a:prstGeom>
          <a:noFill/>
          <a:ln w="6350">
            <a:noFill/>
            <a:miter lim="800000"/>
            <a:headEnd/>
            <a:tailEnd/>
          </a:ln>
        </p:spPr>
        <p:txBody>
          <a:bodyPr lIns="0" tIns="0" rIns="0" bIns="0">
            <a:spAutoFit/>
          </a:bodyPr>
          <a:lstStyle/>
          <a:p>
            <a:pPr marL="168275" lvl="1" indent="-166688" defTabSz="330200" eaLnBrk="0" hangingPunct="0">
              <a:spcBef>
                <a:spcPct val="20000"/>
              </a:spcBef>
              <a:buClr>
                <a:schemeClr val="accent2"/>
              </a:buClr>
              <a:buSzPct val="70000"/>
              <a:buFont typeface="Wingdings" pitchFamily="2" charset="2"/>
              <a:buChar char="l"/>
            </a:pPr>
            <a:r>
              <a:rPr lang="en-US" altLang="zh-CN" sz="1400">
                <a:solidFill>
                  <a:srgbClr val="000000"/>
                </a:solidFill>
              </a:rPr>
              <a:t>商业票据是一种古老的商业信用工具，产生于18世纪。它最初是随商品和劳务交易而签发的一种债务凭证。</a:t>
            </a:r>
            <a:endParaRPr lang="en-US" altLang="de-DE" sz="1400">
              <a:solidFill>
                <a:srgbClr val="000000"/>
              </a:solidFill>
            </a:endParaRPr>
          </a:p>
        </p:txBody>
      </p:sp>
      <p:sp>
        <p:nvSpPr>
          <p:cNvPr id="44044" name="Text12"/>
          <p:cNvSpPr>
            <a:spLocks noChangeArrowheads="1"/>
          </p:cNvSpPr>
          <p:nvPr/>
        </p:nvSpPr>
        <p:spPr bwMode="auto">
          <a:xfrm>
            <a:off x="3060700" y="3101975"/>
            <a:ext cx="1439863" cy="2339975"/>
          </a:xfrm>
          <a:prstGeom prst="rect">
            <a:avLst/>
          </a:prstGeom>
          <a:noFill/>
          <a:ln w="6350">
            <a:noFill/>
            <a:miter lim="800000"/>
            <a:headEnd/>
            <a:tailEnd/>
          </a:ln>
        </p:spPr>
        <p:txBody>
          <a:bodyPr lIns="0" tIns="0" rIns="0" bIns="0">
            <a:spAutoFit/>
          </a:bodyPr>
          <a:lstStyle/>
          <a:p>
            <a:pPr marL="168275" lvl="1" indent="-166688" defTabSz="330200" eaLnBrk="0" hangingPunct="0">
              <a:spcBef>
                <a:spcPct val="20000"/>
              </a:spcBef>
              <a:buClr>
                <a:schemeClr val="accent2"/>
              </a:buClr>
              <a:buSzPct val="70000"/>
              <a:buFont typeface="Wingdings" pitchFamily="2" charset="2"/>
              <a:buChar char="l"/>
            </a:pPr>
            <a:r>
              <a:rPr lang="en-US" altLang="zh-CN" sz="1400">
                <a:solidFill>
                  <a:srgbClr val="000000"/>
                </a:solidFill>
              </a:rPr>
              <a:t>商业票据的贴现特点，公司凭借自己的信誉，开始脱离商品交易过程来签发商业票据，以筹措短期资金。如20世纪20年代，美国汽车制造业及其他高档耐用商品的销售。</a:t>
            </a:r>
            <a:endParaRPr lang="en-US" altLang="de-DE" sz="1400">
              <a:solidFill>
                <a:srgbClr val="000000"/>
              </a:solidFill>
            </a:endParaRPr>
          </a:p>
        </p:txBody>
      </p:sp>
      <p:sp>
        <p:nvSpPr>
          <p:cNvPr id="44045" name="Text12"/>
          <p:cNvSpPr>
            <a:spLocks noChangeArrowheads="1"/>
          </p:cNvSpPr>
          <p:nvPr/>
        </p:nvSpPr>
        <p:spPr bwMode="auto">
          <a:xfrm>
            <a:off x="4829175" y="3101975"/>
            <a:ext cx="1471613" cy="2978150"/>
          </a:xfrm>
          <a:prstGeom prst="rect">
            <a:avLst/>
          </a:prstGeom>
          <a:noFill/>
          <a:ln w="6350">
            <a:noFill/>
            <a:miter lim="800000"/>
            <a:headEnd/>
            <a:tailEnd/>
          </a:ln>
        </p:spPr>
        <p:txBody>
          <a:bodyPr lIns="0" tIns="0" rIns="0" bIns="0">
            <a:spAutoFit/>
          </a:bodyPr>
          <a:lstStyle/>
          <a:p>
            <a:pPr marL="168275" lvl="1" indent="-166688" defTabSz="330200" eaLnBrk="0" hangingPunct="0">
              <a:spcBef>
                <a:spcPct val="20000"/>
              </a:spcBef>
              <a:buClr>
                <a:schemeClr val="accent2"/>
              </a:buClr>
              <a:buSzPct val="70000"/>
              <a:buFont typeface="Wingdings" pitchFamily="2" charset="2"/>
              <a:buChar char="l"/>
            </a:pPr>
            <a:r>
              <a:rPr lang="en-US" altLang="zh-CN" sz="1400">
                <a:solidFill>
                  <a:srgbClr val="000000"/>
                </a:solidFill>
              </a:rPr>
              <a:t>20世纪60年代以后，工商界普遍认为发行短期融资券向金融市场筹款比向银行借款方便，利率也低，且不受银行信贷干预，因此，短期融资券数额急剧增加。短期融资券成为西方各类公司融通短期资金的重要方式。</a:t>
            </a:r>
            <a:endParaRPr lang="en-US" altLang="de-DE" sz="1400">
              <a:solidFill>
                <a:srgbClr val="000000"/>
              </a:solidFill>
            </a:endParaRPr>
          </a:p>
        </p:txBody>
      </p:sp>
      <p:sp>
        <p:nvSpPr>
          <p:cNvPr id="44046" name="Line 30"/>
          <p:cNvSpPr>
            <a:spLocks noChangeShapeType="1"/>
          </p:cNvSpPr>
          <p:nvPr/>
        </p:nvSpPr>
        <p:spPr bwMode="auto">
          <a:xfrm>
            <a:off x="2786063" y="3060700"/>
            <a:ext cx="0" cy="2239963"/>
          </a:xfrm>
          <a:prstGeom prst="line">
            <a:avLst/>
          </a:prstGeom>
          <a:noFill/>
          <a:ln w="22225">
            <a:solidFill>
              <a:srgbClr val="366B7E"/>
            </a:solidFill>
            <a:round/>
            <a:headEnd/>
            <a:tailEnd/>
          </a:ln>
        </p:spPr>
        <p:txBody>
          <a:bodyPr wrap="none" lIns="0" tIns="0" rIns="0" bIns="0" anchor="ctr"/>
          <a:lstStyle/>
          <a:p>
            <a:endParaRPr lang="zh-CN" altLang="en-US"/>
          </a:p>
        </p:txBody>
      </p:sp>
      <p:sp>
        <p:nvSpPr>
          <p:cNvPr id="44047" name="Line 31"/>
          <p:cNvSpPr>
            <a:spLocks noChangeShapeType="1"/>
          </p:cNvSpPr>
          <p:nvPr/>
        </p:nvSpPr>
        <p:spPr bwMode="auto">
          <a:xfrm>
            <a:off x="4586288" y="3060700"/>
            <a:ext cx="0" cy="2239963"/>
          </a:xfrm>
          <a:prstGeom prst="line">
            <a:avLst/>
          </a:prstGeom>
          <a:noFill/>
          <a:ln w="22225">
            <a:solidFill>
              <a:srgbClr val="366B7E"/>
            </a:solidFill>
            <a:round/>
            <a:headEnd/>
            <a:tailEnd/>
          </a:ln>
        </p:spPr>
        <p:txBody>
          <a:bodyPr wrap="none" lIns="0" tIns="0" rIns="0" bIns="0" anchor="ctr"/>
          <a:lstStyle/>
          <a:p>
            <a:endParaRPr lang="zh-CN" altLang="en-US"/>
          </a:p>
        </p:txBody>
      </p:sp>
      <p:sp>
        <p:nvSpPr>
          <p:cNvPr id="44048" name="Line 32"/>
          <p:cNvSpPr>
            <a:spLocks noChangeShapeType="1"/>
          </p:cNvSpPr>
          <p:nvPr/>
        </p:nvSpPr>
        <p:spPr bwMode="auto">
          <a:xfrm>
            <a:off x="6364288" y="3060700"/>
            <a:ext cx="0" cy="2239963"/>
          </a:xfrm>
          <a:prstGeom prst="line">
            <a:avLst/>
          </a:prstGeom>
          <a:noFill/>
          <a:ln w="22225">
            <a:solidFill>
              <a:srgbClr val="366B7E"/>
            </a:solidFill>
            <a:round/>
            <a:headEnd/>
            <a:tailEnd/>
          </a:ln>
        </p:spPr>
        <p:txBody>
          <a:bodyPr wrap="none" lIns="0" tIns="0" rIns="0" bIns="0" anchor="ctr"/>
          <a:lstStyle/>
          <a:p>
            <a:endParaRPr lang="zh-CN" altLang="en-US"/>
          </a:p>
        </p:txBody>
      </p:sp>
      <p:sp>
        <p:nvSpPr>
          <p:cNvPr id="44049" name="AutoShape 35"/>
          <p:cNvSpPr>
            <a:spLocks noChangeArrowheads="1"/>
          </p:cNvSpPr>
          <p:nvPr/>
        </p:nvSpPr>
        <p:spPr bwMode="auto">
          <a:xfrm>
            <a:off x="179388" y="5373688"/>
            <a:ext cx="2808287" cy="1008062"/>
          </a:xfrm>
          <a:prstGeom prst="wedgeEllipseCallout">
            <a:avLst>
              <a:gd name="adj1" fmla="val 38583"/>
              <a:gd name="adj2" fmla="val -80551"/>
            </a:avLst>
          </a:prstGeom>
          <a:solidFill>
            <a:schemeClr val="accent1"/>
          </a:solidFill>
          <a:ln w="9525">
            <a:solidFill>
              <a:schemeClr val="tx1"/>
            </a:solidFill>
            <a:miter lim="800000"/>
            <a:headEnd/>
            <a:tailEnd/>
          </a:ln>
        </p:spPr>
        <p:txBody>
          <a:bodyPr/>
          <a:lstStyle/>
          <a:p>
            <a:pPr algn="ctr"/>
            <a:r>
              <a:rPr lang="zh-CN" altLang="en-US" b="1"/>
              <a:t>短期融资券在西方资本市场的发展历程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1-短期融资券的发展历程</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45074"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45075"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10.4</a:t>
              </a:r>
              <a:r>
                <a:rPr lang="zh-CN" altLang="zh-CN" sz="2000" b="1">
                  <a:solidFill>
                    <a:srgbClr val="FFFFFF"/>
                  </a:solidFill>
                </a:rPr>
                <a:t>短期融资券</a:t>
              </a:r>
              <a:endParaRPr lang="en-US" altLang="zh-CN" sz="2000" b="1">
                <a:solidFill>
                  <a:srgbClr val="FFFFFF"/>
                </a:solidFill>
              </a:endParaRPr>
            </a:p>
          </p:txBody>
        </p:sp>
      </p:grpSp>
      <p:sp>
        <p:nvSpPr>
          <p:cNvPr id="45060" name="Text Box 6"/>
          <p:cNvSpPr txBox="1">
            <a:spLocks noChangeArrowheads="1"/>
          </p:cNvSpPr>
          <p:nvPr/>
        </p:nvSpPr>
        <p:spPr bwMode="auto">
          <a:xfrm>
            <a:off x="323850" y="1484313"/>
            <a:ext cx="6985000" cy="650875"/>
          </a:xfrm>
          <a:prstGeom prst="rect">
            <a:avLst/>
          </a:prstGeom>
          <a:solidFill>
            <a:srgbClr val="CCFFFF"/>
          </a:solidFill>
          <a:ln w="9525">
            <a:solidFill>
              <a:srgbClr val="FFCC00"/>
            </a:solidFill>
            <a:miter lim="800000"/>
            <a:headEnd/>
            <a:tailEnd/>
          </a:ln>
        </p:spPr>
        <p:txBody>
          <a:bodyPr>
            <a:spAutoFit/>
          </a:bodyPr>
          <a:lstStyle/>
          <a:p>
            <a:pPr>
              <a:spcBef>
                <a:spcPct val="50000"/>
              </a:spcBef>
            </a:pPr>
            <a:r>
              <a:rPr lang="zh-CN" altLang="en-US" b="1"/>
              <a:t>短期融资券</a:t>
            </a:r>
            <a:r>
              <a:rPr lang="zh-CN" altLang="en-US"/>
              <a:t>又称商业票据、短期债券，是由大型工商企业或金融企业发行的短期无担保本票，是一种新兴的短期资金筹集方式。 </a:t>
            </a:r>
          </a:p>
        </p:txBody>
      </p:sp>
      <p:sp>
        <p:nvSpPr>
          <p:cNvPr id="45061" name="AutoShape 7"/>
          <p:cNvSpPr>
            <a:spLocks noChangeArrowheads="1"/>
          </p:cNvSpPr>
          <p:nvPr/>
        </p:nvSpPr>
        <p:spPr bwMode="auto">
          <a:xfrm>
            <a:off x="1258888" y="2565400"/>
            <a:ext cx="1749425" cy="382588"/>
          </a:xfrm>
          <a:prstGeom prst="rightArrow">
            <a:avLst>
              <a:gd name="adj1" fmla="val 56361"/>
              <a:gd name="adj2" fmla="val 58512"/>
            </a:avLst>
          </a:prstGeom>
          <a:solidFill>
            <a:srgbClr val="366B7E"/>
          </a:solidFill>
          <a:ln w="6350">
            <a:noFill/>
            <a:miter lim="800000"/>
            <a:headEnd/>
            <a:tailEnd/>
          </a:ln>
        </p:spPr>
        <p:txBody>
          <a:bodyPr wrap="none" lIns="0" tIns="0" rIns="0" bIns="0" anchor="ctr"/>
          <a:lstStyle/>
          <a:p>
            <a:endParaRPr lang="zh-CN" altLang="en-US"/>
          </a:p>
        </p:txBody>
      </p:sp>
      <p:sp>
        <p:nvSpPr>
          <p:cNvPr id="45062" name="AutoShape 8"/>
          <p:cNvSpPr>
            <a:spLocks noChangeArrowheads="1"/>
          </p:cNvSpPr>
          <p:nvPr/>
        </p:nvSpPr>
        <p:spPr bwMode="auto">
          <a:xfrm>
            <a:off x="3067050" y="2565400"/>
            <a:ext cx="1749425" cy="382588"/>
          </a:xfrm>
          <a:prstGeom prst="rightArrow">
            <a:avLst>
              <a:gd name="adj1" fmla="val 56361"/>
              <a:gd name="adj2" fmla="val 58512"/>
            </a:avLst>
          </a:prstGeom>
          <a:solidFill>
            <a:srgbClr val="366B7E"/>
          </a:solidFill>
          <a:ln w="6350">
            <a:noFill/>
            <a:miter lim="800000"/>
            <a:headEnd/>
            <a:tailEnd/>
          </a:ln>
        </p:spPr>
        <p:txBody>
          <a:bodyPr wrap="none" lIns="0" tIns="0" rIns="0" bIns="0" anchor="ctr"/>
          <a:lstStyle/>
          <a:p>
            <a:endParaRPr lang="zh-CN" altLang="en-US"/>
          </a:p>
        </p:txBody>
      </p:sp>
      <p:sp>
        <p:nvSpPr>
          <p:cNvPr id="45063" name="AutoShape 9"/>
          <p:cNvSpPr>
            <a:spLocks noChangeArrowheads="1"/>
          </p:cNvSpPr>
          <p:nvPr/>
        </p:nvSpPr>
        <p:spPr bwMode="auto">
          <a:xfrm>
            <a:off x="4838700" y="2565400"/>
            <a:ext cx="1749425" cy="382588"/>
          </a:xfrm>
          <a:prstGeom prst="rightArrow">
            <a:avLst>
              <a:gd name="adj1" fmla="val 56361"/>
              <a:gd name="adj2" fmla="val 58512"/>
            </a:avLst>
          </a:prstGeom>
          <a:solidFill>
            <a:srgbClr val="366B7E"/>
          </a:solidFill>
          <a:ln w="6350">
            <a:noFill/>
            <a:miter lim="800000"/>
            <a:headEnd/>
            <a:tailEnd/>
          </a:ln>
        </p:spPr>
        <p:txBody>
          <a:bodyPr wrap="none" lIns="0" tIns="0" rIns="0" bIns="0" anchor="ctr"/>
          <a:lstStyle/>
          <a:p>
            <a:endParaRPr lang="zh-CN" altLang="en-US"/>
          </a:p>
        </p:txBody>
      </p:sp>
      <p:sp>
        <p:nvSpPr>
          <p:cNvPr id="45064" name="Text Box 10"/>
          <p:cNvSpPr txBox="1">
            <a:spLocks noChangeArrowheads="1"/>
          </p:cNvSpPr>
          <p:nvPr/>
        </p:nvSpPr>
        <p:spPr bwMode="auto">
          <a:xfrm>
            <a:off x="1303338" y="2701925"/>
            <a:ext cx="1576387" cy="120650"/>
          </a:xfrm>
          <a:prstGeom prst="rect">
            <a:avLst/>
          </a:prstGeom>
          <a:noFill/>
          <a:ln w="6350">
            <a:noFill/>
            <a:miter lim="800000"/>
            <a:headEnd/>
            <a:tailEnd/>
          </a:ln>
        </p:spPr>
        <p:txBody>
          <a:bodyPr lIns="0" tIns="0" rIns="0" bIns="0" anchor="ctr">
            <a:spAutoFit/>
          </a:bodyPr>
          <a:lstStyle/>
          <a:p>
            <a:pPr eaLnBrk="0" hangingPunct="0"/>
            <a:r>
              <a:rPr kumimoji="1" lang="en-US" altLang="zh-CN" sz="800" b="1">
                <a:solidFill>
                  <a:srgbClr val="FFFFFF"/>
                </a:solidFill>
              </a:rPr>
              <a:t>Phase 1</a:t>
            </a:r>
          </a:p>
        </p:txBody>
      </p:sp>
      <p:sp>
        <p:nvSpPr>
          <p:cNvPr id="45065" name="Text Box 11"/>
          <p:cNvSpPr txBox="1">
            <a:spLocks noChangeArrowheads="1"/>
          </p:cNvSpPr>
          <p:nvPr/>
        </p:nvSpPr>
        <p:spPr bwMode="auto">
          <a:xfrm>
            <a:off x="3114675" y="2701925"/>
            <a:ext cx="1577975" cy="120650"/>
          </a:xfrm>
          <a:prstGeom prst="rect">
            <a:avLst/>
          </a:prstGeom>
          <a:noFill/>
          <a:ln w="6350">
            <a:noFill/>
            <a:miter lim="800000"/>
            <a:headEnd/>
            <a:tailEnd/>
          </a:ln>
        </p:spPr>
        <p:txBody>
          <a:bodyPr lIns="0" tIns="0" rIns="0" bIns="0" anchor="ctr">
            <a:spAutoFit/>
          </a:bodyPr>
          <a:lstStyle/>
          <a:p>
            <a:pPr eaLnBrk="0" hangingPunct="0"/>
            <a:r>
              <a:rPr kumimoji="1" lang="en-US" altLang="zh-CN" sz="800" b="1">
                <a:solidFill>
                  <a:srgbClr val="FFFFFF"/>
                </a:solidFill>
              </a:rPr>
              <a:t>Phase 2</a:t>
            </a:r>
          </a:p>
        </p:txBody>
      </p:sp>
      <p:sp>
        <p:nvSpPr>
          <p:cNvPr id="45066" name="Text Box 12"/>
          <p:cNvSpPr txBox="1">
            <a:spLocks noChangeArrowheads="1"/>
          </p:cNvSpPr>
          <p:nvPr/>
        </p:nvSpPr>
        <p:spPr bwMode="auto">
          <a:xfrm>
            <a:off x="4876800" y="2701925"/>
            <a:ext cx="1577975" cy="120650"/>
          </a:xfrm>
          <a:prstGeom prst="rect">
            <a:avLst/>
          </a:prstGeom>
          <a:noFill/>
          <a:ln w="6350">
            <a:noFill/>
            <a:miter lim="800000"/>
            <a:headEnd/>
            <a:tailEnd/>
          </a:ln>
        </p:spPr>
        <p:txBody>
          <a:bodyPr lIns="0" tIns="0" rIns="0" bIns="0" anchor="ctr">
            <a:spAutoFit/>
          </a:bodyPr>
          <a:lstStyle/>
          <a:p>
            <a:pPr eaLnBrk="0" hangingPunct="0"/>
            <a:r>
              <a:rPr kumimoji="1" lang="en-US" altLang="zh-CN" sz="800" b="1">
                <a:solidFill>
                  <a:srgbClr val="FFFFFF"/>
                </a:solidFill>
              </a:rPr>
              <a:t>Phase 3</a:t>
            </a:r>
          </a:p>
        </p:txBody>
      </p:sp>
      <p:sp>
        <p:nvSpPr>
          <p:cNvPr id="45067" name="Text12"/>
          <p:cNvSpPr>
            <a:spLocks noChangeArrowheads="1"/>
          </p:cNvSpPr>
          <p:nvPr/>
        </p:nvSpPr>
        <p:spPr bwMode="auto">
          <a:xfrm>
            <a:off x="1187450" y="3101975"/>
            <a:ext cx="1608138" cy="1489075"/>
          </a:xfrm>
          <a:prstGeom prst="rect">
            <a:avLst/>
          </a:prstGeom>
          <a:noFill/>
          <a:ln w="6350">
            <a:noFill/>
            <a:miter lim="800000"/>
            <a:headEnd/>
            <a:tailEnd/>
          </a:ln>
        </p:spPr>
        <p:txBody>
          <a:bodyPr lIns="0" tIns="0" rIns="0" bIns="0">
            <a:spAutoFit/>
          </a:bodyPr>
          <a:lstStyle/>
          <a:p>
            <a:pPr marL="168275" lvl="1" indent="-166688" defTabSz="330200" eaLnBrk="0" hangingPunct="0">
              <a:spcBef>
                <a:spcPct val="20000"/>
              </a:spcBef>
              <a:buClr>
                <a:schemeClr val="accent2"/>
              </a:buClr>
              <a:buSzPct val="70000"/>
              <a:buFont typeface="Wingdings" pitchFamily="2" charset="2"/>
              <a:buChar char="l"/>
            </a:pPr>
            <a:r>
              <a:rPr lang="en-US" altLang="zh-CN" sz="1400">
                <a:solidFill>
                  <a:srgbClr val="000000"/>
                </a:solidFill>
              </a:rPr>
              <a:t>1989年，中国人民银行下发了《关于发行短期融资券有关问题的通知》，以文件的形式肯定了各地发行融资券的做法。</a:t>
            </a:r>
            <a:endParaRPr lang="en-US" altLang="de-DE" sz="1400">
              <a:solidFill>
                <a:srgbClr val="000000"/>
              </a:solidFill>
            </a:endParaRPr>
          </a:p>
        </p:txBody>
      </p:sp>
      <p:sp>
        <p:nvSpPr>
          <p:cNvPr id="45068" name="Text12"/>
          <p:cNvSpPr>
            <a:spLocks noChangeArrowheads="1"/>
          </p:cNvSpPr>
          <p:nvPr/>
        </p:nvSpPr>
        <p:spPr bwMode="auto">
          <a:xfrm>
            <a:off x="3060700" y="3101975"/>
            <a:ext cx="1439863" cy="3616325"/>
          </a:xfrm>
          <a:prstGeom prst="rect">
            <a:avLst/>
          </a:prstGeom>
          <a:noFill/>
          <a:ln w="6350">
            <a:noFill/>
            <a:miter lim="800000"/>
            <a:headEnd/>
            <a:tailEnd/>
          </a:ln>
        </p:spPr>
        <p:txBody>
          <a:bodyPr lIns="0" tIns="0" rIns="0" bIns="0">
            <a:spAutoFit/>
          </a:bodyPr>
          <a:lstStyle/>
          <a:p>
            <a:pPr marL="168275" lvl="1" indent="-166688" defTabSz="330200" eaLnBrk="0" hangingPunct="0">
              <a:spcBef>
                <a:spcPct val="20000"/>
              </a:spcBef>
              <a:buClr>
                <a:schemeClr val="accent2"/>
              </a:buClr>
              <a:buSzPct val="70000"/>
              <a:buFont typeface="Wingdings" pitchFamily="2" charset="2"/>
              <a:buChar char="l"/>
            </a:pPr>
            <a:r>
              <a:rPr lang="en-US" altLang="zh-CN" sz="1400">
                <a:solidFill>
                  <a:srgbClr val="000000"/>
                </a:solidFill>
              </a:rPr>
              <a:t>2005年5月，中国人民银行发布了《短期融资券管理办法》以及《短期融资券承销规程》、《短期融资券信息披露规程》两个配套文件，对短期融资券的发行、登记、托管、交易、结算、兑付、信息披露、监督管理等做出了明确规定，极大地促进了短期融资券的发行。</a:t>
            </a:r>
            <a:endParaRPr lang="en-US" altLang="de-DE" sz="1400">
              <a:solidFill>
                <a:srgbClr val="000000"/>
              </a:solidFill>
            </a:endParaRPr>
          </a:p>
        </p:txBody>
      </p:sp>
      <p:sp>
        <p:nvSpPr>
          <p:cNvPr id="45069" name="Text12"/>
          <p:cNvSpPr>
            <a:spLocks noChangeArrowheads="1"/>
          </p:cNvSpPr>
          <p:nvPr/>
        </p:nvSpPr>
        <p:spPr bwMode="auto">
          <a:xfrm>
            <a:off x="4829175" y="3101975"/>
            <a:ext cx="1471613" cy="2127250"/>
          </a:xfrm>
          <a:prstGeom prst="rect">
            <a:avLst/>
          </a:prstGeom>
          <a:noFill/>
          <a:ln w="6350">
            <a:noFill/>
            <a:miter lim="800000"/>
            <a:headEnd/>
            <a:tailEnd/>
          </a:ln>
        </p:spPr>
        <p:txBody>
          <a:bodyPr lIns="0" tIns="0" rIns="0" bIns="0">
            <a:spAutoFit/>
          </a:bodyPr>
          <a:lstStyle/>
          <a:p>
            <a:pPr marL="168275" lvl="1" indent="-166688" defTabSz="330200" eaLnBrk="0" hangingPunct="0">
              <a:spcBef>
                <a:spcPct val="20000"/>
              </a:spcBef>
              <a:buClr>
                <a:schemeClr val="accent2"/>
              </a:buClr>
              <a:buSzPct val="70000"/>
              <a:buFont typeface="Wingdings" pitchFamily="2" charset="2"/>
              <a:buChar char="l"/>
            </a:pPr>
            <a:r>
              <a:rPr lang="en-US" altLang="zh-CN" sz="1400">
                <a:solidFill>
                  <a:srgbClr val="000000"/>
                </a:solidFill>
              </a:rPr>
              <a:t>2008年4月，中国人民银行颁布实施了《银行间债券市场非金融企业债务融资工具管理办法》，同时废止了2005年5月的《短期融资券管理办法》及相关规定。</a:t>
            </a:r>
            <a:endParaRPr lang="en-US" altLang="de-DE" sz="1400">
              <a:solidFill>
                <a:srgbClr val="000000"/>
              </a:solidFill>
            </a:endParaRPr>
          </a:p>
        </p:txBody>
      </p:sp>
      <p:sp>
        <p:nvSpPr>
          <p:cNvPr id="45070" name="Line 16"/>
          <p:cNvSpPr>
            <a:spLocks noChangeShapeType="1"/>
          </p:cNvSpPr>
          <p:nvPr/>
        </p:nvSpPr>
        <p:spPr bwMode="auto">
          <a:xfrm>
            <a:off x="2786063" y="3060700"/>
            <a:ext cx="0" cy="2239963"/>
          </a:xfrm>
          <a:prstGeom prst="line">
            <a:avLst/>
          </a:prstGeom>
          <a:noFill/>
          <a:ln w="22225">
            <a:solidFill>
              <a:srgbClr val="366B7E"/>
            </a:solidFill>
            <a:round/>
            <a:headEnd/>
            <a:tailEnd/>
          </a:ln>
        </p:spPr>
        <p:txBody>
          <a:bodyPr wrap="none" lIns="0" tIns="0" rIns="0" bIns="0" anchor="ctr"/>
          <a:lstStyle/>
          <a:p>
            <a:endParaRPr lang="zh-CN" altLang="en-US"/>
          </a:p>
        </p:txBody>
      </p:sp>
      <p:sp>
        <p:nvSpPr>
          <p:cNvPr id="45071" name="Line 17"/>
          <p:cNvSpPr>
            <a:spLocks noChangeShapeType="1"/>
          </p:cNvSpPr>
          <p:nvPr/>
        </p:nvSpPr>
        <p:spPr bwMode="auto">
          <a:xfrm>
            <a:off x="4586288" y="3060700"/>
            <a:ext cx="0" cy="2239963"/>
          </a:xfrm>
          <a:prstGeom prst="line">
            <a:avLst/>
          </a:prstGeom>
          <a:noFill/>
          <a:ln w="22225">
            <a:solidFill>
              <a:srgbClr val="366B7E"/>
            </a:solidFill>
            <a:round/>
            <a:headEnd/>
            <a:tailEnd/>
          </a:ln>
        </p:spPr>
        <p:txBody>
          <a:bodyPr wrap="none" lIns="0" tIns="0" rIns="0" bIns="0" anchor="ctr"/>
          <a:lstStyle/>
          <a:p>
            <a:endParaRPr lang="zh-CN" altLang="en-US"/>
          </a:p>
        </p:txBody>
      </p:sp>
      <p:sp>
        <p:nvSpPr>
          <p:cNvPr id="45072" name="Line 18"/>
          <p:cNvSpPr>
            <a:spLocks noChangeShapeType="1"/>
          </p:cNvSpPr>
          <p:nvPr/>
        </p:nvSpPr>
        <p:spPr bwMode="auto">
          <a:xfrm>
            <a:off x="6364288" y="3060700"/>
            <a:ext cx="0" cy="2239963"/>
          </a:xfrm>
          <a:prstGeom prst="line">
            <a:avLst/>
          </a:prstGeom>
          <a:noFill/>
          <a:ln w="22225">
            <a:solidFill>
              <a:srgbClr val="366B7E"/>
            </a:solidFill>
            <a:round/>
            <a:headEnd/>
            <a:tailEnd/>
          </a:ln>
        </p:spPr>
        <p:txBody>
          <a:bodyPr wrap="none" lIns="0" tIns="0" rIns="0" bIns="0" anchor="ctr"/>
          <a:lstStyle/>
          <a:p>
            <a:endParaRPr lang="zh-CN" altLang="en-US"/>
          </a:p>
        </p:txBody>
      </p:sp>
      <p:sp>
        <p:nvSpPr>
          <p:cNvPr id="45073" name="AutoShape 19"/>
          <p:cNvSpPr>
            <a:spLocks noChangeArrowheads="1"/>
          </p:cNvSpPr>
          <p:nvPr/>
        </p:nvSpPr>
        <p:spPr bwMode="auto">
          <a:xfrm>
            <a:off x="179388" y="5373688"/>
            <a:ext cx="2808287" cy="1008062"/>
          </a:xfrm>
          <a:prstGeom prst="wedgeEllipseCallout">
            <a:avLst>
              <a:gd name="adj1" fmla="val 38583"/>
              <a:gd name="adj2" fmla="val -80551"/>
            </a:avLst>
          </a:prstGeom>
          <a:solidFill>
            <a:schemeClr val="accent1"/>
          </a:solidFill>
          <a:ln w="9525">
            <a:solidFill>
              <a:schemeClr val="tx1"/>
            </a:solidFill>
            <a:miter lim="800000"/>
            <a:headEnd/>
            <a:tailEnd/>
          </a:ln>
        </p:spPr>
        <p:txBody>
          <a:bodyPr/>
          <a:lstStyle/>
          <a:p>
            <a:pPr algn="ctr"/>
            <a:r>
              <a:rPr lang="zh-CN" altLang="en-US" b="1"/>
              <a:t>短期融资券在我国资本市场的发展历程</a:t>
            </a:r>
            <a:r>
              <a:rPr lang="zh-CN" altLang="en-US"/>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dirty="0">
                <a:solidFill>
                  <a:srgbClr val="FFFFFF"/>
                </a:solidFill>
              </a:rPr>
              <a:t>2</a:t>
            </a:r>
            <a:r>
              <a:rPr lang="en-US" altLang="zh-CN" b="1" dirty="0" smtClean="0">
                <a:solidFill>
                  <a:srgbClr val="FFFFFF"/>
                </a:solidFill>
              </a:rPr>
              <a:t>-</a:t>
            </a:r>
            <a:r>
              <a:rPr lang="en-US" altLang="zh-CN" b="1" dirty="0">
                <a:solidFill>
                  <a:srgbClr val="FFFFFF"/>
                </a:solidFill>
              </a:rPr>
              <a:t>短期融资券的成本与评级</a:t>
            </a:r>
            <a:endParaRPr lang="zh-CN" altLang="en-US" b="1" dirty="0">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48136"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48137"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10.4</a:t>
              </a:r>
              <a:r>
                <a:rPr lang="zh-CN" altLang="zh-CN" sz="2000" b="1">
                  <a:solidFill>
                    <a:srgbClr val="FFFFFF"/>
                  </a:solidFill>
                </a:rPr>
                <a:t>短期融资券</a:t>
              </a:r>
              <a:endParaRPr lang="en-US" altLang="zh-CN" sz="2000" b="1">
                <a:solidFill>
                  <a:srgbClr val="FFFFFF"/>
                </a:solidFill>
              </a:endParaRPr>
            </a:p>
          </p:txBody>
        </p:sp>
      </p:grpSp>
      <p:sp>
        <p:nvSpPr>
          <p:cNvPr id="48132" name="Text Box 6"/>
          <p:cNvSpPr txBox="1">
            <a:spLocks noChangeArrowheads="1"/>
          </p:cNvSpPr>
          <p:nvPr/>
        </p:nvSpPr>
        <p:spPr bwMode="auto">
          <a:xfrm>
            <a:off x="611188" y="1503363"/>
            <a:ext cx="7127875" cy="4086225"/>
          </a:xfrm>
          <a:prstGeom prst="rect">
            <a:avLst/>
          </a:prstGeom>
          <a:solidFill>
            <a:srgbClr val="CCFFFF"/>
          </a:solidFill>
          <a:ln w="9525">
            <a:solidFill>
              <a:srgbClr val="FFCC00"/>
            </a:solidFill>
            <a:miter lim="800000"/>
            <a:headEnd/>
            <a:tailEnd/>
          </a:ln>
        </p:spPr>
        <p:txBody>
          <a:bodyPr>
            <a:spAutoFit/>
          </a:bodyPr>
          <a:lstStyle/>
          <a:p>
            <a:pPr>
              <a:spcBef>
                <a:spcPct val="50000"/>
              </a:spcBef>
            </a:pPr>
            <a:r>
              <a:rPr lang="en-US" altLang="zh-CN" b="1"/>
              <a:t>短期融资券的信用质量</a:t>
            </a:r>
            <a:r>
              <a:rPr lang="en-US" altLang="zh-CN"/>
              <a:t>一般由信用评级机构进行评价。</a:t>
            </a:r>
          </a:p>
          <a:p>
            <a:pPr>
              <a:spcBef>
                <a:spcPct val="50000"/>
              </a:spcBef>
            </a:pPr>
            <a:r>
              <a:rPr lang="en-US" altLang="zh-CN"/>
              <a:t>信用评级机构这种专门从事资信评级的中介机构是自1909年穆迪公司开创评级业务之后才发展起来的。美国主要的信用评级机构包括：穆迪投资服务公司（Moody’s）、标准普尔公司（Standard &amp; Poor’s）、达夫与菲尔普斯公司（Duff &amp; Phelps）以及菲奇投资者服务公司（Fitch）</a:t>
            </a:r>
            <a:endParaRPr lang="zh-CN" altLang="en-US"/>
          </a:p>
          <a:p>
            <a:pPr>
              <a:spcBef>
                <a:spcPct val="50000"/>
              </a:spcBef>
            </a:pPr>
            <a:r>
              <a:rPr lang="zh-CN" altLang="en-US"/>
              <a:t>我国的信用评级 机构：中诚信国际、联合资信、大公国际等 </a:t>
            </a:r>
          </a:p>
          <a:p>
            <a:pPr>
              <a:spcBef>
                <a:spcPct val="50000"/>
              </a:spcBef>
            </a:pPr>
            <a:r>
              <a:rPr lang="zh-CN" altLang="en-US" b="1"/>
              <a:t>评级机构在分析、评定并形成评级结论的过程中，主要会考虑以下因素：</a:t>
            </a:r>
            <a:r>
              <a:rPr lang="zh-CN" altLang="en-US"/>
              <a:t>①企业外部因素，如宏观经济状况、产业发展趋势、政策及监管环境等；②企业自身因素，如经营状况、管理水平、财务状况等，尤其是企业自身的流动性水平是信用评级机构关注的重点；③短期融资券自身的相关条款与保障措施，如发行规模、融资期限、债务保障措施等。 </a:t>
            </a:r>
          </a:p>
        </p:txBody>
      </p:sp>
      <p:sp>
        <p:nvSpPr>
          <p:cNvPr id="48133" name="Rectangle 7"/>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sp>
        <p:nvSpPr>
          <p:cNvPr id="48134" name="Rectangle 8"/>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sp>
        <p:nvSpPr>
          <p:cNvPr id="48135" name="Rectangle 9"/>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dirty="0" smtClean="0">
                <a:solidFill>
                  <a:srgbClr val="FFFFFF"/>
                </a:solidFill>
              </a:rPr>
              <a:t>3-</a:t>
            </a:r>
            <a:r>
              <a:rPr lang="en-US" altLang="zh-CN" b="1" dirty="0">
                <a:solidFill>
                  <a:srgbClr val="FFFFFF"/>
                </a:solidFill>
              </a:rPr>
              <a:t>短期融资券筹资的优缺点</a:t>
            </a:r>
            <a:endParaRPr lang="zh-CN" altLang="en-US" b="1" dirty="0">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50190"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50191"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10.4</a:t>
              </a:r>
              <a:r>
                <a:rPr lang="zh-CN" altLang="zh-CN" sz="2000" b="1">
                  <a:solidFill>
                    <a:srgbClr val="FFFFFF"/>
                  </a:solidFill>
                </a:rPr>
                <a:t>短期融资券</a:t>
              </a:r>
              <a:endParaRPr lang="en-US" altLang="zh-CN" sz="2000" b="1">
                <a:solidFill>
                  <a:srgbClr val="FFFFFF"/>
                </a:solidFill>
              </a:endParaRPr>
            </a:p>
          </p:txBody>
        </p:sp>
      </p:grpSp>
      <p:sp>
        <p:nvSpPr>
          <p:cNvPr id="50180" name="Rectangle 6"/>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sp>
        <p:nvSpPr>
          <p:cNvPr id="50181" name="Rectangle 7"/>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sp>
        <p:nvSpPr>
          <p:cNvPr id="50182" name="Rectangle 8"/>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grpSp>
        <p:nvGrpSpPr>
          <p:cNvPr id="3" name="Group 9"/>
          <p:cNvGrpSpPr>
            <a:grpSpLocks/>
          </p:cNvGrpSpPr>
          <p:nvPr/>
        </p:nvGrpSpPr>
        <p:grpSpPr bwMode="auto">
          <a:xfrm>
            <a:off x="971550" y="1916113"/>
            <a:ext cx="6719888" cy="3482975"/>
            <a:chOff x="461" y="1273"/>
            <a:chExt cx="2613" cy="1221"/>
          </a:xfrm>
        </p:grpSpPr>
        <p:sp>
          <p:nvSpPr>
            <p:cNvPr id="50184" name="Rectangle 10"/>
            <p:cNvSpPr>
              <a:spLocks noChangeArrowheads="1"/>
            </p:cNvSpPr>
            <p:nvPr/>
          </p:nvSpPr>
          <p:spPr bwMode="auto">
            <a:xfrm>
              <a:off x="461" y="1423"/>
              <a:ext cx="1108" cy="549"/>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de-DE" sz="1600">
                  <a:solidFill>
                    <a:srgbClr val="000000"/>
                  </a:solidFill>
                </a:rPr>
                <a:t> </a:t>
              </a:r>
              <a:r>
                <a:rPr lang="en-US" altLang="zh-CN" sz="1600">
                  <a:solidFill>
                    <a:srgbClr val="000000"/>
                  </a:solidFill>
                </a:rPr>
                <a:t>(1)短期融资券筹资的成本低。</a:t>
              </a: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1600">
                  <a:solidFill>
                    <a:srgbClr val="000000"/>
                  </a:solidFill>
                </a:rPr>
                <a:t>(2)短期融资券筹资数额比较大。</a:t>
              </a: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1600">
                  <a:solidFill>
                    <a:srgbClr val="000000"/>
                  </a:solidFill>
                </a:rPr>
                <a:t>(3)短期融资券筹资能提高企业的信誉。</a:t>
              </a:r>
              <a:endParaRPr lang="en-US" altLang="de-DE" sz="1600">
                <a:solidFill>
                  <a:srgbClr val="000000"/>
                </a:solidFill>
              </a:endParaRPr>
            </a:p>
          </p:txBody>
        </p:sp>
        <p:sp>
          <p:nvSpPr>
            <p:cNvPr id="50185" name="Rectangle 11"/>
            <p:cNvSpPr>
              <a:spLocks noChangeArrowheads="1"/>
            </p:cNvSpPr>
            <p:nvPr/>
          </p:nvSpPr>
          <p:spPr bwMode="auto">
            <a:xfrm>
              <a:off x="461" y="1273"/>
              <a:ext cx="1132" cy="85"/>
            </a:xfrm>
            <a:prstGeom prst="rect">
              <a:avLst/>
            </a:prstGeom>
            <a:noFill/>
            <a:ln w="6350">
              <a:noFill/>
              <a:miter lim="800000"/>
              <a:headEnd/>
              <a:tailEnd/>
            </a:ln>
          </p:spPr>
          <p:txBody>
            <a:bodyPr lIns="0" tIns="0" rIns="0" bIns="0" anchor="ctr">
              <a:spAutoFit/>
            </a:bodyPr>
            <a:lstStyle/>
            <a:p>
              <a:pPr algn="ctr" defTabSz="330200" eaLnBrk="0" hangingPunct="0">
                <a:spcBef>
                  <a:spcPct val="20000"/>
                </a:spcBef>
                <a:buClr>
                  <a:schemeClr val="tx2"/>
                </a:buClr>
                <a:buSzPct val="70000"/>
                <a:buFont typeface="Wingdings" pitchFamily="2" charset="2"/>
                <a:buChar char="l"/>
                <a:tabLst>
                  <a:tab pos="8521700" algn="r"/>
                </a:tabLst>
              </a:pPr>
              <a:r>
                <a:rPr lang="zh-CN" altLang="en-US" sz="1600" b="1">
                  <a:solidFill>
                    <a:srgbClr val="000000"/>
                  </a:solidFill>
                </a:rPr>
                <a:t>优点</a:t>
              </a:r>
            </a:p>
          </p:txBody>
        </p:sp>
        <p:sp>
          <p:nvSpPr>
            <p:cNvPr id="50186" name="Freeform 12"/>
            <p:cNvSpPr>
              <a:spLocks/>
            </p:cNvSpPr>
            <p:nvPr/>
          </p:nvSpPr>
          <p:spPr bwMode="auto">
            <a:xfrm>
              <a:off x="461" y="1377"/>
              <a:ext cx="1270" cy="1117"/>
            </a:xfrm>
            <a:custGeom>
              <a:avLst/>
              <a:gdLst>
                <a:gd name="T0" fmla="*/ 0 w 1720"/>
                <a:gd name="T1" fmla="*/ 0 h 1961"/>
                <a:gd name="T2" fmla="*/ 1270 w 1720"/>
                <a:gd name="T3" fmla="*/ 0 h 1961"/>
                <a:gd name="T4" fmla="*/ 1270 w 1720"/>
                <a:gd name="T5" fmla="*/ 1117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a:solidFill>
                <a:srgbClr val="366B7E"/>
              </a:solidFill>
              <a:round/>
              <a:headEnd/>
              <a:tailEnd/>
            </a:ln>
          </p:spPr>
          <p:txBody>
            <a:bodyPr lIns="0" tIns="0" rIns="0" bIns="0" anchor="ctr">
              <a:spAutoFit/>
            </a:bodyPr>
            <a:lstStyle/>
            <a:p>
              <a:endParaRPr lang="zh-CN" altLang="en-US"/>
            </a:p>
          </p:txBody>
        </p:sp>
        <p:sp>
          <p:nvSpPr>
            <p:cNvPr id="50187" name="Rectangle 13"/>
            <p:cNvSpPr>
              <a:spLocks noChangeArrowheads="1"/>
            </p:cNvSpPr>
            <p:nvPr/>
          </p:nvSpPr>
          <p:spPr bwMode="auto">
            <a:xfrm>
              <a:off x="1857" y="1423"/>
              <a:ext cx="1207" cy="549"/>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1600">
                  <a:solidFill>
                    <a:srgbClr val="000000"/>
                  </a:solidFill>
                </a:rPr>
                <a:t>(1)发行短期融资券的风险比较大。</a:t>
              </a: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1600">
                  <a:solidFill>
                    <a:srgbClr val="000000"/>
                  </a:solidFill>
                </a:rPr>
                <a:t>(2)发行短期融资券的弹性比较小。</a:t>
              </a: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1600">
                  <a:solidFill>
                    <a:srgbClr val="000000"/>
                  </a:solidFill>
                </a:rPr>
                <a:t>(3)发行短期融资券的条件比较严格。</a:t>
              </a:r>
              <a:endParaRPr lang="en-US" altLang="de-DE" sz="1600">
                <a:solidFill>
                  <a:srgbClr val="000000"/>
                </a:solidFill>
              </a:endParaRPr>
            </a:p>
          </p:txBody>
        </p:sp>
        <p:sp>
          <p:nvSpPr>
            <p:cNvPr id="50188" name="Rectangle 14"/>
            <p:cNvSpPr>
              <a:spLocks noChangeArrowheads="1"/>
            </p:cNvSpPr>
            <p:nvPr/>
          </p:nvSpPr>
          <p:spPr bwMode="auto">
            <a:xfrm>
              <a:off x="1857" y="1273"/>
              <a:ext cx="1203" cy="86"/>
            </a:xfrm>
            <a:prstGeom prst="rect">
              <a:avLst/>
            </a:prstGeom>
            <a:noFill/>
            <a:ln w="6350">
              <a:noFill/>
              <a:miter lim="800000"/>
              <a:headEnd/>
              <a:tailEnd/>
            </a:ln>
          </p:spPr>
          <p:txBody>
            <a:bodyPr lIns="0" tIns="0" rIns="0" bIns="0" anchor="ctr">
              <a:spAutoFit/>
            </a:bodyPr>
            <a:lstStyle/>
            <a:p>
              <a:pPr algn="ctr" defTabSz="330200" eaLnBrk="0" hangingPunct="0">
                <a:spcBef>
                  <a:spcPct val="20000"/>
                </a:spcBef>
                <a:buClr>
                  <a:schemeClr val="tx2"/>
                </a:buClr>
                <a:buSzPct val="70000"/>
                <a:buFont typeface="Wingdings" pitchFamily="2" charset="2"/>
                <a:buChar char="l"/>
                <a:tabLst>
                  <a:tab pos="8521700" algn="r"/>
                </a:tabLst>
              </a:pPr>
              <a:r>
                <a:rPr lang="zh-CN" altLang="en-US" sz="1600" b="1">
                  <a:solidFill>
                    <a:srgbClr val="000000"/>
                  </a:solidFill>
                </a:rPr>
                <a:t>缺点</a:t>
              </a:r>
            </a:p>
          </p:txBody>
        </p:sp>
        <p:sp>
          <p:nvSpPr>
            <p:cNvPr id="50189" name="Freeform 15"/>
            <p:cNvSpPr>
              <a:spLocks/>
            </p:cNvSpPr>
            <p:nvPr/>
          </p:nvSpPr>
          <p:spPr bwMode="auto">
            <a:xfrm flipH="1">
              <a:off x="1804" y="1377"/>
              <a:ext cx="1270" cy="1117"/>
            </a:xfrm>
            <a:custGeom>
              <a:avLst/>
              <a:gdLst>
                <a:gd name="T0" fmla="*/ 0 w 1720"/>
                <a:gd name="T1" fmla="*/ 0 h 1961"/>
                <a:gd name="T2" fmla="*/ 1270 w 1720"/>
                <a:gd name="T3" fmla="*/ 0 h 1961"/>
                <a:gd name="T4" fmla="*/ 1270 w 1720"/>
                <a:gd name="T5" fmla="*/ 1117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a:solidFill>
                <a:srgbClr val="366B7E"/>
              </a:solidFill>
              <a:round/>
              <a:headEnd/>
              <a:tailEnd/>
            </a:ln>
          </p:spPr>
          <p:txBody>
            <a:bodyPr lIns="0" tIns="0" rIns="0" bIns="0" anchor="ctr">
              <a:spAutoFit/>
            </a:bodyPr>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
          <p:cNvSpPr>
            <a:spLocks noChangeArrowheads="1"/>
          </p:cNvSpPr>
          <p:nvPr/>
        </p:nvSpPr>
        <p:spPr bwMode="auto">
          <a:xfrm>
            <a:off x="323850" y="1846263"/>
            <a:ext cx="8280400" cy="475138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203"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1-债券回购的发展历程</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51209"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51210"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10.5 </a:t>
              </a:r>
              <a:r>
                <a:rPr lang="zh-CN" altLang="en-US" sz="2000" b="1">
                  <a:solidFill>
                    <a:srgbClr val="FFFFFF"/>
                  </a:solidFill>
                </a:rPr>
                <a:t>债券回购</a:t>
              </a:r>
              <a:endParaRPr lang="en-US" altLang="zh-CN" sz="2000" b="1">
                <a:solidFill>
                  <a:srgbClr val="FFFFFF"/>
                </a:solidFill>
              </a:endParaRPr>
            </a:p>
          </p:txBody>
        </p:sp>
      </p:grpSp>
      <p:sp>
        <p:nvSpPr>
          <p:cNvPr id="51205" name="Rectangle 6"/>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sp>
        <p:nvSpPr>
          <p:cNvPr id="51206" name="Rectangle 7"/>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sp>
        <p:nvSpPr>
          <p:cNvPr id="51207" name="Rectangle 8"/>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sp>
        <p:nvSpPr>
          <p:cNvPr id="51208" name="Text Box 9"/>
          <p:cNvSpPr txBox="1">
            <a:spLocks noChangeArrowheads="1"/>
          </p:cNvSpPr>
          <p:nvPr/>
        </p:nvSpPr>
        <p:spPr bwMode="auto">
          <a:xfrm>
            <a:off x="755650" y="1951038"/>
            <a:ext cx="6911975" cy="4214812"/>
          </a:xfrm>
          <a:prstGeom prst="rect">
            <a:avLst/>
          </a:prstGeom>
          <a:noFill/>
          <a:ln w="9525">
            <a:noFill/>
            <a:miter lim="800000"/>
            <a:headEnd/>
            <a:tailEnd/>
          </a:ln>
        </p:spPr>
        <p:txBody>
          <a:bodyPr>
            <a:spAutoFit/>
          </a:bodyPr>
          <a:lstStyle/>
          <a:p>
            <a:pPr>
              <a:spcBef>
                <a:spcPct val="50000"/>
              </a:spcBef>
              <a:buFontTx/>
              <a:buChar char="•"/>
            </a:pPr>
            <a:r>
              <a:rPr lang="zh-CN" altLang="en-US"/>
              <a:t>债券回购于</a:t>
            </a:r>
            <a:r>
              <a:rPr lang="en-US" altLang="zh-CN"/>
              <a:t>1918</a:t>
            </a:r>
            <a:r>
              <a:rPr lang="zh-CN" altLang="en-US"/>
              <a:t>年起源于美国。经过</a:t>
            </a:r>
            <a:r>
              <a:rPr lang="en-US" altLang="zh-CN"/>
              <a:t>80</a:t>
            </a:r>
            <a:r>
              <a:rPr lang="zh-CN" altLang="en-US"/>
              <a:t>多年的发展，成为美国市场中极具代表性的短期筹资工具。</a:t>
            </a:r>
          </a:p>
          <a:p>
            <a:pPr>
              <a:spcBef>
                <a:spcPct val="50000"/>
              </a:spcBef>
              <a:buFontTx/>
              <a:buChar char="•"/>
            </a:pPr>
            <a:r>
              <a:rPr lang="zh-CN" altLang="en-US"/>
              <a:t>我国的债券回购业务则始于</a:t>
            </a:r>
            <a:r>
              <a:rPr lang="en-US" altLang="zh-CN"/>
              <a:t>1991</a:t>
            </a:r>
            <a:r>
              <a:rPr lang="zh-CN" altLang="en-US"/>
              <a:t>年。</a:t>
            </a:r>
            <a:r>
              <a:rPr lang="en-US" altLang="zh-CN"/>
              <a:t>1991</a:t>
            </a:r>
            <a:r>
              <a:rPr lang="zh-CN" altLang="en-US"/>
              <a:t>年</a:t>
            </a:r>
            <a:r>
              <a:rPr lang="en-US" altLang="zh-CN"/>
              <a:t>7</a:t>
            </a:r>
            <a:r>
              <a:rPr lang="zh-CN" altLang="en-US"/>
              <a:t>月全国证券交易自动报价系统（</a:t>
            </a:r>
            <a:r>
              <a:rPr lang="en-US" altLang="zh-CN"/>
              <a:t>STAQ</a:t>
            </a:r>
            <a:r>
              <a:rPr lang="zh-CN" altLang="en-US"/>
              <a:t>）系统宣布试办债券回购交易。随后，以武汉证券交易中心为代表的各证券交易中心也纷纷推出了债券回购业务。</a:t>
            </a:r>
          </a:p>
          <a:p>
            <a:pPr>
              <a:spcBef>
                <a:spcPct val="50000"/>
              </a:spcBef>
              <a:buFontTx/>
              <a:buChar char="•"/>
            </a:pPr>
            <a:r>
              <a:rPr lang="en-US" altLang="zh-CN"/>
              <a:t>1995</a:t>
            </a:r>
            <a:r>
              <a:rPr lang="zh-CN" altLang="en-US"/>
              <a:t>年</a:t>
            </a:r>
            <a:r>
              <a:rPr lang="en-US" altLang="zh-CN"/>
              <a:t>8</a:t>
            </a:r>
            <a:r>
              <a:rPr lang="zh-CN" altLang="en-US"/>
              <a:t>月，中国开始对债券回购市场进行规范清理，场外交易基本被遏止，债券回购就主要在上海证券交易所进行交易。</a:t>
            </a:r>
          </a:p>
          <a:p>
            <a:pPr>
              <a:spcBef>
                <a:spcPct val="50000"/>
              </a:spcBef>
              <a:buFontTx/>
              <a:buChar char="•"/>
            </a:pPr>
            <a:r>
              <a:rPr lang="zh-CN" altLang="en-US"/>
              <a:t>此后，我国又于</a:t>
            </a:r>
            <a:r>
              <a:rPr lang="en-US" altLang="zh-CN"/>
              <a:t>1998</a:t>
            </a:r>
            <a:r>
              <a:rPr lang="zh-CN" altLang="en-US"/>
              <a:t>年对债券市场进行了一项重大的改革，组建专门供商业银行之间进行债券回购交易的银行间市场，即只有商业银行才能参与，包括证券公司在内的非银行金融机构则被排斥到了这个市场之外。</a:t>
            </a:r>
          </a:p>
          <a:p>
            <a:pPr>
              <a:spcBef>
                <a:spcPct val="50000"/>
              </a:spcBef>
              <a:buFontTx/>
              <a:buChar char="•"/>
            </a:pPr>
            <a:r>
              <a:rPr lang="zh-CN" altLang="en-US"/>
              <a:t>自</a:t>
            </a:r>
            <a:r>
              <a:rPr lang="en-US" altLang="zh-CN"/>
              <a:t>2000</a:t>
            </a:r>
            <a:r>
              <a:rPr lang="zh-CN" altLang="en-US"/>
              <a:t>年起，证券公司、基金管理公司等，只要满足一定的条件也可以进入这一市场参与回购交易。</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2-债券回购的种类</a:t>
            </a:r>
            <a:endParaRPr lang="zh-CN" altLang="en-US" b="1">
              <a:solidFill>
                <a:srgbClr val="FFFFFF"/>
              </a:solidFill>
            </a:endParaRPr>
          </a:p>
        </p:txBody>
      </p:sp>
      <p:grpSp>
        <p:nvGrpSpPr>
          <p:cNvPr id="2" name="Group 4"/>
          <p:cNvGrpSpPr>
            <a:grpSpLocks/>
          </p:cNvGrpSpPr>
          <p:nvPr/>
        </p:nvGrpSpPr>
        <p:grpSpPr bwMode="auto">
          <a:xfrm>
            <a:off x="5219700" y="115888"/>
            <a:ext cx="2587625" cy="625475"/>
            <a:chOff x="434" y="2822"/>
            <a:chExt cx="824" cy="140"/>
          </a:xfrm>
        </p:grpSpPr>
        <p:sp>
          <p:nvSpPr>
            <p:cNvPr id="52234" name="Rectangle 5"/>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52235" name="Rectangle 6"/>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10.5 </a:t>
              </a:r>
              <a:r>
                <a:rPr lang="zh-CN" altLang="en-US" sz="2000" b="1">
                  <a:solidFill>
                    <a:srgbClr val="FFFFFF"/>
                  </a:solidFill>
                </a:rPr>
                <a:t>债券回购</a:t>
              </a:r>
              <a:endParaRPr lang="en-US" altLang="zh-CN" sz="2000" b="1">
                <a:solidFill>
                  <a:srgbClr val="FFFFFF"/>
                </a:solidFill>
              </a:endParaRPr>
            </a:p>
          </p:txBody>
        </p:sp>
      </p:grpSp>
      <p:grpSp>
        <p:nvGrpSpPr>
          <p:cNvPr id="3" name="Group 23"/>
          <p:cNvGrpSpPr>
            <a:grpSpLocks/>
          </p:cNvGrpSpPr>
          <p:nvPr/>
        </p:nvGrpSpPr>
        <p:grpSpPr bwMode="auto">
          <a:xfrm>
            <a:off x="1000125" y="2349500"/>
            <a:ext cx="6811963" cy="2692400"/>
            <a:chOff x="970" y="1806"/>
            <a:chExt cx="4291" cy="1696"/>
          </a:xfrm>
        </p:grpSpPr>
        <p:sp>
          <p:nvSpPr>
            <p:cNvPr id="52229" name="Rectangle 17"/>
            <p:cNvSpPr>
              <a:spLocks noChangeArrowheads="1"/>
            </p:cNvSpPr>
            <p:nvPr/>
          </p:nvSpPr>
          <p:spPr bwMode="auto">
            <a:xfrm>
              <a:off x="970" y="3416"/>
              <a:ext cx="4291" cy="86"/>
            </a:xfrm>
            <a:prstGeom prst="rect">
              <a:avLst/>
            </a:prstGeom>
            <a:solidFill>
              <a:srgbClr val="366B7E"/>
            </a:solidFill>
            <a:ln w="6350">
              <a:noFill/>
              <a:miter lim="800000"/>
              <a:headEnd/>
              <a:tailEnd/>
            </a:ln>
          </p:spPr>
          <p:txBody>
            <a:bodyPr wrap="none" lIns="72000" tIns="0" rIns="0" bIns="0" anchor="ctr"/>
            <a:lstStyle/>
            <a:p>
              <a:endParaRPr lang="zh-CN" altLang="en-US"/>
            </a:p>
          </p:txBody>
        </p:sp>
        <p:sp>
          <p:nvSpPr>
            <p:cNvPr id="52230" name="AutoShape 18"/>
            <p:cNvSpPr>
              <a:spLocks noChangeArrowheads="1"/>
            </p:cNvSpPr>
            <p:nvPr/>
          </p:nvSpPr>
          <p:spPr bwMode="auto">
            <a:xfrm>
              <a:off x="1134" y="1806"/>
              <a:ext cx="1602" cy="1620"/>
            </a:xfrm>
            <a:prstGeom prst="bracketPair">
              <a:avLst>
                <a:gd name="adj" fmla="val 0"/>
              </a:avLst>
            </a:prstGeom>
            <a:noFill/>
            <a:ln w="22225">
              <a:solidFill>
                <a:srgbClr val="366B7E"/>
              </a:solidFill>
              <a:round/>
              <a:headEnd/>
              <a:tailEnd/>
            </a:ln>
          </p:spPr>
          <p:txBody>
            <a:bodyPr wrap="none" lIns="0" tIns="0" rIns="0" bIns="0" anchor="ctr"/>
            <a:lstStyle/>
            <a:p>
              <a:endParaRPr lang="zh-CN" altLang="en-US"/>
            </a:p>
          </p:txBody>
        </p:sp>
        <p:sp>
          <p:nvSpPr>
            <p:cNvPr id="52231" name="AutoShape 19"/>
            <p:cNvSpPr>
              <a:spLocks noChangeArrowheads="1"/>
            </p:cNvSpPr>
            <p:nvPr/>
          </p:nvSpPr>
          <p:spPr bwMode="auto">
            <a:xfrm>
              <a:off x="3492" y="1806"/>
              <a:ext cx="1602" cy="1620"/>
            </a:xfrm>
            <a:prstGeom prst="bracketPair">
              <a:avLst>
                <a:gd name="adj" fmla="val 0"/>
              </a:avLst>
            </a:prstGeom>
            <a:noFill/>
            <a:ln w="22225">
              <a:solidFill>
                <a:srgbClr val="366B7E"/>
              </a:solidFill>
              <a:round/>
              <a:headEnd/>
              <a:tailEnd/>
            </a:ln>
          </p:spPr>
          <p:txBody>
            <a:bodyPr wrap="none" lIns="0" tIns="0" rIns="0" bIns="0" anchor="ctr"/>
            <a:lstStyle/>
            <a:p>
              <a:endParaRPr lang="zh-CN" altLang="en-US"/>
            </a:p>
          </p:txBody>
        </p:sp>
        <p:sp>
          <p:nvSpPr>
            <p:cNvPr id="52232" name="Rectangle 21"/>
            <p:cNvSpPr>
              <a:spLocks noChangeArrowheads="1"/>
            </p:cNvSpPr>
            <p:nvPr/>
          </p:nvSpPr>
          <p:spPr bwMode="auto">
            <a:xfrm>
              <a:off x="3553" y="1845"/>
              <a:ext cx="1498" cy="1417"/>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de-DE" sz="1600" b="1">
                  <a:solidFill>
                    <a:srgbClr val="000000"/>
                  </a:solidFill>
                </a:rPr>
                <a:t>买断式回购 </a:t>
              </a:r>
              <a:endParaRPr lang="en-US" altLang="zh-CN" sz="1600" b="1">
                <a:solidFill>
                  <a:srgbClr val="000000"/>
                </a:solidFill>
              </a:endParaRPr>
            </a:p>
            <a:p>
              <a:pPr marL="161925" lvl="1" indent="-160338" defTabSz="330200" eaLnBrk="0" hangingPunct="0">
                <a:spcBef>
                  <a:spcPct val="20000"/>
                </a:spcBef>
                <a:buClr>
                  <a:schemeClr val="accent2"/>
                </a:buClr>
                <a:buSzPct val="70000"/>
                <a:buFont typeface="Wingdings" pitchFamily="2" charset="2"/>
                <a:buNone/>
                <a:tabLst>
                  <a:tab pos="8521700" algn="r"/>
                </a:tabLst>
              </a:pPr>
              <a:r>
                <a:rPr lang="en-US" altLang="zh-CN" sz="1600">
                  <a:solidFill>
                    <a:srgbClr val="000000"/>
                  </a:solidFill>
                </a:rPr>
                <a:t>买断式回购又称开放式回购，标的债券的所有权发生了转移，融券方在回购期内拥有标的券种的所有权，可以对标的债券进行处置，只要到期时有足够的同种债券返售给正回购方即可。</a:t>
              </a:r>
              <a:endParaRPr lang="en-US" altLang="de-DE" sz="1600">
                <a:solidFill>
                  <a:srgbClr val="000000"/>
                </a:solidFill>
              </a:endParaRPr>
            </a:p>
          </p:txBody>
        </p:sp>
        <p:sp>
          <p:nvSpPr>
            <p:cNvPr id="52233" name="Rectangle 22"/>
            <p:cNvSpPr>
              <a:spLocks noChangeArrowheads="1"/>
            </p:cNvSpPr>
            <p:nvPr/>
          </p:nvSpPr>
          <p:spPr bwMode="auto">
            <a:xfrm>
              <a:off x="1193" y="1845"/>
              <a:ext cx="1498" cy="1417"/>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de-DE" sz="1600" b="1">
                  <a:solidFill>
                    <a:srgbClr val="000000"/>
                  </a:solidFill>
                </a:rPr>
                <a:t>质押式回购</a:t>
              </a:r>
              <a:endParaRPr lang="en-US" altLang="zh-CN" sz="1600" b="1">
                <a:solidFill>
                  <a:srgbClr val="000000"/>
                </a:solidFill>
              </a:endParaRPr>
            </a:p>
            <a:p>
              <a:pPr marL="161925" lvl="1" indent="-160338" defTabSz="330200" eaLnBrk="0" hangingPunct="0">
                <a:spcBef>
                  <a:spcPct val="20000"/>
                </a:spcBef>
                <a:buClr>
                  <a:schemeClr val="accent2"/>
                </a:buClr>
                <a:buSzPct val="70000"/>
                <a:buFont typeface="Wingdings" pitchFamily="2" charset="2"/>
                <a:buNone/>
                <a:tabLst>
                  <a:tab pos="8521700" algn="r"/>
                </a:tabLst>
              </a:pPr>
              <a:r>
                <a:rPr lang="en-US" altLang="zh-CN" sz="1600">
                  <a:solidFill>
                    <a:srgbClr val="000000"/>
                  </a:solidFill>
                </a:rPr>
                <a:t>质押式回购是一种传统的债券回购方式，又称封闭式回购。在质押式回购中，融券方(逆回购方)不拥有标的券种的所有权，在回购期内，融券方无权对标的债券进行处置。</a:t>
              </a:r>
              <a:endParaRPr lang="en-US" altLang="de-DE" sz="1600">
                <a:solidFill>
                  <a:srgbClr val="000000"/>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219700" y="115888"/>
            <a:ext cx="2587625" cy="625475"/>
            <a:chOff x="434" y="2822"/>
            <a:chExt cx="824" cy="140"/>
          </a:xfrm>
        </p:grpSpPr>
        <p:sp>
          <p:nvSpPr>
            <p:cNvPr id="19468" name="Rectangle 5"/>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19469" name="Rectangle 6"/>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10.1 </a:t>
              </a:r>
              <a:r>
                <a:rPr lang="zh-CN" altLang="en-US" sz="2000" b="1">
                  <a:solidFill>
                    <a:srgbClr val="FFFFFF"/>
                  </a:solidFill>
                </a:rPr>
                <a:t>短期筹资政策</a:t>
              </a:r>
              <a:endParaRPr lang="en-US" altLang="zh-CN" sz="2000" b="1">
                <a:solidFill>
                  <a:srgbClr val="FFFFFF"/>
                </a:solidFill>
              </a:endParaRPr>
            </a:p>
          </p:txBody>
        </p:sp>
      </p:grpSp>
      <p:sp>
        <p:nvSpPr>
          <p:cNvPr id="19459" name="Text Box 7"/>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latin typeface="宋体" charset="-122"/>
              </a:rPr>
              <a:t>1-</a:t>
            </a:r>
            <a:r>
              <a:rPr lang="zh-CN" altLang="en-US" b="1">
                <a:solidFill>
                  <a:srgbClr val="FFFFFF"/>
                </a:solidFill>
                <a:latin typeface="宋体" charset="-122"/>
              </a:rPr>
              <a:t>短期筹资的特征与分类</a:t>
            </a:r>
          </a:p>
        </p:txBody>
      </p:sp>
      <p:grpSp>
        <p:nvGrpSpPr>
          <p:cNvPr id="3" name="Group 48"/>
          <p:cNvGrpSpPr>
            <a:grpSpLocks/>
          </p:cNvGrpSpPr>
          <p:nvPr/>
        </p:nvGrpSpPr>
        <p:grpSpPr bwMode="auto">
          <a:xfrm>
            <a:off x="971550" y="2466975"/>
            <a:ext cx="6719888" cy="3482975"/>
            <a:chOff x="461" y="1273"/>
            <a:chExt cx="2613" cy="1221"/>
          </a:xfrm>
        </p:grpSpPr>
        <p:sp>
          <p:nvSpPr>
            <p:cNvPr id="19462" name="Rectangle 42"/>
            <p:cNvSpPr>
              <a:spLocks noChangeArrowheads="1"/>
            </p:cNvSpPr>
            <p:nvPr/>
          </p:nvSpPr>
          <p:spPr bwMode="auto">
            <a:xfrm>
              <a:off x="461" y="1423"/>
              <a:ext cx="1108" cy="960"/>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de-DE" sz="1600">
                  <a:solidFill>
                    <a:srgbClr val="000000"/>
                  </a:solidFill>
                </a:rPr>
                <a:t> </a:t>
              </a:r>
              <a:r>
                <a:rPr lang="en-US" altLang="zh-CN" sz="1600">
                  <a:solidFill>
                    <a:srgbClr val="000000"/>
                  </a:solidFill>
                </a:rPr>
                <a:t>应付金额确定的短期负债是指那些根据合同或法律规定，到期必须偿付，并有确定金额的短期负债，如短期借款、应付票据、应付账款等。</a:t>
              </a: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1600">
                  <a:solidFill>
                    <a:srgbClr val="000000"/>
                  </a:solidFill>
                </a:rPr>
                <a:t>应付金额不确定的短期负债是指那些要根据公司生产经营状况，到一定时期才能确定的短期负债或应付金额需要估计的短期负债，如应交税金、应交利润等。</a:t>
              </a:r>
              <a:endParaRPr lang="en-US" altLang="de-DE" sz="1600">
                <a:solidFill>
                  <a:srgbClr val="000000"/>
                </a:solidFill>
              </a:endParaRPr>
            </a:p>
          </p:txBody>
        </p:sp>
        <p:sp>
          <p:nvSpPr>
            <p:cNvPr id="19463" name="Rectangle 43"/>
            <p:cNvSpPr>
              <a:spLocks noChangeArrowheads="1"/>
            </p:cNvSpPr>
            <p:nvPr/>
          </p:nvSpPr>
          <p:spPr bwMode="auto">
            <a:xfrm>
              <a:off x="461" y="1273"/>
              <a:ext cx="1132" cy="85"/>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 typeface="Wingdings" pitchFamily="2" charset="2"/>
                <a:buChar char="l"/>
                <a:tabLst>
                  <a:tab pos="8521700" algn="r"/>
                </a:tabLst>
              </a:pPr>
              <a:r>
                <a:rPr lang="en-US" altLang="zh-CN" sz="1600" b="1">
                  <a:solidFill>
                    <a:srgbClr val="000000"/>
                  </a:solidFill>
                </a:rPr>
                <a:t>以应付金额是否确定为标准</a:t>
              </a:r>
              <a:endParaRPr lang="en-US" altLang="de-DE" sz="1600" b="1">
                <a:solidFill>
                  <a:srgbClr val="000000"/>
                </a:solidFill>
              </a:endParaRPr>
            </a:p>
          </p:txBody>
        </p:sp>
        <p:sp>
          <p:nvSpPr>
            <p:cNvPr id="19464" name="Freeform 44"/>
            <p:cNvSpPr>
              <a:spLocks/>
            </p:cNvSpPr>
            <p:nvPr/>
          </p:nvSpPr>
          <p:spPr bwMode="auto">
            <a:xfrm>
              <a:off x="461" y="1377"/>
              <a:ext cx="1270" cy="1117"/>
            </a:xfrm>
            <a:custGeom>
              <a:avLst/>
              <a:gdLst>
                <a:gd name="T0" fmla="*/ 0 w 1720"/>
                <a:gd name="T1" fmla="*/ 0 h 1961"/>
                <a:gd name="T2" fmla="*/ 1270 w 1720"/>
                <a:gd name="T3" fmla="*/ 0 h 1961"/>
                <a:gd name="T4" fmla="*/ 1270 w 1720"/>
                <a:gd name="T5" fmla="*/ 1117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a:solidFill>
                <a:srgbClr val="366B7E"/>
              </a:solidFill>
              <a:round/>
              <a:headEnd/>
              <a:tailEnd/>
            </a:ln>
          </p:spPr>
          <p:txBody>
            <a:bodyPr lIns="0" tIns="0" rIns="0" bIns="0" anchor="ctr">
              <a:spAutoFit/>
            </a:bodyPr>
            <a:lstStyle/>
            <a:p>
              <a:endParaRPr lang="zh-CN" altLang="en-US"/>
            </a:p>
          </p:txBody>
        </p:sp>
        <p:sp>
          <p:nvSpPr>
            <p:cNvPr id="19465" name="Rectangle 45"/>
            <p:cNvSpPr>
              <a:spLocks noChangeArrowheads="1"/>
            </p:cNvSpPr>
            <p:nvPr/>
          </p:nvSpPr>
          <p:spPr bwMode="auto">
            <a:xfrm>
              <a:off x="1857" y="1423"/>
              <a:ext cx="1207" cy="960"/>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1600">
                  <a:solidFill>
                    <a:srgbClr val="000000"/>
                  </a:solidFill>
                </a:rPr>
                <a:t>自然性短期负债是指产生于公司正常的持续经营活动中，不需要正式安排，由于结算程序的原因自然形成的那部分短期负债。</a:t>
              </a:r>
              <a:r>
                <a:rPr lang="zh-CN" altLang="en-US" sz="1600">
                  <a:solidFill>
                    <a:srgbClr val="000000"/>
                  </a:solidFill>
                </a:rPr>
                <a:t>如商业信用、应付工资、应交税金等。</a:t>
              </a:r>
              <a:endParaRPr lang="en-US" altLang="zh-CN" sz="1600">
                <a:solidFill>
                  <a:srgbClr val="000000"/>
                </a:solidFill>
              </a:endParaRPr>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1600">
                  <a:solidFill>
                    <a:srgbClr val="000000"/>
                  </a:solidFill>
                </a:rPr>
                <a:t>临时性短期负债是因为临时的资金需求而发生的负债，由财务人员根据公司对短期资金的需求情况，通过人为安排形成，如短期银行借款等。</a:t>
              </a:r>
              <a:endParaRPr lang="en-US" altLang="de-DE" sz="1600">
                <a:solidFill>
                  <a:srgbClr val="000000"/>
                </a:solidFill>
              </a:endParaRPr>
            </a:p>
          </p:txBody>
        </p:sp>
        <p:sp>
          <p:nvSpPr>
            <p:cNvPr id="19466" name="Rectangle 46"/>
            <p:cNvSpPr>
              <a:spLocks noChangeArrowheads="1"/>
            </p:cNvSpPr>
            <p:nvPr/>
          </p:nvSpPr>
          <p:spPr bwMode="auto">
            <a:xfrm>
              <a:off x="1857" y="1273"/>
              <a:ext cx="1203" cy="86"/>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 typeface="Wingdings" pitchFamily="2" charset="2"/>
                <a:buChar char="l"/>
                <a:tabLst>
                  <a:tab pos="8521700" algn="r"/>
                </a:tabLst>
              </a:pPr>
              <a:r>
                <a:rPr lang="en-US" altLang="zh-CN" sz="1600" b="1">
                  <a:solidFill>
                    <a:srgbClr val="000000"/>
                  </a:solidFill>
                </a:rPr>
                <a:t>以短期负债的形成情况为标准</a:t>
              </a:r>
              <a:endParaRPr lang="en-US" altLang="de-DE" sz="1600" b="1">
                <a:solidFill>
                  <a:srgbClr val="000000"/>
                </a:solidFill>
              </a:endParaRPr>
            </a:p>
          </p:txBody>
        </p:sp>
        <p:sp>
          <p:nvSpPr>
            <p:cNvPr id="19467" name="Freeform 47"/>
            <p:cNvSpPr>
              <a:spLocks/>
            </p:cNvSpPr>
            <p:nvPr/>
          </p:nvSpPr>
          <p:spPr bwMode="auto">
            <a:xfrm flipH="1">
              <a:off x="1804" y="1377"/>
              <a:ext cx="1270" cy="1117"/>
            </a:xfrm>
            <a:custGeom>
              <a:avLst/>
              <a:gdLst>
                <a:gd name="T0" fmla="*/ 0 w 1720"/>
                <a:gd name="T1" fmla="*/ 0 h 1961"/>
                <a:gd name="T2" fmla="*/ 1270 w 1720"/>
                <a:gd name="T3" fmla="*/ 0 h 1961"/>
                <a:gd name="T4" fmla="*/ 1270 w 1720"/>
                <a:gd name="T5" fmla="*/ 1117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a:solidFill>
                <a:srgbClr val="366B7E"/>
              </a:solidFill>
              <a:round/>
              <a:headEnd/>
              <a:tailEnd/>
            </a:ln>
          </p:spPr>
          <p:txBody>
            <a:bodyPr lIns="0" tIns="0" rIns="0" bIns="0" anchor="ctr">
              <a:spAutoFit/>
            </a:bodyPr>
            <a:lstStyle/>
            <a:p>
              <a:endParaRPr lang="zh-CN" altLang="en-US"/>
            </a:p>
          </p:txBody>
        </p:sp>
      </p:grpSp>
      <p:sp>
        <p:nvSpPr>
          <p:cNvPr id="19461" name="Rectangle 49"/>
          <p:cNvSpPr>
            <a:spLocks noChangeArrowheads="1"/>
          </p:cNvSpPr>
          <p:nvPr/>
        </p:nvSpPr>
        <p:spPr bwMode="auto">
          <a:xfrm>
            <a:off x="611188" y="1674813"/>
            <a:ext cx="6265862" cy="406400"/>
          </a:xfrm>
          <a:prstGeom prst="rect">
            <a:avLst/>
          </a:prstGeom>
          <a:solidFill>
            <a:srgbClr val="FFFF99"/>
          </a:solidFill>
          <a:ln w="9525">
            <a:solidFill>
              <a:srgbClr val="FFCC00"/>
            </a:solidFill>
            <a:miter lim="800000"/>
            <a:headEnd/>
            <a:tailEnd/>
          </a:ln>
        </p:spPr>
        <p:txBody>
          <a:bodyPr anchor="ctr">
            <a:spAutoFit/>
          </a:bodyPr>
          <a:lstStyle/>
          <a:p>
            <a:pPr eaLnBrk="0" hangingPunct="0"/>
            <a:r>
              <a:rPr lang="zh-CN" altLang="en-US" sz="2000" b="1"/>
              <a:t>短期筹资的分类：</a:t>
            </a:r>
            <a:r>
              <a:rPr lang="zh-CN" altLang="en-US" b="1"/>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rPr>
              <a:t>1-</a:t>
            </a:r>
            <a:r>
              <a:rPr lang="en-US" altLang="en-US" b="1">
                <a:solidFill>
                  <a:srgbClr val="FFFFFF"/>
                </a:solidFill>
              </a:rPr>
              <a:t>思考题</a:t>
            </a:r>
            <a:endParaRPr lang="zh-CN" altLang="en-US" b="1">
              <a:solidFill>
                <a:srgbClr val="FFFFFF"/>
              </a:solidFill>
            </a:endParaRPr>
          </a:p>
        </p:txBody>
      </p:sp>
      <p:grpSp>
        <p:nvGrpSpPr>
          <p:cNvPr id="2" name="Group 3"/>
          <p:cNvGrpSpPr>
            <a:grpSpLocks/>
          </p:cNvGrpSpPr>
          <p:nvPr/>
        </p:nvGrpSpPr>
        <p:grpSpPr bwMode="auto">
          <a:xfrm>
            <a:off x="5219700" y="115888"/>
            <a:ext cx="2587625" cy="625475"/>
            <a:chOff x="434" y="2822"/>
            <a:chExt cx="824" cy="140"/>
          </a:xfrm>
        </p:grpSpPr>
        <p:sp>
          <p:nvSpPr>
            <p:cNvPr id="55301" name="Rectangle 4"/>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55302" name="Rectangle 5"/>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zh-CN" altLang="en-US" sz="2000" b="1">
                  <a:solidFill>
                    <a:srgbClr val="FFFFFF"/>
                  </a:solidFill>
                </a:rPr>
                <a:t>练习与案例</a:t>
              </a:r>
              <a:endParaRPr lang="en-US" altLang="zh-CN" sz="2000" b="1">
                <a:solidFill>
                  <a:srgbClr val="FFFFFF"/>
                </a:solidFill>
              </a:endParaRPr>
            </a:p>
          </p:txBody>
        </p:sp>
      </p:grpSp>
      <p:sp>
        <p:nvSpPr>
          <p:cNvPr id="55300" name="Text Box 6"/>
          <p:cNvSpPr txBox="1">
            <a:spLocks noChangeArrowheads="1"/>
          </p:cNvSpPr>
          <p:nvPr/>
        </p:nvSpPr>
        <p:spPr bwMode="auto">
          <a:xfrm>
            <a:off x="468313" y="1700213"/>
            <a:ext cx="7704137" cy="3814762"/>
          </a:xfrm>
          <a:prstGeom prst="rect">
            <a:avLst/>
          </a:prstGeom>
          <a:solidFill>
            <a:srgbClr val="CCFFFF"/>
          </a:solidFill>
          <a:ln w="9525">
            <a:solidFill>
              <a:srgbClr val="FFCC00"/>
            </a:solidFill>
            <a:miter lim="800000"/>
            <a:headEnd/>
            <a:tailEnd/>
          </a:ln>
        </p:spPr>
        <p:txBody>
          <a:bodyPr>
            <a:spAutoFit/>
          </a:bodyPr>
          <a:lstStyle/>
          <a:p>
            <a:pPr marL="342900" indent="-342900" algn="just">
              <a:spcBef>
                <a:spcPct val="50000"/>
              </a:spcBef>
              <a:buFontTx/>
              <a:buAutoNum type="arabicPeriod"/>
            </a:pPr>
            <a:r>
              <a:rPr lang="zh-CN" altLang="en-US" b="1" dirty="0">
                <a:solidFill>
                  <a:srgbClr val="000000"/>
                </a:solidFill>
                <a:latin typeface="Times New Roman" pitchFamily="18" charset="0"/>
                <a:cs typeface="Times New Roman" pitchFamily="18" charset="0"/>
              </a:rPr>
              <a:t>短期筹资政策的主要类型包括哪些？短期筹资政策与短期资产管理政策之间应当保持怎样的配合关系？</a:t>
            </a:r>
          </a:p>
          <a:p>
            <a:pPr marL="342900" indent="-342900" algn="just">
              <a:spcBef>
                <a:spcPct val="50000"/>
              </a:spcBef>
              <a:buFontTx/>
              <a:buAutoNum type="arabicPeriod"/>
            </a:pPr>
            <a:r>
              <a:rPr lang="zh-CN" altLang="en-US" b="1" dirty="0">
                <a:solidFill>
                  <a:srgbClr val="000000"/>
                </a:solidFill>
                <a:latin typeface="Times New Roman" pitchFamily="18" charset="0"/>
                <a:cs typeface="Times New Roman" pitchFamily="18" charset="0"/>
              </a:rPr>
              <a:t>什么是自然性筹资？举例说明。</a:t>
            </a:r>
          </a:p>
          <a:p>
            <a:pPr marL="342900" indent="-342900" algn="just">
              <a:spcBef>
                <a:spcPct val="50000"/>
              </a:spcBef>
              <a:buFontTx/>
              <a:buAutoNum type="arabicPeriod"/>
            </a:pPr>
            <a:r>
              <a:rPr lang="zh-CN" altLang="en-US" b="1" dirty="0">
                <a:solidFill>
                  <a:srgbClr val="000000"/>
                </a:solidFill>
                <a:latin typeface="Times New Roman" pitchFamily="18" charset="0"/>
                <a:cs typeface="Times New Roman" pitchFamily="18" charset="0"/>
              </a:rPr>
              <a:t>商业信用筹资和应付费用筹资应当考虑哪些成本？</a:t>
            </a:r>
          </a:p>
          <a:p>
            <a:pPr marL="342900" indent="-342900" algn="just">
              <a:spcBef>
                <a:spcPct val="50000"/>
              </a:spcBef>
              <a:buFontTx/>
              <a:buAutoNum type="arabicPeriod"/>
            </a:pPr>
            <a:r>
              <a:rPr lang="zh-CN" altLang="en-US" b="1" dirty="0">
                <a:solidFill>
                  <a:srgbClr val="000000"/>
                </a:solidFill>
                <a:latin typeface="Times New Roman" pitchFamily="18" charset="0"/>
                <a:cs typeface="Times New Roman" pitchFamily="18" charset="0"/>
              </a:rPr>
              <a:t>简述银行短期借款的种类。</a:t>
            </a:r>
          </a:p>
          <a:p>
            <a:pPr marL="342900" indent="-342900" algn="just">
              <a:spcBef>
                <a:spcPct val="50000"/>
              </a:spcBef>
              <a:buFontTx/>
              <a:buAutoNum type="arabicPeriod"/>
            </a:pPr>
            <a:r>
              <a:rPr lang="zh-CN" altLang="en-US" b="1" dirty="0">
                <a:solidFill>
                  <a:srgbClr val="000000"/>
                </a:solidFill>
                <a:latin typeface="Times New Roman" pitchFamily="18" charset="0"/>
                <a:cs typeface="Times New Roman" pitchFamily="18" charset="0"/>
              </a:rPr>
              <a:t>在选择贷款银行时，应该考虑的因素有哪些？</a:t>
            </a:r>
          </a:p>
          <a:p>
            <a:pPr marL="342900" indent="-342900" algn="just">
              <a:spcBef>
                <a:spcPct val="50000"/>
              </a:spcBef>
              <a:buFontTx/>
              <a:buAutoNum type="arabicPeriod"/>
            </a:pPr>
            <a:r>
              <a:rPr lang="zh-CN" altLang="en-US" b="1" dirty="0">
                <a:solidFill>
                  <a:srgbClr val="000000"/>
                </a:solidFill>
                <a:latin typeface="Times New Roman" pitchFamily="18" charset="0"/>
                <a:cs typeface="Times New Roman" pitchFamily="18" charset="0"/>
              </a:rPr>
              <a:t>短期融资券应该遵循什么样的发行程序？</a:t>
            </a:r>
          </a:p>
          <a:p>
            <a:pPr marL="342900" indent="-342900" algn="just">
              <a:spcBef>
                <a:spcPct val="50000"/>
              </a:spcBef>
              <a:buFontTx/>
              <a:buAutoNum type="arabicPeriod"/>
            </a:pPr>
            <a:r>
              <a:rPr lang="zh-CN" altLang="en-US" b="1" dirty="0">
                <a:solidFill>
                  <a:srgbClr val="000000"/>
                </a:solidFill>
                <a:latin typeface="Times New Roman" pitchFamily="18" charset="0"/>
                <a:cs typeface="Times New Roman" pitchFamily="18" charset="0"/>
              </a:rPr>
              <a:t>什么是债券回购？质押式债券回购与买断式债券回购有什么区别？</a:t>
            </a:r>
          </a:p>
          <a:p>
            <a:pPr marL="342900" indent="-342900">
              <a:spcBef>
                <a:spcPct val="50000"/>
              </a:spcBef>
            </a:pPr>
            <a:r>
              <a:rPr lang="en-US" altLang="zh-CN" b="1" dirty="0" smtClean="0">
                <a:solidFill>
                  <a:srgbClr val="000000"/>
                </a:solidFill>
                <a:latin typeface="Times New Roman" pitchFamily="18" charset="0"/>
                <a:cs typeface="Times New Roman" pitchFamily="18" charset="0"/>
              </a:rPr>
              <a:t>8.   </a:t>
            </a:r>
            <a:r>
              <a:rPr lang="zh-CN" altLang="en-US" b="1" dirty="0" smtClean="0">
                <a:solidFill>
                  <a:srgbClr val="000000"/>
                </a:solidFill>
                <a:latin typeface="Times New Roman" pitchFamily="18" charset="0"/>
                <a:cs typeface="Times New Roman" pitchFamily="18" charset="0"/>
              </a:rPr>
              <a:t>试</a:t>
            </a:r>
            <a:r>
              <a:rPr lang="zh-CN" altLang="en-US" b="1" dirty="0">
                <a:solidFill>
                  <a:srgbClr val="000000"/>
                </a:solidFill>
                <a:latin typeface="Times New Roman" pitchFamily="18" charset="0"/>
                <a:cs typeface="Times New Roman" pitchFamily="18" charset="0"/>
              </a:rPr>
              <a:t>对比分析银行短期借款、商业信用、短期融资券以及债券回购的特征和优缺点。</a:t>
            </a:r>
            <a:r>
              <a:rPr lang="zh-CN" altLang="en-US" b="1"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19700" y="115888"/>
            <a:ext cx="2587625" cy="625475"/>
            <a:chOff x="434" y="2822"/>
            <a:chExt cx="824" cy="140"/>
          </a:xfrm>
        </p:grpSpPr>
        <p:sp>
          <p:nvSpPr>
            <p:cNvPr id="22546" name="Rectangle 3"/>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22547" name="Rectangle 4"/>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10.1 </a:t>
              </a:r>
              <a:r>
                <a:rPr lang="zh-CN" altLang="en-US" sz="2000" b="1">
                  <a:solidFill>
                    <a:srgbClr val="FFFFFF"/>
                  </a:solidFill>
                </a:rPr>
                <a:t>短期筹资政策</a:t>
              </a:r>
              <a:endParaRPr lang="en-US" altLang="zh-CN" sz="2000" b="1">
                <a:solidFill>
                  <a:srgbClr val="FFFFFF"/>
                </a:solidFill>
              </a:endParaRPr>
            </a:p>
          </p:txBody>
        </p:sp>
      </p:grpSp>
      <p:sp>
        <p:nvSpPr>
          <p:cNvPr id="22531" name="Text Box 5"/>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latin typeface="宋体" charset="-122"/>
              </a:rPr>
              <a:t>2-</a:t>
            </a:r>
            <a:r>
              <a:rPr lang="zh-CN" altLang="en-US" b="1">
                <a:solidFill>
                  <a:srgbClr val="FFFFFF"/>
                </a:solidFill>
                <a:latin typeface="宋体" charset="-122"/>
              </a:rPr>
              <a:t>短期筹资政策的类型</a:t>
            </a:r>
          </a:p>
        </p:txBody>
      </p:sp>
      <p:grpSp>
        <p:nvGrpSpPr>
          <p:cNvPr id="3" name="Group 14"/>
          <p:cNvGrpSpPr>
            <a:grpSpLocks/>
          </p:cNvGrpSpPr>
          <p:nvPr/>
        </p:nvGrpSpPr>
        <p:grpSpPr bwMode="auto">
          <a:xfrm>
            <a:off x="841375" y="1792288"/>
            <a:ext cx="2470150" cy="1739900"/>
            <a:chOff x="1791" y="1480"/>
            <a:chExt cx="1556" cy="1096"/>
          </a:xfrm>
        </p:grpSpPr>
        <p:sp>
          <p:nvSpPr>
            <p:cNvPr id="22541" name="Rectangle 6"/>
            <p:cNvSpPr>
              <a:spLocks noChangeArrowheads="1"/>
            </p:cNvSpPr>
            <p:nvPr/>
          </p:nvSpPr>
          <p:spPr bwMode="auto">
            <a:xfrm>
              <a:off x="2213" y="1489"/>
              <a:ext cx="1134" cy="450"/>
            </a:xfrm>
            <a:prstGeom prst="rect">
              <a:avLst/>
            </a:prstGeom>
            <a:solidFill>
              <a:srgbClr val="00CCFF"/>
            </a:solidFill>
            <a:ln w="9525">
              <a:noFill/>
              <a:miter lim="800000"/>
              <a:headEnd/>
              <a:tailEnd/>
            </a:ln>
          </p:spPr>
          <p:txBody>
            <a:bodyPr wrap="none" anchor="ctr"/>
            <a:lstStyle/>
            <a:p>
              <a:pPr algn="ctr"/>
              <a:r>
                <a:rPr kumimoji="1" lang="zh-CN" altLang="en-US" sz="2000" b="1">
                  <a:latin typeface="Times New Roman" pitchFamily="18" charset="0"/>
                  <a:ea typeface="华文细黑" pitchFamily="2" charset="-122"/>
                </a:rPr>
                <a:t>临时性短期资产</a:t>
              </a:r>
            </a:p>
          </p:txBody>
        </p:sp>
        <p:sp>
          <p:nvSpPr>
            <p:cNvPr id="22542" name="Text Box 8"/>
            <p:cNvSpPr txBox="1">
              <a:spLocks noChangeArrowheads="1"/>
            </p:cNvSpPr>
            <p:nvPr/>
          </p:nvSpPr>
          <p:spPr bwMode="auto">
            <a:xfrm>
              <a:off x="1791" y="1842"/>
              <a:ext cx="308" cy="417"/>
            </a:xfrm>
            <a:prstGeom prst="rect">
              <a:avLst/>
            </a:prstGeom>
            <a:noFill/>
            <a:ln w="9525">
              <a:noFill/>
              <a:miter lim="800000"/>
              <a:headEnd/>
              <a:tailEnd/>
            </a:ln>
          </p:spPr>
          <p:txBody>
            <a:bodyPr vert="eaVert">
              <a:spAutoFit/>
            </a:bodyPr>
            <a:lstStyle/>
            <a:p>
              <a:pPr>
                <a:spcBef>
                  <a:spcPct val="50000"/>
                </a:spcBef>
              </a:pPr>
              <a:r>
                <a:rPr kumimoji="1" lang="zh-CN" altLang="en-US" sz="2000" b="1">
                  <a:solidFill>
                    <a:schemeClr val="accent2"/>
                  </a:solidFill>
                  <a:latin typeface="Times New Roman" pitchFamily="18" charset="0"/>
                  <a:ea typeface="楷体_GB2312" pitchFamily="49" charset="-122"/>
                </a:rPr>
                <a:t>资产</a:t>
              </a:r>
            </a:p>
          </p:txBody>
        </p:sp>
        <p:sp>
          <p:nvSpPr>
            <p:cNvPr id="22543" name="Rectangle 9"/>
            <p:cNvSpPr>
              <a:spLocks noChangeArrowheads="1"/>
            </p:cNvSpPr>
            <p:nvPr/>
          </p:nvSpPr>
          <p:spPr bwMode="auto">
            <a:xfrm>
              <a:off x="2213" y="2196"/>
              <a:ext cx="1134" cy="380"/>
            </a:xfrm>
            <a:prstGeom prst="rect">
              <a:avLst/>
            </a:prstGeom>
            <a:solidFill>
              <a:srgbClr val="0000FF"/>
            </a:solidFill>
            <a:ln w="9525">
              <a:noFill/>
              <a:miter lim="800000"/>
              <a:headEnd/>
              <a:tailEnd/>
            </a:ln>
          </p:spPr>
          <p:txBody>
            <a:bodyPr wrap="none" anchor="ctr"/>
            <a:lstStyle/>
            <a:p>
              <a:pPr algn="ctr">
                <a:lnSpc>
                  <a:spcPct val="120000"/>
                </a:lnSpc>
              </a:pPr>
              <a:r>
                <a:rPr kumimoji="1" lang="zh-CN" altLang="en-US" sz="2000" b="1">
                  <a:solidFill>
                    <a:schemeClr val="bg1"/>
                  </a:solidFill>
                  <a:latin typeface="Times New Roman" pitchFamily="18" charset="0"/>
                  <a:ea typeface="华文细黑" pitchFamily="2" charset="-122"/>
                </a:rPr>
                <a:t>固定资产</a:t>
              </a:r>
            </a:p>
          </p:txBody>
        </p:sp>
        <p:sp>
          <p:nvSpPr>
            <p:cNvPr id="22544" name="Rectangle 10"/>
            <p:cNvSpPr>
              <a:spLocks noChangeArrowheads="1"/>
            </p:cNvSpPr>
            <p:nvPr/>
          </p:nvSpPr>
          <p:spPr bwMode="auto">
            <a:xfrm>
              <a:off x="2213" y="1939"/>
              <a:ext cx="1134" cy="257"/>
            </a:xfrm>
            <a:prstGeom prst="rect">
              <a:avLst/>
            </a:prstGeom>
            <a:solidFill>
              <a:srgbClr val="3366FF"/>
            </a:solidFill>
            <a:ln w="9525">
              <a:noFill/>
              <a:miter lim="800000"/>
              <a:headEnd/>
              <a:tailEnd/>
            </a:ln>
          </p:spPr>
          <p:txBody>
            <a:bodyPr wrap="none" anchor="ctr"/>
            <a:lstStyle/>
            <a:p>
              <a:pPr algn="ctr">
                <a:lnSpc>
                  <a:spcPct val="120000"/>
                </a:lnSpc>
              </a:pPr>
              <a:r>
                <a:rPr kumimoji="1" lang="zh-CN" altLang="en-US" sz="2000" b="1">
                  <a:solidFill>
                    <a:schemeClr val="bg1"/>
                  </a:solidFill>
                  <a:latin typeface="Times New Roman" pitchFamily="18" charset="0"/>
                  <a:ea typeface="华文细黑" pitchFamily="2" charset="-122"/>
                </a:rPr>
                <a:t>永久性短期资产</a:t>
              </a:r>
            </a:p>
          </p:txBody>
        </p:sp>
        <p:sp>
          <p:nvSpPr>
            <p:cNvPr id="22545" name="AutoShape 11"/>
            <p:cNvSpPr>
              <a:spLocks/>
            </p:cNvSpPr>
            <p:nvPr/>
          </p:nvSpPr>
          <p:spPr bwMode="auto">
            <a:xfrm>
              <a:off x="2064" y="1480"/>
              <a:ext cx="103" cy="1091"/>
            </a:xfrm>
            <a:prstGeom prst="leftBrace">
              <a:avLst>
                <a:gd name="adj1" fmla="val 88269"/>
                <a:gd name="adj2" fmla="val 50000"/>
              </a:avLst>
            </a:prstGeom>
            <a:noFill/>
            <a:ln w="19050">
              <a:solidFill>
                <a:srgbClr val="0000FF"/>
              </a:solidFill>
              <a:round/>
              <a:headEnd/>
              <a:tailEnd/>
            </a:ln>
          </p:spPr>
          <p:txBody>
            <a:bodyPr wrap="none" anchor="ctr"/>
            <a:lstStyle/>
            <a:p>
              <a:endParaRPr lang="zh-CN" altLang="en-US"/>
            </a:p>
          </p:txBody>
        </p:sp>
      </p:grpSp>
      <p:sp>
        <p:nvSpPr>
          <p:cNvPr id="22533" name="Freeform 17"/>
          <p:cNvSpPr>
            <a:spLocks/>
          </p:cNvSpPr>
          <p:nvPr/>
        </p:nvSpPr>
        <p:spPr bwMode="auto">
          <a:xfrm>
            <a:off x="3578225" y="2513013"/>
            <a:ext cx="749300" cy="423862"/>
          </a:xfrm>
          <a:custGeom>
            <a:avLst/>
            <a:gdLst>
              <a:gd name="T0" fmla="*/ 0 w 240"/>
              <a:gd name="T1" fmla="*/ 105966 h 136"/>
              <a:gd name="T2" fmla="*/ 343429 w 240"/>
              <a:gd name="T3" fmla="*/ 105966 h 136"/>
              <a:gd name="T4" fmla="*/ 343429 w 240"/>
              <a:gd name="T5" fmla="*/ 0 h 136"/>
              <a:gd name="T6" fmla="*/ 749300 w 240"/>
              <a:gd name="T7" fmla="*/ 211931 h 136"/>
              <a:gd name="T8" fmla="*/ 330941 w 240"/>
              <a:gd name="T9" fmla="*/ 423862 h 136"/>
              <a:gd name="T10" fmla="*/ 330941 w 240"/>
              <a:gd name="T11" fmla="*/ 317896 h 136"/>
              <a:gd name="T12" fmla="*/ 6244 w 240"/>
              <a:gd name="T13" fmla="*/ 317896 h 136"/>
              <a:gd name="T14" fmla="*/ 0 60000 65536"/>
              <a:gd name="T15" fmla="*/ 0 60000 65536"/>
              <a:gd name="T16" fmla="*/ 0 60000 65536"/>
              <a:gd name="T17" fmla="*/ 0 60000 65536"/>
              <a:gd name="T18" fmla="*/ 0 60000 65536"/>
              <a:gd name="T19" fmla="*/ 0 60000 65536"/>
              <a:gd name="T20" fmla="*/ 0 60000 65536"/>
              <a:gd name="T21" fmla="*/ 0 w 240"/>
              <a:gd name="T22" fmla="*/ 0 h 136"/>
              <a:gd name="T23" fmla="*/ 240 w 240"/>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136">
                <a:moveTo>
                  <a:pt x="0" y="34"/>
                </a:moveTo>
                <a:lnTo>
                  <a:pt x="110" y="34"/>
                </a:lnTo>
                <a:lnTo>
                  <a:pt x="110" y="0"/>
                </a:lnTo>
                <a:lnTo>
                  <a:pt x="240" y="68"/>
                </a:lnTo>
                <a:lnTo>
                  <a:pt x="106" y="136"/>
                </a:lnTo>
                <a:lnTo>
                  <a:pt x="106" y="102"/>
                </a:lnTo>
                <a:lnTo>
                  <a:pt x="2" y="102"/>
                </a:lnTo>
              </a:path>
            </a:pathLst>
          </a:custGeom>
          <a:noFill/>
          <a:ln w="22225">
            <a:solidFill>
              <a:srgbClr val="366B7E"/>
            </a:solidFill>
            <a:round/>
            <a:headEnd/>
            <a:tailEnd/>
          </a:ln>
        </p:spPr>
        <p:txBody>
          <a:bodyPr wrap="none" lIns="0" tIns="0" rIns="0" bIns="0" anchor="ctr"/>
          <a:lstStyle/>
          <a:p>
            <a:endParaRPr lang="zh-CN" altLang="en-US"/>
          </a:p>
        </p:txBody>
      </p:sp>
      <p:grpSp>
        <p:nvGrpSpPr>
          <p:cNvPr id="4" name="Group 24"/>
          <p:cNvGrpSpPr>
            <a:grpSpLocks/>
          </p:cNvGrpSpPr>
          <p:nvPr/>
        </p:nvGrpSpPr>
        <p:grpSpPr bwMode="auto">
          <a:xfrm>
            <a:off x="3217863" y="2008188"/>
            <a:ext cx="4162425" cy="3581400"/>
            <a:chOff x="362" y="1618"/>
            <a:chExt cx="2622" cy="2256"/>
          </a:xfrm>
        </p:grpSpPr>
        <p:sp>
          <p:nvSpPr>
            <p:cNvPr id="22538" name="Freeform 21"/>
            <p:cNvSpPr>
              <a:spLocks/>
            </p:cNvSpPr>
            <p:nvPr/>
          </p:nvSpPr>
          <p:spPr bwMode="auto">
            <a:xfrm>
              <a:off x="1252" y="1618"/>
              <a:ext cx="843" cy="723"/>
            </a:xfrm>
            <a:custGeom>
              <a:avLst/>
              <a:gdLst>
                <a:gd name="T0" fmla="*/ 419 w 843"/>
                <a:gd name="T1" fmla="*/ 0 h 723"/>
                <a:gd name="T2" fmla="*/ 0 w 843"/>
                <a:gd name="T3" fmla="*/ 722 h 723"/>
                <a:gd name="T4" fmla="*/ 843 w 843"/>
                <a:gd name="T5" fmla="*/ 723 h 723"/>
                <a:gd name="T6" fmla="*/ 0 60000 65536"/>
                <a:gd name="T7" fmla="*/ 0 60000 65536"/>
                <a:gd name="T8" fmla="*/ 0 60000 65536"/>
                <a:gd name="T9" fmla="*/ 0 w 843"/>
                <a:gd name="T10" fmla="*/ 0 h 723"/>
                <a:gd name="T11" fmla="*/ 843 w 843"/>
                <a:gd name="T12" fmla="*/ 723 h 723"/>
              </a:gdLst>
              <a:ahLst/>
              <a:cxnLst>
                <a:cxn ang="T6">
                  <a:pos x="T0" y="T1"/>
                </a:cxn>
                <a:cxn ang="T7">
                  <a:pos x="T2" y="T3"/>
                </a:cxn>
                <a:cxn ang="T8">
                  <a:pos x="T4" y="T5"/>
                </a:cxn>
              </a:cxnLst>
              <a:rect l="T9" t="T10" r="T11" b="T12"/>
              <a:pathLst>
                <a:path w="843" h="723">
                  <a:moveTo>
                    <a:pt x="419" y="0"/>
                  </a:moveTo>
                  <a:lnTo>
                    <a:pt x="0" y="722"/>
                  </a:lnTo>
                  <a:lnTo>
                    <a:pt x="843" y="723"/>
                  </a:lnTo>
                </a:path>
              </a:pathLst>
            </a:custGeom>
            <a:noFill/>
            <a:ln w="22225">
              <a:solidFill>
                <a:srgbClr val="366B7E"/>
              </a:solidFill>
              <a:round/>
              <a:headEnd/>
              <a:tailEnd/>
            </a:ln>
          </p:spPr>
          <p:txBody>
            <a:bodyPr wrap="none" lIns="0" tIns="0" rIns="0" bIns="0" anchor="ctr">
              <a:spAutoFit/>
            </a:bodyPr>
            <a:lstStyle/>
            <a:p>
              <a:endParaRPr lang="zh-CN" altLang="en-US"/>
            </a:p>
          </p:txBody>
        </p:sp>
        <p:sp>
          <p:nvSpPr>
            <p:cNvPr id="22539" name="Freeform 22"/>
            <p:cNvSpPr>
              <a:spLocks/>
            </p:cNvSpPr>
            <p:nvPr/>
          </p:nvSpPr>
          <p:spPr bwMode="auto">
            <a:xfrm>
              <a:off x="812" y="2384"/>
              <a:ext cx="1722" cy="723"/>
            </a:xfrm>
            <a:custGeom>
              <a:avLst/>
              <a:gdLst>
                <a:gd name="T0" fmla="*/ 419 w 1722"/>
                <a:gd name="T1" fmla="*/ 0 h 723"/>
                <a:gd name="T2" fmla="*/ 0 w 1722"/>
                <a:gd name="T3" fmla="*/ 722 h 723"/>
                <a:gd name="T4" fmla="*/ 1722 w 1722"/>
                <a:gd name="T5" fmla="*/ 723 h 723"/>
                <a:gd name="T6" fmla="*/ 0 60000 65536"/>
                <a:gd name="T7" fmla="*/ 0 60000 65536"/>
                <a:gd name="T8" fmla="*/ 0 60000 65536"/>
                <a:gd name="T9" fmla="*/ 0 w 1722"/>
                <a:gd name="T10" fmla="*/ 0 h 723"/>
                <a:gd name="T11" fmla="*/ 1722 w 1722"/>
                <a:gd name="T12" fmla="*/ 723 h 723"/>
              </a:gdLst>
              <a:ahLst/>
              <a:cxnLst>
                <a:cxn ang="T6">
                  <a:pos x="T0" y="T1"/>
                </a:cxn>
                <a:cxn ang="T7">
                  <a:pos x="T2" y="T3"/>
                </a:cxn>
                <a:cxn ang="T8">
                  <a:pos x="T4" y="T5"/>
                </a:cxn>
              </a:cxnLst>
              <a:rect l="T9" t="T10" r="T11" b="T12"/>
              <a:pathLst>
                <a:path w="1722" h="723">
                  <a:moveTo>
                    <a:pt x="419" y="0"/>
                  </a:moveTo>
                  <a:lnTo>
                    <a:pt x="0" y="722"/>
                  </a:lnTo>
                  <a:lnTo>
                    <a:pt x="1722" y="723"/>
                  </a:lnTo>
                </a:path>
              </a:pathLst>
            </a:custGeom>
            <a:noFill/>
            <a:ln w="22225">
              <a:solidFill>
                <a:srgbClr val="366B7E"/>
              </a:solidFill>
              <a:round/>
              <a:headEnd/>
              <a:tailEnd/>
            </a:ln>
          </p:spPr>
          <p:txBody>
            <a:bodyPr wrap="none" lIns="0" tIns="0" rIns="0" bIns="0" anchor="ctr">
              <a:spAutoFit/>
            </a:bodyPr>
            <a:lstStyle/>
            <a:p>
              <a:endParaRPr lang="zh-CN" altLang="en-US"/>
            </a:p>
          </p:txBody>
        </p:sp>
        <p:sp>
          <p:nvSpPr>
            <p:cNvPr id="22540" name="Freeform 23"/>
            <p:cNvSpPr>
              <a:spLocks/>
            </p:cNvSpPr>
            <p:nvPr/>
          </p:nvSpPr>
          <p:spPr bwMode="auto">
            <a:xfrm>
              <a:off x="362" y="3150"/>
              <a:ext cx="2622" cy="724"/>
            </a:xfrm>
            <a:custGeom>
              <a:avLst/>
              <a:gdLst>
                <a:gd name="T0" fmla="*/ 419 w 2622"/>
                <a:gd name="T1" fmla="*/ 0 h 724"/>
                <a:gd name="T2" fmla="*/ 0 w 2622"/>
                <a:gd name="T3" fmla="*/ 722 h 724"/>
                <a:gd name="T4" fmla="*/ 2622 w 2622"/>
                <a:gd name="T5" fmla="*/ 724 h 724"/>
                <a:gd name="T6" fmla="*/ 0 60000 65536"/>
                <a:gd name="T7" fmla="*/ 0 60000 65536"/>
                <a:gd name="T8" fmla="*/ 0 60000 65536"/>
                <a:gd name="T9" fmla="*/ 0 w 2622"/>
                <a:gd name="T10" fmla="*/ 0 h 724"/>
                <a:gd name="T11" fmla="*/ 2622 w 2622"/>
                <a:gd name="T12" fmla="*/ 724 h 724"/>
              </a:gdLst>
              <a:ahLst/>
              <a:cxnLst>
                <a:cxn ang="T6">
                  <a:pos x="T0" y="T1"/>
                </a:cxn>
                <a:cxn ang="T7">
                  <a:pos x="T2" y="T3"/>
                </a:cxn>
                <a:cxn ang="T8">
                  <a:pos x="T4" y="T5"/>
                </a:cxn>
              </a:cxnLst>
              <a:rect l="T9" t="T10" r="T11" b="T12"/>
              <a:pathLst>
                <a:path w="2622" h="724">
                  <a:moveTo>
                    <a:pt x="419" y="0"/>
                  </a:moveTo>
                  <a:lnTo>
                    <a:pt x="0" y="722"/>
                  </a:lnTo>
                  <a:lnTo>
                    <a:pt x="2622" y="724"/>
                  </a:lnTo>
                </a:path>
              </a:pathLst>
            </a:custGeom>
            <a:noFill/>
            <a:ln w="22225">
              <a:solidFill>
                <a:srgbClr val="366B7E"/>
              </a:solidFill>
              <a:round/>
              <a:headEnd/>
              <a:tailEnd/>
            </a:ln>
          </p:spPr>
          <p:txBody>
            <a:bodyPr wrap="none" lIns="0" tIns="0" rIns="0" bIns="0" anchor="ctr">
              <a:spAutoFit/>
            </a:bodyPr>
            <a:lstStyle/>
            <a:p>
              <a:endParaRPr lang="zh-CN" altLang="en-US"/>
            </a:p>
          </p:txBody>
        </p:sp>
      </p:grpSp>
      <p:sp>
        <p:nvSpPr>
          <p:cNvPr id="22535" name="Text Box 25"/>
          <p:cNvSpPr txBox="1">
            <a:spLocks noChangeArrowheads="1"/>
          </p:cNvSpPr>
          <p:nvPr/>
        </p:nvSpPr>
        <p:spPr bwMode="auto">
          <a:xfrm>
            <a:off x="3938588" y="4889500"/>
            <a:ext cx="2089150" cy="376238"/>
          </a:xfrm>
          <a:prstGeom prst="rect">
            <a:avLst/>
          </a:prstGeom>
          <a:solidFill>
            <a:srgbClr val="99CCFF"/>
          </a:solidFill>
          <a:ln w="9525">
            <a:solidFill>
              <a:srgbClr val="FFCC00"/>
            </a:solidFill>
            <a:miter lim="800000"/>
            <a:headEnd/>
            <a:tailEnd/>
          </a:ln>
        </p:spPr>
        <p:txBody>
          <a:bodyPr>
            <a:spAutoFit/>
          </a:bodyPr>
          <a:lstStyle/>
          <a:p>
            <a:pPr>
              <a:spcBef>
                <a:spcPct val="50000"/>
              </a:spcBef>
            </a:pPr>
            <a:r>
              <a:rPr lang="zh-CN" altLang="en-US" b="1"/>
              <a:t>稳健型筹资政策</a:t>
            </a:r>
          </a:p>
        </p:txBody>
      </p:sp>
      <p:sp>
        <p:nvSpPr>
          <p:cNvPr id="22536" name="Text Box 26"/>
          <p:cNvSpPr txBox="1">
            <a:spLocks noChangeArrowheads="1"/>
          </p:cNvSpPr>
          <p:nvPr/>
        </p:nvSpPr>
        <p:spPr bwMode="auto">
          <a:xfrm>
            <a:off x="4657725" y="3736975"/>
            <a:ext cx="2089150" cy="376238"/>
          </a:xfrm>
          <a:prstGeom prst="rect">
            <a:avLst/>
          </a:prstGeom>
          <a:solidFill>
            <a:srgbClr val="99CC00"/>
          </a:solidFill>
          <a:ln w="9525">
            <a:solidFill>
              <a:srgbClr val="FFCC00"/>
            </a:solidFill>
            <a:miter lim="800000"/>
            <a:headEnd/>
            <a:tailEnd/>
          </a:ln>
        </p:spPr>
        <p:txBody>
          <a:bodyPr>
            <a:spAutoFit/>
          </a:bodyPr>
          <a:lstStyle/>
          <a:p>
            <a:pPr>
              <a:spcBef>
                <a:spcPct val="50000"/>
              </a:spcBef>
            </a:pPr>
            <a:r>
              <a:rPr lang="zh-CN" altLang="en-US" b="1"/>
              <a:t>配合型筹资政策</a:t>
            </a:r>
          </a:p>
        </p:txBody>
      </p:sp>
      <p:sp>
        <p:nvSpPr>
          <p:cNvPr id="22537" name="Text Box 27"/>
          <p:cNvSpPr txBox="1">
            <a:spLocks noChangeArrowheads="1"/>
          </p:cNvSpPr>
          <p:nvPr/>
        </p:nvSpPr>
        <p:spPr bwMode="auto">
          <a:xfrm>
            <a:off x="5233988" y="2657475"/>
            <a:ext cx="2089150" cy="376238"/>
          </a:xfrm>
          <a:prstGeom prst="rect">
            <a:avLst/>
          </a:prstGeom>
          <a:solidFill>
            <a:srgbClr val="800000"/>
          </a:solidFill>
          <a:ln w="9525">
            <a:solidFill>
              <a:srgbClr val="FFCC00"/>
            </a:solidFill>
            <a:miter lim="800000"/>
            <a:headEnd/>
            <a:tailEnd/>
          </a:ln>
        </p:spPr>
        <p:txBody>
          <a:bodyPr>
            <a:spAutoFit/>
          </a:bodyPr>
          <a:lstStyle/>
          <a:p>
            <a:pPr>
              <a:spcBef>
                <a:spcPct val="50000"/>
              </a:spcBef>
            </a:pPr>
            <a:r>
              <a:rPr lang="zh-CN" altLang="en-US" b="1">
                <a:solidFill>
                  <a:srgbClr val="FF9900"/>
                </a:solidFill>
              </a:rPr>
              <a:t>激进型筹资政策</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19700" y="115888"/>
            <a:ext cx="2587625" cy="625475"/>
            <a:chOff x="434" y="2822"/>
            <a:chExt cx="824" cy="140"/>
          </a:xfrm>
        </p:grpSpPr>
        <p:sp>
          <p:nvSpPr>
            <p:cNvPr id="1035" name="Rectangle 3"/>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1036" name="Rectangle 4"/>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10.1 </a:t>
              </a:r>
              <a:r>
                <a:rPr lang="zh-CN" altLang="en-US" sz="2000" b="1">
                  <a:solidFill>
                    <a:srgbClr val="FFFFFF"/>
                  </a:solidFill>
                </a:rPr>
                <a:t>短期筹资政策</a:t>
              </a:r>
              <a:endParaRPr lang="en-US" altLang="zh-CN" sz="2000" b="1">
                <a:solidFill>
                  <a:srgbClr val="FFFFFF"/>
                </a:solidFill>
              </a:endParaRPr>
            </a:p>
          </p:txBody>
        </p:sp>
      </p:grpSp>
      <p:sp>
        <p:nvSpPr>
          <p:cNvPr id="1030" name="Text Box 5"/>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latin typeface="宋体" charset="-122"/>
              </a:rPr>
              <a:t>2-</a:t>
            </a:r>
            <a:r>
              <a:rPr lang="zh-CN" altLang="en-US" b="1">
                <a:solidFill>
                  <a:srgbClr val="FFFFFF"/>
                </a:solidFill>
                <a:latin typeface="宋体" charset="-122"/>
              </a:rPr>
              <a:t>短期筹资政策的类型</a:t>
            </a:r>
          </a:p>
        </p:txBody>
      </p:sp>
      <p:sp>
        <p:nvSpPr>
          <p:cNvPr id="1031" name="Rectangle 20"/>
          <p:cNvSpPr>
            <a:spLocks noChangeArrowheads="1"/>
          </p:cNvSpPr>
          <p:nvPr/>
        </p:nvSpPr>
        <p:spPr bwMode="auto">
          <a:xfrm>
            <a:off x="250825" y="1412875"/>
            <a:ext cx="7272338" cy="1200150"/>
          </a:xfrm>
          <a:prstGeom prst="rect">
            <a:avLst/>
          </a:prstGeom>
          <a:solidFill>
            <a:srgbClr val="CCFFFF"/>
          </a:solidFill>
          <a:ln w="9525">
            <a:solidFill>
              <a:srgbClr val="FFCC00"/>
            </a:solidFill>
            <a:miter lim="800000"/>
            <a:headEnd/>
            <a:tailEnd/>
          </a:ln>
        </p:spPr>
        <p:txBody>
          <a:bodyPr anchor="ctr">
            <a:spAutoFit/>
          </a:bodyPr>
          <a:lstStyle/>
          <a:p>
            <a:pPr eaLnBrk="0" hangingPunct="0"/>
            <a:r>
              <a:rPr lang="zh-CN" altLang="en-US" b="1">
                <a:ea typeface="黑体" pitchFamily="2" charset="-122"/>
              </a:rPr>
              <a:t>配合型筹资政策</a:t>
            </a:r>
          </a:p>
          <a:p>
            <a:pPr eaLnBrk="0" hangingPunct="0"/>
            <a:r>
              <a:rPr lang="zh-CN" altLang="en-US"/>
              <a:t>是指公司的负债结构与公司资产的寿命周期相对应，其特点是：临时性短期资产所需资金用临时性短期负债筹集，永久性短期资产和固定资产所需资金用自发性短期负债和长期负债、股权资本筹集。 </a:t>
            </a:r>
          </a:p>
        </p:txBody>
      </p:sp>
      <p:sp>
        <p:nvSpPr>
          <p:cNvPr id="1032" name="Rectangle 2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21"/>
          <p:cNvGraphicFramePr>
            <a:graphicFrameLocks noChangeAspect="1"/>
          </p:cNvGraphicFramePr>
          <p:nvPr/>
        </p:nvGraphicFramePr>
        <p:xfrm>
          <a:off x="325438" y="3500438"/>
          <a:ext cx="2301875" cy="663575"/>
        </p:xfrm>
        <a:graphic>
          <a:graphicData uri="http://schemas.openxmlformats.org/presentationml/2006/ole">
            <mc:AlternateContent xmlns:mc="http://schemas.openxmlformats.org/markup-compatibility/2006">
              <mc:Choice xmlns:v="urn:schemas-microsoft-com:vml" Requires="v">
                <p:oleObj spid="_x0000_s1086" r:id="rId3" imgW="1689100" imgH="482600" progId="">
                  <p:embed/>
                </p:oleObj>
              </mc:Choice>
              <mc:Fallback>
                <p:oleObj r:id="rId3" imgW="1689100" imgH="482600" progId="">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8" y="3500438"/>
                        <a:ext cx="2301875"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2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7" name="Object 23"/>
          <p:cNvGraphicFramePr>
            <a:graphicFrameLocks noChangeAspect="1"/>
          </p:cNvGraphicFramePr>
          <p:nvPr/>
        </p:nvGraphicFramePr>
        <p:xfrm>
          <a:off x="323850" y="2636838"/>
          <a:ext cx="5040313" cy="720725"/>
        </p:xfrm>
        <a:graphic>
          <a:graphicData uri="http://schemas.openxmlformats.org/presentationml/2006/ole">
            <mc:AlternateContent xmlns:mc="http://schemas.openxmlformats.org/markup-compatibility/2006">
              <mc:Choice xmlns:v="urn:schemas-microsoft-com:vml" Requires="v">
                <p:oleObj spid="_x0000_s1087" r:id="rId5" imgW="3402123" imgH="482391" progId="">
                  <p:embed/>
                </p:oleObj>
              </mc:Choice>
              <mc:Fallback>
                <p:oleObj r:id="rId5" imgW="3402123" imgH="482391" progId="">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636838"/>
                        <a:ext cx="5040313"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26"/>
          <p:cNvSpPr>
            <a:spLocks noChangeArrowheads="1"/>
          </p:cNvSpPr>
          <p:nvPr/>
        </p:nvSpPr>
        <p:spPr bwMode="auto">
          <a:xfrm>
            <a:off x="0" y="2024063"/>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1028" name="Object 25"/>
          <p:cNvGraphicFramePr>
            <a:graphicFrameLocks noChangeAspect="1"/>
          </p:cNvGraphicFramePr>
          <p:nvPr/>
        </p:nvGraphicFramePr>
        <p:xfrm>
          <a:off x="3421063" y="3549650"/>
          <a:ext cx="4464050" cy="3048000"/>
        </p:xfrm>
        <a:graphic>
          <a:graphicData uri="http://schemas.openxmlformats.org/presentationml/2006/ole">
            <mc:AlternateContent xmlns:mc="http://schemas.openxmlformats.org/markup-compatibility/2006">
              <mc:Choice xmlns:v="urn:schemas-microsoft-com:vml" Requires="v">
                <p:oleObj spid="_x0000_s1088" r:id="rId7" imgW="4119372" imgH="3035808" progId="">
                  <p:embed/>
                </p:oleObj>
              </mc:Choice>
              <mc:Fallback>
                <p:oleObj r:id="rId7" imgW="4119372" imgH="3035808" progId="">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b="7524"/>
                      <a:stretch>
                        <a:fillRect/>
                      </a:stretch>
                    </p:blipFill>
                    <p:spPr bwMode="auto">
                      <a:xfrm>
                        <a:off x="3421063" y="3549650"/>
                        <a:ext cx="4464050" cy="30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19700" y="115888"/>
            <a:ext cx="2587625" cy="625475"/>
            <a:chOff x="434" y="2822"/>
            <a:chExt cx="824" cy="140"/>
          </a:xfrm>
        </p:grpSpPr>
        <p:sp>
          <p:nvSpPr>
            <p:cNvPr id="2059" name="Rectangle 3"/>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2060" name="Rectangle 4"/>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10.1 </a:t>
              </a:r>
              <a:r>
                <a:rPr lang="zh-CN" altLang="en-US" sz="2000" b="1">
                  <a:solidFill>
                    <a:srgbClr val="FFFFFF"/>
                  </a:solidFill>
                </a:rPr>
                <a:t>短期筹资政策</a:t>
              </a:r>
              <a:endParaRPr lang="en-US" altLang="zh-CN" sz="2000" b="1">
                <a:solidFill>
                  <a:srgbClr val="FFFFFF"/>
                </a:solidFill>
              </a:endParaRPr>
            </a:p>
          </p:txBody>
        </p:sp>
      </p:grpSp>
      <p:sp>
        <p:nvSpPr>
          <p:cNvPr id="2054" name="Text Box 5"/>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latin typeface="宋体" charset="-122"/>
              </a:rPr>
              <a:t>2-</a:t>
            </a:r>
            <a:r>
              <a:rPr lang="zh-CN" altLang="en-US" b="1">
                <a:solidFill>
                  <a:srgbClr val="FFFFFF"/>
                </a:solidFill>
                <a:latin typeface="宋体" charset="-122"/>
              </a:rPr>
              <a:t>短期筹资政策的类型</a:t>
            </a:r>
          </a:p>
        </p:txBody>
      </p:sp>
      <p:sp>
        <p:nvSpPr>
          <p:cNvPr id="2055" name="Rectangle 6"/>
          <p:cNvSpPr>
            <a:spLocks noChangeArrowheads="1"/>
          </p:cNvSpPr>
          <p:nvPr/>
        </p:nvSpPr>
        <p:spPr bwMode="auto">
          <a:xfrm>
            <a:off x="250825" y="1412875"/>
            <a:ext cx="7272338" cy="1200150"/>
          </a:xfrm>
          <a:prstGeom prst="rect">
            <a:avLst/>
          </a:prstGeom>
          <a:solidFill>
            <a:srgbClr val="CCFFFF"/>
          </a:solidFill>
          <a:ln w="9525">
            <a:solidFill>
              <a:srgbClr val="FFCC00"/>
            </a:solidFill>
            <a:miter lim="800000"/>
            <a:headEnd/>
            <a:tailEnd/>
          </a:ln>
        </p:spPr>
        <p:txBody>
          <a:bodyPr anchor="ctr">
            <a:spAutoFit/>
          </a:bodyPr>
          <a:lstStyle/>
          <a:p>
            <a:pPr eaLnBrk="0" hangingPunct="0"/>
            <a:r>
              <a:rPr lang="zh-CN" altLang="en-US" b="1">
                <a:ea typeface="黑体" pitchFamily="2" charset="-122"/>
              </a:rPr>
              <a:t>激进型筹资政策</a:t>
            </a:r>
          </a:p>
          <a:p>
            <a:pPr eaLnBrk="0" hangingPunct="0"/>
            <a:r>
              <a:rPr lang="zh-CN" altLang="en-US"/>
              <a:t>激进型筹资政策的特点是：临时性短期负债不但要满足临时性短期资产的需要，还要满足一部分永久性短期资产的需要，有时甚至全部短期资产都要由临时性短期负债支持 。 </a:t>
            </a:r>
          </a:p>
        </p:txBody>
      </p:sp>
      <p:sp>
        <p:nvSpPr>
          <p:cNvPr id="2056" name="Rectangle 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7"/>
          <p:cNvGraphicFramePr>
            <a:graphicFrameLocks noChangeAspect="1"/>
          </p:cNvGraphicFramePr>
          <p:nvPr/>
        </p:nvGraphicFramePr>
        <p:xfrm>
          <a:off x="323850" y="3429000"/>
          <a:ext cx="3240088" cy="579438"/>
        </p:xfrm>
        <a:graphic>
          <a:graphicData uri="http://schemas.openxmlformats.org/presentationml/2006/ole">
            <mc:AlternateContent xmlns:mc="http://schemas.openxmlformats.org/markup-compatibility/2006">
              <mc:Choice xmlns:v="urn:schemas-microsoft-com:vml" Requires="v">
                <p:oleObj spid="_x0000_s2110" r:id="rId3" imgW="2716621" imgH="482391" progId="">
                  <p:embed/>
                </p:oleObj>
              </mc:Choice>
              <mc:Fallback>
                <p:oleObj r:id="rId3" imgW="2716621" imgH="482391"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429000"/>
                        <a:ext cx="3240088"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 name="Rectangle 10"/>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1" name="Object 9"/>
          <p:cNvGraphicFramePr>
            <a:graphicFrameLocks noChangeAspect="1"/>
          </p:cNvGraphicFramePr>
          <p:nvPr/>
        </p:nvGraphicFramePr>
        <p:xfrm>
          <a:off x="323850" y="2708275"/>
          <a:ext cx="5257800" cy="522288"/>
        </p:xfrm>
        <a:graphic>
          <a:graphicData uri="http://schemas.openxmlformats.org/presentationml/2006/ole">
            <mc:AlternateContent xmlns:mc="http://schemas.openxmlformats.org/markup-compatibility/2006">
              <mc:Choice xmlns:v="urn:schemas-microsoft-com:vml" Requires="v">
                <p:oleObj spid="_x0000_s2111" name="Equation" r:id="rId5" imgW="4889160" imgH="482400" progId="">
                  <p:embed/>
                </p:oleObj>
              </mc:Choice>
              <mc:Fallback>
                <p:oleObj name="Equation" r:id="rId5" imgW="4889160" imgH="48240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708275"/>
                        <a:ext cx="52578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12"/>
          <p:cNvSpPr>
            <a:spLocks noChangeArrowheads="1"/>
          </p:cNvSpPr>
          <p:nvPr/>
        </p:nvSpPr>
        <p:spPr bwMode="auto">
          <a:xfrm>
            <a:off x="0" y="2043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2" name="Object 11"/>
          <p:cNvGraphicFramePr>
            <a:graphicFrameLocks noChangeAspect="1"/>
          </p:cNvGraphicFramePr>
          <p:nvPr/>
        </p:nvGraphicFramePr>
        <p:xfrm>
          <a:off x="3697288" y="3429000"/>
          <a:ext cx="4475162" cy="3014663"/>
        </p:xfrm>
        <a:graphic>
          <a:graphicData uri="http://schemas.openxmlformats.org/presentationml/2006/ole">
            <mc:AlternateContent xmlns:mc="http://schemas.openxmlformats.org/markup-compatibility/2006">
              <mc:Choice xmlns:v="urn:schemas-microsoft-com:vml" Requires="v">
                <p:oleObj spid="_x0000_s2112" r:id="rId7" imgW="4119372" imgH="2962656" progId="">
                  <p:embed/>
                </p:oleObj>
              </mc:Choice>
              <mc:Fallback>
                <p:oleObj r:id="rId7" imgW="4119372" imgH="2962656"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b="6432"/>
                      <a:stretch>
                        <a:fillRect/>
                      </a:stretch>
                    </p:blipFill>
                    <p:spPr bwMode="auto">
                      <a:xfrm>
                        <a:off x="3697288" y="3429000"/>
                        <a:ext cx="4475162" cy="301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19700" y="115888"/>
            <a:ext cx="2587625" cy="625475"/>
            <a:chOff x="434" y="2822"/>
            <a:chExt cx="824" cy="140"/>
          </a:xfrm>
        </p:grpSpPr>
        <p:sp>
          <p:nvSpPr>
            <p:cNvPr id="3083" name="Rectangle 3"/>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3084" name="Rectangle 4"/>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10.1 </a:t>
              </a:r>
              <a:r>
                <a:rPr lang="zh-CN" altLang="en-US" sz="2000" b="1">
                  <a:solidFill>
                    <a:srgbClr val="FFFFFF"/>
                  </a:solidFill>
                </a:rPr>
                <a:t>短期筹资政策</a:t>
              </a:r>
              <a:endParaRPr lang="en-US" altLang="zh-CN" sz="2000" b="1">
                <a:solidFill>
                  <a:srgbClr val="FFFFFF"/>
                </a:solidFill>
              </a:endParaRPr>
            </a:p>
          </p:txBody>
        </p:sp>
      </p:grpSp>
      <p:sp>
        <p:nvSpPr>
          <p:cNvPr id="3078" name="Text Box 5"/>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latin typeface="宋体" charset="-122"/>
              </a:rPr>
              <a:t>2-</a:t>
            </a:r>
            <a:r>
              <a:rPr lang="zh-CN" altLang="en-US" b="1">
                <a:solidFill>
                  <a:srgbClr val="FFFFFF"/>
                </a:solidFill>
                <a:latin typeface="宋体" charset="-122"/>
              </a:rPr>
              <a:t>短期筹资政策的类型</a:t>
            </a:r>
          </a:p>
        </p:txBody>
      </p:sp>
      <p:sp>
        <p:nvSpPr>
          <p:cNvPr id="3079" name="Rectangle 6"/>
          <p:cNvSpPr>
            <a:spLocks noChangeArrowheads="1"/>
          </p:cNvSpPr>
          <p:nvPr/>
        </p:nvSpPr>
        <p:spPr bwMode="auto">
          <a:xfrm>
            <a:off x="250825" y="1412875"/>
            <a:ext cx="7272338" cy="1200150"/>
          </a:xfrm>
          <a:prstGeom prst="rect">
            <a:avLst/>
          </a:prstGeom>
          <a:solidFill>
            <a:srgbClr val="CCFFFF"/>
          </a:solidFill>
          <a:ln w="9525">
            <a:solidFill>
              <a:srgbClr val="FFCC00"/>
            </a:solidFill>
            <a:miter lim="800000"/>
            <a:headEnd/>
            <a:tailEnd/>
          </a:ln>
        </p:spPr>
        <p:txBody>
          <a:bodyPr anchor="ctr">
            <a:spAutoFit/>
          </a:bodyPr>
          <a:lstStyle/>
          <a:p>
            <a:pPr eaLnBrk="0" hangingPunct="0"/>
            <a:r>
              <a:rPr lang="zh-CN" altLang="en-US" b="1">
                <a:ea typeface="黑体" pitchFamily="2" charset="-122"/>
              </a:rPr>
              <a:t>稳健型筹资政策</a:t>
            </a:r>
          </a:p>
          <a:p>
            <a:pPr eaLnBrk="0" hangingPunct="0"/>
            <a:r>
              <a:rPr lang="zh-CN" altLang="en-US"/>
              <a:t>稳健型筹资政策的特点是：临时性短期负债只满足部分临时性短期资产的需要，其他短期资产和长期资产，用自发性短期负债、长期负债和股权资本筹集满足 。 </a:t>
            </a:r>
          </a:p>
        </p:txBody>
      </p:sp>
      <p:sp>
        <p:nvSpPr>
          <p:cNvPr id="3080" name="Rectangle 8"/>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7"/>
          <p:cNvGraphicFramePr>
            <a:graphicFrameLocks noChangeAspect="1"/>
          </p:cNvGraphicFramePr>
          <p:nvPr/>
        </p:nvGraphicFramePr>
        <p:xfrm>
          <a:off x="323850" y="3429000"/>
          <a:ext cx="2016125" cy="533400"/>
        </p:xfrm>
        <a:graphic>
          <a:graphicData uri="http://schemas.openxmlformats.org/presentationml/2006/ole">
            <mc:AlternateContent xmlns:mc="http://schemas.openxmlformats.org/markup-compatibility/2006">
              <mc:Choice xmlns:v="urn:schemas-microsoft-com:vml" Requires="v">
                <p:oleObj spid="_x0000_s3134" r:id="rId3" imgW="1841500" imgH="482600" progId="">
                  <p:embed/>
                </p:oleObj>
              </mc:Choice>
              <mc:Fallback>
                <p:oleObj r:id="rId3" imgW="1841500" imgH="4826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429000"/>
                        <a:ext cx="2016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Rectangle 10"/>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5" name="Object 9"/>
          <p:cNvGraphicFramePr>
            <a:graphicFrameLocks noChangeAspect="1"/>
          </p:cNvGraphicFramePr>
          <p:nvPr/>
        </p:nvGraphicFramePr>
        <p:xfrm>
          <a:off x="323850" y="2708275"/>
          <a:ext cx="5041900" cy="504825"/>
        </p:xfrm>
        <a:graphic>
          <a:graphicData uri="http://schemas.openxmlformats.org/presentationml/2006/ole">
            <mc:AlternateContent xmlns:mc="http://schemas.openxmlformats.org/markup-compatibility/2006">
              <mc:Choice xmlns:v="urn:schemas-microsoft-com:vml" Requires="v">
                <p:oleObj spid="_x0000_s3135" name="Equation" r:id="rId5" imgW="5346360" imgH="482400" progId="">
                  <p:embed/>
                </p:oleObj>
              </mc:Choice>
              <mc:Fallback>
                <p:oleObj name="Equation" r:id="rId5" imgW="5346360" imgH="48240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708275"/>
                        <a:ext cx="50419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 name="Rectangle 12"/>
          <p:cNvSpPr>
            <a:spLocks noChangeArrowheads="1"/>
          </p:cNvSpPr>
          <p:nvPr/>
        </p:nvSpPr>
        <p:spPr bwMode="auto">
          <a:xfrm>
            <a:off x="0" y="19288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6" name="Object 11"/>
          <p:cNvGraphicFramePr>
            <a:graphicFrameLocks noChangeAspect="1"/>
          </p:cNvGraphicFramePr>
          <p:nvPr/>
        </p:nvGraphicFramePr>
        <p:xfrm>
          <a:off x="3132138" y="3284538"/>
          <a:ext cx="4464050" cy="3254375"/>
        </p:xfrm>
        <a:graphic>
          <a:graphicData uri="http://schemas.openxmlformats.org/presentationml/2006/ole">
            <mc:AlternateContent xmlns:mc="http://schemas.openxmlformats.org/markup-compatibility/2006">
              <mc:Choice xmlns:v="urn:schemas-microsoft-com:vml" Requires="v">
                <p:oleObj spid="_x0000_s3136" name="Equation" r:id="rId7" imgW="4119372" imgH="3186684" progId="">
                  <p:embed/>
                </p:oleObj>
              </mc:Choice>
              <mc:Fallback>
                <p:oleObj name="Equation" r:id="rId7" imgW="4119372" imgH="3186684"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b="5971"/>
                      <a:stretch>
                        <a:fillRect/>
                      </a:stretch>
                    </p:blipFill>
                    <p:spPr bwMode="auto">
                      <a:xfrm>
                        <a:off x="3132138" y="3284538"/>
                        <a:ext cx="4464050" cy="325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19700" y="115888"/>
            <a:ext cx="2587625" cy="625475"/>
            <a:chOff x="434" y="2822"/>
            <a:chExt cx="824" cy="140"/>
          </a:xfrm>
        </p:grpSpPr>
        <p:sp>
          <p:nvSpPr>
            <p:cNvPr id="4102" name="Rectangle 3"/>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4103" name="Rectangle 4"/>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10.1 </a:t>
              </a:r>
              <a:r>
                <a:rPr lang="zh-CN" altLang="en-US" sz="2000" b="1">
                  <a:solidFill>
                    <a:srgbClr val="FFFFFF"/>
                  </a:solidFill>
                </a:rPr>
                <a:t>短期筹资政策</a:t>
              </a:r>
              <a:endParaRPr lang="en-US" altLang="zh-CN" sz="2000" b="1">
                <a:solidFill>
                  <a:srgbClr val="FFFFFF"/>
                </a:solidFill>
              </a:endParaRPr>
            </a:p>
          </p:txBody>
        </p:sp>
      </p:grpSp>
      <p:sp>
        <p:nvSpPr>
          <p:cNvPr id="4100" name="Text Box 5"/>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latin typeface="宋体" charset="-122"/>
              </a:rPr>
              <a:t>3-</a:t>
            </a:r>
            <a:r>
              <a:rPr lang="zh-CN" altLang="en-US" b="1">
                <a:solidFill>
                  <a:srgbClr val="FFFFFF"/>
                </a:solidFill>
                <a:latin typeface="宋体" charset="-122"/>
              </a:rPr>
              <a:t>短期筹资政策与短期资产政策的配合</a:t>
            </a:r>
          </a:p>
        </p:txBody>
      </p:sp>
      <p:sp>
        <p:nvSpPr>
          <p:cNvPr id="4101" name="Rectangle 7"/>
          <p:cNvSpPr>
            <a:spLocks noChangeArrowheads="1"/>
          </p:cNvSpPr>
          <p:nvPr/>
        </p:nvSpPr>
        <p:spPr bwMode="auto">
          <a:xfrm>
            <a:off x="0" y="17049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6"/>
          <p:cNvGraphicFramePr>
            <a:graphicFrameLocks noChangeAspect="1"/>
          </p:cNvGraphicFramePr>
          <p:nvPr/>
        </p:nvGraphicFramePr>
        <p:xfrm>
          <a:off x="1763713" y="1581150"/>
          <a:ext cx="5184775" cy="4656138"/>
        </p:xfrm>
        <a:graphic>
          <a:graphicData uri="http://schemas.openxmlformats.org/presentationml/2006/ole">
            <mc:AlternateContent xmlns:mc="http://schemas.openxmlformats.org/markup-compatibility/2006">
              <mc:Choice xmlns:v="urn:schemas-microsoft-com:vml" Requires="v">
                <p:oleObj spid="_x0000_s4118" name="Equation" r:id="rId3" imgW="3834384" imgH="3654552" progId="">
                  <p:embed/>
                </p:oleObj>
              </mc:Choice>
              <mc:Fallback>
                <p:oleObj name="Equation" r:id="rId3" imgW="3834384" imgH="3654552"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b="5730"/>
                      <a:stretch>
                        <a:fillRect/>
                      </a:stretch>
                    </p:blipFill>
                    <p:spPr bwMode="auto">
                      <a:xfrm>
                        <a:off x="1763713" y="1581150"/>
                        <a:ext cx="5184775" cy="465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19700" y="115888"/>
            <a:ext cx="2587625" cy="625475"/>
            <a:chOff x="434" y="2822"/>
            <a:chExt cx="824" cy="140"/>
          </a:xfrm>
        </p:grpSpPr>
        <p:sp>
          <p:nvSpPr>
            <p:cNvPr id="23565" name="Rectangle 3"/>
            <p:cNvSpPr>
              <a:spLocks noChangeArrowheads="1"/>
            </p:cNvSpPr>
            <p:nvPr/>
          </p:nvSpPr>
          <p:spPr bwMode="auto">
            <a:xfrm>
              <a:off x="434" y="2822"/>
              <a:ext cx="814" cy="140"/>
            </a:xfrm>
            <a:prstGeom prst="rect">
              <a:avLst/>
            </a:prstGeom>
            <a:solidFill>
              <a:srgbClr val="366B7E"/>
            </a:solidFill>
            <a:ln w="6350">
              <a:noFill/>
              <a:miter lim="800000"/>
              <a:headEnd/>
              <a:tailEnd/>
            </a:ln>
          </p:spPr>
          <p:txBody>
            <a:bodyPr wrap="none" lIns="0" tIns="0" rIns="0" bIns="0" anchor="ctr"/>
            <a:lstStyle/>
            <a:p>
              <a:endParaRPr lang="zh-CN" altLang="en-US"/>
            </a:p>
          </p:txBody>
        </p:sp>
        <p:sp>
          <p:nvSpPr>
            <p:cNvPr id="23566" name="Rectangle 4"/>
            <p:cNvSpPr>
              <a:spLocks noChangeArrowheads="1"/>
            </p:cNvSpPr>
            <p:nvPr/>
          </p:nvSpPr>
          <p:spPr bwMode="auto">
            <a:xfrm>
              <a:off x="458" y="2851"/>
              <a:ext cx="800" cy="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en-US" altLang="zh-CN" sz="2000" b="1">
                  <a:solidFill>
                    <a:srgbClr val="FFFFFF"/>
                  </a:solidFill>
                </a:rPr>
                <a:t>10.1 </a:t>
              </a:r>
              <a:r>
                <a:rPr lang="zh-CN" altLang="en-US" sz="2000" b="1">
                  <a:solidFill>
                    <a:srgbClr val="FFFFFF"/>
                  </a:solidFill>
                </a:rPr>
                <a:t>短期筹资政策</a:t>
              </a:r>
              <a:endParaRPr lang="en-US" altLang="zh-CN" sz="2000" b="1">
                <a:solidFill>
                  <a:srgbClr val="FFFFFF"/>
                </a:solidFill>
              </a:endParaRPr>
            </a:p>
          </p:txBody>
        </p:sp>
      </p:grpSp>
      <p:sp>
        <p:nvSpPr>
          <p:cNvPr id="23555" name="Text Box 5"/>
          <p:cNvSpPr txBox="1">
            <a:spLocks noChangeArrowheads="1"/>
          </p:cNvSpPr>
          <p:nvPr/>
        </p:nvSpPr>
        <p:spPr bwMode="auto">
          <a:xfrm>
            <a:off x="0" y="908050"/>
            <a:ext cx="9144000" cy="366713"/>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b="1">
                <a:solidFill>
                  <a:srgbClr val="FFFFFF"/>
                </a:solidFill>
                <a:latin typeface="宋体" charset="-122"/>
              </a:rPr>
              <a:t>4-</a:t>
            </a:r>
            <a:r>
              <a:rPr lang="zh-CN" altLang="en-US" b="1">
                <a:solidFill>
                  <a:srgbClr val="FFFFFF"/>
                </a:solidFill>
                <a:latin typeface="宋体" charset="-122"/>
              </a:rPr>
              <a:t>短期筹资政策对公司风险和报酬的影响</a:t>
            </a:r>
          </a:p>
        </p:txBody>
      </p:sp>
      <p:grpSp>
        <p:nvGrpSpPr>
          <p:cNvPr id="3" name="Group 22"/>
          <p:cNvGrpSpPr>
            <a:grpSpLocks/>
          </p:cNvGrpSpPr>
          <p:nvPr/>
        </p:nvGrpSpPr>
        <p:grpSpPr bwMode="auto">
          <a:xfrm>
            <a:off x="539750" y="1844675"/>
            <a:ext cx="8027988" cy="3856038"/>
            <a:chOff x="614" y="1052"/>
            <a:chExt cx="5057" cy="2429"/>
          </a:xfrm>
        </p:grpSpPr>
        <p:sp>
          <p:nvSpPr>
            <p:cNvPr id="23557" name="Rectangle 14"/>
            <p:cNvSpPr>
              <a:spLocks noChangeArrowheads="1"/>
            </p:cNvSpPr>
            <p:nvPr/>
          </p:nvSpPr>
          <p:spPr bwMode="auto">
            <a:xfrm>
              <a:off x="3460" y="1610"/>
              <a:ext cx="2039" cy="1628"/>
            </a:xfrm>
            <a:prstGeom prst="rect">
              <a:avLst/>
            </a:prstGeom>
            <a:gradFill rotWithShape="1">
              <a:gsLst>
                <a:gs pos="0">
                  <a:srgbClr val="E6D199"/>
                </a:gs>
                <a:gs pos="100000">
                  <a:srgbClr val="99CC00"/>
                </a:gs>
              </a:gsLst>
              <a:path path="shape">
                <a:fillToRect l="50000" t="50000" r="50000" b="50000"/>
              </a:path>
            </a:gradFill>
            <a:ln w="9525">
              <a:noFill/>
              <a:miter lim="800000"/>
              <a:headEnd/>
              <a:tailEnd/>
            </a:ln>
          </p:spPr>
          <p:txBody>
            <a:bodyPr wrap="none" anchor="ctr"/>
            <a:lstStyle/>
            <a:p>
              <a:endParaRPr lang="zh-CN" altLang="en-US"/>
            </a:p>
          </p:txBody>
        </p:sp>
        <p:sp>
          <p:nvSpPr>
            <p:cNvPr id="23558" name="Rectangle 15"/>
            <p:cNvSpPr>
              <a:spLocks noChangeArrowheads="1"/>
            </p:cNvSpPr>
            <p:nvPr/>
          </p:nvSpPr>
          <p:spPr bwMode="auto">
            <a:xfrm>
              <a:off x="750" y="1618"/>
              <a:ext cx="2039" cy="1628"/>
            </a:xfrm>
            <a:prstGeom prst="rect">
              <a:avLst/>
            </a:prstGeom>
            <a:gradFill rotWithShape="1">
              <a:gsLst>
                <a:gs pos="0">
                  <a:srgbClr val="E6D199"/>
                </a:gs>
                <a:gs pos="100000">
                  <a:srgbClr val="99CC00"/>
                </a:gs>
              </a:gsLst>
              <a:path path="shape">
                <a:fillToRect l="50000" t="50000" r="50000" b="50000"/>
              </a:path>
            </a:gradFill>
            <a:ln w="9525">
              <a:noFill/>
              <a:miter lim="800000"/>
              <a:headEnd/>
              <a:tailEnd/>
            </a:ln>
          </p:spPr>
          <p:txBody>
            <a:bodyPr wrap="none" anchor="ctr"/>
            <a:lstStyle/>
            <a:p>
              <a:endParaRPr lang="zh-CN" altLang="en-US"/>
            </a:p>
          </p:txBody>
        </p:sp>
        <p:sp>
          <p:nvSpPr>
            <p:cNvPr id="23559" name="Freeform 16"/>
            <p:cNvSpPr>
              <a:spLocks/>
            </p:cNvSpPr>
            <p:nvPr/>
          </p:nvSpPr>
          <p:spPr bwMode="auto">
            <a:xfrm>
              <a:off x="614" y="1065"/>
              <a:ext cx="2466" cy="2414"/>
            </a:xfrm>
            <a:custGeom>
              <a:avLst/>
              <a:gdLst>
                <a:gd name="T0" fmla="*/ 2466 w 2598"/>
                <a:gd name="T1" fmla="*/ 203 h 2282"/>
                <a:gd name="T2" fmla="*/ 0 w 2598"/>
                <a:gd name="T3" fmla="*/ 211 h 2282"/>
                <a:gd name="T4" fmla="*/ 0 w 2598"/>
                <a:gd name="T5" fmla="*/ 0 h 2282"/>
                <a:gd name="T6" fmla="*/ 2289 w 2598"/>
                <a:gd name="T7" fmla="*/ 5 h 2282"/>
                <a:gd name="T8" fmla="*/ 2289 w 2598"/>
                <a:gd name="T9" fmla="*/ 2414 h 2282"/>
                <a:gd name="T10" fmla="*/ 0 60000 65536"/>
                <a:gd name="T11" fmla="*/ 0 60000 65536"/>
                <a:gd name="T12" fmla="*/ 0 60000 65536"/>
                <a:gd name="T13" fmla="*/ 0 60000 65536"/>
                <a:gd name="T14" fmla="*/ 0 60000 65536"/>
                <a:gd name="T15" fmla="*/ 0 w 2598"/>
                <a:gd name="T16" fmla="*/ 0 h 2282"/>
                <a:gd name="T17" fmla="*/ 2598 w 2598"/>
                <a:gd name="T18" fmla="*/ 2282 h 2282"/>
              </a:gdLst>
              <a:ahLst/>
              <a:cxnLst>
                <a:cxn ang="T10">
                  <a:pos x="T0" y="T1"/>
                </a:cxn>
                <a:cxn ang="T11">
                  <a:pos x="T2" y="T3"/>
                </a:cxn>
                <a:cxn ang="T12">
                  <a:pos x="T4" y="T5"/>
                </a:cxn>
                <a:cxn ang="T13">
                  <a:pos x="T6" y="T7"/>
                </a:cxn>
                <a:cxn ang="T14">
                  <a:pos x="T8" y="T9"/>
                </a:cxn>
              </a:cxnLst>
              <a:rect l="T15" t="T16" r="T17" b="T18"/>
              <a:pathLst>
                <a:path w="2598" h="2282">
                  <a:moveTo>
                    <a:pt x="2598" y="192"/>
                  </a:moveTo>
                  <a:lnTo>
                    <a:pt x="0" y="199"/>
                  </a:lnTo>
                  <a:lnTo>
                    <a:pt x="0" y="0"/>
                  </a:lnTo>
                  <a:lnTo>
                    <a:pt x="2411" y="5"/>
                  </a:lnTo>
                  <a:lnTo>
                    <a:pt x="2411" y="2282"/>
                  </a:lnTo>
                </a:path>
              </a:pathLst>
            </a:custGeom>
            <a:noFill/>
            <a:ln w="22225">
              <a:solidFill>
                <a:srgbClr val="008080"/>
              </a:solidFill>
              <a:round/>
              <a:headEnd type="triangle" w="sm" len="med"/>
              <a:tailEnd/>
            </a:ln>
          </p:spPr>
          <p:txBody>
            <a:bodyPr lIns="0" tIns="0" rIns="0" bIns="0" anchor="ctr">
              <a:spAutoFit/>
            </a:bodyPr>
            <a:lstStyle/>
            <a:p>
              <a:endParaRPr lang="zh-CN" altLang="en-US"/>
            </a:p>
          </p:txBody>
        </p:sp>
        <p:sp>
          <p:nvSpPr>
            <p:cNvPr id="23560" name="Freeform 17"/>
            <p:cNvSpPr>
              <a:spLocks/>
            </p:cNvSpPr>
            <p:nvPr/>
          </p:nvSpPr>
          <p:spPr bwMode="auto">
            <a:xfrm flipH="1">
              <a:off x="3169" y="1066"/>
              <a:ext cx="2502" cy="2415"/>
            </a:xfrm>
            <a:custGeom>
              <a:avLst/>
              <a:gdLst>
                <a:gd name="T0" fmla="*/ 2502 w 2598"/>
                <a:gd name="T1" fmla="*/ 203 h 2282"/>
                <a:gd name="T2" fmla="*/ 0 w 2598"/>
                <a:gd name="T3" fmla="*/ 211 h 2282"/>
                <a:gd name="T4" fmla="*/ 0 w 2598"/>
                <a:gd name="T5" fmla="*/ 0 h 2282"/>
                <a:gd name="T6" fmla="*/ 2322 w 2598"/>
                <a:gd name="T7" fmla="*/ 5 h 2282"/>
                <a:gd name="T8" fmla="*/ 2322 w 2598"/>
                <a:gd name="T9" fmla="*/ 2415 h 2282"/>
                <a:gd name="T10" fmla="*/ 0 60000 65536"/>
                <a:gd name="T11" fmla="*/ 0 60000 65536"/>
                <a:gd name="T12" fmla="*/ 0 60000 65536"/>
                <a:gd name="T13" fmla="*/ 0 60000 65536"/>
                <a:gd name="T14" fmla="*/ 0 60000 65536"/>
                <a:gd name="T15" fmla="*/ 0 w 2598"/>
                <a:gd name="T16" fmla="*/ 0 h 2282"/>
                <a:gd name="T17" fmla="*/ 2598 w 2598"/>
                <a:gd name="T18" fmla="*/ 2282 h 2282"/>
              </a:gdLst>
              <a:ahLst/>
              <a:cxnLst>
                <a:cxn ang="T10">
                  <a:pos x="T0" y="T1"/>
                </a:cxn>
                <a:cxn ang="T11">
                  <a:pos x="T2" y="T3"/>
                </a:cxn>
                <a:cxn ang="T12">
                  <a:pos x="T4" y="T5"/>
                </a:cxn>
                <a:cxn ang="T13">
                  <a:pos x="T6" y="T7"/>
                </a:cxn>
                <a:cxn ang="T14">
                  <a:pos x="T8" y="T9"/>
                </a:cxn>
              </a:cxnLst>
              <a:rect l="T15" t="T16" r="T17" b="T18"/>
              <a:pathLst>
                <a:path w="2598" h="2282">
                  <a:moveTo>
                    <a:pt x="2598" y="192"/>
                  </a:moveTo>
                  <a:lnTo>
                    <a:pt x="0" y="199"/>
                  </a:lnTo>
                  <a:lnTo>
                    <a:pt x="0" y="0"/>
                  </a:lnTo>
                  <a:lnTo>
                    <a:pt x="2411" y="5"/>
                  </a:lnTo>
                  <a:lnTo>
                    <a:pt x="2411" y="2282"/>
                  </a:lnTo>
                </a:path>
              </a:pathLst>
            </a:custGeom>
            <a:noFill/>
            <a:ln w="22225">
              <a:solidFill>
                <a:srgbClr val="008080"/>
              </a:solidFill>
              <a:round/>
              <a:headEnd type="triangle" w="sm" len="med"/>
              <a:tailEnd/>
            </a:ln>
          </p:spPr>
          <p:txBody>
            <a:bodyPr lIns="0" tIns="0" rIns="0" bIns="0" anchor="ctr">
              <a:spAutoFit/>
            </a:bodyPr>
            <a:lstStyle/>
            <a:p>
              <a:endParaRPr lang="zh-CN" altLang="en-US"/>
            </a:p>
          </p:txBody>
        </p:sp>
        <p:sp>
          <p:nvSpPr>
            <p:cNvPr id="23561" name="Text Box 18"/>
            <p:cNvSpPr txBox="1">
              <a:spLocks noChangeArrowheads="1"/>
            </p:cNvSpPr>
            <p:nvPr/>
          </p:nvSpPr>
          <p:spPr bwMode="auto">
            <a:xfrm>
              <a:off x="997" y="1052"/>
              <a:ext cx="1756" cy="250"/>
            </a:xfrm>
            <a:prstGeom prst="rect">
              <a:avLst/>
            </a:prstGeom>
            <a:noFill/>
            <a:ln w="9525">
              <a:noFill/>
              <a:miter lim="800000"/>
              <a:headEnd/>
              <a:tailEnd/>
            </a:ln>
          </p:spPr>
          <p:txBody>
            <a:bodyPr>
              <a:spAutoFit/>
            </a:bodyPr>
            <a:lstStyle/>
            <a:p>
              <a:pPr eaLnBrk="0" hangingPunct="0">
                <a:spcBef>
                  <a:spcPct val="50000"/>
                </a:spcBef>
              </a:pPr>
              <a:r>
                <a:rPr lang="zh-CN" altLang="en-US" sz="2000" b="1">
                  <a:solidFill>
                    <a:srgbClr val="263582"/>
                  </a:solidFill>
                  <a:latin typeface="Times New Roman" pitchFamily="18" charset="0"/>
                  <a:ea typeface="新宋体" pitchFamily="49" charset="-122"/>
                </a:rPr>
                <a:t>       报酬</a:t>
              </a:r>
            </a:p>
          </p:txBody>
        </p:sp>
        <p:sp>
          <p:nvSpPr>
            <p:cNvPr id="23562" name="Text Box 19"/>
            <p:cNvSpPr txBox="1">
              <a:spLocks noChangeArrowheads="1"/>
            </p:cNvSpPr>
            <p:nvPr/>
          </p:nvSpPr>
          <p:spPr bwMode="auto">
            <a:xfrm>
              <a:off x="3707" y="1053"/>
              <a:ext cx="1756" cy="250"/>
            </a:xfrm>
            <a:prstGeom prst="rect">
              <a:avLst/>
            </a:prstGeom>
            <a:noFill/>
            <a:ln w="9525">
              <a:noFill/>
              <a:miter lim="800000"/>
              <a:headEnd/>
              <a:tailEnd/>
            </a:ln>
          </p:spPr>
          <p:txBody>
            <a:bodyPr>
              <a:spAutoFit/>
            </a:bodyPr>
            <a:lstStyle/>
            <a:p>
              <a:pPr eaLnBrk="0" hangingPunct="0">
                <a:spcBef>
                  <a:spcPct val="50000"/>
                </a:spcBef>
              </a:pPr>
              <a:r>
                <a:rPr lang="zh-CN" altLang="en-US" sz="2000" b="1">
                  <a:solidFill>
                    <a:srgbClr val="263582"/>
                  </a:solidFill>
                  <a:latin typeface="Times New Roman" pitchFamily="18" charset="0"/>
                  <a:ea typeface="新宋体" pitchFamily="49" charset="-122"/>
                </a:rPr>
                <a:t>              风险</a:t>
              </a:r>
            </a:p>
          </p:txBody>
        </p:sp>
        <p:sp>
          <p:nvSpPr>
            <p:cNvPr id="23563" name="Text Box 20"/>
            <p:cNvSpPr txBox="1">
              <a:spLocks noChangeArrowheads="1"/>
            </p:cNvSpPr>
            <p:nvPr/>
          </p:nvSpPr>
          <p:spPr bwMode="auto">
            <a:xfrm>
              <a:off x="1055" y="1381"/>
              <a:ext cx="1628" cy="1616"/>
            </a:xfrm>
            <a:prstGeom prst="rect">
              <a:avLst/>
            </a:prstGeom>
            <a:noFill/>
            <a:ln w="9525">
              <a:noFill/>
              <a:miter lim="800000"/>
              <a:headEnd/>
              <a:tailEnd/>
            </a:ln>
          </p:spPr>
          <p:txBody>
            <a:bodyPr>
              <a:spAutoFit/>
            </a:bodyPr>
            <a:lstStyle/>
            <a:p>
              <a:pPr eaLnBrk="0" hangingPunct="0">
                <a:spcBef>
                  <a:spcPct val="50000"/>
                </a:spcBef>
              </a:pPr>
              <a:endParaRPr lang="zh-CN" altLang="en-US" b="1"/>
            </a:p>
            <a:p>
              <a:pPr eaLnBrk="0" hangingPunct="0">
                <a:spcBef>
                  <a:spcPct val="50000"/>
                </a:spcBef>
              </a:pPr>
              <a:endParaRPr lang="zh-CN" altLang="en-US" b="1"/>
            </a:p>
            <a:p>
              <a:pPr eaLnBrk="0" hangingPunct="0">
                <a:spcBef>
                  <a:spcPct val="50000"/>
                </a:spcBef>
              </a:pPr>
              <a:r>
                <a:rPr lang="zh-CN" altLang="en-US" b="1">
                  <a:ea typeface="楷体_GB2312" pitchFamily="49" charset="-122"/>
                </a:rPr>
                <a:t>在资金总额不变的情况下，短期资金增加，可导致报酬的增加。也就是说，由于较多地使用了成本较低的短期资金，企业的利润会增加。</a:t>
              </a:r>
              <a:r>
                <a:rPr lang="zh-CN" altLang="en-US"/>
                <a:t> </a:t>
              </a:r>
            </a:p>
          </p:txBody>
        </p:sp>
        <p:sp>
          <p:nvSpPr>
            <p:cNvPr id="23564" name="Text Box 21"/>
            <p:cNvSpPr txBox="1">
              <a:spLocks noChangeArrowheads="1"/>
            </p:cNvSpPr>
            <p:nvPr/>
          </p:nvSpPr>
          <p:spPr bwMode="auto">
            <a:xfrm>
              <a:off x="3594" y="1382"/>
              <a:ext cx="1628" cy="1616"/>
            </a:xfrm>
            <a:prstGeom prst="rect">
              <a:avLst/>
            </a:prstGeom>
            <a:noFill/>
            <a:ln w="9525">
              <a:noFill/>
              <a:miter lim="800000"/>
              <a:headEnd/>
              <a:tailEnd/>
            </a:ln>
          </p:spPr>
          <p:txBody>
            <a:bodyPr>
              <a:spAutoFit/>
            </a:bodyPr>
            <a:lstStyle/>
            <a:p>
              <a:pPr eaLnBrk="0" hangingPunct="0">
                <a:spcBef>
                  <a:spcPct val="50000"/>
                </a:spcBef>
              </a:pPr>
              <a:endParaRPr lang="zh-CN" altLang="en-US" b="1"/>
            </a:p>
            <a:p>
              <a:pPr eaLnBrk="0" hangingPunct="0">
                <a:spcBef>
                  <a:spcPct val="50000"/>
                </a:spcBef>
              </a:pPr>
              <a:endParaRPr lang="zh-CN" altLang="en-US" b="1">
                <a:ea typeface="楷体_GB2312" pitchFamily="49" charset="-122"/>
              </a:endParaRPr>
            </a:p>
            <a:p>
              <a:pPr eaLnBrk="0" hangingPunct="0">
                <a:spcBef>
                  <a:spcPct val="50000"/>
                </a:spcBef>
              </a:pPr>
              <a:r>
                <a:rPr lang="zh-CN" altLang="en-US" b="1">
                  <a:ea typeface="楷体_GB2312" pitchFamily="49" charset="-122"/>
                </a:rPr>
                <a:t>但此时如果短期资产所占比例保持不变，那么短期负债的增加会导致流动比率下降，短期偿债能力减弱，进而增加企业的财务风险。</a:t>
              </a:r>
              <a:r>
                <a:rPr lang="zh-CN" altLang="en-US"/>
                <a:t> </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3007</Words>
  <Application>Microsoft Office PowerPoint</Application>
  <PresentationFormat>全屏显示(4:3)</PresentationFormat>
  <Paragraphs>245</Paragraphs>
  <Slides>30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Equation</vt:lpstr>
      <vt:lpstr>第10章   短期筹资管理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dc:title>
  <dc:creator>xpx3d</dc:creator>
  <cp:lastModifiedBy>China</cp:lastModifiedBy>
  <cp:revision>21</cp:revision>
  <dcterms:created xsi:type="dcterms:W3CDTF">2014-05-04T09:55:34Z</dcterms:created>
  <dcterms:modified xsi:type="dcterms:W3CDTF">2018-12-03T08:21:41Z</dcterms:modified>
</cp:coreProperties>
</file>