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4" r:id="rId7"/>
    <p:sldId id="275" r:id="rId8"/>
    <p:sldId id="276" r:id="rId9"/>
    <p:sldId id="277" r:id="rId10"/>
    <p:sldId id="283" r:id="rId11"/>
    <p:sldId id="284" r:id="rId12"/>
    <p:sldId id="285" r:id="rId13"/>
    <p:sldId id="286" r:id="rId14"/>
    <p:sldId id="287" r:id="rId15"/>
    <p:sldId id="288" r:id="rId16"/>
    <p:sldId id="290" r:id="rId17"/>
    <p:sldId id="291" r:id="rId18"/>
    <p:sldId id="292" r:id="rId19"/>
    <p:sldId id="293" r:id="rId20"/>
    <p:sldId id="294" r:id="rId21"/>
    <p:sldId id="295" r:id="rId22"/>
    <p:sldId id="296" r:id="rId23"/>
    <p:sldId id="297" r:id="rId24"/>
    <p:sldId id="298" r:id="rId25"/>
    <p:sldId id="301"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1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211B2D2-C6C2-4912-8C1C-10A166F366C1}" type="datetimeFigureOut">
              <a:rPr lang="zh-CN" altLang="en-US" smtClean="0"/>
              <a:pPr/>
              <a:t>2019/7/5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9BE06F-AB8D-4249-B5BD-4406E43EB0C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1B2D2-C6C2-4912-8C1C-10A166F366C1}" type="datetimeFigureOut">
              <a:rPr lang="zh-CN" altLang="en-US" smtClean="0"/>
              <a:pPr/>
              <a:t>2019/7/5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BE06F-AB8D-4249-B5BD-4406E43EB0C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第</a:t>
            </a:r>
            <a:r>
              <a:rPr lang="en-US" altLang="zh-CN" b="1" dirty="0" smtClean="0"/>
              <a:t>11</a:t>
            </a:r>
            <a:r>
              <a:rPr lang="zh-CN" altLang="en-US" b="1" smtClean="0"/>
              <a:t>章   股利</a:t>
            </a:r>
            <a:r>
              <a:rPr lang="zh-CN" altLang="en-US" b="1" dirty="0" smtClean="0"/>
              <a:t>理论与政策</a:t>
            </a:r>
            <a:endParaRPr lang="zh-CN" altLang="en-US" b="1" dirty="0"/>
          </a:p>
        </p:txBody>
      </p:sp>
      <p:sp>
        <p:nvSpPr>
          <p:cNvPr id="3" name="内容占位符 2"/>
          <p:cNvSpPr>
            <a:spLocks noGrp="1"/>
          </p:cNvSpPr>
          <p:nvPr>
            <p:ph idx="1"/>
          </p:nvPr>
        </p:nvSpPr>
        <p:spPr/>
        <p:txBody>
          <a:bodyPr/>
          <a:lstStyle/>
          <a:p>
            <a:r>
              <a:rPr lang="zh-CN" altLang="en-US" b="1" dirty="0" smtClean="0"/>
              <a:t>股利及其分配</a:t>
            </a:r>
            <a:endParaRPr lang="en-US" altLang="zh-CN" b="1" dirty="0" smtClean="0"/>
          </a:p>
          <a:p>
            <a:r>
              <a:rPr lang="zh-CN" altLang="en-US" b="1" dirty="0" smtClean="0"/>
              <a:t>股利理论</a:t>
            </a:r>
            <a:endParaRPr lang="en-US" altLang="zh-CN" b="1" dirty="0" smtClean="0"/>
          </a:p>
          <a:p>
            <a:r>
              <a:rPr lang="zh-CN" altLang="en-US" b="1" dirty="0" smtClean="0"/>
              <a:t>股利政策及其选择</a:t>
            </a:r>
            <a:endParaRPr lang="en-US" altLang="zh-CN" b="1" dirty="0" smtClean="0"/>
          </a:p>
          <a:p>
            <a:r>
              <a:rPr lang="zh-CN" altLang="en-US" b="1" dirty="0" smtClean="0"/>
              <a:t>股票分割与股票回购</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chor="ctr"/>
          <a:lstStyle/>
          <a:p>
            <a:pPr eaLnBrk="1" hangingPunct="1"/>
            <a:r>
              <a:rPr lang="zh-CN" altLang="en-US" b="1" dirty="0"/>
              <a:t>四、股利政策</a:t>
            </a:r>
            <a:r>
              <a:rPr lang="zh-CN" altLang="en-US" b="1" dirty="0" smtClean="0"/>
              <a:t>的常见类型</a:t>
            </a:r>
            <a:endParaRPr lang="zh-CN" altLang="en-US" b="1" dirty="0"/>
          </a:p>
        </p:txBody>
      </p:sp>
      <p:sp>
        <p:nvSpPr>
          <p:cNvPr id="33795" name="Rectangle 3"/>
          <p:cNvSpPr>
            <a:spLocks noGrp="1" noChangeArrowheads="1"/>
          </p:cNvSpPr>
          <p:nvPr>
            <p:ph type="body" idx="4294967295"/>
          </p:nvPr>
        </p:nvSpPr>
        <p:spPr/>
        <p:txBody>
          <a:bodyPr/>
          <a:lstStyle/>
          <a:p>
            <a:pPr eaLnBrk="1" hangingPunct="1"/>
            <a:r>
              <a:rPr lang="zh-CN" altLang="en-US" b="1" dirty="0" smtClean="0">
                <a:latin typeface="宋体" charset="-122"/>
              </a:rPr>
              <a:t>剩余</a:t>
            </a:r>
            <a:r>
              <a:rPr lang="zh-CN" altLang="en-US" b="1" dirty="0">
                <a:latin typeface="宋体" charset="-122"/>
              </a:rPr>
              <a:t>股利政策</a:t>
            </a:r>
          </a:p>
          <a:p>
            <a:pPr eaLnBrk="1" hangingPunct="1"/>
            <a:r>
              <a:rPr lang="zh-CN" altLang="en-US" b="1" dirty="0" smtClean="0">
                <a:latin typeface="宋体" charset="-122"/>
              </a:rPr>
              <a:t>固定</a:t>
            </a:r>
            <a:r>
              <a:rPr lang="zh-CN" altLang="en-US" b="1" dirty="0">
                <a:latin typeface="宋体" charset="-122"/>
              </a:rPr>
              <a:t>股利政策</a:t>
            </a:r>
          </a:p>
          <a:p>
            <a:pPr eaLnBrk="1" hangingPunct="1"/>
            <a:r>
              <a:rPr lang="zh-CN" altLang="en-US" b="1" dirty="0" smtClean="0">
                <a:latin typeface="宋体" charset="-122"/>
              </a:rPr>
              <a:t>稳定</a:t>
            </a:r>
            <a:r>
              <a:rPr lang="zh-CN" altLang="en-US" b="1" dirty="0">
                <a:latin typeface="宋体" charset="-122"/>
              </a:rPr>
              <a:t>增长股利政策</a:t>
            </a:r>
          </a:p>
          <a:p>
            <a:pPr eaLnBrk="1" hangingPunct="1"/>
            <a:r>
              <a:rPr lang="zh-CN" altLang="en-US" b="1" dirty="0" smtClean="0">
                <a:latin typeface="宋体" charset="-122"/>
              </a:rPr>
              <a:t>固定</a:t>
            </a:r>
            <a:r>
              <a:rPr lang="zh-CN" altLang="en-US" b="1" dirty="0">
                <a:latin typeface="宋体" charset="-122"/>
              </a:rPr>
              <a:t>股利支付率股利政策</a:t>
            </a:r>
          </a:p>
          <a:p>
            <a:pPr eaLnBrk="1" hangingPunct="1"/>
            <a:r>
              <a:rPr lang="zh-CN" altLang="en-US" b="1" dirty="0" smtClean="0">
                <a:latin typeface="宋体" charset="-122"/>
              </a:rPr>
              <a:t>低</a:t>
            </a:r>
            <a:r>
              <a:rPr lang="zh-CN" altLang="en-US" b="1" dirty="0">
                <a:latin typeface="宋体" charset="-122"/>
              </a:rPr>
              <a:t>正常股利加额外股利</a:t>
            </a:r>
            <a:r>
              <a:rPr lang="zh-CN" altLang="en-US" b="1" dirty="0" smtClean="0">
                <a:latin typeface="宋体" charset="-122"/>
              </a:rPr>
              <a:t>政策等。</a:t>
            </a:r>
            <a:endParaRPr lang="zh-CN" altLang="en-US" b="1" dirty="0">
              <a:latin typeface="宋体"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nchor="ctr"/>
          <a:lstStyle/>
          <a:p>
            <a:pPr eaLnBrk="1" hangingPunct="1"/>
            <a:r>
              <a:rPr lang="en-US" altLang="zh-CN" b="1" dirty="0">
                <a:solidFill>
                  <a:srgbClr val="FF0000"/>
                </a:solidFill>
                <a:latin typeface="宋体" charset="-122"/>
              </a:rPr>
              <a:t>1.</a:t>
            </a:r>
            <a:r>
              <a:rPr lang="zh-CN" altLang="en-US" b="1" dirty="0">
                <a:solidFill>
                  <a:srgbClr val="FF0000"/>
                </a:solidFill>
                <a:latin typeface="宋体" charset="-122"/>
              </a:rPr>
              <a:t>剩余股利政策</a:t>
            </a:r>
          </a:p>
        </p:txBody>
      </p:sp>
      <p:sp>
        <p:nvSpPr>
          <p:cNvPr id="34819" name="Rectangle 3"/>
          <p:cNvSpPr>
            <a:spLocks noGrp="1" noChangeArrowheads="1"/>
          </p:cNvSpPr>
          <p:nvPr>
            <p:ph type="body" idx="4294967295"/>
          </p:nvPr>
        </p:nvSpPr>
        <p:spPr/>
        <p:txBody>
          <a:bodyPr/>
          <a:lstStyle/>
          <a:p>
            <a:pPr eaLnBrk="1" hangingPunct="1">
              <a:lnSpc>
                <a:spcPct val="90000"/>
              </a:lnSpc>
            </a:pPr>
            <a:r>
              <a:rPr lang="zh-CN" altLang="en-US" sz="2600" b="1" dirty="0"/>
              <a:t>剩余股利政策就是在公司确定的最佳资本结构下，税后净利润首先要满足项目投资所需要的股权资本，然后若有剩余才用于分配现金股利。</a:t>
            </a:r>
          </a:p>
          <a:p>
            <a:pPr eaLnBrk="1" hangingPunct="1">
              <a:lnSpc>
                <a:spcPct val="90000"/>
              </a:lnSpc>
            </a:pPr>
            <a:r>
              <a:rPr lang="zh-CN" altLang="en-US" sz="2600" b="1" dirty="0"/>
              <a:t>剩余股利政策的股利分配步骤：</a:t>
            </a:r>
          </a:p>
          <a:p>
            <a:pPr lvl="1" eaLnBrk="1" hangingPunct="1">
              <a:lnSpc>
                <a:spcPct val="90000"/>
              </a:lnSpc>
            </a:pPr>
            <a:r>
              <a:rPr lang="zh-CN" altLang="en-US" sz="2200" b="1" dirty="0"/>
              <a:t>根据选定的最佳投资方案，测算投资所需的资本数额；</a:t>
            </a:r>
          </a:p>
          <a:p>
            <a:pPr lvl="1" eaLnBrk="1" hangingPunct="1">
              <a:lnSpc>
                <a:spcPct val="90000"/>
              </a:lnSpc>
            </a:pPr>
            <a:r>
              <a:rPr lang="zh-CN" altLang="en-US" sz="2200" b="1" dirty="0"/>
              <a:t>按照公司的目标资本结构，测算投资所需要增加的股东权益资本的数额；</a:t>
            </a:r>
          </a:p>
          <a:p>
            <a:pPr lvl="1" eaLnBrk="1" hangingPunct="1">
              <a:lnSpc>
                <a:spcPct val="90000"/>
              </a:lnSpc>
            </a:pPr>
            <a:r>
              <a:rPr lang="zh-CN" altLang="en-US" sz="2200" b="1" dirty="0"/>
              <a:t>税后净利润首先用于满足投资所需要增加的股东权益资本的数额；</a:t>
            </a:r>
          </a:p>
          <a:p>
            <a:pPr lvl="1" eaLnBrk="1" hangingPunct="1">
              <a:lnSpc>
                <a:spcPct val="90000"/>
              </a:lnSpc>
            </a:pPr>
            <a:r>
              <a:rPr lang="zh-CN" altLang="en-US" sz="2200" b="1" dirty="0"/>
              <a:t>在满足投资需要后的剩余部分用于向股东分配股利。</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nchor="ctr"/>
          <a:lstStyle/>
          <a:p>
            <a:pPr eaLnBrk="1" hangingPunct="1"/>
            <a:r>
              <a:rPr lang="en-US" altLang="zh-CN" b="1" dirty="0">
                <a:solidFill>
                  <a:srgbClr val="FF0000"/>
                </a:solidFill>
                <a:latin typeface="宋体" charset="-122"/>
              </a:rPr>
              <a:t>2.</a:t>
            </a:r>
            <a:r>
              <a:rPr lang="zh-CN" altLang="en-US" b="1" dirty="0">
                <a:solidFill>
                  <a:srgbClr val="FF0000"/>
                </a:solidFill>
                <a:latin typeface="宋体" charset="-122"/>
              </a:rPr>
              <a:t>固定股利政策</a:t>
            </a:r>
          </a:p>
        </p:txBody>
      </p:sp>
      <p:sp>
        <p:nvSpPr>
          <p:cNvPr id="37891" name="Rectangle 3"/>
          <p:cNvSpPr>
            <a:spLocks noGrp="1" noChangeArrowheads="1"/>
          </p:cNvSpPr>
          <p:nvPr>
            <p:ph type="body" idx="4294967295"/>
          </p:nvPr>
        </p:nvSpPr>
        <p:spPr/>
        <p:txBody>
          <a:bodyPr/>
          <a:lstStyle/>
          <a:p>
            <a:pPr eaLnBrk="1" hangingPunct="1"/>
            <a:r>
              <a:rPr lang="zh-CN" altLang="en-US" b="1">
                <a:latin typeface="宋体" charset="-122"/>
              </a:rPr>
              <a:t>固定股利政策是指公司在较长时期内每股支付固定的股利额的股利政策。</a:t>
            </a:r>
          </a:p>
          <a:p>
            <a:pPr eaLnBrk="1" hangingPunct="1"/>
            <a:r>
              <a:rPr lang="zh-CN" altLang="en-US" b="1">
                <a:latin typeface="宋体" charset="-122"/>
              </a:rPr>
              <a:t>实施固定股利政策的理由：</a:t>
            </a:r>
          </a:p>
          <a:p>
            <a:pPr lvl="1" eaLnBrk="1" hangingPunct="1"/>
            <a:r>
              <a:rPr lang="zh-CN" altLang="en-US" b="1">
                <a:latin typeface="宋体" charset="-122"/>
              </a:rPr>
              <a:t>固定股利政策可以向投资者传递公司经营状况稳定的信息。</a:t>
            </a:r>
          </a:p>
          <a:p>
            <a:pPr lvl="1" eaLnBrk="1" hangingPunct="1"/>
            <a:r>
              <a:rPr lang="zh-CN" altLang="en-US" b="1">
                <a:latin typeface="宋体" charset="-122"/>
              </a:rPr>
              <a:t>固定股利政策有利于投资者有规律地安排股利收入和支出。 </a:t>
            </a:r>
          </a:p>
          <a:p>
            <a:pPr lvl="1" eaLnBrk="1" hangingPunct="1"/>
            <a:r>
              <a:rPr lang="zh-CN" altLang="en-US" b="1">
                <a:latin typeface="宋体" charset="-122"/>
              </a:rPr>
              <a:t>固定股利政策有利于股票价格的稳定。</a:t>
            </a:r>
            <a:r>
              <a:rPr lang="zh-CN" altLang="en-US"/>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nchor="ctr"/>
          <a:lstStyle/>
          <a:p>
            <a:pPr eaLnBrk="1" hangingPunct="1"/>
            <a:r>
              <a:rPr lang="en-US" altLang="zh-CN" b="1" dirty="0">
                <a:solidFill>
                  <a:srgbClr val="FF0000"/>
                </a:solidFill>
                <a:latin typeface="宋体" charset="-122"/>
              </a:rPr>
              <a:t>3.</a:t>
            </a:r>
            <a:r>
              <a:rPr lang="zh-CN" altLang="en-US" b="1" dirty="0">
                <a:solidFill>
                  <a:srgbClr val="FF0000"/>
                </a:solidFill>
                <a:latin typeface="宋体" charset="-122"/>
              </a:rPr>
              <a:t>稳定增长股利政策</a:t>
            </a:r>
          </a:p>
        </p:txBody>
      </p:sp>
      <p:sp>
        <p:nvSpPr>
          <p:cNvPr id="38915" name="Rectangle 3"/>
          <p:cNvSpPr>
            <a:spLocks noGrp="1" noChangeArrowheads="1"/>
          </p:cNvSpPr>
          <p:nvPr>
            <p:ph type="body" idx="4294967295"/>
          </p:nvPr>
        </p:nvSpPr>
        <p:spPr/>
        <p:txBody>
          <a:bodyPr/>
          <a:lstStyle/>
          <a:p>
            <a:pPr eaLnBrk="1" hangingPunct="1"/>
            <a:r>
              <a:rPr lang="zh-CN" altLang="en-US" b="1"/>
              <a:t>稳定增长股利政策是指在一定的时期内保持公司的每股股利额稳定地增长的股利政策。 </a:t>
            </a:r>
          </a:p>
          <a:p>
            <a:pPr eaLnBrk="1" hangingPunct="1"/>
            <a:r>
              <a:rPr lang="zh-CN" altLang="en-US" b="1"/>
              <a:t>稳定增长股利政策适合于处于成长或成熟发展阶段的公司。</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nchor="ctr"/>
          <a:lstStyle/>
          <a:p>
            <a:pPr eaLnBrk="1" hangingPunct="1"/>
            <a:r>
              <a:rPr lang="en-US" altLang="zh-CN" b="1" dirty="0">
                <a:solidFill>
                  <a:srgbClr val="FF0000"/>
                </a:solidFill>
                <a:latin typeface="宋体" charset="-122"/>
              </a:rPr>
              <a:t>4.</a:t>
            </a:r>
            <a:r>
              <a:rPr lang="zh-CN" altLang="en-US" b="1" dirty="0">
                <a:solidFill>
                  <a:srgbClr val="FF0000"/>
                </a:solidFill>
                <a:latin typeface="宋体" charset="-122"/>
              </a:rPr>
              <a:t>固定股利支付率股利政策</a:t>
            </a:r>
          </a:p>
        </p:txBody>
      </p:sp>
      <p:sp>
        <p:nvSpPr>
          <p:cNvPr id="39939" name="Rectangle 3"/>
          <p:cNvSpPr>
            <a:spLocks noGrp="1" noChangeArrowheads="1"/>
          </p:cNvSpPr>
          <p:nvPr>
            <p:ph type="body" idx="4294967295"/>
          </p:nvPr>
        </p:nvSpPr>
        <p:spPr/>
        <p:txBody>
          <a:bodyPr/>
          <a:lstStyle/>
          <a:p>
            <a:pPr eaLnBrk="1" hangingPunct="1"/>
            <a:r>
              <a:rPr lang="zh-CN" altLang="en-US" sz="2600" b="1" dirty="0"/>
              <a:t>固定股利支付率股利政策是一种变动的股利政策，公司每年都从净利润中按固定的股利支付率发放现金股利。 </a:t>
            </a:r>
          </a:p>
          <a:p>
            <a:pPr eaLnBrk="1" hangingPunct="1"/>
            <a:r>
              <a:rPr lang="zh-CN" altLang="en-US" sz="2600" b="1" dirty="0"/>
              <a:t>这种股利政策使公司的股利支付与盈利状况密切相关，不会给公司造成较大财务负担。</a:t>
            </a:r>
          </a:p>
          <a:p>
            <a:pPr eaLnBrk="1" hangingPunct="1"/>
            <a:r>
              <a:rPr lang="zh-CN" altLang="en-US" sz="2600" b="1" dirty="0"/>
              <a:t>股利水平可能变动较大，忽高忽低，这样可能传递给投资者该公司经营不稳定的信息，容易使股票价格产生较大波动，不利于树立良好的公司形象。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nchor="ctr"/>
          <a:lstStyle/>
          <a:p>
            <a:pPr eaLnBrk="1" hangingPunct="1"/>
            <a:r>
              <a:rPr lang="en-US" altLang="zh-CN" b="1" dirty="0">
                <a:solidFill>
                  <a:srgbClr val="FF0000"/>
                </a:solidFill>
                <a:latin typeface="宋体" charset="-122"/>
              </a:rPr>
              <a:t>5.</a:t>
            </a:r>
            <a:r>
              <a:rPr lang="zh-CN" altLang="en-US" b="1" dirty="0">
                <a:solidFill>
                  <a:srgbClr val="FF0000"/>
                </a:solidFill>
                <a:latin typeface="宋体" charset="-122"/>
              </a:rPr>
              <a:t>低正常股利加额外股利政策</a:t>
            </a:r>
          </a:p>
        </p:txBody>
      </p:sp>
      <p:sp>
        <p:nvSpPr>
          <p:cNvPr id="40963" name="Rectangle 3"/>
          <p:cNvSpPr>
            <a:spLocks noGrp="1" noChangeArrowheads="1"/>
          </p:cNvSpPr>
          <p:nvPr>
            <p:ph type="body" idx="4294967295"/>
          </p:nvPr>
        </p:nvSpPr>
        <p:spPr/>
        <p:txBody>
          <a:bodyPr/>
          <a:lstStyle/>
          <a:p>
            <a:pPr eaLnBrk="1" hangingPunct="1">
              <a:lnSpc>
                <a:spcPct val="90000"/>
              </a:lnSpc>
            </a:pPr>
            <a:r>
              <a:rPr lang="zh-CN" altLang="en-US" sz="2600" b="1" dirty="0"/>
              <a:t>低正常股利加额外股利政策是一种介于固定股利政策与变动股利政策之间的折中的股利政策。这种股利政策每期都支付稳定的较低的正常股利额，当企业盈利较多时，再根据实际情况发放额外股利。 </a:t>
            </a:r>
          </a:p>
          <a:p>
            <a:pPr eaLnBrk="1" hangingPunct="1">
              <a:lnSpc>
                <a:spcPct val="90000"/>
              </a:lnSpc>
            </a:pPr>
            <a:r>
              <a:rPr lang="zh-CN" altLang="en-US" sz="2600" b="1" dirty="0"/>
              <a:t>低正常股利加额外股利政策，既可以维持股利的一定稳定性，又有利于使公司的资本结构达到目标资本结构，使灵活性与稳定性较好地相结合。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nchor="ctr"/>
          <a:lstStyle/>
          <a:p>
            <a:pPr eaLnBrk="1" hangingPunct="1"/>
            <a:r>
              <a:rPr lang="zh-CN" altLang="en-US" b="1" dirty="0" smtClean="0"/>
              <a:t>第</a:t>
            </a:r>
            <a:r>
              <a:rPr lang="en-US" altLang="zh-CN" b="1" dirty="0"/>
              <a:t>3</a:t>
            </a:r>
            <a:r>
              <a:rPr lang="zh-CN" altLang="en-US" b="1" dirty="0" smtClean="0"/>
              <a:t>节 </a:t>
            </a:r>
            <a:r>
              <a:rPr lang="zh-CN" altLang="en-US" b="1" dirty="0"/>
              <a:t>股票分割与股票回购</a:t>
            </a:r>
          </a:p>
        </p:txBody>
      </p:sp>
      <p:sp>
        <p:nvSpPr>
          <p:cNvPr id="44035" name="Rectangle 3"/>
          <p:cNvSpPr>
            <a:spLocks noGrp="1" noChangeArrowheads="1"/>
          </p:cNvSpPr>
          <p:nvPr>
            <p:ph type="body" idx="4294967295"/>
          </p:nvPr>
        </p:nvSpPr>
        <p:spPr/>
        <p:txBody>
          <a:bodyPr/>
          <a:lstStyle/>
          <a:p>
            <a:pPr eaLnBrk="1" hangingPunct="1"/>
            <a:r>
              <a:rPr lang="zh-CN" altLang="en-US" b="1" dirty="0"/>
              <a:t>一、股票分割</a:t>
            </a:r>
          </a:p>
          <a:p>
            <a:pPr eaLnBrk="1" hangingPunct="1"/>
            <a:r>
              <a:rPr lang="zh-CN" altLang="en-US" b="1" dirty="0"/>
              <a:t>二、股票回购的概念</a:t>
            </a:r>
          </a:p>
          <a:p>
            <a:pPr eaLnBrk="1" hangingPunct="1"/>
            <a:r>
              <a:rPr lang="zh-CN" altLang="en-US" b="1" dirty="0"/>
              <a:t>三、股票回购的动机</a:t>
            </a:r>
          </a:p>
          <a:p>
            <a:pPr eaLnBrk="1" hangingPunct="1"/>
            <a:r>
              <a:rPr lang="zh-CN" altLang="en-US" b="1" dirty="0"/>
              <a:t>四、股票回购的方式</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nchor="ctr"/>
          <a:lstStyle/>
          <a:p>
            <a:pPr eaLnBrk="1" hangingPunct="1"/>
            <a:r>
              <a:rPr lang="zh-CN" altLang="en-US" b="1" dirty="0"/>
              <a:t>一、股票分割</a:t>
            </a:r>
          </a:p>
        </p:txBody>
      </p:sp>
      <p:sp>
        <p:nvSpPr>
          <p:cNvPr id="45059" name="Rectangle 3"/>
          <p:cNvSpPr>
            <a:spLocks noGrp="1" noChangeArrowheads="1"/>
          </p:cNvSpPr>
          <p:nvPr>
            <p:ph type="body" idx="4294967295"/>
          </p:nvPr>
        </p:nvSpPr>
        <p:spPr/>
        <p:txBody>
          <a:bodyPr/>
          <a:lstStyle/>
          <a:p>
            <a:pPr eaLnBrk="1" hangingPunct="1"/>
            <a:r>
              <a:rPr lang="en-US" altLang="zh-CN" b="1" dirty="0">
                <a:latin typeface="宋体" charset="-122"/>
              </a:rPr>
              <a:t>1.</a:t>
            </a:r>
            <a:r>
              <a:rPr lang="zh-CN" altLang="en-US" b="1" dirty="0">
                <a:latin typeface="宋体" charset="-122"/>
              </a:rPr>
              <a:t>股票分割的概念</a:t>
            </a:r>
          </a:p>
          <a:p>
            <a:pPr eaLnBrk="1" hangingPunct="1"/>
            <a:r>
              <a:rPr lang="en-US" altLang="zh-CN" b="1" dirty="0">
                <a:latin typeface="宋体" charset="-122"/>
              </a:rPr>
              <a:t>2.</a:t>
            </a:r>
            <a:r>
              <a:rPr lang="zh-CN" altLang="en-US" b="1" dirty="0">
                <a:latin typeface="宋体" charset="-122"/>
              </a:rPr>
              <a:t>股票分割与股票股利的比较</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nchor="ctr"/>
          <a:lstStyle/>
          <a:p>
            <a:pPr eaLnBrk="1" hangingPunct="1"/>
            <a:r>
              <a:rPr lang="en-US" altLang="zh-CN" b="1" dirty="0">
                <a:latin typeface="宋体" charset="-122"/>
              </a:rPr>
              <a:t>1.</a:t>
            </a:r>
            <a:r>
              <a:rPr lang="zh-CN" altLang="en-US" b="1" dirty="0">
                <a:latin typeface="宋体" charset="-122"/>
              </a:rPr>
              <a:t>股票分割的概念</a:t>
            </a:r>
          </a:p>
        </p:txBody>
      </p:sp>
      <p:sp>
        <p:nvSpPr>
          <p:cNvPr id="46083" name="Rectangle 3"/>
          <p:cNvSpPr>
            <a:spLocks noGrp="1" noChangeArrowheads="1"/>
          </p:cNvSpPr>
          <p:nvPr>
            <p:ph type="body" idx="4294967295"/>
          </p:nvPr>
        </p:nvSpPr>
        <p:spPr/>
        <p:txBody>
          <a:bodyPr/>
          <a:lstStyle/>
          <a:p>
            <a:pPr eaLnBrk="1" hangingPunct="1"/>
            <a:r>
              <a:rPr lang="zh-CN" altLang="en-US" b="1" dirty="0"/>
              <a:t>股票分割是指将面值较高的股票分割为几股面值较低的股票。 </a:t>
            </a:r>
          </a:p>
          <a:p>
            <a:pPr eaLnBrk="1" hangingPunct="1"/>
            <a:r>
              <a:rPr lang="zh-CN" altLang="en-US" b="1" dirty="0"/>
              <a:t>公司进行股票分割主要动机：</a:t>
            </a:r>
          </a:p>
          <a:p>
            <a:pPr lvl="1" eaLnBrk="1" hangingPunct="1"/>
            <a:r>
              <a:rPr lang="zh-CN" altLang="en-US" b="1" dirty="0"/>
              <a:t>通过股票分割使股票价格降低。</a:t>
            </a:r>
          </a:p>
          <a:p>
            <a:pPr lvl="1" eaLnBrk="1" hangingPunct="1"/>
            <a:r>
              <a:rPr lang="zh-CN" altLang="en-US" b="1" dirty="0"/>
              <a:t>通过股票分割向投资者传递公司信息。</a:t>
            </a:r>
            <a:r>
              <a:rPr lang="zh-CN" altLang="en-US" dirty="0"/>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nchor="ctr"/>
          <a:lstStyle/>
          <a:p>
            <a:pPr eaLnBrk="1" hangingPunct="1"/>
            <a:r>
              <a:rPr lang="en-US" altLang="zh-CN" b="1" dirty="0">
                <a:latin typeface="宋体" charset="-122"/>
              </a:rPr>
              <a:t>2.</a:t>
            </a:r>
            <a:r>
              <a:rPr lang="zh-CN" altLang="en-US" b="1" dirty="0">
                <a:latin typeface="宋体" charset="-122"/>
              </a:rPr>
              <a:t>股票分割与股票股利的比较</a:t>
            </a:r>
          </a:p>
        </p:txBody>
      </p:sp>
      <p:sp>
        <p:nvSpPr>
          <p:cNvPr id="48131" name="Rectangle 3"/>
          <p:cNvSpPr>
            <a:spLocks noGrp="1" noChangeArrowheads="1"/>
          </p:cNvSpPr>
          <p:nvPr>
            <p:ph type="body" idx="4294967295"/>
          </p:nvPr>
        </p:nvSpPr>
        <p:spPr/>
        <p:txBody>
          <a:bodyPr/>
          <a:lstStyle/>
          <a:p>
            <a:pPr eaLnBrk="1" hangingPunct="1"/>
            <a:r>
              <a:rPr lang="zh-CN" altLang="en-US" b="1" dirty="0"/>
              <a:t>股票分割降低了股票面值，而发放股票股利不会改变股票面值。 </a:t>
            </a:r>
          </a:p>
          <a:p>
            <a:pPr eaLnBrk="1" hangingPunct="1"/>
            <a:r>
              <a:rPr lang="zh-CN" altLang="en-US" b="1" dirty="0"/>
              <a:t>会计处理上不同：股票分割不会影响到资产负债表中股东权益各项金额的变化；发放股票股利，公司应将股东权益中的留用利润的金额按照发放股票股利面值总数转为股本，因而股本的金额相应增加，而留用利润相应减少。</a:t>
            </a:r>
            <a:r>
              <a:rPr lang="zh-CN" altLang="en-US" dirty="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nchor="ctr"/>
          <a:lstStyle/>
          <a:p>
            <a:pPr eaLnBrk="1" hangingPunct="1"/>
            <a:r>
              <a:rPr lang="zh-CN" altLang="en-US" b="1" dirty="0"/>
              <a:t>第1节 股利及其分配</a:t>
            </a:r>
          </a:p>
        </p:txBody>
      </p:sp>
      <p:sp>
        <p:nvSpPr>
          <p:cNvPr id="5123" name="Rectangle 3"/>
          <p:cNvSpPr>
            <a:spLocks noGrp="1" noChangeArrowheads="1"/>
          </p:cNvSpPr>
          <p:nvPr>
            <p:ph type="body" idx="4294967295"/>
          </p:nvPr>
        </p:nvSpPr>
        <p:spPr/>
        <p:txBody>
          <a:bodyPr/>
          <a:lstStyle/>
          <a:p>
            <a:pPr eaLnBrk="1" hangingPunct="1"/>
            <a:r>
              <a:rPr lang="zh-CN" altLang="en-US" b="1" dirty="0"/>
              <a:t>一、利润分配程序</a:t>
            </a:r>
          </a:p>
          <a:p>
            <a:pPr eaLnBrk="1" hangingPunct="1"/>
            <a:r>
              <a:rPr lang="zh-CN" altLang="en-US" b="1" dirty="0"/>
              <a:t>二、股利的种类</a:t>
            </a:r>
          </a:p>
          <a:p>
            <a:pPr eaLnBrk="1" hangingPunct="1"/>
            <a:r>
              <a:rPr lang="zh-CN" altLang="en-US" b="1" dirty="0"/>
              <a:t>三、股利的发放程序</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nchor="ctr"/>
          <a:lstStyle/>
          <a:p>
            <a:pPr eaLnBrk="1" hangingPunct="1"/>
            <a:r>
              <a:rPr lang="zh-CN" altLang="en-US" b="1" dirty="0"/>
              <a:t>二、股票回购的概念</a:t>
            </a:r>
          </a:p>
        </p:txBody>
      </p:sp>
      <p:sp>
        <p:nvSpPr>
          <p:cNvPr id="52227" name="Rectangle 3"/>
          <p:cNvSpPr>
            <a:spLocks noGrp="1" noChangeArrowheads="1"/>
          </p:cNvSpPr>
          <p:nvPr>
            <p:ph type="body" idx="4294967295"/>
          </p:nvPr>
        </p:nvSpPr>
        <p:spPr/>
        <p:txBody>
          <a:bodyPr/>
          <a:lstStyle/>
          <a:p>
            <a:pPr eaLnBrk="1" hangingPunct="1"/>
            <a:r>
              <a:rPr lang="zh-CN" altLang="en-US" sz="2600" b="1" dirty="0"/>
              <a:t>股票回购是股份公司出资购回本公司发行在外的股票，将其作为库藏股或进行注销的行为。 </a:t>
            </a:r>
          </a:p>
          <a:p>
            <a:pPr eaLnBrk="1" hangingPunct="1"/>
            <a:r>
              <a:rPr lang="zh-CN" altLang="en-US" sz="2600" b="1" dirty="0"/>
              <a:t>我国</a:t>
            </a:r>
            <a:r>
              <a:rPr lang="en-US" altLang="zh-CN" sz="2600" b="1" dirty="0"/>
              <a:t>2005</a:t>
            </a:r>
            <a:r>
              <a:rPr lang="zh-CN" altLang="en-US" sz="2600" b="1" dirty="0"/>
              <a:t>年发布的</a:t>
            </a:r>
            <a:r>
              <a:rPr lang="en-US" altLang="zh-CN" sz="2600" b="1" dirty="0"/>
              <a:t>《</a:t>
            </a:r>
            <a:r>
              <a:rPr lang="zh-CN" altLang="en-US" sz="2600" b="1" dirty="0"/>
              <a:t>上市公司回购社会公众股份管理办法（试行）</a:t>
            </a:r>
            <a:r>
              <a:rPr lang="en-US" altLang="zh-CN" sz="2600" b="1" dirty="0"/>
              <a:t>》</a:t>
            </a:r>
            <a:r>
              <a:rPr lang="zh-CN" altLang="en-US" sz="2600" b="1" dirty="0"/>
              <a:t>规定，上市公司回购股票只能是为了减少注册资本而进行注销，不允许作为库藏股由公司持有。</a:t>
            </a:r>
            <a:r>
              <a:rPr lang="zh-CN" altLang="en-US" dirty="0"/>
              <a:t> </a:t>
            </a:r>
          </a:p>
          <a:p>
            <a:pPr eaLnBrk="1" hangingPunct="1"/>
            <a:r>
              <a:rPr lang="zh-CN" altLang="en-US" b="1" dirty="0"/>
              <a:t>股票回购常被看作是对股东的一种特殊回报方式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nchor="ctr"/>
          <a:lstStyle/>
          <a:p>
            <a:pPr eaLnBrk="1" hangingPunct="1"/>
            <a:r>
              <a:rPr lang="zh-CN" altLang="en-US" b="1" dirty="0"/>
              <a:t>三、股票回购的动机</a:t>
            </a:r>
          </a:p>
        </p:txBody>
      </p:sp>
      <p:sp>
        <p:nvSpPr>
          <p:cNvPr id="53251" name="Rectangle 3"/>
          <p:cNvSpPr>
            <a:spLocks noGrp="1" noChangeArrowheads="1"/>
          </p:cNvSpPr>
          <p:nvPr>
            <p:ph type="body" idx="4294967295"/>
          </p:nvPr>
        </p:nvSpPr>
        <p:spPr/>
        <p:txBody>
          <a:bodyPr/>
          <a:lstStyle/>
          <a:p>
            <a:pPr eaLnBrk="1" hangingPunct="1"/>
            <a:r>
              <a:rPr lang="en-US" altLang="zh-CN" b="1" dirty="0">
                <a:latin typeface="宋体" charset="-122"/>
              </a:rPr>
              <a:t>1.</a:t>
            </a:r>
            <a:r>
              <a:rPr lang="zh-CN" altLang="en-US" b="1" dirty="0">
                <a:latin typeface="宋体" charset="-122"/>
              </a:rPr>
              <a:t>传递股价被低估信号的动机</a:t>
            </a:r>
          </a:p>
          <a:p>
            <a:pPr eaLnBrk="1" hangingPunct="1"/>
            <a:r>
              <a:rPr lang="en-US" altLang="zh-CN" b="1" dirty="0">
                <a:latin typeface="宋体" charset="-122"/>
              </a:rPr>
              <a:t>2.</a:t>
            </a:r>
            <a:r>
              <a:rPr lang="zh-CN" altLang="en-US" b="1" dirty="0">
                <a:latin typeface="宋体" charset="-122"/>
              </a:rPr>
              <a:t>为股东避税的动机</a:t>
            </a:r>
          </a:p>
          <a:p>
            <a:pPr eaLnBrk="1" hangingPunct="1"/>
            <a:r>
              <a:rPr lang="en-US" altLang="zh-CN" b="1" dirty="0">
                <a:latin typeface="宋体" charset="-122"/>
              </a:rPr>
              <a:t>3.</a:t>
            </a:r>
            <a:r>
              <a:rPr lang="zh-CN" altLang="en-US" b="1" dirty="0">
                <a:latin typeface="宋体" charset="-122"/>
              </a:rPr>
              <a:t>减少公司自由现金流量的动机</a:t>
            </a:r>
          </a:p>
          <a:p>
            <a:pPr eaLnBrk="1" hangingPunct="1"/>
            <a:r>
              <a:rPr lang="en-US" altLang="zh-CN" b="1" dirty="0">
                <a:latin typeface="宋体" charset="-122"/>
              </a:rPr>
              <a:t>4.</a:t>
            </a:r>
            <a:r>
              <a:rPr lang="zh-CN" altLang="en-US" b="1" dirty="0">
                <a:latin typeface="宋体" charset="-122"/>
              </a:rPr>
              <a:t>反收购的动机</a:t>
            </a:r>
            <a:r>
              <a:rPr lang="zh-CN" altLang="en-US" dirty="0"/>
              <a:t>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nchor="ctr"/>
          <a:lstStyle/>
          <a:p>
            <a:pPr eaLnBrk="1" hangingPunct="1"/>
            <a:r>
              <a:rPr lang="zh-CN" altLang="en-US" b="1" dirty="0"/>
              <a:t>四、股票回购的方式</a:t>
            </a:r>
          </a:p>
        </p:txBody>
      </p:sp>
      <p:sp>
        <p:nvSpPr>
          <p:cNvPr id="58371" name="Rectangle 3"/>
          <p:cNvSpPr>
            <a:spLocks noGrp="1" noChangeArrowheads="1"/>
          </p:cNvSpPr>
          <p:nvPr>
            <p:ph type="body" idx="4294967295"/>
          </p:nvPr>
        </p:nvSpPr>
        <p:spPr/>
        <p:txBody>
          <a:bodyPr>
            <a:normAutofit/>
          </a:bodyPr>
          <a:lstStyle/>
          <a:p>
            <a:pPr eaLnBrk="1" hangingPunct="1">
              <a:lnSpc>
                <a:spcPct val="80000"/>
              </a:lnSpc>
            </a:pPr>
            <a:r>
              <a:rPr lang="en-US" altLang="zh-CN" sz="2400" b="1" dirty="0">
                <a:latin typeface="宋体" charset="-122"/>
              </a:rPr>
              <a:t>1.</a:t>
            </a:r>
            <a:r>
              <a:rPr lang="zh-CN" altLang="en-US" sz="2400" b="1" dirty="0">
                <a:latin typeface="宋体" charset="-122"/>
              </a:rPr>
              <a:t>公开市场回购</a:t>
            </a:r>
            <a:endParaRPr lang="en-US" altLang="zh-CN" sz="2400" b="1" dirty="0">
              <a:latin typeface="宋体" charset="-122"/>
            </a:endParaRPr>
          </a:p>
          <a:p>
            <a:pPr lvl="1" eaLnBrk="1" hangingPunct="1">
              <a:lnSpc>
                <a:spcPct val="80000"/>
              </a:lnSpc>
            </a:pPr>
            <a:r>
              <a:rPr lang="zh-CN" sz="2200" dirty="0"/>
              <a:t>是指上市公司在证券市场上按照股票市场价格回购本公司的股票。</a:t>
            </a:r>
            <a:endParaRPr lang="zh-CN" altLang="en-US" sz="2200" b="1" dirty="0">
              <a:latin typeface="宋体" charset="-122"/>
            </a:endParaRPr>
          </a:p>
          <a:p>
            <a:pPr eaLnBrk="1" hangingPunct="1">
              <a:lnSpc>
                <a:spcPct val="80000"/>
              </a:lnSpc>
            </a:pPr>
            <a:r>
              <a:rPr lang="en-US" altLang="zh-CN" sz="2400" b="1" dirty="0">
                <a:latin typeface="宋体" charset="-122"/>
              </a:rPr>
              <a:t>2.</a:t>
            </a:r>
            <a:r>
              <a:rPr lang="zh-CN" altLang="en-US" sz="2400" b="1" dirty="0">
                <a:latin typeface="宋体" charset="-122"/>
              </a:rPr>
              <a:t>要约回购</a:t>
            </a:r>
            <a:endParaRPr lang="en-US" altLang="zh-CN" sz="2400" b="1" dirty="0">
              <a:latin typeface="宋体" charset="-122"/>
            </a:endParaRPr>
          </a:p>
          <a:p>
            <a:pPr lvl="1" eaLnBrk="1" hangingPunct="1">
              <a:lnSpc>
                <a:spcPct val="80000"/>
              </a:lnSpc>
            </a:pPr>
            <a:r>
              <a:rPr lang="zh-CN" sz="2200" dirty="0"/>
              <a:t>是指公司通过公开向股东发出回购股票的要约来实现股票回购计划。</a:t>
            </a:r>
            <a:endParaRPr lang="zh-CN" altLang="en-US" sz="2200" b="1" dirty="0">
              <a:latin typeface="宋体" charset="-122"/>
            </a:endParaRPr>
          </a:p>
          <a:p>
            <a:pPr eaLnBrk="1" hangingPunct="1">
              <a:lnSpc>
                <a:spcPct val="80000"/>
              </a:lnSpc>
            </a:pPr>
            <a:r>
              <a:rPr lang="en-US" altLang="zh-CN" sz="2400" b="1" dirty="0">
                <a:latin typeface="宋体" charset="-122"/>
              </a:rPr>
              <a:t>3.</a:t>
            </a:r>
            <a:r>
              <a:rPr lang="zh-CN" altLang="en-US" sz="2400" b="1" dirty="0">
                <a:latin typeface="宋体" charset="-122"/>
              </a:rPr>
              <a:t>协议回购</a:t>
            </a:r>
            <a:endParaRPr lang="en-US" altLang="zh-CN" sz="2400" b="1" dirty="0">
              <a:latin typeface="宋体" charset="-122"/>
            </a:endParaRPr>
          </a:p>
          <a:p>
            <a:pPr lvl="1" eaLnBrk="1" hangingPunct="1">
              <a:lnSpc>
                <a:spcPct val="80000"/>
              </a:lnSpc>
            </a:pPr>
            <a:r>
              <a:rPr lang="zh-CN" sz="2200" dirty="0"/>
              <a:t>是指公司与特定的股东私下签订购买协议回购其持有的股票。</a:t>
            </a:r>
            <a:endParaRPr lang="zh-CN" altLang="en-US" sz="2200" b="1" dirty="0">
              <a:latin typeface="宋体" charset="-122"/>
            </a:endParaRPr>
          </a:p>
          <a:p>
            <a:pPr eaLnBrk="1" hangingPunct="1">
              <a:lnSpc>
                <a:spcPct val="80000"/>
              </a:lnSpc>
            </a:pPr>
            <a:r>
              <a:rPr lang="en-US" altLang="zh-CN" sz="2400" b="1" dirty="0">
                <a:latin typeface="宋体" charset="-122"/>
              </a:rPr>
              <a:t>4.</a:t>
            </a:r>
            <a:r>
              <a:rPr lang="zh-CN" altLang="en-US" sz="2400" b="1" dirty="0">
                <a:latin typeface="宋体" charset="-122"/>
              </a:rPr>
              <a:t>转换回购</a:t>
            </a:r>
            <a:endParaRPr lang="en-US" altLang="zh-CN" sz="2400" b="1" dirty="0">
              <a:latin typeface="宋体" charset="-122"/>
            </a:endParaRPr>
          </a:p>
          <a:p>
            <a:pPr lvl="1" eaLnBrk="1" hangingPunct="1">
              <a:lnSpc>
                <a:spcPct val="80000"/>
              </a:lnSpc>
            </a:pPr>
            <a:r>
              <a:rPr lang="zh-CN" sz="2200" dirty="0"/>
              <a:t>是指公司用债券或者优先股代替现金回购普通股的股票回购方式。</a:t>
            </a:r>
            <a:endParaRPr lang="zh-CN" altLang="en-US" sz="2200" b="1" dirty="0">
              <a:latin typeface="宋体"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idx="4294967295"/>
          </p:nvPr>
        </p:nvSpPr>
        <p:spPr/>
        <p:txBody>
          <a:bodyPr anchor="ctr"/>
          <a:lstStyle/>
          <a:p>
            <a:pPr eaLnBrk="1" hangingPunct="1"/>
            <a:r>
              <a:rPr lang="zh-CN" altLang="en-US"/>
              <a:t>思考题</a:t>
            </a:r>
          </a:p>
        </p:txBody>
      </p:sp>
      <p:sp>
        <p:nvSpPr>
          <p:cNvPr id="3" name="内容占位符 2"/>
          <p:cNvSpPr>
            <a:spLocks noGrp="1"/>
          </p:cNvSpPr>
          <p:nvPr>
            <p:ph idx="4294967295"/>
          </p:nvPr>
        </p:nvSpPr>
        <p:spPr/>
        <p:txBody>
          <a:bodyPr>
            <a:normAutofit/>
          </a:bodyPr>
          <a:lstStyle/>
          <a:p>
            <a:pPr eaLnBrk="1" hangingPunct="1">
              <a:lnSpc>
                <a:spcPct val="90000"/>
              </a:lnSpc>
            </a:pPr>
            <a:r>
              <a:rPr lang="en-US" altLang="zh-CN" sz="2800"/>
              <a:t>1</a:t>
            </a:r>
            <a:r>
              <a:rPr lang="zh-CN" altLang="zh-CN" sz="2800"/>
              <a:t></a:t>
            </a:r>
            <a:r>
              <a:rPr lang="zh-CN" sz="2800"/>
              <a:t>为什么在完善资本市场条件下，股利政策与股价无关？</a:t>
            </a:r>
          </a:p>
          <a:p>
            <a:pPr eaLnBrk="1" hangingPunct="1">
              <a:lnSpc>
                <a:spcPct val="90000"/>
              </a:lnSpc>
            </a:pPr>
            <a:r>
              <a:rPr lang="en-US" altLang="zh-CN" sz="2800"/>
              <a:t>2</a:t>
            </a:r>
            <a:r>
              <a:rPr lang="zh-CN" altLang="zh-CN" sz="2800"/>
              <a:t></a:t>
            </a:r>
            <a:r>
              <a:rPr lang="zh-CN" sz="2800"/>
              <a:t>结合我国上市公司的实际情况，分析公司在确定股利分配政策时是否存在代理问题。如果存在，主要表现在哪些方面？</a:t>
            </a:r>
          </a:p>
          <a:p>
            <a:pPr eaLnBrk="1" hangingPunct="1">
              <a:lnSpc>
                <a:spcPct val="90000"/>
              </a:lnSpc>
            </a:pPr>
            <a:r>
              <a:rPr lang="en-US" altLang="zh-CN" sz="2800"/>
              <a:t>3</a:t>
            </a:r>
            <a:r>
              <a:rPr lang="zh-CN" altLang="zh-CN" sz="2800"/>
              <a:t></a:t>
            </a:r>
            <a:r>
              <a:rPr lang="zh-CN" sz="2800"/>
              <a:t>你认为公司的股利政策是否必须保持稳定？如何评价股利政策是否合理？</a:t>
            </a:r>
          </a:p>
          <a:p>
            <a:pPr eaLnBrk="1" hangingPunct="1">
              <a:lnSpc>
                <a:spcPct val="90000"/>
              </a:lnSpc>
            </a:pPr>
            <a:r>
              <a:rPr lang="en-US" altLang="zh-CN" sz="2800"/>
              <a:t>4</a:t>
            </a:r>
            <a:r>
              <a:rPr lang="zh-CN" altLang="zh-CN" sz="2800"/>
              <a:t></a:t>
            </a:r>
            <a:r>
              <a:rPr lang="zh-CN" sz="2800"/>
              <a:t>结合我国资本市场的实际情况，分析我国上市公司股利分配政策的特点，并分析股利分配与股票价格之间是否存在相关性。</a:t>
            </a:r>
          </a:p>
          <a:p>
            <a:pPr eaLnBrk="1" hangingPunct="1">
              <a:lnSpc>
                <a:spcPct val="90000"/>
              </a:lnSpc>
            </a:pPr>
            <a:endParaRPr lang="zh-CN" altLang="en-US" sz="280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362200" y="2209800"/>
            <a:ext cx="4724400" cy="457200"/>
          </a:xfrm>
          <a:prstGeom prst="rect">
            <a:avLst/>
          </a:prstGeom>
          <a:noFill/>
          <a:ln w="9525">
            <a:noFill/>
            <a:miter lim="800000"/>
            <a:headEnd/>
            <a:tailEnd/>
          </a:ln>
        </p:spPr>
        <p:txBody>
          <a:bodyPr>
            <a:spAutoFit/>
          </a:bodyPr>
          <a:lstStyle/>
          <a:p>
            <a:pPr>
              <a:spcBef>
                <a:spcPct val="50000"/>
              </a:spcBef>
            </a:pPr>
            <a:endParaRPr kumimoji="1" lang="zh-CN" altLang="zh-CN" sz="2400">
              <a:latin typeface="Times New Roman" pitchFamily="18" charset="0"/>
            </a:endParaRPr>
          </a:p>
        </p:txBody>
      </p:sp>
      <p:sp>
        <p:nvSpPr>
          <p:cNvPr id="36867" name="Rectangle 3"/>
          <p:cNvSpPr>
            <a:spLocks noGrp="1" noChangeArrowheads="1"/>
          </p:cNvSpPr>
          <p:nvPr>
            <p:ph type="title"/>
          </p:nvPr>
        </p:nvSpPr>
        <p:spPr>
          <a:xfrm>
            <a:off x="685800" y="228600"/>
            <a:ext cx="7772400" cy="609600"/>
          </a:xfrm>
        </p:spPr>
        <p:txBody>
          <a:bodyPr>
            <a:normAutofit fontScale="90000"/>
          </a:bodyPr>
          <a:lstStyle/>
          <a:p>
            <a:pPr eaLnBrk="1" hangingPunct="1"/>
            <a:r>
              <a:rPr lang="zh-CN" altLang="en-US" b="1" smtClean="0">
                <a:solidFill>
                  <a:schemeClr val="accent2"/>
                </a:solidFill>
              </a:rPr>
              <a:t>财务管理课程总结</a:t>
            </a:r>
          </a:p>
        </p:txBody>
      </p:sp>
      <p:sp>
        <p:nvSpPr>
          <p:cNvPr id="36868" name="Rectangle 4"/>
          <p:cNvSpPr>
            <a:spLocks noGrp="1" noChangeArrowheads="1"/>
          </p:cNvSpPr>
          <p:nvPr>
            <p:ph type="body" idx="1"/>
          </p:nvPr>
        </p:nvSpPr>
        <p:spPr>
          <a:xfrm>
            <a:off x="762000" y="1196975"/>
            <a:ext cx="7772400" cy="5327650"/>
          </a:xfrm>
        </p:spPr>
        <p:txBody>
          <a:bodyPr/>
          <a:lstStyle/>
          <a:p>
            <a:pPr eaLnBrk="1" hangingPunct="1">
              <a:lnSpc>
                <a:spcPct val="90000"/>
              </a:lnSpc>
            </a:pPr>
            <a:r>
              <a:rPr lang="zh-CN" altLang="en-US" b="1" smtClean="0">
                <a:ea typeface="华文新魏" pitchFamily="2" charset="-122"/>
              </a:rPr>
              <a:t>财务管理是解决什么问题的？</a:t>
            </a:r>
          </a:p>
          <a:p>
            <a:pPr eaLnBrk="1" hangingPunct="1">
              <a:lnSpc>
                <a:spcPct val="90000"/>
              </a:lnSpc>
            </a:pPr>
            <a:r>
              <a:rPr lang="zh-CN" altLang="en-US" b="1" smtClean="0">
                <a:ea typeface="华文新魏" pitchFamily="2" charset="-122"/>
              </a:rPr>
              <a:t>现代财务管理中的主要理论有哪些？</a:t>
            </a:r>
          </a:p>
          <a:p>
            <a:pPr eaLnBrk="1" hangingPunct="1">
              <a:lnSpc>
                <a:spcPct val="90000"/>
              </a:lnSpc>
            </a:pPr>
            <a:r>
              <a:rPr lang="zh-CN" altLang="en-US" b="1" smtClean="0">
                <a:ea typeface="华文新魏" pitchFamily="2" charset="-122"/>
              </a:rPr>
              <a:t>主要的财务决策包括哪些？这些财务决策中谁是主导性的决策？哪些是从属性的决策？</a:t>
            </a:r>
          </a:p>
          <a:p>
            <a:pPr eaLnBrk="1" hangingPunct="1">
              <a:lnSpc>
                <a:spcPct val="90000"/>
              </a:lnSpc>
            </a:pPr>
            <a:r>
              <a:rPr lang="zh-CN" altLang="en-US" b="1" smtClean="0">
                <a:ea typeface="华文新魏" pitchFamily="2" charset="-122"/>
              </a:rPr>
              <a:t>在财务决策中主要把握哪些方面？在这些决策中关键性的决策指标是什么？如何判断这些指标是好或不好？</a:t>
            </a:r>
          </a:p>
          <a:p>
            <a:pPr eaLnBrk="1" hangingPunct="1">
              <a:lnSpc>
                <a:spcPct val="90000"/>
              </a:lnSpc>
            </a:pPr>
            <a:r>
              <a:rPr lang="zh-CN" altLang="en-US" b="1" smtClean="0">
                <a:ea typeface="华文新魏" pitchFamily="2" charset="-122"/>
              </a:rPr>
              <a:t>财务决策的结果如何影响公司的发展？具体表现是什么？</a:t>
            </a:r>
            <a:r>
              <a:rPr lang="zh-CN" altLang="en-US" b="1" i="1"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52600" y="381000"/>
            <a:ext cx="7924800" cy="2362200"/>
          </a:xfrm>
        </p:spPr>
        <p:txBody>
          <a:bodyPr/>
          <a:lstStyle/>
          <a:p>
            <a:pPr eaLnBrk="1" hangingPunct="1"/>
            <a:r>
              <a:rPr lang="zh-CN" altLang="en-US" sz="4000" smtClean="0">
                <a:solidFill>
                  <a:schemeClr val="tx1"/>
                </a:solidFill>
                <a:ea typeface="华文行楷" pitchFamily="2" charset="-122"/>
              </a:rPr>
              <a:t>衷心祝愿各位同学：</a:t>
            </a:r>
            <a:br>
              <a:rPr lang="zh-CN" altLang="en-US" sz="4000" smtClean="0">
                <a:solidFill>
                  <a:schemeClr val="tx1"/>
                </a:solidFill>
                <a:ea typeface="华文行楷" pitchFamily="2" charset="-122"/>
              </a:rPr>
            </a:br>
            <a:r>
              <a:rPr lang="zh-CN" altLang="en-US" sz="4000" smtClean="0">
                <a:solidFill>
                  <a:schemeClr val="tx1"/>
                </a:solidFill>
                <a:ea typeface="华文行楷" pitchFamily="2" charset="-122"/>
              </a:rPr>
              <a:t/>
            </a:r>
            <a:br>
              <a:rPr lang="zh-CN" altLang="en-US" sz="4000" smtClean="0">
                <a:solidFill>
                  <a:schemeClr val="tx1"/>
                </a:solidFill>
                <a:ea typeface="华文行楷" pitchFamily="2" charset="-122"/>
              </a:rPr>
            </a:br>
            <a:r>
              <a:rPr lang="zh-CN" altLang="en-US" sz="4000" smtClean="0">
                <a:solidFill>
                  <a:schemeClr val="tx1"/>
                </a:solidFill>
                <a:ea typeface="华文行楷" pitchFamily="2" charset="-122"/>
              </a:rPr>
              <a:t>  学业、生活更上一层楼！</a:t>
            </a:r>
            <a:endParaRPr lang="zh-CN" altLang="en-US" sz="4000" smtClean="0">
              <a:solidFill>
                <a:schemeClr val="tx1"/>
              </a:solidFill>
            </a:endParaRPr>
          </a:p>
        </p:txBody>
      </p:sp>
      <p:sp>
        <p:nvSpPr>
          <p:cNvPr id="40963" name="Rectangle 3"/>
          <p:cNvSpPr>
            <a:spLocks noGrp="1" noChangeArrowheads="1"/>
          </p:cNvSpPr>
          <p:nvPr>
            <p:ph type="body" idx="1"/>
          </p:nvPr>
        </p:nvSpPr>
        <p:spPr>
          <a:xfrm>
            <a:off x="685800" y="1905000"/>
            <a:ext cx="7924800" cy="4724400"/>
          </a:xfrm>
        </p:spPr>
        <p:txBody>
          <a:bodyPr/>
          <a:lstStyle/>
          <a:p>
            <a:pPr eaLnBrk="1" hangingPunct="1">
              <a:buFontTx/>
              <a:buNone/>
            </a:pPr>
            <a:r>
              <a:rPr lang="en-US" altLang="zh-CN" smtClean="0"/>
              <a:t>  </a:t>
            </a:r>
          </a:p>
        </p:txBody>
      </p:sp>
      <p:pic>
        <p:nvPicPr>
          <p:cNvPr id="40964" name="Picture 4"/>
          <p:cNvPicPr>
            <a:picLocks noChangeAspect="1" noChangeArrowheads="1"/>
          </p:cNvPicPr>
          <p:nvPr/>
        </p:nvPicPr>
        <p:blipFill>
          <a:blip r:embed="rId2" cstate="print"/>
          <a:srcRect/>
          <a:stretch>
            <a:fillRect/>
          </a:stretch>
        </p:blipFill>
        <p:spPr bwMode="auto">
          <a:xfrm>
            <a:off x="381000" y="2667000"/>
            <a:ext cx="5562600" cy="3570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nchor="ctr"/>
          <a:lstStyle/>
          <a:p>
            <a:pPr eaLnBrk="1" hangingPunct="1"/>
            <a:r>
              <a:rPr lang="zh-CN" altLang="en-US" b="1" dirty="0"/>
              <a:t>一、利润分配程序</a:t>
            </a:r>
          </a:p>
        </p:txBody>
      </p:sp>
      <p:sp>
        <p:nvSpPr>
          <p:cNvPr id="6147" name="Rectangle 3"/>
          <p:cNvSpPr>
            <a:spLocks noGrp="1" noChangeArrowheads="1"/>
          </p:cNvSpPr>
          <p:nvPr>
            <p:ph type="body" idx="4294967295"/>
          </p:nvPr>
        </p:nvSpPr>
        <p:spPr/>
        <p:txBody>
          <a:bodyPr>
            <a:normAutofit lnSpcReduction="10000"/>
          </a:bodyPr>
          <a:lstStyle/>
          <a:p>
            <a:pPr eaLnBrk="1" hangingPunct="1"/>
            <a:r>
              <a:rPr lang="en-US" altLang="zh-CN" b="1" dirty="0"/>
              <a:t>1.</a:t>
            </a:r>
            <a:r>
              <a:rPr lang="zh-CN" altLang="en-US" b="1" dirty="0"/>
              <a:t>弥补以前年度亏损</a:t>
            </a:r>
            <a:endParaRPr lang="en-US" altLang="zh-CN" b="1" dirty="0"/>
          </a:p>
          <a:p>
            <a:pPr lvl="1" eaLnBrk="1" hangingPunct="1"/>
            <a:r>
              <a:rPr lang="en-US" altLang="zh-CN" dirty="0"/>
              <a:t>5</a:t>
            </a:r>
            <a:r>
              <a:rPr lang="zh-CN" altLang="en-US" dirty="0"/>
              <a:t>年内税前利润弥补，</a:t>
            </a:r>
            <a:r>
              <a:rPr lang="en-US" altLang="zh-CN" dirty="0"/>
              <a:t>5</a:t>
            </a:r>
            <a:r>
              <a:rPr lang="zh-CN" altLang="en-US" dirty="0"/>
              <a:t>年后税后利润弥补</a:t>
            </a:r>
          </a:p>
          <a:p>
            <a:pPr eaLnBrk="1" hangingPunct="1"/>
            <a:r>
              <a:rPr lang="en-US" altLang="zh-CN" b="1" dirty="0"/>
              <a:t>2.</a:t>
            </a:r>
            <a:r>
              <a:rPr lang="zh-CN" altLang="en-US" b="1" dirty="0"/>
              <a:t>提取法定公积金</a:t>
            </a:r>
            <a:endParaRPr lang="en-US" altLang="zh-CN" b="1" dirty="0"/>
          </a:p>
          <a:p>
            <a:pPr lvl="1" eaLnBrk="1" hangingPunct="1"/>
            <a:r>
              <a:rPr lang="zh-CN" altLang="en-US" dirty="0"/>
              <a:t>税后利润的</a:t>
            </a:r>
            <a:r>
              <a:rPr lang="en-US" altLang="zh-CN" dirty="0"/>
              <a:t>10%</a:t>
            </a:r>
            <a:r>
              <a:rPr lang="zh-CN" altLang="en-US" dirty="0"/>
              <a:t>，达到注册资本</a:t>
            </a:r>
            <a:r>
              <a:rPr lang="en-US" altLang="zh-CN" dirty="0"/>
              <a:t>50%</a:t>
            </a:r>
            <a:r>
              <a:rPr lang="zh-CN" altLang="en-US" dirty="0"/>
              <a:t>可不提取。</a:t>
            </a:r>
          </a:p>
          <a:p>
            <a:pPr eaLnBrk="1" hangingPunct="1"/>
            <a:r>
              <a:rPr lang="en-US" altLang="zh-CN" b="1" dirty="0"/>
              <a:t>3.</a:t>
            </a:r>
            <a:r>
              <a:rPr lang="zh-CN" altLang="en-US" b="1" dirty="0"/>
              <a:t>提取任意公积金</a:t>
            </a:r>
            <a:endParaRPr lang="en-US" altLang="zh-CN" b="1" dirty="0"/>
          </a:p>
          <a:p>
            <a:pPr lvl="1" eaLnBrk="1" hangingPunct="1"/>
            <a:r>
              <a:rPr lang="zh-CN" altLang="en-US" dirty="0"/>
              <a:t>转增股本后留存公积金不得低于转增前注册资本的</a:t>
            </a:r>
            <a:r>
              <a:rPr lang="en-US" altLang="zh-CN" dirty="0"/>
              <a:t>25%</a:t>
            </a:r>
            <a:r>
              <a:rPr lang="zh-CN" altLang="en-US" dirty="0"/>
              <a:t>。</a:t>
            </a:r>
          </a:p>
          <a:p>
            <a:pPr eaLnBrk="1" hangingPunct="1"/>
            <a:r>
              <a:rPr lang="en-US" altLang="zh-CN" b="1" dirty="0"/>
              <a:t>4.</a:t>
            </a:r>
            <a:r>
              <a:rPr lang="zh-CN" altLang="en-US" b="1" dirty="0"/>
              <a:t>向股东分配股利</a:t>
            </a:r>
            <a:endParaRPr lang="en-US" altLang="zh-CN" b="1" dirty="0"/>
          </a:p>
          <a:p>
            <a:pPr lvl="1" eaLnBrk="1" hangingPunct="1"/>
            <a:r>
              <a:rPr lang="zh-CN" dirty="0"/>
              <a:t>回购后暂未转让或注销的股份不参与利润分配</a:t>
            </a:r>
            <a:r>
              <a:rPr lang="zh-CN" altLang="en-US" dirty="0"/>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nchor="ctr"/>
          <a:lstStyle/>
          <a:p>
            <a:pPr eaLnBrk="1" hangingPunct="1"/>
            <a:r>
              <a:rPr lang="zh-CN" altLang="en-US" b="1" dirty="0"/>
              <a:t>二、股利的种类</a:t>
            </a:r>
          </a:p>
        </p:txBody>
      </p:sp>
      <p:sp>
        <p:nvSpPr>
          <p:cNvPr id="7171" name="Rectangle 3"/>
          <p:cNvSpPr>
            <a:spLocks noGrp="1" noChangeArrowheads="1"/>
          </p:cNvSpPr>
          <p:nvPr>
            <p:ph type="body" idx="4294967295"/>
          </p:nvPr>
        </p:nvSpPr>
        <p:spPr/>
        <p:txBody>
          <a:bodyPr>
            <a:normAutofit lnSpcReduction="10000"/>
          </a:bodyPr>
          <a:lstStyle/>
          <a:p>
            <a:pPr eaLnBrk="1" hangingPunct="1"/>
            <a:r>
              <a:rPr lang="zh-CN" altLang="en-US" b="1" dirty="0">
                <a:solidFill>
                  <a:srgbClr val="FF0000"/>
                </a:solidFill>
              </a:rPr>
              <a:t>现金股利</a:t>
            </a:r>
            <a:endParaRPr lang="en-US" altLang="zh-CN" b="1" dirty="0">
              <a:solidFill>
                <a:srgbClr val="FF0000"/>
              </a:solidFill>
            </a:endParaRPr>
          </a:p>
          <a:p>
            <a:pPr lvl="1" eaLnBrk="1" hangingPunct="1"/>
            <a:r>
              <a:rPr lang="zh-CN" b="1" dirty="0"/>
              <a:t>是股份有限公司以现金的形式从公司净利润中分配给股东的投资报酬，也称</a:t>
            </a:r>
            <a:r>
              <a:rPr lang="en-US" altLang="zh-CN" b="1" dirty="0"/>
              <a:t>"</a:t>
            </a:r>
            <a:r>
              <a:rPr lang="zh-CN" b="1" dirty="0"/>
              <a:t>红利</a:t>
            </a:r>
            <a:r>
              <a:rPr lang="en-US" altLang="zh-CN" b="1" dirty="0"/>
              <a:t>"</a:t>
            </a:r>
            <a:r>
              <a:rPr lang="zh-CN" b="1" dirty="0"/>
              <a:t>或</a:t>
            </a:r>
            <a:r>
              <a:rPr lang="en-US" altLang="zh-CN" b="1" dirty="0"/>
              <a:t>"</a:t>
            </a:r>
            <a:r>
              <a:rPr lang="zh-CN" b="1" dirty="0"/>
              <a:t>股息</a:t>
            </a:r>
            <a:r>
              <a:rPr lang="en-US" altLang="zh-CN" b="1" dirty="0"/>
              <a:t>"</a:t>
            </a:r>
            <a:r>
              <a:rPr lang="zh-CN" b="1" dirty="0"/>
              <a:t>。</a:t>
            </a:r>
            <a:endParaRPr lang="en-US" altLang="zh-CN" b="1" dirty="0"/>
          </a:p>
          <a:p>
            <a:pPr lvl="1" eaLnBrk="1" hangingPunct="1"/>
            <a:r>
              <a:rPr lang="zh-CN" b="1" dirty="0"/>
              <a:t>是股份有限公司最常用的股利分配形式。</a:t>
            </a:r>
            <a:endParaRPr lang="zh-CN" altLang="en-US" b="1" dirty="0"/>
          </a:p>
          <a:p>
            <a:pPr eaLnBrk="1" hangingPunct="1"/>
            <a:r>
              <a:rPr lang="zh-CN" altLang="en-US" b="1" dirty="0">
                <a:solidFill>
                  <a:srgbClr val="FF0000"/>
                </a:solidFill>
              </a:rPr>
              <a:t>股票股利</a:t>
            </a:r>
            <a:endParaRPr lang="en-US" altLang="zh-CN" b="1" dirty="0">
              <a:solidFill>
                <a:srgbClr val="FF0000"/>
              </a:solidFill>
            </a:endParaRPr>
          </a:p>
          <a:p>
            <a:pPr lvl="1" eaLnBrk="1" hangingPunct="1"/>
            <a:r>
              <a:rPr lang="zh-CN" b="1" dirty="0"/>
              <a:t>是股份有限公司以股票的形式从公司净利润中分配给股东的股利。</a:t>
            </a:r>
            <a:endParaRPr lang="en-US" altLang="zh-CN" b="1" dirty="0"/>
          </a:p>
          <a:p>
            <a:pPr lvl="1" eaLnBrk="1" hangingPunct="1"/>
            <a:r>
              <a:rPr lang="zh-CN" b="1" dirty="0"/>
              <a:t>发放股票股利不会改变公司的股东权益总额，也不影响股东的持股比例，只是公司的股东权益结构发生了变化。</a:t>
            </a:r>
            <a:endParaRPr lang="zh-CN" altLang="en-US" b="1"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nchor="ctr"/>
          <a:lstStyle/>
          <a:p>
            <a:pPr eaLnBrk="1" hangingPunct="1"/>
            <a:r>
              <a:rPr lang="zh-CN" altLang="en-US" b="1" dirty="0"/>
              <a:t>三、股利的发放程序</a:t>
            </a:r>
          </a:p>
        </p:txBody>
      </p:sp>
      <p:sp>
        <p:nvSpPr>
          <p:cNvPr id="8195" name="Rectangle 3"/>
          <p:cNvSpPr>
            <a:spLocks noGrp="1" noChangeArrowheads="1"/>
          </p:cNvSpPr>
          <p:nvPr>
            <p:ph type="body" idx="4294967295"/>
          </p:nvPr>
        </p:nvSpPr>
        <p:spPr/>
        <p:txBody>
          <a:bodyPr/>
          <a:lstStyle/>
          <a:p>
            <a:pPr eaLnBrk="1" hangingPunct="1"/>
            <a:r>
              <a:rPr lang="zh-CN" altLang="en-US" sz="2600" b="1" dirty="0">
                <a:solidFill>
                  <a:srgbClr val="FF0000"/>
                </a:solidFill>
              </a:rPr>
              <a:t>宣布日</a:t>
            </a:r>
            <a:endParaRPr lang="en-US" altLang="zh-CN" sz="2600" b="1" dirty="0">
              <a:solidFill>
                <a:srgbClr val="FF0000"/>
              </a:solidFill>
            </a:endParaRPr>
          </a:p>
          <a:p>
            <a:pPr lvl="1" eaLnBrk="1" hangingPunct="1"/>
            <a:r>
              <a:rPr lang="zh-CN" sz="2200" b="1" dirty="0"/>
              <a:t>是股东大会决议通过并由董事会宣布发放股利的日期。</a:t>
            </a:r>
            <a:endParaRPr lang="zh-CN" altLang="en-US" sz="2200" b="1" dirty="0"/>
          </a:p>
          <a:p>
            <a:pPr eaLnBrk="1" hangingPunct="1"/>
            <a:r>
              <a:rPr lang="zh-CN" altLang="en-US" sz="2600" b="1" dirty="0">
                <a:solidFill>
                  <a:srgbClr val="FF0000"/>
                </a:solidFill>
              </a:rPr>
              <a:t>股权登记日</a:t>
            </a:r>
            <a:endParaRPr lang="en-US" altLang="zh-CN" sz="2600" b="1" dirty="0">
              <a:solidFill>
                <a:srgbClr val="FF0000"/>
              </a:solidFill>
            </a:endParaRPr>
          </a:p>
          <a:p>
            <a:pPr lvl="1" eaLnBrk="1" hangingPunct="1"/>
            <a:r>
              <a:rPr lang="zh-CN" sz="2200" b="1" dirty="0"/>
              <a:t>是有权领取本期股利的股东资格登记截止日期。</a:t>
            </a:r>
            <a:endParaRPr lang="zh-CN" altLang="en-US" sz="2200" b="1" dirty="0"/>
          </a:p>
          <a:p>
            <a:pPr eaLnBrk="1" hangingPunct="1"/>
            <a:r>
              <a:rPr lang="zh-CN" altLang="en-US" sz="2600" b="1" dirty="0">
                <a:solidFill>
                  <a:srgbClr val="FF0000"/>
                </a:solidFill>
              </a:rPr>
              <a:t>除息日</a:t>
            </a:r>
            <a:endParaRPr lang="en-US" altLang="zh-CN" sz="2600" b="1" dirty="0">
              <a:solidFill>
                <a:srgbClr val="FF0000"/>
              </a:solidFill>
            </a:endParaRPr>
          </a:p>
          <a:p>
            <a:pPr lvl="1" eaLnBrk="1" hangingPunct="1"/>
            <a:r>
              <a:rPr lang="zh-CN" sz="2200" b="1" dirty="0"/>
              <a:t>也称除权日，是指从股价中除去股利的日期，即领取股利的权利与股票分开的日期。</a:t>
            </a:r>
            <a:endParaRPr lang="zh-CN" altLang="en-US" sz="2200" b="1" dirty="0"/>
          </a:p>
          <a:p>
            <a:pPr eaLnBrk="1" hangingPunct="1"/>
            <a:r>
              <a:rPr lang="zh-CN" altLang="en-US" sz="2600" b="1" dirty="0">
                <a:solidFill>
                  <a:srgbClr val="FF0000"/>
                </a:solidFill>
              </a:rPr>
              <a:t>股利发放日</a:t>
            </a:r>
            <a:endParaRPr lang="en-US" altLang="zh-CN" sz="2600" b="1" dirty="0">
              <a:solidFill>
                <a:srgbClr val="FF0000"/>
              </a:solidFill>
            </a:endParaRPr>
          </a:p>
          <a:p>
            <a:pPr lvl="1" eaLnBrk="1" hangingPunct="1"/>
            <a:r>
              <a:rPr lang="zh-CN" sz="2200" b="1" dirty="0"/>
              <a:t>也称股利支付日，是公司将股利正式支付给股东的日期。</a:t>
            </a:r>
            <a:endParaRPr lang="en-US" altLang="zh-CN" sz="2200" b="1"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nchor="ctr"/>
          <a:lstStyle/>
          <a:p>
            <a:pPr eaLnBrk="1" hangingPunct="1"/>
            <a:r>
              <a:rPr lang="zh-CN" altLang="en-US" b="1" dirty="0" smtClean="0"/>
              <a:t>第</a:t>
            </a:r>
            <a:r>
              <a:rPr lang="en-US" altLang="zh-CN" b="1" dirty="0"/>
              <a:t>2</a:t>
            </a:r>
            <a:r>
              <a:rPr lang="zh-CN" altLang="en-US" b="1" dirty="0" smtClean="0"/>
              <a:t>节 </a:t>
            </a:r>
            <a:r>
              <a:rPr lang="zh-CN" altLang="en-US" b="1" dirty="0"/>
              <a:t>股利政策及其选择</a:t>
            </a:r>
          </a:p>
        </p:txBody>
      </p:sp>
      <p:sp>
        <p:nvSpPr>
          <p:cNvPr id="23555" name="Rectangle 3"/>
          <p:cNvSpPr>
            <a:spLocks noGrp="1" noChangeArrowheads="1"/>
          </p:cNvSpPr>
          <p:nvPr>
            <p:ph type="body" idx="4294967295"/>
          </p:nvPr>
        </p:nvSpPr>
        <p:spPr/>
        <p:txBody>
          <a:bodyPr/>
          <a:lstStyle/>
          <a:p>
            <a:pPr eaLnBrk="1" hangingPunct="1"/>
            <a:r>
              <a:rPr lang="zh-CN" altLang="en-US" b="1" dirty="0"/>
              <a:t>一、股利政策的内容</a:t>
            </a:r>
          </a:p>
          <a:p>
            <a:pPr eaLnBrk="1" hangingPunct="1"/>
            <a:r>
              <a:rPr lang="zh-CN" altLang="en-US" b="1" dirty="0"/>
              <a:t>二、股利政策的评价指标</a:t>
            </a:r>
          </a:p>
          <a:p>
            <a:pPr eaLnBrk="1" hangingPunct="1"/>
            <a:r>
              <a:rPr lang="zh-CN" altLang="en-US" b="1" dirty="0"/>
              <a:t>三、股利政策的影响因素</a:t>
            </a:r>
          </a:p>
          <a:p>
            <a:pPr eaLnBrk="1" hangingPunct="1"/>
            <a:r>
              <a:rPr lang="zh-CN" altLang="en-US" b="1" dirty="0"/>
              <a:t>四、股利政策的类型</a:t>
            </a:r>
          </a:p>
          <a:p>
            <a:pPr eaLnBrk="1" hangingPunct="1"/>
            <a:r>
              <a:rPr lang="zh-CN" altLang="en-US" b="1" dirty="0"/>
              <a:t>五、股利政策制定的程序</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nchor="ctr"/>
          <a:lstStyle/>
          <a:p>
            <a:pPr eaLnBrk="1" hangingPunct="1"/>
            <a:r>
              <a:rPr lang="zh-CN" altLang="en-US" b="1" dirty="0"/>
              <a:t>一、股利政策的内容</a:t>
            </a:r>
          </a:p>
        </p:txBody>
      </p:sp>
      <p:sp>
        <p:nvSpPr>
          <p:cNvPr id="24579" name="Rectangle 3"/>
          <p:cNvSpPr>
            <a:spLocks noGrp="1" noChangeArrowheads="1"/>
          </p:cNvSpPr>
          <p:nvPr>
            <p:ph type="body" idx="4294967295"/>
          </p:nvPr>
        </p:nvSpPr>
        <p:spPr/>
        <p:txBody>
          <a:bodyPr/>
          <a:lstStyle/>
          <a:p>
            <a:pPr eaLnBrk="1" hangingPunct="1"/>
            <a:r>
              <a:rPr lang="zh-CN" altLang="en-US" b="1" dirty="0"/>
              <a:t>股利政策是确定公司的净利润如何分配的方针和策略。</a:t>
            </a:r>
          </a:p>
          <a:p>
            <a:pPr eaLnBrk="1" hangingPunct="1"/>
            <a:r>
              <a:rPr lang="zh-CN" altLang="en-US" b="1" dirty="0"/>
              <a:t>股利政策的主要内容</a:t>
            </a:r>
          </a:p>
          <a:p>
            <a:pPr lvl="1" eaLnBrk="1" hangingPunct="1"/>
            <a:r>
              <a:rPr lang="zh-CN" altLang="en-US" b="1" dirty="0" smtClean="0"/>
              <a:t>是否 分配股利的决策；</a:t>
            </a:r>
            <a:endParaRPr lang="zh-CN" altLang="en-US" b="1" dirty="0"/>
          </a:p>
          <a:p>
            <a:pPr lvl="1"/>
            <a:r>
              <a:rPr lang="zh-CN" altLang="en-US" b="1" dirty="0"/>
              <a:t>股利支付率或每股股利额的</a:t>
            </a:r>
            <a:r>
              <a:rPr lang="zh-CN" altLang="en-US" b="1" dirty="0" smtClean="0"/>
              <a:t>确定；</a:t>
            </a:r>
            <a:endParaRPr lang="zh-CN" altLang="en-US" b="1" dirty="0"/>
          </a:p>
          <a:p>
            <a:pPr lvl="1"/>
            <a:r>
              <a:rPr lang="zh-CN" altLang="en-US" b="1" dirty="0"/>
              <a:t>股利</a:t>
            </a:r>
            <a:r>
              <a:rPr lang="zh-CN" altLang="en-US" b="1" dirty="0" smtClean="0"/>
              <a:t>分配形式的确定；</a:t>
            </a:r>
            <a:endParaRPr lang="zh-CN" altLang="en-US" b="1" dirty="0"/>
          </a:p>
          <a:p>
            <a:pPr lvl="1" eaLnBrk="1" hangingPunct="1"/>
            <a:r>
              <a:rPr lang="zh-CN" altLang="en-US" b="1" dirty="0" smtClean="0"/>
              <a:t>股利</a:t>
            </a:r>
            <a:r>
              <a:rPr lang="zh-CN" altLang="en-US" b="1" dirty="0"/>
              <a:t>发放</a:t>
            </a:r>
            <a:r>
              <a:rPr lang="zh-CN" altLang="en-US" b="1" dirty="0" smtClean="0"/>
              <a:t>的时间；</a:t>
            </a:r>
            <a:endParaRPr lang="zh-CN" altLang="en-US"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idx="4294967295"/>
          </p:nvPr>
        </p:nvSpPr>
        <p:spPr/>
        <p:txBody>
          <a:bodyPr anchor="ctr"/>
          <a:lstStyle/>
          <a:p>
            <a:pPr eaLnBrk="1" hangingPunct="1"/>
            <a:r>
              <a:rPr lang="zh-CN" altLang="en-US" b="1" dirty="0"/>
              <a:t>二、股利政策的评价指标</a:t>
            </a:r>
          </a:p>
        </p:txBody>
      </p:sp>
      <p:sp>
        <p:nvSpPr>
          <p:cNvPr id="2053" name="Rectangle 3"/>
          <p:cNvSpPr>
            <a:spLocks noGrp="1" noChangeArrowheads="1"/>
          </p:cNvSpPr>
          <p:nvPr>
            <p:ph type="body" idx="4294967295"/>
          </p:nvPr>
        </p:nvSpPr>
        <p:spPr/>
        <p:txBody>
          <a:bodyPr/>
          <a:lstStyle/>
          <a:p>
            <a:pPr eaLnBrk="1" hangingPunct="1"/>
            <a:r>
              <a:rPr lang="en-US" altLang="zh-CN" dirty="0"/>
              <a:t>1.</a:t>
            </a:r>
            <a:r>
              <a:rPr lang="zh-CN" altLang="en-US" dirty="0"/>
              <a:t>股利支付率</a:t>
            </a:r>
          </a:p>
          <a:p>
            <a:pPr eaLnBrk="1" hangingPunct="1"/>
            <a:endParaRPr lang="zh-CN" altLang="en-US" dirty="0"/>
          </a:p>
          <a:p>
            <a:pPr eaLnBrk="1" hangingPunct="1"/>
            <a:endParaRPr lang="zh-CN" altLang="en-US" dirty="0"/>
          </a:p>
          <a:p>
            <a:pPr eaLnBrk="1" hangingPunct="1"/>
            <a:r>
              <a:rPr lang="en-US" altLang="zh-CN" dirty="0"/>
              <a:t>2.</a:t>
            </a:r>
            <a:r>
              <a:rPr lang="zh-CN" altLang="en-US" dirty="0"/>
              <a:t>股利收益率</a:t>
            </a:r>
          </a:p>
        </p:txBody>
      </p:sp>
      <p:sp>
        <p:nvSpPr>
          <p:cNvPr id="205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l"/>
            <a:endParaRPr lang="zh-CN" altLang="en-US" sz="1800" b="0">
              <a:ea typeface="宋体" charset="-122"/>
            </a:endParaRPr>
          </a:p>
        </p:txBody>
      </p:sp>
      <p:graphicFrame>
        <p:nvGraphicFramePr>
          <p:cNvPr id="2050" name="Object 4"/>
          <p:cNvGraphicFramePr>
            <a:graphicFrameLocks noChangeAspect="1"/>
          </p:cNvGraphicFramePr>
          <p:nvPr/>
        </p:nvGraphicFramePr>
        <p:xfrm>
          <a:off x="3348038" y="2119313"/>
          <a:ext cx="2808287" cy="1117600"/>
        </p:xfrm>
        <a:graphic>
          <a:graphicData uri="http://schemas.openxmlformats.org/presentationml/2006/ole">
            <mc:AlternateContent xmlns:mc="http://schemas.openxmlformats.org/markup-compatibility/2006">
              <mc:Choice xmlns:v="urn:schemas-microsoft-com:vml" Requires="v">
                <p:oleObj spid="_x0000_s2078" name="公式" r:id="rId3" imgW="977760" imgH="393480" progId="Equation.3">
                  <p:embed/>
                </p:oleObj>
              </mc:Choice>
              <mc:Fallback>
                <p:oleObj name="公式" r:id="rId3" imgW="977760" imgH="3934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19313"/>
                        <a:ext cx="2808287" cy="1117600"/>
                      </a:xfrm>
                      <a:prstGeom prst="rect">
                        <a:avLst/>
                      </a:prstGeom>
                      <a:solidFill>
                        <a:srgbClr val="00FF00"/>
                      </a:solidFill>
                    </p:spPr>
                  </p:pic>
                </p:oleObj>
              </mc:Fallback>
            </mc:AlternateContent>
          </a:graphicData>
        </a:graphic>
      </p:graphicFrame>
      <p:sp>
        <p:nvSpPr>
          <p:cNvPr id="2055" name="Rectangle 7"/>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pPr algn="l"/>
            <a:endParaRPr lang="zh-CN" altLang="en-US" sz="1800" b="0">
              <a:ea typeface="宋体" charset="-122"/>
            </a:endParaRPr>
          </a:p>
        </p:txBody>
      </p:sp>
      <p:graphicFrame>
        <p:nvGraphicFramePr>
          <p:cNvPr id="2051" name="Object 6"/>
          <p:cNvGraphicFramePr>
            <a:graphicFrameLocks noChangeAspect="1"/>
          </p:cNvGraphicFramePr>
          <p:nvPr/>
        </p:nvGraphicFramePr>
        <p:xfrm>
          <a:off x="3059113" y="4221163"/>
          <a:ext cx="3455987" cy="1152525"/>
        </p:xfrm>
        <a:graphic>
          <a:graphicData uri="http://schemas.openxmlformats.org/presentationml/2006/ole">
            <mc:AlternateContent xmlns:mc="http://schemas.openxmlformats.org/markup-compatibility/2006">
              <mc:Choice xmlns:v="urn:schemas-microsoft-com:vml" Requires="v">
                <p:oleObj spid="_x0000_s2079" name="公式" r:id="rId5" imgW="1167893" imgH="393529" progId="Equation.3">
                  <p:embed/>
                </p:oleObj>
              </mc:Choice>
              <mc:Fallback>
                <p:oleObj name="公式" r:id="rId5" imgW="1167893"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221163"/>
                        <a:ext cx="3455987" cy="1152525"/>
                      </a:xfrm>
                      <a:prstGeom prst="rect">
                        <a:avLst/>
                      </a:prstGeom>
                      <a:solidFill>
                        <a:srgbClr val="00FF00"/>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nchor="ctr"/>
          <a:lstStyle/>
          <a:p>
            <a:pPr eaLnBrk="1" hangingPunct="1"/>
            <a:r>
              <a:rPr lang="zh-CN" altLang="en-US" b="1" dirty="0"/>
              <a:t>三、股利政策的影响因素</a:t>
            </a:r>
          </a:p>
        </p:txBody>
      </p:sp>
      <p:sp>
        <p:nvSpPr>
          <p:cNvPr id="27651" name="Rectangle 3"/>
          <p:cNvSpPr>
            <a:spLocks noGrp="1" noChangeArrowheads="1"/>
          </p:cNvSpPr>
          <p:nvPr>
            <p:ph type="body" idx="4294967295"/>
          </p:nvPr>
        </p:nvSpPr>
        <p:spPr/>
        <p:txBody>
          <a:bodyPr/>
          <a:lstStyle/>
          <a:p>
            <a:pPr eaLnBrk="1" hangingPunct="1"/>
            <a:r>
              <a:rPr lang="zh-CN" altLang="en-US" b="1" dirty="0" smtClean="0">
                <a:latin typeface="宋体" charset="-122"/>
              </a:rPr>
              <a:t>法律</a:t>
            </a:r>
            <a:r>
              <a:rPr lang="zh-CN" altLang="en-US" b="1" dirty="0">
                <a:latin typeface="宋体" charset="-122"/>
              </a:rPr>
              <a:t>因素</a:t>
            </a:r>
          </a:p>
          <a:p>
            <a:pPr eaLnBrk="1" hangingPunct="1"/>
            <a:r>
              <a:rPr lang="zh-CN" altLang="en-US" b="1" dirty="0" smtClean="0">
                <a:latin typeface="宋体" charset="-122"/>
              </a:rPr>
              <a:t>债务</a:t>
            </a:r>
            <a:r>
              <a:rPr lang="zh-CN" altLang="en-US" b="1" dirty="0">
                <a:latin typeface="宋体" charset="-122"/>
              </a:rPr>
              <a:t>契约因素</a:t>
            </a:r>
          </a:p>
          <a:p>
            <a:pPr eaLnBrk="1" hangingPunct="1"/>
            <a:r>
              <a:rPr lang="zh-CN" altLang="en-US" b="1" dirty="0" smtClean="0">
                <a:latin typeface="宋体" charset="-122"/>
              </a:rPr>
              <a:t>公司</a:t>
            </a:r>
            <a:r>
              <a:rPr lang="zh-CN" altLang="en-US" b="1" dirty="0">
                <a:latin typeface="宋体" charset="-122"/>
              </a:rPr>
              <a:t>自身因素</a:t>
            </a:r>
          </a:p>
          <a:p>
            <a:pPr eaLnBrk="1" hangingPunct="1"/>
            <a:r>
              <a:rPr lang="zh-CN" altLang="en-US" b="1" dirty="0" smtClean="0">
                <a:latin typeface="宋体" charset="-122"/>
              </a:rPr>
              <a:t>股东</a:t>
            </a:r>
            <a:r>
              <a:rPr lang="zh-CN" altLang="en-US" b="1" dirty="0">
                <a:latin typeface="宋体" charset="-122"/>
              </a:rPr>
              <a:t>因素</a:t>
            </a:r>
          </a:p>
          <a:p>
            <a:pPr eaLnBrk="1" hangingPunct="1"/>
            <a:r>
              <a:rPr lang="zh-CN" altLang="en-US" b="1" dirty="0" smtClean="0">
                <a:latin typeface="宋体" charset="-122"/>
              </a:rPr>
              <a:t>行业因素等。</a:t>
            </a:r>
            <a:endParaRPr lang="zh-CN" altLang="en-US" b="1" dirty="0">
              <a:latin typeface="宋体"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1487</Words>
  <Application>Microsoft Office PowerPoint</Application>
  <PresentationFormat>全屏显示(4:3)</PresentationFormat>
  <Paragraphs>134</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公式</vt:lpstr>
      <vt:lpstr>第11章   股利理论与政策</vt:lpstr>
      <vt:lpstr>第1节 股利及其分配</vt:lpstr>
      <vt:lpstr>一、利润分配程序</vt:lpstr>
      <vt:lpstr>二、股利的种类</vt:lpstr>
      <vt:lpstr>三、股利的发放程序</vt:lpstr>
      <vt:lpstr>第2节 股利政策及其选择</vt:lpstr>
      <vt:lpstr>一、股利政策的内容</vt:lpstr>
      <vt:lpstr>二、股利政策的评价指标</vt:lpstr>
      <vt:lpstr>三、股利政策的影响因素</vt:lpstr>
      <vt:lpstr>四、股利政策的常见类型</vt:lpstr>
      <vt:lpstr>1.剩余股利政策</vt:lpstr>
      <vt:lpstr>2.固定股利政策</vt:lpstr>
      <vt:lpstr>3.稳定增长股利政策</vt:lpstr>
      <vt:lpstr>4.固定股利支付率股利政策</vt:lpstr>
      <vt:lpstr>5.低正常股利加额外股利政策</vt:lpstr>
      <vt:lpstr>第3节 股票分割与股票回购</vt:lpstr>
      <vt:lpstr>一、股票分割</vt:lpstr>
      <vt:lpstr>1.股票分割的概念</vt:lpstr>
      <vt:lpstr>2.股票分割与股票股利的比较</vt:lpstr>
      <vt:lpstr>二、股票回购的概念</vt:lpstr>
      <vt:lpstr>三、股票回购的动机</vt:lpstr>
      <vt:lpstr>四、股票回购的方式</vt:lpstr>
      <vt:lpstr>思考题</vt:lpstr>
      <vt:lpstr>财务管理课程总结</vt:lpstr>
      <vt:lpstr>衷心祝愿各位同学：    学业、生活更上一层楼！</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dc:title>
  <dc:creator>xpx3d</dc:creator>
  <cp:lastModifiedBy>China</cp:lastModifiedBy>
  <cp:revision>23</cp:revision>
  <dcterms:created xsi:type="dcterms:W3CDTF">2014-05-04T10:05:04Z</dcterms:created>
  <dcterms:modified xsi:type="dcterms:W3CDTF">2019-07-05T12:53:13Z</dcterms:modified>
</cp:coreProperties>
</file>