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79" r:id="rId4"/>
    <p:sldId id="387" r:id="rId5"/>
    <p:sldId id="388" r:id="rId6"/>
    <p:sldId id="389" r:id="rId7"/>
    <p:sldId id="390" r:id="rId8"/>
    <p:sldId id="391" r:id="rId9"/>
    <p:sldId id="392" r:id="rId10"/>
    <p:sldId id="284" r:id="rId11"/>
    <p:sldId id="393" r:id="rId12"/>
    <p:sldId id="394" r:id="rId13"/>
    <p:sldId id="39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4" r:id="rId31"/>
    <p:sldId id="309" r:id="rId32"/>
    <p:sldId id="310" r:id="rId33"/>
    <p:sldId id="311" r:id="rId34"/>
    <p:sldId id="312" r:id="rId35"/>
    <p:sldId id="313" r:id="rId36"/>
    <p:sldId id="314" r:id="rId37"/>
    <p:sldId id="322" r:id="rId38"/>
    <p:sldId id="323" r:id="rId39"/>
    <p:sldId id="324" r:id="rId40"/>
    <p:sldId id="325" r:id="rId41"/>
    <p:sldId id="326" r:id="rId42"/>
    <p:sldId id="327" r:id="rId43"/>
    <p:sldId id="328" r:id="rId44"/>
    <p:sldId id="385" r:id="rId45"/>
    <p:sldId id="386" r:id="rId46"/>
    <p:sldId id="329" r:id="rId47"/>
    <p:sldId id="330" r:id="rId48"/>
    <p:sldId id="331" r:id="rId49"/>
    <p:sldId id="332" r:id="rId50"/>
    <p:sldId id="333" r:id="rId51"/>
    <p:sldId id="334" r:id="rId52"/>
    <p:sldId id="335" r:id="rId53"/>
    <p:sldId id="336" r:id="rId54"/>
    <p:sldId id="337" r:id="rId55"/>
    <p:sldId id="338" r:id="rId56"/>
    <p:sldId id="339" r:id="rId57"/>
    <p:sldId id="344" r:id="rId58"/>
    <p:sldId id="345" r:id="rId59"/>
    <p:sldId id="346" r:id="rId60"/>
    <p:sldId id="347" r:id="rId61"/>
    <p:sldId id="350" r:id="rId62"/>
    <p:sldId id="351" r:id="rId63"/>
    <p:sldId id="352" r:id="rId64"/>
    <p:sldId id="353" r:id="rId65"/>
    <p:sldId id="354" r:id="rId66"/>
    <p:sldId id="355" r:id="rId67"/>
    <p:sldId id="356" r:id="rId68"/>
    <p:sldId id="357"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5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F71F3-DAB5-4647-B53F-59FDB99829F9}" type="datetimeFigureOut">
              <a:rPr lang="zh-CN" altLang="en-US" smtClean="0"/>
              <a:pPr/>
              <a:t>2020/10/21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45100C-C534-40EE-AFD6-5C363FD3F030}" type="slidenum">
              <a:rPr lang="zh-CN" altLang="en-US" smtClean="0"/>
              <a:pPr/>
              <a:t>‹#›</a:t>
            </a:fld>
            <a:endParaRPr lang="zh-CN" altLang="en-US"/>
          </a:p>
        </p:txBody>
      </p:sp>
    </p:spTree>
    <p:extLst>
      <p:ext uri="{BB962C8B-B14F-4D97-AF65-F5344CB8AC3E}">
        <p14:creationId xmlns:p14="http://schemas.microsoft.com/office/powerpoint/2010/main" val="1276832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33375"/>
            <a:ext cx="7543800" cy="12239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0"/>
          </p:nvPr>
        </p:nvSpPr>
        <p:spPr>
          <a:ln/>
        </p:spPr>
        <p:txBody>
          <a:bodyPr/>
          <a:lstStyle>
            <a:lvl1pPr>
              <a:defRPr/>
            </a:lvl1pPr>
          </a:lstStyle>
          <a:p>
            <a:pPr>
              <a:defRPr/>
            </a:pPr>
            <a:fld id="{59B1DF2E-37DA-441B-B45A-DF09ED29DD7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8FB147-F0B5-408A-A8A2-B4F85AD7397D}" type="datetimeFigureOut">
              <a:rPr lang="zh-CN" altLang="en-US" smtClean="0"/>
              <a:pPr/>
              <a:t>2020/10/21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6F8AF-83A0-4E4B-AE21-9C6613B8C0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FB147-F0B5-408A-A8A2-B4F85AD7397D}" type="datetimeFigureOut">
              <a:rPr lang="zh-CN" altLang="en-US" smtClean="0"/>
              <a:pPr/>
              <a:t>2020/10/21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F8AF-83A0-4E4B-AE21-9C6613B8C0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25.bin"/><Relationship Id="rId4" Type="http://schemas.openxmlformats.org/officeDocument/2006/relationships/image" Target="../media/image29.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2.e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5.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1.wmf"/></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5.wmf"/></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8.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2.wmf"/><Relationship Id="rId5" Type="http://schemas.openxmlformats.org/officeDocument/2006/relationships/oleObject" Target="../embeddings/oleObject51.bin"/><Relationship Id="rId4" Type="http://schemas.openxmlformats.org/officeDocument/2006/relationships/image" Target="../media/image6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5.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6.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6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69.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第</a:t>
            </a:r>
            <a:r>
              <a:rPr lang="en-US" altLang="zh-CN" b="1" dirty="0" smtClean="0"/>
              <a:t>2</a:t>
            </a:r>
            <a:r>
              <a:rPr lang="zh-CN" altLang="en-US" b="1" dirty="0" smtClean="0"/>
              <a:t>章  </a:t>
            </a:r>
            <a:r>
              <a:rPr lang="zh-CN" altLang="en-US" b="1" smtClean="0"/>
              <a:t>财务管理的</a:t>
            </a:r>
            <a:r>
              <a:rPr lang="zh-CN" altLang="en-US" b="1"/>
              <a:t>价值</a:t>
            </a:r>
            <a:r>
              <a:rPr lang="zh-CN" altLang="en-US" b="1" smtClean="0"/>
              <a:t>观念</a:t>
            </a:r>
            <a:endParaRPr lang="zh-CN" altLang="en-US" b="1" dirty="0"/>
          </a:p>
        </p:txBody>
      </p:sp>
      <p:sp>
        <p:nvSpPr>
          <p:cNvPr id="3" name="副标题 2"/>
          <p:cNvSpPr>
            <a:spLocks noGrp="1"/>
          </p:cNvSpPr>
          <p:nvPr>
            <p:ph type="subTitle" idx="1"/>
          </p:nvPr>
        </p:nvSpPr>
        <p:spPr/>
        <p:txBody>
          <a:bodyPr>
            <a:normAutofit/>
          </a:bodyPr>
          <a:lstStyle/>
          <a:p>
            <a:r>
              <a:rPr lang="en-US" altLang="zh-CN" b="1" dirty="0" smtClean="0">
                <a:solidFill>
                  <a:schemeClr val="tx1"/>
                </a:solidFill>
              </a:rPr>
              <a:t>2.1  </a:t>
            </a:r>
            <a:r>
              <a:rPr lang="zh-CN" altLang="en-US" b="1" dirty="0" smtClean="0">
                <a:solidFill>
                  <a:schemeClr val="tx1"/>
                </a:solidFill>
              </a:rPr>
              <a:t>货币时间价值</a:t>
            </a:r>
            <a:endParaRPr lang="en-US" altLang="zh-CN" b="1" dirty="0" smtClean="0">
              <a:solidFill>
                <a:schemeClr val="tx1"/>
              </a:solidFill>
            </a:endParaRPr>
          </a:p>
          <a:p>
            <a:r>
              <a:rPr lang="en-US" altLang="zh-CN" b="1" dirty="0" smtClean="0">
                <a:solidFill>
                  <a:schemeClr val="tx1"/>
                </a:solidFill>
              </a:rPr>
              <a:t>2.2       </a:t>
            </a:r>
            <a:r>
              <a:rPr lang="zh-CN" altLang="en-US" b="1" dirty="0" smtClean="0">
                <a:solidFill>
                  <a:schemeClr val="tx1"/>
                </a:solidFill>
              </a:rPr>
              <a:t>风险与报酬</a:t>
            </a:r>
            <a:endParaRPr lang="en-US" altLang="zh-CN" b="1" dirty="0" smtClean="0">
              <a:solidFill>
                <a:schemeClr val="tx1"/>
              </a:solidFill>
            </a:endParaRPr>
          </a:p>
          <a:p>
            <a:r>
              <a:rPr lang="en-US" altLang="zh-CN" b="1" dirty="0" smtClean="0">
                <a:solidFill>
                  <a:schemeClr val="tx1"/>
                </a:solidFill>
              </a:rPr>
              <a:t>2.3          </a:t>
            </a:r>
            <a:r>
              <a:rPr lang="zh-CN" altLang="en-US" b="1" dirty="0" smtClean="0">
                <a:solidFill>
                  <a:schemeClr val="tx1"/>
                </a:solidFill>
              </a:rPr>
              <a:t> 证券估值</a:t>
            </a:r>
          </a:p>
          <a:p>
            <a:endParaRPr lang="zh-CN" altLang="en-US" b="1" dirty="0" smtClean="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b="1" dirty="0" smtClean="0"/>
              <a:t>2.1 </a:t>
            </a:r>
            <a:r>
              <a:rPr lang="zh-CN" altLang="en-US" b="1" dirty="0" smtClean="0"/>
              <a:t>货币时间价值</a:t>
            </a:r>
          </a:p>
        </p:txBody>
      </p:sp>
      <p:sp>
        <p:nvSpPr>
          <p:cNvPr id="56323" name="内容占位符 2"/>
          <p:cNvSpPr>
            <a:spLocks noGrp="1"/>
          </p:cNvSpPr>
          <p:nvPr>
            <p:ph idx="1"/>
          </p:nvPr>
        </p:nvSpPr>
        <p:spPr/>
        <p:txBody>
          <a:bodyPr/>
          <a:lstStyle/>
          <a:p>
            <a:pPr>
              <a:buFont typeface="Wingdings" pitchFamily="2" charset="2"/>
              <a:buNone/>
            </a:pPr>
            <a:endParaRPr lang="en-US" altLang="zh-CN" dirty="0" smtClean="0"/>
          </a:p>
          <a:p>
            <a:r>
              <a:rPr lang="en-US" altLang="zh-CN" b="1" dirty="0" smtClean="0"/>
              <a:t>2.1.1 </a:t>
            </a:r>
            <a:r>
              <a:rPr lang="zh-CN" altLang="en-US" b="1" smtClean="0"/>
              <a:t>时间价值的概念</a:t>
            </a:r>
            <a:endParaRPr lang="en-US" altLang="zh-CN" b="1" smtClean="0"/>
          </a:p>
          <a:p>
            <a:r>
              <a:rPr lang="en-US" altLang="zh-CN" b="1" dirty="0" smtClean="0">
                <a:solidFill>
                  <a:srgbClr val="C00000"/>
                </a:solidFill>
              </a:rPr>
              <a:t>2.1.2 </a:t>
            </a:r>
            <a:r>
              <a:rPr lang="zh-CN" altLang="en-US" b="1" dirty="0" smtClean="0">
                <a:solidFill>
                  <a:srgbClr val="C00000"/>
                </a:solidFill>
              </a:rPr>
              <a:t>现金流量时间线</a:t>
            </a:r>
            <a:endParaRPr lang="en-US" altLang="zh-CN" b="1" dirty="0" smtClean="0">
              <a:solidFill>
                <a:srgbClr val="C00000"/>
              </a:solidFill>
            </a:endParaRPr>
          </a:p>
          <a:p>
            <a:r>
              <a:rPr lang="en-US" altLang="zh-CN" b="1" dirty="0" smtClean="0"/>
              <a:t>2.1.3 </a:t>
            </a:r>
            <a:r>
              <a:rPr lang="zh-CN" altLang="en-US" b="1" dirty="0" smtClean="0"/>
              <a:t>复利终值和复利现值</a:t>
            </a:r>
            <a:endParaRPr lang="en-US" altLang="zh-CN" b="1" dirty="0" smtClean="0"/>
          </a:p>
          <a:p>
            <a:r>
              <a:rPr lang="en-US" altLang="zh-CN" b="1" dirty="0" smtClean="0"/>
              <a:t>2.1.4 </a:t>
            </a:r>
            <a:r>
              <a:rPr lang="zh-CN" altLang="en-US" b="1" dirty="0" smtClean="0"/>
              <a:t>年金终值和现值</a:t>
            </a:r>
            <a:endParaRPr lang="en-US" altLang="zh-CN" b="1" dirty="0" smtClean="0"/>
          </a:p>
          <a:p>
            <a:r>
              <a:rPr lang="en-US" altLang="zh-CN" b="1" dirty="0" smtClean="0"/>
              <a:t>2.1.5 </a:t>
            </a:r>
            <a:r>
              <a:rPr lang="zh-CN" altLang="en-US" b="1" dirty="0" smtClean="0"/>
              <a:t>时间价值计算中的几个特殊问题</a:t>
            </a:r>
            <a:endParaRPr lang="en-US" altLang="zh-CN" b="1" dirty="0" smtClean="0"/>
          </a:p>
          <a:p>
            <a:endParaRPr lang="zh-CN" alt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0" y="60642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lang="en-US" altLang="zh-CN" sz="2800" b="1" dirty="0" smtClean="0">
                <a:solidFill>
                  <a:schemeClr val="accent2"/>
                </a:solidFill>
                <a:ea typeface="隶书" pitchFamily="49" charset="-122"/>
              </a:rPr>
              <a:t>2.1.2  </a:t>
            </a:r>
            <a:r>
              <a:rPr lang="zh-CN" altLang="en-US" sz="2800" b="1" dirty="0">
                <a:solidFill>
                  <a:schemeClr val="accent2"/>
                </a:solidFill>
                <a:ea typeface="隶书" pitchFamily="49" charset="-122"/>
              </a:rPr>
              <a:t>现金</a:t>
            </a:r>
            <a:r>
              <a:rPr lang="zh-CN" altLang="en-US" sz="2800" b="1" dirty="0" smtClean="0">
                <a:solidFill>
                  <a:schemeClr val="accent2"/>
                </a:solidFill>
                <a:ea typeface="隶书" pitchFamily="49" charset="-122"/>
              </a:rPr>
              <a:t>流量与现金流量时间线</a:t>
            </a:r>
            <a:endParaRPr lang="zh-CN" altLang="en-US" sz="2800" b="1" dirty="0">
              <a:solidFill>
                <a:schemeClr val="accent2"/>
              </a:solidFill>
              <a:ea typeface="隶书" pitchFamily="49" charset="-122"/>
            </a:endParaRPr>
          </a:p>
        </p:txBody>
      </p:sp>
      <p:sp>
        <p:nvSpPr>
          <p:cNvPr id="293894"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293895" name="Text Box 7"/>
          <p:cNvSpPr txBox="1">
            <a:spLocks noChangeArrowheads="1"/>
          </p:cNvSpPr>
          <p:nvPr/>
        </p:nvSpPr>
        <p:spPr bwMode="auto">
          <a:xfrm>
            <a:off x="900113" y="1700213"/>
            <a:ext cx="770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endParaRPr lang="zh-CN" altLang="zh-CN" sz="2800">
              <a:ea typeface="隶书" pitchFamily="49" charset="-122"/>
            </a:endParaRPr>
          </a:p>
        </p:txBody>
      </p:sp>
      <p:sp>
        <p:nvSpPr>
          <p:cNvPr id="293896" name="Text Box 8"/>
          <p:cNvSpPr txBox="1">
            <a:spLocks noChangeArrowheads="1"/>
          </p:cNvSpPr>
          <p:nvPr/>
        </p:nvSpPr>
        <p:spPr bwMode="auto">
          <a:xfrm>
            <a:off x="900113" y="1268413"/>
            <a:ext cx="792003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nSpc>
                <a:spcPct val="150000"/>
              </a:lnSpc>
            </a:pPr>
            <a:r>
              <a:rPr lang="en-US" altLang="zh-CN" sz="2000" b="1" dirty="0" smtClean="0">
                <a:latin typeface="楷体_GB2312" pitchFamily="49" charset="-122"/>
                <a:ea typeface="楷体_GB2312" pitchFamily="49" charset="-122"/>
              </a:rPr>
              <a:t>1</a:t>
            </a:r>
            <a:r>
              <a:rPr lang="en-US" altLang="zh-CN" sz="2000" b="1" dirty="0">
                <a:latin typeface="楷体_GB2312" pitchFamily="49" charset="-122"/>
                <a:ea typeface="楷体_GB2312" pitchFamily="49" charset="-122"/>
              </a:rPr>
              <a:t>. </a:t>
            </a:r>
            <a:r>
              <a:rPr lang="zh-CN" altLang="en-US" sz="2000" b="1" dirty="0" smtClean="0">
                <a:latin typeface="楷体_GB2312" pitchFamily="49" charset="-122"/>
                <a:ea typeface="楷体_GB2312" pitchFamily="49" charset="-122"/>
              </a:rPr>
              <a:t>现金流量的含义</a:t>
            </a:r>
            <a:endParaRPr lang="zh-CN" altLang="en-US" sz="2000" b="1" dirty="0">
              <a:latin typeface="楷体_GB2312" pitchFamily="49" charset="-122"/>
              <a:ea typeface="楷体_GB2312" pitchFamily="49" charset="-122"/>
            </a:endParaRPr>
          </a:p>
          <a:p>
            <a:pPr>
              <a:lnSpc>
                <a:spcPct val="150000"/>
              </a:lnSpc>
            </a:pPr>
            <a:r>
              <a:rPr lang="zh-CN" altLang="en-US" sz="2000" b="1" dirty="0">
                <a:ea typeface="隶书" pitchFamily="49" charset="-122"/>
              </a:rPr>
              <a:t>      </a:t>
            </a:r>
            <a:r>
              <a:rPr lang="zh-CN" altLang="en-US" sz="1600" dirty="0">
                <a:ea typeface="隶书" pitchFamily="49" charset="-122"/>
              </a:rPr>
              <a:t>对一个特定的经济系统而言，投入的资金、花费的成本、获取的收益，都可看成是以货币形式体现的现金流入或现金流出。</a:t>
            </a:r>
          </a:p>
          <a:p>
            <a:pPr>
              <a:lnSpc>
                <a:spcPct val="150000"/>
              </a:lnSpc>
            </a:pPr>
            <a:r>
              <a:rPr lang="zh-CN" altLang="en-US" sz="2000" b="1" dirty="0">
                <a:ea typeface="隶书" pitchFamily="49" charset="-122"/>
              </a:rPr>
              <a:t>     </a:t>
            </a:r>
            <a:r>
              <a:rPr lang="zh-CN" altLang="en-US" sz="1800" b="1" dirty="0">
                <a:latin typeface="宋体" charset="-122"/>
              </a:rPr>
              <a:t>现金流量就是指所研究的</a:t>
            </a:r>
            <a:r>
              <a:rPr lang="zh-CN" altLang="en-US" sz="1800" b="1" dirty="0" smtClean="0">
                <a:latin typeface="宋体" charset="-122"/>
              </a:rPr>
              <a:t>经济</a:t>
            </a:r>
            <a:r>
              <a:rPr lang="zh-CN" altLang="en-US" sz="1800" b="1" dirty="0">
                <a:latin typeface="宋体" charset="-122"/>
              </a:rPr>
              <a:t>活动</a:t>
            </a:r>
            <a:r>
              <a:rPr lang="zh-CN" altLang="en-US" sz="1800" b="1" dirty="0" smtClean="0">
                <a:latin typeface="宋体" charset="-122"/>
              </a:rPr>
              <a:t>在</a:t>
            </a:r>
            <a:r>
              <a:rPr lang="zh-CN" altLang="en-US" sz="1800" b="1" dirty="0">
                <a:latin typeface="宋体" charset="-122"/>
              </a:rPr>
              <a:t>各个时点上（年、半年、季等）实际发生的</a:t>
            </a:r>
            <a:r>
              <a:rPr lang="zh-CN" altLang="en-US" sz="1800" b="1" u="sng" dirty="0">
                <a:latin typeface="宋体" charset="-122"/>
              </a:rPr>
              <a:t>资金流入和资金流出</a:t>
            </a:r>
            <a:r>
              <a:rPr lang="zh-CN" altLang="en-US" sz="1800" b="1" dirty="0">
                <a:latin typeface="宋体" charset="-122"/>
              </a:rPr>
              <a:t>。流入系统的称现金流入（</a:t>
            </a:r>
            <a:r>
              <a:rPr lang="en-US" altLang="zh-CN" sz="1800" b="1" dirty="0">
                <a:latin typeface="宋体" charset="-122"/>
              </a:rPr>
              <a:t>CI</a:t>
            </a:r>
            <a:r>
              <a:rPr lang="zh-CN" altLang="en-US" sz="1800" b="1" dirty="0">
                <a:latin typeface="宋体" charset="-122"/>
              </a:rPr>
              <a:t>）；流出系统的称现金流出（</a:t>
            </a:r>
            <a:r>
              <a:rPr lang="en-US" altLang="zh-CN" sz="1800" b="1" dirty="0">
                <a:latin typeface="宋体" charset="-122"/>
              </a:rPr>
              <a:t>CO</a:t>
            </a:r>
            <a:r>
              <a:rPr lang="zh-CN" altLang="en-US" sz="1800" b="1" dirty="0">
                <a:latin typeface="宋体" charset="-122"/>
              </a:rPr>
              <a:t>）。</a:t>
            </a:r>
            <a:r>
              <a:rPr lang="zh-CN" altLang="en-US" sz="1800" b="1" u="sng" dirty="0">
                <a:latin typeface="宋体" charset="-122"/>
              </a:rPr>
              <a:t>同一时点</a:t>
            </a:r>
            <a:r>
              <a:rPr lang="zh-CN" altLang="en-US" sz="1800" b="1" dirty="0">
                <a:latin typeface="宋体" charset="-122"/>
              </a:rPr>
              <a:t>上现金流入与流出之差称净现金</a:t>
            </a:r>
            <a:r>
              <a:rPr lang="zh-CN" altLang="en-US" sz="1800" b="1" dirty="0" smtClean="0">
                <a:latin typeface="宋体" charset="-122"/>
              </a:rPr>
              <a:t>流量；</a:t>
            </a:r>
            <a:endParaRPr lang="zh-CN" altLang="en-US" sz="1800" b="1" dirty="0">
              <a:latin typeface="宋体" charset="-122"/>
            </a:endParaRPr>
          </a:p>
          <a:p>
            <a:r>
              <a:rPr lang="zh-CN" altLang="en-US" sz="2000" dirty="0">
                <a:ea typeface="隶书" pitchFamily="49" charset="-122"/>
              </a:rPr>
              <a:t>	</a:t>
            </a:r>
          </a:p>
          <a:p>
            <a:r>
              <a:rPr lang="en-US" altLang="zh-CN" sz="2000" b="1" dirty="0">
                <a:latin typeface="楷体_GB2312" pitchFamily="49" charset="-122"/>
                <a:ea typeface="楷体_GB2312" pitchFamily="49" charset="-122"/>
              </a:rPr>
              <a:t>2. </a:t>
            </a:r>
            <a:r>
              <a:rPr lang="zh-CN" altLang="en-US" sz="2000" b="1" dirty="0">
                <a:latin typeface="楷体_GB2312" pitchFamily="49" charset="-122"/>
                <a:ea typeface="楷体_GB2312" pitchFamily="49" charset="-122"/>
              </a:rPr>
              <a:t>确定现金流量应注意的问题</a:t>
            </a:r>
            <a:endParaRPr lang="zh-CN" altLang="en-US" sz="2000" dirty="0">
              <a:latin typeface="楷体_GB2312" pitchFamily="49" charset="-122"/>
              <a:ea typeface="楷体_GB2312" pitchFamily="49" charset="-122"/>
            </a:endParaRPr>
          </a:p>
          <a:p>
            <a:pPr>
              <a:lnSpc>
                <a:spcPct val="150000"/>
              </a:lnSpc>
            </a:pPr>
            <a:r>
              <a:rPr lang="zh-CN" altLang="en-US" sz="1600" dirty="0">
                <a:latin typeface="宋体" charset="-122"/>
              </a:rPr>
              <a:t>（</a:t>
            </a:r>
            <a:r>
              <a:rPr lang="en-US" altLang="zh-CN" sz="1600" dirty="0">
                <a:latin typeface="宋体" charset="-122"/>
              </a:rPr>
              <a:t>1</a:t>
            </a:r>
            <a:r>
              <a:rPr lang="zh-CN" altLang="en-US" sz="1600" dirty="0">
                <a:latin typeface="宋体" charset="-122"/>
              </a:rPr>
              <a:t>）应有明确的发生时点</a:t>
            </a:r>
          </a:p>
          <a:p>
            <a:pPr>
              <a:lnSpc>
                <a:spcPct val="150000"/>
              </a:lnSpc>
            </a:pPr>
            <a:r>
              <a:rPr lang="zh-CN" altLang="en-US" sz="1600" dirty="0">
                <a:latin typeface="宋体" charset="-122"/>
              </a:rPr>
              <a:t>（</a:t>
            </a:r>
            <a:r>
              <a:rPr lang="en-US" altLang="zh-CN" sz="1600" dirty="0">
                <a:latin typeface="宋体" charset="-122"/>
              </a:rPr>
              <a:t>2</a:t>
            </a:r>
            <a:r>
              <a:rPr lang="zh-CN" altLang="en-US" sz="1600" dirty="0">
                <a:latin typeface="宋体" charset="-122"/>
              </a:rPr>
              <a:t>）必须实际发生（如应收或应付账款就</a:t>
            </a:r>
            <a:r>
              <a:rPr lang="zh-CN" altLang="en-US" sz="1600" b="1" dirty="0">
                <a:latin typeface="宋体" charset="-122"/>
              </a:rPr>
              <a:t>不是</a:t>
            </a:r>
            <a:r>
              <a:rPr lang="zh-CN" altLang="en-US" sz="1600" dirty="0">
                <a:latin typeface="宋体" charset="-122"/>
              </a:rPr>
              <a:t>现金流量）</a:t>
            </a:r>
          </a:p>
          <a:p>
            <a:pPr>
              <a:lnSpc>
                <a:spcPct val="150000"/>
              </a:lnSpc>
            </a:pPr>
            <a:r>
              <a:rPr lang="zh-CN" altLang="en-US" sz="1600" dirty="0">
                <a:latin typeface="宋体" charset="-122"/>
              </a:rPr>
              <a:t>（</a:t>
            </a:r>
            <a:r>
              <a:rPr lang="en-US" altLang="zh-CN" sz="1600" dirty="0">
                <a:latin typeface="宋体" charset="-122"/>
              </a:rPr>
              <a:t>3</a:t>
            </a:r>
            <a:r>
              <a:rPr lang="zh-CN" altLang="en-US" sz="1600" dirty="0">
                <a:latin typeface="宋体" charset="-122"/>
              </a:rPr>
              <a:t>）不同的角度有不同的结果（如税收，从企业角度是现金流出；从国家角度都不是）</a:t>
            </a:r>
          </a:p>
        </p:txBody>
      </p:sp>
    </p:spTree>
    <p:extLst>
      <p:ext uri="{BB962C8B-B14F-4D97-AF65-F5344CB8AC3E}">
        <p14:creationId xmlns:p14="http://schemas.microsoft.com/office/powerpoint/2010/main" val="783115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294919" name="Text Box 7"/>
          <p:cNvSpPr txBox="1">
            <a:spLocks noChangeArrowheads="1"/>
          </p:cNvSpPr>
          <p:nvPr/>
        </p:nvSpPr>
        <p:spPr bwMode="auto">
          <a:xfrm>
            <a:off x="1042988" y="1700213"/>
            <a:ext cx="770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endParaRPr lang="zh-CN" altLang="zh-CN" sz="2800">
              <a:ea typeface="隶书" pitchFamily="49" charset="-122"/>
            </a:endParaRPr>
          </a:p>
        </p:txBody>
      </p:sp>
      <p:sp>
        <p:nvSpPr>
          <p:cNvPr id="294920" name="Text Box 19"/>
          <p:cNvSpPr txBox="1">
            <a:spLocks noChangeArrowheads="1"/>
          </p:cNvSpPr>
          <p:nvPr/>
        </p:nvSpPr>
        <p:spPr bwMode="auto">
          <a:xfrm>
            <a:off x="971550" y="1412875"/>
            <a:ext cx="7127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1800" b="1" dirty="0" smtClean="0">
                <a:latin typeface="楷体_GB2312" pitchFamily="49" charset="-122"/>
                <a:ea typeface="楷体_GB2312" pitchFamily="49" charset="-122"/>
              </a:rPr>
              <a:t>    现金流量时间线</a:t>
            </a:r>
            <a:r>
              <a:rPr lang="zh-CN" altLang="en-US" sz="1800" b="1" dirty="0" smtClean="0">
                <a:latin typeface="+mn-ea"/>
                <a:ea typeface="+mn-ea"/>
              </a:rPr>
              <a:t>是</a:t>
            </a:r>
            <a:r>
              <a:rPr lang="zh-CN" altLang="en-US" sz="1800" b="1" dirty="0">
                <a:latin typeface="+mn-ea"/>
                <a:ea typeface="+mn-ea"/>
              </a:rPr>
              <a:t>描述现金流量作为时间函数的图形，它能表示资金在不同时间点流入与流出的</a:t>
            </a:r>
            <a:r>
              <a:rPr lang="zh-CN" altLang="en-US" sz="1800" b="1" dirty="0" smtClean="0">
                <a:latin typeface="+mn-ea"/>
                <a:ea typeface="+mn-ea"/>
              </a:rPr>
              <a:t>情况，</a:t>
            </a:r>
            <a:r>
              <a:rPr lang="zh-CN" altLang="zh-CN" sz="1800" b="1" dirty="0">
                <a:latin typeface="+mn-ea"/>
                <a:ea typeface="+mn-ea"/>
              </a:rPr>
              <a:t>可以直观、便捷地反映资金运动发生的时间和方向</a:t>
            </a:r>
            <a:r>
              <a:rPr lang="zh-CN" altLang="en-US" sz="1800" b="1" dirty="0" smtClean="0">
                <a:latin typeface="+mn-ea"/>
                <a:ea typeface="+mn-ea"/>
              </a:rPr>
              <a:t>。</a:t>
            </a:r>
            <a:endParaRPr lang="en-US" altLang="zh-CN" sz="1800" b="1" dirty="0" smtClean="0">
              <a:latin typeface="+mn-ea"/>
              <a:ea typeface="+mn-ea"/>
            </a:endParaRPr>
          </a:p>
          <a:p>
            <a:r>
              <a:rPr lang="zh-CN" altLang="en-US" sz="1800" b="1" dirty="0" smtClean="0">
                <a:latin typeface="楷体_GB2312" pitchFamily="49" charset="-122"/>
                <a:ea typeface="楷体_GB2312" pitchFamily="49" charset="-122"/>
              </a:rPr>
              <a:t>    </a:t>
            </a:r>
            <a:r>
              <a:rPr lang="zh-CN" altLang="en-US" sz="1800" b="1" dirty="0" smtClean="0">
                <a:solidFill>
                  <a:srgbClr val="00B050"/>
                </a:solidFill>
                <a:latin typeface="楷体_GB2312" pitchFamily="49" charset="-122"/>
                <a:ea typeface="楷体_GB2312" pitchFamily="49" charset="-122"/>
              </a:rPr>
              <a:t>现金流量</a:t>
            </a:r>
            <a:r>
              <a:rPr lang="zh-CN" altLang="en-US" sz="1800" b="1" dirty="0">
                <a:solidFill>
                  <a:srgbClr val="00B050"/>
                </a:solidFill>
                <a:latin typeface="楷体_GB2312" pitchFamily="49" charset="-122"/>
                <a:ea typeface="楷体_GB2312" pitchFamily="49" charset="-122"/>
              </a:rPr>
              <a:t>时间线</a:t>
            </a:r>
            <a:r>
              <a:rPr lang="zh-CN" altLang="en-US" sz="1800" b="1" dirty="0" smtClean="0">
                <a:solidFill>
                  <a:srgbClr val="00B050"/>
                </a:solidFill>
                <a:latin typeface="+mn-ea"/>
                <a:ea typeface="+mn-ea"/>
              </a:rPr>
              <a:t>是</a:t>
            </a:r>
            <a:r>
              <a:rPr lang="zh-CN" altLang="en-US" sz="1800" b="1" dirty="0">
                <a:solidFill>
                  <a:srgbClr val="00B050"/>
                </a:solidFill>
                <a:latin typeface="+mn-ea"/>
                <a:ea typeface="+mn-ea"/>
              </a:rPr>
              <a:t>货币</a:t>
            </a:r>
            <a:r>
              <a:rPr lang="zh-CN" altLang="en-US" sz="1800" b="1" dirty="0" smtClean="0">
                <a:solidFill>
                  <a:srgbClr val="00B050"/>
                </a:solidFill>
                <a:latin typeface="+mn-ea"/>
                <a:ea typeface="+mn-ea"/>
              </a:rPr>
              <a:t>时间</a:t>
            </a:r>
            <a:r>
              <a:rPr lang="zh-CN" altLang="en-US" sz="1800" b="1" dirty="0">
                <a:solidFill>
                  <a:srgbClr val="00B050"/>
                </a:solidFill>
                <a:latin typeface="+mn-ea"/>
                <a:ea typeface="+mn-ea"/>
              </a:rPr>
              <a:t>价值计算中常用的</a:t>
            </a:r>
            <a:r>
              <a:rPr lang="zh-CN" altLang="en-US" sz="1800" b="1" dirty="0" smtClean="0">
                <a:solidFill>
                  <a:srgbClr val="00B050"/>
                </a:solidFill>
                <a:latin typeface="+mn-ea"/>
                <a:ea typeface="+mn-ea"/>
              </a:rPr>
              <a:t>工具</a:t>
            </a:r>
            <a:r>
              <a:rPr lang="zh-CN" altLang="en-US" sz="1800" dirty="0" smtClean="0">
                <a:ea typeface="隶书" pitchFamily="49" charset="-122"/>
              </a:rPr>
              <a:t>。</a:t>
            </a:r>
            <a:endParaRPr lang="en-US" altLang="zh-CN" sz="1800" dirty="0" smtClean="0">
              <a:ea typeface="隶书" pitchFamily="49" charset="-122"/>
            </a:endParaRPr>
          </a:p>
        </p:txBody>
      </p:sp>
      <p:sp>
        <p:nvSpPr>
          <p:cNvPr id="251927" name="Freeform 23"/>
          <p:cNvSpPr>
            <a:spLocks/>
          </p:cNvSpPr>
          <p:nvPr/>
        </p:nvSpPr>
        <p:spPr bwMode="auto">
          <a:xfrm>
            <a:off x="1958975" y="3813175"/>
            <a:ext cx="4035425" cy="6350"/>
          </a:xfrm>
          <a:custGeom>
            <a:avLst/>
            <a:gdLst>
              <a:gd name="T0" fmla="*/ 0 w 4515"/>
              <a:gd name="T1" fmla="*/ 0 h 6"/>
              <a:gd name="T2" fmla="*/ 4035425 w 4515"/>
              <a:gd name="T3" fmla="*/ 6350 h 6"/>
              <a:gd name="T4" fmla="*/ 0 60000 65536"/>
              <a:gd name="T5" fmla="*/ 0 60000 65536"/>
              <a:gd name="T6" fmla="*/ 0 w 4515"/>
              <a:gd name="T7" fmla="*/ 0 h 6"/>
              <a:gd name="T8" fmla="*/ 4515 w 4515"/>
              <a:gd name="T9" fmla="*/ 6 h 6"/>
            </a:gdLst>
            <a:ahLst/>
            <a:cxnLst>
              <a:cxn ang="T4">
                <a:pos x="T0" y="T1"/>
              </a:cxn>
              <a:cxn ang="T5">
                <a:pos x="T2" y="T3"/>
              </a:cxn>
            </a:cxnLst>
            <a:rect l="T6" t="T7" r="T8" b="T9"/>
            <a:pathLst>
              <a:path w="4515" h="6">
                <a:moveTo>
                  <a:pt x="0" y="0"/>
                </a:moveTo>
                <a:lnTo>
                  <a:pt x="4515" y="6"/>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28" name="Line 24"/>
          <p:cNvSpPr>
            <a:spLocks noChangeShapeType="1"/>
          </p:cNvSpPr>
          <p:nvPr/>
        </p:nvSpPr>
        <p:spPr bwMode="auto">
          <a:xfrm>
            <a:off x="1979613" y="3789363"/>
            <a:ext cx="0" cy="762000"/>
          </a:xfrm>
          <a:prstGeom prst="line">
            <a:avLst/>
          </a:prstGeom>
          <a:noFill/>
          <a:ln w="381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1930" name="Line 26"/>
          <p:cNvSpPr>
            <a:spLocks noChangeShapeType="1"/>
          </p:cNvSpPr>
          <p:nvPr/>
        </p:nvSpPr>
        <p:spPr bwMode="auto">
          <a:xfrm>
            <a:off x="2555875"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31" name="Freeform 27"/>
          <p:cNvSpPr>
            <a:spLocks/>
          </p:cNvSpPr>
          <p:nvPr/>
        </p:nvSpPr>
        <p:spPr bwMode="auto">
          <a:xfrm>
            <a:off x="2555875" y="3213100"/>
            <a:ext cx="1588"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44" name="Line 40"/>
          <p:cNvSpPr>
            <a:spLocks noChangeShapeType="1"/>
          </p:cNvSpPr>
          <p:nvPr/>
        </p:nvSpPr>
        <p:spPr bwMode="auto">
          <a:xfrm flipV="1">
            <a:off x="5364163" y="2924175"/>
            <a:ext cx="0" cy="30480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1945" name="Line 41"/>
          <p:cNvSpPr>
            <a:spLocks noChangeShapeType="1"/>
          </p:cNvSpPr>
          <p:nvPr/>
        </p:nvSpPr>
        <p:spPr bwMode="auto">
          <a:xfrm>
            <a:off x="2555875" y="3213100"/>
            <a:ext cx="280828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46" name="Line 42"/>
          <p:cNvSpPr>
            <a:spLocks noChangeShapeType="1"/>
          </p:cNvSpPr>
          <p:nvPr/>
        </p:nvSpPr>
        <p:spPr bwMode="auto">
          <a:xfrm>
            <a:off x="2555875" y="4221163"/>
            <a:ext cx="280828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47" name="Text Box 43"/>
          <p:cNvSpPr txBox="1">
            <a:spLocks noChangeArrowheads="1"/>
          </p:cNvSpPr>
          <p:nvPr/>
        </p:nvSpPr>
        <p:spPr bwMode="auto">
          <a:xfrm>
            <a:off x="1476375" y="4581525"/>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200"/>
              <a:t>30</a:t>
            </a:r>
            <a:r>
              <a:rPr lang="zh-CN" altLang="en-US" sz="1200"/>
              <a:t>万元</a:t>
            </a:r>
            <a:endParaRPr lang="zh-CN" altLang="en-US">
              <a:ea typeface="隶书" pitchFamily="49" charset="-122"/>
            </a:endParaRPr>
          </a:p>
        </p:txBody>
      </p:sp>
      <p:sp>
        <p:nvSpPr>
          <p:cNvPr id="251948" name="Text Box 44"/>
          <p:cNvSpPr txBox="1">
            <a:spLocks noChangeArrowheads="1"/>
          </p:cNvSpPr>
          <p:nvPr/>
        </p:nvSpPr>
        <p:spPr bwMode="auto">
          <a:xfrm>
            <a:off x="3563938" y="2781300"/>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200"/>
              <a:t>5</a:t>
            </a:r>
            <a:r>
              <a:rPr lang="zh-CN" altLang="en-US" sz="1200"/>
              <a:t>万元</a:t>
            </a:r>
            <a:endParaRPr lang="zh-CN" altLang="en-US">
              <a:ea typeface="隶书" pitchFamily="49" charset="-122"/>
            </a:endParaRPr>
          </a:p>
        </p:txBody>
      </p:sp>
      <p:sp>
        <p:nvSpPr>
          <p:cNvPr id="251949" name="Text Box 45"/>
          <p:cNvSpPr txBox="1">
            <a:spLocks noChangeArrowheads="1"/>
          </p:cNvSpPr>
          <p:nvPr/>
        </p:nvSpPr>
        <p:spPr bwMode="auto">
          <a:xfrm>
            <a:off x="3492500" y="4365625"/>
            <a:ext cx="96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200"/>
              <a:t>2</a:t>
            </a:r>
            <a:r>
              <a:rPr lang="zh-CN" altLang="en-US" sz="1200"/>
              <a:t>万元</a:t>
            </a:r>
            <a:endParaRPr lang="zh-CN" altLang="en-US">
              <a:ea typeface="隶书" pitchFamily="49" charset="-122"/>
            </a:endParaRPr>
          </a:p>
        </p:txBody>
      </p:sp>
      <p:sp>
        <p:nvSpPr>
          <p:cNvPr id="251950" name="Text Box 46"/>
          <p:cNvSpPr txBox="1">
            <a:spLocks noChangeArrowheads="1"/>
          </p:cNvSpPr>
          <p:nvPr/>
        </p:nvSpPr>
        <p:spPr bwMode="auto">
          <a:xfrm>
            <a:off x="5219700" y="2636838"/>
            <a:ext cx="660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200"/>
              <a:t>1</a:t>
            </a:r>
            <a:r>
              <a:rPr lang="zh-CN" altLang="en-US" sz="1200"/>
              <a:t>万元</a:t>
            </a:r>
            <a:endParaRPr lang="zh-CN" altLang="en-US">
              <a:ea typeface="隶书" pitchFamily="49" charset="-122"/>
            </a:endParaRPr>
          </a:p>
        </p:txBody>
      </p:sp>
      <p:sp>
        <p:nvSpPr>
          <p:cNvPr id="251952" name="Text Box 48"/>
          <p:cNvSpPr txBox="1">
            <a:spLocks noChangeArrowheads="1"/>
          </p:cNvSpPr>
          <p:nvPr/>
        </p:nvSpPr>
        <p:spPr bwMode="auto">
          <a:xfrm>
            <a:off x="1908175" y="3573463"/>
            <a:ext cx="3816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en-US" altLang="zh-CN" sz="1200"/>
              <a:t>    0              1               2           3              4            5         6 </a:t>
            </a:r>
            <a:endParaRPr lang="en-US" altLang="zh-CN">
              <a:ea typeface="隶书" pitchFamily="49" charset="-122"/>
            </a:endParaRPr>
          </a:p>
        </p:txBody>
      </p:sp>
      <p:sp>
        <p:nvSpPr>
          <p:cNvPr id="251957" name="Line 53"/>
          <p:cNvSpPr>
            <a:spLocks noChangeShapeType="1"/>
          </p:cNvSpPr>
          <p:nvPr/>
        </p:nvSpPr>
        <p:spPr bwMode="auto">
          <a:xfrm>
            <a:off x="2555875"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58" name="Line 54"/>
          <p:cNvSpPr>
            <a:spLocks noChangeShapeType="1"/>
          </p:cNvSpPr>
          <p:nvPr/>
        </p:nvSpPr>
        <p:spPr bwMode="auto">
          <a:xfrm>
            <a:off x="3132138"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59" name="Line 55"/>
          <p:cNvSpPr>
            <a:spLocks noChangeShapeType="1"/>
          </p:cNvSpPr>
          <p:nvPr/>
        </p:nvSpPr>
        <p:spPr bwMode="auto">
          <a:xfrm>
            <a:off x="3708400"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60" name="Line 56"/>
          <p:cNvSpPr>
            <a:spLocks noChangeShapeType="1"/>
          </p:cNvSpPr>
          <p:nvPr/>
        </p:nvSpPr>
        <p:spPr bwMode="auto">
          <a:xfrm>
            <a:off x="4284663"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61" name="Line 57"/>
          <p:cNvSpPr>
            <a:spLocks noChangeShapeType="1"/>
          </p:cNvSpPr>
          <p:nvPr/>
        </p:nvSpPr>
        <p:spPr bwMode="auto">
          <a:xfrm>
            <a:off x="4859338"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62" name="Line 58"/>
          <p:cNvSpPr>
            <a:spLocks noChangeShapeType="1"/>
          </p:cNvSpPr>
          <p:nvPr/>
        </p:nvSpPr>
        <p:spPr bwMode="auto">
          <a:xfrm>
            <a:off x="3132138"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63" name="Line 59"/>
          <p:cNvSpPr>
            <a:spLocks noChangeShapeType="1"/>
          </p:cNvSpPr>
          <p:nvPr/>
        </p:nvSpPr>
        <p:spPr bwMode="auto">
          <a:xfrm>
            <a:off x="3708400"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64" name="Line 60"/>
          <p:cNvSpPr>
            <a:spLocks noChangeShapeType="1"/>
          </p:cNvSpPr>
          <p:nvPr/>
        </p:nvSpPr>
        <p:spPr bwMode="auto">
          <a:xfrm>
            <a:off x="4284663"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65" name="Line 61"/>
          <p:cNvSpPr>
            <a:spLocks noChangeShapeType="1"/>
          </p:cNvSpPr>
          <p:nvPr/>
        </p:nvSpPr>
        <p:spPr bwMode="auto">
          <a:xfrm>
            <a:off x="4859338"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66" name="Line 62"/>
          <p:cNvSpPr>
            <a:spLocks noChangeShapeType="1"/>
          </p:cNvSpPr>
          <p:nvPr/>
        </p:nvSpPr>
        <p:spPr bwMode="auto">
          <a:xfrm>
            <a:off x="5364163" y="3789363"/>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1967" name="Line 63"/>
          <p:cNvSpPr>
            <a:spLocks noChangeShapeType="1"/>
          </p:cNvSpPr>
          <p:nvPr/>
        </p:nvSpPr>
        <p:spPr bwMode="auto">
          <a:xfrm>
            <a:off x="5364163" y="3644900"/>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968" name="Freeform 64"/>
          <p:cNvSpPr>
            <a:spLocks/>
          </p:cNvSpPr>
          <p:nvPr/>
        </p:nvSpPr>
        <p:spPr bwMode="auto">
          <a:xfrm>
            <a:off x="3708400" y="3213100"/>
            <a:ext cx="1588"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69" name="Freeform 65"/>
          <p:cNvSpPr>
            <a:spLocks/>
          </p:cNvSpPr>
          <p:nvPr/>
        </p:nvSpPr>
        <p:spPr bwMode="auto">
          <a:xfrm flipH="1">
            <a:off x="2843213" y="3213100"/>
            <a:ext cx="285750"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70" name="Freeform 66"/>
          <p:cNvSpPr>
            <a:spLocks/>
          </p:cNvSpPr>
          <p:nvPr/>
        </p:nvSpPr>
        <p:spPr bwMode="auto">
          <a:xfrm>
            <a:off x="4284663" y="3213100"/>
            <a:ext cx="1587"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71" name="Freeform 67"/>
          <p:cNvSpPr>
            <a:spLocks/>
          </p:cNvSpPr>
          <p:nvPr/>
        </p:nvSpPr>
        <p:spPr bwMode="auto">
          <a:xfrm>
            <a:off x="4859338" y="3213100"/>
            <a:ext cx="73025"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51972" name="Freeform 68"/>
          <p:cNvSpPr>
            <a:spLocks/>
          </p:cNvSpPr>
          <p:nvPr/>
        </p:nvSpPr>
        <p:spPr bwMode="auto">
          <a:xfrm>
            <a:off x="5364163" y="3213100"/>
            <a:ext cx="1587" cy="609600"/>
          </a:xfrm>
          <a:custGeom>
            <a:avLst/>
            <a:gdLst>
              <a:gd name="T0" fmla="*/ 0 w 1"/>
              <a:gd name="T1" fmla="*/ 609600 h 624"/>
              <a:gd name="T2" fmla="*/ 0 w 1"/>
              <a:gd name="T3" fmla="*/ 0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624"/>
                </a:moveTo>
                <a:lnTo>
                  <a:pt x="0" y="0"/>
                </a:lnTo>
              </a:path>
            </a:pathLst>
          </a:custGeom>
          <a:noFill/>
          <a:ln w="2857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zh-CN" sz="2000"/>
          </a:p>
        </p:txBody>
      </p:sp>
      <p:sp>
        <p:nvSpPr>
          <p:cNvPr id="294949" name="Rectangle 71"/>
          <p:cNvSpPr>
            <a:spLocks noChangeArrowheads="1"/>
          </p:cNvSpPr>
          <p:nvPr/>
        </p:nvSpPr>
        <p:spPr bwMode="auto">
          <a:xfrm>
            <a:off x="971550" y="620713"/>
            <a:ext cx="4394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latin typeface="楷体_GB2312" pitchFamily="49" charset="-122"/>
                <a:ea typeface="楷体_GB2312" pitchFamily="49" charset="-122"/>
              </a:rPr>
              <a:t>3</a:t>
            </a:r>
            <a:r>
              <a:rPr lang="en-US" altLang="zh-CN" b="1" dirty="0" smtClean="0">
                <a:latin typeface="楷体_GB2312" pitchFamily="49" charset="-122"/>
                <a:ea typeface="楷体_GB2312" pitchFamily="49" charset="-122"/>
              </a:rPr>
              <a:t>.</a:t>
            </a:r>
            <a:r>
              <a:rPr lang="zh-CN" altLang="zh-CN" b="1" dirty="0" smtClean="0"/>
              <a:t>现金</a:t>
            </a:r>
            <a:r>
              <a:rPr lang="zh-CN" altLang="zh-CN" b="1" dirty="0"/>
              <a:t>流量</a:t>
            </a:r>
            <a:r>
              <a:rPr lang="zh-CN" altLang="zh-CN" b="1" dirty="0" smtClean="0"/>
              <a:t>时间线</a:t>
            </a:r>
            <a:endParaRPr lang="zh-CN" altLang="en-US" b="1" dirty="0">
              <a:latin typeface="楷体_GB2312" pitchFamily="49" charset="-122"/>
              <a:ea typeface="楷体_GB2312" pitchFamily="49" charset="-122"/>
            </a:endParaRPr>
          </a:p>
        </p:txBody>
      </p:sp>
    </p:spTree>
    <p:extLst>
      <p:ext uri="{BB962C8B-B14F-4D97-AF65-F5344CB8AC3E}">
        <p14:creationId xmlns:p14="http://schemas.microsoft.com/office/powerpoint/2010/main" val="3548329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51927"/>
                                        </p:tgtEl>
                                        <p:attrNameLst>
                                          <p:attrName>style.visibility</p:attrName>
                                        </p:attrNameLst>
                                      </p:cBhvr>
                                      <p:to>
                                        <p:strVal val="visible"/>
                                      </p:to>
                                    </p:set>
                                    <p:animEffect transition="in" filter="slide(fromLeft)">
                                      <p:cBhvr>
                                        <p:cTn id="7" dur="1000"/>
                                        <p:tgtEl>
                                          <p:spTgt spid="251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1957"/>
                                        </p:tgtEl>
                                        <p:attrNameLst>
                                          <p:attrName>style.visibility</p:attrName>
                                        </p:attrNameLst>
                                      </p:cBhvr>
                                      <p:to>
                                        <p:strVal val="visible"/>
                                      </p:to>
                                    </p:set>
                                    <p:animEffect transition="in" filter="box(in)">
                                      <p:cBhvr>
                                        <p:cTn id="12" dur="1000"/>
                                        <p:tgtEl>
                                          <p:spTgt spid="251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1958"/>
                                        </p:tgtEl>
                                        <p:attrNameLst>
                                          <p:attrName>style.visibility</p:attrName>
                                        </p:attrNameLst>
                                      </p:cBhvr>
                                      <p:to>
                                        <p:strVal val="visible"/>
                                      </p:to>
                                    </p:set>
                                    <p:animEffect transition="in" filter="box(in)">
                                      <p:cBhvr>
                                        <p:cTn id="17" dur="1000"/>
                                        <p:tgtEl>
                                          <p:spTgt spid="2519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1959"/>
                                        </p:tgtEl>
                                        <p:attrNameLst>
                                          <p:attrName>style.visibility</p:attrName>
                                        </p:attrNameLst>
                                      </p:cBhvr>
                                      <p:to>
                                        <p:strVal val="visible"/>
                                      </p:to>
                                    </p:set>
                                    <p:animEffect transition="in" filter="box(in)">
                                      <p:cBhvr>
                                        <p:cTn id="22" dur="1000"/>
                                        <p:tgtEl>
                                          <p:spTgt spid="251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1960"/>
                                        </p:tgtEl>
                                        <p:attrNameLst>
                                          <p:attrName>style.visibility</p:attrName>
                                        </p:attrNameLst>
                                      </p:cBhvr>
                                      <p:to>
                                        <p:strVal val="visible"/>
                                      </p:to>
                                    </p:set>
                                    <p:animEffect transition="in" filter="box(in)">
                                      <p:cBhvr>
                                        <p:cTn id="27" dur="1000"/>
                                        <p:tgtEl>
                                          <p:spTgt spid="2519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1961"/>
                                        </p:tgtEl>
                                        <p:attrNameLst>
                                          <p:attrName>style.visibility</p:attrName>
                                        </p:attrNameLst>
                                      </p:cBhvr>
                                      <p:to>
                                        <p:strVal val="visible"/>
                                      </p:to>
                                    </p:set>
                                    <p:animEffect transition="in" filter="box(in)">
                                      <p:cBhvr>
                                        <p:cTn id="32" dur="1000"/>
                                        <p:tgtEl>
                                          <p:spTgt spid="2519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1967"/>
                                        </p:tgtEl>
                                        <p:attrNameLst>
                                          <p:attrName>style.visibility</p:attrName>
                                        </p:attrNameLst>
                                      </p:cBhvr>
                                      <p:to>
                                        <p:strVal val="visible"/>
                                      </p:to>
                                    </p:set>
                                    <p:animEffect transition="in" filter="box(in)">
                                      <p:cBhvr>
                                        <p:cTn id="37" dur="1000"/>
                                        <p:tgtEl>
                                          <p:spTgt spid="251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51952"/>
                                        </p:tgtEl>
                                        <p:attrNameLst>
                                          <p:attrName>style.visibility</p:attrName>
                                        </p:attrNameLst>
                                      </p:cBhvr>
                                      <p:to>
                                        <p:strVal val="visible"/>
                                      </p:to>
                                    </p:set>
                                    <p:animEffect transition="in" filter="slide(fromBottom)">
                                      <p:cBhvr>
                                        <p:cTn id="42" dur="1000"/>
                                        <p:tgtEl>
                                          <p:spTgt spid="2519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32" fill="hold" grpId="0" nodeType="clickEffect">
                                  <p:stCondLst>
                                    <p:cond delay="0"/>
                                  </p:stCondLst>
                                  <p:childTnLst>
                                    <p:set>
                                      <p:cBhvr>
                                        <p:cTn id="46" dur="1" fill="hold">
                                          <p:stCondLst>
                                            <p:cond delay="0"/>
                                          </p:stCondLst>
                                        </p:cTn>
                                        <p:tgtEl>
                                          <p:spTgt spid="251928"/>
                                        </p:tgtEl>
                                        <p:attrNameLst>
                                          <p:attrName>style.visibility</p:attrName>
                                        </p:attrNameLst>
                                      </p:cBhvr>
                                      <p:to>
                                        <p:strVal val="visible"/>
                                      </p:to>
                                    </p:set>
                                    <p:animEffect transition="in" filter="diamond(out)">
                                      <p:cBhvr>
                                        <p:cTn id="47" dur="1000"/>
                                        <p:tgtEl>
                                          <p:spTgt spid="2519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51947"/>
                                        </p:tgtEl>
                                        <p:attrNameLst>
                                          <p:attrName>style.visibility</p:attrName>
                                        </p:attrNameLst>
                                      </p:cBhvr>
                                      <p:to>
                                        <p:strVal val="visible"/>
                                      </p:to>
                                    </p:set>
                                    <p:animEffect transition="in" filter="diamond(in)">
                                      <p:cBhvr>
                                        <p:cTn id="52" dur="1000"/>
                                        <p:tgtEl>
                                          <p:spTgt spid="2519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51930"/>
                                        </p:tgtEl>
                                        <p:attrNameLst>
                                          <p:attrName>style.visibility</p:attrName>
                                        </p:attrNameLst>
                                      </p:cBhvr>
                                      <p:to>
                                        <p:strVal val="visible"/>
                                      </p:to>
                                    </p:set>
                                    <p:animEffect transition="in" filter="diamond(in)">
                                      <p:cBhvr>
                                        <p:cTn id="57" dur="1000"/>
                                        <p:tgtEl>
                                          <p:spTgt spid="2519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51962"/>
                                        </p:tgtEl>
                                        <p:attrNameLst>
                                          <p:attrName>style.visibility</p:attrName>
                                        </p:attrNameLst>
                                      </p:cBhvr>
                                      <p:to>
                                        <p:strVal val="visible"/>
                                      </p:to>
                                    </p:set>
                                    <p:animEffect transition="in" filter="diamond(in)">
                                      <p:cBhvr>
                                        <p:cTn id="62" dur="1000"/>
                                        <p:tgtEl>
                                          <p:spTgt spid="25196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251963"/>
                                        </p:tgtEl>
                                        <p:attrNameLst>
                                          <p:attrName>style.visibility</p:attrName>
                                        </p:attrNameLst>
                                      </p:cBhvr>
                                      <p:to>
                                        <p:strVal val="visible"/>
                                      </p:to>
                                    </p:set>
                                    <p:animEffect transition="in" filter="diamond(in)">
                                      <p:cBhvr>
                                        <p:cTn id="67" dur="1000"/>
                                        <p:tgtEl>
                                          <p:spTgt spid="25196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251964"/>
                                        </p:tgtEl>
                                        <p:attrNameLst>
                                          <p:attrName>style.visibility</p:attrName>
                                        </p:attrNameLst>
                                      </p:cBhvr>
                                      <p:to>
                                        <p:strVal val="visible"/>
                                      </p:to>
                                    </p:set>
                                    <p:animEffect transition="in" filter="diamond(in)">
                                      <p:cBhvr>
                                        <p:cTn id="72" dur="1000"/>
                                        <p:tgtEl>
                                          <p:spTgt spid="25196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8" presetClass="entr" presetSubtype="16" fill="hold" grpId="0" nodeType="clickEffect">
                                  <p:stCondLst>
                                    <p:cond delay="0"/>
                                  </p:stCondLst>
                                  <p:childTnLst>
                                    <p:set>
                                      <p:cBhvr>
                                        <p:cTn id="76" dur="1" fill="hold">
                                          <p:stCondLst>
                                            <p:cond delay="0"/>
                                          </p:stCondLst>
                                        </p:cTn>
                                        <p:tgtEl>
                                          <p:spTgt spid="251965"/>
                                        </p:tgtEl>
                                        <p:attrNameLst>
                                          <p:attrName>style.visibility</p:attrName>
                                        </p:attrNameLst>
                                      </p:cBhvr>
                                      <p:to>
                                        <p:strVal val="visible"/>
                                      </p:to>
                                    </p:set>
                                    <p:animEffect transition="in" filter="diamond(in)">
                                      <p:cBhvr>
                                        <p:cTn id="77" dur="1000"/>
                                        <p:tgtEl>
                                          <p:spTgt spid="2519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251966"/>
                                        </p:tgtEl>
                                        <p:attrNameLst>
                                          <p:attrName>style.visibility</p:attrName>
                                        </p:attrNameLst>
                                      </p:cBhvr>
                                      <p:to>
                                        <p:strVal val="visible"/>
                                      </p:to>
                                    </p:set>
                                    <p:animEffect transition="in" filter="diamond(in)">
                                      <p:cBhvr>
                                        <p:cTn id="82" dur="1000"/>
                                        <p:tgtEl>
                                          <p:spTgt spid="2519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251946"/>
                                        </p:tgtEl>
                                        <p:attrNameLst>
                                          <p:attrName>style.visibility</p:attrName>
                                        </p:attrNameLst>
                                      </p:cBhvr>
                                      <p:to>
                                        <p:strVal val="visible"/>
                                      </p:to>
                                    </p:set>
                                    <p:animEffect transition="in" filter="slide(fromLeft)">
                                      <p:cBhvr>
                                        <p:cTn id="87" dur="1000"/>
                                        <p:tgtEl>
                                          <p:spTgt spid="25194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251949"/>
                                        </p:tgtEl>
                                        <p:attrNameLst>
                                          <p:attrName>style.visibility</p:attrName>
                                        </p:attrNameLst>
                                      </p:cBhvr>
                                      <p:to>
                                        <p:strVal val="visible"/>
                                      </p:to>
                                    </p:set>
                                    <p:animEffect transition="in" filter="diamond(in)">
                                      <p:cBhvr>
                                        <p:cTn id="92" dur="1000"/>
                                        <p:tgtEl>
                                          <p:spTgt spid="25194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8" presetClass="entr" presetSubtype="16" fill="hold" grpId="0" nodeType="clickEffect">
                                  <p:stCondLst>
                                    <p:cond delay="0"/>
                                  </p:stCondLst>
                                  <p:childTnLst>
                                    <p:set>
                                      <p:cBhvr>
                                        <p:cTn id="96" dur="1" fill="hold">
                                          <p:stCondLst>
                                            <p:cond delay="0"/>
                                          </p:stCondLst>
                                        </p:cTn>
                                        <p:tgtEl>
                                          <p:spTgt spid="251931"/>
                                        </p:tgtEl>
                                        <p:attrNameLst>
                                          <p:attrName>style.visibility</p:attrName>
                                        </p:attrNameLst>
                                      </p:cBhvr>
                                      <p:to>
                                        <p:strVal val="visible"/>
                                      </p:to>
                                    </p:set>
                                    <p:animEffect transition="in" filter="diamond(in)">
                                      <p:cBhvr>
                                        <p:cTn id="97" dur="1000"/>
                                        <p:tgtEl>
                                          <p:spTgt spid="2519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8" presetClass="entr" presetSubtype="16" fill="hold" grpId="0" nodeType="clickEffect">
                                  <p:stCondLst>
                                    <p:cond delay="0"/>
                                  </p:stCondLst>
                                  <p:childTnLst>
                                    <p:set>
                                      <p:cBhvr>
                                        <p:cTn id="101" dur="1" fill="hold">
                                          <p:stCondLst>
                                            <p:cond delay="0"/>
                                          </p:stCondLst>
                                        </p:cTn>
                                        <p:tgtEl>
                                          <p:spTgt spid="251969"/>
                                        </p:tgtEl>
                                        <p:attrNameLst>
                                          <p:attrName>style.visibility</p:attrName>
                                        </p:attrNameLst>
                                      </p:cBhvr>
                                      <p:to>
                                        <p:strVal val="visible"/>
                                      </p:to>
                                    </p:set>
                                    <p:animEffect transition="in" filter="diamond(in)">
                                      <p:cBhvr>
                                        <p:cTn id="102" dur="1000"/>
                                        <p:tgtEl>
                                          <p:spTgt spid="25196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8" presetClass="entr" presetSubtype="16" fill="hold" grpId="0" nodeType="clickEffect">
                                  <p:stCondLst>
                                    <p:cond delay="0"/>
                                  </p:stCondLst>
                                  <p:childTnLst>
                                    <p:set>
                                      <p:cBhvr>
                                        <p:cTn id="106" dur="1" fill="hold">
                                          <p:stCondLst>
                                            <p:cond delay="0"/>
                                          </p:stCondLst>
                                        </p:cTn>
                                        <p:tgtEl>
                                          <p:spTgt spid="251968"/>
                                        </p:tgtEl>
                                        <p:attrNameLst>
                                          <p:attrName>style.visibility</p:attrName>
                                        </p:attrNameLst>
                                      </p:cBhvr>
                                      <p:to>
                                        <p:strVal val="visible"/>
                                      </p:to>
                                    </p:set>
                                    <p:animEffect transition="in" filter="diamond(in)">
                                      <p:cBhvr>
                                        <p:cTn id="107" dur="1000"/>
                                        <p:tgtEl>
                                          <p:spTgt spid="25196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251970"/>
                                        </p:tgtEl>
                                        <p:attrNameLst>
                                          <p:attrName>style.visibility</p:attrName>
                                        </p:attrNameLst>
                                      </p:cBhvr>
                                      <p:to>
                                        <p:strVal val="visible"/>
                                      </p:to>
                                    </p:set>
                                    <p:animEffect transition="in" filter="diamond(in)">
                                      <p:cBhvr>
                                        <p:cTn id="112" dur="1000"/>
                                        <p:tgtEl>
                                          <p:spTgt spid="25197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8" presetClass="entr" presetSubtype="16" fill="hold" grpId="0" nodeType="clickEffect">
                                  <p:stCondLst>
                                    <p:cond delay="0"/>
                                  </p:stCondLst>
                                  <p:childTnLst>
                                    <p:set>
                                      <p:cBhvr>
                                        <p:cTn id="116" dur="1" fill="hold">
                                          <p:stCondLst>
                                            <p:cond delay="0"/>
                                          </p:stCondLst>
                                        </p:cTn>
                                        <p:tgtEl>
                                          <p:spTgt spid="251971"/>
                                        </p:tgtEl>
                                        <p:attrNameLst>
                                          <p:attrName>style.visibility</p:attrName>
                                        </p:attrNameLst>
                                      </p:cBhvr>
                                      <p:to>
                                        <p:strVal val="visible"/>
                                      </p:to>
                                    </p:set>
                                    <p:animEffect transition="in" filter="diamond(in)">
                                      <p:cBhvr>
                                        <p:cTn id="117" dur="1000"/>
                                        <p:tgtEl>
                                          <p:spTgt spid="25197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8" presetClass="entr" presetSubtype="16" fill="hold" grpId="0" nodeType="clickEffect">
                                  <p:stCondLst>
                                    <p:cond delay="0"/>
                                  </p:stCondLst>
                                  <p:childTnLst>
                                    <p:set>
                                      <p:cBhvr>
                                        <p:cTn id="121" dur="1" fill="hold">
                                          <p:stCondLst>
                                            <p:cond delay="0"/>
                                          </p:stCondLst>
                                        </p:cTn>
                                        <p:tgtEl>
                                          <p:spTgt spid="251972"/>
                                        </p:tgtEl>
                                        <p:attrNameLst>
                                          <p:attrName>style.visibility</p:attrName>
                                        </p:attrNameLst>
                                      </p:cBhvr>
                                      <p:to>
                                        <p:strVal val="visible"/>
                                      </p:to>
                                    </p:set>
                                    <p:animEffect transition="in" filter="diamond(in)">
                                      <p:cBhvr>
                                        <p:cTn id="122" dur="1000"/>
                                        <p:tgtEl>
                                          <p:spTgt spid="25197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8" fill="hold" grpId="0" nodeType="clickEffect">
                                  <p:stCondLst>
                                    <p:cond delay="0"/>
                                  </p:stCondLst>
                                  <p:childTnLst>
                                    <p:set>
                                      <p:cBhvr>
                                        <p:cTn id="126" dur="1" fill="hold">
                                          <p:stCondLst>
                                            <p:cond delay="0"/>
                                          </p:stCondLst>
                                        </p:cTn>
                                        <p:tgtEl>
                                          <p:spTgt spid="251945"/>
                                        </p:tgtEl>
                                        <p:attrNameLst>
                                          <p:attrName>style.visibility</p:attrName>
                                        </p:attrNameLst>
                                      </p:cBhvr>
                                      <p:to>
                                        <p:strVal val="visible"/>
                                      </p:to>
                                    </p:set>
                                    <p:animEffect transition="in" filter="slide(fromLeft)">
                                      <p:cBhvr>
                                        <p:cTn id="127" dur="1000"/>
                                        <p:tgtEl>
                                          <p:spTgt spid="25194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8" presetClass="entr" presetSubtype="16" fill="hold" grpId="0" nodeType="clickEffect">
                                  <p:stCondLst>
                                    <p:cond delay="0"/>
                                  </p:stCondLst>
                                  <p:childTnLst>
                                    <p:set>
                                      <p:cBhvr>
                                        <p:cTn id="131" dur="1" fill="hold">
                                          <p:stCondLst>
                                            <p:cond delay="0"/>
                                          </p:stCondLst>
                                        </p:cTn>
                                        <p:tgtEl>
                                          <p:spTgt spid="251948"/>
                                        </p:tgtEl>
                                        <p:attrNameLst>
                                          <p:attrName>style.visibility</p:attrName>
                                        </p:attrNameLst>
                                      </p:cBhvr>
                                      <p:to>
                                        <p:strVal val="visible"/>
                                      </p:to>
                                    </p:set>
                                    <p:animEffect transition="in" filter="diamond(in)">
                                      <p:cBhvr>
                                        <p:cTn id="132" dur="1000"/>
                                        <p:tgtEl>
                                          <p:spTgt spid="25194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8" presetClass="entr" presetSubtype="16" fill="hold" grpId="0" nodeType="clickEffect">
                                  <p:stCondLst>
                                    <p:cond delay="0"/>
                                  </p:stCondLst>
                                  <p:childTnLst>
                                    <p:set>
                                      <p:cBhvr>
                                        <p:cTn id="136" dur="1" fill="hold">
                                          <p:stCondLst>
                                            <p:cond delay="0"/>
                                          </p:stCondLst>
                                        </p:cTn>
                                        <p:tgtEl>
                                          <p:spTgt spid="251944"/>
                                        </p:tgtEl>
                                        <p:attrNameLst>
                                          <p:attrName>style.visibility</p:attrName>
                                        </p:attrNameLst>
                                      </p:cBhvr>
                                      <p:to>
                                        <p:strVal val="visible"/>
                                      </p:to>
                                    </p:set>
                                    <p:animEffect transition="in" filter="diamond(in)">
                                      <p:cBhvr>
                                        <p:cTn id="137" dur="1000"/>
                                        <p:tgtEl>
                                          <p:spTgt spid="25194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8" presetClass="entr" presetSubtype="16" fill="hold" grpId="0" nodeType="clickEffect">
                                  <p:stCondLst>
                                    <p:cond delay="0"/>
                                  </p:stCondLst>
                                  <p:childTnLst>
                                    <p:set>
                                      <p:cBhvr>
                                        <p:cTn id="141" dur="1" fill="hold">
                                          <p:stCondLst>
                                            <p:cond delay="0"/>
                                          </p:stCondLst>
                                        </p:cTn>
                                        <p:tgtEl>
                                          <p:spTgt spid="251950"/>
                                        </p:tgtEl>
                                        <p:attrNameLst>
                                          <p:attrName>style.visibility</p:attrName>
                                        </p:attrNameLst>
                                      </p:cBhvr>
                                      <p:to>
                                        <p:strVal val="visible"/>
                                      </p:to>
                                    </p:set>
                                    <p:animEffect transition="in" filter="diamond(in)">
                                      <p:cBhvr>
                                        <p:cTn id="142" dur="1000"/>
                                        <p:tgtEl>
                                          <p:spTgt spid="251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7" grpId="0" animBg="1"/>
      <p:bldP spid="251928" grpId="0" animBg="1"/>
      <p:bldP spid="251930" grpId="0" animBg="1"/>
      <p:bldP spid="251931" grpId="0" animBg="1"/>
      <p:bldP spid="251944" grpId="0" animBg="1"/>
      <p:bldP spid="251945" grpId="0" animBg="1"/>
      <p:bldP spid="251946" grpId="0" animBg="1"/>
      <p:bldP spid="251947" grpId="0"/>
      <p:bldP spid="251948" grpId="0"/>
      <p:bldP spid="251949" grpId="0"/>
      <p:bldP spid="251950" grpId="0"/>
      <p:bldP spid="251952" grpId="0"/>
      <p:bldP spid="251957" grpId="0" animBg="1"/>
      <p:bldP spid="251958" grpId="0" animBg="1"/>
      <p:bldP spid="251959" grpId="0" animBg="1"/>
      <p:bldP spid="251960" grpId="0" animBg="1"/>
      <p:bldP spid="251961" grpId="0" animBg="1"/>
      <p:bldP spid="251962" grpId="0" animBg="1"/>
      <p:bldP spid="251963" grpId="0" animBg="1"/>
      <p:bldP spid="251964" grpId="0" animBg="1"/>
      <p:bldP spid="251965" grpId="0" animBg="1"/>
      <p:bldP spid="251966" grpId="0" animBg="1"/>
      <p:bldP spid="251967" grpId="0" animBg="1"/>
      <p:bldP spid="251968" grpId="0" animBg="1"/>
      <p:bldP spid="251969" grpId="0" animBg="1"/>
      <p:bldP spid="251970" grpId="0" animBg="1"/>
      <p:bldP spid="251971" grpId="0" animBg="1"/>
      <p:bldP spid="2519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Text Box 7"/>
          <p:cNvSpPr txBox="1">
            <a:spLocks noChangeArrowheads="1"/>
          </p:cNvSpPr>
          <p:nvPr/>
        </p:nvSpPr>
        <p:spPr bwMode="auto">
          <a:xfrm>
            <a:off x="1042988" y="1700213"/>
            <a:ext cx="770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endParaRPr lang="zh-CN" altLang="zh-CN" sz="2800">
              <a:ea typeface="隶书" pitchFamily="49" charset="-122"/>
            </a:endParaRPr>
          </a:p>
        </p:txBody>
      </p:sp>
      <p:sp>
        <p:nvSpPr>
          <p:cNvPr id="295943" name="Text Box 8"/>
          <p:cNvSpPr txBox="1">
            <a:spLocks noChangeArrowheads="1"/>
          </p:cNvSpPr>
          <p:nvPr/>
        </p:nvSpPr>
        <p:spPr bwMode="auto">
          <a:xfrm>
            <a:off x="611188" y="620713"/>
            <a:ext cx="7920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just"/>
            <a:r>
              <a:rPr lang="zh-CN" altLang="en-US" b="1" dirty="0" smtClean="0">
                <a:latin typeface="楷体_GB2312" pitchFamily="49" charset="-122"/>
                <a:ea typeface="楷体_GB2312" pitchFamily="49" charset="-122"/>
              </a:rPr>
              <a:t>现金</a:t>
            </a:r>
            <a:r>
              <a:rPr lang="zh-CN" altLang="en-US" b="1" dirty="0">
                <a:latin typeface="楷体_GB2312" pitchFamily="49" charset="-122"/>
                <a:ea typeface="楷体_GB2312" pitchFamily="49" charset="-122"/>
              </a:rPr>
              <a:t>流量时间线的</a:t>
            </a:r>
            <a:r>
              <a:rPr lang="zh-CN" altLang="en-US" b="1" dirty="0" smtClean="0">
                <a:latin typeface="楷体_GB2312" pitchFamily="49" charset="-122"/>
                <a:ea typeface="楷体_GB2312" pitchFamily="49" charset="-122"/>
              </a:rPr>
              <a:t>绘制方法与含义</a:t>
            </a:r>
            <a:endParaRPr lang="zh-CN" altLang="en-US" b="1" dirty="0">
              <a:latin typeface="楷体_GB2312" pitchFamily="49" charset="-122"/>
              <a:ea typeface="楷体_GB2312" pitchFamily="49" charset="-122"/>
            </a:endParaRPr>
          </a:p>
        </p:txBody>
      </p:sp>
      <p:sp>
        <p:nvSpPr>
          <p:cNvPr id="298021" name="Rectangle 37"/>
          <p:cNvSpPr>
            <a:spLocks noChangeArrowheads="1"/>
          </p:cNvSpPr>
          <p:nvPr/>
        </p:nvSpPr>
        <p:spPr bwMode="auto">
          <a:xfrm>
            <a:off x="900113" y="1069083"/>
            <a:ext cx="7705725"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nSpc>
                <a:spcPct val="150000"/>
              </a:lnSpc>
              <a:tabLst>
                <a:tab pos="495300" algn="l"/>
              </a:tabLst>
            </a:pPr>
            <a:r>
              <a:rPr lang="zh-CN" altLang="en-US" sz="1600" b="1" dirty="0" smtClean="0">
                <a:latin typeface="宋体" charset="-122"/>
                <a:ea typeface="宋体" charset="-122"/>
              </a:rPr>
              <a:t>（</a:t>
            </a:r>
            <a:r>
              <a:rPr lang="en-US" altLang="zh-CN" sz="1600" b="1" dirty="0" smtClean="0">
                <a:latin typeface="宋体" charset="-122"/>
                <a:ea typeface="宋体" charset="-122"/>
              </a:rPr>
              <a:t>1</a:t>
            </a:r>
            <a:r>
              <a:rPr lang="zh-CN" altLang="en-US" sz="1600" b="1" dirty="0" smtClean="0">
                <a:latin typeface="宋体" charset="-122"/>
                <a:ea typeface="宋体" charset="-122"/>
              </a:rPr>
              <a:t>）横轴</a:t>
            </a:r>
            <a:r>
              <a:rPr lang="zh-CN" altLang="en-US" sz="1600" b="1" dirty="0">
                <a:latin typeface="宋体" charset="-122"/>
                <a:ea typeface="宋体" charset="-122"/>
              </a:rPr>
              <a:t>：</a:t>
            </a:r>
            <a:r>
              <a:rPr lang="zh-CN" altLang="en-US" sz="1600" dirty="0">
                <a:latin typeface="宋体" charset="-122"/>
                <a:ea typeface="宋体" charset="-122"/>
              </a:rPr>
              <a:t>时间轴</a:t>
            </a:r>
            <a:r>
              <a:rPr lang="zh-CN" altLang="en-US" sz="1600" dirty="0" smtClean="0">
                <a:latin typeface="宋体" charset="-122"/>
                <a:ea typeface="宋体" charset="-122"/>
              </a:rPr>
              <a:t>，横轴</a:t>
            </a:r>
            <a:r>
              <a:rPr lang="zh-CN" altLang="en-US" sz="1600" dirty="0">
                <a:latin typeface="宋体" charset="-122"/>
                <a:ea typeface="宋体" charset="-122"/>
              </a:rPr>
              <a:t>上的坐标称为时点，是现金流量发生的时间；</a:t>
            </a:r>
          </a:p>
          <a:p>
            <a:pPr indent="266700">
              <a:lnSpc>
                <a:spcPct val="150000"/>
              </a:lnSpc>
              <a:tabLst>
                <a:tab pos="495300" algn="l"/>
              </a:tabLst>
            </a:pPr>
            <a:r>
              <a:rPr lang="zh-CN" altLang="en-US" sz="1600" b="1" dirty="0" smtClean="0">
                <a:latin typeface="宋体" charset="-122"/>
                <a:ea typeface="宋体" charset="-122"/>
              </a:rPr>
              <a:t>（</a:t>
            </a:r>
            <a:r>
              <a:rPr lang="en-US" altLang="zh-CN" sz="1600" b="1" dirty="0" smtClean="0">
                <a:latin typeface="宋体" charset="-122"/>
                <a:ea typeface="宋体" charset="-122"/>
              </a:rPr>
              <a:t>2</a:t>
            </a:r>
            <a:r>
              <a:rPr lang="zh-CN" altLang="en-US" sz="1600" b="1" dirty="0" smtClean="0">
                <a:latin typeface="宋体" charset="-122"/>
                <a:ea typeface="宋体" charset="-122"/>
              </a:rPr>
              <a:t>）时点</a:t>
            </a:r>
            <a:r>
              <a:rPr lang="zh-CN" altLang="en-US" sz="1600" dirty="0" smtClean="0">
                <a:latin typeface="宋体" charset="-122"/>
                <a:ea typeface="宋体" charset="-122"/>
              </a:rPr>
              <a:t>：</a:t>
            </a:r>
            <a:endParaRPr lang="en-US" altLang="zh-CN" sz="1600" dirty="0" smtClean="0">
              <a:latin typeface="宋体" charset="-122"/>
              <a:ea typeface="宋体" charset="-122"/>
            </a:endParaRPr>
          </a:p>
          <a:p>
            <a:pPr indent="266700">
              <a:lnSpc>
                <a:spcPct val="150000"/>
              </a:lnSpc>
              <a:tabLst>
                <a:tab pos="495300" algn="l"/>
              </a:tabLst>
            </a:pPr>
            <a:r>
              <a:rPr lang="zh-CN" altLang="en-US" sz="1600" dirty="0" smtClean="0">
                <a:latin typeface="宋体" charset="-122"/>
                <a:ea typeface="宋体" charset="-122"/>
              </a:rPr>
              <a:t>“</a:t>
            </a:r>
            <a:r>
              <a:rPr lang="en-US" altLang="zh-CN" sz="1600" dirty="0" smtClean="0">
                <a:latin typeface="宋体" charset="-122"/>
                <a:ea typeface="宋体" charset="-122"/>
              </a:rPr>
              <a:t>0”</a:t>
            </a:r>
            <a:r>
              <a:rPr lang="en-US" altLang="zh-CN" sz="1600" dirty="0">
                <a:latin typeface="宋体" charset="-122"/>
                <a:ea typeface="宋体" charset="-122"/>
              </a:rPr>
              <a:t>——</a:t>
            </a:r>
            <a:r>
              <a:rPr lang="zh-CN" altLang="en-US" sz="1600" dirty="0">
                <a:latin typeface="宋体" charset="-122"/>
                <a:ea typeface="宋体" charset="-122"/>
              </a:rPr>
              <a:t>代表“现在”、“项目初始时刻”，是时间轴的起点；</a:t>
            </a:r>
          </a:p>
          <a:p>
            <a:pPr indent="266700">
              <a:lnSpc>
                <a:spcPct val="150000"/>
              </a:lnSpc>
              <a:tabLst>
                <a:tab pos="495300" algn="l"/>
              </a:tabLst>
            </a:pPr>
            <a:r>
              <a:rPr lang="zh-CN" altLang="en-US" sz="1600" dirty="0" smtClean="0">
                <a:latin typeface="宋体" charset="-122"/>
                <a:ea typeface="宋体" charset="-122"/>
              </a:rPr>
              <a:t>“</a:t>
            </a:r>
            <a:r>
              <a:rPr lang="en-US" altLang="zh-CN" sz="1600" dirty="0">
                <a:latin typeface="宋体" charset="-122"/>
                <a:ea typeface="宋体" charset="-122"/>
              </a:rPr>
              <a:t>1</a:t>
            </a:r>
            <a:r>
              <a:rPr lang="zh-CN" altLang="en-US" sz="1600" dirty="0">
                <a:latin typeface="宋体" charset="-122"/>
                <a:ea typeface="宋体" charset="-122"/>
              </a:rPr>
              <a:t>～</a:t>
            </a:r>
            <a:r>
              <a:rPr lang="en-US" altLang="zh-CN" sz="1600" dirty="0">
                <a:latin typeface="宋体" charset="-122"/>
                <a:ea typeface="宋体" charset="-122"/>
              </a:rPr>
              <a:t>5”——</a:t>
            </a:r>
            <a:r>
              <a:rPr lang="zh-CN" altLang="en-US" sz="1600" dirty="0">
                <a:latin typeface="宋体" charset="-122"/>
                <a:ea typeface="宋体" charset="-122"/>
              </a:rPr>
              <a:t>每个时点都代表这一期的期末和下一期的期初，如上图“</a:t>
            </a:r>
            <a:r>
              <a:rPr lang="en-US" altLang="zh-CN" sz="1600" dirty="0">
                <a:latin typeface="宋体" charset="-122"/>
                <a:ea typeface="宋体" charset="-122"/>
              </a:rPr>
              <a:t>2”</a:t>
            </a:r>
            <a:r>
              <a:rPr lang="zh-CN" altLang="en-US" sz="1600" dirty="0">
                <a:latin typeface="宋体" charset="-122"/>
                <a:ea typeface="宋体" charset="-122"/>
              </a:rPr>
              <a:t>表示第二年的年末和第三年的年初；</a:t>
            </a:r>
          </a:p>
          <a:p>
            <a:pPr indent="266700">
              <a:lnSpc>
                <a:spcPct val="150000"/>
              </a:lnSpc>
              <a:tabLst>
                <a:tab pos="495300" algn="l"/>
              </a:tabLst>
            </a:pPr>
            <a:r>
              <a:rPr lang="zh-CN" altLang="en-US" sz="1600" b="1" dirty="0" smtClean="0">
                <a:latin typeface="宋体" charset="-122"/>
                <a:ea typeface="宋体" charset="-122"/>
              </a:rPr>
              <a:t>（</a:t>
            </a:r>
            <a:r>
              <a:rPr lang="en-US" altLang="zh-CN" sz="1600" b="1" dirty="0" smtClean="0">
                <a:latin typeface="宋体" charset="-122"/>
                <a:ea typeface="宋体" charset="-122"/>
              </a:rPr>
              <a:t>3</a:t>
            </a:r>
            <a:r>
              <a:rPr lang="zh-CN" altLang="en-US" sz="1600" b="1" dirty="0" smtClean="0">
                <a:latin typeface="宋体" charset="-122"/>
                <a:ea typeface="宋体" charset="-122"/>
              </a:rPr>
              <a:t>）箭</a:t>
            </a:r>
            <a:r>
              <a:rPr lang="zh-CN" altLang="en-US" sz="1600" b="1" dirty="0">
                <a:latin typeface="宋体" charset="-122"/>
                <a:ea typeface="宋体" charset="-122"/>
              </a:rPr>
              <a:t>线</a:t>
            </a:r>
            <a:r>
              <a:rPr lang="zh-CN" altLang="en-US" sz="1600" b="1" dirty="0" smtClean="0">
                <a:latin typeface="宋体" charset="-122"/>
                <a:ea typeface="宋体" charset="-122"/>
              </a:rPr>
              <a:t>：</a:t>
            </a:r>
            <a:endParaRPr lang="en-US" altLang="zh-CN" sz="1600" b="1" dirty="0" smtClean="0">
              <a:latin typeface="宋体" charset="-122"/>
              <a:ea typeface="宋体" charset="-122"/>
            </a:endParaRPr>
          </a:p>
          <a:p>
            <a:pPr indent="266700">
              <a:lnSpc>
                <a:spcPct val="150000"/>
              </a:lnSpc>
              <a:tabLst>
                <a:tab pos="495300" algn="l"/>
              </a:tabLst>
            </a:pPr>
            <a:r>
              <a:rPr lang="zh-CN" altLang="en-US" sz="1600" dirty="0" smtClean="0">
                <a:latin typeface="宋体" charset="-122"/>
                <a:ea typeface="宋体" charset="-122"/>
              </a:rPr>
              <a:t>向下代表</a:t>
            </a:r>
            <a:r>
              <a:rPr lang="zh-CN" altLang="en-US" sz="1600" dirty="0">
                <a:latin typeface="宋体" charset="-122"/>
                <a:ea typeface="宋体" charset="-122"/>
              </a:rPr>
              <a:t>“现金流入”，通常有：营业收入、补贴收入、回收固定资产余值、回收流动资金；</a:t>
            </a:r>
          </a:p>
          <a:p>
            <a:pPr indent="266700">
              <a:lnSpc>
                <a:spcPct val="150000"/>
              </a:lnSpc>
              <a:tabLst>
                <a:tab pos="495300" algn="l"/>
              </a:tabLst>
            </a:pPr>
            <a:r>
              <a:rPr lang="zh-CN" altLang="en-US" sz="1600" dirty="0" smtClean="0">
                <a:latin typeface="宋体" charset="-122"/>
                <a:ea typeface="宋体" charset="-122"/>
              </a:rPr>
              <a:t>向上代表</a:t>
            </a:r>
            <a:r>
              <a:rPr lang="zh-CN" altLang="en-US" sz="1600" dirty="0">
                <a:latin typeface="宋体" charset="-122"/>
                <a:ea typeface="宋体" charset="-122"/>
              </a:rPr>
              <a:t>“现金流出”， 通常有：建设投资、流动资金投资、经营成本、营业税金及附加、维持营运投资等构成</a:t>
            </a:r>
            <a:r>
              <a:rPr lang="zh-CN" altLang="en-US" sz="1600" dirty="0" smtClean="0">
                <a:latin typeface="宋体" charset="-122"/>
                <a:ea typeface="宋体" charset="-122"/>
              </a:rPr>
              <a:t>。</a:t>
            </a:r>
            <a:endParaRPr lang="en-US" altLang="zh-CN" sz="1600" dirty="0">
              <a:latin typeface="宋体" charset="-122"/>
              <a:ea typeface="宋体" charset="-122"/>
            </a:endParaRPr>
          </a:p>
          <a:p>
            <a:pPr indent="266700">
              <a:lnSpc>
                <a:spcPct val="150000"/>
              </a:lnSpc>
              <a:tabLst>
                <a:tab pos="495300" algn="l"/>
              </a:tabLst>
            </a:pPr>
            <a:r>
              <a:rPr lang="zh-CN" altLang="en-US" sz="1600" dirty="0" smtClean="0">
                <a:solidFill>
                  <a:srgbClr val="00B050"/>
                </a:solidFill>
                <a:latin typeface="宋体" charset="-122"/>
                <a:ea typeface="宋体" charset="-122"/>
              </a:rPr>
              <a:t>绘制</a:t>
            </a:r>
            <a:r>
              <a:rPr lang="zh-CN" altLang="en-US" sz="1600" dirty="0">
                <a:solidFill>
                  <a:srgbClr val="00B050"/>
                </a:solidFill>
                <a:latin typeface="宋体" charset="-122"/>
                <a:ea typeface="宋体" charset="-122"/>
              </a:rPr>
              <a:t>现金流量图必须把握现金流量的三要素</a:t>
            </a:r>
            <a:r>
              <a:rPr lang="en-US" altLang="zh-CN" sz="1600" dirty="0">
                <a:solidFill>
                  <a:srgbClr val="00B050"/>
                </a:solidFill>
                <a:latin typeface="宋体" charset="-122"/>
                <a:ea typeface="宋体" charset="-122"/>
              </a:rPr>
              <a:t>: </a:t>
            </a:r>
            <a:r>
              <a:rPr lang="zh-CN" altLang="en-US" sz="1800" b="1" u="sng" dirty="0">
                <a:solidFill>
                  <a:srgbClr val="FF0000"/>
                </a:solidFill>
                <a:latin typeface="宋体" charset="-122"/>
                <a:ea typeface="宋体" charset="-122"/>
              </a:rPr>
              <a:t>现金流量的大小、方向、时间点</a:t>
            </a:r>
          </a:p>
        </p:txBody>
      </p:sp>
    </p:spTree>
    <p:extLst>
      <p:ext uri="{BB962C8B-B14F-4D97-AF65-F5344CB8AC3E}">
        <p14:creationId xmlns:p14="http://schemas.microsoft.com/office/powerpoint/2010/main" val="484091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8021">
                                            <p:txEl>
                                              <p:pRg st="0" end="0"/>
                                            </p:txEl>
                                          </p:spTgt>
                                        </p:tgtEl>
                                        <p:attrNameLst>
                                          <p:attrName>style.visibility</p:attrName>
                                        </p:attrNameLst>
                                      </p:cBhvr>
                                      <p:to>
                                        <p:strVal val="visible"/>
                                      </p:to>
                                    </p:set>
                                    <p:animEffect transition="in" filter="checkerboard(across)">
                                      <p:cBhvr>
                                        <p:cTn id="7" dur="1000"/>
                                        <p:tgtEl>
                                          <p:spTgt spid="298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98021">
                                            <p:txEl>
                                              <p:pRg st="1" end="1"/>
                                            </p:txEl>
                                          </p:spTgt>
                                        </p:tgtEl>
                                        <p:attrNameLst>
                                          <p:attrName>style.visibility</p:attrName>
                                        </p:attrNameLst>
                                      </p:cBhvr>
                                      <p:to>
                                        <p:strVal val="visible"/>
                                      </p:to>
                                    </p:set>
                                    <p:animEffect transition="in" filter="diamond(in)">
                                      <p:cBhvr>
                                        <p:cTn id="12" dur="2000"/>
                                        <p:tgtEl>
                                          <p:spTgt spid="2980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98021">
                                            <p:txEl>
                                              <p:pRg st="2" end="2"/>
                                            </p:txEl>
                                          </p:spTgt>
                                        </p:tgtEl>
                                        <p:attrNameLst>
                                          <p:attrName>style.visibility</p:attrName>
                                        </p:attrNameLst>
                                      </p:cBhvr>
                                      <p:to>
                                        <p:strVal val="visible"/>
                                      </p:to>
                                    </p:set>
                                    <p:animEffect transition="in" filter="diamond(in)">
                                      <p:cBhvr>
                                        <p:cTn id="17" dur="2000"/>
                                        <p:tgtEl>
                                          <p:spTgt spid="2980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98021">
                                            <p:txEl>
                                              <p:pRg st="3" end="3"/>
                                            </p:txEl>
                                          </p:spTgt>
                                        </p:tgtEl>
                                        <p:attrNameLst>
                                          <p:attrName>style.visibility</p:attrName>
                                        </p:attrNameLst>
                                      </p:cBhvr>
                                      <p:to>
                                        <p:strVal val="visible"/>
                                      </p:to>
                                    </p:set>
                                    <p:animEffect transition="in" filter="diamond(in)">
                                      <p:cBhvr>
                                        <p:cTn id="22" dur="2000"/>
                                        <p:tgtEl>
                                          <p:spTgt spid="2980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298021">
                                            <p:txEl>
                                              <p:pRg st="4" end="4"/>
                                            </p:txEl>
                                          </p:spTgt>
                                        </p:tgtEl>
                                        <p:attrNameLst>
                                          <p:attrName>style.visibility</p:attrName>
                                        </p:attrNameLst>
                                      </p:cBhvr>
                                      <p:to>
                                        <p:strVal val="visible"/>
                                      </p:to>
                                    </p:set>
                                    <p:animEffect transition="in" filter="diamond(in)">
                                      <p:cBhvr>
                                        <p:cTn id="27" dur="2000"/>
                                        <p:tgtEl>
                                          <p:spTgt spid="2980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98021">
                                            <p:txEl>
                                              <p:pRg st="5" end="5"/>
                                            </p:txEl>
                                          </p:spTgt>
                                        </p:tgtEl>
                                        <p:attrNameLst>
                                          <p:attrName>style.visibility</p:attrName>
                                        </p:attrNameLst>
                                      </p:cBhvr>
                                      <p:to>
                                        <p:strVal val="visible"/>
                                      </p:to>
                                    </p:set>
                                    <p:animEffect transition="in" filter="diamond(in)">
                                      <p:cBhvr>
                                        <p:cTn id="32" dur="2000"/>
                                        <p:tgtEl>
                                          <p:spTgt spid="29802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98021">
                                            <p:txEl>
                                              <p:pRg st="6" end="6"/>
                                            </p:txEl>
                                          </p:spTgt>
                                        </p:tgtEl>
                                        <p:attrNameLst>
                                          <p:attrName>style.visibility</p:attrName>
                                        </p:attrNameLst>
                                      </p:cBhvr>
                                      <p:to>
                                        <p:strVal val="visible"/>
                                      </p:to>
                                    </p:set>
                                    <p:animEffect transition="in" filter="checkerboard(across)">
                                      <p:cBhvr>
                                        <p:cTn id="37" dur="1000"/>
                                        <p:tgtEl>
                                          <p:spTgt spid="2980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8021">
                                            <p:txEl>
                                              <p:pRg st="7" end="7"/>
                                            </p:txEl>
                                          </p:spTgt>
                                        </p:tgtEl>
                                        <p:attrNameLst>
                                          <p:attrName>style.visibility</p:attrName>
                                        </p:attrNameLst>
                                      </p:cBhvr>
                                      <p:to>
                                        <p:strVal val="visible"/>
                                      </p:to>
                                    </p:set>
                                    <p:animEffect transition="in" filter="checkerboard(across)">
                                      <p:cBhvr>
                                        <p:cTn id="42" dur="1000"/>
                                        <p:tgtEl>
                                          <p:spTgt spid="298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2.1 </a:t>
            </a:r>
            <a:r>
              <a:rPr lang="zh-CN" altLang="en-US" smtClean="0"/>
              <a:t>货币时间价值</a:t>
            </a:r>
          </a:p>
        </p:txBody>
      </p:sp>
      <p:sp>
        <p:nvSpPr>
          <p:cNvPr id="58371"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2.1.1 </a:t>
            </a:r>
            <a:r>
              <a:rPr lang="zh-CN" altLang="en-US" b="1" smtClean="0"/>
              <a:t>时间价值的概念</a:t>
            </a:r>
            <a:endParaRPr lang="en-US" altLang="zh-CN" b="1" smtClean="0"/>
          </a:p>
          <a:p>
            <a:r>
              <a:rPr lang="en-US" altLang="zh-CN" b="1" smtClean="0"/>
              <a:t>2.1.2 </a:t>
            </a:r>
            <a:r>
              <a:rPr lang="zh-CN" altLang="en-US" b="1" smtClean="0"/>
              <a:t>现金流量时间线</a:t>
            </a:r>
            <a:endParaRPr lang="en-US" altLang="zh-CN" b="1" smtClean="0"/>
          </a:p>
          <a:p>
            <a:r>
              <a:rPr lang="en-US" altLang="zh-CN" b="1" smtClean="0">
                <a:solidFill>
                  <a:srgbClr val="C00000"/>
                </a:solidFill>
              </a:rPr>
              <a:t>2.1.3 </a:t>
            </a:r>
            <a:r>
              <a:rPr lang="zh-CN" altLang="en-US" b="1" smtClean="0">
                <a:solidFill>
                  <a:srgbClr val="C00000"/>
                </a:solidFill>
              </a:rPr>
              <a:t>复利终值和复利现值</a:t>
            </a:r>
            <a:endParaRPr lang="en-US" altLang="zh-CN" b="1" smtClean="0">
              <a:solidFill>
                <a:srgbClr val="C00000"/>
              </a:solidFill>
            </a:endParaRPr>
          </a:p>
          <a:p>
            <a:r>
              <a:rPr lang="en-US" altLang="zh-CN" b="1" smtClean="0"/>
              <a:t>2.1.4 </a:t>
            </a:r>
            <a:r>
              <a:rPr lang="zh-CN" altLang="en-US" b="1" smtClean="0"/>
              <a:t>年金终值和现值</a:t>
            </a:r>
            <a:endParaRPr lang="en-US" altLang="zh-CN" b="1" smtClean="0"/>
          </a:p>
          <a:p>
            <a:r>
              <a:rPr lang="en-US" altLang="zh-CN" b="1" smtClean="0"/>
              <a:t>2.1.5 </a:t>
            </a:r>
            <a:r>
              <a:rPr lang="zh-CN" altLang="en-US" b="1" smtClean="0"/>
              <a:t>时间价值计算中的几个特殊问题</a:t>
            </a:r>
            <a:endParaRPr lang="en-US" altLang="zh-CN" b="1" smtClean="0"/>
          </a:p>
          <a:p>
            <a:endParaRPr lang="zh-CN" altLang="en-US"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smtClean="0"/>
              <a:t>2.1.3 </a:t>
            </a:r>
            <a:r>
              <a:rPr lang="zh-CN" altLang="en-US" smtClean="0"/>
              <a:t>复利终值和复利现值</a:t>
            </a:r>
          </a:p>
        </p:txBody>
      </p:sp>
      <p:sp>
        <p:nvSpPr>
          <p:cNvPr id="59395" name="内容占位符 2"/>
          <p:cNvSpPr>
            <a:spLocks noGrp="1"/>
          </p:cNvSpPr>
          <p:nvPr>
            <p:ph idx="1"/>
          </p:nvPr>
        </p:nvSpPr>
        <p:spPr/>
        <p:txBody>
          <a:bodyPr/>
          <a:lstStyle/>
          <a:p>
            <a:r>
              <a:rPr lang="zh-CN" sz="2400" smtClean="0"/>
              <a:t>利息的计算</a:t>
            </a:r>
            <a:endParaRPr lang="en-US" altLang="zh-CN" sz="2400" smtClean="0"/>
          </a:p>
          <a:p>
            <a:endParaRPr lang="en-US" altLang="zh-CN" sz="800" smtClean="0"/>
          </a:p>
          <a:p>
            <a:pPr>
              <a:buFont typeface="Wingdings" pitchFamily="2" charset="2"/>
              <a:buNone/>
            </a:pPr>
            <a:r>
              <a:rPr lang="en-US" altLang="zh-CN" sz="2400" smtClean="0"/>
              <a:t>    </a:t>
            </a:r>
            <a:r>
              <a:rPr lang="zh-CN" sz="2400" smtClean="0"/>
              <a:t>单利</a:t>
            </a:r>
            <a:r>
              <a:rPr lang="en-US" altLang="zh-CN" sz="2400" smtClean="0"/>
              <a:t>——</a:t>
            </a:r>
            <a:r>
              <a:rPr lang="zh-CN" sz="2400" smtClean="0"/>
              <a:t>指一定期间内只根据本金计算利息，当期产生的利息在下一期不作为本金，不重复计算利息。</a:t>
            </a:r>
            <a:endParaRPr lang="en-US" altLang="zh-CN" sz="2400" smtClean="0"/>
          </a:p>
          <a:p>
            <a:pPr>
              <a:buFont typeface="Wingdings" pitchFamily="2" charset="2"/>
              <a:buNone/>
            </a:pPr>
            <a:r>
              <a:rPr lang="en-US" altLang="zh-CN" sz="2400" smtClean="0"/>
              <a:t>    </a:t>
            </a:r>
            <a:r>
              <a:rPr lang="zh-CN" sz="2400" smtClean="0"/>
              <a:t>复利</a:t>
            </a:r>
            <a:r>
              <a:rPr lang="en-US" altLang="zh-CN" sz="2400" smtClean="0"/>
              <a:t>——</a:t>
            </a:r>
            <a:r>
              <a:rPr lang="zh-CN" sz="2400" smtClean="0"/>
              <a:t>不仅本金要计算利息，利息也要计算利息，即通常所说的“利滚利”。</a:t>
            </a:r>
            <a:endParaRPr lang="en-US" altLang="zh-CN" sz="2400" smtClean="0"/>
          </a:p>
          <a:p>
            <a:pPr>
              <a:buFont typeface="Wingdings" pitchFamily="2" charset="2"/>
              <a:buNone/>
            </a:pPr>
            <a:endParaRPr lang="en-US" altLang="zh-CN" sz="2400" smtClean="0"/>
          </a:p>
          <a:p>
            <a:pPr>
              <a:buFont typeface="Wingdings" pitchFamily="2" charset="2"/>
              <a:buNone/>
            </a:pPr>
            <a:r>
              <a:rPr lang="en-US" altLang="zh-CN" sz="2400" b="1" smtClean="0">
                <a:solidFill>
                  <a:srgbClr val="3333FF"/>
                </a:solidFill>
              </a:rPr>
              <a:t>     </a:t>
            </a:r>
            <a:r>
              <a:rPr lang="zh-CN" sz="2400" b="1" smtClean="0">
                <a:solidFill>
                  <a:srgbClr val="3333FF"/>
                </a:solidFill>
              </a:rPr>
              <a:t>复利的概念充分体现了资金时间价值的含义</a:t>
            </a:r>
            <a:r>
              <a:rPr lang="zh-CN" altLang="en-US" sz="2400" b="1" smtClean="0">
                <a:solidFill>
                  <a:srgbClr val="3333FF"/>
                </a:solidFill>
              </a:rPr>
              <a:t>。</a:t>
            </a:r>
            <a:endParaRPr lang="en-US" altLang="zh-CN" sz="2400" b="1" smtClean="0">
              <a:solidFill>
                <a:srgbClr val="3333FF"/>
              </a:solidFill>
            </a:endParaRPr>
          </a:p>
          <a:p>
            <a:pPr>
              <a:buFont typeface="Wingdings" pitchFamily="2" charset="2"/>
              <a:buNone/>
            </a:pPr>
            <a:r>
              <a:rPr lang="en-US" altLang="zh-CN" sz="2400" b="1" smtClean="0">
                <a:solidFill>
                  <a:srgbClr val="3333FF"/>
                </a:solidFill>
              </a:rPr>
              <a:t>     </a:t>
            </a:r>
            <a:r>
              <a:rPr lang="zh-CN" sz="2400" b="1" smtClean="0">
                <a:solidFill>
                  <a:srgbClr val="3333FF"/>
                </a:solidFill>
              </a:rPr>
              <a:t>在讨论资金的时间价值时，一般都按复利计算。</a:t>
            </a:r>
            <a:endParaRPr lang="zh-CN" altLang="en-US" sz="2400" b="1" smtClean="0">
              <a:solidFill>
                <a:srgbClr val="3333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smtClean="0"/>
              <a:t>2.1.3 </a:t>
            </a:r>
            <a:r>
              <a:rPr lang="zh-CN" altLang="en-US" smtClean="0"/>
              <a:t>复利终值和复利现值</a:t>
            </a:r>
          </a:p>
        </p:txBody>
      </p:sp>
      <p:sp>
        <p:nvSpPr>
          <p:cNvPr id="1028" name="内容占位符 2"/>
          <p:cNvSpPr>
            <a:spLocks noGrp="1"/>
          </p:cNvSpPr>
          <p:nvPr>
            <p:ph idx="1"/>
          </p:nvPr>
        </p:nvSpPr>
        <p:spPr>
          <a:xfrm>
            <a:off x="457200" y="1719263"/>
            <a:ext cx="8229600" cy="1066800"/>
          </a:xfrm>
        </p:spPr>
        <p:txBody>
          <a:bodyPr>
            <a:normAutofit fontScale="62500" lnSpcReduction="20000"/>
          </a:bodyPr>
          <a:lstStyle/>
          <a:p>
            <a:r>
              <a:rPr lang="zh-CN" altLang="en-US" smtClean="0"/>
              <a:t>复利终值</a:t>
            </a:r>
            <a:endParaRPr lang="en-US" altLang="zh-CN" smtClean="0"/>
          </a:p>
          <a:p>
            <a:pPr>
              <a:buFont typeface="Wingdings" pitchFamily="2" charset="2"/>
              <a:buNone/>
            </a:pPr>
            <a:r>
              <a:rPr lang="en-US" altLang="zh-CN" sz="2400" smtClean="0"/>
              <a:t> </a:t>
            </a:r>
            <a:r>
              <a:rPr lang="en-US" altLang="zh-CN" sz="2400" b="1" smtClean="0"/>
              <a:t>    </a:t>
            </a:r>
            <a:r>
              <a:rPr lang="zh-CN" sz="2000" b="1" smtClean="0">
                <a:solidFill>
                  <a:srgbClr val="3333FF"/>
                </a:solidFill>
              </a:rPr>
              <a:t>终值是指当前的一笔资金在若干期后所具有的价值。</a:t>
            </a:r>
            <a:endParaRPr lang="en-US" altLang="zh-CN" sz="2000" b="1" smtClean="0">
              <a:solidFill>
                <a:srgbClr val="3333FF"/>
              </a:solidFill>
            </a:endParaRPr>
          </a:p>
          <a:p>
            <a:pPr>
              <a:buFont typeface="Wingdings" pitchFamily="2" charset="2"/>
              <a:buNone/>
            </a:pPr>
            <a:r>
              <a:rPr lang="en-US" altLang="zh-CN" sz="2400" smtClean="0"/>
              <a:t>     </a:t>
            </a:r>
          </a:p>
          <a:p>
            <a:pPr>
              <a:buFont typeface="Wingdings" pitchFamily="2" charset="2"/>
              <a:buNone/>
            </a:pPr>
            <a:r>
              <a:rPr lang="en-US" altLang="zh-CN" sz="2400" smtClean="0"/>
              <a:t>      </a:t>
            </a:r>
            <a:endParaRPr lang="zh-CN" altLang="en-US" sz="2400" smtClean="0"/>
          </a:p>
        </p:txBody>
      </p:sp>
      <p:graphicFrame>
        <p:nvGraphicFramePr>
          <p:cNvPr id="1026" name="Object 3"/>
          <p:cNvGraphicFramePr>
            <a:graphicFrameLocks noChangeAspect="1"/>
          </p:cNvGraphicFramePr>
          <p:nvPr/>
        </p:nvGraphicFramePr>
        <p:xfrm>
          <a:off x="1000125" y="2643188"/>
          <a:ext cx="7000875" cy="3500437"/>
        </p:xfrm>
        <a:graphic>
          <a:graphicData uri="http://schemas.openxmlformats.org/presentationml/2006/ole">
            <mc:AlternateContent xmlns:mc="http://schemas.openxmlformats.org/markup-compatibility/2006">
              <mc:Choice xmlns:v="urn:schemas-microsoft-com:vml" Requires="v">
                <p:oleObj spid="_x0000_s1084" name="SmartDraw" r:id="rId3" imgW="4544280" imgH="2726280" progId="">
                  <p:embed/>
                </p:oleObj>
              </mc:Choice>
              <mc:Fallback>
                <p:oleObj name="SmartDraw" r:id="rId3" imgW="4544280" imgH="27262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643188"/>
                        <a:ext cx="7000875" cy="350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标题 1"/>
          <p:cNvSpPr>
            <a:spLocks noGrp="1"/>
          </p:cNvSpPr>
          <p:nvPr>
            <p:ph type="title"/>
          </p:nvPr>
        </p:nvSpPr>
        <p:spPr/>
        <p:txBody>
          <a:bodyPr/>
          <a:lstStyle/>
          <a:p>
            <a:r>
              <a:rPr lang="en-US" altLang="zh-CN" smtClean="0"/>
              <a:t>2.1.3 </a:t>
            </a:r>
            <a:r>
              <a:rPr lang="zh-CN" altLang="en-US" smtClean="0"/>
              <a:t>复利终值和复利现值</a:t>
            </a:r>
          </a:p>
        </p:txBody>
      </p:sp>
      <p:graphicFrame>
        <p:nvGraphicFramePr>
          <p:cNvPr id="2050" name="Object 2"/>
          <p:cNvGraphicFramePr>
            <a:graphicFrameLocks noChangeAspect="1"/>
          </p:cNvGraphicFramePr>
          <p:nvPr/>
        </p:nvGraphicFramePr>
        <p:xfrm>
          <a:off x="1285875" y="2571750"/>
          <a:ext cx="2770188" cy="481013"/>
        </p:xfrm>
        <a:graphic>
          <a:graphicData uri="http://schemas.openxmlformats.org/presentationml/2006/ole">
            <mc:AlternateContent xmlns:mc="http://schemas.openxmlformats.org/markup-compatibility/2006">
              <mc:Choice xmlns:v="urn:schemas-microsoft-com:vml" Requires="v">
                <p:oleObj spid="_x0000_s2398" name="公式" r:id="rId3" imgW="1041120" imgH="253800" progId="Equation.3">
                  <p:embed/>
                </p:oleObj>
              </mc:Choice>
              <mc:Fallback>
                <p:oleObj name="公式" r:id="rId3" imgW="104112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571750"/>
                        <a:ext cx="2770188" cy="48101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1341438" y="3071813"/>
          <a:ext cx="2659062" cy="1473200"/>
        </p:xfrm>
        <a:graphic>
          <a:graphicData uri="http://schemas.openxmlformats.org/presentationml/2006/ole">
            <mc:AlternateContent xmlns:mc="http://schemas.openxmlformats.org/markup-compatibility/2006">
              <mc:Choice xmlns:v="urn:schemas-microsoft-com:vml" Requires="v">
                <p:oleObj spid="_x0000_s2399" name="公式" r:id="rId5" imgW="1206360" imgH="914400" progId="Equation.3">
                  <p:embed/>
                </p:oleObj>
              </mc:Choice>
              <mc:Fallback>
                <p:oleObj name="公式" r:id="rId5" imgW="1206360" imgH="914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1438" y="3071813"/>
                        <a:ext cx="2659062"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TextBox 9"/>
          <p:cNvSpPr txBox="1">
            <a:spLocks noChangeArrowheads="1"/>
          </p:cNvSpPr>
          <p:nvPr/>
        </p:nvSpPr>
        <p:spPr bwMode="auto">
          <a:xfrm>
            <a:off x="785813" y="1928813"/>
            <a:ext cx="3214687" cy="461962"/>
          </a:xfrm>
          <a:prstGeom prst="rect">
            <a:avLst/>
          </a:prstGeom>
          <a:noFill/>
          <a:ln w="9525">
            <a:noFill/>
            <a:miter lim="800000"/>
            <a:headEnd/>
            <a:tailEnd/>
          </a:ln>
        </p:spPr>
        <p:txBody>
          <a:bodyPr>
            <a:spAutoFit/>
          </a:bodyPr>
          <a:lstStyle/>
          <a:p>
            <a:r>
              <a:rPr lang="zh-CN" altLang="en-US" sz="2400" b="1"/>
              <a:t>复利终值的计算公式</a:t>
            </a:r>
            <a:r>
              <a:rPr lang="zh-CN" altLang="en-US" b="1"/>
              <a:t>：</a:t>
            </a:r>
          </a:p>
        </p:txBody>
      </p:sp>
      <p:sp>
        <p:nvSpPr>
          <p:cNvPr id="2058" name="Rectangle 10"/>
          <p:cNvSpPr>
            <a:spLocks noChangeArrowheads="1"/>
          </p:cNvSpPr>
          <p:nvPr/>
        </p:nvSpPr>
        <p:spPr bwMode="auto">
          <a:xfrm>
            <a:off x="4286250" y="2786063"/>
            <a:ext cx="4286250" cy="3214687"/>
          </a:xfrm>
          <a:prstGeom prst="rect">
            <a:avLst/>
          </a:prstGeom>
          <a:solidFill>
            <a:srgbClr val="FF7C80"/>
          </a:solidFill>
          <a:ln w="9525">
            <a:solidFill>
              <a:schemeClr val="bg1"/>
            </a:solidFill>
            <a:miter lim="800000"/>
            <a:headEnd/>
            <a:tailEnd/>
          </a:ln>
        </p:spPr>
        <p:txBody>
          <a:bodyPr wrap="none" anchor="ctr"/>
          <a:lstStyle/>
          <a:p>
            <a:pPr>
              <a:lnSpc>
                <a:spcPct val="130000"/>
              </a:lnSpc>
            </a:pPr>
            <a:r>
              <a:rPr lang="en-US" altLang="zh-CN">
                <a:latin typeface="宋体" charset="-122"/>
              </a:rPr>
              <a:t>    </a:t>
            </a:r>
            <a:r>
              <a:rPr lang="zh-CN" altLang="en-US" b="1">
                <a:latin typeface="楷体_GB2312" pitchFamily="49" charset="-122"/>
                <a:ea typeface="楷体_GB2312" pitchFamily="49" charset="-122"/>
              </a:rPr>
              <a:t>上述公式中的　　　称为复利终值</a:t>
            </a:r>
            <a:endParaRPr lang="en-US" altLang="zh-CN" b="1">
              <a:latin typeface="楷体_GB2312" pitchFamily="49" charset="-122"/>
              <a:ea typeface="楷体_GB2312" pitchFamily="49" charset="-122"/>
            </a:endParaRPr>
          </a:p>
          <a:p>
            <a:pPr>
              <a:lnSpc>
                <a:spcPct val="130000"/>
              </a:lnSpc>
            </a:pPr>
            <a:r>
              <a:rPr lang="zh-CN" altLang="en-US" b="1">
                <a:latin typeface="楷体_GB2312" pitchFamily="49" charset="-122"/>
                <a:ea typeface="楷体_GB2312" pitchFamily="49" charset="-122"/>
              </a:rPr>
              <a:t>系数，可以写成　　　　</a:t>
            </a:r>
          </a:p>
          <a:p>
            <a:pPr>
              <a:lnSpc>
                <a:spcPct val="130000"/>
              </a:lnSpc>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Future Value Interest Factor)</a:t>
            </a:r>
            <a:r>
              <a:rPr lang="zh-CN" altLang="en-US" b="1">
                <a:latin typeface="楷体_GB2312" pitchFamily="49" charset="-122"/>
                <a:ea typeface="楷体_GB2312" pitchFamily="49" charset="-122"/>
              </a:rPr>
              <a:t>，</a:t>
            </a:r>
          </a:p>
          <a:p>
            <a:pPr>
              <a:lnSpc>
                <a:spcPct val="130000"/>
              </a:lnSpc>
            </a:pPr>
            <a:r>
              <a:rPr lang="zh-CN" altLang="en-US" b="1">
                <a:latin typeface="楷体_GB2312" pitchFamily="49" charset="-122"/>
                <a:ea typeface="楷体_GB2312" pitchFamily="49" charset="-122"/>
              </a:rPr>
              <a:t>复利终值的计算公式可写成：</a:t>
            </a:r>
          </a:p>
          <a:p>
            <a:r>
              <a:rPr lang="en-US" altLang="zh-CN" b="1">
                <a:latin typeface="楷体_GB2312" pitchFamily="49" charset="-122"/>
                <a:ea typeface="楷体_GB2312" pitchFamily="49" charset="-122"/>
              </a:rPr>
              <a:t>     </a:t>
            </a:r>
          </a:p>
        </p:txBody>
      </p:sp>
      <p:graphicFrame>
        <p:nvGraphicFramePr>
          <p:cNvPr id="2052" name="Object 4"/>
          <p:cNvGraphicFramePr>
            <a:graphicFrameLocks noChangeAspect="1"/>
          </p:cNvGraphicFramePr>
          <p:nvPr/>
        </p:nvGraphicFramePr>
        <p:xfrm>
          <a:off x="6286500" y="3571875"/>
          <a:ext cx="487363" cy="323850"/>
        </p:xfrm>
        <a:graphic>
          <a:graphicData uri="http://schemas.openxmlformats.org/presentationml/2006/ole">
            <mc:AlternateContent xmlns:mc="http://schemas.openxmlformats.org/markup-compatibility/2006">
              <mc:Choice xmlns:v="urn:schemas-microsoft-com:vml" Requires="v">
                <p:oleObj spid="_x0000_s2400" name="Equation" r:id="rId7" imgW="444307" imgH="228501" progId="">
                  <p:embed/>
                </p:oleObj>
              </mc:Choice>
              <mc:Fallback>
                <p:oleObj name="Equation" r:id="rId7" imgW="444307" imgH="228501"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0" y="3571875"/>
                        <a:ext cx="4873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6072188" y="3994150"/>
          <a:ext cx="1847850" cy="292100"/>
        </p:xfrm>
        <a:graphic>
          <a:graphicData uri="http://schemas.openxmlformats.org/presentationml/2006/ole">
            <mc:AlternateContent xmlns:mc="http://schemas.openxmlformats.org/markup-compatibility/2006">
              <mc:Choice xmlns:v="urn:schemas-microsoft-com:vml" Requires="v">
                <p:oleObj spid="_x0000_s2401" name="Equation" r:id="rId9" imgW="1282680" imgH="241200" progId="">
                  <p:embed/>
                </p:oleObj>
              </mc:Choice>
              <mc:Fallback>
                <p:oleObj name="Equation" r:id="rId9" imgW="1282680" imgH="241200"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2188" y="3994150"/>
                        <a:ext cx="18478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786313" y="4857750"/>
          <a:ext cx="3122612" cy="388938"/>
        </p:xfrm>
        <a:graphic>
          <a:graphicData uri="http://schemas.openxmlformats.org/presentationml/2006/ole">
            <mc:AlternateContent xmlns:mc="http://schemas.openxmlformats.org/markup-compatibility/2006">
              <mc:Choice xmlns:v="urn:schemas-microsoft-com:vml" Requires="v">
                <p:oleObj spid="_x0000_s2402" name="公式" r:id="rId11" imgW="1371600" imgH="241200" progId="Equation.3">
                  <p:embed/>
                </p:oleObj>
              </mc:Choice>
              <mc:Fallback>
                <p:oleObj name="公式" r:id="rId11" imgW="13716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6313" y="4857750"/>
                        <a:ext cx="3122612"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6162675" y="5197475"/>
          <a:ext cx="2124075" cy="644525"/>
        </p:xfrm>
        <a:graphic>
          <a:graphicData uri="http://schemas.openxmlformats.org/presentationml/2006/ole">
            <mc:AlternateContent xmlns:mc="http://schemas.openxmlformats.org/markup-compatibility/2006">
              <mc:Choice xmlns:v="urn:schemas-microsoft-com:vml" Requires="v">
                <p:oleObj spid="_x0000_s2403" name="Equation" r:id="rId13" imgW="1079280" imgH="457200" progId="">
                  <p:embed/>
                </p:oleObj>
              </mc:Choice>
              <mc:Fallback>
                <p:oleObj name="Equation" r:id="rId13" imgW="1079280" imgH="457200" progId="">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62675" y="5197475"/>
                        <a:ext cx="212407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en-US" altLang="zh-CN" smtClean="0"/>
              <a:t>2.1.3 </a:t>
            </a:r>
            <a:r>
              <a:rPr lang="zh-CN" altLang="en-US" smtClean="0"/>
              <a:t>复利终值和复利现值</a:t>
            </a:r>
          </a:p>
        </p:txBody>
      </p:sp>
      <p:sp>
        <p:nvSpPr>
          <p:cNvPr id="3076" name="内容占位符 2"/>
          <p:cNvSpPr>
            <a:spLocks noGrp="1"/>
          </p:cNvSpPr>
          <p:nvPr>
            <p:ph idx="1"/>
          </p:nvPr>
        </p:nvSpPr>
        <p:spPr>
          <a:xfrm>
            <a:off x="457200" y="1719263"/>
            <a:ext cx="8229600" cy="995362"/>
          </a:xfrm>
        </p:spPr>
        <p:txBody>
          <a:bodyPr/>
          <a:lstStyle/>
          <a:p>
            <a:r>
              <a:rPr lang="zh-CN" altLang="en-US" smtClean="0"/>
              <a:t>复利现值</a:t>
            </a:r>
            <a:endParaRPr lang="en-US" altLang="zh-CN" smtClean="0"/>
          </a:p>
          <a:p>
            <a:pPr>
              <a:buFont typeface="Wingdings" pitchFamily="2" charset="2"/>
              <a:buNone/>
            </a:pPr>
            <a:r>
              <a:rPr lang="en-US" altLang="zh-CN" sz="2000" b="1" smtClean="0">
                <a:solidFill>
                  <a:srgbClr val="3333FF"/>
                </a:solidFill>
              </a:rPr>
              <a:t>     </a:t>
            </a:r>
            <a:r>
              <a:rPr lang="zh-CN" sz="2000" b="1" smtClean="0">
                <a:solidFill>
                  <a:srgbClr val="3333FF"/>
                </a:solidFill>
              </a:rPr>
              <a:t>复利现值是指未来年份收到或支付的现金在当前的价值。</a:t>
            </a:r>
            <a:endParaRPr lang="zh-CN" altLang="en-US" sz="2000" b="1" smtClean="0">
              <a:solidFill>
                <a:srgbClr val="3333FF"/>
              </a:solidFill>
            </a:endParaRPr>
          </a:p>
        </p:txBody>
      </p:sp>
      <p:graphicFrame>
        <p:nvGraphicFramePr>
          <p:cNvPr id="3074" name="Object 2"/>
          <p:cNvGraphicFramePr>
            <a:graphicFrameLocks noChangeAspect="1"/>
          </p:cNvGraphicFramePr>
          <p:nvPr/>
        </p:nvGraphicFramePr>
        <p:xfrm>
          <a:off x="928688" y="2547938"/>
          <a:ext cx="7072312" cy="3738562"/>
        </p:xfrm>
        <a:graphic>
          <a:graphicData uri="http://schemas.openxmlformats.org/presentationml/2006/ole">
            <mc:AlternateContent xmlns:mc="http://schemas.openxmlformats.org/markup-compatibility/2006">
              <mc:Choice xmlns:v="urn:schemas-microsoft-com:vml" Requires="v">
                <p:oleObj spid="_x0000_s3132" name="SmartDraw" r:id="rId3" imgW="5106600" imgH="3255120" progId="">
                  <p:embed/>
                </p:oleObj>
              </mc:Choice>
              <mc:Fallback>
                <p:oleObj name="SmartDraw" r:id="rId3" imgW="5106600" imgH="32551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547938"/>
                        <a:ext cx="7072312" cy="373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标题 1"/>
          <p:cNvSpPr>
            <a:spLocks noGrp="1"/>
          </p:cNvSpPr>
          <p:nvPr>
            <p:ph type="title"/>
          </p:nvPr>
        </p:nvSpPr>
        <p:spPr/>
        <p:txBody>
          <a:bodyPr/>
          <a:lstStyle/>
          <a:p>
            <a:r>
              <a:rPr lang="en-US" altLang="zh-CN" smtClean="0"/>
              <a:t>2.1.3 </a:t>
            </a:r>
            <a:r>
              <a:rPr lang="zh-CN" altLang="en-US" smtClean="0"/>
              <a:t>复利终值和复利现值</a:t>
            </a:r>
          </a:p>
        </p:txBody>
      </p:sp>
      <p:sp>
        <p:nvSpPr>
          <p:cNvPr id="4104" name="内容占位符 2"/>
          <p:cNvSpPr>
            <a:spLocks noGrp="1"/>
          </p:cNvSpPr>
          <p:nvPr>
            <p:ph idx="1"/>
          </p:nvPr>
        </p:nvSpPr>
        <p:spPr>
          <a:xfrm>
            <a:off x="457200" y="1719263"/>
            <a:ext cx="8229600" cy="1066800"/>
          </a:xfrm>
        </p:spPr>
        <p:txBody>
          <a:bodyPr>
            <a:normAutofit fontScale="77500" lnSpcReduction="20000"/>
          </a:bodyPr>
          <a:lstStyle/>
          <a:p>
            <a:pPr>
              <a:buFont typeface="Wingdings" pitchFamily="2" charset="2"/>
              <a:buNone/>
            </a:pPr>
            <a:r>
              <a:rPr lang="en-US" altLang="zh-CN" smtClean="0"/>
              <a:t>   </a:t>
            </a:r>
            <a:r>
              <a:rPr lang="zh-CN" sz="2800" smtClean="0"/>
              <a:t>由终值求现值，称为贴现，贴现时使用的利息率称为</a:t>
            </a:r>
            <a:r>
              <a:rPr lang="zh-CN" altLang="en-US" sz="2800" smtClean="0"/>
              <a:t>折现率</a:t>
            </a:r>
            <a:r>
              <a:rPr lang="zh-CN" sz="2800" smtClean="0"/>
              <a:t>。</a:t>
            </a:r>
          </a:p>
          <a:p>
            <a:pPr>
              <a:buFont typeface="Wingdings" pitchFamily="2" charset="2"/>
              <a:buNone/>
            </a:pPr>
            <a:r>
              <a:rPr lang="en-US" altLang="zh-CN" smtClean="0"/>
              <a:t>   </a:t>
            </a:r>
            <a:endParaRPr lang="zh-CN" altLang="en-US" smtClean="0"/>
          </a:p>
        </p:txBody>
      </p:sp>
      <p:graphicFrame>
        <p:nvGraphicFramePr>
          <p:cNvPr id="4098" name="Object 3"/>
          <p:cNvGraphicFramePr>
            <a:graphicFrameLocks noChangeAspect="1"/>
          </p:cNvGraphicFramePr>
          <p:nvPr/>
        </p:nvGraphicFramePr>
        <p:xfrm>
          <a:off x="1857375" y="4143375"/>
          <a:ext cx="2125663" cy="646113"/>
        </p:xfrm>
        <a:graphic>
          <a:graphicData uri="http://schemas.openxmlformats.org/presentationml/2006/ole">
            <mc:AlternateContent xmlns:mc="http://schemas.openxmlformats.org/markup-compatibility/2006">
              <mc:Choice xmlns:v="urn:schemas-microsoft-com:vml" Requires="v">
                <p:oleObj spid="_x0000_s4388" name="公式" r:id="rId3" imgW="914400" imgH="431640" progId="Equation.3">
                  <p:embed/>
                </p:oleObj>
              </mc:Choice>
              <mc:Fallback>
                <p:oleObj name="公式" r:id="rId3" imgW="9144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4143375"/>
                        <a:ext cx="21256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noChangeAspect="1"/>
          </p:cNvGraphicFramePr>
          <p:nvPr/>
        </p:nvGraphicFramePr>
        <p:xfrm>
          <a:off x="928688" y="2857500"/>
          <a:ext cx="3744912" cy="1063625"/>
        </p:xfrm>
        <a:graphic>
          <a:graphicData uri="http://schemas.openxmlformats.org/presentationml/2006/ole">
            <mc:AlternateContent xmlns:mc="http://schemas.openxmlformats.org/markup-compatibility/2006">
              <mc:Choice xmlns:v="urn:schemas-microsoft-com:vml" Requires="v">
                <p:oleObj spid="_x0000_s4389" name="公式" r:id="rId5" imgW="1066680" imgH="685800" progId="Equation.3">
                  <p:embed/>
                </p:oleObj>
              </mc:Choice>
              <mc:Fallback>
                <p:oleObj name="公式" r:id="rId5" imgW="1066680" imgH="685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2857500"/>
                        <a:ext cx="3744912"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Rectangle 24"/>
          <p:cNvSpPr>
            <a:spLocks noChangeArrowheads="1"/>
          </p:cNvSpPr>
          <p:nvPr/>
        </p:nvSpPr>
        <p:spPr bwMode="auto">
          <a:xfrm>
            <a:off x="4859338" y="3000375"/>
            <a:ext cx="3997325" cy="2032000"/>
          </a:xfrm>
          <a:prstGeom prst="rect">
            <a:avLst/>
          </a:prstGeom>
          <a:solidFill>
            <a:srgbClr val="FF7C80"/>
          </a:solidFill>
          <a:ln w="9525">
            <a:noFill/>
            <a:miter lim="800000"/>
            <a:headEnd/>
            <a:tailEnd/>
          </a:ln>
        </p:spPr>
        <p:txBody>
          <a:bodyPr>
            <a:spAutoFit/>
          </a:bodyPr>
          <a:lstStyle/>
          <a:p>
            <a:pPr>
              <a:lnSpc>
                <a:spcPct val="140000"/>
              </a:lnSpc>
            </a:pPr>
            <a:r>
              <a:rPr kumimoji="1" lang="en-US" altLang="zh-CN" b="1">
                <a:latin typeface="楷体_GB2312" pitchFamily="49" charset="-122"/>
                <a:ea typeface="楷体_GB2312" pitchFamily="49" charset="-122"/>
              </a:rPr>
              <a:t>    </a:t>
            </a:r>
            <a:r>
              <a:rPr kumimoji="1" lang="zh-CN" altLang="en-US" b="1" noProof="1">
                <a:latin typeface="楷体_GB2312" pitchFamily="49" charset="-122"/>
                <a:ea typeface="楷体_GB2312" pitchFamily="49" charset="-122"/>
              </a:rPr>
              <a:t>上式中的       叫复利现值系数或贴现系数，可以写为             ，则复利现值的计算公式可写为：</a:t>
            </a:r>
            <a:endParaRPr kumimoji="1" lang="zh-CN" altLang="zh-CN" b="1" noProof="1">
              <a:latin typeface="楷体_GB2312" pitchFamily="49" charset="-122"/>
              <a:ea typeface="楷体_GB2312" pitchFamily="49" charset="-122"/>
            </a:endParaRPr>
          </a:p>
          <a:p>
            <a:pPr>
              <a:lnSpc>
                <a:spcPct val="140000"/>
              </a:lnSpc>
            </a:pPr>
            <a:endParaRPr kumimoji="1" lang="zh-CN" altLang="en-US" b="1">
              <a:latin typeface="楷体_GB2312" pitchFamily="49" charset="-122"/>
              <a:ea typeface="楷体_GB2312" pitchFamily="49" charset="-122"/>
            </a:endParaRPr>
          </a:p>
          <a:p>
            <a:pPr>
              <a:lnSpc>
                <a:spcPct val="140000"/>
              </a:lnSpc>
            </a:pPr>
            <a:endParaRPr kumimoji="1" lang="en-US" altLang="zh-CN" b="1">
              <a:latin typeface="楷体_GB2312" pitchFamily="49" charset="-122"/>
              <a:ea typeface="楷体_GB2312" pitchFamily="49" charset="-122"/>
            </a:endParaRPr>
          </a:p>
        </p:txBody>
      </p:sp>
      <p:graphicFrame>
        <p:nvGraphicFramePr>
          <p:cNvPr id="4100" name="Object 5"/>
          <p:cNvGraphicFramePr>
            <a:graphicFrameLocks noChangeAspect="1"/>
          </p:cNvGraphicFramePr>
          <p:nvPr/>
        </p:nvGraphicFramePr>
        <p:xfrm>
          <a:off x="6357938" y="2928938"/>
          <a:ext cx="790575" cy="649287"/>
        </p:xfrm>
        <a:graphic>
          <a:graphicData uri="http://schemas.openxmlformats.org/presentationml/2006/ole">
            <mc:AlternateContent xmlns:mc="http://schemas.openxmlformats.org/markup-compatibility/2006">
              <mc:Choice xmlns:v="urn:schemas-microsoft-com:vml" Requires="v">
                <p:oleObj spid="_x0000_s4390" name="公式" r:id="rId7" imgW="482400" imgH="419040" progId="Equation.3">
                  <p:embed/>
                </p:oleObj>
              </mc:Choice>
              <mc:Fallback>
                <p:oleObj name="公式" r:id="rId7" imgW="482400" imgH="419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7938" y="2928938"/>
                        <a:ext cx="790575"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6"/>
          <p:cNvGraphicFramePr>
            <a:graphicFrameLocks noChangeAspect="1"/>
          </p:cNvGraphicFramePr>
          <p:nvPr/>
        </p:nvGraphicFramePr>
        <p:xfrm>
          <a:off x="4943475" y="4143375"/>
          <a:ext cx="3884613" cy="817563"/>
        </p:xfrm>
        <a:graphic>
          <a:graphicData uri="http://schemas.openxmlformats.org/presentationml/2006/ole">
            <mc:AlternateContent xmlns:mc="http://schemas.openxmlformats.org/markup-compatibility/2006">
              <mc:Choice xmlns:v="urn:schemas-microsoft-com:vml" Requires="v">
                <p:oleObj spid="_x0000_s4391" name="Equation" r:id="rId9" imgW="1358640" imgH="457200" progId="">
                  <p:embed/>
                </p:oleObj>
              </mc:Choice>
              <mc:Fallback>
                <p:oleObj name="Equation" r:id="rId9" imgW="1358640" imgH="457200" progId="">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3475" y="4143375"/>
                        <a:ext cx="3884613"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7"/>
          <p:cNvGraphicFramePr>
            <a:graphicFrameLocks noChangeAspect="1"/>
          </p:cNvGraphicFramePr>
          <p:nvPr/>
        </p:nvGraphicFramePr>
        <p:xfrm>
          <a:off x="7281863" y="3500438"/>
          <a:ext cx="1576387" cy="292100"/>
        </p:xfrm>
        <a:graphic>
          <a:graphicData uri="http://schemas.openxmlformats.org/presentationml/2006/ole">
            <mc:AlternateContent xmlns:mc="http://schemas.openxmlformats.org/markup-compatibility/2006">
              <mc:Choice xmlns:v="urn:schemas-microsoft-com:vml" Requires="v">
                <p:oleObj spid="_x0000_s4392" name="Equation" r:id="rId11" imgW="1091880" imgH="241200" progId="">
                  <p:embed/>
                </p:oleObj>
              </mc:Choice>
              <mc:Fallback>
                <p:oleObj name="Equation" r:id="rId11" imgW="1091880" imgH="241200" progId="">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81863" y="3500438"/>
                        <a:ext cx="1576387"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ea typeface="宋体" pitchFamily="2" charset="-122"/>
              </a:rPr>
              <a:t>学习要点</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zh-CN" dirty="0" smtClean="0"/>
              <a:t>掌握货币时间价值的概念和相关计算方法</a:t>
            </a:r>
            <a:r>
              <a:rPr lang="zh-CN" altLang="en-US" dirty="0" smtClean="0"/>
              <a:t>；</a:t>
            </a:r>
            <a:endParaRPr lang="en-US" altLang="zh-CN" dirty="0" smtClean="0"/>
          </a:p>
          <a:p>
            <a:r>
              <a:rPr lang="zh-CN" altLang="zh-CN" dirty="0" smtClean="0"/>
              <a:t>掌握风险</a:t>
            </a:r>
            <a:r>
              <a:rPr lang="zh-CN" altLang="en-US" dirty="0" smtClean="0"/>
              <a:t>报酬</a:t>
            </a:r>
            <a:r>
              <a:rPr lang="zh-CN" altLang="zh-CN" dirty="0" smtClean="0"/>
              <a:t>的概念、计算及基本资产定价模型</a:t>
            </a:r>
            <a:r>
              <a:rPr lang="zh-CN" altLang="en-US" dirty="0" smtClean="0"/>
              <a:t>；</a:t>
            </a:r>
            <a:endParaRPr lang="en-US" altLang="zh-CN" dirty="0" smtClean="0"/>
          </a:p>
          <a:p>
            <a:r>
              <a:rPr lang="zh-CN" altLang="zh-CN" dirty="0" smtClean="0"/>
              <a:t>理解证券投资的种类、特点，掌握不同证券的价值评估方法</a:t>
            </a:r>
            <a:r>
              <a:rPr lang="zh-CN" altLang="en-US" dirty="0" smtClean="0"/>
              <a:t>；</a:t>
            </a:r>
            <a:endParaRPr lang="en-US" altLang="zh-CN" b="1" dirty="0" smtClean="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smtClean="0"/>
              <a:t>2.1 </a:t>
            </a:r>
            <a:r>
              <a:rPr lang="zh-CN" altLang="en-US" smtClean="0"/>
              <a:t>货币时间价值</a:t>
            </a:r>
          </a:p>
        </p:txBody>
      </p:sp>
      <p:sp>
        <p:nvSpPr>
          <p:cNvPr id="60419"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2.1.1 </a:t>
            </a:r>
            <a:r>
              <a:rPr lang="zh-CN" altLang="en-US" b="1" smtClean="0"/>
              <a:t>时间价值的概念</a:t>
            </a:r>
            <a:endParaRPr lang="en-US" altLang="zh-CN" b="1" smtClean="0"/>
          </a:p>
          <a:p>
            <a:r>
              <a:rPr lang="en-US" altLang="zh-CN" b="1" smtClean="0"/>
              <a:t>2.1.2 </a:t>
            </a:r>
            <a:r>
              <a:rPr lang="zh-CN" altLang="en-US" b="1" smtClean="0"/>
              <a:t>现金流量时间线</a:t>
            </a:r>
            <a:endParaRPr lang="en-US" altLang="zh-CN" b="1" smtClean="0"/>
          </a:p>
          <a:p>
            <a:r>
              <a:rPr lang="en-US" altLang="zh-CN" b="1" smtClean="0"/>
              <a:t>2.1.3 </a:t>
            </a:r>
            <a:r>
              <a:rPr lang="zh-CN" altLang="en-US" b="1" smtClean="0"/>
              <a:t>复利终值和复利现值</a:t>
            </a:r>
            <a:endParaRPr lang="en-US" altLang="zh-CN" b="1" smtClean="0"/>
          </a:p>
          <a:p>
            <a:r>
              <a:rPr lang="en-US" altLang="zh-CN" b="1" smtClean="0">
                <a:solidFill>
                  <a:srgbClr val="C00000"/>
                </a:solidFill>
              </a:rPr>
              <a:t>2.1.4 </a:t>
            </a:r>
            <a:r>
              <a:rPr lang="zh-CN" altLang="en-US" b="1" smtClean="0">
                <a:solidFill>
                  <a:srgbClr val="C00000"/>
                </a:solidFill>
              </a:rPr>
              <a:t>年金终值和现值</a:t>
            </a:r>
            <a:endParaRPr lang="en-US" altLang="zh-CN" b="1" smtClean="0">
              <a:solidFill>
                <a:srgbClr val="C00000"/>
              </a:solidFill>
            </a:endParaRPr>
          </a:p>
          <a:p>
            <a:r>
              <a:rPr lang="en-US" altLang="zh-CN" b="1" smtClean="0"/>
              <a:t>2.1.5 </a:t>
            </a:r>
            <a:r>
              <a:rPr lang="zh-CN" altLang="en-US" b="1" smtClean="0"/>
              <a:t>时间价值计算中的几个特殊问题</a:t>
            </a:r>
            <a:endParaRPr lang="en-US" altLang="zh-CN" b="1" smtClean="0"/>
          </a:p>
          <a:p>
            <a:endParaRPr lang="zh-CN" altLang="en-US"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2.1.4 </a:t>
            </a:r>
            <a:r>
              <a:rPr lang="zh-CN" altLang="en-US" smtClean="0"/>
              <a:t>年金终值和现值</a:t>
            </a:r>
          </a:p>
        </p:txBody>
      </p:sp>
      <p:sp>
        <p:nvSpPr>
          <p:cNvPr id="61443" name="内容占位符 2"/>
          <p:cNvSpPr>
            <a:spLocks noGrp="1"/>
          </p:cNvSpPr>
          <p:nvPr>
            <p:ph idx="1"/>
          </p:nvPr>
        </p:nvSpPr>
        <p:spPr>
          <a:xfrm>
            <a:off x="3357563" y="3286125"/>
            <a:ext cx="5257800" cy="2643188"/>
          </a:xfrm>
        </p:spPr>
        <p:txBody>
          <a:bodyPr/>
          <a:lstStyle/>
          <a:p>
            <a:r>
              <a:rPr lang="zh-CN" altLang="en-US" dirty="0" smtClean="0"/>
              <a:t>后付年金的终值和现值</a:t>
            </a:r>
            <a:endParaRPr lang="en-US" altLang="zh-CN" dirty="0" smtClean="0"/>
          </a:p>
          <a:p>
            <a:r>
              <a:rPr lang="zh-CN" altLang="en-US" dirty="0" smtClean="0"/>
              <a:t>先付年金的终值和现值</a:t>
            </a:r>
            <a:endParaRPr lang="en-US" altLang="zh-CN" dirty="0" smtClean="0"/>
          </a:p>
          <a:p>
            <a:r>
              <a:rPr lang="zh-CN" altLang="en-US" dirty="0" smtClean="0"/>
              <a:t>永续年金现值的计算</a:t>
            </a:r>
          </a:p>
        </p:txBody>
      </p:sp>
      <p:sp>
        <p:nvSpPr>
          <p:cNvPr id="6" name="TextBox 5"/>
          <p:cNvSpPr txBox="1"/>
          <p:nvPr/>
        </p:nvSpPr>
        <p:spPr>
          <a:xfrm>
            <a:off x="642938" y="1857375"/>
            <a:ext cx="2714625" cy="13843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800" dirty="0"/>
              <a:t>年金是指一定时期内每期相等金额的收付款项。</a:t>
            </a:r>
          </a:p>
        </p:txBody>
      </p:sp>
      <p:sp>
        <p:nvSpPr>
          <p:cNvPr id="7" name="左弧形箭头 6"/>
          <p:cNvSpPr/>
          <p:nvPr/>
        </p:nvSpPr>
        <p:spPr>
          <a:xfrm rot="20250439">
            <a:off x="1193800" y="3529013"/>
            <a:ext cx="1684338" cy="2097087"/>
          </a:xfrm>
          <a:prstGeom prst="curvedRightArrow">
            <a:avLst>
              <a:gd name="adj1" fmla="val 15001"/>
              <a:gd name="adj2" fmla="val 62081"/>
              <a:gd name="adj3" fmla="val 25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r>
              <a:rPr lang="en-US" altLang="zh-CN" smtClean="0"/>
              <a:t>2.1.4 </a:t>
            </a:r>
            <a:r>
              <a:rPr lang="zh-CN" altLang="en-US" smtClean="0"/>
              <a:t>年金终值和现值</a:t>
            </a:r>
          </a:p>
        </p:txBody>
      </p:sp>
      <p:sp>
        <p:nvSpPr>
          <p:cNvPr id="5124" name="内容占位符 2"/>
          <p:cNvSpPr>
            <a:spLocks noGrp="1"/>
          </p:cNvSpPr>
          <p:nvPr>
            <p:ph idx="1"/>
          </p:nvPr>
        </p:nvSpPr>
        <p:spPr>
          <a:xfrm>
            <a:off x="457200" y="1719263"/>
            <a:ext cx="8229600" cy="638175"/>
          </a:xfrm>
        </p:spPr>
        <p:txBody>
          <a:bodyPr/>
          <a:lstStyle/>
          <a:p>
            <a:r>
              <a:rPr lang="zh-CN" altLang="en-US" sz="2400" b="1" smtClean="0">
                <a:solidFill>
                  <a:srgbClr val="0070C0"/>
                </a:solidFill>
              </a:rPr>
              <a:t>后付年金的终值</a:t>
            </a:r>
            <a:endParaRPr lang="en-US" altLang="zh-CN" sz="2400" b="1" smtClean="0">
              <a:solidFill>
                <a:srgbClr val="0070C0"/>
              </a:solidFill>
            </a:endParaRPr>
          </a:p>
          <a:p>
            <a:endParaRPr lang="zh-CN" altLang="en-US" smtClean="0"/>
          </a:p>
        </p:txBody>
      </p:sp>
      <p:sp>
        <p:nvSpPr>
          <p:cNvPr id="6" name="Rectangle 8"/>
          <p:cNvSpPr>
            <a:spLocks noChangeArrowheads="1"/>
          </p:cNvSpPr>
          <p:nvPr/>
        </p:nvSpPr>
        <p:spPr bwMode="auto">
          <a:xfrm>
            <a:off x="1857375" y="2500313"/>
            <a:ext cx="5545138" cy="6477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lgn="ctr">
              <a:defRPr/>
            </a:pPr>
            <a:r>
              <a:rPr lang="zh-CN" altLang="en-US" b="1" dirty="0">
                <a:ea typeface="楷体_GB2312" pitchFamily="49" charset="-122"/>
              </a:rPr>
              <a:t>后付年金</a:t>
            </a:r>
            <a:r>
              <a:rPr lang="en-US" altLang="zh-CN" b="1" dirty="0">
                <a:ea typeface="楷体_GB2312" pitchFamily="49" charset="-122"/>
              </a:rPr>
              <a:t>——</a:t>
            </a:r>
            <a:r>
              <a:rPr lang="zh-CN" altLang="en-US" b="1" dirty="0">
                <a:ea typeface="楷体_GB2312" pitchFamily="49" charset="-122"/>
              </a:rPr>
              <a:t>每期期末有等额收付款项的年金。</a:t>
            </a:r>
          </a:p>
        </p:txBody>
      </p:sp>
      <p:graphicFrame>
        <p:nvGraphicFramePr>
          <p:cNvPr id="5122" name="Object 6"/>
          <p:cNvGraphicFramePr>
            <a:graphicFrameLocks noChangeAspect="1"/>
          </p:cNvGraphicFramePr>
          <p:nvPr/>
        </p:nvGraphicFramePr>
        <p:xfrm>
          <a:off x="1785938" y="4786313"/>
          <a:ext cx="5543550" cy="863600"/>
        </p:xfrm>
        <a:graphic>
          <a:graphicData uri="http://schemas.openxmlformats.org/presentationml/2006/ole">
            <mc:AlternateContent xmlns:mc="http://schemas.openxmlformats.org/markup-compatibility/2006">
              <mc:Choice xmlns:v="urn:schemas-microsoft-com:vml" Requires="v">
                <p:oleObj spid="_x0000_s5180" name="Equation" r:id="rId3" imgW="2158920" imgH="419040" progId="">
                  <p:embed/>
                </p:oleObj>
              </mc:Choice>
              <mc:Fallback>
                <p:oleObj name="Equation" r:id="rId3" imgW="2158920" imgH="4190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4786313"/>
                        <a:ext cx="5543550" cy="863600"/>
                      </a:xfrm>
                      <a:prstGeom prst="rect">
                        <a:avLst/>
                      </a:prstGeom>
                      <a:solidFill>
                        <a:schemeClr val="bg1"/>
                      </a:solidFill>
                      <a:ln w="0" cap="rnd">
                        <a:solidFill>
                          <a:schemeClr val="bg1"/>
                        </a:solidFill>
                        <a:prstDash val="sysDot"/>
                        <a:miter lim="800000"/>
                        <a:headEnd/>
                        <a:tailEnd/>
                      </a:ln>
                    </p:spPr>
                  </p:pic>
                </p:oleObj>
              </mc:Fallback>
            </mc:AlternateContent>
          </a:graphicData>
        </a:graphic>
      </p:graphicFrame>
      <p:sp>
        <p:nvSpPr>
          <p:cNvPr id="5126" name="TextBox 7"/>
          <p:cNvSpPr txBox="1">
            <a:spLocks noChangeArrowheads="1"/>
          </p:cNvSpPr>
          <p:nvPr/>
        </p:nvSpPr>
        <p:spPr bwMode="auto">
          <a:xfrm>
            <a:off x="1000125" y="3929063"/>
            <a:ext cx="3857625" cy="461962"/>
          </a:xfrm>
          <a:prstGeom prst="rect">
            <a:avLst/>
          </a:prstGeom>
          <a:noFill/>
          <a:ln w="9525">
            <a:noFill/>
            <a:miter lim="800000"/>
            <a:headEnd/>
            <a:tailEnd/>
          </a:ln>
        </p:spPr>
        <p:txBody>
          <a:bodyPr>
            <a:spAutoFit/>
          </a:bodyPr>
          <a:lstStyle/>
          <a:p>
            <a:r>
              <a:rPr lang="zh-CN" altLang="en-US" sz="2400" b="1"/>
              <a:t>后付年金终值的计算公式：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mtClean="0"/>
              <a:t>2.1.4 </a:t>
            </a:r>
            <a:r>
              <a:rPr lang="zh-CN" altLang="en-US" smtClean="0"/>
              <a:t>年金终值和现值</a:t>
            </a:r>
          </a:p>
        </p:txBody>
      </p:sp>
      <p:sp>
        <p:nvSpPr>
          <p:cNvPr id="62467" name="内容占位符 2"/>
          <p:cNvSpPr>
            <a:spLocks noGrp="1"/>
          </p:cNvSpPr>
          <p:nvPr>
            <p:ph idx="1"/>
          </p:nvPr>
        </p:nvSpPr>
        <p:spPr>
          <a:xfrm>
            <a:off x="457200" y="1719263"/>
            <a:ext cx="8229600" cy="495300"/>
          </a:xfrm>
        </p:spPr>
        <p:txBody>
          <a:bodyPr/>
          <a:lstStyle/>
          <a:p>
            <a:r>
              <a:rPr lang="zh-CN" altLang="en-US" sz="2400" b="1" smtClean="0">
                <a:solidFill>
                  <a:srgbClr val="0070C0"/>
                </a:solidFill>
              </a:rPr>
              <a:t>后付年金的终值</a:t>
            </a:r>
            <a:endParaRPr lang="en-US" altLang="zh-CN" sz="2400" b="1" smtClean="0">
              <a:solidFill>
                <a:srgbClr val="0070C0"/>
              </a:solidFill>
            </a:endParaRPr>
          </a:p>
          <a:p>
            <a:endParaRPr lang="zh-CN" altLang="en-US" smtClean="0"/>
          </a:p>
        </p:txBody>
      </p:sp>
      <p:sp>
        <p:nvSpPr>
          <p:cNvPr id="62468" name="TextBox 10"/>
          <p:cNvSpPr txBox="1">
            <a:spLocks noChangeArrowheads="1"/>
          </p:cNvSpPr>
          <p:nvPr/>
        </p:nvSpPr>
        <p:spPr bwMode="auto">
          <a:xfrm>
            <a:off x="6286500" y="3714750"/>
            <a:ext cx="2857500" cy="2246313"/>
          </a:xfrm>
          <a:prstGeom prst="rect">
            <a:avLst/>
          </a:prstGeom>
          <a:noFill/>
          <a:ln w="9525">
            <a:noFill/>
            <a:miter lim="800000"/>
            <a:headEnd/>
            <a:tailEnd/>
          </a:ln>
        </p:spPr>
        <p:txBody>
          <a:bodyPr>
            <a:spAutoFit/>
          </a:bodyPr>
          <a:lstStyle/>
          <a:p>
            <a:r>
              <a:rPr lang="en-US" altLang="zh-CN" sz="2800"/>
              <a:t>A </a:t>
            </a:r>
            <a:r>
              <a:rPr lang="zh-CN" altLang="en-US" sz="2800"/>
              <a:t>代表年金数额；</a:t>
            </a:r>
            <a:endParaRPr lang="en-US" altLang="zh-CN" sz="2800"/>
          </a:p>
          <a:p>
            <a:endParaRPr lang="en-US" altLang="zh-CN" sz="2800"/>
          </a:p>
          <a:p>
            <a:r>
              <a:rPr lang="en-US" altLang="zh-CN" sz="2800"/>
              <a:t>i</a:t>
            </a:r>
            <a:r>
              <a:rPr lang="zh-CN" altLang="en-US" sz="2800"/>
              <a:t>代表利息率；</a:t>
            </a:r>
            <a:endParaRPr lang="en-US" altLang="zh-CN" sz="2800"/>
          </a:p>
          <a:p>
            <a:endParaRPr lang="en-US" altLang="zh-CN" sz="2800"/>
          </a:p>
          <a:p>
            <a:r>
              <a:rPr lang="en-US" altLang="zh-CN" sz="2800"/>
              <a:t>n</a:t>
            </a:r>
            <a:r>
              <a:rPr lang="zh-CN" altLang="en-US" sz="2800"/>
              <a:t>代表计息期数；</a:t>
            </a:r>
          </a:p>
        </p:txBody>
      </p:sp>
      <p:sp>
        <p:nvSpPr>
          <p:cNvPr id="6246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2470" name="Picture 8"/>
          <p:cNvPicPr>
            <a:picLocks noChangeAspect="1" noChangeArrowheads="1"/>
          </p:cNvPicPr>
          <p:nvPr/>
        </p:nvPicPr>
        <p:blipFill>
          <a:blip r:embed="rId2" cstate="print"/>
          <a:srcRect/>
          <a:stretch>
            <a:fillRect/>
          </a:stretch>
        </p:blipFill>
        <p:spPr bwMode="auto">
          <a:xfrm>
            <a:off x="428625" y="2143125"/>
            <a:ext cx="5929313" cy="407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2843213" y="2357438"/>
            <a:ext cx="5843587" cy="1071562"/>
          </a:xfrm>
        </p:spPr>
        <p:txBody>
          <a:bodyPr>
            <a:normAutofit fontScale="55000" lnSpcReduction="20000"/>
          </a:bodyPr>
          <a:lstStyle/>
          <a:p>
            <a:pPr>
              <a:lnSpc>
                <a:spcPct val="114000"/>
              </a:lnSpc>
              <a:buFont typeface="Wingdings" pitchFamily="2" charset="2"/>
              <a:buNone/>
            </a:pPr>
            <a:r>
              <a:rPr lang="zh-CN" altLang="en-US" sz="2100" b="1" smtClean="0">
                <a:latin typeface="楷体_GB2312" pitchFamily="49" charset="-122"/>
                <a:ea typeface="楷体_GB2312" pitchFamily="49" charset="-122"/>
              </a:rPr>
              <a:t>　　某人在</a:t>
            </a:r>
            <a:r>
              <a:rPr lang="en-US" altLang="zh-CN" sz="2100" b="1" smtClean="0">
                <a:latin typeface="楷体_GB2312" pitchFamily="49" charset="-122"/>
                <a:ea typeface="楷体_GB2312" pitchFamily="49" charset="-122"/>
              </a:rPr>
              <a:t>5</a:t>
            </a:r>
            <a:r>
              <a:rPr lang="zh-CN" altLang="en-US" sz="2100" b="1" smtClean="0">
                <a:latin typeface="楷体_GB2312" pitchFamily="49" charset="-122"/>
                <a:ea typeface="楷体_GB2312" pitchFamily="49" charset="-122"/>
              </a:rPr>
              <a:t>年中每年年底存入银行</a:t>
            </a:r>
            <a:r>
              <a:rPr lang="en-US" altLang="zh-CN" sz="2100" b="1" smtClean="0">
                <a:latin typeface="楷体_GB2312" pitchFamily="49" charset="-122"/>
                <a:ea typeface="楷体_GB2312" pitchFamily="49" charset="-122"/>
              </a:rPr>
              <a:t>1000</a:t>
            </a:r>
            <a:r>
              <a:rPr lang="zh-CN" altLang="en-US" sz="2100" b="1" smtClean="0">
                <a:latin typeface="楷体_GB2312" pitchFamily="49" charset="-122"/>
                <a:ea typeface="楷体_GB2312" pitchFamily="49" charset="-122"/>
              </a:rPr>
              <a:t>元，年存款利率为</a:t>
            </a:r>
            <a:r>
              <a:rPr lang="en-US" altLang="zh-CN" sz="2100" b="1" smtClean="0">
                <a:latin typeface="楷体_GB2312" pitchFamily="49" charset="-122"/>
                <a:ea typeface="楷体_GB2312" pitchFamily="49" charset="-122"/>
              </a:rPr>
              <a:t>8%</a:t>
            </a:r>
            <a:r>
              <a:rPr lang="zh-CN" altLang="en-US" sz="2100" b="1" smtClean="0">
                <a:latin typeface="楷体_GB2312" pitchFamily="49" charset="-122"/>
                <a:ea typeface="楷体_GB2312" pitchFamily="49" charset="-122"/>
              </a:rPr>
              <a:t>，复利计息，则第</a:t>
            </a:r>
            <a:r>
              <a:rPr lang="en-US" altLang="zh-CN" sz="2100" b="1" smtClean="0">
                <a:latin typeface="楷体_GB2312" pitchFamily="49" charset="-122"/>
                <a:ea typeface="楷体_GB2312" pitchFamily="49" charset="-122"/>
              </a:rPr>
              <a:t>5</a:t>
            </a:r>
            <a:r>
              <a:rPr lang="zh-CN" altLang="en-US" sz="2100" b="1" smtClean="0">
                <a:latin typeface="楷体_GB2312" pitchFamily="49" charset="-122"/>
                <a:ea typeface="楷体_GB2312" pitchFamily="49" charset="-122"/>
              </a:rPr>
              <a:t>年年末年金终值为：</a:t>
            </a:r>
          </a:p>
          <a:p>
            <a:pPr>
              <a:lnSpc>
                <a:spcPct val="114000"/>
              </a:lnSpc>
              <a:buFont typeface="Wingdings" pitchFamily="2" charset="2"/>
              <a:buNone/>
            </a:pPr>
            <a:r>
              <a:rPr lang="zh-CN" altLang="en-US" sz="2100" b="1" smtClean="0">
                <a:latin typeface="楷体_GB2312" pitchFamily="49" charset="-122"/>
                <a:ea typeface="楷体_GB2312" pitchFamily="49" charset="-122"/>
              </a:rPr>
              <a:t>  　</a:t>
            </a:r>
          </a:p>
          <a:p>
            <a:pPr>
              <a:lnSpc>
                <a:spcPct val="114000"/>
              </a:lnSpc>
              <a:buFont typeface="Wingdings" pitchFamily="2" charset="2"/>
              <a:buNone/>
            </a:pPr>
            <a:r>
              <a:rPr lang="zh-CN" altLang="en-US" sz="2100" b="1" smtClean="0">
                <a:latin typeface="楷体_GB2312" pitchFamily="49" charset="-122"/>
                <a:ea typeface="楷体_GB2312" pitchFamily="49" charset="-122"/>
              </a:rPr>
              <a:t> 　</a:t>
            </a:r>
          </a:p>
          <a:p>
            <a:pPr>
              <a:lnSpc>
                <a:spcPct val="114000"/>
              </a:lnSpc>
              <a:buFont typeface="Wingdings" pitchFamily="2" charset="2"/>
              <a:buNone/>
            </a:pPr>
            <a:r>
              <a:rPr lang="zh-CN" altLang="en-US" sz="2100" b="1" smtClean="0">
                <a:latin typeface="楷体_GB2312" pitchFamily="49" charset="-122"/>
                <a:ea typeface="楷体_GB2312" pitchFamily="49" charset="-122"/>
              </a:rPr>
              <a:t>       </a:t>
            </a:r>
          </a:p>
        </p:txBody>
      </p:sp>
      <p:sp>
        <p:nvSpPr>
          <p:cNvPr id="63491" name="Rectangle 4"/>
          <p:cNvSpPr>
            <a:spLocks noChangeArrowheads="1"/>
          </p:cNvSpPr>
          <p:nvPr/>
        </p:nvSpPr>
        <p:spPr bwMode="auto">
          <a:xfrm>
            <a:off x="1214438" y="2500313"/>
            <a:ext cx="1079500"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b="1">
                <a:latin typeface="楷体_GB2312" pitchFamily="49" charset="-122"/>
                <a:ea typeface="楷体_GB2312" pitchFamily="49" charset="-122"/>
              </a:rPr>
              <a:t>例　题</a:t>
            </a:r>
          </a:p>
        </p:txBody>
      </p:sp>
      <p:sp>
        <p:nvSpPr>
          <p:cNvPr id="63492" name="标题 1"/>
          <p:cNvSpPr>
            <a:spLocks noGrp="1"/>
          </p:cNvSpPr>
          <p:nvPr>
            <p:ph type="title"/>
          </p:nvPr>
        </p:nvSpPr>
        <p:spPr/>
        <p:txBody>
          <a:bodyPr/>
          <a:lstStyle/>
          <a:p>
            <a:r>
              <a:rPr lang="en-US" altLang="zh-CN" smtClean="0"/>
              <a:t>2.1.4 </a:t>
            </a:r>
            <a:r>
              <a:rPr lang="zh-CN" altLang="en-US" smtClean="0"/>
              <a:t>年金终值和现值</a:t>
            </a:r>
          </a:p>
        </p:txBody>
      </p:sp>
      <p:sp>
        <p:nvSpPr>
          <p:cNvPr id="10" name="内容占位符 2"/>
          <p:cNvSpPr txBox="1">
            <a:spLocks/>
          </p:cNvSpPr>
          <p:nvPr/>
        </p:nvSpPr>
        <p:spPr bwMode="auto">
          <a:xfrm>
            <a:off x="457200" y="17192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dirty="0">
                <a:solidFill>
                  <a:srgbClr val="0070C0"/>
                </a:solidFill>
                <a:latin typeface="+mn-lt"/>
                <a:ea typeface="+mn-ea"/>
              </a:rPr>
              <a:t>后付年金的终值</a:t>
            </a:r>
            <a:endParaRPr lang="en-US" altLang="zh-CN" sz="2400" b="1" kern="0" dirty="0">
              <a:solidFill>
                <a:srgbClr val="0070C0"/>
              </a:solidFill>
              <a:latin typeface="+mn-lt"/>
              <a:ea typeface="+mn-ea"/>
            </a:endParaRPr>
          </a:p>
          <a:p>
            <a:pPr marL="342900" indent="-342900" eaLnBrk="0" hangingPunct="0">
              <a:spcBef>
                <a:spcPct val="20000"/>
              </a:spcBef>
              <a:buClr>
                <a:schemeClr val="tx2"/>
              </a:buClr>
              <a:buSzPct val="70000"/>
              <a:buFont typeface="Wingdings" pitchFamily="2" charset="2"/>
              <a:buChar char="l"/>
              <a:defRPr/>
            </a:pPr>
            <a:endParaRPr lang="zh-CN" altLang="en-US" sz="3000" kern="0" dirty="0">
              <a:latin typeface="+mn-lt"/>
              <a:ea typeface="+mn-ea"/>
            </a:endParaRPr>
          </a:p>
        </p:txBody>
      </p:sp>
      <p:pic>
        <p:nvPicPr>
          <p:cNvPr id="63494" name="图片 10" descr="QQ截图未命名2.png"/>
          <p:cNvPicPr>
            <a:picLocks noChangeAspect="1"/>
          </p:cNvPicPr>
          <p:nvPr/>
        </p:nvPicPr>
        <p:blipFill>
          <a:blip r:embed="rId2" cstate="print"/>
          <a:srcRect/>
          <a:stretch>
            <a:fillRect/>
          </a:stretch>
        </p:blipFill>
        <p:spPr bwMode="auto">
          <a:xfrm>
            <a:off x="3357563" y="3571875"/>
            <a:ext cx="428625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r>
              <a:rPr lang="en-US" altLang="zh-CN" smtClean="0"/>
              <a:t>2.1.4 </a:t>
            </a:r>
            <a:r>
              <a:rPr lang="zh-CN" altLang="en-US" smtClean="0"/>
              <a:t>年金终值和现值</a:t>
            </a:r>
          </a:p>
        </p:txBody>
      </p:sp>
      <p:sp>
        <p:nvSpPr>
          <p:cNvPr id="6148" name="内容占位符 2"/>
          <p:cNvSpPr>
            <a:spLocks noGrp="1"/>
          </p:cNvSpPr>
          <p:nvPr>
            <p:ph idx="1"/>
          </p:nvPr>
        </p:nvSpPr>
        <p:spPr>
          <a:xfrm>
            <a:off x="457200" y="1719263"/>
            <a:ext cx="8229600" cy="638175"/>
          </a:xfrm>
        </p:spPr>
        <p:txBody>
          <a:bodyPr/>
          <a:lstStyle/>
          <a:p>
            <a:r>
              <a:rPr lang="zh-CN" altLang="en-US" sz="2400" b="1" smtClean="0">
                <a:solidFill>
                  <a:srgbClr val="0070C0"/>
                </a:solidFill>
              </a:rPr>
              <a:t>后付年金的现值</a:t>
            </a:r>
            <a:endParaRPr lang="en-US" altLang="zh-CN" sz="2400" b="1" smtClean="0">
              <a:solidFill>
                <a:srgbClr val="0070C0"/>
              </a:solidFill>
            </a:endParaRPr>
          </a:p>
          <a:p>
            <a:endParaRPr lang="zh-CN" altLang="en-US" smtClean="0"/>
          </a:p>
        </p:txBody>
      </p:sp>
      <p:sp>
        <p:nvSpPr>
          <p:cNvPr id="6149" name="TextBox 7"/>
          <p:cNvSpPr txBox="1">
            <a:spLocks noChangeArrowheads="1"/>
          </p:cNvSpPr>
          <p:nvPr/>
        </p:nvSpPr>
        <p:spPr bwMode="auto">
          <a:xfrm>
            <a:off x="785813" y="2643188"/>
            <a:ext cx="3857625" cy="461962"/>
          </a:xfrm>
          <a:prstGeom prst="rect">
            <a:avLst/>
          </a:prstGeom>
          <a:noFill/>
          <a:ln w="9525">
            <a:noFill/>
            <a:miter lim="800000"/>
            <a:headEnd/>
            <a:tailEnd/>
          </a:ln>
        </p:spPr>
        <p:txBody>
          <a:bodyPr>
            <a:spAutoFit/>
          </a:bodyPr>
          <a:lstStyle/>
          <a:p>
            <a:r>
              <a:rPr lang="zh-CN" altLang="en-US" sz="2400" b="1"/>
              <a:t>后付年金现值的计算公式：</a:t>
            </a:r>
          </a:p>
        </p:txBody>
      </p:sp>
      <p:graphicFrame>
        <p:nvGraphicFramePr>
          <p:cNvPr id="6146" name="Object 3"/>
          <p:cNvGraphicFramePr>
            <a:graphicFrameLocks noChangeAspect="1"/>
          </p:cNvGraphicFramePr>
          <p:nvPr/>
        </p:nvGraphicFramePr>
        <p:xfrm>
          <a:off x="857250" y="3286125"/>
          <a:ext cx="4824413" cy="1081088"/>
        </p:xfrm>
        <a:graphic>
          <a:graphicData uri="http://schemas.openxmlformats.org/presentationml/2006/ole">
            <mc:AlternateContent xmlns:mc="http://schemas.openxmlformats.org/markup-compatibility/2006">
              <mc:Choice xmlns:v="urn:schemas-microsoft-com:vml" Requires="v">
                <p:oleObj spid="_x0000_s6204" name="Equation" r:id="rId3" imgW="2184120" imgH="596880" progId="">
                  <p:embed/>
                </p:oleObj>
              </mc:Choice>
              <mc:Fallback>
                <p:oleObj name="Equation" r:id="rId3" imgW="2184120" imgH="59688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286125"/>
                        <a:ext cx="4824413"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2.1.4 </a:t>
            </a:r>
            <a:r>
              <a:rPr lang="zh-CN" altLang="en-US" smtClean="0"/>
              <a:t>年金终值和现值</a:t>
            </a:r>
          </a:p>
        </p:txBody>
      </p:sp>
      <p:sp>
        <p:nvSpPr>
          <p:cNvPr id="64515" name="内容占位符 2"/>
          <p:cNvSpPr>
            <a:spLocks noGrp="1"/>
          </p:cNvSpPr>
          <p:nvPr>
            <p:ph idx="1"/>
          </p:nvPr>
        </p:nvSpPr>
        <p:spPr>
          <a:xfrm>
            <a:off x="457200" y="1719263"/>
            <a:ext cx="8229600" cy="495300"/>
          </a:xfrm>
        </p:spPr>
        <p:txBody>
          <a:bodyPr/>
          <a:lstStyle/>
          <a:p>
            <a:r>
              <a:rPr lang="zh-CN" altLang="en-US" sz="2400" b="1" smtClean="0">
                <a:solidFill>
                  <a:srgbClr val="0070C0"/>
                </a:solidFill>
              </a:rPr>
              <a:t>后付年金的现值</a:t>
            </a:r>
            <a:endParaRPr lang="en-US" altLang="zh-CN" sz="2400" b="1" smtClean="0">
              <a:solidFill>
                <a:srgbClr val="0070C0"/>
              </a:solidFill>
            </a:endParaRPr>
          </a:p>
          <a:p>
            <a:endParaRPr lang="zh-CN" altLang="en-US" smtClean="0"/>
          </a:p>
        </p:txBody>
      </p:sp>
      <p:sp>
        <p:nvSpPr>
          <p:cNvPr id="6451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4517" name="Picture 7"/>
          <p:cNvPicPr>
            <a:picLocks noChangeAspect="1" noChangeArrowheads="1"/>
          </p:cNvPicPr>
          <p:nvPr/>
        </p:nvPicPr>
        <p:blipFill>
          <a:blip r:embed="rId2" cstate="print"/>
          <a:srcRect/>
          <a:stretch>
            <a:fillRect/>
          </a:stretch>
        </p:blipFill>
        <p:spPr bwMode="auto">
          <a:xfrm>
            <a:off x="1714500" y="2214563"/>
            <a:ext cx="5643563" cy="4167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idx="1"/>
          </p:nvPr>
        </p:nvGraphicFramePr>
        <p:xfrm>
          <a:off x="857250" y="2214563"/>
          <a:ext cx="7777163" cy="3816350"/>
        </p:xfrm>
        <a:graphic>
          <a:graphicData uri="http://schemas.openxmlformats.org/presentationml/2006/ole">
            <mc:AlternateContent xmlns:mc="http://schemas.openxmlformats.org/markup-compatibility/2006">
              <mc:Choice xmlns:v="urn:schemas-microsoft-com:vml" Requires="v">
                <p:oleObj spid="_x0000_s7228" name="文档" r:id="rId3" imgW="5486400" imgH="2904480" progId="Word.Document.8">
                  <p:embed/>
                </p:oleObj>
              </mc:Choice>
              <mc:Fallback>
                <p:oleObj name="文档" r:id="rId3" imgW="5486400" imgH="29044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214563"/>
                        <a:ext cx="7777163"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标题 1"/>
          <p:cNvSpPr>
            <a:spLocks noGrp="1"/>
          </p:cNvSpPr>
          <p:nvPr>
            <p:ph type="title"/>
          </p:nvPr>
        </p:nvSpPr>
        <p:spPr/>
        <p:txBody>
          <a:bodyPr/>
          <a:lstStyle/>
          <a:p>
            <a:r>
              <a:rPr lang="en-US" altLang="zh-CN" smtClean="0"/>
              <a:t>2.1.4 </a:t>
            </a:r>
            <a:r>
              <a:rPr lang="zh-CN" altLang="en-US" smtClean="0"/>
              <a:t>年金终值和现值</a:t>
            </a:r>
          </a:p>
        </p:txBody>
      </p:sp>
      <p:sp>
        <p:nvSpPr>
          <p:cNvPr id="8" name="内容占位符 2"/>
          <p:cNvSpPr txBox="1">
            <a:spLocks/>
          </p:cNvSpPr>
          <p:nvPr/>
        </p:nvSpPr>
        <p:spPr bwMode="auto">
          <a:xfrm>
            <a:off x="457200" y="17192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a:solidFill>
                  <a:srgbClr val="0070C0"/>
                </a:solidFill>
                <a:latin typeface="+mn-lt"/>
                <a:ea typeface="+mn-ea"/>
              </a:rPr>
              <a:t>后付年金的现值</a:t>
            </a:r>
            <a:endParaRPr lang="en-US" altLang="zh-CN" sz="2400" b="1" kern="0">
              <a:solidFill>
                <a:srgbClr val="0070C0"/>
              </a:solidFill>
              <a:latin typeface="+mn-lt"/>
              <a:ea typeface="+mn-ea"/>
            </a:endParaRPr>
          </a:p>
          <a:p>
            <a:pPr marL="342900" indent="-342900" eaLnBrk="0" hangingPunct="0">
              <a:spcBef>
                <a:spcPct val="20000"/>
              </a:spcBef>
              <a:buClr>
                <a:schemeClr val="tx2"/>
              </a:buClr>
              <a:buSzPct val="70000"/>
              <a:buFont typeface="Wingdings" pitchFamily="2" charset="2"/>
              <a:buChar char="l"/>
              <a:defRPr/>
            </a:pPr>
            <a:endParaRPr lang="zh-CN" altLang="en-US" sz="3000" kern="0" dirty="0">
              <a:latin typeface="+mn-lt"/>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3132138" y="1719263"/>
            <a:ext cx="5554662" cy="1924050"/>
          </a:xfrm>
        </p:spPr>
        <p:txBody>
          <a:bodyPr>
            <a:normAutofit fontScale="92500" lnSpcReduction="10000"/>
          </a:bodyPr>
          <a:lstStyle/>
          <a:p>
            <a:pPr algn="just">
              <a:buFont typeface="Wingdings" pitchFamily="2" charset="2"/>
              <a:buNone/>
            </a:pPr>
            <a:r>
              <a:rPr lang="zh-CN" altLang="en-US" sz="2600" b="1" smtClean="0"/>
              <a:t>　　</a:t>
            </a:r>
          </a:p>
          <a:p>
            <a:pPr algn="just">
              <a:buFont typeface="Wingdings" pitchFamily="2" charset="2"/>
              <a:buNone/>
            </a:pPr>
            <a:r>
              <a:rPr lang="zh-CN" altLang="en-US" sz="2100" b="1" smtClean="0">
                <a:latin typeface="楷体_GB2312" pitchFamily="49" charset="-122"/>
                <a:ea typeface="楷体_GB2312" pitchFamily="49" charset="-122"/>
              </a:rPr>
              <a:t>　　　某人准备在今后</a:t>
            </a:r>
            <a:r>
              <a:rPr lang="en-US" altLang="zh-CN" sz="2100" b="1" smtClean="0">
                <a:latin typeface="楷体_GB2312" pitchFamily="49" charset="-122"/>
                <a:ea typeface="楷体_GB2312" pitchFamily="49" charset="-122"/>
              </a:rPr>
              <a:t>5</a:t>
            </a:r>
            <a:r>
              <a:rPr lang="zh-CN" altLang="en-US" sz="2100" b="1" smtClean="0">
                <a:latin typeface="楷体_GB2312" pitchFamily="49" charset="-122"/>
                <a:ea typeface="楷体_GB2312" pitchFamily="49" charset="-122"/>
              </a:rPr>
              <a:t>年中每年年末从银行取</a:t>
            </a:r>
            <a:r>
              <a:rPr lang="en-US" altLang="zh-CN" sz="2100" b="1" smtClean="0">
                <a:latin typeface="楷体_GB2312" pitchFamily="49" charset="-122"/>
                <a:ea typeface="楷体_GB2312" pitchFamily="49" charset="-122"/>
              </a:rPr>
              <a:t>1000</a:t>
            </a:r>
            <a:r>
              <a:rPr lang="zh-CN" altLang="en-US" sz="2100" b="1" smtClean="0">
                <a:latin typeface="楷体_GB2312" pitchFamily="49" charset="-122"/>
                <a:ea typeface="楷体_GB2312" pitchFamily="49" charset="-122"/>
              </a:rPr>
              <a:t>元，如果年利息率为</a:t>
            </a:r>
            <a:r>
              <a:rPr lang="en-US" altLang="zh-CN" sz="2100" b="1" smtClean="0">
                <a:latin typeface="楷体_GB2312" pitchFamily="49" charset="-122"/>
                <a:ea typeface="楷体_GB2312" pitchFamily="49" charset="-122"/>
              </a:rPr>
              <a:t>10%</a:t>
            </a:r>
            <a:r>
              <a:rPr lang="zh-CN" altLang="en-US" sz="2100" b="1" smtClean="0">
                <a:latin typeface="楷体_GB2312" pitchFamily="49" charset="-122"/>
                <a:ea typeface="楷体_GB2312" pitchFamily="49" charset="-122"/>
              </a:rPr>
              <a:t>，则现在应存入多少元？</a:t>
            </a:r>
          </a:p>
          <a:p>
            <a:pPr algn="just">
              <a:buFont typeface="Wingdings" pitchFamily="2" charset="2"/>
              <a:buNone/>
            </a:pPr>
            <a:endParaRPr lang="zh-CN" altLang="en-US" sz="2100" b="1" smtClean="0">
              <a:latin typeface="楷体_GB2312" pitchFamily="49" charset="-122"/>
              <a:ea typeface="楷体_GB2312" pitchFamily="49" charset="-122"/>
            </a:endParaRPr>
          </a:p>
          <a:p>
            <a:pPr algn="just">
              <a:buFont typeface="Wingdings" pitchFamily="2" charset="2"/>
              <a:buNone/>
            </a:pPr>
            <a:r>
              <a:rPr lang="zh-CN" altLang="en-US" sz="2100" b="1" smtClean="0">
                <a:latin typeface="楷体_GB2312" pitchFamily="49" charset="-122"/>
                <a:ea typeface="楷体_GB2312" pitchFamily="49" charset="-122"/>
              </a:rPr>
              <a:t>	 　</a:t>
            </a:r>
          </a:p>
        </p:txBody>
      </p:sp>
      <p:sp>
        <p:nvSpPr>
          <p:cNvPr id="65539" name="Rectangle 4"/>
          <p:cNvSpPr>
            <a:spLocks noChangeArrowheads="1"/>
          </p:cNvSpPr>
          <p:nvPr/>
        </p:nvSpPr>
        <p:spPr bwMode="auto">
          <a:xfrm>
            <a:off x="1000125" y="2428875"/>
            <a:ext cx="1079500"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b="1">
                <a:latin typeface="楷体_GB2312" pitchFamily="49" charset="-122"/>
                <a:ea typeface="楷体_GB2312" pitchFamily="49" charset="-122"/>
              </a:rPr>
              <a:t>例　题</a:t>
            </a:r>
          </a:p>
        </p:txBody>
      </p:sp>
      <p:sp>
        <p:nvSpPr>
          <p:cNvPr id="65540" name="标题 1"/>
          <p:cNvSpPr>
            <a:spLocks noGrp="1"/>
          </p:cNvSpPr>
          <p:nvPr>
            <p:ph type="title"/>
          </p:nvPr>
        </p:nvSpPr>
        <p:spPr/>
        <p:txBody>
          <a:bodyPr/>
          <a:lstStyle/>
          <a:p>
            <a:r>
              <a:rPr lang="en-US" altLang="zh-CN" smtClean="0"/>
              <a:t>2.1.4 </a:t>
            </a:r>
            <a:r>
              <a:rPr lang="zh-CN" altLang="en-US" smtClean="0"/>
              <a:t>年金终值和现值</a:t>
            </a:r>
          </a:p>
        </p:txBody>
      </p:sp>
      <p:sp>
        <p:nvSpPr>
          <p:cNvPr id="9" name="内容占位符 2"/>
          <p:cNvSpPr txBox="1">
            <a:spLocks/>
          </p:cNvSpPr>
          <p:nvPr/>
        </p:nvSpPr>
        <p:spPr bwMode="auto">
          <a:xfrm>
            <a:off x="457200" y="17192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dirty="0">
                <a:solidFill>
                  <a:srgbClr val="0070C0"/>
                </a:solidFill>
                <a:latin typeface="+mn-lt"/>
                <a:ea typeface="+mn-ea"/>
              </a:rPr>
              <a:t>后付年金的现值</a:t>
            </a:r>
            <a:endParaRPr lang="en-US" altLang="zh-CN" sz="2400" b="1" kern="0" dirty="0">
              <a:solidFill>
                <a:srgbClr val="0070C0"/>
              </a:solidFill>
              <a:latin typeface="+mn-lt"/>
              <a:ea typeface="+mn-ea"/>
            </a:endParaRPr>
          </a:p>
          <a:p>
            <a:pPr marL="342900" indent="-342900" eaLnBrk="0" hangingPunct="0">
              <a:spcBef>
                <a:spcPct val="20000"/>
              </a:spcBef>
              <a:buClr>
                <a:schemeClr val="tx2"/>
              </a:buClr>
              <a:buSzPct val="70000"/>
              <a:buFont typeface="Wingdings" pitchFamily="2" charset="2"/>
              <a:buChar char="l"/>
              <a:defRPr/>
            </a:pPr>
            <a:endParaRPr lang="zh-CN" altLang="en-US" sz="3000" kern="0" dirty="0">
              <a:latin typeface="+mn-lt"/>
              <a:ea typeface="+mn-ea"/>
            </a:endParaRPr>
          </a:p>
        </p:txBody>
      </p:sp>
      <p:pic>
        <p:nvPicPr>
          <p:cNvPr id="65542" name="图片 9" descr="QQ截图未命名4.png"/>
          <p:cNvPicPr>
            <a:picLocks noChangeAspect="1"/>
          </p:cNvPicPr>
          <p:nvPr/>
        </p:nvPicPr>
        <p:blipFill>
          <a:blip r:embed="rId2" cstate="print"/>
          <a:srcRect/>
          <a:stretch>
            <a:fillRect/>
          </a:stretch>
        </p:blipFill>
        <p:spPr bwMode="auto">
          <a:xfrm>
            <a:off x="3643313" y="3429000"/>
            <a:ext cx="4214812" cy="1785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ChangeArrowheads="1"/>
          </p:cNvSpPr>
          <p:nvPr/>
        </p:nvSpPr>
        <p:spPr bwMode="auto">
          <a:xfrm>
            <a:off x="1643063" y="2286000"/>
            <a:ext cx="5545137" cy="6477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lgn="ctr">
              <a:defRPr/>
            </a:pPr>
            <a:r>
              <a:rPr lang="zh-CN" altLang="en-US" b="1" dirty="0">
                <a:ea typeface="楷体_GB2312" pitchFamily="49" charset="-122"/>
              </a:rPr>
              <a:t>先付年金</a:t>
            </a:r>
            <a:r>
              <a:rPr lang="en-US" altLang="zh-CN" b="1" dirty="0">
                <a:ea typeface="楷体_GB2312" pitchFamily="49" charset="-122"/>
              </a:rPr>
              <a:t>——</a:t>
            </a:r>
            <a:r>
              <a:rPr lang="zh-CN" altLang="en-US" b="1" dirty="0">
                <a:ea typeface="楷体_GB2312" pitchFamily="49" charset="-122"/>
              </a:rPr>
              <a:t>每期期初有等额收付款项的年金。</a:t>
            </a:r>
          </a:p>
        </p:txBody>
      </p:sp>
      <p:sp>
        <p:nvSpPr>
          <p:cNvPr id="8196" name="Rectangle 5"/>
          <p:cNvSpPr>
            <a:spLocks noChangeArrowheads="1"/>
          </p:cNvSpPr>
          <p:nvPr/>
        </p:nvSpPr>
        <p:spPr bwMode="auto">
          <a:xfrm>
            <a:off x="0" y="2214563"/>
            <a:ext cx="9144000" cy="0"/>
          </a:xfrm>
          <a:prstGeom prst="rect">
            <a:avLst/>
          </a:prstGeom>
          <a:noFill/>
          <a:ln w="9525">
            <a:noFill/>
            <a:miter lim="800000"/>
            <a:headEnd/>
            <a:tailEnd/>
          </a:ln>
        </p:spPr>
        <p:txBody>
          <a:bodyPr wrap="none" anchor="ctr">
            <a:spAutoFit/>
          </a:bodyPr>
          <a:lstStyle/>
          <a:p>
            <a:endParaRPr lang="zh-CN" altLang="en-US"/>
          </a:p>
        </p:txBody>
      </p:sp>
      <p:sp>
        <p:nvSpPr>
          <p:cNvPr id="819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14500" y="4572000"/>
          <a:ext cx="4465638" cy="576263"/>
        </p:xfrm>
        <a:graphic>
          <a:graphicData uri="http://schemas.openxmlformats.org/presentationml/2006/ole">
            <mc:AlternateContent xmlns:mc="http://schemas.openxmlformats.org/markup-compatibility/2006">
              <mc:Choice xmlns:v="urn:schemas-microsoft-com:vml" Requires="v">
                <p:oleObj spid="_x0000_s8252" name="Equation" r:id="rId3" imgW="1803400" imgH="241300" progId="">
                  <p:embed/>
                </p:oleObj>
              </mc:Choice>
              <mc:Fallback>
                <p:oleObj name="Equation" r:id="rId3" imgW="1803400" imgH="2413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572000"/>
                        <a:ext cx="44656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标题 1"/>
          <p:cNvSpPr>
            <a:spLocks noGrp="1"/>
          </p:cNvSpPr>
          <p:nvPr>
            <p:ph type="title"/>
          </p:nvPr>
        </p:nvSpPr>
        <p:spPr/>
        <p:txBody>
          <a:bodyPr/>
          <a:lstStyle/>
          <a:p>
            <a:r>
              <a:rPr lang="en-US" altLang="zh-CN" smtClean="0"/>
              <a:t>2.1.4 </a:t>
            </a:r>
            <a:r>
              <a:rPr lang="zh-CN" altLang="en-US" smtClean="0"/>
              <a:t>年金终值和现值</a:t>
            </a:r>
          </a:p>
        </p:txBody>
      </p:sp>
      <p:sp>
        <p:nvSpPr>
          <p:cNvPr id="13" name="内容占位符 2"/>
          <p:cNvSpPr txBox="1">
            <a:spLocks/>
          </p:cNvSpPr>
          <p:nvPr/>
        </p:nvSpPr>
        <p:spPr bwMode="auto">
          <a:xfrm>
            <a:off x="285750" y="16430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dirty="0">
                <a:solidFill>
                  <a:srgbClr val="0070C0"/>
                </a:solidFill>
                <a:latin typeface="+mn-lt"/>
                <a:ea typeface="+mn-ea"/>
              </a:rPr>
              <a:t>先付年金的终值</a:t>
            </a:r>
            <a:endParaRPr lang="en-US" altLang="zh-CN" sz="2400" b="1" kern="0" dirty="0">
              <a:solidFill>
                <a:srgbClr val="0070C0"/>
              </a:solidFill>
              <a:latin typeface="+mn-lt"/>
              <a:ea typeface="+mn-ea"/>
            </a:endParaRPr>
          </a:p>
          <a:p>
            <a:pPr marL="342900" indent="-342900" eaLnBrk="0" hangingPunct="0">
              <a:spcBef>
                <a:spcPct val="20000"/>
              </a:spcBef>
              <a:buClr>
                <a:schemeClr val="tx2"/>
              </a:buClr>
              <a:buSzPct val="70000"/>
              <a:buFont typeface="Wingdings" pitchFamily="2" charset="2"/>
              <a:buChar char="l"/>
              <a:defRPr/>
            </a:pPr>
            <a:endParaRPr lang="zh-CN" altLang="en-US" sz="3000" kern="0" dirty="0">
              <a:latin typeface="+mn-lt"/>
              <a:ea typeface="+mn-ea"/>
            </a:endParaRPr>
          </a:p>
        </p:txBody>
      </p:sp>
      <p:sp>
        <p:nvSpPr>
          <p:cNvPr id="8200" name="TextBox 13"/>
          <p:cNvSpPr txBox="1">
            <a:spLocks noChangeArrowheads="1"/>
          </p:cNvSpPr>
          <p:nvPr/>
        </p:nvSpPr>
        <p:spPr bwMode="auto">
          <a:xfrm>
            <a:off x="1643063" y="3571875"/>
            <a:ext cx="3643312" cy="461963"/>
          </a:xfrm>
          <a:prstGeom prst="rect">
            <a:avLst/>
          </a:prstGeom>
          <a:noFill/>
          <a:ln w="9525">
            <a:noFill/>
            <a:miter lim="800000"/>
            <a:headEnd/>
            <a:tailEnd/>
          </a:ln>
        </p:spPr>
        <p:txBody>
          <a:bodyPr>
            <a:spAutoFit/>
          </a:bodyPr>
          <a:lstStyle/>
          <a:p>
            <a:r>
              <a:rPr lang="zh-CN" altLang="en-US" sz="2400" b="1"/>
              <a:t>先付年金终值的计算公式：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b="1" dirty="0" smtClean="0"/>
              <a:t>2.1 </a:t>
            </a:r>
            <a:r>
              <a:rPr lang="zh-CN" altLang="en-US" b="1" dirty="0" smtClean="0"/>
              <a:t>货币时间价值</a:t>
            </a:r>
          </a:p>
        </p:txBody>
      </p:sp>
      <p:sp>
        <p:nvSpPr>
          <p:cNvPr id="51203" name="内容占位符 2"/>
          <p:cNvSpPr>
            <a:spLocks noGrp="1"/>
          </p:cNvSpPr>
          <p:nvPr>
            <p:ph idx="1"/>
          </p:nvPr>
        </p:nvSpPr>
        <p:spPr/>
        <p:txBody>
          <a:bodyPr/>
          <a:lstStyle/>
          <a:p>
            <a:pPr>
              <a:buFont typeface="Wingdings" pitchFamily="2" charset="2"/>
              <a:buNone/>
            </a:pPr>
            <a:endParaRPr lang="en-US" altLang="zh-CN" dirty="0" smtClean="0"/>
          </a:p>
          <a:p>
            <a:r>
              <a:rPr lang="en-US" altLang="zh-CN" b="1" dirty="0" smtClean="0">
                <a:solidFill>
                  <a:srgbClr val="C00000"/>
                </a:solidFill>
              </a:rPr>
              <a:t>2.1.1 </a:t>
            </a:r>
            <a:r>
              <a:rPr lang="zh-CN" altLang="en-US" b="1" dirty="0" smtClean="0">
                <a:solidFill>
                  <a:srgbClr val="C00000"/>
                </a:solidFill>
              </a:rPr>
              <a:t>时间价值的</a:t>
            </a:r>
            <a:r>
              <a:rPr lang="zh-CN" altLang="en-US" b="1" dirty="0">
                <a:solidFill>
                  <a:srgbClr val="C00000"/>
                </a:solidFill>
              </a:rPr>
              <a:t>内涵</a:t>
            </a:r>
            <a:endParaRPr lang="en-US" altLang="zh-CN" b="1" dirty="0" smtClean="0">
              <a:solidFill>
                <a:srgbClr val="C00000"/>
              </a:solidFill>
            </a:endParaRPr>
          </a:p>
          <a:p>
            <a:r>
              <a:rPr lang="en-US" altLang="zh-CN" b="1" dirty="0" smtClean="0"/>
              <a:t>2.1.2 </a:t>
            </a:r>
            <a:r>
              <a:rPr lang="zh-CN" altLang="en-US" b="1" dirty="0" smtClean="0"/>
              <a:t>现金流量时间线</a:t>
            </a:r>
            <a:endParaRPr lang="en-US" altLang="zh-CN" b="1" dirty="0" smtClean="0"/>
          </a:p>
          <a:p>
            <a:r>
              <a:rPr lang="en-US" altLang="zh-CN" b="1" dirty="0" smtClean="0"/>
              <a:t>2.1.3 </a:t>
            </a:r>
            <a:r>
              <a:rPr lang="zh-CN" altLang="en-US" b="1" dirty="0" smtClean="0"/>
              <a:t>复利终值和复利现值</a:t>
            </a:r>
            <a:endParaRPr lang="en-US" altLang="zh-CN" b="1" dirty="0" smtClean="0"/>
          </a:p>
          <a:p>
            <a:r>
              <a:rPr lang="en-US" altLang="zh-CN" b="1" dirty="0" smtClean="0"/>
              <a:t>2.1.4 </a:t>
            </a:r>
            <a:r>
              <a:rPr lang="zh-CN" altLang="en-US" b="1" dirty="0" smtClean="0"/>
              <a:t>年金终值和现值</a:t>
            </a:r>
            <a:endParaRPr lang="en-US" altLang="zh-CN" b="1" dirty="0" smtClean="0"/>
          </a:p>
          <a:p>
            <a:r>
              <a:rPr lang="en-US" altLang="zh-CN" b="1" dirty="0" smtClean="0"/>
              <a:t>2.1.5 </a:t>
            </a:r>
            <a:r>
              <a:rPr lang="zh-CN" altLang="en-US" b="1" dirty="0" smtClean="0"/>
              <a:t>时间价值计算中的几个特殊问题</a:t>
            </a:r>
            <a:endParaRPr lang="en-US" altLang="zh-CN" b="1" dirty="0" smtClean="0"/>
          </a:p>
          <a:p>
            <a:pPr>
              <a:buFont typeface="Wingdings" pitchFamily="2" charset="2"/>
              <a:buNone/>
            </a:pPr>
            <a:endParaRPr lang="zh-CN" alt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r>
              <a:rPr lang="en-US" altLang="zh-CN" smtClean="0"/>
              <a:t>2.1.4 </a:t>
            </a:r>
            <a:r>
              <a:rPr lang="zh-CN" altLang="en-US" smtClean="0"/>
              <a:t>年金终值和现值</a:t>
            </a:r>
          </a:p>
        </p:txBody>
      </p:sp>
      <p:sp>
        <p:nvSpPr>
          <p:cNvPr id="10244" name="内容占位符 2"/>
          <p:cNvSpPr>
            <a:spLocks noGrp="1"/>
          </p:cNvSpPr>
          <p:nvPr>
            <p:ph idx="1"/>
          </p:nvPr>
        </p:nvSpPr>
        <p:spPr>
          <a:xfrm>
            <a:off x="457200" y="1719263"/>
            <a:ext cx="8229600" cy="638175"/>
          </a:xfrm>
        </p:spPr>
        <p:txBody>
          <a:bodyPr/>
          <a:lstStyle/>
          <a:p>
            <a:r>
              <a:rPr lang="zh-CN" altLang="en-US" sz="2400" b="1" smtClean="0">
                <a:solidFill>
                  <a:srgbClr val="0070C0"/>
                </a:solidFill>
              </a:rPr>
              <a:t>先付年金的现值</a:t>
            </a:r>
            <a:endParaRPr lang="en-US" altLang="zh-CN" sz="2400" b="1" smtClean="0">
              <a:solidFill>
                <a:srgbClr val="0070C0"/>
              </a:solidFill>
            </a:endParaRPr>
          </a:p>
          <a:p>
            <a:endParaRPr lang="zh-CN" altLang="en-US" smtClean="0"/>
          </a:p>
        </p:txBody>
      </p:sp>
      <p:sp>
        <p:nvSpPr>
          <p:cNvPr id="10245" name="TextBox 7"/>
          <p:cNvSpPr txBox="1">
            <a:spLocks noChangeArrowheads="1"/>
          </p:cNvSpPr>
          <p:nvPr/>
        </p:nvSpPr>
        <p:spPr bwMode="auto">
          <a:xfrm>
            <a:off x="1500188" y="2857500"/>
            <a:ext cx="3857625" cy="461963"/>
          </a:xfrm>
          <a:prstGeom prst="rect">
            <a:avLst/>
          </a:prstGeom>
          <a:noFill/>
          <a:ln w="9525">
            <a:noFill/>
            <a:miter lim="800000"/>
            <a:headEnd/>
            <a:tailEnd/>
          </a:ln>
        </p:spPr>
        <p:txBody>
          <a:bodyPr>
            <a:spAutoFit/>
          </a:bodyPr>
          <a:lstStyle/>
          <a:p>
            <a:r>
              <a:rPr lang="zh-CN" altLang="en-US" sz="2400" b="1"/>
              <a:t>先付年金现值的计算公式：</a:t>
            </a:r>
          </a:p>
        </p:txBody>
      </p:sp>
      <p:graphicFrame>
        <p:nvGraphicFramePr>
          <p:cNvPr id="10242" name="Object 3"/>
          <p:cNvGraphicFramePr>
            <a:graphicFrameLocks noChangeAspect="1"/>
          </p:cNvGraphicFramePr>
          <p:nvPr/>
        </p:nvGraphicFramePr>
        <p:xfrm>
          <a:off x="1571625" y="4143375"/>
          <a:ext cx="4032250" cy="471488"/>
        </p:xfrm>
        <a:graphic>
          <a:graphicData uri="http://schemas.openxmlformats.org/presentationml/2006/ole">
            <mc:AlternateContent xmlns:mc="http://schemas.openxmlformats.org/markup-compatibility/2006">
              <mc:Choice xmlns:v="urn:schemas-microsoft-com:vml" Requires="v">
                <p:oleObj spid="_x0000_s10300" name="Equation" r:id="rId3" imgW="1816100" imgH="241300" progId="">
                  <p:embed/>
                </p:oleObj>
              </mc:Choice>
              <mc:Fallback>
                <p:oleObj name="Equation" r:id="rId3" imgW="1816100" imgH="2413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4143375"/>
                        <a:ext cx="40322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ChangeArrowheads="1"/>
          </p:cNvSpPr>
          <p:nvPr/>
        </p:nvSpPr>
        <p:spPr bwMode="auto">
          <a:xfrm>
            <a:off x="1571625" y="2286000"/>
            <a:ext cx="5572125" cy="6477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lgn="ctr">
              <a:defRPr/>
            </a:pPr>
            <a:r>
              <a:rPr lang="zh-CN" altLang="en-US" b="1" dirty="0">
                <a:ea typeface="楷体_GB2312" pitchFamily="49" charset="-122"/>
              </a:rPr>
              <a:t>永续年金</a:t>
            </a:r>
            <a:r>
              <a:rPr lang="en-US" altLang="zh-CN" b="1" dirty="0">
                <a:ea typeface="楷体_GB2312" pitchFamily="49" charset="-122"/>
              </a:rPr>
              <a:t>——</a:t>
            </a:r>
            <a:r>
              <a:rPr lang="zh-CN" altLang="en-US" b="1" dirty="0">
                <a:ea typeface="楷体_GB2312" pitchFamily="49" charset="-122"/>
              </a:rPr>
              <a:t>期限为无穷的年金</a:t>
            </a:r>
          </a:p>
        </p:txBody>
      </p:sp>
      <p:sp>
        <p:nvSpPr>
          <p:cNvPr id="133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319" name="Rectangle 7"/>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13320" name="标题 1"/>
          <p:cNvSpPr>
            <a:spLocks noGrp="1"/>
          </p:cNvSpPr>
          <p:nvPr>
            <p:ph type="title"/>
          </p:nvPr>
        </p:nvSpPr>
        <p:spPr/>
        <p:txBody>
          <a:bodyPr/>
          <a:lstStyle/>
          <a:p>
            <a:r>
              <a:rPr lang="en-US" altLang="zh-CN" smtClean="0"/>
              <a:t>2.1.4 </a:t>
            </a:r>
            <a:r>
              <a:rPr lang="zh-CN" altLang="en-US" smtClean="0"/>
              <a:t>年金终值和现值</a:t>
            </a:r>
          </a:p>
        </p:txBody>
      </p:sp>
      <p:sp>
        <p:nvSpPr>
          <p:cNvPr id="13" name="内容占位符 2"/>
          <p:cNvSpPr txBox="1">
            <a:spLocks/>
          </p:cNvSpPr>
          <p:nvPr/>
        </p:nvSpPr>
        <p:spPr bwMode="auto">
          <a:xfrm>
            <a:off x="500063" y="16430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dirty="0">
                <a:solidFill>
                  <a:srgbClr val="0070C0"/>
                </a:solidFill>
                <a:latin typeface="+mn-lt"/>
                <a:ea typeface="+mn-ea"/>
              </a:rPr>
              <a:t>永续年金的现值</a:t>
            </a:r>
            <a:endParaRPr lang="en-US" altLang="zh-CN" sz="2400" b="1" kern="0" dirty="0">
              <a:solidFill>
                <a:srgbClr val="0070C0"/>
              </a:solidFill>
              <a:latin typeface="+mn-lt"/>
              <a:ea typeface="+mn-ea"/>
            </a:endParaRPr>
          </a:p>
          <a:p>
            <a:pPr marL="342900" indent="-342900" eaLnBrk="0" hangingPunct="0">
              <a:spcBef>
                <a:spcPct val="20000"/>
              </a:spcBef>
              <a:buClr>
                <a:schemeClr val="tx2"/>
              </a:buClr>
              <a:buSzPct val="70000"/>
              <a:defRPr/>
            </a:pPr>
            <a:endParaRPr lang="zh-CN" altLang="en-US" sz="3000" kern="0" dirty="0">
              <a:latin typeface="+mn-lt"/>
              <a:ea typeface="+mn-ea"/>
            </a:endParaRPr>
          </a:p>
        </p:txBody>
      </p:sp>
      <p:sp>
        <p:nvSpPr>
          <p:cNvPr id="13322" name="TextBox 13"/>
          <p:cNvSpPr txBox="1">
            <a:spLocks noChangeArrowheads="1"/>
          </p:cNvSpPr>
          <p:nvPr/>
        </p:nvSpPr>
        <p:spPr bwMode="auto">
          <a:xfrm>
            <a:off x="1500188" y="3429000"/>
            <a:ext cx="4143375" cy="461963"/>
          </a:xfrm>
          <a:prstGeom prst="rect">
            <a:avLst/>
          </a:prstGeom>
          <a:noFill/>
          <a:ln w="9525">
            <a:noFill/>
            <a:miter lim="800000"/>
            <a:headEnd/>
            <a:tailEnd/>
          </a:ln>
        </p:spPr>
        <p:txBody>
          <a:bodyPr>
            <a:spAutoFit/>
          </a:bodyPr>
          <a:lstStyle/>
          <a:p>
            <a:r>
              <a:rPr lang="zh-CN" altLang="en-US" sz="2400" b="1"/>
              <a:t>永续年金现值的计算公式：</a:t>
            </a:r>
          </a:p>
        </p:txBody>
      </p:sp>
      <p:sp>
        <p:nvSpPr>
          <p:cNvPr id="13323" name="Rectangle 3"/>
          <p:cNvSpPr>
            <a:spLocks noChangeArrowheads="1"/>
          </p:cNvSpPr>
          <p:nvPr/>
        </p:nvSpPr>
        <p:spPr bwMode="auto">
          <a:xfrm>
            <a:off x="1428750" y="4143375"/>
            <a:ext cx="2376488" cy="935038"/>
          </a:xfrm>
          <a:prstGeom prst="rect">
            <a:avLst/>
          </a:prstGeom>
          <a:solidFill>
            <a:schemeClr val="bg1"/>
          </a:solidFill>
          <a:ln w="9525">
            <a:solidFill>
              <a:schemeClr val="accent2"/>
            </a:solidFill>
            <a:miter lim="800000"/>
            <a:headEnd/>
            <a:tailEnd/>
          </a:ln>
        </p:spPr>
        <p:txBody>
          <a:bodyPr wrap="none" anchor="ctr"/>
          <a:lstStyle/>
          <a:p>
            <a:endParaRPr lang="zh-CN" altLang="en-US"/>
          </a:p>
        </p:txBody>
      </p:sp>
      <p:graphicFrame>
        <p:nvGraphicFramePr>
          <p:cNvPr id="13314" name="Object 4"/>
          <p:cNvGraphicFramePr>
            <a:graphicFrameLocks noChangeAspect="1"/>
          </p:cNvGraphicFramePr>
          <p:nvPr/>
        </p:nvGraphicFramePr>
        <p:xfrm>
          <a:off x="1571625" y="4286250"/>
          <a:ext cx="2016125" cy="619125"/>
        </p:xfrm>
        <a:graphic>
          <a:graphicData uri="http://schemas.openxmlformats.org/presentationml/2006/ole">
            <mc:AlternateContent xmlns:mc="http://schemas.openxmlformats.org/markup-compatibility/2006">
              <mc:Choice xmlns:v="urn:schemas-microsoft-com:vml" Requires="v">
                <p:oleObj spid="_x0000_s13488" name="Equation" r:id="rId3" imgW="1422360" imgH="419040" progId="">
                  <p:embed/>
                </p:oleObj>
              </mc:Choice>
              <mc:Fallback>
                <p:oleObj name="Equation" r:id="rId3" imgW="1422360" imgH="4190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4286250"/>
                        <a:ext cx="20161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AutoShape 9"/>
          <p:cNvSpPr>
            <a:spLocks noChangeArrowheads="1"/>
          </p:cNvSpPr>
          <p:nvPr/>
        </p:nvSpPr>
        <p:spPr bwMode="auto">
          <a:xfrm>
            <a:off x="3929063" y="4143375"/>
            <a:ext cx="1584325" cy="647700"/>
          </a:xfrm>
          <a:prstGeom prst="rightArrow">
            <a:avLst>
              <a:gd name="adj1" fmla="val 50000"/>
              <a:gd name="adj2" fmla="val 61152"/>
            </a:avLst>
          </a:prstGeom>
          <a:noFill/>
          <a:ln w="19050">
            <a:solidFill>
              <a:srgbClr val="FF0000"/>
            </a:solidFill>
            <a:miter lim="800000"/>
            <a:headEnd/>
            <a:tailEnd/>
          </a:ln>
        </p:spPr>
        <p:txBody>
          <a:bodyPr wrap="none" anchor="ctr"/>
          <a:lstStyle/>
          <a:p>
            <a:endParaRPr lang="zh-CN" altLang="en-US"/>
          </a:p>
        </p:txBody>
      </p:sp>
      <p:sp>
        <p:nvSpPr>
          <p:cNvPr id="13325" name="Rectangle 2"/>
          <p:cNvSpPr>
            <a:spLocks noChangeArrowheads="1"/>
          </p:cNvSpPr>
          <p:nvPr/>
        </p:nvSpPr>
        <p:spPr bwMode="auto">
          <a:xfrm>
            <a:off x="5572125" y="4143375"/>
            <a:ext cx="2376488" cy="935038"/>
          </a:xfrm>
          <a:prstGeom prst="rect">
            <a:avLst/>
          </a:prstGeom>
          <a:solidFill>
            <a:schemeClr val="bg1"/>
          </a:solidFill>
          <a:ln w="9525">
            <a:solidFill>
              <a:schemeClr val="accent2"/>
            </a:solidFill>
            <a:miter lim="800000"/>
            <a:headEnd/>
            <a:tailEnd/>
          </a:ln>
        </p:spPr>
        <p:txBody>
          <a:bodyPr wrap="none" anchor="ctr"/>
          <a:lstStyle/>
          <a:p>
            <a:endParaRPr lang="zh-CN" altLang="en-US"/>
          </a:p>
        </p:txBody>
      </p:sp>
      <p:graphicFrame>
        <p:nvGraphicFramePr>
          <p:cNvPr id="13315" name="Object 5"/>
          <p:cNvGraphicFramePr>
            <a:graphicFrameLocks noGrp="1" noChangeAspect="1"/>
          </p:cNvGraphicFramePr>
          <p:nvPr>
            <p:ph sz="quarter" idx="4294967295"/>
          </p:nvPr>
        </p:nvGraphicFramePr>
        <p:xfrm>
          <a:off x="5857875" y="4214813"/>
          <a:ext cx="1943100" cy="735012"/>
        </p:xfrm>
        <a:graphic>
          <a:graphicData uri="http://schemas.openxmlformats.org/presentationml/2006/ole">
            <mc:AlternateContent xmlns:mc="http://schemas.openxmlformats.org/markup-compatibility/2006">
              <mc:Choice xmlns:v="urn:schemas-microsoft-com:vml" Requires="v">
                <p:oleObj spid="_x0000_s13489" name="Equation" r:id="rId5" imgW="850680" imgH="393480" progId="">
                  <p:embed/>
                </p:oleObj>
              </mc:Choice>
              <mc:Fallback>
                <p:oleObj name="Equation" r:id="rId5" imgW="850680" imgH="3934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4214813"/>
                        <a:ext cx="1943100" cy="735012"/>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13326" name="Rectangle 4"/>
          <p:cNvSpPr>
            <a:spLocks noChangeArrowheads="1"/>
          </p:cNvSpPr>
          <p:nvPr/>
        </p:nvSpPr>
        <p:spPr bwMode="auto">
          <a:xfrm>
            <a:off x="3429000" y="5286375"/>
            <a:ext cx="2663825" cy="936625"/>
          </a:xfrm>
          <a:prstGeom prst="rect">
            <a:avLst/>
          </a:prstGeom>
          <a:solidFill>
            <a:schemeClr val="bg1"/>
          </a:solidFill>
          <a:ln w="9525">
            <a:solidFill>
              <a:schemeClr val="accent2"/>
            </a:solidFill>
            <a:miter lim="800000"/>
            <a:headEnd/>
            <a:tailEnd/>
          </a:ln>
        </p:spPr>
        <p:txBody>
          <a:bodyPr wrap="none" anchor="ctr"/>
          <a:lstStyle/>
          <a:p>
            <a:endParaRPr lang="zh-CN" altLang="en-US"/>
          </a:p>
        </p:txBody>
      </p:sp>
      <p:graphicFrame>
        <p:nvGraphicFramePr>
          <p:cNvPr id="13316" name="Object 6"/>
          <p:cNvGraphicFramePr>
            <a:graphicFrameLocks noGrp="1" noChangeAspect="1"/>
          </p:cNvGraphicFramePr>
          <p:nvPr>
            <p:ph sz="quarter" idx="4294967295"/>
          </p:nvPr>
        </p:nvGraphicFramePr>
        <p:xfrm>
          <a:off x="3643313" y="5429250"/>
          <a:ext cx="1871662" cy="771525"/>
        </p:xfrm>
        <a:graphic>
          <a:graphicData uri="http://schemas.openxmlformats.org/presentationml/2006/ole">
            <mc:AlternateContent xmlns:mc="http://schemas.openxmlformats.org/markup-compatibility/2006">
              <mc:Choice xmlns:v="urn:schemas-microsoft-com:vml" Requires="v">
                <p:oleObj spid="_x0000_s13490" name="Equation" r:id="rId7" imgW="583920" imgH="393480" progId="">
                  <p:embed/>
                </p:oleObj>
              </mc:Choice>
              <mc:Fallback>
                <p:oleObj name="Equation" r:id="rId7" imgW="583920" imgH="39348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5429250"/>
                        <a:ext cx="1871662"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2643188" y="2214563"/>
            <a:ext cx="5770562" cy="1501775"/>
          </a:xfrm>
        </p:spPr>
        <p:txBody>
          <a:bodyPr/>
          <a:lstStyle/>
          <a:p>
            <a:pPr>
              <a:lnSpc>
                <a:spcPct val="110000"/>
              </a:lnSpc>
              <a:buFont typeface="Wingdings" pitchFamily="2" charset="2"/>
              <a:buNone/>
            </a:pPr>
            <a:r>
              <a:rPr lang="zh-CN" altLang="en-US" sz="1900" b="1" smtClean="0"/>
              <a:t>       一项每年年底的收入为</a:t>
            </a:r>
            <a:r>
              <a:rPr lang="en-US" altLang="zh-CN" sz="1900" b="1" smtClean="0"/>
              <a:t>800</a:t>
            </a:r>
            <a:r>
              <a:rPr lang="zh-CN" altLang="en-US" sz="1900" b="1" smtClean="0"/>
              <a:t>元的永续年金投资，利息率为</a:t>
            </a:r>
            <a:r>
              <a:rPr lang="en-US" altLang="zh-CN" sz="1900" b="1" smtClean="0"/>
              <a:t>8%</a:t>
            </a:r>
            <a:r>
              <a:rPr lang="zh-CN" altLang="en-US" sz="1900" b="1" smtClean="0"/>
              <a:t>，其现值为：</a:t>
            </a:r>
          </a:p>
        </p:txBody>
      </p:sp>
      <p:sp>
        <p:nvSpPr>
          <p:cNvPr id="14340" name="Rectangle 4"/>
          <p:cNvSpPr>
            <a:spLocks noChangeArrowheads="1"/>
          </p:cNvSpPr>
          <p:nvPr/>
        </p:nvSpPr>
        <p:spPr bwMode="auto">
          <a:xfrm>
            <a:off x="1285875" y="2428875"/>
            <a:ext cx="865188"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b="1">
                <a:latin typeface="楷体_GB2312" pitchFamily="49" charset="-122"/>
                <a:ea typeface="楷体_GB2312" pitchFamily="49" charset="-122"/>
              </a:rPr>
              <a:t>例 题</a:t>
            </a:r>
          </a:p>
        </p:txBody>
      </p:sp>
      <p:sp>
        <p:nvSpPr>
          <p:cNvPr id="14341"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2"/>
          <p:cNvGraphicFramePr>
            <a:graphicFrameLocks noChangeAspect="1"/>
          </p:cNvGraphicFramePr>
          <p:nvPr/>
        </p:nvGraphicFramePr>
        <p:xfrm>
          <a:off x="3206750" y="3571875"/>
          <a:ext cx="4121150" cy="863600"/>
        </p:xfrm>
        <a:graphic>
          <a:graphicData uri="http://schemas.openxmlformats.org/presentationml/2006/ole">
            <mc:AlternateContent xmlns:mc="http://schemas.openxmlformats.org/markup-compatibility/2006">
              <mc:Choice xmlns:v="urn:schemas-microsoft-com:vml" Requires="v">
                <p:oleObj spid="_x0000_s14396" name="Equation" r:id="rId3" imgW="1739880" imgH="393480" progId="">
                  <p:embed/>
                </p:oleObj>
              </mc:Choice>
              <mc:Fallback>
                <p:oleObj name="Equation" r:id="rId3" imgW="1739880" imgH="39348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3571875"/>
                        <a:ext cx="41211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标题 1"/>
          <p:cNvSpPr>
            <a:spLocks noGrp="1"/>
          </p:cNvSpPr>
          <p:nvPr>
            <p:ph type="title"/>
          </p:nvPr>
        </p:nvSpPr>
        <p:spPr/>
        <p:txBody>
          <a:bodyPr/>
          <a:lstStyle/>
          <a:p>
            <a:r>
              <a:rPr lang="en-US" altLang="zh-CN" smtClean="0"/>
              <a:t>2.1.4 </a:t>
            </a:r>
            <a:r>
              <a:rPr lang="zh-CN" altLang="en-US" smtClean="0"/>
              <a:t>年金终值和现值</a:t>
            </a:r>
          </a:p>
        </p:txBody>
      </p:sp>
      <p:sp>
        <p:nvSpPr>
          <p:cNvPr id="11" name="内容占位符 2"/>
          <p:cNvSpPr txBox="1">
            <a:spLocks/>
          </p:cNvSpPr>
          <p:nvPr/>
        </p:nvSpPr>
        <p:spPr bwMode="auto">
          <a:xfrm>
            <a:off x="500063" y="1643063"/>
            <a:ext cx="8229600" cy="495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zh-CN" altLang="en-US" sz="2400" b="1" kern="0" dirty="0">
                <a:solidFill>
                  <a:srgbClr val="0070C0"/>
                </a:solidFill>
                <a:latin typeface="+mn-lt"/>
                <a:ea typeface="+mn-ea"/>
              </a:rPr>
              <a:t>永续年金的现值</a:t>
            </a:r>
            <a:endParaRPr lang="en-US" altLang="zh-CN" sz="2400" b="1" kern="0" dirty="0">
              <a:solidFill>
                <a:srgbClr val="0070C0"/>
              </a:solidFill>
              <a:latin typeface="+mn-lt"/>
              <a:ea typeface="+mn-ea"/>
            </a:endParaRPr>
          </a:p>
          <a:p>
            <a:pPr marL="342900" indent="-342900" eaLnBrk="0" hangingPunct="0">
              <a:spcBef>
                <a:spcPct val="20000"/>
              </a:spcBef>
              <a:buClr>
                <a:schemeClr val="tx2"/>
              </a:buClr>
              <a:buSzPct val="70000"/>
              <a:defRPr/>
            </a:pPr>
            <a:endParaRPr lang="zh-CN" altLang="en-US" sz="3000" kern="0" dirty="0">
              <a:latin typeface="+mn-lt"/>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2.1 </a:t>
            </a:r>
            <a:r>
              <a:rPr lang="zh-CN" altLang="en-US" smtClean="0"/>
              <a:t>货币时间价值</a:t>
            </a:r>
          </a:p>
        </p:txBody>
      </p:sp>
      <p:sp>
        <p:nvSpPr>
          <p:cNvPr id="69635"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2.1.1 </a:t>
            </a:r>
            <a:r>
              <a:rPr lang="zh-CN" altLang="en-US" b="1" smtClean="0"/>
              <a:t>时间价值的概念</a:t>
            </a:r>
            <a:endParaRPr lang="en-US" altLang="zh-CN" b="1" smtClean="0"/>
          </a:p>
          <a:p>
            <a:r>
              <a:rPr lang="en-US" altLang="zh-CN" b="1" smtClean="0"/>
              <a:t>2.1.2 </a:t>
            </a:r>
            <a:r>
              <a:rPr lang="zh-CN" altLang="en-US" b="1" smtClean="0"/>
              <a:t>现金流量时间线</a:t>
            </a:r>
            <a:endParaRPr lang="en-US" altLang="zh-CN" b="1" smtClean="0"/>
          </a:p>
          <a:p>
            <a:r>
              <a:rPr lang="en-US" altLang="zh-CN" b="1" smtClean="0"/>
              <a:t>2.1.3 </a:t>
            </a:r>
            <a:r>
              <a:rPr lang="zh-CN" altLang="en-US" b="1" smtClean="0"/>
              <a:t>复利终值和复利现值</a:t>
            </a:r>
            <a:endParaRPr lang="en-US" altLang="zh-CN" b="1" smtClean="0"/>
          </a:p>
          <a:p>
            <a:r>
              <a:rPr lang="en-US" altLang="zh-CN" b="1" smtClean="0"/>
              <a:t>2.1.4 </a:t>
            </a:r>
            <a:r>
              <a:rPr lang="zh-CN" altLang="en-US" b="1" smtClean="0"/>
              <a:t>年金终值和现值</a:t>
            </a:r>
            <a:endParaRPr lang="en-US" altLang="zh-CN" b="1" smtClean="0"/>
          </a:p>
          <a:p>
            <a:r>
              <a:rPr lang="en-US" altLang="zh-CN" b="1" smtClean="0">
                <a:solidFill>
                  <a:srgbClr val="C00000"/>
                </a:solidFill>
              </a:rPr>
              <a:t>2.1.5 </a:t>
            </a:r>
            <a:r>
              <a:rPr lang="zh-CN" altLang="en-US" b="1" smtClean="0">
                <a:solidFill>
                  <a:srgbClr val="C00000"/>
                </a:solidFill>
              </a:rPr>
              <a:t>时间价值计算中的几个特殊问题</a:t>
            </a:r>
            <a:endParaRPr lang="en-US" altLang="zh-CN" b="1" smtClean="0">
              <a:solidFill>
                <a:srgbClr val="C00000"/>
              </a:solidFill>
            </a:endParaRPr>
          </a:p>
          <a:p>
            <a:endParaRPr lang="zh-CN" altLang="en-US" b="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932363" y="2781300"/>
            <a:ext cx="4211637" cy="431800"/>
            <a:chOff x="3016" y="1888"/>
            <a:chExt cx="2631" cy="282"/>
          </a:xfrm>
        </p:grpSpPr>
        <p:sp>
          <p:nvSpPr>
            <p:cNvPr id="70665" name="Rectangle 3"/>
            <p:cNvSpPr>
              <a:spLocks noChangeArrowheads="1"/>
            </p:cNvSpPr>
            <p:nvPr/>
          </p:nvSpPr>
          <p:spPr bwMode="auto">
            <a:xfrm>
              <a:off x="3016" y="1888"/>
              <a:ext cx="2631" cy="282"/>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70666" name="AutoShape 4"/>
            <p:cNvSpPr>
              <a:spLocks noChangeArrowheads="1"/>
            </p:cNvSpPr>
            <p:nvPr/>
          </p:nvSpPr>
          <p:spPr bwMode="auto">
            <a:xfrm>
              <a:off x="3016" y="1888"/>
              <a:ext cx="227" cy="272"/>
            </a:xfrm>
            <a:prstGeom prst="homePlate">
              <a:avLst>
                <a:gd name="adj" fmla="val 25000"/>
              </a:avLst>
            </a:prstGeom>
            <a:solidFill>
              <a:schemeClr val="bg2"/>
            </a:solidFill>
            <a:ln w="9525">
              <a:solidFill>
                <a:schemeClr val="tx1"/>
              </a:solidFill>
              <a:miter lim="800000"/>
              <a:headEnd/>
              <a:tailEnd/>
            </a:ln>
          </p:spPr>
          <p:txBody>
            <a:bodyPr wrap="none" anchor="ctr"/>
            <a:lstStyle/>
            <a:p>
              <a:pPr algn="ctr"/>
              <a:endParaRPr lang="zh-CN" altLang="zh-CN">
                <a:solidFill>
                  <a:schemeClr val="bg2"/>
                </a:solidFill>
              </a:endParaRPr>
            </a:p>
          </p:txBody>
        </p:sp>
      </p:grpSp>
      <p:sp>
        <p:nvSpPr>
          <p:cNvPr id="70659" name="Rectangle 5"/>
          <p:cNvSpPr>
            <a:spLocks noGrp="1" noChangeArrowheads="1"/>
          </p:cNvSpPr>
          <p:nvPr>
            <p:ph type="body" idx="1"/>
          </p:nvPr>
        </p:nvSpPr>
        <p:spPr>
          <a:xfrm>
            <a:off x="4214813" y="2781300"/>
            <a:ext cx="4929187" cy="2219325"/>
          </a:xfrm>
        </p:spPr>
        <p:txBody>
          <a:bodyPr/>
          <a:lstStyle/>
          <a:p>
            <a:pPr marL="742950" lvl="1" indent="-285750"/>
            <a:r>
              <a:rPr lang="zh-CN" altLang="en-US" sz="2000" b="1" dirty="0" smtClean="0">
                <a:latin typeface="楷体_GB2312" pitchFamily="49" charset="-122"/>
                <a:ea typeface="楷体_GB2312" pitchFamily="49" charset="-122"/>
              </a:rPr>
              <a:t>不等额现金流量现值的计算</a:t>
            </a:r>
          </a:p>
          <a:p>
            <a:pPr marL="742950" lvl="1" indent="-285750">
              <a:buNone/>
            </a:pPr>
            <a:endParaRPr lang="zh-CN" altLang="en-US" sz="2000" b="1" dirty="0" smtClean="0">
              <a:latin typeface="楷体_GB2312" pitchFamily="49" charset="-122"/>
              <a:ea typeface="楷体_GB2312" pitchFamily="49" charset="-122"/>
            </a:endParaRPr>
          </a:p>
          <a:p>
            <a:pPr marL="742950" lvl="1" indent="-285750"/>
            <a:r>
              <a:rPr lang="zh-CN" altLang="en-US" sz="2000" b="1" dirty="0" smtClean="0">
                <a:latin typeface="楷体_GB2312" pitchFamily="49" charset="-122"/>
                <a:ea typeface="楷体_GB2312" pitchFamily="49" charset="-122"/>
              </a:rPr>
              <a:t>计息期短于一年的时间价值的计算</a:t>
            </a:r>
          </a:p>
        </p:txBody>
      </p:sp>
      <p:sp>
        <p:nvSpPr>
          <p:cNvPr id="70660" name="Rectangle 6"/>
          <p:cNvSpPr>
            <a:spLocks noGrp="1" noChangeArrowheads="1"/>
          </p:cNvSpPr>
          <p:nvPr>
            <p:ph type="title"/>
          </p:nvPr>
        </p:nvSpPr>
        <p:spPr>
          <a:xfrm>
            <a:off x="863600" y="333375"/>
            <a:ext cx="7137400" cy="1223963"/>
          </a:xfrm>
        </p:spPr>
        <p:txBody>
          <a:bodyPr/>
          <a:lstStyle/>
          <a:p>
            <a:r>
              <a:rPr lang="en-US" altLang="zh-CN" sz="3000" b="0" smtClean="0">
                <a:solidFill>
                  <a:schemeClr val="bg1"/>
                </a:solidFill>
                <a:latin typeface="黑体" pitchFamily="2" charset="-122"/>
                <a:ea typeface="黑体" pitchFamily="2" charset="-122"/>
              </a:rPr>
              <a:t>4.</a:t>
            </a:r>
            <a:r>
              <a:rPr lang="zh-CN" altLang="en-US" sz="3000" b="0" smtClean="0">
                <a:solidFill>
                  <a:schemeClr val="bg1"/>
                </a:solidFill>
                <a:latin typeface="黑体" pitchFamily="2" charset="-122"/>
                <a:ea typeface="黑体" pitchFamily="2" charset="-122"/>
              </a:rPr>
              <a:t>时间价值中的几个特殊问题</a:t>
            </a:r>
          </a:p>
        </p:txBody>
      </p:sp>
      <p:sp>
        <p:nvSpPr>
          <p:cNvPr id="70661" name="Rectangle 7"/>
          <p:cNvSpPr>
            <a:spLocks noChangeArrowheads="1"/>
          </p:cNvSpPr>
          <p:nvPr/>
        </p:nvSpPr>
        <p:spPr bwMode="auto">
          <a:xfrm flipV="1">
            <a:off x="3851275" y="16287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70662" name="Picture 8" descr="企业概念"/>
          <p:cNvPicPr>
            <a:picLocks noChangeAspect="1" noChangeArrowheads="1"/>
          </p:cNvPicPr>
          <p:nvPr/>
        </p:nvPicPr>
        <p:blipFill>
          <a:blip r:embed="rId2" cstate="print"/>
          <a:srcRect/>
          <a:stretch>
            <a:fillRect/>
          </a:stretch>
        </p:blipFill>
        <p:spPr bwMode="auto">
          <a:xfrm>
            <a:off x="1042988" y="3573463"/>
            <a:ext cx="2592387" cy="1727200"/>
          </a:xfrm>
          <a:prstGeom prst="rect">
            <a:avLst/>
          </a:prstGeom>
          <a:noFill/>
          <a:ln w="9525">
            <a:noFill/>
            <a:miter lim="800000"/>
            <a:headEnd/>
            <a:tailEnd/>
          </a:ln>
        </p:spPr>
      </p:pic>
      <p:sp>
        <p:nvSpPr>
          <p:cNvPr id="70663" name="AutoShape 9"/>
          <p:cNvSpPr>
            <a:spLocks noChangeArrowheads="1"/>
          </p:cNvSpPr>
          <p:nvPr/>
        </p:nvSpPr>
        <p:spPr bwMode="auto">
          <a:xfrm>
            <a:off x="1476375" y="2133600"/>
            <a:ext cx="2087563" cy="1439863"/>
          </a:xfrm>
          <a:prstGeom prst="wedgeEllipseCallout">
            <a:avLst>
              <a:gd name="adj1" fmla="val -21560"/>
              <a:gd name="adj2" fmla="val 64995"/>
            </a:avLst>
          </a:prstGeom>
          <a:solidFill>
            <a:srgbClr val="FFFF66"/>
          </a:solidFill>
          <a:ln w="9525">
            <a:solidFill>
              <a:schemeClr val="tx1"/>
            </a:solidFill>
            <a:miter lim="800000"/>
            <a:headEnd/>
            <a:tailEnd/>
          </a:ln>
        </p:spPr>
        <p:txBody>
          <a:bodyPr/>
          <a:lstStyle/>
          <a:p>
            <a:pPr algn="ctr"/>
            <a:r>
              <a:rPr lang="zh-CN" altLang="en-US" b="1">
                <a:ea typeface="楷体_GB2312" pitchFamily="49" charset="-122"/>
              </a:rPr>
              <a:t>生活中为什么总有这么多非常规化的事情</a:t>
            </a:r>
          </a:p>
        </p:txBody>
      </p:sp>
      <p:sp>
        <p:nvSpPr>
          <p:cNvPr id="12" name="标题 1"/>
          <p:cNvSpPr txBox="1">
            <a:spLocks/>
          </p:cNvSpPr>
          <p:nvPr/>
        </p:nvSpPr>
        <p:spPr bwMode="auto">
          <a:xfrm>
            <a:off x="214313" y="333375"/>
            <a:ext cx="8929687" cy="1223963"/>
          </a:xfrm>
          <a:prstGeom prst="rect">
            <a:avLst/>
          </a:prstGeom>
          <a:noFill/>
          <a:ln w="9525">
            <a:noFill/>
            <a:miter lim="800000"/>
            <a:headEnd/>
            <a:tailEnd/>
          </a:ln>
        </p:spPr>
        <p:txBody>
          <a:bodyPr anchor="b"/>
          <a:lstStyle/>
          <a:p>
            <a:pPr eaLnBrk="0" hangingPunct="0">
              <a:defRPr/>
            </a:pPr>
            <a:r>
              <a:rPr lang="en-US" altLang="zh-CN" sz="3900" b="1" kern="0" dirty="0">
                <a:solidFill>
                  <a:schemeClr val="tx2"/>
                </a:solidFill>
                <a:latin typeface="+mj-lt"/>
                <a:ea typeface="+mj-ea"/>
                <a:cs typeface="+mj-cs"/>
              </a:rPr>
              <a:t>2.1.5 </a:t>
            </a:r>
            <a:r>
              <a:rPr lang="zh-CN" altLang="en-US" sz="3900" b="1" kern="0" dirty="0">
                <a:solidFill>
                  <a:schemeClr val="tx2"/>
                </a:solidFill>
                <a:latin typeface="+mj-lt"/>
                <a:ea typeface="+mj-ea"/>
                <a:cs typeface="+mj-cs"/>
              </a:rPr>
              <a:t>时间价值计算中的几个特殊问题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2051050" y="2349500"/>
            <a:ext cx="5545138" cy="3937000"/>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15364" name="Rectangle 3"/>
          <p:cNvSpPr>
            <a:spLocks noGrp="1" noChangeArrowheads="1"/>
          </p:cNvSpPr>
          <p:nvPr>
            <p:ph type="title"/>
          </p:nvPr>
        </p:nvSpPr>
        <p:spPr>
          <a:xfrm>
            <a:off x="863600" y="333375"/>
            <a:ext cx="7137400" cy="1223963"/>
          </a:xfrm>
        </p:spPr>
        <p:txBody>
          <a:bodyPr/>
          <a:lstStyle/>
          <a:p>
            <a:r>
              <a:rPr lang="zh-CN" altLang="en-US" sz="2000" smtClean="0">
                <a:solidFill>
                  <a:srgbClr val="3333FF"/>
                </a:solidFill>
                <a:ea typeface="楷体_GB2312" pitchFamily="49" charset="-122"/>
              </a:rPr>
              <a:t>不等额现金流量现值的计算</a:t>
            </a:r>
          </a:p>
        </p:txBody>
      </p:sp>
      <p:sp>
        <p:nvSpPr>
          <p:cNvPr id="160772" name="Rectangle 4"/>
          <p:cNvSpPr>
            <a:spLocks noChangeArrowheads="1"/>
          </p:cNvSpPr>
          <p:nvPr/>
        </p:nvSpPr>
        <p:spPr bwMode="auto">
          <a:xfrm>
            <a:off x="2051050" y="1557338"/>
            <a:ext cx="5545138" cy="6477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lgn="ctr">
              <a:defRPr/>
            </a:pPr>
            <a:r>
              <a:rPr lang="zh-CN" altLang="en-US" b="1" dirty="0">
                <a:ea typeface="楷体_GB2312" pitchFamily="49" charset="-122"/>
              </a:rPr>
              <a:t>若干个复利现值之和</a:t>
            </a:r>
          </a:p>
        </p:txBody>
      </p:sp>
      <p:graphicFrame>
        <p:nvGraphicFramePr>
          <p:cNvPr id="15362" name="Object 2"/>
          <p:cNvGraphicFramePr>
            <a:graphicFrameLocks noGrp="1" noChangeAspect="1"/>
          </p:cNvGraphicFramePr>
          <p:nvPr>
            <p:ph idx="1"/>
          </p:nvPr>
        </p:nvGraphicFramePr>
        <p:xfrm>
          <a:off x="2124075" y="2332038"/>
          <a:ext cx="5111750" cy="3954462"/>
        </p:xfrm>
        <a:graphic>
          <a:graphicData uri="http://schemas.openxmlformats.org/presentationml/2006/ole">
            <mc:AlternateContent xmlns:mc="http://schemas.openxmlformats.org/markup-compatibility/2006">
              <mc:Choice xmlns:v="urn:schemas-microsoft-com:vml" Requires="v">
                <p:oleObj spid="_x0000_s15420" name="文档" r:id="rId3" imgW="4891901" imgH="4960419" progId="Word.Document.8">
                  <p:embed/>
                </p:oleObj>
              </mc:Choice>
              <mc:Fallback>
                <p:oleObj name="文档" r:id="rId3" imgW="4891901" imgH="496041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332038"/>
                        <a:ext cx="5111750" cy="3954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863600" y="333375"/>
            <a:ext cx="7137400" cy="1223963"/>
          </a:xfrm>
        </p:spPr>
        <p:txBody>
          <a:bodyPr/>
          <a:lstStyle/>
          <a:p>
            <a:r>
              <a:rPr lang="zh-CN" altLang="en-US" sz="2000" smtClean="0">
                <a:solidFill>
                  <a:srgbClr val="3333FF"/>
                </a:solidFill>
                <a:ea typeface="楷体_GB2312" pitchFamily="49" charset="-122"/>
              </a:rPr>
              <a:t>不等额现金流量现值的计算</a:t>
            </a:r>
          </a:p>
        </p:txBody>
      </p:sp>
      <p:sp>
        <p:nvSpPr>
          <p:cNvPr id="16389" name="Rectangle 3"/>
          <p:cNvSpPr>
            <a:spLocks noGrp="1" noChangeArrowheads="1"/>
          </p:cNvSpPr>
          <p:nvPr>
            <p:ph type="body" sz="half" idx="1"/>
          </p:nvPr>
        </p:nvSpPr>
        <p:spPr>
          <a:xfrm>
            <a:off x="2339975" y="1747838"/>
            <a:ext cx="6264275" cy="1192212"/>
          </a:xfrm>
        </p:spPr>
        <p:txBody>
          <a:bodyPr/>
          <a:lstStyle/>
          <a:p>
            <a:pPr>
              <a:buFont typeface="Wingdings" pitchFamily="2" charset="2"/>
              <a:buNone/>
            </a:pPr>
            <a:r>
              <a:rPr lang="en-US" altLang="zh-CN" sz="2600" smtClean="0"/>
              <a:t>       </a:t>
            </a:r>
            <a:r>
              <a:rPr lang="zh-CN" altLang="en-US" sz="1700" b="1" smtClean="0">
                <a:latin typeface="楷体_GB2312" pitchFamily="49" charset="-122"/>
                <a:ea typeface="楷体_GB2312" pitchFamily="49" charset="-122"/>
              </a:rPr>
              <a:t>某人每年年末都将节省下来的工资存入银行，其存款额如下表所示，折现率为</a:t>
            </a:r>
            <a:r>
              <a:rPr lang="en-US" altLang="zh-CN" sz="1700" b="1" smtClean="0">
                <a:latin typeface="楷体_GB2312" pitchFamily="49" charset="-122"/>
                <a:ea typeface="楷体_GB2312" pitchFamily="49" charset="-122"/>
              </a:rPr>
              <a:t>5%</a:t>
            </a:r>
            <a:r>
              <a:rPr lang="zh-CN" altLang="en-US" sz="1700" b="1" smtClean="0">
                <a:latin typeface="楷体_GB2312" pitchFamily="49" charset="-122"/>
                <a:ea typeface="楷体_GB2312" pitchFamily="49" charset="-122"/>
              </a:rPr>
              <a:t>，求这笔不等额存款的现值。</a:t>
            </a:r>
            <a:r>
              <a:rPr lang="zh-CN" altLang="en-US" sz="2600" smtClean="0"/>
              <a:t> </a:t>
            </a:r>
          </a:p>
        </p:txBody>
      </p:sp>
      <p:graphicFrame>
        <p:nvGraphicFramePr>
          <p:cNvPr id="16386" name="Object 2"/>
          <p:cNvGraphicFramePr>
            <a:graphicFrameLocks noGrp="1" noChangeAspect="1"/>
          </p:cNvGraphicFramePr>
          <p:nvPr>
            <p:ph sz="quarter" idx="2"/>
          </p:nvPr>
        </p:nvGraphicFramePr>
        <p:xfrm>
          <a:off x="2051050" y="2660650"/>
          <a:ext cx="6192838" cy="1262063"/>
        </p:xfrm>
        <a:graphic>
          <a:graphicData uri="http://schemas.openxmlformats.org/presentationml/2006/ole">
            <mc:AlternateContent xmlns:mc="http://schemas.openxmlformats.org/markup-compatibility/2006">
              <mc:Choice xmlns:v="urn:schemas-microsoft-com:vml" Requires="v">
                <p:oleObj spid="_x0000_s16502" name="文档" r:id="rId3" imgW="5432486" imgH="812374" progId="Word.Document.8">
                  <p:embed/>
                </p:oleObj>
              </mc:Choice>
              <mc:Fallback>
                <p:oleObj name="文档" r:id="rId3" imgW="5432486" imgH="81237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60650"/>
                        <a:ext cx="61928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5"/>
          <p:cNvSpPr>
            <a:spLocks noChangeArrowheads="1"/>
          </p:cNvSpPr>
          <p:nvPr/>
        </p:nvSpPr>
        <p:spPr bwMode="auto">
          <a:xfrm>
            <a:off x="1042988" y="1844675"/>
            <a:ext cx="719137"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b="1">
                <a:latin typeface="楷体_GB2312" pitchFamily="49" charset="-122"/>
                <a:ea typeface="楷体_GB2312" pitchFamily="49" charset="-122"/>
              </a:rPr>
              <a:t>例 题</a:t>
            </a:r>
          </a:p>
        </p:txBody>
      </p:sp>
      <p:graphicFrame>
        <p:nvGraphicFramePr>
          <p:cNvPr id="16387" name="Object 3"/>
          <p:cNvGraphicFramePr>
            <a:graphicFrameLocks noGrp="1" noChangeAspect="1"/>
          </p:cNvGraphicFramePr>
          <p:nvPr>
            <p:ph sz="quarter" idx="3"/>
          </p:nvPr>
        </p:nvGraphicFramePr>
        <p:xfrm>
          <a:off x="971550" y="4005263"/>
          <a:ext cx="8172450" cy="2209800"/>
        </p:xfrm>
        <a:graphic>
          <a:graphicData uri="http://schemas.openxmlformats.org/presentationml/2006/ole">
            <mc:AlternateContent xmlns:mc="http://schemas.openxmlformats.org/markup-compatibility/2006">
              <mc:Choice xmlns:v="urn:schemas-microsoft-com:vml" Requires="v">
                <p:oleObj spid="_x0000_s16503" name="文档" r:id="rId5" imgW="5276285" imgH="1587247" progId="Word.Document.8">
                  <p:embed/>
                </p:oleObj>
              </mc:Choice>
              <mc:Fallback>
                <p:oleObj name="文档" r:id="rId5" imgW="5276285" imgH="1587247"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05263"/>
                        <a:ext cx="817245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ChangeArrowheads="1"/>
          </p:cNvSpPr>
          <p:nvPr/>
        </p:nvSpPr>
        <p:spPr bwMode="auto">
          <a:xfrm>
            <a:off x="2700338" y="3068638"/>
            <a:ext cx="3743325" cy="1655762"/>
          </a:xfrm>
          <a:prstGeom prst="rect">
            <a:avLst/>
          </a:prstGeom>
          <a:solidFill>
            <a:schemeClr val="bg1"/>
          </a:solidFill>
          <a:ln w="9525">
            <a:solidFill>
              <a:schemeClr val="accent2"/>
            </a:solidFill>
            <a:miter lim="800000"/>
            <a:headEnd/>
            <a:tailEnd/>
          </a:ln>
        </p:spPr>
        <p:txBody>
          <a:bodyPr wrap="none" anchor="ctr"/>
          <a:lstStyle/>
          <a:p>
            <a:endParaRPr lang="zh-CN" altLang="en-US"/>
          </a:p>
        </p:txBody>
      </p:sp>
      <p:sp>
        <p:nvSpPr>
          <p:cNvPr id="21509" name="Rectangle 3"/>
          <p:cNvSpPr>
            <a:spLocks noGrp="1" noChangeArrowheads="1"/>
          </p:cNvSpPr>
          <p:nvPr>
            <p:ph type="title"/>
          </p:nvPr>
        </p:nvSpPr>
        <p:spPr>
          <a:xfrm>
            <a:off x="796925" y="333375"/>
            <a:ext cx="7204075" cy="1223963"/>
          </a:xfrm>
        </p:spPr>
        <p:txBody>
          <a:bodyPr/>
          <a:lstStyle/>
          <a:p>
            <a:r>
              <a:rPr lang="zh-CN" altLang="en-US" sz="2000" smtClean="0">
                <a:solidFill>
                  <a:srgbClr val="3333FF"/>
                </a:solidFill>
                <a:ea typeface="楷体_GB2312" pitchFamily="49" charset="-122"/>
              </a:rPr>
              <a:t>计息期短于一年的时间价值</a:t>
            </a:r>
          </a:p>
        </p:txBody>
      </p:sp>
      <p:graphicFrame>
        <p:nvGraphicFramePr>
          <p:cNvPr id="21506" name="Object 2"/>
          <p:cNvGraphicFramePr>
            <a:graphicFrameLocks noGrp="1" noChangeAspect="1"/>
          </p:cNvGraphicFramePr>
          <p:nvPr>
            <p:ph sz="half" idx="1"/>
          </p:nvPr>
        </p:nvGraphicFramePr>
        <p:xfrm>
          <a:off x="3203575" y="3221038"/>
          <a:ext cx="2952750" cy="1193800"/>
        </p:xfrm>
        <a:graphic>
          <a:graphicData uri="http://schemas.openxmlformats.org/presentationml/2006/ole">
            <mc:AlternateContent xmlns:mc="http://schemas.openxmlformats.org/markup-compatibility/2006">
              <mc:Choice xmlns:v="urn:schemas-microsoft-com:vml" Requires="v">
                <p:oleObj spid="_x0000_s21622" name="Equation" r:id="rId3" imgW="507960" imgH="583920" progId="">
                  <p:embed/>
                </p:oleObj>
              </mc:Choice>
              <mc:Fallback>
                <p:oleObj name="Equation" r:id="rId3" imgW="507960" imgH="583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221038"/>
                        <a:ext cx="295275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5"/>
          <p:cNvSpPr>
            <a:spLocks noChangeArrowheads="1"/>
          </p:cNvSpPr>
          <p:nvPr/>
        </p:nvSpPr>
        <p:spPr bwMode="auto">
          <a:xfrm>
            <a:off x="1258888" y="1773238"/>
            <a:ext cx="7200900" cy="792162"/>
          </a:xfrm>
          <a:prstGeom prst="rect">
            <a:avLst/>
          </a:prstGeom>
          <a:noFill/>
          <a:ln w="9525">
            <a:solidFill>
              <a:srgbClr val="800000"/>
            </a:solidFill>
            <a:miter lim="800000"/>
            <a:headEnd/>
            <a:tailEnd/>
          </a:ln>
        </p:spPr>
        <p:txBody>
          <a:bodyPr wrap="none" anchor="ctr"/>
          <a:lstStyle/>
          <a:p>
            <a:pPr eaLnBrk="0" hangingPunct="0"/>
            <a:r>
              <a:rPr lang="en-US" altLang="zh-CN" b="1">
                <a:ea typeface="楷体_GB2312" pitchFamily="49" charset="-122"/>
              </a:rPr>
              <a:t>      </a:t>
            </a:r>
            <a:r>
              <a:rPr lang="zh-CN" altLang="en-US" b="1">
                <a:ea typeface="楷体_GB2312" pitchFamily="49" charset="-122"/>
              </a:rPr>
              <a:t>当计息期短于</a:t>
            </a:r>
            <a:r>
              <a:rPr lang="en-US" altLang="zh-CN" b="1">
                <a:ea typeface="楷体_GB2312" pitchFamily="49" charset="-122"/>
              </a:rPr>
              <a:t>1</a:t>
            </a:r>
            <a:r>
              <a:rPr lang="zh-CN" altLang="en-US" b="1">
                <a:ea typeface="楷体_GB2312" pitchFamily="49" charset="-122"/>
              </a:rPr>
              <a:t>年，而使用的利率又是年利率时，计息期数和计</a:t>
            </a:r>
          </a:p>
          <a:p>
            <a:pPr eaLnBrk="0" hangingPunct="0"/>
            <a:r>
              <a:rPr lang="zh-CN" altLang="en-US" b="1">
                <a:ea typeface="楷体_GB2312" pitchFamily="49" charset="-122"/>
              </a:rPr>
              <a:t>息率应分别进行调整。</a:t>
            </a:r>
          </a:p>
        </p:txBody>
      </p:sp>
      <p:graphicFrame>
        <p:nvGraphicFramePr>
          <p:cNvPr id="165894" name="Object 3"/>
          <p:cNvGraphicFramePr>
            <a:graphicFrameLocks noGrp="1" noChangeAspect="1"/>
          </p:cNvGraphicFramePr>
          <p:nvPr>
            <p:ph sz="half" idx="2"/>
          </p:nvPr>
        </p:nvGraphicFramePr>
        <p:xfrm>
          <a:off x="1476375" y="5157788"/>
          <a:ext cx="7343775" cy="719137"/>
        </p:xfrm>
        <a:graphic>
          <a:graphicData uri="http://schemas.openxmlformats.org/presentationml/2006/ole">
            <mc:AlternateContent xmlns:mc="http://schemas.openxmlformats.org/markup-compatibility/2006">
              <mc:Choice xmlns:v="urn:schemas-microsoft-com:vml" Requires="v">
                <p:oleObj spid="_x0000_s21623" name="文档" r:id="rId5" imgW="5276285" imgH="396632" progId="Word.Document.8">
                  <p:embed/>
                </p:oleObj>
              </mc:Choice>
              <mc:Fallback>
                <p:oleObj name="文档" r:id="rId5" imgW="5276285" imgH="396632"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5157788"/>
                        <a:ext cx="7343775"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blinds(horizontal)">
                                      <p:cBhvr>
                                        <p:cTn id="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928688" y="333375"/>
            <a:ext cx="7072312" cy="1223963"/>
          </a:xfrm>
        </p:spPr>
        <p:txBody>
          <a:bodyPr/>
          <a:lstStyle/>
          <a:p>
            <a:r>
              <a:rPr lang="zh-CN" altLang="en-US" sz="2000" smtClean="0">
                <a:solidFill>
                  <a:srgbClr val="3333FF"/>
                </a:solidFill>
                <a:ea typeface="楷体_GB2312" pitchFamily="49" charset="-122"/>
              </a:rPr>
              <a:t>计息期短于一年的时间价值</a:t>
            </a:r>
          </a:p>
        </p:txBody>
      </p:sp>
      <p:sp>
        <p:nvSpPr>
          <p:cNvPr id="22534" name="Rectangle 3"/>
          <p:cNvSpPr>
            <a:spLocks noGrp="1" noChangeArrowheads="1"/>
          </p:cNvSpPr>
          <p:nvPr>
            <p:ph type="body" idx="1"/>
          </p:nvPr>
        </p:nvSpPr>
        <p:spPr>
          <a:xfrm>
            <a:off x="2357438" y="1643063"/>
            <a:ext cx="5832475" cy="1584325"/>
          </a:xfrm>
        </p:spPr>
        <p:txBody>
          <a:bodyPr/>
          <a:lstStyle/>
          <a:p>
            <a:pPr>
              <a:lnSpc>
                <a:spcPct val="110000"/>
              </a:lnSpc>
              <a:buFont typeface="Wingdings" pitchFamily="2" charset="2"/>
              <a:buNone/>
            </a:pPr>
            <a:r>
              <a:rPr lang="en-US" altLang="zh-CN" sz="1900" b="1" smtClean="0">
                <a:latin typeface="楷体_GB2312" pitchFamily="49" charset="-122"/>
                <a:ea typeface="楷体_GB2312" pitchFamily="49" charset="-122"/>
              </a:rPr>
              <a:t>    </a:t>
            </a:r>
            <a:r>
              <a:rPr lang="zh-CN" altLang="en-US" sz="1900" b="1" smtClean="0">
                <a:latin typeface="楷体_GB2312" pitchFamily="49" charset="-122"/>
                <a:ea typeface="楷体_GB2312" pitchFamily="49" charset="-122"/>
              </a:rPr>
              <a:t>　某人准备在第</a:t>
            </a:r>
            <a:r>
              <a:rPr lang="en-US" altLang="zh-CN" sz="1900" b="1" smtClean="0">
                <a:latin typeface="楷体_GB2312" pitchFamily="49" charset="-122"/>
                <a:ea typeface="楷体_GB2312" pitchFamily="49" charset="-122"/>
              </a:rPr>
              <a:t>5</a:t>
            </a:r>
            <a:r>
              <a:rPr lang="zh-CN" altLang="en-US" sz="1900" b="1" smtClean="0">
                <a:latin typeface="楷体_GB2312" pitchFamily="49" charset="-122"/>
                <a:ea typeface="楷体_GB2312" pitchFamily="49" charset="-122"/>
              </a:rPr>
              <a:t>年底获得</a:t>
            </a:r>
            <a:r>
              <a:rPr lang="en-US" altLang="zh-CN" sz="1900" b="1" smtClean="0">
                <a:latin typeface="楷体_GB2312" pitchFamily="49" charset="-122"/>
                <a:ea typeface="楷体_GB2312" pitchFamily="49" charset="-122"/>
              </a:rPr>
              <a:t>1000</a:t>
            </a:r>
            <a:r>
              <a:rPr lang="zh-CN" altLang="en-US" sz="1900" b="1" smtClean="0">
                <a:latin typeface="楷体_GB2312" pitchFamily="49" charset="-122"/>
                <a:ea typeface="楷体_GB2312" pitchFamily="49" charset="-122"/>
              </a:rPr>
              <a:t>元收入，年利息率为</a:t>
            </a:r>
            <a:r>
              <a:rPr lang="en-US" altLang="zh-CN" sz="1900" b="1" smtClean="0">
                <a:latin typeface="楷体_GB2312" pitchFamily="49" charset="-122"/>
                <a:ea typeface="楷体_GB2312" pitchFamily="49" charset="-122"/>
              </a:rPr>
              <a:t>10%</a:t>
            </a:r>
            <a:r>
              <a:rPr lang="zh-CN" altLang="en-US" sz="1900" b="1" smtClean="0">
                <a:latin typeface="楷体_GB2312" pitchFamily="49" charset="-122"/>
                <a:ea typeface="楷体_GB2312" pitchFamily="49" charset="-122"/>
              </a:rPr>
              <a:t>。试计算：（</a:t>
            </a:r>
            <a:r>
              <a:rPr lang="en-US" altLang="zh-CN" sz="1900" b="1" smtClean="0">
                <a:latin typeface="楷体_GB2312" pitchFamily="49" charset="-122"/>
                <a:ea typeface="楷体_GB2312" pitchFamily="49" charset="-122"/>
              </a:rPr>
              <a:t>1</a:t>
            </a:r>
            <a:r>
              <a:rPr lang="zh-CN" altLang="en-US" sz="1900" b="1" smtClean="0">
                <a:latin typeface="楷体_GB2312" pitchFamily="49" charset="-122"/>
                <a:ea typeface="楷体_GB2312" pitchFamily="49" charset="-122"/>
              </a:rPr>
              <a:t>）每年计息一次，问现在应存入多少钱？（</a:t>
            </a:r>
            <a:r>
              <a:rPr lang="en-US" altLang="zh-CN" sz="1900" b="1" smtClean="0">
                <a:latin typeface="楷体_GB2312" pitchFamily="49" charset="-122"/>
                <a:ea typeface="楷体_GB2312" pitchFamily="49" charset="-122"/>
              </a:rPr>
              <a:t>2</a:t>
            </a:r>
            <a:r>
              <a:rPr lang="zh-CN" altLang="en-US" sz="1900" b="1" smtClean="0">
                <a:latin typeface="楷体_GB2312" pitchFamily="49" charset="-122"/>
                <a:ea typeface="楷体_GB2312" pitchFamily="49" charset="-122"/>
              </a:rPr>
              <a:t>）每半年计息一次，现在应存入多少钱？</a:t>
            </a:r>
          </a:p>
        </p:txBody>
      </p:sp>
      <p:sp>
        <p:nvSpPr>
          <p:cNvPr id="22535" name="Rectangle 4"/>
          <p:cNvSpPr>
            <a:spLocks noChangeArrowheads="1"/>
          </p:cNvSpPr>
          <p:nvPr/>
        </p:nvSpPr>
        <p:spPr bwMode="auto">
          <a:xfrm>
            <a:off x="1116013" y="1773238"/>
            <a:ext cx="1008062"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b="1">
                <a:latin typeface="楷体_GB2312" pitchFamily="49" charset="-122"/>
                <a:ea typeface="楷体_GB2312" pitchFamily="49" charset="-122"/>
              </a:rPr>
              <a:t>例 题</a:t>
            </a:r>
          </a:p>
        </p:txBody>
      </p:sp>
      <p:sp>
        <p:nvSpPr>
          <p:cNvPr id="22536"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0" name="Object 2"/>
          <p:cNvGraphicFramePr>
            <a:graphicFrameLocks noChangeAspect="1"/>
          </p:cNvGraphicFramePr>
          <p:nvPr/>
        </p:nvGraphicFramePr>
        <p:xfrm>
          <a:off x="1898650" y="3789363"/>
          <a:ext cx="6069013" cy="431800"/>
        </p:xfrm>
        <a:graphic>
          <a:graphicData uri="http://schemas.openxmlformats.org/presentationml/2006/ole">
            <mc:AlternateContent xmlns:mc="http://schemas.openxmlformats.org/markup-compatibility/2006">
              <mc:Choice xmlns:v="urn:schemas-microsoft-com:vml" Requires="v">
                <p:oleObj spid="_x0000_s22704" name="Equation" r:id="rId3" imgW="3822480" imgH="241200" progId="">
                  <p:embed/>
                </p:oleObj>
              </mc:Choice>
              <mc:Fallback>
                <p:oleObj name="Equation" r:id="rId3" imgW="3822480" imgH="241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3789363"/>
                        <a:ext cx="60690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7"/>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1" name="Object 3"/>
          <p:cNvGraphicFramePr>
            <a:graphicFrameLocks noChangeAspect="1"/>
          </p:cNvGraphicFramePr>
          <p:nvPr/>
        </p:nvGraphicFramePr>
        <p:xfrm>
          <a:off x="1908175" y="4292600"/>
          <a:ext cx="2654300" cy="936625"/>
        </p:xfrm>
        <a:graphic>
          <a:graphicData uri="http://schemas.openxmlformats.org/presentationml/2006/ole">
            <mc:AlternateContent xmlns:mc="http://schemas.openxmlformats.org/markup-compatibility/2006">
              <mc:Choice xmlns:v="urn:schemas-microsoft-com:vml" Requires="v">
                <p:oleObj spid="_x0000_s22705" name="Equation" r:id="rId5" imgW="1282700" imgH="584200" progId="">
                  <p:embed/>
                </p:oleObj>
              </mc:Choice>
              <mc:Fallback>
                <p:oleObj name="Equation" r:id="rId5" imgW="1282700" imgH="5842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292600"/>
                        <a:ext cx="26543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2532" name="Object 4"/>
          <p:cNvGraphicFramePr>
            <a:graphicFrameLocks noChangeAspect="1"/>
          </p:cNvGraphicFramePr>
          <p:nvPr/>
        </p:nvGraphicFramePr>
        <p:xfrm>
          <a:off x="2130425" y="5661025"/>
          <a:ext cx="5457825" cy="471488"/>
        </p:xfrm>
        <a:graphic>
          <a:graphicData uri="http://schemas.openxmlformats.org/presentationml/2006/ole">
            <mc:AlternateContent xmlns:mc="http://schemas.openxmlformats.org/markup-compatibility/2006">
              <mc:Choice xmlns:v="urn:schemas-microsoft-com:vml" Requires="v">
                <p:oleObj spid="_x0000_s22706" name="Equation" r:id="rId7" imgW="2755800" imgH="241200" progId="">
                  <p:embed/>
                </p:oleObj>
              </mc:Choice>
              <mc:Fallback>
                <p:oleObj name="Equation" r:id="rId7" imgW="2755800" imgH="2412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0425" y="5661025"/>
                        <a:ext cx="54578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财务管理的价值观念</a:t>
            </a:r>
          </a:p>
        </p:txBody>
      </p:sp>
      <p:sp>
        <p:nvSpPr>
          <p:cNvPr id="74755" name="内容占位符 2"/>
          <p:cNvSpPr>
            <a:spLocks noGrp="1"/>
          </p:cNvSpPr>
          <p:nvPr>
            <p:ph idx="1"/>
          </p:nvPr>
        </p:nvSpPr>
        <p:spPr>
          <a:xfrm>
            <a:off x="457200" y="2000250"/>
            <a:ext cx="8229600" cy="4130675"/>
          </a:xfrm>
        </p:spPr>
        <p:txBody>
          <a:bodyPr/>
          <a:lstStyle/>
          <a:p>
            <a:pPr eaLnBrk="1" hangingPunct="1"/>
            <a:r>
              <a:rPr lang="en-US" altLang="zh-CN" sz="3200" b="1" smtClean="0"/>
              <a:t>2.1 </a:t>
            </a:r>
            <a:r>
              <a:rPr lang="en-US" altLang="zh-CN" sz="3200" smtClean="0"/>
              <a:t> </a:t>
            </a:r>
            <a:r>
              <a:rPr lang="zh-CN" altLang="en-US" sz="3200" b="1" smtClean="0"/>
              <a:t>货币时间价值</a:t>
            </a:r>
            <a:endParaRPr lang="en-US" altLang="zh-CN" sz="3200" b="1" smtClean="0"/>
          </a:p>
          <a:p>
            <a:pPr eaLnBrk="1" hangingPunct="1"/>
            <a:r>
              <a:rPr lang="en-US" altLang="zh-CN" sz="3200" b="1" smtClean="0">
                <a:solidFill>
                  <a:srgbClr val="3333FF"/>
                </a:solidFill>
              </a:rPr>
              <a:t>2.2  </a:t>
            </a:r>
            <a:r>
              <a:rPr lang="zh-CN" altLang="en-US" sz="3200" b="1" smtClean="0">
                <a:solidFill>
                  <a:srgbClr val="3333FF"/>
                </a:solidFill>
              </a:rPr>
              <a:t>风险与报酬</a:t>
            </a:r>
            <a:endParaRPr lang="en-US" altLang="zh-CN" sz="3200" b="1" smtClean="0">
              <a:solidFill>
                <a:srgbClr val="3333FF"/>
              </a:solidFill>
            </a:endParaRPr>
          </a:p>
          <a:p>
            <a:pPr eaLnBrk="1" hangingPunct="1"/>
            <a:r>
              <a:rPr lang="en-US" altLang="zh-CN" sz="3200" b="1" smtClean="0"/>
              <a:t>2.3 </a:t>
            </a:r>
            <a:r>
              <a:rPr lang="zh-CN" altLang="en-US" sz="3200" b="1" smtClean="0"/>
              <a:t> 证券估值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0" y="60642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lang="en-US" altLang="zh-CN" sz="2800" b="1" dirty="0" smtClean="0">
                <a:solidFill>
                  <a:schemeClr val="accent2"/>
                </a:solidFill>
                <a:ea typeface="隶书" pitchFamily="49" charset="-122"/>
              </a:rPr>
              <a:t>2.1.1 </a:t>
            </a:r>
            <a:r>
              <a:rPr lang="zh-CN" altLang="en-US" sz="2800" b="1" dirty="0" smtClean="0">
                <a:solidFill>
                  <a:schemeClr val="accent2"/>
                </a:solidFill>
                <a:ea typeface="隶书" pitchFamily="49" charset="-122"/>
              </a:rPr>
              <a:t>货币时间价值的内涵</a:t>
            </a:r>
            <a:endParaRPr lang="zh-CN" altLang="en-US" sz="2800" b="1" dirty="0">
              <a:solidFill>
                <a:schemeClr val="accent2"/>
              </a:solidFill>
              <a:ea typeface="隶书" pitchFamily="49" charset="-122"/>
            </a:endParaRPr>
          </a:p>
        </p:txBody>
      </p:sp>
      <p:sp>
        <p:nvSpPr>
          <p:cNvPr id="296966"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273441" name="Rectangle 33"/>
          <p:cNvSpPr>
            <a:spLocks noChangeArrowheads="1"/>
          </p:cNvSpPr>
          <p:nvPr/>
        </p:nvSpPr>
        <p:spPr bwMode="auto">
          <a:xfrm>
            <a:off x="611188" y="1320101"/>
            <a:ext cx="8029575"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4000" eaLnBrk="0" hangingPunct="0">
              <a:lnSpc>
                <a:spcPct val="150000"/>
              </a:lnSpc>
              <a:buFontTx/>
              <a:buAutoNum type="arabicPeriod"/>
            </a:pPr>
            <a:r>
              <a:rPr lang="zh-CN" altLang="en-US" sz="1800" b="1" dirty="0" smtClean="0">
                <a:ea typeface="宋体" charset="-122"/>
              </a:rPr>
              <a:t>概念：</a:t>
            </a:r>
            <a:r>
              <a:rPr lang="zh-CN" altLang="en-US" b="1" dirty="0">
                <a:ea typeface="宋体" charset="-122"/>
              </a:rPr>
              <a:t>货币</a:t>
            </a:r>
            <a:r>
              <a:rPr lang="zh-CN" altLang="en-US" sz="1800" b="1" dirty="0" smtClean="0">
                <a:ea typeface="宋体" charset="-122"/>
              </a:rPr>
              <a:t>随着</a:t>
            </a:r>
            <a:r>
              <a:rPr lang="zh-CN" altLang="en-US" sz="1800" b="1" dirty="0">
                <a:ea typeface="宋体" charset="-122"/>
              </a:rPr>
              <a:t>时间的推移所产生的</a:t>
            </a:r>
            <a:r>
              <a:rPr lang="zh-CN" altLang="en-US" sz="1800" b="1" dirty="0" smtClean="0">
                <a:ea typeface="宋体" charset="-122"/>
              </a:rPr>
              <a:t>增值，或</a:t>
            </a:r>
            <a:r>
              <a:rPr lang="zh-CN" altLang="en-US" b="1" dirty="0" smtClean="0"/>
              <a:t>货币</a:t>
            </a:r>
            <a:r>
              <a:rPr lang="zh-CN" altLang="en-US" b="1" dirty="0"/>
              <a:t>经过一定时间的投资和再投资所增加的价值</a:t>
            </a:r>
            <a:r>
              <a:rPr lang="zh-CN" altLang="en-US" sz="1800" b="1" dirty="0" smtClean="0">
                <a:ea typeface="宋体" charset="-122"/>
              </a:rPr>
              <a:t>。</a:t>
            </a:r>
            <a:endParaRPr lang="zh-CN" altLang="en-US" sz="1800" b="1" dirty="0">
              <a:ea typeface="宋体" charset="-122"/>
            </a:endParaRPr>
          </a:p>
          <a:p>
            <a:pPr indent="254000">
              <a:lnSpc>
                <a:spcPct val="150000"/>
              </a:lnSpc>
            </a:pPr>
            <a:r>
              <a:rPr lang="zh-CN" altLang="en-US" sz="1600" dirty="0">
                <a:latin typeface="宋体" charset="-122"/>
                <a:ea typeface="宋体" charset="-122"/>
              </a:rPr>
              <a:t>  </a:t>
            </a:r>
            <a:r>
              <a:rPr lang="zh-CN" altLang="en-US" sz="1600" dirty="0" smtClean="0">
                <a:latin typeface="宋体" charset="-122"/>
                <a:ea typeface="宋体" charset="-122"/>
              </a:rPr>
              <a:t>把</a:t>
            </a:r>
            <a:r>
              <a:rPr lang="zh-CN" altLang="en-US" sz="1600" dirty="0">
                <a:latin typeface="宋体" charset="-122"/>
                <a:ea typeface="宋体" charset="-122"/>
              </a:rPr>
              <a:t>货币作为社会生产资金（或资本）投入到生产或流通领域</a:t>
            </a:r>
            <a:r>
              <a:rPr lang="en-US" altLang="zh-CN" sz="1600" dirty="0">
                <a:latin typeface="宋体" charset="-122"/>
                <a:ea typeface="宋体" charset="-122"/>
              </a:rPr>
              <a:t>…</a:t>
            </a:r>
            <a:r>
              <a:rPr lang="zh-CN" altLang="en-US" sz="1600" dirty="0">
                <a:latin typeface="宋体" charset="-122"/>
                <a:ea typeface="宋体" charset="-122"/>
              </a:rPr>
              <a:t>就会</a:t>
            </a:r>
            <a:r>
              <a:rPr lang="zh-CN" altLang="en-US" sz="1600" dirty="0" smtClean="0">
                <a:latin typeface="宋体" charset="-122"/>
                <a:ea typeface="宋体" charset="-122"/>
              </a:rPr>
              <a:t>得到</a:t>
            </a:r>
            <a:r>
              <a:rPr lang="zh-CN" altLang="en-US" sz="1600" dirty="0">
                <a:latin typeface="宋体" charset="-122"/>
                <a:ea typeface="宋体" charset="-122"/>
              </a:rPr>
              <a:t>货币</a:t>
            </a:r>
            <a:r>
              <a:rPr lang="zh-CN" altLang="en-US" sz="1600" dirty="0" smtClean="0">
                <a:latin typeface="宋体" charset="-122"/>
                <a:ea typeface="宋体" charset="-122"/>
              </a:rPr>
              <a:t>的</a:t>
            </a:r>
            <a:r>
              <a:rPr lang="zh-CN" altLang="en-US" sz="1600" dirty="0">
                <a:latin typeface="宋体" charset="-122"/>
                <a:ea typeface="宋体" charset="-122"/>
              </a:rPr>
              <a:t>增值，如某人年初存入银行</a:t>
            </a:r>
            <a:r>
              <a:rPr lang="en-US" altLang="zh-CN" sz="1600" dirty="0">
                <a:latin typeface="宋体" charset="-122"/>
                <a:ea typeface="宋体" charset="-122"/>
              </a:rPr>
              <a:t>100</a:t>
            </a:r>
            <a:r>
              <a:rPr lang="zh-CN" altLang="en-US" sz="1600" dirty="0">
                <a:latin typeface="宋体" charset="-122"/>
                <a:ea typeface="宋体" charset="-122"/>
              </a:rPr>
              <a:t>元，若年利率为</a:t>
            </a:r>
            <a:r>
              <a:rPr lang="en-US" altLang="zh-CN" sz="1600" dirty="0">
                <a:latin typeface="宋体" charset="-122"/>
                <a:ea typeface="宋体" charset="-122"/>
              </a:rPr>
              <a:t>10</a:t>
            </a:r>
            <a:r>
              <a:rPr lang="zh-CN" altLang="en-US" sz="1600" dirty="0">
                <a:latin typeface="宋体" charset="-122"/>
                <a:ea typeface="宋体" charset="-122"/>
              </a:rPr>
              <a:t>％，年末可从银行取出本息</a:t>
            </a:r>
            <a:r>
              <a:rPr lang="en-US" altLang="zh-CN" sz="1600" dirty="0">
                <a:latin typeface="宋体" charset="-122"/>
                <a:ea typeface="宋体" charset="-122"/>
              </a:rPr>
              <a:t>110</a:t>
            </a:r>
            <a:r>
              <a:rPr lang="zh-CN" altLang="en-US" sz="1600" dirty="0">
                <a:latin typeface="宋体" charset="-122"/>
                <a:ea typeface="宋体" charset="-122"/>
              </a:rPr>
              <a:t>元，出现了</a:t>
            </a:r>
            <a:r>
              <a:rPr lang="en-US" altLang="zh-CN" sz="1600" dirty="0">
                <a:latin typeface="宋体" charset="-122"/>
                <a:ea typeface="宋体" charset="-122"/>
              </a:rPr>
              <a:t>10</a:t>
            </a:r>
            <a:r>
              <a:rPr lang="zh-CN" altLang="en-US" sz="1600" dirty="0">
                <a:latin typeface="宋体" charset="-122"/>
                <a:ea typeface="宋体" charset="-122"/>
              </a:rPr>
              <a:t>元的增值</a:t>
            </a:r>
            <a:r>
              <a:rPr lang="zh-CN" altLang="en-US" sz="1600" dirty="0" smtClean="0">
                <a:latin typeface="宋体" charset="-122"/>
                <a:ea typeface="宋体" charset="-122"/>
              </a:rPr>
              <a:t>。</a:t>
            </a:r>
            <a:r>
              <a:rPr lang="zh-CN" altLang="en-US" sz="1600" dirty="0">
                <a:latin typeface="宋体" charset="-122"/>
                <a:ea typeface="宋体" charset="-122"/>
              </a:rPr>
              <a:t>货币</a:t>
            </a:r>
            <a:r>
              <a:rPr lang="zh-CN" altLang="en-US" sz="1600" dirty="0" smtClean="0">
                <a:latin typeface="宋体" charset="-122"/>
                <a:ea typeface="宋体" charset="-122"/>
              </a:rPr>
              <a:t>一旦</a:t>
            </a:r>
            <a:r>
              <a:rPr lang="zh-CN" altLang="en-US" sz="1600" dirty="0">
                <a:latin typeface="宋体" charset="-122"/>
                <a:ea typeface="宋体" charset="-122"/>
              </a:rPr>
              <a:t>用于投资，就不能用于现期消费。牺牲现期消费是为了能在预期得到更多的消费。</a:t>
            </a:r>
          </a:p>
          <a:p>
            <a:pPr indent="254000">
              <a:lnSpc>
                <a:spcPct val="150000"/>
              </a:lnSpc>
            </a:pPr>
            <a:r>
              <a:rPr lang="zh-CN" altLang="en-US" sz="1600" dirty="0">
                <a:latin typeface="宋体" charset="-122"/>
                <a:ea typeface="宋体" charset="-122"/>
              </a:rPr>
              <a:t>  </a:t>
            </a:r>
            <a:r>
              <a:rPr lang="zh-CN" altLang="en-US" sz="1600" dirty="0" smtClean="0">
                <a:latin typeface="宋体" charset="-122"/>
                <a:ea typeface="宋体" charset="-122"/>
              </a:rPr>
              <a:t>从</a:t>
            </a:r>
            <a:r>
              <a:rPr lang="zh-CN" altLang="en-US" sz="1600" dirty="0">
                <a:latin typeface="宋体" charset="-122"/>
                <a:ea typeface="宋体" charset="-122"/>
              </a:rPr>
              <a:t>投资者角度看</a:t>
            </a:r>
            <a:r>
              <a:rPr lang="zh-CN" altLang="en-US" sz="1600" dirty="0" smtClean="0">
                <a:latin typeface="宋体" charset="-122"/>
                <a:ea typeface="宋体" charset="-122"/>
              </a:rPr>
              <a:t>，货币时间价值是货币在</a:t>
            </a:r>
            <a:r>
              <a:rPr lang="zh-CN" altLang="en-US" sz="1600" dirty="0">
                <a:latin typeface="宋体" charset="-122"/>
                <a:ea typeface="宋体" charset="-122"/>
              </a:rPr>
              <a:t>生产与交换活动中给投资者带来的利润。</a:t>
            </a:r>
          </a:p>
          <a:p>
            <a:pPr indent="254000">
              <a:lnSpc>
                <a:spcPct val="150000"/>
              </a:lnSpc>
            </a:pPr>
            <a:r>
              <a:rPr lang="zh-CN" altLang="en-US" sz="1600" dirty="0">
                <a:latin typeface="宋体" charset="-122"/>
                <a:ea typeface="宋体" charset="-122"/>
              </a:rPr>
              <a:t>  </a:t>
            </a:r>
            <a:r>
              <a:rPr lang="zh-CN" altLang="en-US" sz="1600" dirty="0" smtClean="0">
                <a:latin typeface="宋体" charset="-122"/>
                <a:ea typeface="宋体" charset="-122"/>
              </a:rPr>
              <a:t>从</a:t>
            </a:r>
            <a:r>
              <a:rPr lang="zh-CN" altLang="en-US" sz="1600" dirty="0">
                <a:latin typeface="宋体" charset="-122"/>
                <a:ea typeface="宋体" charset="-122"/>
              </a:rPr>
              <a:t>消费者角度看</a:t>
            </a:r>
            <a:r>
              <a:rPr lang="zh-CN" altLang="en-US" sz="1600" dirty="0" smtClean="0">
                <a:latin typeface="宋体" charset="-122"/>
                <a:ea typeface="宋体" charset="-122"/>
              </a:rPr>
              <a:t>，</a:t>
            </a:r>
            <a:r>
              <a:rPr lang="zh-CN" altLang="en-US" sz="1600" dirty="0">
                <a:latin typeface="宋体" charset="-122"/>
                <a:ea typeface="宋体" charset="-122"/>
              </a:rPr>
              <a:t>货币时间价值</a:t>
            </a:r>
            <a:r>
              <a:rPr lang="zh-CN" altLang="en-US" sz="1600" dirty="0" smtClean="0">
                <a:latin typeface="宋体" charset="-122"/>
                <a:ea typeface="宋体" charset="-122"/>
              </a:rPr>
              <a:t>是</a:t>
            </a:r>
            <a:r>
              <a:rPr lang="zh-CN" altLang="en-US" sz="1600" dirty="0">
                <a:latin typeface="宋体" charset="-122"/>
                <a:ea typeface="宋体" charset="-122"/>
              </a:rPr>
              <a:t>消费者放弃即期消费所获得的补偿。</a:t>
            </a:r>
            <a:r>
              <a:rPr lang="zh-CN" altLang="en-US" sz="2000" dirty="0"/>
              <a:t> </a:t>
            </a:r>
          </a:p>
          <a:p>
            <a:pPr indent="254000">
              <a:lnSpc>
                <a:spcPct val="150000"/>
              </a:lnSpc>
            </a:pPr>
            <a:r>
              <a:rPr lang="zh-CN" altLang="en-US" sz="1600" dirty="0" smtClean="0">
                <a:latin typeface="宋体" charset="-122"/>
                <a:ea typeface="宋体" charset="-122"/>
              </a:rPr>
              <a:t>  影响</a:t>
            </a:r>
            <a:r>
              <a:rPr lang="zh-CN" altLang="en-US" sz="1600" dirty="0">
                <a:latin typeface="宋体" charset="-122"/>
                <a:ea typeface="宋体" charset="-122"/>
              </a:rPr>
              <a:t>资金时间价值大小的因素 </a:t>
            </a:r>
            <a:r>
              <a:rPr lang="en-US" altLang="zh-CN" sz="1600" dirty="0">
                <a:latin typeface="宋体" charset="-122"/>
                <a:ea typeface="宋体" charset="-122"/>
              </a:rPr>
              <a:t>:  </a:t>
            </a:r>
            <a:r>
              <a:rPr lang="zh-CN" altLang="en-US" sz="1800" b="1" i="1" dirty="0"/>
              <a:t>投资收益率 </a:t>
            </a:r>
          </a:p>
          <a:p>
            <a:pPr indent="254000">
              <a:lnSpc>
                <a:spcPct val="150000"/>
              </a:lnSpc>
            </a:pPr>
            <a:r>
              <a:rPr lang="zh-CN" altLang="en-US" sz="1800" b="1" i="1" dirty="0"/>
              <a:t>                                                    </a:t>
            </a:r>
            <a:r>
              <a:rPr lang="zh-CN" altLang="en-US" sz="1800" b="1" i="1" dirty="0" smtClean="0"/>
              <a:t>         通货膨胀</a:t>
            </a:r>
            <a:r>
              <a:rPr lang="zh-CN" altLang="en-US" sz="1800" b="1" i="1" dirty="0"/>
              <a:t>因素 </a:t>
            </a:r>
          </a:p>
          <a:p>
            <a:pPr indent="254000">
              <a:lnSpc>
                <a:spcPct val="150000"/>
              </a:lnSpc>
            </a:pPr>
            <a:r>
              <a:rPr lang="zh-CN" altLang="en-US" sz="1800" b="1" i="1" dirty="0"/>
              <a:t>                                                    </a:t>
            </a:r>
            <a:r>
              <a:rPr lang="zh-CN" altLang="en-US" sz="1800" b="1" i="1" dirty="0" smtClean="0"/>
              <a:t>        风险</a:t>
            </a:r>
            <a:r>
              <a:rPr lang="zh-CN" altLang="en-US" sz="1800" b="1" i="1" dirty="0"/>
              <a:t>因素 </a:t>
            </a:r>
          </a:p>
        </p:txBody>
      </p:sp>
    </p:spTree>
    <p:extLst>
      <p:ext uri="{BB962C8B-B14F-4D97-AF65-F5344CB8AC3E}">
        <p14:creationId xmlns:p14="http://schemas.microsoft.com/office/powerpoint/2010/main" val="105431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3441">
                                            <p:txEl>
                                              <p:pRg st="0" end="0"/>
                                            </p:txEl>
                                          </p:spTgt>
                                        </p:tgtEl>
                                        <p:attrNameLst>
                                          <p:attrName>style.visibility</p:attrName>
                                        </p:attrNameLst>
                                      </p:cBhvr>
                                      <p:to>
                                        <p:strVal val="visible"/>
                                      </p:to>
                                    </p:set>
                                    <p:animEffect transition="in" filter="box(in)">
                                      <p:cBhvr>
                                        <p:cTn id="7" dur="1000"/>
                                        <p:tgtEl>
                                          <p:spTgt spid="2734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3441">
                                            <p:txEl>
                                              <p:pRg st="1" end="1"/>
                                            </p:txEl>
                                          </p:spTgt>
                                        </p:tgtEl>
                                        <p:attrNameLst>
                                          <p:attrName>style.visibility</p:attrName>
                                        </p:attrNameLst>
                                      </p:cBhvr>
                                      <p:to>
                                        <p:strVal val="visible"/>
                                      </p:to>
                                    </p:set>
                                    <p:animEffect transition="in" filter="checkerboard(across)">
                                      <p:cBhvr>
                                        <p:cTn id="12" dur="1000"/>
                                        <p:tgtEl>
                                          <p:spTgt spid="2734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73441">
                                            <p:txEl>
                                              <p:pRg st="2" end="2"/>
                                            </p:txEl>
                                          </p:spTgt>
                                        </p:tgtEl>
                                        <p:attrNameLst>
                                          <p:attrName>style.visibility</p:attrName>
                                        </p:attrNameLst>
                                      </p:cBhvr>
                                      <p:to>
                                        <p:strVal val="visible"/>
                                      </p:to>
                                    </p:set>
                                    <p:animEffect transition="in" filter="box(in)">
                                      <p:cBhvr>
                                        <p:cTn id="17" dur="1000"/>
                                        <p:tgtEl>
                                          <p:spTgt spid="2734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73441">
                                            <p:txEl>
                                              <p:pRg st="3" end="3"/>
                                            </p:txEl>
                                          </p:spTgt>
                                        </p:tgtEl>
                                        <p:attrNameLst>
                                          <p:attrName>style.visibility</p:attrName>
                                        </p:attrNameLst>
                                      </p:cBhvr>
                                      <p:to>
                                        <p:strVal val="visible"/>
                                      </p:to>
                                    </p:set>
                                    <p:animEffect transition="in" filter="box(in)">
                                      <p:cBhvr>
                                        <p:cTn id="22" dur="1000"/>
                                        <p:tgtEl>
                                          <p:spTgt spid="2734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273441">
                                            <p:txEl>
                                              <p:pRg st="4" end="4"/>
                                            </p:txEl>
                                          </p:spTgt>
                                        </p:tgtEl>
                                        <p:attrNameLst>
                                          <p:attrName>style.visibility</p:attrName>
                                        </p:attrNameLst>
                                      </p:cBhvr>
                                      <p:to>
                                        <p:strVal val="visible"/>
                                      </p:to>
                                    </p:set>
                                    <p:animEffect transition="in" filter="circle(in)">
                                      <p:cBhvr>
                                        <p:cTn id="27" dur="2000"/>
                                        <p:tgtEl>
                                          <p:spTgt spid="2734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273441">
                                            <p:txEl>
                                              <p:pRg st="5" end="5"/>
                                            </p:txEl>
                                          </p:spTgt>
                                        </p:tgtEl>
                                        <p:attrNameLst>
                                          <p:attrName>style.visibility</p:attrName>
                                        </p:attrNameLst>
                                      </p:cBhvr>
                                      <p:to>
                                        <p:strVal val="visible"/>
                                      </p:to>
                                    </p:set>
                                    <p:animEffect transition="in" filter="circle(in)">
                                      <p:cBhvr>
                                        <p:cTn id="32" dur="2000"/>
                                        <p:tgtEl>
                                          <p:spTgt spid="27344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273441">
                                            <p:txEl>
                                              <p:pRg st="6" end="6"/>
                                            </p:txEl>
                                          </p:spTgt>
                                        </p:tgtEl>
                                        <p:attrNameLst>
                                          <p:attrName>style.visibility</p:attrName>
                                        </p:attrNameLst>
                                      </p:cBhvr>
                                      <p:to>
                                        <p:strVal val="visible"/>
                                      </p:to>
                                    </p:set>
                                    <p:animEffect transition="in" filter="circle(in)">
                                      <p:cBhvr>
                                        <p:cTn id="37" dur="2000"/>
                                        <p:tgtEl>
                                          <p:spTgt spid="2734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2.2 </a:t>
            </a:r>
            <a:r>
              <a:rPr lang="zh-CN" altLang="en-US" smtClean="0"/>
              <a:t>风险与报酬</a:t>
            </a:r>
          </a:p>
        </p:txBody>
      </p:sp>
      <p:sp>
        <p:nvSpPr>
          <p:cNvPr id="75779" name="内容占位符 2"/>
          <p:cNvSpPr>
            <a:spLocks noGrp="1"/>
          </p:cNvSpPr>
          <p:nvPr>
            <p:ph idx="1"/>
          </p:nvPr>
        </p:nvSpPr>
        <p:spPr/>
        <p:txBody>
          <a:bodyPr/>
          <a:lstStyle/>
          <a:p>
            <a:pPr>
              <a:buFont typeface="Wingdings" pitchFamily="2" charset="2"/>
              <a:buNone/>
            </a:pPr>
            <a:endParaRPr lang="en-US" altLang="zh-CN" smtClean="0"/>
          </a:p>
          <a:p>
            <a:r>
              <a:rPr lang="en-US" altLang="zh-CN" b="1" smtClean="0">
                <a:solidFill>
                  <a:srgbClr val="C00000"/>
                </a:solidFill>
              </a:rPr>
              <a:t>2.2.1 </a:t>
            </a:r>
            <a:r>
              <a:rPr lang="zh-CN" altLang="en-US" b="1" smtClean="0">
                <a:solidFill>
                  <a:srgbClr val="C00000"/>
                </a:solidFill>
              </a:rPr>
              <a:t>风险与报酬的概念</a:t>
            </a:r>
            <a:endParaRPr lang="en-US" altLang="zh-CN" b="1" smtClean="0">
              <a:solidFill>
                <a:srgbClr val="C00000"/>
              </a:solidFill>
            </a:endParaRPr>
          </a:p>
          <a:p>
            <a:r>
              <a:rPr lang="en-US" altLang="zh-CN" b="1" smtClean="0"/>
              <a:t>2.2.2 </a:t>
            </a:r>
            <a:r>
              <a:rPr lang="zh-CN" altLang="en-US" b="1" smtClean="0"/>
              <a:t>单项资产的风险与报酬</a:t>
            </a:r>
            <a:endParaRPr lang="en-US" altLang="zh-CN" b="1" smtClean="0"/>
          </a:p>
          <a:p>
            <a:r>
              <a:rPr lang="en-US" altLang="zh-CN" b="1" smtClean="0"/>
              <a:t>2.2.3 </a:t>
            </a:r>
            <a:r>
              <a:rPr lang="zh-CN" altLang="en-US" b="1" smtClean="0"/>
              <a:t>证券组合的风险与报酬</a:t>
            </a:r>
            <a:endParaRPr lang="en-US" altLang="zh-CN" b="1" smtClean="0"/>
          </a:p>
          <a:p>
            <a:r>
              <a:rPr lang="en-US" altLang="zh-CN" b="1" smtClean="0"/>
              <a:t>2.2.4 </a:t>
            </a:r>
            <a:r>
              <a:rPr lang="zh-CN" altLang="en-US" b="1" smtClean="0"/>
              <a:t>主要资产定价模型</a:t>
            </a:r>
            <a:endParaRPr lang="en-US" altLang="zh-CN" b="1" smtClean="0"/>
          </a:p>
          <a:p>
            <a:pPr>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smtClean="0"/>
              <a:t>2.2.1 </a:t>
            </a:r>
            <a:r>
              <a:rPr lang="zh-CN" altLang="en-US" smtClean="0"/>
              <a:t>风险与报酬的概念</a:t>
            </a:r>
          </a:p>
        </p:txBody>
      </p:sp>
      <p:sp>
        <p:nvSpPr>
          <p:cNvPr id="76803" name="内容占位符 2"/>
          <p:cNvSpPr>
            <a:spLocks noGrp="1"/>
          </p:cNvSpPr>
          <p:nvPr>
            <p:ph idx="1"/>
          </p:nvPr>
        </p:nvSpPr>
        <p:spPr/>
        <p:txBody>
          <a:bodyPr/>
          <a:lstStyle/>
          <a:p>
            <a:r>
              <a:rPr lang="zh-CN" altLang="en-US" sz="2800" b="1" smtClean="0"/>
              <a:t>报酬</a:t>
            </a:r>
            <a:r>
              <a:rPr lang="zh-CN" sz="2800" b="1" smtClean="0"/>
              <a:t>为投资者提供了一种恰当地描述投资项目财务绩效的方式。</a:t>
            </a:r>
            <a:r>
              <a:rPr lang="zh-CN" altLang="en-US" sz="2800" b="1" smtClean="0"/>
              <a:t>报酬</a:t>
            </a:r>
            <a:r>
              <a:rPr lang="zh-CN" sz="2800" b="1" smtClean="0"/>
              <a:t>的大小可以通过</a:t>
            </a:r>
            <a:r>
              <a:rPr lang="zh-CN" altLang="en-US" sz="2800" b="1" smtClean="0"/>
              <a:t>报酬</a:t>
            </a:r>
            <a:r>
              <a:rPr lang="zh-CN" sz="2800" b="1" smtClean="0"/>
              <a:t>率来衡量。</a:t>
            </a:r>
            <a:endParaRPr lang="en-US" altLang="zh-CN" sz="2800" b="1" smtClean="0"/>
          </a:p>
          <a:p>
            <a:r>
              <a:rPr lang="zh-CN" altLang="en-US" sz="2800" b="1" smtClean="0"/>
              <a:t>报酬确定</a:t>
            </a:r>
            <a:r>
              <a:rPr lang="en-US" altLang="zh-CN" sz="2800" b="1" smtClean="0"/>
              <a:t>——</a:t>
            </a:r>
            <a:r>
              <a:rPr lang="zh-CN" altLang="en-US" sz="2800" b="1" smtClean="0"/>
              <a:t>购入短期国库券</a:t>
            </a:r>
            <a:endParaRPr lang="en-US" altLang="zh-CN" sz="2800" b="1" smtClean="0"/>
          </a:p>
          <a:p>
            <a:r>
              <a:rPr lang="zh-CN" altLang="en-US" sz="2800" b="1" smtClean="0"/>
              <a:t>报酬不确定</a:t>
            </a:r>
            <a:r>
              <a:rPr lang="en-US" altLang="zh-CN" sz="2800" b="1" smtClean="0"/>
              <a:t>——</a:t>
            </a:r>
            <a:r>
              <a:rPr lang="zh-CN" altLang="en-US" sz="2800" b="1" smtClean="0"/>
              <a:t>投资刚成立的高科技公司</a:t>
            </a:r>
            <a:endParaRPr lang="en-US" altLang="zh-CN" sz="2800" b="1" smtClean="0"/>
          </a:p>
          <a:p>
            <a:r>
              <a:rPr lang="zh-CN" sz="2800" b="1" smtClean="0"/>
              <a:t>公司的财务决策，几乎都是在包含风险和不确定性的情况下做出的。离开了风险，就无法正确评价公司报酬的高低。</a:t>
            </a:r>
            <a:endParaRPr lang="zh-CN" altLang="en-US" sz="2800" b="1"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r>
              <a:rPr lang="zh-CN" sz="2800" b="1" smtClean="0"/>
              <a:t>风险是客观存在的，按风险的程度，可以把公司的财务决策分为三种类型：</a:t>
            </a:r>
          </a:p>
          <a:p>
            <a:pPr>
              <a:buFont typeface="Wingdings" pitchFamily="2" charset="2"/>
              <a:buNone/>
            </a:pPr>
            <a:r>
              <a:rPr lang="zh-CN" altLang="en-US" sz="2800" b="1" smtClean="0"/>
              <a:t>    </a:t>
            </a:r>
            <a:r>
              <a:rPr lang="en-US" altLang="zh-CN" sz="2800" b="1" smtClean="0"/>
              <a:t>1. </a:t>
            </a:r>
            <a:r>
              <a:rPr lang="zh-CN" altLang="en-US" sz="2800" b="1" smtClean="0"/>
              <a:t>确定性决策</a:t>
            </a:r>
            <a:endParaRPr lang="en-US" altLang="zh-CN" sz="2800" b="1" smtClean="0"/>
          </a:p>
          <a:p>
            <a:pPr>
              <a:buFont typeface="Wingdings" pitchFamily="2" charset="2"/>
              <a:buNone/>
            </a:pPr>
            <a:r>
              <a:rPr lang="zh-CN" altLang="en-US" sz="2800" b="1" smtClean="0"/>
              <a:t>    </a:t>
            </a:r>
            <a:r>
              <a:rPr lang="en-US" altLang="zh-CN" sz="2800" b="1" smtClean="0"/>
              <a:t>2. </a:t>
            </a:r>
            <a:r>
              <a:rPr lang="zh-CN" altLang="en-US" sz="2800" b="1" smtClean="0"/>
              <a:t>风险性决策</a:t>
            </a:r>
            <a:endParaRPr lang="en-US" altLang="zh-CN" sz="2800" b="1" smtClean="0"/>
          </a:p>
          <a:p>
            <a:pPr>
              <a:buFont typeface="Wingdings" pitchFamily="2" charset="2"/>
              <a:buNone/>
            </a:pPr>
            <a:r>
              <a:rPr lang="zh-CN" altLang="en-US" sz="2800" b="1" smtClean="0"/>
              <a:t>    </a:t>
            </a:r>
            <a:r>
              <a:rPr lang="en-US" altLang="zh-CN" sz="2800" b="1" smtClean="0"/>
              <a:t>3. </a:t>
            </a:r>
            <a:r>
              <a:rPr lang="zh-CN" altLang="en-US" sz="2800" b="1" smtClean="0"/>
              <a:t>不确定性决策</a:t>
            </a:r>
          </a:p>
        </p:txBody>
      </p:sp>
      <p:sp>
        <p:nvSpPr>
          <p:cNvPr id="77827" name="标题 1"/>
          <p:cNvSpPr>
            <a:spLocks noGrp="1"/>
          </p:cNvSpPr>
          <p:nvPr>
            <p:ph type="title"/>
          </p:nvPr>
        </p:nvSpPr>
        <p:spPr/>
        <p:txBody>
          <a:bodyPr/>
          <a:lstStyle/>
          <a:p>
            <a:r>
              <a:rPr lang="en-US" altLang="zh-CN" smtClean="0"/>
              <a:t>2.2.1 </a:t>
            </a:r>
            <a:r>
              <a:rPr lang="zh-CN" altLang="en-US" smtClean="0"/>
              <a:t>风险与报酬的概念</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2.2 </a:t>
            </a:r>
            <a:r>
              <a:rPr lang="zh-CN" altLang="en-US" smtClean="0"/>
              <a:t>风险与报酬</a:t>
            </a:r>
          </a:p>
        </p:txBody>
      </p:sp>
      <p:sp>
        <p:nvSpPr>
          <p:cNvPr id="78851"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2.2.1 </a:t>
            </a:r>
            <a:r>
              <a:rPr lang="zh-CN" altLang="en-US" b="1" smtClean="0"/>
              <a:t>风险与报酬的概念</a:t>
            </a:r>
            <a:endParaRPr lang="en-US" altLang="zh-CN" b="1" smtClean="0"/>
          </a:p>
          <a:p>
            <a:r>
              <a:rPr lang="en-US" altLang="zh-CN" b="1" smtClean="0">
                <a:solidFill>
                  <a:srgbClr val="C00000"/>
                </a:solidFill>
              </a:rPr>
              <a:t>2.2.2 </a:t>
            </a:r>
            <a:r>
              <a:rPr lang="zh-CN" altLang="en-US" b="1" smtClean="0">
                <a:solidFill>
                  <a:srgbClr val="C00000"/>
                </a:solidFill>
              </a:rPr>
              <a:t>单项资产的风险与报酬</a:t>
            </a:r>
            <a:endParaRPr lang="en-US" altLang="zh-CN" b="1" smtClean="0">
              <a:solidFill>
                <a:srgbClr val="C00000"/>
              </a:solidFill>
            </a:endParaRPr>
          </a:p>
          <a:p>
            <a:r>
              <a:rPr lang="en-US" altLang="zh-CN" b="1" smtClean="0"/>
              <a:t>2.2.3 </a:t>
            </a:r>
            <a:r>
              <a:rPr lang="zh-CN" altLang="en-US" b="1" smtClean="0"/>
              <a:t>证券组合的风险与报酬</a:t>
            </a:r>
            <a:endParaRPr lang="en-US" altLang="zh-CN" b="1" smtClean="0"/>
          </a:p>
          <a:p>
            <a:r>
              <a:rPr lang="en-US" altLang="zh-CN" b="1" smtClean="0"/>
              <a:t>2.2.4 </a:t>
            </a:r>
            <a:r>
              <a:rPr lang="zh-CN" altLang="en-US" b="1" smtClean="0"/>
              <a:t>主要资产定价模型</a:t>
            </a:r>
            <a:endParaRPr lang="en-US" altLang="zh-CN" b="1" smtClean="0"/>
          </a:p>
          <a:p>
            <a:pPr>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smtClean="0"/>
              <a:t>2</a:t>
            </a:r>
            <a:r>
              <a:rPr lang="zh-CN" altLang="en-US" b="1" smtClean="0"/>
              <a:t>个历史启示</a:t>
            </a:r>
          </a:p>
        </p:txBody>
      </p:sp>
      <p:sp>
        <p:nvSpPr>
          <p:cNvPr id="5123" name="Rectangle 3"/>
          <p:cNvSpPr>
            <a:spLocks noGrp="1" noChangeArrowheads="1"/>
          </p:cNvSpPr>
          <p:nvPr>
            <p:ph type="body" idx="1"/>
          </p:nvPr>
        </p:nvSpPr>
        <p:spPr/>
        <p:txBody>
          <a:bodyPr/>
          <a:lstStyle/>
          <a:p>
            <a:pPr eaLnBrk="1" hangingPunct="1"/>
            <a:r>
              <a:rPr lang="zh-CN" altLang="en-US" b="1" smtClean="0">
                <a:solidFill>
                  <a:schemeClr val="accent2"/>
                </a:solidFill>
              </a:rPr>
              <a:t>第一个历史启示</a:t>
            </a:r>
          </a:p>
          <a:p>
            <a:pPr eaLnBrk="1" hangingPunct="1">
              <a:buFontTx/>
              <a:buNone/>
            </a:pPr>
            <a:r>
              <a:rPr lang="zh-CN" altLang="en-US" b="1" smtClean="0"/>
              <a:t>                       </a:t>
            </a:r>
            <a:r>
              <a:rPr lang="en-US" altLang="zh-CN" b="1" smtClean="0"/>
              <a:t>-------</a:t>
            </a:r>
            <a:r>
              <a:rPr lang="zh-CN" altLang="en-US" b="1" smtClean="0"/>
              <a:t>承担风险会获得额外收益</a:t>
            </a:r>
          </a:p>
          <a:p>
            <a:pPr eaLnBrk="1" hangingPunct="1"/>
            <a:endParaRPr lang="zh-CN" altLang="en-US" b="1" smtClean="0"/>
          </a:p>
          <a:p>
            <a:pPr eaLnBrk="1" hangingPunct="1"/>
            <a:endParaRPr lang="zh-CN" altLang="en-US" b="1" smtClean="0"/>
          </a:p>
          <a:p>
            <a:pPr eaLnBrk="1" hangingPunct="1"/>
            <a:r>
              <a:rPr lang="zh-CN" altLang="en-US" b="1" smtClean="0">
                <a:solidFill>
                  <a:schemeClr val="accent2"/>
                </a:solidFill>
              </a:rPr>
              <a:t>第二个历史启示</a:t>
            </a:r>
          </a:p>
          <a:p>
            <a:pPr eaLnBrk="1" hangingPunct="1">
              <a:buFontTx/>
              <a:buNone/>
            </a:pPr>
            <a:r>
              <a:rPr lang="zh-CN" altLang="en-US" b="1" smtClean="0"/>
              <a:t>     </a:t>
            </a:r>
            <a:r>
              <a:rPr lang="en-US" altLang="zh-CN" b="1" smtClean="0"/>
              <a:t>-------</a:t>
            </a:r>
            <a:r>
              <a:rPr lang="zh-CN" altLang="en-US" b="1" smtClean="0"/>
              <a:t>潜在的回报越高，所承担的风险越大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smtClean="0"/>
              <a:t>资本市场历史的一些启示</a:t>
            </a:r>
            <a:endParaRPr lang="zh-CN" altLang="en-US" smtClean="0"/>
          </a:p>
        </p:txBody>
      </p:sp>
      <p:sp>
        <p:nvSpPr>
          <p:cNvPr id="6147" name="内容占位符 2"/>
          <p:cNvSpPr>
            <a:spLocks noGrp="1"/>
          </p:cNvSpPr>
          <p:nvPr>
            <p:ph idx="1"/>
          </p:nvPr>
        </p:nvSpPr>
        <p:spPr/>
        <p:txBody>
          <a:bodyPr/>
          <a:lstStyle/>
          <a:p>
            <a:r>
              <a:rPr lang="zh-CN" altLang="en-US" b="1" dirty="0" smtClean="0"/>
              <a:t>可以通过在金融市场检验的收益来帮助我们决定非金融资产的合适的回报；</a:t>
            </a:r>
            <a:endParaRPr lang="en-US" altLang="zh-CN" b="1" dirty="0" smtClean="0"/>
          </a:p>
          <a:p>
            <a:endParaRPr lang="zh-CN" altLang="en-US" b="1" dirty="0" smtClean="0"/>
          </a:p>
          <a:p>
            <a:pPr eaLnBrk="1" hangingPunct="1">
              <a:lnSpc>
                <a:spcPct val="90000"/>
              </a:lnSpc>
            </a:pPr>
            <a:r>
              <a:rPr lang="zh-CN" altLang="en-US" b="1" dirty="0" smtClean="0"/>
              <a:t>资本市场历史的一些教益</a:t>
            </a:r>
            <a:r>
              <a:rPr lang="en-US" altLang="zh-CN" b="1" dirty="0" smtClean="0"/>
              <a:t>:</a:t>
            </a:r>
          </a:p>
          <a:p>
            <a:pPr eaLnBrk="1" hangingPunct="1">
              <a:lnSpc>
                <a:spcPct val="90000"/>
              </a:lnSpc>
              <a:buFontTx/>
              <a:buNone/>
            </a:pPr>
            <a:r>
              <a:rPr lang="en-US" altLang="zh-CN" b="1" dirty="0" smtClean="0"/>
              <a:t>                  (1)</a:t>
            </a:r>
            <a:r>
              <a:rPr lang="zh-CN" altLang="en-US" b="1" dirty="0" smtClean="0"/>
              <a:t>承受风险会有回报；</a:t>
            </a:r>
          </a:p>
          <a:p>
            <a:pPr eaLnBrk="1" hangingPunct="1">
              <a:lnSpc>
                <a:spcPct val="90000"/>
              </a:lnSpc>
              <a:buFontTx/>
              <a:buNone/>
            </a:pPr>
            <a:r>
              <a:rPr lang="zh-CN" altLang="en-US" b="1" dirty="0" smtClean="0"/>
              <a:t>                  </a:t>
            </a:r>
            <a:r>
              <a:rPr lang="en-US" altLang="zh-CN" b="1" dirty="0" smtClean="0"/>
              <a:t>(2)</a:t>
            </a:r>
            <a:r>
              <a:rPr lang="zh-CN" altLang="en-US" b="1" dirty="0" smtClean="0"/>
              <a:t>潜在回报越高，风险越高；</a:t>
            </a:r>
          </a:p>
          <a:p>
            <a:pPr eaLnBrk="1" hangingPunct="1">
              <a:lnSpc>
                <a:spcPct val="90000"/>
              </a:lnSpc>
              <a:buFontTx/>
              <a:buNone/>
            </a:pPr>
            <a:r>
              <a:rPr lang="zh-CN" altLang="en-US" b="1" dirty="0" smtClean="0"/>
              <a:t>                  </a:t>
            </a:r>
            <a:r>
              <a:rPr lang="en-US" altLang="zh-CN" b="1" dirty="0" smtClean="0"/>
              <a:t>(3)</a:t>
            </a:r>
            <a:r>
              <a:rPr lang="zh-CN" altLang="en-US" b="1" dirty="0" smtClean="0"/>
              <a:t>这被称为风险</a:t>
            </a:r>
            <a:r>
              <a:rPr lang="en-US" altLang="zh-CN" b="1" dirty="0" smtClean="0"/>
              <a:t>--</a:t>
            </a:r>
            <a:r>
              <a:rPr lang="zh-CN" altLang="en-US" b="1" dirty="0" smtClean="0"/>
              <a:t>回报的权衡；</a:t>
            </a:r>
          </a:p>
          <a:p>
            <a:endParaRPr lang="zh-CN"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mtClean="0"/>
              <a:t>2.2.2 </a:t>
            </a:r>
            <a:r>
              <a:rPr lang="zh-CN" altLang="en-US" smtClean="0"/>
              <a:t>单项资产的风险与报酬</a:t>
            </a:r>
          </a:p>
        </p:txBody>
      </p:sp>
      <p:sp>
        <p:nvSpPr>
          <p:cNvPr id="79875" name="内容占位符 2"/>
          <p:cNvSpPr>
            <a:spLocks noGrp="1"/>
          </p:cNvSpPr>
          <p:nvPr>
            <p:ph idx="1"/>
          </p:nvPr>
        </p:nvSpPr>
        <p:spPr/>
        <p:txBody>
          <a:bodyPr/>
          <a:lstStyle/>
          <a:p>
            <a:r>
              <a:rPr lang="zh-CN" sz="2400" b="1" smtClean="0"/>
              <a:t>对投资活动而言，风险是与投资</a:t>
            </a:r>
            <a:r>
              <a:rPr lang="zh-CN" altLang="en-US" sz="2400" b="1" smtClean="0"/>
              <a:t>报酬</a:t>
            </a:r>
            <a:r>
              <a:rPr lang="zh-CN" sz="2400" b="1" smtClean="0"/>
              <a:t>的可能性相联系的，因此对风险的衡量，就要从投资收益的可能性入手。</a:t>
            </a:r>
            <a:endParaRPr lang="en-US" altLang="zh-CN" sz="2400" b="1" smtClean="0"/>
          </a:p>
          <a:p>
            <a:pPr>
              <a:buFont typeface="Wingdings" pitchFamily="2" charset="2"/>
              <a:buNone/>
            </a:pPr>
            <a:r>
              <a:rPr lang="en-US" altLang="zh-CN" sz="2400" b="1" smtClean="0"/>
              <a:t>    1. </a:t>
            </a:r>
            <a:r>
              <a:rPr lang="zh-CN" altLang="en-US" sz="2400" b="1" smtClean="0"/>
              <a:t>确定概率分布</a:t>
            </a:r>
            <a:endParaRPr lang="en-US" altLang="zh-CN" sz="2400" b="1" smtClean="0"/>
          </a:p>
          <a:p>
            <a:pPr>
              <a:buFont typeface="Wingdings" pitchFamily="2" charset="2"/>
              <a:buNone/>
            </a:pPr>
            <a:r>
              <a:rPr lang="en-US" altLang="zh-CN" sz="2400" b="1" smtClean="0"/>
              <a:t>    2. </a:t>
            </a:r>
            <a:r>
              <a:rPr lang="zh-CN" altLang="en-US" sz="2400" b="1" smtClean="0"/>
              <a:t>计算预期报酬率</a:t>
            </a:r>
            <a:endParaRPr lang="en-US" altLang="zh-CN" sz="2400" b="1" smtClean="0"/>
          </a:p>
          <a:p>
            <a:pPr>
              <a:buFont typeface="Wingdings" pitchFamily="2" charset="2"/>
              <a:buNone/>
            </a:pPr>
            <a:r>
              <a:rPr lang="en-US" altLang="zh-CN" sz="2400" b="1" smtClean="0"/>
              <a:t>    3. </a:t>
            </a:r>
            <a:r>
              <a:rPr lang="zh-CN" altLang="en-US" sz="2400" b="1" smtClean="0"/>
              <a:t>计算标准差</a:t>
            </a:r>
            <a:endParaRPr lang="en-US" altLang="zh-CN" sz="2400" b="1" smtClean="0"/>
          </a:p>
          <a:p>
            <a:pPr>
              <a:buFont typeface="Wingdings" pitchFamily="2" charset="2"/>
              <a:buNone/>
            </a:pPr>
            <a:r>
              <a:rPr lang="en-US" altLang="zh-CN" sz="2400" b="1" smtClean="0"/>
              <a:t>    4. </a:t>
            </a:r>
            <a:r>
              <a:rPr lang="zh-CN" altLang="en-US" sz="2400" b="1" smtClean="0"/>
              <a:t>利用历史数据度量风险</a:t>
            </a:r>
            <a:endParaRPr lang="en-US" altLang="zh-CN" sz="2400" b="1" smtClean="0"/>
          </a:p>
          <a:p>
            <a:pPr>
              <a:buFont typeface="Wingdings" pitchFamily="2" charset="2"/>
              <a:buNone/>
            </a:pPr>
            <a:r>
              <a:rPr lang="en-US" altLang="zh-CN" sz="2400" b="1" smtClean="0"/>
              <a:t>    5. </a:t>
            </a:r>
            <a:r>
              <a:rPr lang="zh-CN" altLang="en-US" sz="2400" b="1" smtClean="0"/>
              <a:t>计算离散系数</a:t>
            </a:r>
            <a:endParaRPr lang="en-US" altLang="zh-CN" sz="2400" b="1" smtClean="0"/>
          </a:p>
          <a:p>
            <a:pPr>
              <a:buFont typeface="Wingdings" pitchFamily="2" charset="2"/>
              <a:buNone/>
            </a:pPr>
            <a:r>
              <a:rPr lang="en-US" altLang="zh-CN" sz="2400" b="1" smtClean="0"/>
              <a:t>    6. </a:t>
            </a:r>
            <a:r>
              <a:rPr lang="zh-CN" altLang="en-US" sz="2400" b="1" smtClean="0"/>
              <a:t>风险规避与必要报酬</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457200" y="1719263"/>
            <a:ext cx="8229600" cy="781050"/>
          </a:xfrm>
        </p:spPr>
        <p:txBody>
          <a:bodyPr>
            <a:normAutofit fontScale="25000" lnSpcReduction="20000"/>
          </a:bodyPr>
          <a:lstStyle/>
          <a:p>
            <a:r>
              <a:rPr lang="en-US" altLang="zh-CN" sz="2400" b="1" smtClean="0"/>
              <a:t>1. </a:t>
            </a:r>
            <a:r>
              <a:rPr lang="zh-CN" altLang="en-US" sz="2400" b="1" smtClean="0"/>
              <a:t>确定概率分布</a:t>
            </a:r>
            <a:endParaRPr lang="en-US" altLang="zh-CN" sz="2400" b="1" smtClean="0"/>
          </a:p>
          <a:p>
            <a:endParaRPr lang="en-US" altLang="zh-CN" sz="2400" b="1" smtClean="0"/>
          </a:p>
          <a:p>
            <a:endParaRPr lang="en-US" altLang="zh-CN" sz="2400" b="1" smtClean="0"/>
          </a:p>
          <a:p>
            <a:endParaRPr lang="en-US" altLang="zh-CN" sz="2400" b="1" smtClean="0"/>
          </a:p>
          <a:p>
            <a:endParaRPr lang="en-US" altLang="zh-CN" sz="2400" b="1" smtClean="0"/>
          </a:p>
          <a:p>
            <a:endParaRPr lang="en-US" altLang="zh-CN" sz="2400" b="1" smtClean="0"/>
          </a:p>
          <a:p>
            <a:endParaRPr lang="en-US" altLang="zh-CN" sz="2000" b="1" smtClean="0"/>
          </a:p>
          <a:p>
            <a:r>
              <a:rPr lang="zh-CN" altLang="en-US" sz="2000" b="1" smtClean="0"/>
              <a:t>从表中可以看出，市场需求旺盛的概率为</a:t>
            </a:r>
            <a:r>
              <a:rPr lang="en-US" altLang="zh-CN" sz="2000" b="1" smtClean="0"/>
              <a:t>30%</a:t>
            </a:r>
            <a:r>
              <a:rPr lang="zh-CN" altLang="en-US" sz="2000" b="1" smtClean="0"/>
              <a:t>，此时两家公司的股东都将获得很高的报酬率。市场需求正常的概率为</a:t>
            </a:r>
            <a:r>
              <a:rPr lang="en-US" altLang="zh-CN" sz="2000" b="1" smtClean="0"/>
              <a:t>40%</a:t>
            </a:r>
            <a:r>
              <a:rPr lang="zh-CN" altLang="en-US" sz="2000" b="1" smtClean="0"/>
              <a:t>，此时股票报酬适中。而市场需求低迷的概率为</a:t>
            </a:r>
            <a:r>
              <a:rPr lang="en-US" altLang="zh-CN" sz="2000" b="1" smtClean="0"/>
              <a:t>30%</a:t>
            </a:r>
            <a:r>
              <a:rPr lang="zh-CN" altLang="en-US" sz="2000" b="1" smtClean="0"/>
              <a:t>，此时两家公司的股东都将获得低报酬，西京公司的股东甚至会遭受损失。</a:t>
            </a:r>
          </a:p>
        </p:txBody>
      </p:sp>
      <p:sp>
        <p:nvSpPr>
          <p:cNvPr id="80899" name="标题 1"/>
          <p:cNvSpPr>
            <a:spLocks noGrp="1"/>
          </p:cNvSpPr>
          <p:nvPr>
            <p:ph type="title"/>
          </p:nvPr>
        </p:nvSpPr>
        <p:spPr/>
        <p:txBody>
          <a:bodyPr/>
          <a:lstStyle/>
          <a:p>
            <a:r>
              <a:rPr lang="en-US" altLang="zh-CN" smtClean="0"/>
              <a:t>2.2.2 </a:t>
            </a:r>
            <a:r>
              <a:rPr lang="zh-CN" altLang="en-US" smtClean="0"/>
              <a:t>单项资产的风险与报酬</a:t>
            </a:r>
          </a:p>
        </p:txBody>
      </p:sp>
      <p:graphicFrame>
        <p:nvGraphicFramePr>
          <p:cNvPr id="6" name="表格 5"/>
          <p:cNvGraphicFramePr>
            <a:graphicFrameLocks noGrp="1"/>
          </p:cNvGraphicFramePr>
          <p:nvPr/>
        </p:nvGraphicFramePr>
        <p:xfrm>
          <a:off x="1500188" y="2281238"/>
          <a:ext cx="6096000" cy="2366431"/>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9300">
                <a:tc rowSpan="2">
                  <a:txBody>
                    <a:bodyPr/>
                    <a:lstStyle/>
                    <a:p>
                      <a:pPr algn="ctr"/>
                      <a:r>
                        <a:rPr lang="zh-CN" altLang="en-US" sz="1600" dirty="0" smtClean="0"/>
                        <a:t>市场需求类型</a:t>
                      </a:r>
                      <a:endParaRPr lang="zh-CN" altLang="en-US" sz="1600" dirty="0"/>
                    </a:p>
                  </a:txBody>
                  <a:tcPr anchor="ctr"/>
                </a:tc>
                <a:tc rowSpan="2">
                  <a:txBody>
                    <a:bodyPr/>
                    <a:lstStyle/>
                    <a:p>
                      <a:pPr algn="ctr"/>
                      <a:r>
                        <a:rPr lang="zh-CN" altLang="en-US" sz="1600" dirty="0" smtClean="0"/>
                        <a:t>各类需求</a:t>
                      </a:r>
                      <a:endParaRPr lang="en-US" altLang="zh-CN" sz="1600" dirty="0" smtClean="0"/>
                    </a:p>
                    <a:p>
                      <a:pPr algn="ctr"/>
                      <a:r>
                        <a:rPr lang="zh-CN" altLang="en-US" sz="1600" dirty="0" smtClean="0"/>
                        <a:t>发生概率</a:t>
                      </a:r>
                      <a:endParaRPr lang="zh-CN" altLang="en-US" sz="1600" dirty="0"/>
                    </a:p>
                  </a:txBody>
                  <a:tcPr anchor="ctr"/>
                </a:tc>
                <a:tc gridSpan="2">
                  <a:txBody>
                    <a:bodyPr/>
                    <a:lstStyle/>
                    <a:p>
                      <a:r>
                        <a:rPr lang="zh-CN" altLang="en-US" dirty="0" smtClean="0"/>
                        <a:t>各类需求状况下股票报酬率</a:t>
                      </a:r>
                      <a:endParaRPr lang="zh-CN" altLang="en-US" dirty="0"/>
                    </a:p>
                  </a:txBody>
                  <a:tcPr anchor="ctr"/>
                </a:tc>
                <a:tc hMerge="1">
                  <a:txBody>
                    <a:bodyPr/>
                    <a:lstStyle/>
                    <a:p>
                      <a:endParaRPr lang="zh-CN" altLang="en-US" dirty="0"/>
                    </a:p>
                  </a:txBody>
                  <a:tcPr/>
                </a:tc>
                <a:extLst>
                  <a:ext uri="{0D108BD9-81ED-4DB2-BD59-A6C34878D82A}">
                    <a16:rowId xmlns:a16="http://schemas.microsoft.com/office/drawing/2014/main" val="10000"/>
                  </a:ext>
                </a:extLst>
              </a:tr>
              <a:tr h="394707">
                <a:tc vMerge="1">
                  <a:txBody>
                    <a:bodyPr/>
                    <a:lstStyle/>
                    <a:p>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lt1"/>
                          </a:solidFill>
                          <a:latin typeface="+mn-lt"/>
                          <a:ea typeface="+mn-ea"/>
                          <a:cs typeface="+mn-cs"/>
                        </a:rPr>
                        <a:t>西京</a:t>
                      </a:r>
                    </a:p>
                  </a:txBody>
                  <a:tcPr anchor="ctr">
                    <a:solidFill>
                      <a:schemeClr val="accent1"/>
                    </a:solidFill>
                  </a:tcPr>
                </a:tc>
                <a:tc>
                  <a:txBody>
                    <a:bodyPr/>
                    <a:lstStyle/>
                    <a:p>
                      <a:pPr marL="0" algn="ctr" defTabSz="914400" rtl="0" eaLnBrk="1" latinLnBrk="0" hangingPunct="1"/>
                      <a:r>
                        <a:rPr lang="zh-CN" altLang="en-US" sz="1600" b="1" kern="1200" dirty="0" smtClean="0">
                          <a:solidFill>
                            <a:schemeClr val="lt1"/>
                          </a:solidFill>
                          <a:latin typeface="+mn-lt"/>
                          <a:ea typeface="+mn-ea"/>
                          <a:cs typeface="+mn-cs"/>
                        </a:rPr>
                        <a:t>东方</a:t>
                      </a:r>
                    </a:p>
                  </a:txBody>
                  <a:tcPr anchor="ctr">
                    <a:solidFill>
                      <a:schemeClr val="accent1"/>
                    </a:solidFill>
                  </a:tcPr>
                </a:tc>
                <a:extLst>
                  <a:ext uri="{0D108BD9-81ED-4DB2-BD59-A6C34878D82A}">
                    <a16:rowId xmlns:a16="http://schemas.microsoft.com/office/drawing/2014/main" val="10001"/>
                  </a:ext>
                </a:extLst>
              </a:tr>
              <a:tr h="394707">
                <a:tc>
                  <a:txBody>
                    <a:bodyPr/>
                    <a:lstStyle/>
                    <a:p>
                      <a:pPr marL="0" algn="ctr" defTabSz="914400" rtl="0" eaLnBrk="1" latinLnBrk="0" hangingPunct="1"/>
                      <a:r>
                        <a:rPr lang="zh-CN" altLang="en-US" sz="1600" kern="1200" dirty="0" smtClean="0">
                          <a:solidFill>
                            <a:schemeClr val="dk1"/>
                          </a:solidFill>
                          <a:latin typeface="+mn-lt"/>
                          <a:ea typeface="+mn-ea"/>
                          <a:cs typeface="+mn-cs"/>
                        </a:rPr>
                        <a:t>旺盛</a:t>
                      </a:r>
                      <a:endParaRPr lang="zh-CN" altLang="en-US" sz="16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kern="1200" dirty="0" smtClean="0">
                          <a:solidFill>
                            <a:schemeClr val="dk1"/>
                          </a:solidFill>
                          <a:latin typeface="+mn-lt"/>
                          <a:ea typeface="+mn-ea"/>
                          <a:cs typeface="+mn-cs"/>
                        </a:rPr>
                        <a:t>0.3</a:t>
                      </a:r>
                      <a:endParaRPr lang="zh-CN" altLang="en-US" sz="16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kern="1200" dirty="0" smtClean="0">
                          <a:solidFill>
                            <a:schemeClr val="dk1"/>
                          </a:solidFill>
                          <a:latin typeface="+mn-lt"/>
                          <a:ea typeface="+mn-ea"/>
                          <a:cs typeface="+mn-cs"/>
                        </a:rPr>
                        <a:t>100%</a:t>
                      </a:r>
                      <a:endParaRPr lang="zh-CN" altLang="en-US" sz="16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kern="1200" dirty="0" smtClean="0">
                          <a:solidFill>
                            <a:schemeClr val="dk1"/>
                          </a:solidFill>
                          <a:latin typeface="+mn-lt"/>
                          <a:ea typeface="+mn-ea"/>
                          <a:cs typeface="+mn-cs"/>
                        </a:rPr>
                        <a:t>20%</a:t>
                      </a:r>
                      <a:endParaRPr lang="zh-CN" altLang="en-US" sz="16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398303">
                <a:tc>
                  <a:txBody>
                    <a:bodyPr/>
                    <a:lstStyle/>
                    <a:p>
                      <a:pPr algn="ctr"/>
                      <a:r>
                        <a:rPr lang="zh-CN" altLang="en-US" sz="1600" dirty="0" smtClean="0"/>
                        <a:t>正常</a:t>
                      </a:r>
                      <a:endParaRPr lang="zh-CN" altLang="en-US" sz="1600" dirty="0"/>
                    </a:p>
                  </a:txBody>
                  <a:tcPr anchor="ctr"/>
                </a:tc>
                <a:tc>
                  <a:txBody>
                    <a:bodyPr/>
                    <a:lstStyle/>
                    <a:p>
                      <a:pPr algn="ctr"/>
                      <a:r>
                        <a:rPr lang="en-US" altLang="zh-CN" sz="1600" dirty="0" smtClean="0"/>
                        <a:t>0.4</a:t>
                      </a:r>
                      <a:endParaRPr lang="zh-CN" altLang="en-US" sz="1600" dirty="0"/>
                    </a:p>
                  </a:txBody>
                  <a:tcPr anchor="ctr"/>
                </a:tc>
                <a:tc>
                  <a:txBody>
                    <a:bodyPr/>
                    <a:lstStyle/>
                    <a:p>
                      <a:pPr algn="ctr"/>
                      <a:r>
                        <a:rPr lang="en-US" altLang="zh-CN" sz="1600" dirty="0" smtClean="0"/>
                        <a:t>15%</a:t>
                      </a:r>
                      <a:endParaRPr lang="zh-CN" altLang="en-US" sz="1600" dirty="0"/>
                    </a:p>
                  </a:txBody>
                  <a:tcPr anchor="ctr"/>
                </a:tc>
                <a:tc>
                  <a:txBody>
                    <a:bodyPr/>
                    <a:lstStyle/>
                    <a:p>
                      <a:pPr algn="ctr"/>
                      <a:r>
                        <a:rPr lang="en-US" altLang="zh-CN" sz="1600" dirty="0" smtClean="0"/>
                        <a:t>15%</a:t>
                      </a:r>
                      <a:endParaRPr lang="zh-CN" altLang="en-US" sz="1600" dirty="0"/>
                    </a:p>
                  </a:txBody>
                  <a:tcPr anchor="ctr"/>
                </a:tc>
                <a:extLst>
                  <a:ext uri="{0D108BD9-81ED-4DB2-BD59-A6C34878D82A}">
                    <a16:rowId xmlns:a16="http://schemas.microsoft.com/office/drawing/2014/main" val="10003"/>
                  </a:ext>
                </a:extLst>
              </a:tr>
              <a:tr h="394707">
                <a:tc>
                  <a:txBody>
                    <a:bodyPr/>
                    <a:lstStyle/>
                    <a:p>
                      <a:pPr algn="ctr"/>
                      <a:r>
                        <a:rPr lang="zh-CN" altLang="en-US" sz="1600" dirty="0" smtClean="0"/>
                        <a:t>低迷</a:t>
                      </a:r>
                      <a:endParaRPr lang="zh-CN" altLang="en-US" sz="1600" dirty="0"/>
                    </a:p>
                  </a:txBody>
                  <a:tcPr anchor="ctr"/>
                </a:tc>
                <a:tc>
                  <a:txBody>
                    <a:bodyPr/>
                    <a:lstStyle/>
                    <a:p>
                      <a:pPr algn="ctr"/>
                      <a:r>
                        <a:rPr lang="en-US" altLang="zh-CN" sz="1600" dirty="0" smtClean="0"/>
                        <a:t>0.3</a:t>
                      </a:r>
                      <a:endParaRPr lang="zh-CN" altLang="en-US" sz="1600" dirty="0"/>
                    </a:p>
                  </a:txBody>
                  <a:tcPr anchor="ctr"/>
                </a:tc>
                <a:tc>
                  <a:txBody>
                    <a:bodyPr/>
                    <a:lstStyle/>
                    <a:p>
                      <a:pPr algn="ctr"/>
                      <a:r>
                        <a:rPr lang="en-US" altLang="zh-CN" sz="1600" dirty="0" smtClean="0"/>
                        <a:t>-70%</a:t>
                      </a:r>
                      <a:endParaRPr lang="zh-CN" altLang="en-US" sz="1600" dirty="0"/>
                    </a:p>
                  </a:txBody>
                  <a:tcPr anchor="ctr"/>
                </a:tc>
                <a:tc>
                  <a:txBody>
                    <a:bodyPr/>
                    <a:lstStyle/>
                    <a:p>
                      <a:pPr algn="ctr"/>
                      <a:r>
                        <a:rPr lang="en-US" altLang="zh-CN" sz="1600" dirty="0" smtClean="0"/>
                        <a:t>10%</a:t>
                      </a:r>
                      <a:endParaRPr lang="zh-CN" altLang="en-US" sz="1600" dirty="0"/>
                    </a:p>
                  </a:txBody>
                  <a:tcPr anchor="ctr"/>
                </a:tc>
                <a:extLst>
                  <a:ext uri="{0D108BD9-81ED-4DB2-BD59-A6C34878D82A}">
                    <a16:rowId xmlns:a16="http://schemas.microsoft.com/office/drawing/2014/main" val="10004"/>
                  </a:ext>
                </a:extLst>
              </a:tr>
              <a:tr h="394707">
                <a:tc>
                  <a:txBody>
                    <a:bodyPr/>
                    <a:lstStyle/>
                    <a:p>
                      <a:pPr algn="ctr"/>
                      <a:r>
                        <a:rPr lang="zh-CN" altLang="en-US" sz="1600" dirty="0" smtClean="0"/>
                        <a:t>合计</a:t>
                      </a:r>
                      <a:endParaRPr lang="zh-CN" altLang="en-US" sz="1600" dirty="0"/>
                    </a:p>
                  </a:txBody>
                  <a:tcPr anchor="ctr"/>
                </a:tc>
                <a:tc>
                  <a:txBody>
                    <a:bodyPr/>
                    <a:lstStyle/>
                    <a:p>
                      <a:pPr algn="ctr"/>
                      <a:r>
                        <a:rPr lang="en-US" altLang="zh-CN" sz="1600" dirty="0" smtClean="0"/>
                        <a:t>1.0</a:t>
                      </a:r>
                      <a:endParaRPr lang="zh-CN" altLang="en-US" sz="1600" dirty="0"/>
                    </a:p>
                  </a:txBody>
                  <a:tcPr anchor="ctr"/>
                </a:tc>
                <a:tc>
                  <a:txBody>
                    <a:bodyPr/>
                    <a:lstStyle/>
                    <a:p>
                      <a:pPr algn="ctr"/>
                      <a:r>
                        <a:rPr lang="en-US" altLang="zh-CN" sz="1600" dirty="0" smtClean="0"/>
                        <a:t>—</a:t>
                      </a:r>
                      <a:endParaRPr lang="zh-CN" altLang="en-US" sz="1600" dirty="0"/>
                    </a:p>
                  </a:txBody>
                  <a:tcPr anchor="ctr"/>
                </a:tc>
                <a:tc>
                  <a:txBody>
                    <a:bodyPr/>
                    <a:lstStyle/>
                    <a:p>
                      <a:pPr algn="ctr"/>
                      <a:r>
                        <a:rPr lang="en-US" altLang="zh-CN" sz="1600" dirty="0" smtClean="0"/>
                        <a:t>—</a:t>
                      </a:r>
                      <a:endParaRPr lang="zh-CN" altLang="en-US" sz="1600" dirty="0"/>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内容占位符 2"/>
          <p:cNvSpPr>
            <a:spLocks noGrp="1"/>
          </p:cNvSpPr>
          <p:nvPr>
            <p:ph idx="1"/>
          </p:nvPr>
        </p:nvSpPr>
        <p:spPr>
          <a:xfrm>
            <a:off x="457200" y="1504950"/>
            <a:ext cx="8229600" cy="4495800"/>
          </a:xfrm>
        </p:spPr>
        <p:txBody>
          <a:bodyPr/>
          <a:lstStyle/>
          <a:p>
            <a:r>
              <a:rPr lang="en-US" altLang="zh-CN" sz="2400" b="1" smtClean="0"/>
              <a:t>2. </a:t>
            </a:r>
            <a:r>
              <a:rPr lang="zh-CN" altLang="en-US" sz="2400" b="1" smtClean="0"/>
              <a:t>计算预期报酬率</a:t>
            </a:r>
            <a:endParaRPr lang="en-US" altLang="zh-CN" sz="2400" b="1" smtClean="0"/>
          </a:p>
          <a:p>
            <a:endParaRPr lang="zh-CN" altLang="en-US" sz="2400" b="1" smtClean="0"/>
          </a:p>
        </p:txBody>
      </p:sp>
      <p:sp>
        <p:nvSpPr>
          <p:cNvPr id="23558" name="标题 1"/>
          <p:cNvSpPr>
            <a:spLocks noGrp="1"/>
          </p:cNvSpPr>
          <p:nvPr>
            <p:ph type="title"/>
          </p:nvPr>
        </p:nvSpPr>
        <p:spPr/>
        <p:txBody>
          <a:bodyPr/>
          <a:lstStyle/>
          <a:p>
            <a:r>
              <a:rPr lang="en-US" altLang="zh-CN" smtClean="0"/>
              <a:t>2.2.2 </a:t>
            </a:r>
            <a:r>
              <a:rPr lang="zh-CN" altLang="en-US" smtClean="0"/>
              <a:t>单项资产的风险与报酬</a:t>
            </a:r>
          </a:p>
        </p:txBody>
      </p:sp>
      <p:sp>
        <p:nvSpPr>
          <p:cNvPr id="23559" name="TextBox 8"/>
          <p:cNvSpPr txBox="1">
            <a:spLocks noChangeArrowheads="1"/>
          </p:cNvSpPr>
          <p:nvPr/>
        </p:nvSpPr>
        <p:spPr bwMode="auto">
          <a:xfrm>
            <a:off x="500063" y="5357813"/>
            <a:ext cx="5357812" cy="461962"/>
          </a:xfrm>
          <a:prstGeom prst="rect">
            <a:avLst/>
          </a:prstGeom>
          <a:noFill/>
          <a:ln w="9525">
            <a:noFill/>
            <a:miter lim="800000"/>
            <a:headEnd/>
            <a:tailEnd/>
          </a:ln>
        </p:spPr>
        <p:txBody>
          <a:bodyPr>
            <a:spAutoFit/>
          </a:bodyPr>
          <a:lstStyle/>
          <a:p>
            <a:r>
              <a:rPr lang="zh-CN" altLang="en-US" sz="2400" b="1"/>
              <a:t>两家公司的预期报酬率分别为多少？</a:t>
            </a:r>
          </a:p>
        </p:txBody>
      </p:sp>
      <p:graphicFrame>
        <p:nvGraphicFramePr>
          <p:cNvPr id="8" name="表格 7"/>
          <p:cNvGraphicFramePr>
            <a:graphicFrameLocks noGrp="1"/>
          </p:cNvGraphicFramePr>
          <p:nvPr/>
        </p:nvGraphicFramePr>
        <p:xfrm>
          <a:off x="714375" y="2001838"/>
          <a:ext cx="6858048" cy="3212945"/>
        </p:xfrm>
        <a:graphic>
          <a:graphicData uri="http://schemas.openxmlformats.org/drawingml/2006/table">
            <a:tbl>
              <a:tblPr firstRow="1" bandRow="1">
                <a:tableStyleId>{5C22544A-7EE6-4342-B048-85BDC9FD1C3A}</a:tableStyleId>
              </a:tblPr>
              <a:tblGrid>
                <a:gridCol w="928696">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gridCol w="1143008">
                  <a:extLst>
                    <a:ext uri="{9D8B030D-6E8A-4147-A177-3AD203B41FA5}">
                      <a16:colId xmlns:a16="http://schemas.microsoft.com/office/drawing/2014/main" val="20004"/>
                    </a:ext>
                  </a:extLst>
                </a:gridCol>
                <a:gridCol w="1285882">
                  <a:extLst>
                    <a:ext uri="{9D8B030D-6E8A-4147-A177-3AD203B41FA5}">
                      <a16:colId xmlns:a16="http://schemas.microsoft.com/office/drawing/2014/main" val="20005"/>
                    </a:ext>
                  </a:extLst>
                </a:gridCol>
              </a:tblGrid>
              <a:tr h="477997">
                <a:tc rowSpan="2">
                  <a:txBody>
                    <a:bodyPr/>
                    <a:lstStyle/>
                    <a:p>
                      <a:pPr algn="ctr"/>
                      <a:r>
                        <a:rPr lang="zh-CN" altLang="en-US" sz="1600" dirty="0" smtClean="0"/>
                        <a:t>市场需求类型（</a:t>
                      </a:r>
                      <a:r>
                        <a:rPr lang="en-US" altLang="zh-CN" sz="1600" dirty="0" smtClean="0"/>
                        <a:t>1</a:t>
                      </a:r>
                      <a:r>
                        <a:rPr lang="zh-CN" altLang="en-US" sz="1600" dirty="0" smtClean="0"/>
                        <a:t>）</a:t>
                      </a:r>
                      <a:endParaRPr lang="zh-CN" altLang="en-US" sz="1600" dirty="0"/>
                    </a:p>
                  </a:txBody>
                  <a:tcPr anchor="ctr"/>
                </a:tc>
                <a:tc rowSpan="2">
                  <a:txBody>
                    <a:bodyPr/>
                    <a:lstStyle/>
                    <a:p>
                      <a:pPr algn="ctr"/>
                      <a:r>
                        <a:rPr lang="zh-CN" altLang="en-US" sz="1600" dirty="0" smtClean="0"/>
                        <a:t>各类需求发生概率（</a:t>
                      </a:r>
                      <a:r>
                        <a:rPr lang="en-US" altLang="zh-CN" sz="1600" dirty="0" smtClean="0"/>
                        <a:t>2</a:t>
                      </a:r>
                      <a:r>
                        <a:rPr lang="zh-CN" altLang="en-US" sz="1600" dirty="0" smtClean="0"/>
                        <a:t>）</a:t>
                      </a:r>
                      <a:endParaRPr lang="zh-CN" altLang="en-US" sz="1600" dirty="0"/>
                    </a:p>
                  </a:txBody>
                  <a:tcPr anchor="ctr"/>
                </a:tc>
                <a:tc gridSpan="2">
                  <a:txBody>
                    <a:bodyPr/>
                    <a:lstStyle/>
                    <a:p>
                      <a:pPr algn="ctr"/>
                      <a:r>
                        <a:rPr lang="zh-CN" altLang="en-US" sz="1600" dirty="0" smtClean="0"/>
                        <a:t>西京公司</a:t>
                      </a:r>
                      <a:endParaRPr lang="zh-CN" altLang="en-US" sz="1600" dirty="0"/>
                    </a:p>
                  </a:txBody>
                  <a:tcPr anchor="ctr"/>
                </a:tc>
                <a:tc hMerge="1">
                  <a:txBody>
                    <a:bodyPr/>
                    <a:lstStyle/>
                    <a:p>
                      <a:endParaRPr lang="zh-CN" altLang="en-US" dirty="0"/>
                    </a:p>
                  </a:txBody>
                  <a:tcPr/>
                </a:tc>
                <a:tc gridSpan="2">
                  <a:txBody>
                    <a:bodyPr/>
                    <a:lstStyle/>
                    <a:p>
                      <a:pPr algn="ctr"/>
                      <a:r>
                        <a:rPr lang="zh-CN" altLang="en-US" sz="1600" dirty="0" smtClean="0"/>
                        <a:t>东方公司</a:t>
                      </a:r>
                      <a:endParaRPr lang="zh-CN" altLang="en-US" sz="1600" dirty="0"/>
                    </a:p>
                  </a:txBody>
                  <a:tcPr anchor="ctr"/>
                </a:tc>
                <a:tc hMerge="1">
                  <a:txBody>
                    <a:bodyPr/>
                    <a:lstStyle/>
                    <a:p>
                      <a:endParaRPr lang="zh-CN" altLang="en-US" dirty="0"/>
                    </a:p>
                  </a:txBody>
                  <a:tcPr/>
                </a:tc>
                <a:extLst>
                  <a:ext uri="{0D108BD9-81ED-4DB2-BD59-A6C34878D82A}">
                    <a16:rowId xmlns:a16="http://schemas.microsoft.com/office/drawing/2014/main" val="10000"/>
                  </a:ext>
                </a:extLst>
              </a:tr>
              <a:tr h="477997">
                <a:tc vMerge="1">
                  <a:txBody>
                    <a:bodyPr/>
                    <a:lstStyle/>
                    <a:p>
                      <a:endParaRPr lang="zh-CN" altLang="en-US" dirty="0"/>
                    </a:p>
                  </a:txBody>
                  <a:tcPr/>
                </a:tc>
                <a:tc vMerge="1">
                  <a:txBody>
                    <a:bodyPr/>
                    <a:lstStyle/>
                    <a:p>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lt1"/>
                          </a:solidFill>
                          <a:latin typeface="+mn-lt"/>
                          <a:ea typeface="+mn-ea"/>
                          <a:cs typeface="+mn-cs"/>
                        </a:rPr>
                        <a:t>各类需求下的报酬率（</a:t>
                      </a:r>
                      <a:r>
                        <a:rPr lang="en-US" altLang="zh-CN" sz="1600" b="1" kern="1200" dirty="0" smtClean="0">
                          <a:solidFill>
                            <a:schemeClr val="lt1"/>
                          </a:solidFill>
                          <a:latin typeface="+mn-lt"/>
                          <a:ea typeface="+mn-ea"/>
                          <a:cs typeface="+mn-cs"/>
                        </a:rPr>
                        <a:t>3</a:t>
                      </a:r>
                      <a:r>
                        <a:rPr lang="zh-CN" altLang="en-US" sz="1600" b="1" kern="1200" dirty="0" smtClean="0">
                          <a:solidFill>
                            <a:schemeClr val="lt1"/>
                          </a:solidFill>
                          <a:latin typeface="+mn-lt"/>
                          <a:ea typeface="+mn-ea"/>
                          <a:cs typeface="+mn-cs"/>
                        </a:rPr>
                        <a:t>）</a:t>
                      </a:r>
                    </a:p>
                  </a:txBody>
                  <a:tcPr anchor="ctr">
                    <a:solidFill>
                      <a:schemeClr val="accent1"/>
                    </a:solidFill>
                  </a:tcPr>
                </a:tc>
                <a:tc>
                  <a:txBody>
                    <a:bodyPr/>
                    <a:lstStyle/>
                    <a:p>
                      <a:pPr marL="0" algn="ctr" defTabSz="914400" rtl="0" eaLnBrk="1" latinLnBrk="0" hangingPunct="1"/>
                      <a:r>
                        <a:rPr lang="zh-CN" altLang="en-US" sz="1600" b="1" kern="1200" dirty="0" smtClean="0">
                          <a:solidFill>
                            <a:schemeClr val="lt1"/>
                          </a:solidFill>
                          <a:latin typeface="+mn-lt"/>
                          <a:ea typeface="+mn-ea"/>
                          <a:cs typeface="+mn-cs"/>
                        </a:rPr>
                        <a:t>乘积</a:t>
                      </a:r>
                      <a:endParaRPr lang="en-US" altLang="zh-CN" sz="1600" b="1" kern="1200" dirty="0" smtClean="0">
                        <a:solidFill>
                          <a:schemeClr val="lt1"/>
                        </a:solidFill>
                        <a:latin typeface="+mn-lt"/>
                        <a:ea typeface="+mn-ea"/>
                        <a:cs typeface="+mn-cs"/>
                      </a:endParaRPr>
                    </a:p>
                    <a:p>
                      <a:pPr marL="0" algn="ctr" defTabSz="914400" rtl="0" eaLnBrk="1" latinLnBrk="0" hangingPunct="1"/>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2</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3</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4</a:t>
                      </a:r>
                      <a:r>
                        <a:rPr lang="zh-CN" altLang="en-US" sz="1600" b="1" kern="1200" dirty="0" smtClean="0">
                          <a:solidFill>
                            <a:schemeClr val="lt1"/>
                          </a:solidFill>
                          <a:latin typeface="+mn-lt"/>
                          <a:ea typeface="+mn-ea"/>
                          <a:cs typeface="+mn-cs"/>
                        </a:rPr>
                        <a:t>）</a:t>
                      </a:r>
                    </a:p>
                  </a:txBody>
                  <a:tcPr anchor="c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lt1"/>
                          </a:solidFill>
                          <a:latin typeface="+mn-lt"/>
                          <a:ea typeface="+mn-ea"/>
                          <a:cs typeface="+mn-cs"/>
                        </a:rPr>
                        <a:t>各类需求下的报酬率（</a:t>
                      </a:r>
                      <a:r>
                        <a:rPr lang="en-US" altLang="zh-CN" sz="1600" b="1" kern="1200" dirty="0" smtClean="0">
                          <a:solidFill>
                            <a:schemeClr val="lt1"/>
                          </a:solidFill>
                          <a:latin typeface="+mn-lt"/>
                          <a:ea typeface="+mn-ea"/>
                          <a:cs typeface="+mn-cs"/>
                        </a:rPr>
                        <a:t>5</a:t>
                      </a:r>
                      <a:r>
                        <a:rPr lang="zh-CN" altLang="en-US" sz="1600" b="1" kern="1200" dirty="0" smtClean="0">
                          <a:solidFill>
                            <a:schemeClr val="lt1"/>
                          </a:solidFill>
                          <a:latin typeface="+mn-lt"/>
                          <a:ea typeface="+mn-ea"/>
                          <a:cs typeface="+mn-cs"/>
                        </a:rPr>
                        <a:t>）</a:t>
                      </a:r>
                    </a:p>
                  </a:txBody>
                  <a:tcPr anchor="ctr">
                    <a:solidFill>
                      <a:schemeClr val="accent1"/>
                    </a:solidFill>
                  </a:tcPr>
                </a:tc>
                <a:tc>
                  <a:txBody>
                    <a:bodyPr/>
                    <a:lstStyle/>
                    <a:p>
                      <a:pPr marL="0" algn="ctr" defTabSz="914400" rtl="0" eaLnBrk="1" latinLnBrk="0" hangingPunct="1"/>
                      <a:r>
                        <a:rPr lang="zh-CN" altLang="en-US" sz="1600" b="1" kern="1200" dirty="0" smtClean="0">
                          <a:solidFill>
                            <a:schemeClr val="lt1"/>
                          </a:solidFill>
                          <a:latin typeface="+mn-lt"/>
                          <a:ea typeface="+mn-ea"/>
                          <a:cs typeface="+mn-cs"/>
                        </a:rPr>
                        <a:t>乘积</a:t>
                      </a:r>
                      <a:endParaRPr lang="en-US" altLang="zh-CN" sz="1600" b="1" kern="1200" dirty="0" smtClean="0">
                        <a:solidFill>
                          <a:schemeClr val="lt1"/>
                        </a:solidFill>
                        <a:latin typeface="+mn-lt"/>
                        <a:ea typeface="+mn-ea"/>
                        <a:cs typeface="+mn-cs"/>
                      </a:endParaRPr>
                    </a:p>
                    <a:p>
                      <a:pPr marL="0" algn="ctr" defTabSz="914400" rtl="0" eaLnBrk="1" latinLnBrk="0" hangingPunct="1"/>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2</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5</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a:t>
                      </a:r>
                      <a:r>
                        <a:rPr lang="zh-CN" altLang="en-US" sz="1600" b="1" kern="1200" dirty="0" smtClean="0">
                          <a:solidFill>
                            <a:schemeClr val="lt1"/>
                          </a:solidFill>
                          <a:latin typeface="+mn-lt"/>
                          <a:ea typeface="+mn-ea"/>
                          <a:cs typeface="+mn-cs"/>
                        </a:rPr>
                        <a:t>（</a:t>
                      </a:r>
                      <a:r>
                        <a:rPr lang="en-US" altLang="zh-CN" sz="1600" b="1" kern="1200" dirty="0" smtClean="0">
                          <a:solidFill>
                            <a:schemeClr val="lt1"/>
                          </a:solidFill>
                          <a:latin typeface="+mn-lt"/>
                          <a:ea typeface="+mn-ea"/>
                          <a:cs typeface="+mn-cs"/>
                        </a:rPr>
                        <a:t>6</a:t>
                      </a:r>
                      <a:r>
                        <a:rPr lang="zh-CN" altLang="en-US" sz="1600" b="1" kern="1200" dirty="0" smtClean="0">
                          <a:solidFill>
                            <a:schemeClr val="lt1"/>
                          </a:solidFill>
                          <a:latin typeface="+mn-lt"/>
                          <a:ea typeface="+mn-ea"/>
                          <a:cs typeface="+mn-cs"/>
                        </a:rPr>
                        <a:t>）</a:t>
                      </a:r>
                    </a:p>
                  </a:txBody>
                  <a:tcPr anchor="ctr">
                    <a:solidFill>
                      <a:schemeClr val="accent1"/>
                    </a:solidFill>
                  </a:tcPr>
                </a:tc>
                <a:extLst>
                  <a:ext uri="{0D108BD9-81ED-4DB2-BD59-A6C34878D82A}">
                    <a16:rowId xmlns:a16="http://schemas.microsoft.com/office/drawing/2014/main" val="10001"/>
                  </a:ext>
                </a:extLst>
              </a:tr>
              <a:tr h="477997">
                <a:tc>
                  <a:txBody>
                    <a:bodyPr/>
                    <a:lstStyle/>
                    <a:p>
                      <a:pPr algn="ctr"/>
                      <a:r>
                        <a:rPr lang="zh-CN" altLang="en-US" sz="1600" dirty="0" smtClean="0"/>
                        <a:t>旺盛</a:t>
                      </a:r>
                      <a:endParaRPr lang="zh-CN" altLang="en-US" sz="1600" dirty="0"/>
                    </a:p>
                  </a:txBody>
                  <a:tcPr anchor="ctr"/>
                </a:tc>
                <a:tc>
                  <a:txBody>
                    <a:bodyPr/>
                    <a:lstStyle/>
                    <a:p>
                      <a:pPr algn="ctr"/>
                      <a:r>
                        <a:rPr lang="en-US" altLang="zh-CN" sz="1600" dirty="0" smtClean="0"/>
                        <a:t>0.3</a:t>
                      </a:r>
                      <a:endParaRPr lang="zh-CN" altLang="en-US" sz="1600" dirty="0"/>
                    </a:p>
                  </a:txBody>
                  <a:tcPr anchor="ctr"/>
                </a:tc>
                <a:tc>
                  <a:txBody>
                    <a:bodyPr/>
                    <a:lstStyle/>
                    <a:p>
                      <a:pPr algn="ctr"/>
                      <a:r>
                        <a:rPr lang="en-US" altLang="zh-CN" sz="1600" dirty="0" smtClean="0"/>
                        <a:t>100%</a:t>
                      </a:r>
                      <a:endParaRPr lang="zh-CN" altLang="en-US" sz="1600" dirty="0"/>
                    </a:p>
                  </a:txBody>
                  <a:tcPr anchor="ctr"/>
                </a:tc>
                <a:tc>
                  <a:txBody>
                    <a:bodyPr/>
                    <a:lstStyle/>
                    <a:p>
                      <a:pPr algn="ctr"/>
                      <a:r>
                        <a:rPr lang="en-US" altLang="zh-CN" sz="1600" dirty="0" smtClean="0"/>
                        <a:t>30%</a:t>
                      </a:r>
                      <a:endParaRPr lang="zh-CN" altLang="en-US" sz="1600" dirty="0"/>
                    </a:p>
                  </a:txBody>
                  <a:tcPr anchor="ctr"/>
                </a:tc>
                <a:tc>
                  <a:txBody>
                    <a:bodyPr/>
                    <a:lstStyle/>
                    <a:p>
                      <a:pPr algn="ctr"/>
                      <a:r>
                        <a:rPr lang="en-US" altLang="zh-CN" sz="1600" dirty="0" smtClean="0"/>
                        <a:t>20%</a:t>
                      </a:r>
                      <a:endParaRPr lang="zh-CN" altLang="en-US" sz="1600" dirty="0"/>
                    </a:p>
                  </a:txBody>
                  <a:tcPr anchor="ctr"/>
                </a:tc>
                <a:tc>
                  <a:txBody>
                    <a:bodyPr/>
                    <a:lstStyle/>
                    <a:p>
                      <a:pPr algn="ctr"/>
                      <a:r>
                        <a:rPr lang="en-US" altLang="zh-CN" sz="1600" dirty="0" smtClean="0"/>
                        <a:t>6%</a:t>
                      </a:r>
                      <a:endParaRPr lang="zh-CN" altLang="en-US" sz="1600" dirty="0"/>
                    </a:p>
                  </a:txBody>
                  <a:tcPr anchor="ctr"/>
                </a:tc>
                <a:extLst>
                  <a:ext uri="{0D108BD9-81ED-4DB2-BD59-A6C34878D82A}">
                    <a16:rowId xmlns:a16="http://schemas.microsoft.com/office/drawing/2014/main" val="10002"/>
                  </a:ext>
                </a:extLst>
              </a:tr>
              <a:tr h="477997">
                <a:tc>
                  <a:txBody>
                    <a:bodyPr/>
                    <a:lstStyle/>
                    <a:p>
                      <a:pPr algn="ctr"/>
                      <a:r>
                        <a:rPr lang="zh-CN" altLang="en-US" sz="1600" dirty="0" smtClean="0"/>
                        <a:t>正常</a:t>
                      </a:r>
                      <a:endParaRPr lang="zh-CN" altLang="en-US" sz="1600" dirty="0"/>
                    </a:p>
                  </a:txBody>
                  <a:tcPr anchor="ctr"/>
                </a:tc>
                <a:tc>
                  <a:txBody>
                    <a:bodyPr/>
                    <a:lstStyle/>
                    <a:p>
                      <a:pPr algn="ctr"/>
                      <a:r>
                        <a:rPr lang="en-US" altLang="zh-CN" sz="1600" dirty="0" smtClean="0"/>
                        <a:t>0.4</a:t>
                      </a:r>
                      <a:endParaRPr lang="zh-CN" altLang="en-US" sz="1600" dirty="0"/>
                    </a:p>
                  </a:txBody>
                  <a:tcPr anchor="ctr"/>
                </a:tc>
                <a:tc>
                  <a:txBody>
                    <a:bodyPr/>
                    <a:lstStyle/>
                    <a:p>
                      <a:pPr algn="ctr"/>
                      <a:r>
                        <a:rPr lang="en-US" altLang="zh-CN" sz="1600" dirty="0" smtClean="0"/>
                        <a:t>15%</a:t>
                      </a:r>
                      <a:endParaRPr lang="zh-CN" altLang="en-US" sz="1600" dirty="0"/>
                    </a:p>
                  </a:txBody>
                  <a:tcPr anchor="ctr"/>
                </a:tc>
                <a:tc>
                  <a:txBody>
                    <a:bodyPr/>
                    <a:lstStyle/>
                    <a:p>
                      <a:pPr algn="ctr"/>
                      <a:r>
                        <a:rPr lang="en-US" altLang="zh-CN" sz="1600" dirty="0" smtClean="0"/>
                        <a:t>6%</a:t>
                      </a:r>
                      <a:endParaRPr lang="zh-CN" altLang="en-US" sz="1600" dirty="0"/>
                    </a:p>
                  </a:txBody>
                  <a:tcPr anchor="ctr"/>
                </a:tc>
                <a:tc>
                  <a:txBody>
                    <a:bodyPr/>
                    <a:lstStyle/>
                    <a:p>
                      <a:pPr algn="ctr"/>
                      <a:r>
                        <a:rPr lang="en-US" altLang="zh-CN" sz="1600" dirty="0" smtClean="0"/>
                        <a:t>15%</a:t>
                      </a:r>
                      <a:endParaRPr lang="zh-CN" altLang="en-US" sz="1600" dirty="0"/>
                    </a:p>
                  </a:txBody>
                  <a:tcPr anchor="ctr"/>
                </a:tc>
                <a:tc>
                  <a:txBody>
                    <a:bodyPr/>
                    <a:lstStyle/>
                    <a:p>
                      <a:pPr algn="ctr"/>
                      <a:r>
                        <a:rPr lang="en-US" altLang="zh-CN" sz="1600" dirty="0" smtClean="0"/>
                        <a:t>6%</a:t>
                      </a:r>
                      <a:endParaRPr lang="zh-CN" altLang="en-US" sz="1600" dirty="0"/>
                    </a:p>
                  </a:txBody>
                  <a:tcPr anchor="ctr"/>
                </a:tc>
                <a:extLst>
                  <a:ext uri="{0D108BD9-81ED-4DB2-BD59-A6C34878D82A}">
                    <a16:rowId xmlns:a16="http://schemas.microsoft.com/office/drawing/2014/main" val="10003"/>
                  </a:ext>
                </a:extLst>
              </a:tr>
              <a:tr h="477997">
                <a:tc>
                  <a:txBody>
                    <a:bodyPr/>
                    <a:lstStyle/>
                    <a:p>
                      <a:pPr algn="ctr"/>
                      <a:r>
                        <a:rPr lang="zh-CN" altLang="en-US" sz="1600" dirty="0" smtClean="0"/>
                        <a:t>低迷</a:t>
                      </a:r>
                      <a:endParaRPr lang="zh-CN" altLang="en-US" sz="1600" dirty="0"/>
                    </a:p>
                  </a:txBody>
                  <a:tcPr anchor="ctr"/>
                </a:tc>
                <a:tc>
                  <a:txBody>
                    <a:bodyPr/>
                    <a:lstStyle/>
                    <a:p>
                      <a:pPr algn="ctr"/>
                      <a:r>
                        <a:rPr lang="en-US" altLang="zh-CN" sz="1600" dirty="0" smtClean="0"/>
                        <a:t>0.3</a:t>
                      </a:r>
                      <a:endParaRPr lang="zh-CN" altLang="en-US" sz="1600" dirty="0"/>
                    </a:p>
                  </a:txBody>
                  <a:tcPr anchor="ctr"/>
                </a:tc>
                <a:tc>
                  <a:txBody>
                    <a:bodyPr/>
                    <a:lstStyle/>
                    <a:p>
                      <a:pPr algn="ctr"/>
                      <a:r>
                        <a:rPr lang="en-US" altLang="zh-CN" sz="1600" dirty="0" smtClean="0"/>
                        <a:t>-70%</a:t>
                      </a:r>
                      <a:endParaRPr lang="zh-CN" altLang="en-US" sz="1600" dirty="0"/>
                    </a:p>
                  </a:txBody>
                  <a:tcPr anchor="ctr"/>
                </a:tc>
                <a:tc>
                  <a:txBody>
                    <a:bodyPr/>
                    <a:lstStyle/>
                    <a:p>
                      <a:pPr algn="ctr"/>
                      <a:r>
                        <a:rPr lang="en-US" altLang="zh-CN" sz="1600" dirty="0" smtClean="0"/>
                        <a:t>-21%</a:t>
                      </a:r>
                      <a:endParaRPr lang="zh-CN" altLang="en-US" sz="1600" dirty="0"/>
                    </a:p>
                  </a:txBody>
                  <a:tcPr anchor="ctr"/>
                </a:tc>
                <a:tc>
                  <a:txBody>
                    <a:bodyPr/>
                    <a:lstStyle/>
                    <a:p>
                      <a:pPr algn="ctr"/>
                      <a:r>
                        <a:rPr lang="en-US" altLang="zh-CN" sz="1600" dirty="0" smtClean="0"/>
                        <a:t>10%</a:t>
                      </a:r>
                      <a:endParaRPr lang="zh-CN" altLang="en-US" sz="1600" dirty="0"/>
                    </a:p>
                  </a:txBody>
                  <a:tcPr anchor="ctr"/>
                </a:tc>
                <a:tc>
                  <a:txBody>
                    <a:bodyPr/>
                    <a:lstStyle/>
                    <a:p>
                      <a:pPr algn="ctr"/>
                      <a:r>
                        <a:rPr lang="en-US" altLang="zh-CN" sz="1600" dirty="0" smtClean="0"/>
                        <a:t>3%</a:t>
                      </a:r>
                      <a:endParaRPr lang="zh-CN" altLang="en-US" sz="1600" dirty="0"/>
                    </a:p>
                  </a:txBody>
                  <a:tcPr anchor="ctr"/>
                </a:tc>
                <a:extLst>
                  <a:ext uri="{0D108BD9-81ED-4DB2-BD59-A6C34878D82A}">
                    <a16:rowId xmlns:a16="http://schemas.microsoft.com/office/drawing/2014/main" val="10004"/>
                  </a:ext>
                </a:extLst>
              </a:tr>
              <a:tr h="477997">
                <a:tc>
                  <a:txBody>
                    <a:bodyPr/>
                    <a:lstStyle/>
                    <a:p>
                      <a:pPr algn="ctr"/>
                      <a:r>
                        <a:rPr lang="zh-CN" altLang="en-US" sz="1600" dirty="0" smtClean="0"/>
                        <a:t>合计</a:t>
                      </a:r>
                      <a:endParaRPr lang="zh-CN" altLang="en-US" sz="1600" dirty="0"/>
                    </a:p>
                  </a:txBody>
                  <a:tcPr anchor="ctr"/>
                </a:tc>
                <a:tc>
                  <a:txBody>
                    <a:bodyPr/>
                    <a:lstStyle/>
                    <a:p>
                      <a:pPr algn="ctr"/>
                      <a:r>
                        <a:rPr lang="en-US" altLang="zh-CN" sz="1600" dirty="0" smtClean="0"/>
                        <a:t>1.0</a:t>
                      </a:r>
                      <a:endParaRPr lang="zh-CN" altLang="en-US" sz="1600" dirty="0"/>
                    </a:p>
                  </a:txBody>
                  <a:tcPr anchor="ctr"/>
                </a:tc>
                <a:tc>
                  <a:txBody>
                    <a:bodyPr/>
                    <a:lstStyle/>
                    <a:p>
                      <a:pPr algn="ctr"/>
                      <a:r>
                        <a:rPr lang="en-US" altLang="zh-CN" sz="1600" dirty="0" smtClean="0"/>
                        <a:t>—</a:t>
                      </a:r>
                      <a:endParaRPr lang="zh-CN" altLang="en-US" sz="1600" dirty="0"/>
                    </a:p>
                  </a:txBody>
                  <a:tcPr anchor="ctr"/>
                </a:tc>
                <a:tc>
                  <a:txBody>
                    <a:bodyPr/>
                    <a:lstStyle/>
                    <a:p>
                      <a:pPr algn="ctr"/>
                      <a:endParaRPr lang="zh-CN" altLang="en-US" sz="1600" dirty="0"/>
                    </a:p>
                  </a:txBody>
                  <a:tcPr anchor="ctr"/>
                </a:tc>
                <a:tc>
                  <a:txBody>
                    <a:bodyPr/>
                    <a:lstStyle/>
                    <a:p>
                      <a:pPr algn="ctr"/>
                      <a:r>
                        <a:rPr lang="en-US" altLang="zh-CN" sz="1600" dirty="0" smtClean="0"/>
                        <a:t>—</a:t>
                      </a:r>
                      <a:endParaRPr lang="zh-CN" altLang="en-US" sz="1600" dirty="0"/>
                    </a:p>
                  </a:txBody>
                  <a:tcPr anchor="ctr"/>
                </a:tc>
                <a:tc>
                  <a:txBody>
                    <a:bodyPr/>
                    <a:lstStyle/>
                    <a:p>
                      <a:pPr algn="ctr"/>
                      <a:endParaRPr lang="zh-CN" altLang="en-US" sz="1600" dirty="0"/>
                    </a:p>
                  </a:txBody>
                  <a:tcPr anchor="ctr"/>
                </a:tc>
                <a:extLst>
                  <a:ext uri="{0D108BD9-81ED-4DB2-BD59-A6C34878D82A}">
                    <a16:rowId xmlns:a16="http://schemas.microsoft.com/office/drawing/2014/main" val="10005"/>
                  </a:ext>
                </a:extLst>
              </a:tr>
            </a:tbl>
          </a:graphicData>
        </a:graphic>
      </p:graphicFrame>
      <p:graphicFrame>
        <p:nvGraphicFramePr>
          <p:cNvPr id="23554" name="Object 10"/>
          <p:cNvGraphicFramePr>
            <a:graphicFrameLocks noChangeAspect="1"/>
          </p:cNvGraphicFramePr>
          <p:nvPr/>
        </p:nvGraphicFramePr>
        <p:xfrm>
          <a:off x="4000500" y="4814888"/>
          <a:ext cx="749300" cy="258762"/>
        </p:xfrm>
        <a:graphic>
          <a:graphicData uri="http://schemas.openxmlformats.org/presentationml/2006/ole">
            <mc:AlternateContent xmlns:mc="http://schemas.openxmlformats.org/markup-compatibility/2006">
              <mc:Choice xmlns:v="urn:schemas-microsoft-com:vml" Requires="v">
                <p:oleObj spid="_x0000_s23728" name="Equation" r:id="rId3" imgW="469800" imgH="177480" progId="">
                  <p:embed/>
                </p:oleObj>
              </mc:Choice>
              <mc:Fallback>
                <p:oleObj name="Equation" r:id="rId3" imgW="469800" imgH="17748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4814888"/>
                        <a:ext cx="749300"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1"/>
          <p:cNvGraphicFramePr>
            <a:graphicFrameLocks noChangeAspect="1"/>
          </p:cNvGraphicFramePr>
          <p:nvPr/>
        </p:nvGraphicFramePr>
        <p:xfrm>
          <a:off x="6537325" y="4814888"/>
          <a:ext cx="749300" cy="258762"/>
        </p:xfrm>
        <a:graphic>
          <a:graphicData uri="http://schemas.openxmlformats.org/presentationml/2006/ole">
            <mc:AlternateContent xmlns:mc="http://schemas.openxmlformats.org/markup-compatibility/2006">
              <mc:Choice xmlns:v="urn:schemas-microsoft-com:vml" Requires="v">
                <p:oleObj spid="_x0000_s23729" name="Equation" r:id="rId5" imgW="469800" imgH="177480" progId="">
                  <p:embed/>
                </p:oleObj>
              </mc:Choice>
              <mc:Fallback>
                <p:oleObj name="Equation" r:id="rId5" imgW="469800" imgH="17748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7325" y="4814888"/>
                        <a:ext cx="749300"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12"/>
          <p:cNvGraphicFramePr>
            <a:graphicFrameLocks noChangeAspect="1"/>
          </p:cNvGraphicFramePr>
          <p:nvPr/>
        </p:nvGraphicFramePr>
        <p:xfrm>
          <a:off x="5429250" y="5360988"/>
          <a:ext cx="3627438" cy="1497012"/>
        </p:xfrm>
        <a:graphic>
          <a:graphicData uri="http://schemas.openxmlformats.org/presentationml/2006/ole">
            <mc:AlternateContent xmlns:mc="http://schemas.openxmlformats.org/markup-compatibility/2006">
              <mc:Choice xmlns:v="urn:schemas-microsoft-com:vml" Requires="v">
                <p:oleObj spid="_x0000_s23730" name="Equation" r:id="rId7" imgW="1955520" imgH="901440" progId="">
                  <p:embed/>
                </p:oleObj>
              </mc:Choice>
              <mc:Fallback>
                <p:oleObj name="Equation" r:id="rId7" imgW="1955520" imgH="90144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0" y="5360988"/>
                        <a:ext cx="3627438" cy="1497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内容占位符 2"/>
          <p:cNvSpPr>
            <a:spLocks noGrp="1"/>
          </p:cNvSpPr>
          <p:nvPr>
            <p:ph idx="1"/>
          </p:nvPr>
        </p:nvSpPr>
        <p:spPr>
          <a:xfrm>
            <a:off x="457200" y="1719263"/>
            <a:ext cx="8229600" cy="3638550"/>
          </a:xfrm>
        </p:spPr>
        <p:txBody>
          <a:bodyPr>
            <a:normAutofit fontScale="92500" lnSpcReduction="10000"/>
          </a:bodyPr>
          <a:lstStyle/>
          <a:p>
            <a:r>
              <a:rPr lang="en-US" altLang="zh-CN" sz="2400" b="1" smtClean="0"/>
              <a:t>3. </a:t>
            </a:r>
            <a:r>
              <a:rPr lang="zh-CN" altLang="en-US" sz="2400" b="1" smtClean="0"/>
              <a:t>计算标准差</a:t>
            </a:r>
            <a:endParaRPr lang="en-US" altLang="zh-CN" sz="2400" b="1" smtClean="0"/>
          </a:p>
          <a:p>
            <a:pPr>
              <a:buFont typeface="Wingdings" pitchFamily="2" charset="2"/>
              <a:buNone/>
            </a:pPr>
            <a:r>
              <a:rPr lang="en-US" altLang="zh-CN" sz="1800" b="1" smtClean="0"/>
              <a:t>    </a:t>
            </a:r>
          </a:p>
          <a:p>
            <a:pPr>
              <a:buFont typeface="Wingdings" pitchFamily="2" charset="2"/>
              <a:buNone/>
            </a:pPr>
            <a:r>
              <a:rPr lang="zh-CN" altLang="en-US" sz="1800" b="1" smtClean="0"/>
              <a:t>   （</a:t>
            </a:r>
            <a:r>
              <a:rPr lang="en-US" altLang="zh-CN" sz="1800" b="1" smtClean="0"/>
              <a:t>1</a:t>
            </a:r>
            <a:r>
              <a:rPr lang="zh-CN" altLang="en-US" sz="1800" b="1" smtClean="0"/>
              <a:t>）计算预期报酬率                            （</a:t>
            </a:r>
            <a:r>
              <a:rPr lang="en-US" altLang="zh-CN" sz="1800" b="1" smtClean="0"/>
              <a:t>3</a:t>
            </a:r>
            <a:r>
              <a:rPr lang="zh-CN" altLang="en-US" sz="1800" b="1" smtClean="0"/>
              <a:t>）计算方差</a:t>
            </a:r>
            <a:endParaRPr lang="en-US" altLang="zh-CN" sz="1800" b="1" smtClean="0"/>
          </a:p>
          <a:p>
            <a:pPr>
              <a:buFont typeface="Wingdings" pitchFamily="2" charset="2"/>
              <a:buNone/>
            </a:pPr>
            <a:endParaRPr lang="en-US" altLang="zh-CN" sz="1800" b="1" smtClean="0"/>
          </a:p>
          <a:p>
            <a:pPr>
              <a:buFont typeface="Wingdings" pitchFamily="2" charset="2"/>
              <a:buNone/>
            </a:pPr>
            <a:r>
              <a:rPr lang="en-US" altLang="zh-CN" sz="1800" b="1" smtClean="0"/>
              <a:t>      </a:t>
            </a:r>
          </a:p>
          <a:p>
            <a:pPr>
              <a:buFont typeface="Wingdings" pitchFamily="2" charset="2"/>
              <a:buNone/>
            </a:pPr>
            <a:r>
              <a:rPr lang="en-US" altLang="zh-CN" sz="1800" b="1" smtClean="0"/>
              <a:t>    </a:t>
            </a:r>
          </a:p>
          <a:p>
            <a:pPr>
              <a:buFont typeface="Wingdings" pitchFamily="2" charset="2"/>
              <a:buNone/>
            </a:pPr>
            <a:r>
              <a:rPr lang="zh-CN" altLang="en-US" sz="1800" b="1" smtClean="0"/>
              <a:t>    （</a:t>
            </a:r>
            <a:r>
              <a:rPr lang="en-US" altLang="zh-CN" sz="1800" b="1" smtClean="0"/>
              <a:t>2</a:t>
            </a:r>
            <a:r>
              <a:rPr lang="zh-CN" altLang="en-US" sz="1800" b="1" smtClean="0"/>
              <a:t>）计算离差                                       （</a:t>
            </a:r>
            <a:r>
              <a:rPr lang="en-US" altLang="zh-CN" sz="1800" b="1" smtClean="0"/>
              <a:t>4</a:t>
            </a:r>
            <a:r>
              <a:rPr lang="zh-CN" altLang="en-US" sz="1800" b="1" smtClean="0"/>
              <a:t>） 计算标准差</a:t>
            </a:r>
            <a:endParaRPr lang="en-US" altLang="zh-CN" sz="1800" b="1" smtClean="0"/>
          </a:p>
          <a:p>
            <a:pPr>
              <a:buFont typeface="Wingdings" pitchFamily="2" charset="2"/>
              <a:buNone/>
            </a:pPr>
            <a:endParaRPr lang="en-US" altLang="zh-CN" sz="1800" b="1" smtClean="0"/>
          </a:p>
          <a:p>
            <a:pPr>
              <a:buFont typeface="Wingdings" pitchFamily="2" charset="2"/>
              <a:buNone/>
            </a:pPr>
            <a:r>
              <a:rPr lang="en-US" altLang="zh-CN" sz="1800" b="1" smtClean="0"/>
              <a:t>     </a:t>
            </a:r>
          </a:p>
          <a:p>
            <a:pPr>
              <a:buFont typeface="Wingdings" pitchFamily="2" charset="2"/>
              <a:buNone/>
            </a:pPr>
            <a:endParaRPr lang="en-US" altLang="zh-CN" sz="1800" b="1" smtClean="0"/>
          </a:p>
          <a:p>
            <a:pPr>
              <a:buFont typeface="Wingdings" pitchFamily="2" charset="2"/>
              <a:buNone/>
            </a:pPr>
            <a:r>
              <a:rPr lang="en-US" altLang="zh-CN" sz="1800" b="1" smtClean="0"/>
              <a:t>    </a:t>
            </a:r>
          </a:p>
          <a:p>
            <a:pPr>
              <a:buFont typeface="Wingdings" pitchFamily="2" charset="2"/>
              <a:buNone/>
            </a:pPr>
            <a:r>
              <a:rPr lang="en-US" altLang="zh-CN" sz="1800" b="1" smtClean="0"/>
              <a:t>              </a:t>
            </a:r>
            <a:endParaRPr lang="zh-CN" altLang="en-US" sz="1800" b="1" smtClean="0"/>
          </a:p>
        </p:txBody>
      </p:sp>
      <p:sp>
        <p:nvSpPr>
          <p:cNvPr id="24583" name="标题 1"/>
          <p:cNvSpPr>
            <a:spLocks noGrp="1"/>
          </p:cNvSpPr>
          <p:nvPr>
            <p:ph type="title"/>
          </p:nvPr>
        </p:nvSpPr>
        <p:spPr/>
        <p:txBody>
          <a:bodyPr/>
          <a:lstStyle/>
          <a:p>
            <a:r>
              <a:rPr lang="en-US" altLang="zh-CN" smtClean="0"/>
              <a:t>2.2.2 </a:t>
            </a:r>
            <a:r>
              <a:rPr lang="zh-CN" altLang="en-US" smtClean="0"/>
              <a:t>单项资产的风险与报酬</a:t>
            </a:r>
          </a:p>
        </p:txBody>
      </p:sp>
      <p:sp>
        <p:nvSpPr>
          <p:cNvPr id="24584" name="TextBox 10"/>
          <p:cNvSpPr txBox="1">
            <a:spLocks noChangeArrowheads="1"/>
          </p:cNvSpPr>
          <p:nvPr/>
        </p:nvSpPr>
        <p:spPr bwMode="auto">
          <a:xfrm>
            <a:off x="857250" y="5286375"/>
            <a:ext cx="5786438" cy="400050"/>
          </a:xfrm>
          <a:prstGeom prst="rect">
            <a:avLst/>
          </a:prstGeom>
          <a:noFill/>
          <a:ln w="9525">
            <a:noFill/>
            <a:miter lim="800000"/>
            <a:headEnd/>
            <a:tailEnd/>
          </a:ln>
        </p:spPr>
        <p:txBody>
          <a:bodyPr>
            <a:spAutoFit/>
          </a:bodyPr>
          <a:lstStyle/>
          <a:p>
            <a:r>
              <a:rPr lang="zh-CN" altLang="en-US" sz="2000" b="1"/>
              <a:t>两家公司的标准差分别为多少？</a:t>
            </a:r>
          </a:p>
        </p:txBody>
      </p:sp>
      <p:graphicFrame>
        <p:nvGraphicFramePr>
          <p:cNvPr id="24578" name="Object 12"/>
          <p:cNvGraphicFramePr>
            <a:graphicFrameLocks noChangeAspect="1"/>
          </p:cNvGraphicFramePr>
          <p:nvPr/>
        </p:nvGraphicFramePr>
        <p:xfrm>
          <a:off x="1143000" y="2928938"/>
          <a:ext cx="2571750" cy="687387"/>
        </p:xfrm>
        <a:graphic>
          <a:graphicData uri="http://schemas.openxmlformats.org/presentationml/2006/ole">
            <mc:AlternateContent xmlns:mc="http://schemas.openxmlformats.org/markup-compatibility/2006">
              <mc:Choice xmlns:v="urn:schemas-microsoft-com:vml" Requires="v">
                <p:oleObj spid="_x0000_s24810" name="Equation" r:id="rId3" imgW="1434960" imgH="431640" progId="">
                  <p:embed/>
                </p:oleObj>
              </mc:Choice>
              <mc:Fallback>
                <p:oleObj name="Equation" r:id="rId3" imgW="1434960" imgH="43164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928938"/>
                        <a:ext cx="25717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13"/>
          <p:cNvGraphicFramePr>
            <a:graphicFrameLocks noChangeAspect="1"/>
          </p:cNvGraphicFramePr>
          <p:nvPr/>
        </p:nvGraphicFramePr>
        <p:xfrm>
          <a:off x="1439863" y="4462463"/>
          <a:ext cx="1203325" cy="323850"/>
        </p:xfrm>
        <a:graphic>
          <a:graphicData uri="http://schemas.openxmlformats.org/presentationml/2006/ole">
            <mc:AlternateContent xmlns:mc="http://schemas.openxmlformats.org/markup-compatibility/2006">
              <mc:Choice xmlns:v="urn:schemas-microsoft-com:vml" Requires="v">
                <p:oleObj spid="_x0000_s24811" name="Equation" r:id="rId5" imgW="672840" imgH="228600" progId="">
                  <p:embed/>
                </p:oleObj>
              </mc:Choice>
              <mc:Fallback>
                <p:oleObj name="Equation" r:id="rId5" imgW="672840" imgH="2286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863" y="4462463"/>
                        <a:ext cx="12033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4"/>
          <p:cNvGraphicFramePr>
            <a:graphicFrameLocks noChangeAspect="1"/>
          </p:cNvGraphicFramePr>
          <p:nvPr/>
        </p:nvGraphicFramePr>
        <p:xfrm>
          <a:off x="5029200" y="2952750"/>
          <a:ext cx="2185988" cy="619125"/>
        </p:xfrm>
        <a:graphic>
          <a:graphicData uri="http://schemas.openxmlformats.org/presentationml/2006/ole">
            <mc:AlternateContent xmlns:mc="http://schemas.openxmlformats.org/markup-compatibility/2006">
              <mc:Choice xmlns:v="urn:schemas-microsoft-com:vml" Requires="v">
                <p:oleObj spid="_x0000_s24812" name="Equation" r:id="rId7" imgW="1358640" imgH="431640" progId="">
                  <p:embed/>
                </p:oleObj>
              </mc:Choice>
              <mc:Fallback>
                <p:oleObj name="Equation" r:id="rId7" imgW="1358640" imgH="431640" progId="">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952750"/>
                        <a:ext cx="2185988"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15"/>
          <p:cNvGraphicFramePr>
            <a:graphicFrameLocks noChangeAspect="1"/>
          </p:cNvGraphicFramePr>
          <p:nvPr/>
        </p:nvGraphicFramePr>
        <p:xfrm>
          <a:off x="4827588" y="4344988"/>
          <a:ext cx="2673350" cy="692150"/>
        </p:xfrm>
        <a:graphic>
          <a:graphicData uri="http://schemas.openxmlformats.org/presentationml/2006/ole">
            <mc:AlternateContent xmlns:mc="http://schemas.openxmlformats.org/markup-compatibility/2006">
              <mc:Choice xmlns:v="urn:schemas-microsoft-com:vml" Requires="v">
                <p:oleObj spid="_x0000_s24813" name="Equation" r:id="rId9" imgW="1574640" imgH="482400" progId="">
                  <p:embed/>
                </p:oleObj>
              </mc:Choice>
              <mc:Fallback>
                <p:oleObj name="Equation" r:id="rId9" imgW="1574640" imgH="48240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7588" y="4344988"/>
                        <a:ext cx="267335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smtClean="0"/>
              <a:t> </a:t>
            </a:r>
            <a:r>
              <a:rPr lang="zh-CN" altLang="en-US" dirty="0" smtClean="0"/>
              <a:t>货币时间价值</a:t>
            </a:r>
          </a:p>
        </p:txBody>
      </p:sp>
      <p:sp>
        <p:nvSpPr>
          <p:cNvPr id="53251" name="Rectangle 4"/>
          <p:cNvSpPr>
            <a:spLocks noGrp="1" noChangeArrowheads="1"/>
          </p:cNvSpPr>
          <p:nvPr>
            <p:ph idx="1"/>
          </p:nvPr>
        </p:nvSpPr>
        <p:spPr>
          <a:xfrm>
            <a:off x="571500" y="1719263"/>
            <a:ext cx="7358063" cy="1077218"/>
          </a:xfrm>
          <a:solidFill>
            <a:srgbClr val="FFC000"/>
          </a:solidFill>
          <a:ln>
            <a:solidFill>
              <a:srgbClr val="C00000"/>
            </a:solidFill>
          </a:ln>
        </p:spPr>
        <p:txBody>
          <a:bodyPr>
            <a:spAutoFit/>
          </a:bodyPr>
          <a:lstStyle/>
          <a:p>
            <a:pPr>
              <a:buClr>
                <a:schemeClr val="accent1"/>
              </a:buClr>
              <a:buSzPct val="65000"/>
              <a:buNone/>
            </a:pPr>
            <a:r>
              <a:rPr lang="zh-CN" altLang="en-US" sz="2000" b="1" dirty="0">
                <a:ea typeface="楷体_GB2312" pitchFamily="49" charset="-122"/>
              </a:rPr>
              <a:t>货币时间价值是扣除了风险报酬和通货膨胀率之后的真实报酬</a:t>
            </a:r>
            <a:r>
              <a:rPr lang="zh-CN" altLang="en-US" sz="2000" b="1" dirty="0" smtClean="0">
                <a:ea typeface="楷体_GB2312" pitchFamily="49" charset="-122"/>
              </a:rPr>
              <a:t>率；  </a:t>
            </a:r>
            <a:endParaRPr lang="en-US" altLang="zh-CN" sz="2000" b="1" dirty="0" smtClean="0">
              <a:ea typeface="楷体_GB2312" pitchFamily="49" charset="-122"/>
            </a:endParaRPr>
          </a:p>
          <a:p>
            <a:pPr>
              <a:buClr>
                <a:schemeClr val="accent1"/>
              </a:buClr>
              <a:buSzPct val="65000"/>
              <a:buFont typeface="Wingdings" pitchFamily="2" charset="2"/>
              <a:buNone/>
            </a:pPr>
            <a:r>
              <a:rPr lang="zh-CN" altLang="en-US" sz="2000" b="1" dirty="0" smtClean="0">
                <a:ea typeface="楷体_GB2312" pitchFamily="49" charset="-122"/>
              </a:rPr>
              <a:t>货币时间价值</a:t>
            </a:r>
            <a:r>
              <a:rPr lang="zh-CN" altLang="en-US" sz="2000" b="1" dirty="0">
                <a:ea typeface="楷体_GB2312" pitchFamily="49" charset="-122"/>
              </a:rPr>
              <a:t>可以</a:t>
            </a:r>
            <a:r>
              <a:rPr lang="zh-CN" altLang="en-US" sz="2000" b="1" dirty="0" smtClean="0">
                <a:ea typeface="楷体_GB2312" pitchFamily="49" charset="-122"/>
              </a:rPr>
              <a:t>揭示不同时点上资金之间的换算关系，是财务决策的基本依据。</a:t>
            </a:r>
            <a:endParaRPr lang="en-US" altLang="zh-CN" sz="2000" b="1" dirty="0" smtClean="0">
              <a:ea typeface="楷体_GB2312" pitchFamily="49" charset="-122"/>
            </a:endParaRPr>
          </a:p>
        </p:txBody>
      </p:sp>
      <p:sp>
        <p:nvSpPr>
          <p:cNvPr id="7" name="TextBox 6"/>
          <p:cNvSpPr txBox="1"/>
          <p:nvPr/>
        </p:nvSpPr>
        <p:spPr>
          <a:xfrm>
            <a:off x="642938" y="4071938"/>
            <a:ext cx="7286625"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000" b="1" dirty="0"/>
              <a:t>即使在没有风险和没有通货膨胀的条件下，今天</a:t>
            </a:r>
            <a:r>
              <a:rPr lang="en-US" sz="2000" b="1" dirty="0"/>
              <a:t>1</a:t>
            </a:r>
            <a:r>
              <a:rPr lang="zh-CN" altLang="en-US" sz="2000" b="1" dirty="0"/>
              <a:t>元钱的价值亦大于</a:t>
            </a:r>
            <a:r>
              <a:rPr lang="en-US" sz="2000" b="1" dirty="0"/>
              <a:t>1</a:t>
            </a:r>
            <a:r>
              <a:rPr lang="zh-CN" altLang="en-US" sz="2000" b="1" dirty="0"/>
              <a:t>年以后</a:t>
            </a:r>
            <a:r>
              <a:rPr lang="en-US" sz="2000" b="1" dirty="0"/>
              <a:t>1</a:t>
            </a:r>
            <a:r>
              <a:rPr lang="zh-CN" altLang="en-US" sz="2000" b="1" dirty="0"/>
              <a:t>元钱的价值。股东投资</a:t>
            </a:r>
            <a:r>
              <a:rPr lang="en-US" sz="2000" b="1" dirty="0"/>
              <a:t>1</a:t>
            </a:r>
            <a:r>
              <a:rPr lang="zh-CN" altLang="en-US" sz="2000" b="1" dirty="0"/>
              <a:t>元钱，就失去了当时使用或消费这</a:t>
            </a:r>
            <a:r>
              <a:rPr lang="en-US" sz="2000" b="1" dirty="0"/>
              <a:t>1</a:t>
            </a:r>
            <a:r>
              <a:rPr lang="zh-CN" altLang="en-US" sz="2000" b="1" dirty="0"/>
              <a:t>元钱的机会或权利，按时间计算的这种付出的代价或投资收益，就叫做时间价值。</a:t>
            </a:r>
          </a:p>
        </p:txBody>
      </p:sp>
      <p:sp>
        <p:nvSpPr>
          <p:cNvPr id="10" name="线形标注 1 9"/>
          <p:cNvSpPr/>
          <p:nvPr/>
        </p:nvSpPr>
        <p:spPr>
          <a:xfrm>
            <a:off x="5286375" y="2852936"/>
            <a:ext cx="2571750" cy="1076127"/>
          </a:xfrm>
          <a:prstGeom prst="borderCallout1">
            <a:avLst>
              <a:gd name="adj1" fmla="val 40996"/>
              <a:gd name="adj2" fmla="val -407"/>
              <a:gd name="adj3" fmla="val 111285"/>
              <a:gd name="adj4" fmla="val -5520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如果资金所有者把钱埋入地下保存是否能得到报酬呢？</a:t>
            </a:r>
            <a:endParaRPr lang="en-US" altLang="zh-CN" dirty="0"/>
          </a:p>
        </p:txBody>
      </p:sp>
    </p:spTree>
    <p:extLst>
      <p:ext uri="{BB962C8B-B14F-4D97-AF65-F5344CB8AC3E}">
        <p14:creationId xmlns:p14="http://schemas.microsoft.com/office/powerpoint/2010/main" val="318645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内容占位符 2"/>
          <p:cNvSpPr>
            <a:spLocks noGrp="1"/>
          </p:cNvSpPr>
          <p:nvPr>
            <p:ph idx="1"/>
          </p:nvPr>
        </p:nvSpPr>
        <p:spPr>
          <a:xfrm>
            <a:off x="457200" y="1719263"/>
            <a:ext cx="8229600" cy="1495425"/>
          </a:xfrm>
        </p:spPr>
        <p:txBody>
          <a:bodyPr>
            <a:normAutofit fontScale="92500" lnSpcReduction="20000"/>
          </a:bodyPr>
          <a:lstStyle/>
          <a:p>
            <a:r>
              <a:rPr lang="en-US" altLang="zh-CN" sz="2400" b="1" smtClean="0"/>
              <a:t>4.</a:t>
            </a:r>
            <a:r>
              <a:rPr lang="zh-CN" altLang="en-US" sz="2400" b="1" smtClean="0"/>
              <a:t>利用历史数据度量风险</a:t>
            </a:r>
            <a:endParaRPr lang="en-US" altLang="zh-CN" sz="2400" b="1" smtClean="0"/>
          </a:p>
          <a:p>
            <a:pPr>
              <a:buFont typeface="Wingdings" pitchFamily="2" charset="2"/>
              <a:buNone/>
            </a:pPr>
            <a:r>
              <a:rPr lang="en-US" altLang="zh-CN" smtClean="0"/>
              <a:t>         </a:t>
            </a:r>
            <a:r>
              <a:rPr lang="zh-CN" altLang="en-US" sz="2400" smtClean="0"/>
              <a:t>已知过去一段时期内的报酬数据，即历史数据，此时报酬率的标准差可利用如下公式估算：</a:t>
            </a:r>
            <a:endParaRPr lang="en-US" altLang="zh-CN" sz="2400" smtClean="0"/>
          </a:p>
          <a:p>
            <a:pPr>
              <a:buFont typeface="Wingdings" pitchFamily="2" charset="2"/>
              <a:buNone/>
            </a:pPr>
            <a:r>
              <a:rPr lang="en-US" altLang="zh-CN" sz="2400" smtClean="0"/>
              <a:t>  </a:t>
            </a:r>
            <a:endParaRPr lang="zh-CN" altLang="en-US" smtClean="0"/>
          </a:p>
        </p:txBody>
      </p:sp>
      <p:sp>
        <p:nvSpPr>
          <p:cNvPr id="25606" name="标题 1"/>
          <p:cNvSpPr>
            <a:spLocks noGrp="1"/>
          </p:cNvSpPr>
          <p:nvPr>
            <p:ph type="title"/>
          </p:nvPr>
        </p:nvSpPr>
        <p:spPr/>
        <p:txBody>
          <a:bodyPr/>
          <a:lstStyle/>
          <a:p>
            <a:r>
              <a:rPr lang="en-US" altLang="zh-CN" smtClean="0"/>
              <a:t>2.2.2 </a:t>
            </a:r>
            <a:r>
              <a:rPr lang="zh-CN" altLang="en-US" smtClean="0"/>
              <a:t>单项资产的风险与报酬</a:t>
            </a:r>
          </a:p>
        </p:txBody>
      </p:sp>
      <p:sp>
        <p:nvSpPr>
          <p:cNvPr id="256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2" name="Object 1"/>
          <p:cNvGraphicFramePr>
            <a:graphicFrameLocks noChangeAspect="1"/>
          </p:cNvGraphicFramePr>
          <p:nvPr/>
        </p:nvGraphicFramePr>
        <p:xfrm>
          <a:off x="1500188" y="3214688"/>
          <a:ext cx="3714750" cy="1857375"/>
        </p:xfrm>
        <a:graphic>
          <a:graphicData uri="http://schemas.openxmlformats.org/presentationml/2006/ole">
            <mc:AlternateContent xmlns:mc="http://schemas.openxmlformats.org/markup-compatibility/2006">
              <mc:Choice xmlns:v="urn:schemas-microsoft-com:vml" Requires="v">
                <p:oleObj spid="_x0000_s25776" name="公式" r:id="rId3" imgW="1399003" imgH="661281" progId="Equation.3">
                  <p:embed/>
                </p:oleObj>
              </mc:Choice>
              <mc:Fallback>
                <p:oleObj name="公式" r:id="rId3" imgW="1399003" imgH="66128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3214688"/>
                        <a:ext cx="3714750"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TextBox 8"/>
          <p:cNvSpPr txBox="1">
            <a:spLocks noChangeArrowheads="1"/>
          </p:cNvSpPr>
          <p:nvPr/>
        </p:nvSpPr>
        <p:spPr bwMode="auto">
          <a:xfrm>
            <a:off x="1571625" y="5072063"/>
            <a:ext cx="6643688" cy="1016000"/>
          </a:xfrm>
          <a:prstGeom prst="rect">
            <a:avLst/>
          </a:prstGeom>
          <a:noFill/>
          <a:ln w="9525">
            <a:noFill/>
            <a:miter lim="800000"/>
            <a:headEnd/>
            <a:tailEnd/>
          </a:ln>
        </p:spPr>
        <p:txBody>
          <a:bodyPr>
            <a:spAutoFit/>
          </a:bodyPr>
          <a:lstStyle/>
          <a:p>
            <a:r>
              <a:rPr lang="en-US" sz="2000"/>
              <a:t>是指第</a:t>
            </a:r>
            <a:r>
              <a:rPr lang="en-US" altLang="zh-CN" sz="2000"/>
              <a:t>t</a:t>
            </a:r>
            <a:r>
              <a:rPr lang="en-US" sz="2000"/>
              <a:t>期所实现的</a:t>
            </a:r>
            <a:r>
              <a:rPr lang="zh-CN" altLang="en-US" sz="2000"/>
              <a:t>报酬</a:t>
            </a:r>
            <a:r>
              <a:rPr lang="en-US" sz="2000"/>
              <a:t>率，</a:t>
            </a:r>
          </a:p>
          <a:p>
            <a:endParaRPr lang="en-US" altLang="zh-CN" sz="2000"/>
          </a:p>
          <a:p>
            <a:r>
              <a:rPr lang="en-US" sz="2000"/>
              <a:t>是指过去</a:t>
            </a:r>
            <a:r>
              <a:rPr lang="en-US" altLang="zh-CN" sz="2000"/>
              <a:t>n</a:t>
            </a:r>
            <a:r>
              <a:rPr lang="en-US" sz="2000"/>
              <a:t>年内获得的平均年度</a:t>
            </a:r>
            <a:r>
              <a:rPr lang="zh-CN" altLang="en-US" sz="2000"/>
              <a:t>报酬</a:t>
            </a:r>
            <a:r>
              <a:rPr lang="en-US" sz="2000"/>
              <a:t>率。</a:t>
            </a:r>
            <a:endParaRPr lang="zh-CN" altLang="en-US" sz="2000"/>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3" name="Object 8"/>
          <p:cNvGraphicFramePr>
            <a:graphicFrameLocks noChangeAspect="1"/>
          </p:cNvGraphicFramePr>
          <p:nvPr/>
        </p:nvGraphicFramePr>
        <p:xfrm>
          <a:off x="1285875" y="5643563"/>
          <a:ext cx="409575" cy="428625"/>
        </p:xfrm>
        <a:graphic>
          <a:graphicData uri="http://schemas.openxmlformats.org/presentationml/2006/ole">
            <mc:AlternateContent xmlns:mc="http://schemas.openxmlformats.org/markup-compatibility/2006">
              <mc:Choice xmlns:v="urn:schemas-microsoft-com:vml" Requires="v">
                <p:oleObj spid="_x0000_s25777" name="公式" r:id="rId5" imgW="129057" imgH="155089" progId="Equation.3">
                  <p:embed/>
                </p:oleObj>
              </mc:Choice>
              <mc:Fallback>
                <p:oleObj name="公式" r:id="rId5" imgW="129057" imgH="15508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5643563"/>
                        <a:ext cx="4095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5604" name="Object 10"/>
          <p:cNvGraphicFramePr>
            <a:graphicFrameLocks noChangeAspect="1"/>
          </p:cNvGraphicFramePr>
          <p:nvPr/>
        </p:nvGraphicFramePr>
        <p:xfrm>
          <a:off x="1285875" y="5072063"/>
          <a:ext cx="428625" cy="442912"/>
        </p:xfrm>
        <a:graphic>
          <a:graphicData uri="http://schemas.openxmlformats.org/presentationml/2006/ole">
            <mc:AlternateContent xmlns:mc="http://schemas.openxmlformats.org/markup-compatibility/2006">
              <mc:Choice xmlns:v="urn:schemas-microsoft-com:vml" Requires="v">
                <p:oleObj spid="_x0000_s25778" name="公式" r:id="rId7" imgW="128235" imgH="231332" progId="Equation.3">
                  <p:embed/>
                </p:oleObj>
              </mc:Choice>
              <mc:Fallback>
                <p:oleObj name="公式" r:id="rId7" imgW="128235" imgH="23133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5072063"/>
                        <a:ext cx="4286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457200" y="1719263"/>
            <a:ext cx="8229600" cy="1495425"/>
          </a:xfrm>
        </p:spPr>
        <p:txBody>
          <a:bodyPr/>
          <a:lstStyle/>
          <a:p>
            <a:r>
              <a:rPr lang="en-US" altLang="zh-CN" sz="2400" b="1" smtClean="0"/>
              <a:t>5. </a:t>
            </a:r>
            <a:r>
              <a:rPr lang="zh-CN" altLang="en-US" sz="2400" b="1" smtClean="0"/>
              <a:t>计算离散系数</a:t>
            </a:r>
            <a:endParaRPr lang="en-US" altLang="zh-CN" sz="2400" b="1" smtClean="0"/>
          </a:p>
          <a:p>
            <a:pPr>
              <a:buFont typeface="Wingdings" pitchFamily="2" charset="2"/>
              <a:buNone/>
            </a:pPr>
            <a:r>
              <a:rPr lang="en-US" altLang="zh-CN" sz="2400" smtClean="0"/>
              <a:t>    </a:t>
            </a:r>
            <a:r>
              <a:rPr lang="zh-CN" sz="2400" smtClean="0"/>
              <a:t>如果有两项投资：一项预期</a:t>
            </a:r>
            <a:r>
              <a:rPr lang="zh-CN" altLang="en-US" sz="2400" smtClean="0"/>
              <a:t>报酬</a:t>
            </a:r>
            <a:r>
              <a:rPr lang="zh-CN" sz="2400" smtClean="0"/>
              <a:t>率较高而另一项标准差较低，投资者该如何抉择呢</a:t>
            </a:r>
            <a:r>
              <a:rPr lang="zh-CN" smtClean="0"/>
              <a:t>？</a:t>
            </a:r>
            <a:endParaRPr lang="zh-CN" altLang="en-US" smtClean="0"/>
          </a:p>
        </p:txBody>
      </p:sp>
      <p:sp>
        <p:nvSpPr>
          <p:cNvPr id="26628" name="标题 1"/>
          <p:cNvSpPr>
            <a:spLocks noGrp="1"/>
          </p:cNvSpPr>
          <p:nvPr>
            <p:ph type="title"/>
          </p:nvPr>
        </p:nvSpPr>
        <p:spPr/>
        <p:txBody>
          <a:bodyPr/>
          <a:lstStyle/>
          <a:p>
            <a:r>
              <a:rPr lang="en-US" altLang="zh-CN" smtClean="0"/>
              <a:t>2.2.2 </a:t>
            </a:r>
            <a:r>
              <a:rPr lang="zh-CN" altLang="en-US" smtClean="0"/>
              <a:t>单项资产的风险与报酬</a:t>
            </a:r>
          </a:p>
        </p:txBody>
      </p:sp>
      <p:sp>
        <p:nvSpPr>
          <p:cNvPr id="266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26" name="Object 1"/>
          <p:cNvGraphicFramePr>
            <a:graphicFrameLocks noChangeAspect="1"/>
          </p:cNvGraphicFramePr>
          <p:nvPr/>
        </p:nvGraphicFramePr>
        <p:xfrm>
          <a:off x="1865313" y="3216275"/>
          <a:ext cx="2635250" cy="784225"/>
        </p:xfrm>
        <a:graphic>
          <a:graphicData uri="http://schemas.openxmlformats.org/presentationml/2006/ole">
            <mc:AlternateContent xmlns:mc="http://schemas.openxmlformats.org/markup-compatibility/2006">
              <mc:Choice xmlns:v="urn:schemas-microsoft-com:vml" Requires="v">
                <p:oleObj spid="_x0000_s26684" name="Equation" r:id="rId3" imgW="1295280" imgH="393480" progId="">
                  <p:embed/>
                </p:oleObj>
              </mc:Choice>
              <mc:Fallback>
                <p:oleObj name="Equation" r:id="rId3" imgW="1295280" imgH="39348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3216275"/>
                        <a:ext cx="26352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矩形 8"/>
          <p:cNvSpPr>
            <a:spLocks noChangeArrowheads="1"/>
          </p:cNvSpPr>
          <p:nvPr/>
        </p:nvSpPr>
        <p:spPr bwMode="auto">
          <a:xfrm>
            <a:off x="928688" y="4071938"/>
            <a:ext cx="7572375" cy="830262"/>
          </a:xfrm>
          <a:prstGeom prst="rect">
            <a:avLst/>
          </a:prstGeom>
          <a:noFill/>
          <a:ln w="9525">
            <a:noFill/>
            <a:miter lim="800000"/>
            <a:headEnd/>
            <a:tailEnd/>
          </a:ln>
        </p:spPr>
        <p:txBody>
          <a:bodyPr>
            <a:spAutoFit/>
          </a:bodyPr>
          <a:lstStyle/>
          <a:p>
            <a:r>
              <a:rPr lang="zh-CN" altLang="en-US" sz="2400"/>
              <a:t>离散系数度量了单位报酬的风险，为项目的选择提供了更有意义的比较基础。</a:t>
            </a:r>
          </a:p>
        </p:txBody>
      </p:sp>
      <p:sp>
        <p:nvSpPr>
          <p:cNvPr id="26631" name="矩形 9"/>
          <p:cNvSpPr>
            <a:spLocks noChangeArrowheads="1"/>
          </p:cNvSpPr>
          <p:nvPr/>
        </p:nvSpPr>
        <p:spPr bwMode="auto">
          <a:xfrm>
            <a:off x="928688" y="4929188"/>
            <a:ext cx="7572375" cy="1200150"/>
          </a:xfrm>
          <a:prstGeom prst="rect">
            <a:avLst/>
          </a:prstGeom>
          <a:noFill/>
          <a:ln w="9525">
            <a:noFill/>
            <a:miter lim="800000"/>
            <a:headEnd/>
            <a:tailEnd/>
          </a:ln>
        </p:spPr>
        <p:txBody>
          <a:bodyPr>
            <a:spAutoFit/>
          </a:bodyPr>
          <a:lstStyle/>
          <a:p>
            <a:r>
              <a:rPr lang="zh-CN" altLang="en-US" sz="2400"/>
              <a:t>西京公司的离散系数为</a:t>
            </a:r>
            <a:r>
              <a:rPr lang="en-US" altLang="zh-CN" sz="2400"/>
              <a:t>65.84/15 = 4.39</a:t>
            </a:r>
            <a:r>
              <a:rPr lang="zh-CN" altLang="en-US" sz="2400"/>
              <a:t>，而东方公司的离散系数则为</a:t>
            </a:r>
            <a:r>
              <a:rPr lang="en-US" altLang="zh-CN" sz="2400"/>
              <a:t>3.87/15 = 0.26</a:t>
            </a:r>
            <a:r>
              <a:rPr lang="zh-CN" altLang="en-US" sz="2400"/>
              <a:t>。可见依此标准，西京公司的风险约是东方公司的</a:t>
            </a:r>
            <a:r>
              <a:rPr lang="en-US" altLang="zh-CN" sz="2400"/>
              <a:t>17</a:t>
            </a:r>
            <a:r>
              <a:rPr lang="zh-CN" altLang="en-US" sz="2400"/>
              <a:t>倍。</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p:txBody>
          <a:bodyPr/>
          <a:lstStyle/>
          <a:p>
            <a:r>
              <a:rPr lang="en-US" altLang="zh-CN" sz="2400" b="1" smtClean="0"/>
              <a:t>6. </a:t>
            </a:r>
            <a:r>
              <a:rPr lang="zh-CN" altLang="en-US" sz="2400" b="1" smtClean="0"/>
              <a:t>风险规避与必要报酬</a:t>
            </a:r>
            <a:endParaRPr lang="en-US" altLang="zh-CN" sz="2400" b="1" smtClean="0"/>
          </a:p>
          <a:p>
            <a:pPr eaLnBrk="1">
              <a:lnSpc>
                <a:spcPct val="114000"/>
              </a:lnSpc>
            </a:pPr>
            <a:r>
              <a:rPr lang="zh-CN" sz="2000" smtClean="0"/>
              <a:t>假设通过辛勤工作你积攒了</a:t>
            </a:r>
            <a:r>
              <a:rPr lang="en-US" altLang="zh-CN" sz="2000" smtClean="0"/>
              <a:t>10</a:t>
            </a:r>
            <a:r>
              <a:rPr lang="zh-CN" sz="2000" smtClean="0"/>
              <a:t>万元，有两个项目可以投资，第一个项目是购买利率为</a:t>
            </a:r>
            <a:r>
              <a:rPr lang="en-US" altLang="zh-CN" sz="2000" smtClean="0"/>
              <a:t>5%</a:t>
            </a:r>
            <a:r>
              <a:rPr lang="zh-CN" sz="2000" smtClean="0"/>
              <a:t>的短期国库券，第一年末将能够获得确定的</a:t>
            </a:r>
            <a:r>
              <a:rPr lang="en-US" altLang="zh-CN" sz="2000" smtClean="0"/>
              <a:t>0.5</a:t>
            </a:r>
            <a:r>
              <a:rPr lang="zh-CN" sz="2000" smtClean="0"/>
              <a:t>万元</a:t>
            </a:r>
            <a:r>
              <a:rPr lang="zh-CN" altLang="en-US" sz="2000" smtClean="0"/>
              <a:t>报酬</a:t>
            </a:r>
            <a:r>
              <a:rPr lang="zh-CN" sz="2000" smtClean="0"/>
              <a:t>；第二个项目是购买</a:t>
            </a:r>
            <a:r>
              <a:rPr lang="en-US" altLang="zh-CN" sz="2000" smtClean="0"/>
              <a:t>A</a:t>
            </a:r>
            <a:r>
              <a:rPr lang="zh-CN" sz="2000" smtClean="0"/>
              <a:t>公司的股票。如果</a:t>
            </a:r>
            <a:r>
              <a:rPr lang="en-US" altLang="zh-CN" sz="2000" smtClean="0"/>
              <a:t>A</a:t>
            </a:r>
            <a:r>
              <a:rPr lang="zh-CN" sz="2000" smtClean="0"/>
              <a:t>公司的研发计划进展顺利，则你投入的</a:t>
            </a:r>
            <a:r>
              <a:rPr lang="en-US" altLang="zh-CN" sz="2000" smtClean="0"/>
              <a:t>10</a:t>
            </a:r>
            <a:r>
              <a:rPr lang="zh-CN" sz="2000" smtClean="0"/>
              <a:t>万元将增值到</a:t>
            </a:r>
            <a:r>
              <a:rPr lang="en-US" altLang="zh-CN" sz="2000" smtClean="0"/>
              <a:t>21</a:t>
            </a:r>
            <a:r>
              <a:rPr lang="zh-CN" sz="2000" smtClean="0"/>
              <a:t>万，然而，如果其研发失败，股票价值将跌至</a:t>
            </a:r>
            <a:r>
              <a:rPr lang="en-US" altLang="zh-CN" sz="2000" smtClean="0"/>
              <a:t>0</a:t>
            </a:r>
            <a:r>
              <a:rPr lang="zh-CN" sz="2000" smtClean="0"/>
              <a:t>，你将血本无归。如果预测</a:t>
            </a:r>
            <a:r>
              <a:rPr lang="en-US" altLang="zh-CN" sz="2000" smtClean="0"/>
              <a:t>A</a:t>
            </a:r>
            <a:r>
              <a:rPr lang="zh-CN" sz="2000" smtClean="0"/>
              <a:t>公司研发成功与失败的概率各占</a:t>
            </a:r>
            <a:r>
              <a:rPr lang="en-US" altLang="zh-CN" sz="2000" smtClean="0"/>
              <a:t>50%</a:t>
            </a:r>
            <a:r>
              <a:rPr lang="zh-CN" sz="2000" smtClean="0"/>
              <a:t>，则股票投资的预期价值为</a:t>
            </a:r>
            <a:r>
              <a:rPr lang="en-US" altLang="zh-CN" sz="2000" smtClean="0"/>
              <a:t>0.5</a:t>
            </a:r>
            <a:r>
              <a:rPr lang="zh-CN" altLang="zh-CN" sz="2000" smtClean="0"/>
              <a:t>×</a:t>
            </a:r>
            <a:r>
              <a:rPr lang="en-US" altLang="zh-CN" sz="2000" smtClean="0"/>
              <a:t>0+0.5</a:t>
            </a:r>
            <a:r>
              <a:rPr lang="zh-CN" altLang="zh-CN" sz="2000" smtClean="0"/>
              <a:t>×</a:t>
            </a:r>
            <a:r>
              <a:rPr lang="en-US" altLang="zh-CN" sz="2000" smtClean="0"/>
              <a:t>21=10.5</a:t>
            </a:r>
            <a:r>
              <a:rPr lang="zh-CN" sz="2000" smtClean="0"/>
              <a:t>万元。扣除</a:t>
            </a:r>
            <a:r>
              <a:rPr lang="en-US" altLang="zh-CN" sz="2000" smtClean="0"/>
              <a:t>10</a:t>
            </a:r>
            <a:r>
              <a:rPr lang="zh-CN" sz="2000" smtClean="0"/>
              <a:t>万元的初始投资成本，预期</a:t>
            </a:r>
            <a:r>
              <a:rPr lang="zh-CN" altLang="en-US" sz="2000" smtClean="0"/>
              <a:t>报酬</a:t>
            </a:r>
            <a:r>
              <a:rPr lang="zh-CN" sz="2000" smtClean="0"/>
              <a:t>为</a:t>
            </a:r>
            <a:r>
              <a:rPr lang="en-US" altLang="zh-CN" sz="2000" smtClean="0"/>
              <a:t>0.5</a:t>
            </a:r>
            <a:r>
              <a:rPr lang="zh-CN" sz="2000" smtClean="0"/>
              <a:t>万元，即预期</a:t>
            </a:r>
            <a:r>
              <a:rPr lang="zh-CN" altLang="en-US" sz="2000" smtClean="0"/>
              <a:t>报酬</a:t>
            </a:r>
            <a:r>
              <a:rPr lang="zh-CN" sz="2000" smtClean="0"/>
              <a:t>率为</a:t>
            </a:r>
            <a:r>
              <a:rPr lang="en-US" altLang="zh-CN" sz="2000" smtClean="0"/>
              <a:t>5%</a:t>
            </a:r>
            <a:r>
              <a:rPr lang="zh-CN" sz="2000" smtClean="0"/>
              <a:t>。</a:t>
            </a:r>
          </a:p>
          <a:p>
            <a:pPr eaLnBrk="1">
              <a:lnSpc>
                <a:spcPct val="114000"/>
              </a:lnSpc>
            </a:pPr>
            <a:r>
              <a:rPr lang="zh-CN" sz="2000" smtClean="0"/>
              <a:t>两个项目的预期</a:t>
            </a:r>
            <a:r>
              <a:rPr lang="zh-CN" altLang="en-US" sz="2000" smtClean="0"/>
              <a:t>报酬</a:t>
            </a:r>
            <a:r>
              <a:rPr lang="zh-CN" sz="2000" smtClean="0"/>
              <a:t>率一样，选择哪一个呢？只要是理性投资者，就会选择第一个项目</a:t>
            </a:r>
            <a:r>
              <a:rPr lang="zh-CN" altLang="en-US" sz="2000" smtClean="0"/>
              <a:t>，</a:t>
            </a:r>
            <a:r>
              <a:rPr lang="zh-CN" sz="2000" smtClean="0"/>
              <a:t>表现出风险规避。多数投资者都是风险规避投资者。</a:t>
            </a:r>
            <a:endParaRPr lang="zh-CN" altLang="en-US" sz="2000" smtClean="0"/>
          </a:p>
        </p:txBody>
      </p:sp>
      <p:sp>
        <p:nvSpPr>
          <p:cNvPr id="81923" name="标题 1"/>
          <p:cNvSpPr>
            <a:spLocks noGrp="1"/>
          </p:cNvSpPr>
          <p:nvPr>
            <p:ph type="title"/>
          </p:nvPr>
        </p:nvSpPr>
        <p:spPr/>
        <p:txBody>
          <a:bodyPr/>
          <a:lstStyle/>
          <a:p>
            <a:r>
              <a:rPr lang="en-US" altLang="zh-CN" smtClean="0"/>
              <a:t>2.2.2 </a:t>
            </a:r>
            <a:r>
              <a:rPr lang="zh-CN" altLang="en-US" smtClean="0"/>
              <a:t>单项资产的风险与报酬</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mtClean="0"/>
              <a:t>2.2 </a:t>
            </a:r>
            <a:r>
              <a:rPr lang="zh-CN" altLang="en-US" smtClean="0"/>
              <a:t>风险与报酬</a:t>
            </a:r>
          </a:p>
        </p:txBody>
      </p:sp>
      <p:sp>
        <p:nvSpPr>
          <p:cNvPr id="82947"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2.2.1 </a:t>
            </a:r>
            <a:r>
              <a:rPr lang="zh-CN" altLang="en-US" b="1" smtClean="0"/>
              <a:t>风险与报酬的概念</a:t>
            </a:r>
            <a:endParaRPr lang="en-US" altLang="zh-CN" b="1" smtClean="0"/>
          </a:p>
          <a:p>
            <a:r>
              <a:rPr lang="en-US" altLang="zh-CN" b="1" smtClean="0"/>
              <a:t>2.2.2 </a:t>
            </a:r>
            <a:r>
              <a:rPr lang="zh-CN" altLang="en-US" b="1" smtClean="0"/>
              <a:t>单项资产的风险与报酬</a:t>
            </a:r>
            <a:endParaRPr lang="en-US" altLang="zh-CN" b="1" smtClean="0"/>
          </a:p>
          <a:p>
            <a:r>
              <a:rPr lang="en-US" altLang="zh-CN" b="1" smtClean="0">
                <a:solidFill>
                  <a:srgbClr val="C00000"/>
                </a:solidFill>
              </a:rPr>
              <a:t>2.2.3 </a:t>
            </a:r>
            <a:r>
              <a:rPr lang="zh-CN" altLang="en-US" b="1" smtClean="0">
                <a:solidFill>
                  <a:srgbClr val="C00000"/>
                </a:solidFill>
              </a:rPr>
              <a:t>证券组合的风险与报酬</a:t>
            </a:r>
            <a:endParaRPr lang="en-US" altLang="zh-CN" b="1" smtClean="0">
              <a:solidFill>
                <a:srgbClr val="C00000"/>
              </a:solidFill>
            </a:endParaRPr>
          </a:p>
          <a:p>
            <a:r>
              <a:rPr lang="en-US" altLang="zh-CN" b="1" smtClean="0"/>
              <a:t>2.2.4 </a:t>
            </a:r>
            <a:r>
              <a:rPr lang="zh-CN" altLang="en-US" b="1" smtClean="0"/>
              <a:t>主要资产定价模型</a:t>
            </a:r>
            <a:endParaRPr lang="en-US" altLang="zh-CN" b="1" smtClean="0"/>
          </a:p>
          <a:p>
            <a:pPr>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mtClean="0"/>
              <a:t>2.2.3 </a:t>
            </a:r>
            <a:r>
              <a:rPr lang="zh-CN" altLang="en-US" smtClean="0"/>
              <a:t>证券组合的风险与报酬</a:t>
            </a:r>
          </a:p>
        </p:txBody>
      </p:sp>
      <p:sp>
        <p:nvSpPr>
          <p:cNvPr id="83971" name="内容占位符 2"/>
          <p:cNvSpPr>
            <a:spLocks noGrp="1"/>
          </p:cNvSpPr>
          <p:nvPr>
            <p:ph idx="1"/>
          </p:nvPr>
        </p:nvSpPr>
        <p:spPr>
          <a:xfrm>
            <a:off x="357188" y="1643063"/>
            <a:ext cx="5143500" cy="2416175"/>
          </a:xfrm>
        </p:spPr>
        <p:txBody>
          <a:bodyPr/>
          <a:lstStyle/>
          <a:p>
            <a:r>
              <a:rPr lang="en-US" altLang="zh-CN" b="1" smtClean="0"/>
              <a:t>1. </a:t>
            </a:r>
            <a:r>
              <a:rPr lang="zh-CN" altLang="en-US" b="1" smtClean="0"/>
              <a:t>证券组合的报酬</a:t>
            </a:r>
            <a:endParaRPr lang="en-US" altLang="zh-CN" b="1" smtClean="0"/>
          </a:p>
          <a:p>
            <a:r>
              <a:rPr lang="en-US" altLang="zh-CN" b="1" smtClean="0"/>
              <a:t>2. </a:t>
            </a:r>
            <a:r>
              <a:rPr lang="zh-CN" altLang="en-US" b="1" smtClean="0"/>
              <a:t>证券组合的风险</a:t>
            </a:r>
            <a:endParaRPr lang="en-US" altLang="zh-CN" b="1" smtClean="0"/>
          </a:p>
          <a:p>
            <a:r>
              <a:rPr lang="en-US" altLang="zh-CN" b="1" smtClean="0"/>
              <a:t>3. </a:t>
            </a:r>
            <a:r>
              <a:rPr lang="zh-CN" altLang="en-US" b="1" smtClean="0"/>
              <a:t>证券组合的风险与报酬</a:t>
            </a:r>
            <a:endParaRPr lang="en-US" altLang="zh-CN" b="1" smtClean="0"/>
          </a:p>
          <a:p>
            <a:r>
              <a:rPr lang="en-US" altLang="zh-CN" b="1" smtClean="0"/>
              <a:t>4. </a:t>
            </a:r>
            <a:r>
              <a:rPr lang="zh-CN" altLang="en-US" b="1" smtClean="0"/>
              <a:t>最优投资组合</a:t>
            </a:r>
            <a:endParaRPr lang="en-US" altLang="zh-CN" b="1" smtClean="0"/>
          </a:p>
          <a:p>
            <a:pPr>
              <a:buFont typeface="Wingdings" pitchFamily="2" charset="2"/>
              <a:buNone/>
            </a:pPr>
            <a:endParaRPr lang="zh-CN" altLang="en-US" smtClean="0"/>
          </a:p>
        </p:txBody>
      </p:sp>
      <p:sp>
        <p:nvSpPr>
          <p:cNvPr id="6" name="TextBox 5"/>
          <p:cNvSpPr txBox="1"/>
          <p:nvPr/>
        </p:nvSpPr>
        <p:spPr>
          <a:xfrm>
            <a:off x="4000500" y="3714750"/>
            <a:ext cx="3929063" cy="1938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400" dirty="0"/>
              <a:t>证券的投资组合</a:t>
            </a:r>
            <a:r>
              <a:rPr lang="en-US" altLang="zh-CN" sz="2400" dirty="0"/>
              <a:t>——</a:t>
            </a:r>
            <a:r>
              <a:rPr lang="zh-CN" altLang="en-US" sz="2400" dirty="0"/>
              <a:t>同时投资于多种证券的方式，会减少风险，报酬率高的证券会抵消报酬率低的证券带来的负面影响。</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457200" y="1719263"/>
            <a:ext cx="8229600" cy="1709737"/>
          </a:xfrm>
        </p:spPr>
        <p:txBody>
          <a:bodyPr/>
          <a:lstStyle/>
          <a:p>
            <a:r>
              <a:rPr lang="en-US" altLang="zh-CN" sz="2400" b="1" smtClean="0"/>
              <a:t>1. </a:t>
            </a:r>
            <a:r>
              <a:rPr lang="zh-CN" altLang="en-US" sz="2400" b="1" smtClean="0"/>
              <a:t>证券组合的报酬</a:t>
            </a:r>
            <a:endParaRPr lang="en-US" altLang="zh-CN" sz="2400" b="1" smtClean="0"/>
          </a:p>
          <a:p>
            <a:r>
              <a:rPr lang="zh-CN" sz="2400" smtClean="0"/>
              <a:t>证券组合的预期</a:t>
            </a:r>
            <a:r>
              <a:rPr lang="zh-CN" altLang="en-US" sz="2400" smtClean="0"/>
              <a:t>报酬</a:t>
            </a:r>
            <a:r>
              <a:rPr lang="zh-CN" sz="2400" smtClean="0"/>
              <a:t>，是指组合中单项证券预期</a:t>
            </a:r>
            <a:r>
              <a:rPr lang="zh-CN" altLang="en-US" sz="2400" smtClean="0"/>
              <a:t>报酬</a:t>
            </a:r>
            <a:r>
              <a:rPr lang="zh-CN" sz="2400" smtClean="0"/>
              <a:t>的加权平均值，权重为整个组合中投入各项证券的资金占总投资额的比重。</a:t>
            </a:r>
            <a:endParaRPr lang="en-US" altLang="zh-CN" sz="2400" smtClean="0"/>
          </a:p>
          <a:p>
            <a:endParaRPr lang="zh-CN" altLang="en-US" sz="2400" b="1" smtClean="0"/>
          </a:p>
        </p:txBody>
      </p:sp>
      <p:sp>
        <p:nvSpPr>
          <p:cNvPr id="84995" name="标题 1"/>
          <p:cNvSpPr>
            <a:spLocks noGrp="1"/>
          </p:cNvSpPr>
          <p:nvPr>
            <p:ph type="title"/>
          </p:nvPr>
        </p:nvSpPr>
        <p:spPr/>
        <p:txBody>
          <a:bodyPr/>
          <a:lstStyle/>
          <a:p>
            <a:r>
              <a:rPr lang="en-US" altLang="zh-CN" smtClean="0"/>
              <a:t>2.2.3 </a:t>
            </a:r>
            <a:r>
              <a:rPr lang="zh-CN" altLang="en-US" smtClean="0"/>
              <a:t>证券组合的风险与报酬</a:t>
            </a:r>
          </a:p>
        </p:txBody>
      </p:sp>
      <p:pic>
        <p:nvPicPr>
          <p:cNvPr id="84996" name="Picture 2"/>
          <p:cNvPicPr>
            <a:picLocks noChangeAspect="1" noChangeArrowheads="1"/>
          </p:cNvPicPr>
          <p:nvPr/>
        </p:nvPicPr>
        <p:blipFill>
          <a:blip r:embed="rId2" cstate="print"/>
          <a:srcRect/>
          <a:stretch>
            <a:fillRect/>
          </a:stretch>
        </p:blipFill>
        <p:spPr bwMode="auto">
          <a:xfrm>
            <a:off x="1785938" y="3714750"/>
            <a:ext cx="3000375" cy="1214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457200" y="1719263"/>
            <a:ext cx="8229600" cy="923925"/>
          </a:xfrm>
        </p:spPr>
        <p:txBody>
          <a:bodyPr/>
          <a:lstStyle/>
          <a:p>
            <a:r>
              <a:rPr lang="en-US" altLang="zh-CN" sz="2400" b="1" smtClean="0"/>
              <a:t>2. </a:t>
            </a:r>
            <a:r>
              <a:rPr lang="zh-CN" altLang="en-US" sz="2400" b="1" smtClean="0"/>
              <a:t>证券组合的风险</a:t>
            </a:r>
            <a:endParaRPr lang="en-US" altLang="zh-CN" sz="2400" b="1" smtClean="0"/>
          </a:p>
          <a:p>
            <a:pPr>
              <a:buFont typeface="Wingdings" pitchFamily="2" charset="2"/>
              <a:buNone/>
            </a:pPr>
            <a:r>
              <a:rPr lang="zh-CN" altLang="en-US" sz="2000" smtClean="0"/>
              <a:t>利用有风险的单项资产组成一个完全无风险的投资组合</a:t>
            </a:r>
            <a:endParaRPr lang="en-US" altLang="zh-CN" sz="2000" smtClean="0"/>
          </a:p>
          <a:p>
            <a:pPr>
              <a:buFont typeface="Wingdings" pitchFamily="2" charset="2"/>
              <a:buNone/>
            </a:pPr>
            <a:endParaRPr lang="en-US" altLang="zh-CN" sz="2400" b="1" smtClean="0"/>
          </a:p>
          <a:p>
            <a:endParaRPr lang="zh-CN" altLang="en-US" sz="2400" b="1" smtClean="0"/>
          </a:p>
        </p:txBody>
      </p:sp>
      <p:sp>
        <p:nvSpPr>
          <p:cNvPr id="86019" name="标题 1"/>
          <p:cNvSpPr>
            <a:spLocks noGrp="1"/>
          </p:cNvSpPr>
          <p:nvPr>
            <p:ph type="title"/>
          </p:nvPr>
        </p:nvSpPr>
        <p:spPr/>
        <p:txBody>
          <a:bodyPr/>
          <a:lstStyle/>
          <a:p>
            <a:r>
              <a:rPr lang="en-US" altLang="zh-CN" smtClean="0"/>
              <a:t>2.2.3 </a:t>
            </a:r>
            <a:r>
              <a:rPr lang="zh-CN" altLang="en-US" smtClean="0"/>
              <a:t>证券组合的风险与报酬</a:t>
            </a:r>
          </a:p>
        </p:txBody>
      </p:sp>
      <p:sp>
        <p:nvSpPr>
          <p:cNvPr id="86020" name="矩形 6"/>
          <p:cNvSpPr>
            <a:spLocks noChangeArrowheads="1"/>
          </p:cNvSpPr>
          <p:nvPr/>
        </p:nvSpPr>
        <p:spPr bwMode="auto">
          <a:xfrm>
            <a:off x="571500" y="5429250"/>
            <a:ext cx="8001000" cy="708025"/>
          </a:xfrm>
          <a:prstGeom prst="rect">
            <a:avLst/>
          </a:prstGeom>
          <a:noFill/>
          <a:ln w="9525">
            <a:noFill/>
            <a:miter lim="800000"/>
            <a:headEnd/>
            <a:tailEnd/>
          </a:ln>
        </p:spPr>
        <p:txBody>
          <a:bodyPr>
            <a:spAutoFit/>
          </a:bodyPr>
          <a:lstStyle/>
          <a:p>
            <a:r>
              <a:rPr lang="zh-CN" altLang="en-US" sz="2000"/>
              <a:t>两支股票在单独持有时都具有相当的风险，但当构成投资组合</a:t>
            </a:r>
            <a:r>
              <a:rPr lang="en-US" altLang="zh-CN" sz="2000"/>
              <a:t>WM</a:t>
            </a:r>
            <a:r>
              <a:rPr lang="zh-CN" altLang="en-US" sz="2000"/>
              <a:t>时却不再具有风险。</a:t>
            </a:r>
          </a:p>
        </p:txBody>
      </p:sp>
      <p:pic>
        <p:nvPicPr>
          <p:cNvPr id="86021" name="Picture 8"/>
          <p:cNvPicPr>
            <a:picLocks noChangeAspect="1" noChangeArrowheads="1"/>
          </p:cNvPicPr>
          <p:nvPr/>
        </p:nvPicPr>
        <p:blipFill>
          <a:blip r:embed="rId2" cstate="print"/>
          <a:srcRect/>
          <a:stretch>
            <a:fillRect/>
          </a:stretch>
        </p:blipFill>
        <p:spPr bwMode="auto">
          <a:xfrm>
            <a:off x="323850" y="2852738"/>
            <a:ext cx="8429625"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r>
              <a:rPr lang="zh-CN" smtClean="0"/>
              <a:t>可分散风险</a:t>
            </a:r>
            <a:r>
              <a:rPr lang="en-US" altLang="zh-CN" smtClean="0"/>
              <a:t>——</a:t>
            </a:r>
            <a:r>
              <a:rPr lang="zh-CN" smtClean="0"/>
              <a:t>能够通过构建投资组合被消除的</a:t>
            </a:r>
            <a:r>
              <a:rPr lang="zh-CN" altLang="en-US" smtClean="0"/>
              <a:t>风险</a:t>
            </a:r>
            <a:endParaRPr lang="en-US" altLang="zh-CN" smtClean="0"/>
          </a:p>
          <a:p>
            <a:r>
              <a:rPr lang="zh-CN" altLang="en-US" smtClean="0"/>
              <a:t>市场风险</a:t>
            </a:r>
            <a:r>
              <a:rPr lang="en-US" altLang="zh-CN" smtClean="0"/>
              <a:t>——</a:t>
            </a:r>
            <a:r>
              <a:rPr lang="zh-CN" smtClean="0"/>
              <a:t>不能够被</a:t>
            </a:r>
            <a:r>
              <a:rPr lang="zh-CN" altLang="en-US" smtClean="0"/>
              <a:t>分散</a:t>
            </a:r>
            <a:r>
              <a:rPr lang="zh-CN" smtClean="0"/>
              <a:t>消除的风险</a:t>
            </a:r>
            <a:endParaRPr lang="en-US" altLang="zh-CN" smtClean="0"/>
          </a:p>
          <a:p>
            <a:r>
              <a:rPr lang="zh-CN" smtClean="0"/>
              <a:t>市场风险的程度，通常用</a:t>
            </a:r>
            <a:r>
              <a:rPr lang="zh-CN" altLang="zh-CN" smtClean="0"/>
              <a:t>β</a:t>
            </a:r>
            <a:r>
              <a:rPr lang="zh-CN" smtClean="0"/>
              <a:t>系数来衡量。</a:t>
            </a:r>
            <a:endParaRPr lang="en-US" altLang="zh-CN" smtClean="0"/>
          </a:p>
          <a:p>
            <a:r>
              <a:rPr lang="zh-CN" altLang="zh-CN" smtClean="0"/>
              <a:t>β</a:t>
            </a:r>
            <a:r>
              <a:rPr lang="zh-CN" smtClean="0"/>
              <a:t>值度量了股票相对于平均股票的波动程度，平均股票的</a:t>
            </a:r>
            <a:r>
              <a:rPr lang="zh-CN" altLang="zh-CN" smtClean="0"/>
              <a:t>β</a:t>
            </a:r>
            <a:r>
              <a:rPr lang="zh-CN" smtClean="0"/>
              <a:t>值为</a:t>
            </a:r>
            <a:r>
              <a:rPr lang="en-US" altLang="zh-CN" smtClean="0"/>
              <a:t>1.0</a:t>
            </a:r>
            <a:r>
              <a:rPr lang="zh-CN" smtClean="0"/>
              <a:t>。</a:t>
            </a:r>
            <a:endParaRPr lang="en-US" altLang="zh-CN" smtClean="0"/>
          </a:p>
          <a:p>
            <a:endParaRPr lang="en-US" altLang="zh-CN" smtClean="0"/>
          </a:p>
          <a:p>
            <a:endParaRPr lang="zh-CN" altLang="en-US" smtClean="0"/>
          </a:p>
        </p:txBody>
      </p:sp>
      <p:sp>
        <p:nvSpPr>
          <p:cNvPr id="91139" name="标题 1"/>
          <p:cNvSpPr>
            <a:spLocks noGrp="1"/>
          </p:cNvSpPr>
          <p:nvPr>
            <p:ph type="title"/>
          </p:nvPr>
        </p:nvSpPr>
        <p:spPr/>
        <p:txBody>
          <a:bodyPr/>
          <a:lstStyle/>
          <a:p>
            <a:r>
              <a:rPr lang="en-US" altLang="zh-CN" smtClean="0"/>
              <a:t>2.2.3 </a:t>
            </a:r>
            <a:r>
              <a:rPr lang="zh-CN" altLang="en-US" smtClean="0"/>
              <a:t>证券组合的风险与报酬</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内容占位符 5" descr="QQ截图未命名12.png"/>
          <p:cNvPicPr>
            <a:picLocks noGrp="1" noChangeAspect="1"/>
          </p:cNvPicPr>
          <p:nvPr>
            <p:ph idx="1"/>
          </p:nvPr>
        </p:nvPicPr>
        <p:blipFill>
          <a:blip r:embed="rId2" cstate="print"/>
          <a:srcRect/>
          <a:stretch>
            <a:fillRect/>
          </a:stretch>
        </p:blipFill>
        <p:spPr>
          <a:xfrm>
            <a:off x="2000250" y="1571625"/>
            <a:ext cx="4656138" cy="5286375"/>
          </a:xfrm>
        </p:spPr>
      </p:pic>
      <p:sp>
        <p:nvSpPr>
          <p:cNvPr id="92163" name="标题 1"/>
          <p:cNvSpPr>
            <a:spLocks noGrp="1"/>
          </p:cNvSpPr>
          <p:nvPr>
            <p:ph type="title"/>
          </p:nvPr>
        </p:nvSpPr>
        <p:spPr/>
        <p:txBody>
          <a:bodyPr/>
          <a:lstStyle/>
          <a:p>
            <a:r>
              <a:rPr lang="en-US" altLang="zh-CN" smtClean="0"/>
              <a:t>2.2.3 </a:t>
            </a:r>
            <a:r>
              <a:rPr lang="zh-CN" altLang="en-US" smtClean="0"/>
              <a:t>证券组合的风险与报酬</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a:xfrm>
            <a:off x="457200" y="1719263"/>
            <a:ext cx="8229600" cy="1495425"/>
          </a:xfrm>
        </p:spPr>
        <p:txBody>
          <a:bodyPr>
            <a:normAutofit lnSpcReduction="10000"/>
          </a:bodyPr>
          <a:lstStyle/>
          <a:p>
            <a:pPr eaLnBrk="1"/>
            <a:r>
              <a:rPr lang="zh-CN" smtClean="0"/>
              <a:t>证券组合的</a:t>
            </a:r>
            <a:r>
              <a:rPr lang="el-GR" altLang="zh-CN" smtClean="0">
                <a:latin typeface="Times New Roman" pitchFamily="18" charset="0"/>
                <a:cs typeface="Times New Roman" pitchFamily="18" charset="0"/>
              </a:rPr>
              <a:t>β</a:t>
            </a:r>
            <a:r>
              <a:rPr lang="zh-CN" smtClean="0"/>
              <a:t>系数是单个证券</a:t>
            </a:r>
            <a:r>
              <a:rPr lang="el-GR" altLang="zh-CN" smtClean="0">
                <a:latin typeface="Times New Roman" pitchFamily="18" charset="0"/>
                <a:cs typeface="Times New Roman" pitchFamily="18" charset="0"/>
              </a:rPr>
              <a:t>β</a:t>
            </a:r>
            <a:r>
              <a:rPr lang="zh-CN" smtClean="0"/>
              <a:t>系数的加权平均，权数为各种股票在证券组合中所占的比重。其计算公式是：</a:t>
            </a:r>
            <a:endParaRPr lang="zh-CN" altLang="en-US" smtClean="0"/>
          </a:p>
        </p:txBody>
      </p:sp>
      <p:sp>
        <p:nvSpPr>
          <p:cNvPr id="276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7650" name="Object 1"/>
          <p:cNvGraphicFramePr>
            <a:graphicFrameLocks noChangeAspect="1"/>
          </p:cNvGraphicFramePr>
          <p:nvPr/>
        </p:nvGraphicFramePr>
        <p:xfrm>
          <a:off x="2357438" y="3214688"/>
          <a:ext cx="2286000" cy="1000125"/>
        </p:xfrm>
        <a:graphic>
          <a:graphicData uri="http://schemas.openxmlformats.org/presentationml/2006/ole">
            <mc:AlternateContent xmlns:mc="http://schemas.openxmlformats.org/markup-compatibility/2006">
              <mc:Choice xmlns:v="urn:schemas-microsoft-com:vml" Requires="v">
                <p:oleObj spid="_x0000_s27708" name="Equation" r:id="rId3" imgW="870400" imgH="435200" progId="">
                  <p:embed/>
                </p:oleObj>
              </mc:Choice>
              <mc:Fallback>
                <p:oleObj name="Equation" r:id="rId3" imgW="870400" imgH="43520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3214688"/>
                        <a:ext cx="22860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标题 1"/>
          <p:cNvSpPr>
            <a:spLocks noGrp="1"/>
          </p:cNvSpPr>
          <p:nvPr>
            <p:ph type="title"/>
          </p:nvPr>
        </p:nvSpPr>
        <p:spPr/>
        <p:txBody>
          <a:bodyPr/>
          <a:lstStyle/>
          <a:p>
            <a:r>
              <a:rPr lang="en-US" altLang="zh-CN" smtClean="0"/>
              <a:t>2.2.3 </a:t>
            </a:r>
            <a:r>
              <a:rPr lang="zh-CN" altLang="en-US" smtClean="0"/>
              <a:t>证券组合的风险与报酬</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b="1" dirty="0" smtClean="0"/>
              <a:t>货币时间价值</a:t>
            </a:r>
          </a:p>
        </p:txBody>
      </p:sp>
      <p:sp>
        <p:nvSpPr>
          <p:cNvPr id="55299" name="内容占位符 2"/>
          <p:cNvSpPr>
            <a:spLocks noGrp="1"/>
          </p:cNvSpPr>
          <p:nvPr>
            <p:ph idx="1"/>
          </p:nvPr>
        </p:nvSpPr>
        <p:spPr/>
        <p:txBody>
          <a:bodyPr>
            <a:normAutofit lnSpcReduction="10000"/>
          </a:bodyPr>
          <a:lstStyle/>
          <a:p>
            <a:r>
              <a:rPr lang="zh-CN" altLang="en-US" sz="2800" b="1" dirty="0" smtClean="0">
                <a:solidFill>
                  <a:srgbClr val="FF0000"/>
                </a:solidFill>
              </a:rPr>
              <a:t>需要注意的问题</a:t>
            </a:r>
            <a:r>
              <a:rPr lang="zh-CN" altLang="en-US" b="1" dirty="0" smtClean="0"/>
              <a:t>：</a:t>
            </a:r>
            <a:endParaRPr lang="en-US" altLang="zh-CN" b="1" dirty="0" smtClean="0"/>
          </a:p>
          <a:p>
            <a:pPr marL="742950" lvl="1" indent="-285750">
              <a:buClr>
                <a:srgbClr val="3399FF"/>
              </a:buClr>
              <a:buFont typeface="Wingdings" pitchFamily="2" charset="2"/>
              <a:buChar char="ü"/>
            </a:pPr>
            <a:r>
              <a:rPr lang="zh-CN" altLang="en-US" sz="2400" b="1" dirty="0" smtClean="0">
                <a:ea typeface="楷体_GB2312" pitchFamily="49" charset="-122"/>
              </a:rPr>
              <a:t>时间价值产生于生产流通领域，消费领域不产生时间价值</a:t>
            </a:r>
            <a:r>
              <a:rPr lang="en-US" altLang="zh-CN" sz="2400" b="1" dirty="0" smtClean="0">
                <a:ea typeface="楷体_GB2312" pitchFamily="49" charset="-122"/>
              </a:rPr>
              <a:t>;</a:t>
            </a:r>
            <a:endParaRPr lang="zh-CN" altLang="en-US" sz="2400" b="1" dirty="0" smtClean="0">
              <a:ea typeface="楷体_GB2312" pitchFamily="49" charset="-122"/>
            </a:endParaRPr>
          </a:p>
          <a:p>
            <a:pPr marL="742950" lvl="1" indent="-285750">
              <a:buClr>
                <a:srgbClr val="3399FF"/>
              </a:buClr>
              <a:buFont typeface="Wingdings" pitchFamily="2" charset="2"/>
              <a:buChar char="ü"/>
            </a:pPr>
            <a:r>
              <a:rPr lang="zh-CN" altLang="en-US" sz="2400" b="1" dirty="0" smtClean="0">
                <a:ea typeface="楷体_GB2312" pitchFamily="49" charset="-122"/>
              </a:rPr>
              <a:t>时间价值产生于资金运动之中</a:t>
            </a:r>
            <a:r>
              <a:rPr lang="en-US" altLang="zh-CN" sz="2400" b="1" dirty="0" smtClean="0">
                <a:ea typeface="楷体_GB2312" pitchFamily="49" charset="-122"/>
              </a:rPr>
              <a:t>;</a:t>
            </a:r>
            <a:endParaRPr lang="zh-CN" altLang="en-US" sz="2400" b="1" dirty="0" smtClean="0">
              <a:ea typeface="楷体_GB2312" pitchFamily="49" charset="-122"/>
            </a:endParaRPr>
          </a:p>
          <a:p>
            <a:pPr marL="742950" lvl="1" indent="-285750">
              <a:buClr>
                <a:srgbClr val="3399FF"/>
              </a:buClr>
              <a:buFont typeface="Wingdings" pitchFamily="2" charset="2"/>
              <a:buChar char="ü"/>
            </a:pPr>
            <a:r>
              <a:rPr lang="zh-CN" altLang="en-US" sz="2400" b="1" dirty="0" smtClean="0">
                <a:ea typeface="楷体_GB2312" pitchFamily="49" charset="-122"/>
              </a:rPr>
              <a:t>时间价值的大小取决于资金周转速度的快慢</a:t>
            </a:r>
            <a:r>
              <a:rPr lang="en-US" altLang="zh-CN" sz="2400" b="1" dirty="0" smtClean="0">
                <a:ea typeface="楷体_GB2312" pitchFamily="49" charset="-122"/>
              </a:rPr>
              <a:t>;</a:t>
            </a:r>
            <a:endParaRPr lang="zh-CN" altLang="en-US" sz="2400" b="1" dirty="0" smtClean="0">
              <a:ea typeface="楷体_GB2312" pitchFamily="49" charset="-122"/>
            </a:endParaRPr>
          </a:p>
          <a:p>
            <a:pPr>
              <a:buFont typeface="Wingdings" pitchFamily="2" charset="2"/>
              <a:buNone/>
            </a:pPr>
            <a:r>
              <a:rPr lang="zh-CN" altLang="en-US" sz="2800" b="1" dirty="0" smtClean="0"/>
              <a:t>    </a:t>
            </a:r>
            <a:r>
              <a:rPr lang="zh-CN" altLang="en-US" sz="2800" b="1" dirty="0" smtClean="0">
                <a:solidFill>
                  <a:schemeClr val="accent5"/>
                </a:solidFill>
              </a:rPr>
              <a:t>思考</a:t>
            </a:r>
            <a:r>
              <a:rPr lang="zh-CN" altLang="en-US" sz="2800" b="1" dirty="0" smtClean="0"/>
              <a:t>：</a:t>
            </a:r>
            <a:endParaRPr lang="en-US" altLang="zh-CN" sz="2800" b="1" dirty="0" smtClean="0"/>
          </a:p>
          <a:p>
            <a:pPr>
              <a:buFont typeface="Wingdings" pitchFamily="2" charset="2"/>
              <a:buNone/>
            </a:pPr>
            <a:r>
              <a:rPr lang="en-US" altLang="zh-CN" sz="2400" b="1" dirty="0" smtClean="0">
                <a:latin typeface="楷体_GB2312" pitchFamily="49" charset="-122"/>
                <a:ea typeface="楷体_GB2312" pitchFamily="49" charset="-122"/>
              </a:rPr>
              <a:t>   1</a:t>
            </a:r>
            <a:r>
              <a:rPr lang="zh-CN" altLang="en-US" sz="2400" b="1" dirty="0" smtClean="0">
                <a:latin typeface="楷体_GB2312" pitchFamily="49" charset="-122"/>
                <a:ea typeface="楷体_GB2312" pitchFamily="49" charset="-122"/>
              </a:rPr>
              <a:t>、将钱放在口袋里会产生时间价值吗？</a:t>
            </a:r>
            <a:endParaRPr lang="en-US" altLang="zh-CN" sz="2400" b="1" dirty="0" smtClean="0">
              <a:latin typeface="楷体_GB2312" pitchFamily="49" charset="-122"/>
              <a:ea typeface="楷体_GB2312" pitchFamily="49" charset="-122"/>
            </a:endParaRPr>
          </a:p>
          <a:p>
            <a:pPr>
              <a:buFont typeface="Wingdings" pitchFamily="2" charset="2"/>
              <a:buNone/>
            </a:pPr>
            <a:endParaRPr lang="zh-CN" altLang="en-US" sz="2400" b="1" dirty="0" smtClean="0">
              <a:latin typeface="楷体_GB2312" pitchFamily="49" charset="-122"/>
              <a:ea typeface="楷体_GB2312" pitchFamily="49" charset="-122"/>
            </a:endParaRPr>
          </a:p>
          <a:p>
            <a:pPr>
              <a:buFont typeface="Wingdings" pitchFamily="2" charset="2"/>
              <a:buNone/>
            </a:pPr>
            <a:r>
              <a:rPr lang="en-US" altLang="zh-CN" sz="2400" b="1" dirty="0" smtClean="0">
                <a:latin typeface="楷体_GB2312" pitchFamily="49" charset="-122"/>
                <a:ea typeface="楷体_GB2312" pitchFamily="49" charset="-122"/>
              </a:rPr>
              <a:t>   2</a:t>
            </a:r>
            <a:r>
              <a:rPr lang="zh-CN" altLang="en-US" sz="2400" b="1" dirty="0" smtClean="0">
                <a:latin typeface="楷体_GB2312" pitchFamily="49" charset="-122"/>
                <a:ea typeface="楷体_GB2312" pitchFamily="49" charset="-122"/>
              </a:rPr>
              <a:t>、停顿中的资金会产生时间价值吗？</a:t>
            </a:r>
            <a:endParaRPr lang="en-US" altLang="zh-CN" sz="2400" b="1" dirty="0" smtClean="0">
              <a:latin typeface="楷体_GB2312" pitchFamily="49" charset="-122"/>
              <a:ea typeface="楷体_GB2312" pitchFamily="49" charset="-122"/>
            </a:endParaRPr>
          </a:p>
          <a:p>
            <a:pPr>
              <a:buFont typeface="Wingdings" pitchFamily="2" charset="2"/>
              <a:buNone/>
            </a:pPr>
            <a:r>
              <a:rPr lang="en-US" altLang="zh-CN" sz="2400" b="1" dirty="0" smtClean="0">
                <a:latin typeface="楷体_GB2312" pitchFamily="49" charset="-122"/>
                <a:ea typeface="楷体_GB2312" pitchFamily="49" charset="-122"/>
              </a:rPr>
              <a:t>   3</a:t>
            </a:r>
            <a:r>
              <a:rPr lang="zh-CN" altLang="en-US" sz="2400" b="1" dirty="0" smtClean="0">
                <a:latin typeface="楷体_GB2312" pitchFamily="49" charset="-122"/>
                <a:ea typeface="楷体_GB2312" pitchFamily="49" charset="-122"/>
              </a:rPr>
              <a:t>、企业加速资金的周转会增值时间价值吗？</a:t>
            </a:r>
            <a:r>
              <a:rPr lang="zh-CN" altLang="en-US" sz="4400" dirty="0" smtClean="0">
                <a:ea typeface="楷体_GB2312" pitchFamily="49" charset="-122"/>
              </a:rPr>
              <a:t>　</a:t>
            </a:r>
            <a:endParaRPr lang="zh-CN" altLang="en-US" sz="4000" dirty="0" smtClean="0">
              <a:ea typeface="楷体_GB2312" pitchFamily="49" charset="-122"/>
            </a:endParaRPr>
          </a:p>
          <a:p>
            <a:pPr>
              <a:buFont typeface="Wingdings" pitchFamily="2" charset="2"/>
              <a:buNone/>
            </a:pPr>
            <a:endParaRPr lang="zh-CN" altLang="en-US" dirty="0" smtClean="0"/>
          </a:p>
        </p:txBody>
      </p:sp>
    </p:spTree>
    <p:extLst>
      <p:ext uri="{BB962C8B-B14F-4D97-AF65-F5344CB8AC3E}">
        <p14:creationId xmlns:p14="http://schemas.microsoft.com/office/powerpoint/2010/main" val="6404830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1719263"/>
            <a:ext cx="8229600" cy="2566987"/>
          </a:xfrm>
        </p:spPr>
        <p:txBody>
          <a:bodyPr>
            <a:normAutofit fontScale="92500"/>
          </a:bodyPr>
          <a:lstStyle/>
          <a:p>
            <a:r>
              <a:rPr lang="en-US" altLang="zh-CN" sz="2400" b="1" smtClean="0"/>
              <a:t>3. </a:t>
            </a:r>
            <a:r>
              <a:rPr lang="zh-CN" altLang="en-US" sz="2400" b="1" smtClean="0"/>
              <a:t>证券组合的风险与报酬</a:t>
            </a:r>
            <a:endParaRPr lang="en-US" altLang="zh-CN" sz="2400" b="1" smtClean="0"/>
          </a:p>
          <a:p>
            <a:r>
              <a:rPr lang="zh-CN" sz="2400" smtClean="0"/>
              <a:t>与单项投资不同，证券组合投资要求补偿的风险只是市场风险，而不要求对可分散风险进行补偿。</a:t>
            </a:r>
            <a:endParaRPr lang="en-US" altLang="zh-CN" sz="2400" smtClean="0"/>
          </a:p>
          <a:p>
            <a:r>
              <a:rPr lang="zh-CN" sz="2400" smtClean="0"/>
              <a:t>证券组合的风险</a:t>
            </a:r>
            <a:r>
              <a:rPr lang="zh-CN" altLang="en-US" sz="2400" smtClean="0"/>
              <a:t>报酬</a:t>
            </a:r>
            <a:r>
              <a:rPr lang="zh-CN" sz="2400" smtClean="0"/>
              <a:t>是投资者因承担不可分散风险而要求的，超过时间价值的那部分额外</a:t>
            </a:r>
            <a:r>
              <a:rPr lang="zh-CN" altLang="en-US" sz="2400" smtClean="0"/>
              <a:t>报酬</a:t>
            </a:r>
            <a:r>
              <a:rPr lang="zh-CN" sz="2400" smtClean="0"/>
              <a:t>，该</a:t>
            </a:r>
            <a:r>
              <a:rPr lang="zh-CN" altLang="en-US" sz="2400" smtClean="0"/>
              <a:t>报酬</a:t>
            </a:r>
            <a:r>
              <a:rPr lang="zh-CN" sz="2400" smtClean="0"/>
              <a:t>可用下列公式计算：</a:t>
            </a:r>
            <a:endParaRPr lang="en-US" altLang="zh-CN" sz="2400" smtClean="0"/>
          </a:p>
          <a:p>
            <a:pPr>
              <a:buFont typeface="Wingdings" pitchFamily="2" charset="2"/>
              <a:buNone/>
            </a:pPr>
            <a:r>
              <a:rPr lang="en-US" altLang="zh-CN" sz="2400" b="1" smtClean="0"/>
              <a:t>  </a:t>
            </a:r>
            <a:endParaRPr lang="zh-CN" altLang="en-US" sz="2400" b="1" smtClean="0"/>
          </a:p>
        </p:txBody>
      </p:sp>
      <p:sp>
        <p:nvSpPr>
          <p:cNvPr id="28676" name="标题 1"/>
          <p:cNvSpPr>
            <a:spLocks noGrp="1"/>
          </p:cNvSpPr>
          <p:nvPr>
            <p:ph type="title"/>
          </p:nvPr>
        </p:nvSpPr>
        <p:spPr/>
        <p:txBody>
          <a:bodyPr/>
          <a:lstStyle/>
          <a:p>
            <a:r>
              <a:rPr lang="en-US" altLang="zh-CN" smtClean="0"/>
              <a:t>2.2.3 </a:t>
            </a:r>
            <a:r>
              <a:rPr lang="zh-CN" altLang="en-US" smtClean="0"/>
              <a:t>证券组合的风险与报酬</a:t>
            </a:r>
          </a:p>
        </p:txBody>
      </p:sp>
      <p:sp>
        <p:nvSpPr>
          <p:cNvPr id="2867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8674" name="Object 6"/>
          <p:cNvGraphicFramePr>
            <a:graphicFrameLocks noChangeAspect="1"/>
          </p:cNvGraphicFramePr>
          <p:nvPr/>
        </p:nvGraphicFramePr>
        <p:xfrm>
          <a:off x="2286000" y="4286250"/>
          <a:ext cx="3357563" cy="500063"/>
        </p:xfrm>
        <a:graphic>
          <a:graphicData uri="http://schemas.openxmlformats.org/presentationml/2006/ole">
            <mc:AlternateContent xmlns:mc="http://schemas.openxmlformats.org/markup-compatibility/2006">
              <mc:Choice xmlns:v="urn:schemas-microsoft-com:vml" Requires="v">
                <p:oleObj spid="_x0000_s28732" name="公式" r:id="rId3" imgW="1224515" imgH="242352" progId="Equation.3">
                  <p:embed/>
                </p:oleObj>
              </mc:Choice>
              <mc:Fallback>
                <p:oleObj name="公式" r:id="rId3" imgW="1224515" imgH="24235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286250"/>
                        <a:ext cx="33575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p:txBody>
          <a:bodyPr/>
          <a:lstStyle/>
          <a:p>
            <a:r>
              <a:rPr lang="en-US" altLang="zh-CN" sz="2400" b="1" smtClean="0"/>
              <a:t>4. </a:t>
            </a:r>
            <a:r>
              <a:rPr lang="zh-CN" altLang="en-US" sz="2400" b="1" smtClean="0"/>
              <a:t>最优投资组合</a:t>
            </a:r>
            <a:endParaRPr lang="en-US" altLang="zh-CN" sz="2400" b="1" smtClean="0"/>
          </a:p>
          <a:p>
            <a:pPr>
              <a:buFont typeface="Wingdings" pitchFamily="2" charset="2"/>
              <a:buNone/>
            </a:pPr>
            <a:r>
              <a:rPr lang="en-US" altLang="zh-CN" sz="2400" b="1" smtClean="0"/>
              <a:t>    </a:t>
            </a:r>
            <a:r>
              <a:rPr lang="zh-CN" altLang="en-US" sz="2400" b="1" smtClean="0"/>
              <a:t>（</a:t>
            </a:r>
            <a:r>
              <a:rPr lang="en-US" altLang="zh-CN" sz="2400" b="1" smtClean="0"/>
              <a:t>1</a:t>
            </a:r>
            <a:r>
              <a:rPr lang="zh-CN" altLang="en-US" sz="2400" b="1" smtClean="0"/>
              <a:t>）有效投资组合的概念</a:t>
            </a:r>
            <a:endParaRPr lang="en-US" altLang="zh-CN" sz="2400" b="1" smtClean="0"/>
          </a:p>
          <a:p>
            <a:pPr>
              <a:buFont typeface="Wingdings" pitchFamily="2" charset="2"/>
              <a:buNone/>
            </a:pPr>
            <a:r>
              <a:rPr lang="en-US" altLang="zh-CN" sz="2400" smtClean="0"/>
              <a:t>    </a:t>
            </a:r>
            <a:r>
              <a:rPr lang="zh-CN" sz="2000" smtClean="0"/>
              <a:t>有效投资组合是指在任何既定的风险程度上，提供的预期</a:t>
            </a:r>
            <a:r>
              <a:rPr lang="zh-CN" altLang="en-US" sz="2000" smtClean="0"/>
              <a:t>报酬</a:t>
            </a:r>
            <a:r>
              <a:rPr lang="zh-CN" sz="2000" smtClean="0"/>
              <a:t>率最高的投资组合；有效投资组合也可以是在任何既定的预期</a:t>
            </a:r>
            <a:r>
              <a:rPr lang="zh-CN" altLang="en-US" sz="2000" smtClean="0"/>
              <a:t>报酬</a:t>
            </a:r>
            <a:r>
              <a:rPr lang="zh-CN" sz="2000" smtClean="0"/>
              <a:t>率水平上，带来的风险最低的投资组合。</a:t>
            </a:r>
            <a:endParaRPr lang="en-US" altLang="zh-CN" sz="2000" smtClean="0"/>
          </a:p>
          <a:p>
            <a:pPr>
              <a:buFont typeface="Wingdings" pitchFamily="2" charset="2"/>
              <a:buNone/>
            </a:pPr>
            <a:endParaRPr lang="zh-CN" altLang="en-US" sz="2000" b="1" smtClean="0"/>
          </a:p>
        </p:txBody>
      </p:sp>
      <p:sp>
        <p:nvSpPr>
          <p:cNvPr id="95235" name="标题 1"/>
          <p:cNvSpPr>
            <a:spLocks noGrp="1"/>
          </p:cNvSpPr>
          <p:nvPr>
            <p:ph type="title"/>
          </p:nvPr>
        </p:nvSpPr>
        <p:spPr/>
        <p:txBody>
          <a:bodyPr/>
          <a:lstStyle/>
          <a:p>
            <a:r>
              <a:rPr lang="en-US" altLang="zh-CN" smtClean="0"/>
              <a:t>2.2.3 </a:t>
            </a:r>
            <a:r>
              <a:rPr lang="zh-CN" altLang="en-US" smtClean="0"/>
              <a:t>证券组合的风险与报酬</a:t>
            </a:r>
          </a:p>
        </p:txBody>
      </p:sp>
      <p:pic>
        <p:nvPicPr>
          <p:cNvPr id="95236" name="图片 6" descr="QQ截图未命名14.png"/>
          <p:cNvPicPr>
            <a:picLocks noChangeAspect="1"/>
          </p:cNvPicPr>
          <p:nvPr/>
        </p:nvPicPr>
        <p:blipFill>
          <a:blip r:embed="rId2" cstate="print"/>
          <a:srcRect/>
          <a:stretch>
            <a:fillRect/>
          </a:stretch>
        </p:blipFill>
        <p:spPr bwMode="auto">
          <a:xfrm>
            <a:off x="928688" y="3643313"/>
            <a:ext cx="4429125" cy="2857500"/>
          </a:xfrm>
          <a:prstGeom prst="rect">
            <a:avLst/>
          </a:prstGeom>
          <a:noFill/>
          <a:ln w="9525">
            <a:noFill/>
            <a:miter lim="800000"/>
            <a:headEnd/>
            <a:tailEnd/>
          </a:ln>
        </p:spPr>
      </p:pic>
      <p:sp>
        <p:nvSpPr>
          <p:cNvPr id="8" name="TextBox 7"/>
          <p:cNvSpPr txBox="1"/>
          <p:nvPr/>
        </p:nvSpPr>
        <p:spPr>
          <a:xfrm>
            <a:off x="5500688" y="4143375"/>
            <a:ext cx="3000375"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000" dirty="0"/>
              <a:t>从点</a:t>
            </a:r>
            <a:r>
              <a:rPr lang="en-US" altLang="zh-CN" sz="2000" dirty="0"/>
              <a:t>E</a:t>
            </a:r>
            <a:r>
              <a:rPr lang="zh-CN" altLang="en-US" sz="2000" dirty="0"/>
              <a:t>到点</a:t>
            </a:r>
            <a:r>
              <a:rPr lang="en-US" altLang="zh-CN" sz="2000" dirty="0"/>
              <a:t>F</a:t>
            </a:r>
            <a:r>
              <a:rPr lang="zh-CN" altLang="en-US" sz="2000" dirty="0"/>
              <a:t>的这一段曲线就称为有效投资曲线</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p:txBody>
          <a:bodyPr/>
          <a:lstStyle/>
          <a:p>
            <a:pPr>
              <a:buFont typeface="Wingdings" pitchFamily="2" charset="2"/>
              <a:buNone/>
            </a:pPr>
            <a:r>
              <a:rPr lang="en-US" altLang="zh-CN" sz="2400" b="1" smtClean="0"/>
              <a:t> </a:t>
            </a:r>
            <a:r>
              <a:rPr lang="zh-CN" altLang="en-US" sz="2400" b="1" smtClean="0"/>
              <a:t>（</a:t>
            </a:r>
            <a:r>
              <a:rPr lang="en-US" altLang="zh-CN" sz="2400" b="1" smtClean="0"/>
              <a:t>2</a:t>
            </a:r>
            <a:r>
              <a:rPr lang="zh-CN" altLang="en-US" sz="2400" b="1" smtClean="0"/>
              <a:t>）最优投资组合的建立</a:t>
            </a:r>
            <a:endParaRPr lang="en-US" altLang="zh-CN" sz="2400" b="1" smtClean="0"/>
          </a:p>
          <a:p>
            <a:pPr>
              <a:buFont typeface="Wingdings" pitchFamily="2" charset="2"/>
              <a:buNone/>
            </a:pPr>
            <a:r>
              <a:rPr lang="en-US" altLang="zh-CN" sz="2000" smtClean="0"/>
              <a:t>    </a:t>
            </a:r>
            <a:r>
              <a:rPr lang="zh-CN" altLang="en-US" sz="2000" smtClean="0"/>
              <a:t>要建立最优投资组合，还必须加入一个新的因素</a:t>
            </a:r>
            <a:r>
              <a:rPr lang="en-US" altLang="zh-CN" sz="2000" smtClean="0"/>
              <a:t>——</a:t>
            </a:r>
            <a:r>
              <a:rPr lang="zh-CN" altLang="en-US" sz="2000" smtClean="0"/>
              <a:t>无风险资产。</a:t>
            </a:r>
            <a:endParaRPr lang="en-US" altLang="zh-CN" sz="2000" smtClean="0"/>
          </a:p>
          <a:p>
            <a:pPr>
              <a:buFont typeface="Wingdings" pitchFamily="2" charset="2"/>
              <a:buNone/>
            </a:pPr>
            <a:r>
              <a:rPr lang="en-US" altLang="zh-CN" sz="2400" b="1" smtClean="0"/>
              <a:t>     </a:t>
            </a:r>
            <a:endParaRPr lang="zh-CN" altLang="en-US" sz="2400" b="1" smtClean="0"/>
          </a:p>
        </p:txBody>
      </p:sp>
      <p:sp>
        <p:nvSpPr>
          <p:cNvPr id="96259" name="标题 1"/>
          <p:cNvSpPr>
            <a:spLocks noGrp="1"/>
          </p:cNvSpPr>
          <p:nvPr>
            <p:ph type="title"/>
          </p:nvPr>
        </p:nvSpPr>
        <p:spPr/>
        <p:txBody>
          <a:bodyPr/>
          <a:lstStyle/>
          <a:p>
            <a:r>
              <a:rPr lang="en-US" altLang="zh-CN" smtClean="0"/>
              <a:t>2.2.3 </a:t>
            </a:r>
            <a:r>
              <a:rPr lang="zh-CN" altLang="en-US" smtClean="0"/>
              <a:t>证券组合的风险与报酬</a:t>
            </a:r>
          </a:p>
        </p:txBody>
      </p:sp>
      <p:pic>
        <p:nvPicPr>
          <p:cNvPr id="96260" name="图片 6" descr="QQ截图未命名15.png"/>
          <p:cNvPicPr>
            <a:picLocks noChangeAspect="1"/>
          </p:cNvPicPr>
          <p:nvPr/>
        </p:nvPicPr>
        <p:blipFill>
          <a:blip r:embed="rId2" cstate="print"/>
          <a:srcRect/>
          <a:stretch>
            <a:fillRect/>
          </a:stretch>
        </p:blipFill>
        <p:spPr bwMode="auto">
          <a:xfrm>
            <a:off x="785813" y="2571750"/>
            <a:ext cx="3929062" cy="2857500"/>
          </a:xfrm>
          <a:prstGeom prst="rect">
            <a:avLst/>
          </a:prstGeom>
          <a:noFill/>
          <a:ln w="9525">
            <a:noFill/>
            <a:miter lim="800000"/>
            <a:headEnd/>
            <a:tailEnd/>
          </a:ln>
        </p:spPr>
      </p:pic>
      <p:sp>
        <p:nvSpPr>
          <p:cNvPr id="8" name="TextBox 7"/>
          <p:cNvSpPr txBox="1"/>
          <p:nvPr/>
        </p:nvSpPr>
        <p:spPr>
          <a:xfrm>
            <a:off x="4857750" y="2571750"/>
            <a:ext cx="3643313" cy="2862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dirty="0"/>
              <a:t>当能够以无风险利率借入资金时，可能的投资组合对应点所形成的连线就是资本市场线（</a:t>
            </a:r>
            <a:r>
              <a:rPr lang="en-US" dirty="0"/>
              <a:t>Capital Market Line</a:t>
            </a:r>
            <a:r>
              <a:rPr lang="zh-CN" altLang="en-US" dirty="0"/>
              <a:t>，简称</a:t>
            </a:r>
            <a:r>
              <a:rPr lang="en-US" dirty="0"/>
              <a:t>CML</a:t>
            </a:r>
            <a:r>
              <a:rPr lang="zh-CN" altLang="en-US" dirty="0"/>
              <a:t>），资本市场线可以看作是所有资产，包括风险资产和无风险资产的有效集。资本市场线在</a:t>
            </a:r>
            <a:r>
              <a:rPr lang="en-US" altLang="zh-CN" dirty="0"/>
              <a:t>A</a:t>
            </a:r>
            <a:r>
              <a:rPr lang="zh-CN" altLang="en-US" dirty="0"/>
              <a:t>点与有效投资组合曲线相切，</a:t>
            </a:r>
            <a:r>
              <a:rPr lang="en-US" altLang="zh-CN" dirty="0"/>
              <a:t>A</a:t>
            </a:r>
            <a:r>
              <a:rPr lang="zh-CN" altLang="en-US" dirty="0"/>
              <a:t>点就是最优投资组合，该切点代表了投资者所能获得的最高满意程度。</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smtClean="0"/>
              <a:t>2.2 </a:t>
            </a:r>
            <a:r>
              <a:rPr lang="zh-CN" altLang="en-US" smtClean="0"/>
              <a:t>风险与报酬</a:t>
            </a:r>
          </a:p>
        </p:txBody>
      </p:sp>
      <p:sp>
        <p:nvSpPr>
          <p:cNvPr id="97283" name="内容占位符 2"/>
          <p:cNvSpPr>
            <a:spLocks noGrp="1"/>
          </p:cNvSpPr>
          <p:nvPr>
            <p:ph idx="1"/>
          </p:nvPr>
        </p:nvSpPr>
        <p:spPr/>
        <p:txBody>
          <a:bodyPr/>
          <a:lstStyle/>
          <a:p>
            <a:pPr>
              <a:buFont typeface="Wingdings" pitchFamily="2" charset="2"/>
              <a:buNone/>
            </a:pPr>
            <a:endParaRPr lang="en-US" altLang="zh-CN" smtClean="0"/>
          </a:p>
          <a:p>
            <a:r>
              <a:rPr lang="en-US" altLang="zh-CN" b="1" smtClean="0"/>
              <a:t>2.2.1 </a:t>
            </a:r>
            <a:r>
              <a:rPr lang="zh-CN" altLang="en-US" b="1" smtClean="0"/>
              <a:t>风险与报酬的概念</a:t>
            </a:r>
            <a:endParaRPr lang="en-US" altLang="zh-CN" b="1" smtClean="0"/>
          </a:p>
          <a:p>
            <a:r>
              <a:rPr lang="en-US" altLang="zh-CN" b="1" smtClean="0"/>
              <a:t>2.2.2 </a:t>
            </a:r>
            <a:r>
              <a:rPr lang="zh-CN" altLang="en-US" b="1" smtClean="0"/>
              <a:t>单项资产的风险与报酬</a:t>
            </a:r>
            <a:endParaRPr lang="en-US" altLang="zh-CN" b="1" smtClean="0"/>
          </a:p>
          <a:p>
            <a:r>
              <a:rPr lang="en-US" altLang="zh-CN" b="1" smtClean="0"/>
              <a:t>2.2.3 </a:t>
            </a:r>
            <a:r>
              <a:rPr lang="zh-CN" altLang="en-US" b="1" smtClean="0"/>
              <a:t>证券组合的风险与报酬</a:t>
            </a:r>
            <a:endParaRPr lang="en-US" altLang="zh-CN" b="1" smtClean="0"/>
          </a:p>
          <a:p>
            <a:r>
              <a:rPr lang="en-US" altLang="zh-CN" b="1" smtClean="0">
                <a:solidFill>
                  <a:srgbClr val="C00000"/>
                </a:solidFill>
              </a:rPr>
              <a:t>2.2.4 </a:t>
            </a:r>
            <a:r>
              <a:rPr lang="zh-CN" altLang="en-US" b="1" smtClean="0">
                <a:solidFill>
                  <a:srgbClr val="C00000"/>
                </a:solidFill>
              </a:rPr>
              <a:t>主要资产定价模型</a:t>
            </a:r>
            <a:endParaRPr lang="en-US" altLang="zh-CN" b="1" smtClean="0">
              <a:solidFill>
                <a:srgbClr val="C00000"/>
              </a:solidFill>
            </a:endParaRPr>
          </a:p>
          <a:p>
            <a:pPr>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smtClean="0"/>
              <a:t>2.2.4 </a:t>
            </a:r>
            <a:r>
              <a:rPr lang="zh-CN" altLang="en-US" smtClean="0"/>
              <a:t>主要资产定价模型</a:t>
            </a:r>
          </a:p>
        </p:txBody>
      </p:sp>
      <p:sp>
        <p:nvSpPr>
          <p:cNvPr id="98307" name="内容占位符 2"/>
          <p:cNvSpPr>
            <a:spLocks noGrp="1"/>
          </p:cNvSpPr>
          <p:nvPr>
            <p:ph idx="1"/>
          </p:nvPr>
        </p:nvSpPr>
        <p:spPr/>
        <p:txBody>
          <a:bodyPr/>
          <a:lstStyle/>
          <a:p>
            <a:pPr>
              <a:buFont typeface="Wingdings" pitchFamily="2" charset="2"/>
              <a:buNone/>
            </a:pPr>
            <a:r>
              <a:rPr lang="en-US" altLang="zh-CN" smtClean="0"/>
              <a:t>   </a:t>
            </a:r>
            <a:r>
              <a:rPr lang="zh-CN" sz="2800" smtClean="0"/>
              <a:t>由风险</a:t>
            </a:r>
            <a:r>
              <a:rPr lang="zh-CN" altLang="en-US" sz="2800" smtClean="0"/>
              <a:t>报酬</a:t>
            </a:r>
            <a:r>
              <a:rPr lang="zh-CN" sz="2800" smtClean="0"/>
              <a:t>均衡原则中可知，风险越高，必要</a:t>
            </a:r>
            <a:r>
              <a:rPr lang="zh-CN" altLang="en-US" sz="2800" smtClean="0"/>
              <a:t>报酬</a:t>
            </a:r>
            <a:r>
              <a:rPr lang="zh-CN" sz="2800" smtClean="0"/>
              <a:t>率也就越高，多大的必要</a:t>
            </a:r>
            <a:r>
              <a:rPr lang="zh-CN" altLang="en-US" sz="2800" smtClean="0"/>
              <a:t>报酬</a:t>
            </a:r>
            <a:r>
              <a:rPr lang="zh-CN" sz="2800" smtClean="0"/>
              <a:t>率才足以抵补特定数量的风险呢？市场又是怎样决定必要</a:t>
            </a:r>
            <a:r>
              <a:rPr lang="zh-CN" altLang="en-US" sz="2800" smtClean="0"/>
              <a:t>报酬</a:t>
            </a:r>
            <a:r>
              <a:rPr lang="zh-CN" sz="2800" smtClean="0"/>
              <a:t>率的呢？一些基本的资产定价模型将风险与</a:t>
            </a:r>
            <a:r>
              <a:rPr lang="zh-CN" altLang="en-US" sz="2800" smtClean="0"/>
              <a:t>报酬</a:t>
            </a:r>
            <a:r>
              <a:rPr lang="zh-CN" sz="2800" smtClean="0"/>
              <a:t>率联系在一起，把</a:t>
            </a:r>
            <a:r>
              <a:rPr lang="zh-CN" altLang="en-US" sz="2800" smtClean="0"/>
              <a:t>报酬</a:t>
            </a:r>
            <a:r>
              <a:rPr lang="zh-CN" sz="2800" smtClean="0"/>
              <a:t>率表示成风险的函数，这些模型包括</a:t>
            </a:r>
            <a:r>
              <a:rPr lang="zh-CN" altLang="en-US" sz="2800" smtClean="0"/>
              <a:t>：</a:t>
            </a:r>
            <a:endParaRPr lang="en-US" altLang="zh-CN" sz="2800" smtClean="0"/>
          </a:p>
          <a:p>
            <a:pPr>
              <a:buFont typeface="Wingdings" pitchFamily="2" charset="2"/>
              <a:buNone/>
            </a:pPr>
            <a:r>
              <a:rPr lang="en-US" altLang="zh-CN" sz="2800" smtClean="0"/>
              <a:t>    1. </a:t>
            </a:r>
            <a:r>
              <a:rPr lang="zh-CN" altLang="en-US" sz="2800" smtClean="0"/>
              <a:t>资本资产定价模型</a:t>
            </a:r>
            <a:endParaRPr lang="en-US" altLang="zh-CN" sz="2800" smtClean="0"/>
          </a:p>
          <a:p>
            <a:pPr>
              <a:buFont typeface="Wingdings" pitchFamily="2" charset="2"/>
              <a:buNone/>
            </a:pPr>
            <a:r>
              <a:rPr lang="en-US" altLang="zh-CN" sz="2800" smtClean="0"/>
              <a:t>    2. </a:t>
            </a:r>
            <a:r>
              <a:rPr lang="zh-CN" altLang="en-US" sz="2800" smtClean="0"/>
              <a:t>多因素定价模型</a:t>
            </a:r>
            <a:endParaRPr lang="en-US" altLang="zh-CN" sz="2800" smtClean="0"/>
          </a:p>
          <a:p>
            <a:pPr>
              <a:buFont typeface="Wingdings" pitchFamily="2" charset="2"/>
              <a:buNone/>
            </a:pPr>
            <a:r>
              <a:rPr lang="en-US" altLang="zh-CN" sz="2800" smtClean="0"/>
              <a:t>    3. </a:t>
            </a:r>
            <a:r>
              <a:rPr lang="zh-CN" altLang="en-US" sz="2800" smtClean="0"/>
              <a:t>套利定价模型</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457200" y="1719263"/>
            <a:ext cx="8229600" cy="1352550"/>
          </a:xfrm>
        </p:spPr>
        <p:txBody>
          <a:bodyPr/>
          <a:lstStyle/>
          <a:p>
            <a:r>
              <a:rPr lang="zh-CN" sz="2400" dirty="0" smtClean="0"/>
              <a:t>市场的预期</a:t>
            </a:r>
            <a:r>
              <a:rPr lang="zh-CN" altLang="en-US" sz="2400" dirty="0" smtClean="0"/>
              <a:t>报酬</a:t>
            </a:r>
            <a:r>
              <a:rPr lang="zh-CN" sz="2400" dirty="0" smtClean="0"/>
              <a:t>是无风险资产的</a:t>
            </a:r>
            <a:r>
              <a:rPr lang="zh-CN" altLang="en-US" sz="2400" dirty="0" smtClean="0"/>
              <a:t>报酬</a:t>
            </a:r>
            <a:r>
              <a:rPr lang="zh-CN" sz="2400" dirty="0" smtClean="0"/>
              <a:t>率加上因市场组合的内在风险所需的补偿，用公式表示为：</a:t>
            </a:r>
            <a:endParaRPr lang="zh-CN" altLang="en-US" sz="2400" b="1" dirty="0" smtClean="0"/>
          </a:p>
        </p:txBody>
      </p:sp>
      <p:sp>
        <p:nvSpPr>
          <p:cNvPr id="29700" name="标题 1"/>
          <p:cNvSpPr>
            <a:spLocks noGrp="1"/>
          </p:cNvSpPr>
          <p:nvPr>
            <p:ph type="title"/>
          </p:nvPr>
        </p:nvSpPr>
        <p:spPr/>
        <p:txBody>
          <a:bodyPr/>
          <a:lstStyle/>
          <a:p>
            <a:r>
              <a:rPr lang="zh-CN" altLang="en-US" dirty="0" smtClean="0"/>
              <a:t>资本资产定价模型</a:t>
            </a:r>
          </a:p>
        </p:txBody>
      </p:sp>
      <p:sp>
        <p:nvSpPr>
          <p:cNvPr id="2970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698" name="Object 6"/>
          <p:cNvGraphicFramePr>
            <a:graphicFrameLocks noChangeAspect="1"/>
          </p:cNvGraphicFramePr>
          <p:nvPr/>
        </p:nvGraphicFramePr>
        <p:xfrm>
          <a:off x="2643174" y="2786058"/>
          <a:ext cx="2786062" cy="571500"/>
        </p:xfrm>
        <a:graphic>
          <a:graphicData uri="http://schemas.openxmlformats.org/presentationml/2006/ole">
            <mc:AlternateContent xmlns:mc="http://schemas.openxmlformats.org/markup-compatibility/2006">
              <mc:Choice xmlns:v="urn:schemas-microsoft-com:vml" Requires="v">
                <p:oleObj spid="_x0000_s29756" name="公式" r:id="rId3" imgW="879356" imgH="216407" progId="Equation.3">
                  <p:embed/>
                </p:oleObj>
              </mc:Choice>
              <mc:Fallback>
                <p:oleObj name="公式" r:id="rId3" imgW="879356" imgH="21640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2786058"/>
                        <a:ext cx="27860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矩形 7"/>
          <p:cNvSpPr>
            <a:spLocks noChangeArrowheads="1"/>
          </p:cNvSpPr>
          <p:nvPr/>
        </p:nvSpPr>
        <p:spPr bwMode="auto">
          <a:xfrm>
            <a:off x="857250" y="4143375"/>
            <a:ext cx="7572375" cy="1200150"/>
          </a:xfrm>
          <a:prstGeom prst="rect">
            <a:avLst/>
          </a:prstGeom>
          <a:noFill/>
          <a:ln w="9525">
            <a:noFill/>
            <a:miter lim="800000"/>
            <a:headEnd/>
            <a:tailEnd/>
          </a:ln>
        </p:spPr>
        <p:txBody>
          <a:bodyPr>
            <a:spAutoFit/>
          </a:bodyPr>
          <a:lstStyle/>
          <a:p>
            <a:r>
              <a:rPr lang="zh-CN" altLang="en-US" sz="2400"/>
              <a:t>在构造证券投资组合并计算它们的报酬率之后，资本资产定价模型（</a:t>
            </a:r>
            <a:r>
              <a:rPr lang="en-US" altLang="zh-CN" sz="2400"/>
              <a:t>Capital Asset Pricing Model</a:t>
            </a:r>
            <a:r>
              <a:rPr lang="zh-CN" altLang="en-US" sz="2400"/>
              <a:t>，</a:t>
            </a:r>
            <a:r>
              <a:rPr lang="en-US" altLang="zh-CN" sz="2400"/>
              <a:t>CAPM</a:t>
            </a:r>
            <a:r>
              <a:rPr lang="zh-CN" altLang="en-US" sz="2400"/>
              <a:t>）可以进一步测算投资组合中的每一种证券的报酬率。</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457200" y="1571625"/>
            <a:ext cx="8401050" cy="4643438"/>
          </a:xfrm>
        </p:spPr>
        <p:txBody>
          <a:bodyPr/>
          <a:lstStyle/>
          <a:p>
            <a:r>
              <a:rPr lang="zh-CN" sz="2400" b="1" smtClean="0"/>
              <a:t>资本资产定价模型建立在一系列严格假设基础之上</a:t>
            </a:r>
            <a:r>
              <a:rPr lang="zh-CN" altLang="en-US" sz="2400" b="1" smtClean="0"/>
              <a:t>：</a:t>
            </a:r>
            <a:endParaRPr lang="en-US" altLang="zh-CN" sz="2400" b="1" smtClean="0"/>
          </a:p>
          <a:p>
            <a:pPr>
              <a:buFont typeface="Wingdings" pitchFamily="2" charset="2"/>
              <a:buNone/>
            </a:pPr>
            <a:r>
              <a:rPr lang="zh-CN" sz="2400" smtClean="0"/>
              <a:t>（</a:t>
            </a:r>
            <a:r>
              <a:rPr lang="en-US" altLang="zh-CN" sz="2400" smtClean="0"/>
              <a:t>1</a:t>
            </a:r>
            <a:r>
              <a:rPr lang="zh-CN" sz="2400" smtClean="0"/>
              <a:t>）所有投资者都关注单一持有期。通过基于每个投资组合的预期</a:t>
            </a:r>
            <a:r>
              <a:rPr lang="zh-CN" altLang="en-US" sz="2400" smtClean="0"/>
              <a:t>报酬</a:t>
            </a:r>
            <a:r>
              <a:rPr lang="zh-CN" sz="2400" smtClean="0"/>
              <a:t>率和标准差在可选择的投资组合中选择，他们都寻求最终财富效用的最大化。</a:t>
            </a:r>
          </a:p>
          <a:p>
            <a:pPr>
              <a:buFont typeface="Wingdings" pitchFamily="2" charset="2"/>
              <a:buNone/>
            </a:pPr>
            <a:r>
              <a:rPr lang="zh-CN" sz="2400" smtClean="0"/>
              <a:t>（</a:t>
            </a:r>
            <a:r>
              <a:rPr lang="en-US" altLang="zh-CN" sz="2400" smtClean="0"/>
              <a:t>2</a:t>
            </a:r>
            <a:r>
              <a:rPr lang="zh-CN" sz="2400" smtClean="0"/>
              <a:t>）所有投资者都可以以给定的无风险利率无限制的借入或借出资金，卖空任何资产均没有限制。</a:t>
            </a:r>
          </a:p>
          <a:p>
            <a:pPr>
              <a:buFont typeface="Wingdings" pitchFamily="2" charset="2"/>
              <a:buNone/>
            </a:pPr>
            <a:r>
              <a:rPr lang="zh-CN" sz="2400" smtClean="0"/>
              <a:t>（</a:t>
            </a:r>
            <a:r>
              <a:rPr lang="en-US" altLang="zh-CN" sz="2400" smtClean="0"/>
              <a:t>3</a:t>
            </a:r>
            <a:r>
              <a:rPr lang="zh-CN" sz="2400" smtClean="0"/>
              <a:t>）投资者对预期</a:t>
            </a:r>
            <a:r>
              <a:rPr lang="zh-CN" altLang="en-US" sz="2400" smtClean="0"/>
              <a:t>报酬</a:t>
            </a:r>
            <a:r>
              <a:rPr lang="zh-CN" sz="2400" smtClean="0"/>
              <a:t>率、方差以及任何资产的协方差评价一致，即投资者有相同的期望。</a:t>
            </a:r>
          </a:p>
          <a:p>
            <a:pPr>
              <a:buFont typeface="Wingdings" pitchFamily="2" charset="2"/>
              <a:buNone/>
            </a:pPr>
            <a:r>
              <a:rPr lang="zh-CN" sz="2400" smtClean="0"/>
              <a:t>（</a:t>
            </a:r>
            <a:r>
              <a:rPr lang="en-US" altLang="zh-CN" sz="2400" smtClean="0"/>
              <a:t>4</a:t>
            </a:r>
            <a:r>
              <a:rPr lang="zh-CN" sz="2400" smtClean="0"/>
              <a:t>）所有资产都是无限可分的，并有完美的流动性（即在任何价格均可交易）。</a:t>
            </a:r>
          </a:p>
          <a:p>
            <a:pPr>
              <a:buFont typeface="Wingdings" pitchFamily="2" charset="2"/>
              <a:buNone/>
            </a:pPr>
            <a:endParaRPr lang="zh-CN" altLang="en-US" smtClean="0"/>
          </a:p>
        </p:txBody>
      </p:sp>
      <p:sp>
        <p:nvSpPr>
          <p:cNvPr id="99331" name="标题 1"/>
          <p:cNvSpPr>
            <a:spLocks noGrp="1"/>
          </p:cNvSpPr>
          <p:nvPr>
            <p:ph type="title"/>
          </p:nvPr>
        </p:nvSpPr>
        <p:spPr/>
        <p:txBody>
          <a:bodyPr/>
          <a:lstStyle/>
          <a:p>
            <a:r>
              <a:rPr lang="en-US" altLang="zh-CN" smtClean="0"/>
              <a:t>2.2.4 </a:t>
            </a:r>
            <a:r>
              <a:rPr lang="zh-CN" altLang="en-US" smtClean="0"/>
              <a:t>主要资产定价模型</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457200" y="1719263"/>
            <a:ext cx="8229600" cy="3067050"/>
          </a:xfrm>
        </p:spPr>
        <p:txBody>
          <a:bodyPr>
            <a:normAutofit fontScale="92500" lnSpcReduction="10000"/>
          </a:bodyPr>
          <a:lstStyle/>
          <a:p>
            <a:pPr>
              <a:buFont typeface="Wingdings" pitchFamily="2" charset="2"/>
              <a:buNone/>
            </a:pPr>
            <a:r>
              <a:rPr lang="zh-CN" sz="2400" smtClean="0"/>
              <a:t>（</a:t>
            </a:r>
            <a:r>
              <a:rPr lang="en-US" altLang="zh-CN" sz="2400" smtClean="0"/>
              <a:t>5</a:t>
            </a:r>
            <a:r>
              <a:rPr lang="zh-CN" sz="2400" smtClean="0"/>
              <a:t>）没有交易费用。</a:t>
            </a:r>
          </a:p>
          <a:p>
            <a:pPr>
              <a:buFont typeface="Wingdings" pitchFamily="2" charset="2"/>
              <a:buNone/>
            </a:pPr>
            <a:r>
              <a:rPr lang="zh-CN" sz="2400" smtClean="0"/>
              <a:t>（</a:t>
            </a:r>
            <a:r>
              <a:rPr lang="en-US" altLang="zh-CN" sz="2400" smtClean="0"/>
              <a:t>6</a:t>
            </a:r>
            <a:r>
              <a:rPr lang="zh-CN" sz="2400" smtClean="0"/>
              <a:t>）没有税收。</a:t>
            </a:r>
          </a:p>
          <a:p>
            <a:pPr>
              <a:buFont typeface="Wingdings" pitchFamily="2" charset="2"/>
              <a:buNone/>
            </a:pPr>
            <a:r>
              <a:rPr lang="zh-CN" sz="2400" smtClean="0"/>
              <a:t>（</a:t>
            </a:r>
            <a:r>
              <a:rPr lang="en-US" altLang="zh-CN" sz="2400" smtClean="0"/>
              <a:t>7</a:t>
            </a:r>
            <a:r>
              <a:rPr lang="zh-CN" sz="2400" smtClean="0"/>
              <a:t>）所有投资者都是价格接受者（即假设单个投资者的买卖行为不会影响股价）。</a:t>
            </a:r>
          </a:p>
          <a:p>
            <a:pPr>
              <a:buFont typeface="Wingdings" pitchFamily="2" charset="2"/>
              <a:buNone/>
            </a:pPr>
            <a:r>
              <a:rPr lang="zh-CN" sz="2400" smtClean="0"/>
              <a:t>（</a:t>
            </a:r>
            <a:r>
              <a:rPr lang="en-US" altLang="zh-CN" sz="2400" smtClean="0"/>
              <a:t>8</a:t>
            </a:r>
            <a:r>
              <a:rPr lang="zh-CN" sz="2400" smtClean="0"/>
              <a:t>）所有资产的数量都是确定的。 </a:t>
            </a:r>
            <a:endParaRPr lang="en-US" altLang="zh-CN" sz="2400" smtClean="0"/>
          </a:p>
          <a:p>
            <a:pPr>
              <a:buFont typeface="Wingdings" pitchFamily="2" charset="2"/>
              <a:buNone/>
            </a:pPr>
            <a:r>
              <a:rPr lang="en-US" sz="2400" smtClean="0"/>
              <a:t>  </a:t>
            </a:r>
            <a:endParaRPr lang="zh-CN" sz="2400" smtClean="0"/>
          </a:p>
          <a:p>
            <a:pPr>
              <a:buFont typeface="Wingdings" pitchFamily="2" charset="2"/>
              <a:buNone/>
            </a:pPr>
            <a:r>
              <a:rPr lang="en-US" altLang="zh-CN" sz="2400" b="1" smtClean="0"/>
              <a:t>   </a:t>
            </a:r>
            <a:r>
              <a:rPr lang="zh-CN" sz="2400" b="1" smtClean="0"/>
              <a:t>资本资产定价模型的一般形式为：</a:t>
            </a:r>
            <a:endParaRPr lang="en-US" altLang="zh-CN" sz="2400" b="1" smtClean="0"/>
          </a:p>
          <a:p>
            <a:pPr>
              <a:buFont typeface="Wingdings" pitchFamily="2" charset="2"/>
              <a:buNone/>
            </a:pPr>
            <a:r>
              <a:rPr lang="en-US" altLang="zh-CN" sz="2400" b="1" smtClean="0"/>
              <a:t>   </a:t>
            </a:r>
            <a:endParaRPr lang="zh-CN" altLang="en-US" sz="2400" b="1" smtClean="0"/>
          </a:p>
        </p:txBody>
      </p:sp>
      <p:sp>
        <p:nvSpPr>
          <p:cNvPr id="30724" name="标题 1"/>
          <p:cNvSpPr>
            <a:spLocks noGrp="1"/>
          </p:cNvSpPr>
          <p:nvPr>
            <p:ph type="title"/>
          </p:nvPr>
        </p:nvSpPr>
        <p:spPr/>
        <p:txBody>
          <a:bodyPr/>
          <a:lstStyle/>
          <a:p>
            <a:r>
              <a:rPr lang="en-US" altLang="zh-CN" smtClean="0"/>
              <a:t>2.2.4 </a:t>
            </a:r>
            <a:r>
              <a:rPr lang="zh-CN" altLang="en-US" smtClean="0"/>
              <a:t>主要资产定价模型</a:t>
            </a:r>
          </a:p>
        </p:txBody>
      </p:sp>
      <p:sp>
        <p:nvSpPr>
          <p:cNvPr id="3072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22" name="Object 1"/>
          <p:cNvGraphicFramePr>
            <a:graphicFrameLocks noChangeAspect="1"/>
          </p:cNvGraphicFramePr>
          <p:nvPr/>
        </p:nvGraphicFramePr>
        <p:xfrm>
          <a:off x="1714500" y="5143500"/>
          <a:ext cx="2571750" cy="500063"/>
        </p:xfrm>
        <a:graphic>
          <a:graphicData uri="http://schemas.openxmlformats.org/presentationml/2006/ole">
            <mc:AlternateContent xmlns:mc="http://schemas.openxmlformats.org/markup-compatibility/2006">
              <mc:Choice xmlns:v="urn:schemas-microsoft-com:vml" Requires="v">
                <p:oleObj spid="_x0000_s30780" name="公式" r:id="rId3" imgW="1415530" imgH="229594" progId="Equation.3">
                  <p:embed/>
                </p:oleObj>
              </mc:Choice>
              <mc:Fallback>
                <p:oleObj name="公式" r:id="rId3" imgW="1415530" imgH="229594"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5143500"/>
                        <a:ext cx="25717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457200" y="1719263"/>
            <a:ext cx="8229600" cy="923925"/>
          </a:xfrm>
        </p:spPr>
        <p:txBody>
          <a:bodyPr/>
          <a:lstStyle/>
          <a:p>
            <a:r>
              <a:rPr lang="zh-CN" altLang="en-US" sz="2400" smtClean="0"/>
              <a:t>资本资产定价模型可以用证券市场线表示。它说明必要报酬率</a:t>
            </a:r>
            <a:r>
              <a:rPr lang="en-US" altLang="zh-CN" sz="2400" smtClean="0"/>
              <a:t>R</a:t>
            </a:r>
            <a:r>
              <a:rPr lang="zh-CN" altLang="en-US" sz="2400" smtClean="0"/>
              <a:t>与不可分散风险</a:t>
            </a:r>
            <a:r>
              <a:rPr lang="el-GR" altLang="zh-CN" sz="2400" smtClean="0">
                <a:latin typeface="Times New Roman" pitchFamily="18" charset="0"/>
                <a:cs typeface="Times New Roman" pitchFamily="18" charset="0"/>
              </a:rPr>
              <a:t>β</a:t>
            </a:r>
            <a:r>
              <a:rPr lang="zh-CN" altLang="en-US" sz="2400" smtClean="0">
                <a:latin typeface="Times New Roman" pitchFamily="18" charset="0"/>
                <a:cs typeface="Times New Roman" pitchFamily="18" charset="0"/>
              </a:rPr>
              <a:t>系数之间的关系。</a:t>
            </a:r>
            <a:endParaRPr lang="zh-CN" altLang="en-US" sz="2400" smtClean="0"/>
          </a:p>
        </p:txBody>
      </p:sp>
      <p:sp>
        <p:nvSpPr>
          <p:cNvPr id="100355" name="标题 1"/>
          <p:cNvSpPr>
            <a:spLocks noGrp="1"/>
          </p:cNvSpPr>
          <p:nvPr>
            <p:ph type="title"/>
          </p:nvPr>
        </p:nvSpPr>
        <p:spPr/>
        <p:txBody>
          <a:bodyPr/>
          <a:lstStyle/>
          <a:p>
            <a:r>
              <a:rPr lang="en-US" altLang="zh-CN" smtClean="0"/>
              <a:t>2.2.4 </a:t>
            </a:r>
            <a:r>
              <a:rPr lang="zh-CN" altLang="en-US" smtClean="0"/>
              <a:t>主要资产定价模型</a:t>
            </a:r>
          </a:p>
        </p:txBody>
      </p:sp>
      <p:pic>
        <p:nvPicPr>
          <p:cNvPr id="100356" name="图片 6" descr="QQ截图未命名1.png"/>
          <p:cNvPicPr>
            <a:picLocks noChangeAspect="1"/>
          </p:cNvPicPr>
          <p:nvPr/>
        </p:nvPicPr>
        <p:blipFill>
          <a:blip r:embed="rId2" cstate="print"/>
          <a:srcRect/>
          <a:stretch>
            <a:fillRect/>
          </a:stretch>
        </p:blipFill>
        <p:spPr bwMode="auto">
          <a:xfrm>
            <a:off x="1143000" y="2571750"/>
            <a:ext cx="5643563" cy="4286250"/>
          </a:xfrm>
          <a:prstGeom prst="rect">
            <a:avLst/>
          </a:prstGeom>
          <a:noFill/>
          <a:ln w="9525">
            <a:noFill/>
            <a:miter lim="800000"/>
            <a:headEnd/>
            <a:tailEnd/>
          </a:ln>
        </p:spPr>
      </p:pic>
      <p:sp>
        <p:nvSpPr>
          <p:cNvPr id="100357" name="TextBox 7"/>
          <p:cNvSpPr txBox="1">
            <a:spLocks noChangeArrowheads="1"/>
          </p:cNvSpPr>
          <p:nvPr/>
        </p:nvSpPr>
        <p:spPr bwMode="auto">
          <a:xfrm>
            <a:off x="6786563" y="2571750"/>
            <a:ext cx="1928812" cy="3692525"/>
          </a:xfrm>
          <a:prstGeom prst="rect">
            <a:avLst/>
          </a:prstGeom>
          <a:noFill/>
          <a:ln w="9525">
            <a:noFill/>
            <a:miter lim="800000"/>
            <a:headEnd/>
            <a:tailEnd/>
          </a:ln>
        </p:spPr>
        <p:txBody>
          <a:bodyPr>
            <a:spAutoFit/>
          </a:bodyPr>
          <a:lstStyle/>
          <a:p>
            <a:r>
              <a:rPr lang="en-US" altLang="zh-CN"/>
              <a:t>SML</a:t>
            </a:r>
            <a:r>
              <a:rPr lang="zh-CN" altLang="en-US"/>
              <a:t>为证券市场线，反映了投资者回避风险的程度</a:t>
            </a:r>
            <a:r>
              <a:rPr lang="en-US" altLang="zh-CN"/>
              <a:t>——</a:t>
            </a:r>
            <a:r>
              <a:rPr lang="zh-CN" altLang="en-US"/>
              <a:t>直线越陡峭，投资者越回避风险。</a:t>
            </a:r>
            <a:endParaRPr lang="en-US" altLang="zh-CN"/>
          </a:p>
          <a:p>
            <a:endParaRPr lang="en-US" altLang="zh-CN"/>
          </a:p>
          <a:p>
            <a:r>
              <a:rPr lang="el-GR" altLang="zh-CN">
                <a:latin typeface="Times New Roman" pitchFamily="18" charset="0"/>
                <a:cs typeface="Times New Roman" pitchFamily="18" charset="0"/>
              </a:rPr>
              <a:t>β</a:t>
            </a:r>
            <a:r>
              <a:rPr lang="zh-CN" altLang="en-US">
                <a:latin typeface="Times New Roman" pitchFamily="18" charset="0"/>
                <a:cs typeface="Times New Roman" pitchFamily="18" charset="0"/>
              </a:rPr>
              <a:t>值越高，要求的风险报酬率越高，在无风险报酬率不变的情况下，必要报酬率也越高。</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pPr eaLnBrk="1" hangingPunct="1"/>
            <a:r>
              <a:rPr lang="zh-CN" altLang="en-US" smtClean="0"/>
              <a:t>财务管理的价值观念</a:t>
            </a:r>
          </a:p>
        </p:txBody>
      </p:sp>
      <p:sp>
        <p:nvSpPr>
          <p:cNvPr id="105475" name="内容占位符 2"/>
          <p:cNvSpPr>
            <a:spLocks noGrp="1"/>
          </p:cNvSpPr>
          <p:nvPr>
            <p:ph idx="1"/>
          </p:nvPr>
        </p:nvSpPr>
        <p:spPr>
          <a:xfrm>
            <a:off x="457200" y="2000250"/>
            <a:ext cx="8229600" cy="4130675"/>
          </a:xfrm>
        </p:spPr>
        <p:txBody>
          <a:bodyPr/>
          <a:lstStyle/>
          <a:p>
            <a:pPr eaLnBrk="1" hangingPunct="1"/>
            <a:r>
              <a:rPr lang="en-US" altLang="zh-CN" sz="3200" b="1" smtClean="0"/>
              <a:t>2.1 </a:t>
            </a:r>
            <a:r>
              <a:rPr lang="en-US" altLang="zh-CN" sz="3200" smtClean="0"/>
              <a:t> </a:t>
            </a:r>
            <a:r>
              <a:rPr lang="zh-CN" altLang="en-US" sz="3200" b="1" smtClean="0"/>
              <a:t>货币时间价值</a:t>
            </a:r>
            <a:endParaRPr lang="en-US" altLang="zh-CN" sz="3200" b="1" smtClean="0"/>
          </a:p>
          <a:p>
            <a:pPr eaLnBrk="1" hangingPunct="1"/>
            <a:r>
              <a:rPr lang="en-US" altLang="zh-CN" sz="3200" b="1" smtClean="0"/>
              <a:t>2.2  </a:t>
            </a:r>
            <a:r>
              <a:rPr lang="zh-CN" altLang="en-US" sz="3200" b="1" smtClean="0"/>
              <a:t>风险与报酬</a:t>
            </a:r>
            <a:endParaRPr lang="en-US" altLang="zh-CN" sz="3200" b="1" smtClean="0"/>
          </a:p>
          <a:p>
            <a:pPr eaLnBrk="1" hangingPunct="1"/>
            <a:r>
              <a:rPr lang="en-US" altLang="zh-CN" sz="3200" b="1" smtClean="0">
                <a:solidFill>
                  <a:srgbClr val="0070C0"/>
                </a:solidFill>
              </a:rPr>
              <a:t>2.3 </a:t>
            </a:r>
            <a:r>
              <a:rPr lang="zh-CN" altLang="en-US" sz="3200" b="1" smtClean="0">
                <a:solidFill>
                  <a:srgbClr val="0070C0"/>
                </a:solidFill>
              </a:rPr>
              <a:t> 证券估值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0" y="60642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lang="zh-CN" altLang="en-US" sz="2800" b="1" dirty="0">
                <a:solidFill>
                  <a:schemeClr val="accent2"/>
                </a:solidFill>
                <a:ea typeface="隶书" pitchFamily="49" charset="-122"/>
              </a:rPr>
              <a:t>货币</a:t>
            </a:r>
            <a:r>
              <a:rPr lang="zh-CN" altLang="en-US" sz="2800" b="1" dirty="0" smtClean="0">
                <a:solidFill>
                  <a:schemeClr val="accent2"/>
                </a:solidFill>
                <a:ea typeface="隶书" pitchFamily="49" charset="-122"/>
              </a:rPr>
              <a:t>时间</a:t>
            </a:r>
            <a:r>
              <a:rPr lang="zh-CN" altLang="en-US" sz="2800" b="1" dirty="0">
                <a:solidFill>
                  <a:schemeClr val="accent2"/>
                </a:solidFill>
                <a:ea typeface="隶书" pitchFamily="49" charset="-122"/>
              </a:rPr>
              <a:t>价值</a:t>
            </a:r>
          </a:p>
        </p:txBody>
      </p:sp>
      <p:sp>
        <p:nvSpPr>
          <p:cNvPr id="297990"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313351" name="Rectangle 7"/>
          <p:cNvSpPr>
            <a:spLocks noChangeArrowheads="1"/>
          </p:cNvSpPr>
          <p:nvPr/>
        </p:nvSpPr>
        <p:spPr bwMode="auto">
          <a:xfrm>
            <a:off x="684213" y="1355398"/>
            <a:ext cx="80295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4000" eaLnBrk="0" hangingPunct="0">
              <a:lnSpc>
                <a:spcPct val="200000"/>
              </a:lnSpc>
            </a:pPr>
            <a:r>
              <a:rPr lang="en-US" altLang="zh-CN" sz="1600" b="1" dirty="0" smtClean="0">
                <a:latin typeface="宋体" charset="-122"/>
                <a:ea typeface="宋体" charset="-122"/>
              </a:rPr>
              <a:t>2</a:t>
            </a:r>
            <a:r>
              <a:rPr lang="en-US" altLang="zh-CN" sz="1600" b="1" dirty="0">
                <a:latin typeface="宋体" charset="-122"/>
                <a:ea typeface="宋体" charset="-122"/>
              </a:rPr>
              <a:t>. </a:t>
            </a:r>
            <a:r>
              <a:rPr lang="zh-CN" altLang="en-US" sz="1600" b="1" dirty="0">
                <a:latin typeface="宋体" charset="-122"/>
                <a:ea typeface="宋体" charset="-122"/>
              </a:rPr>
              <a:t>货币</a:t>
            </a:r>
            <a:r>
              <a:rPr lang="zh-CN" altLang="en-US" sz="1600" b="1" dirty="0" smtClean="0">
                <a:latin typeface="宋体" charset="-122"/>
                <a:ea typeface="宋体" charset="-122"/>
              </a:rPr>
              <a:t>时间</a:t>
            </a:r>
            <a:r>
              <a:rPr lang="zh-CN" altLang="en-US" sz="1600" b="1" dirty="0">
                <a:latin typeface="宋体" charset="-122"/>
                <a:ea typeface="宋体" charset="-122"/>
              </a:rPr>
              <a:t>价值的表现形式：利息和利率</a:t>
            </a:r>
            <a:endParaRPr lang="zh-CN" altLang="en-US" sz="1600" dirty="0">
              <a:latin typeface="宋体" charset="-122"/>
              <a:ea typeface="宋体" charset="-122"/>
            </a:endParaRPr>
          </a:p>
          <a:p>
            <a:pPr indent="254000">
              <a:lnSpc>
                <a:spcPct val="200000"/>
              </a:lnSpc>
            </a:pPr>
            <a:r>
              <a:rPr lang="zh-CN" altLang="en-US" sz="1600" dirty="0">
                <a:latin typeface="宋体" charset="-122"/>
                <a:ea typeface="宋体" charset="-122"/>
              </a:rPr>
              <a:t>利息（利润）是</a:t>
            </a:r>
            <a:r>
              <a:rPr lang="zh-CN" altLang="en-US" sz="1600" dirty="0" smtClean="0">
                <a:latin typeface="宋体" charset="-122"/>
                <a:ea typeface="宋体" charset="-122"/>
              </a:rPr>
              <a:t>衡量</a:t>
            </a:r>
            <a:r>
              <a:rPr lang="zh-CN" altLang="en-US" sz="1600" dirty="0">
                <a:latin typeface="宋体" charset="-122"/>
                <a:ea typeface="宋体" charset="-122"/>
              </a:rPr>
              <a:t>货币</a:t>
            </a:r>
            <a:r>
              <a:rPr lang="zh-CN" altLang="en-US" sz="1600" dirty="0" smtClean="0">
                <a:latin typeface="宋体" charset="-122"/>
                <a:ea typeface="宋体" charset="-122"/>
              </a:rPr>
              <a:t>时间</a:t>
            </a:r>
            <a:r>
              <a:rPr lang="zh-CN" altLang="en-US" sz="1600" dirty="0">
                <a:latin typeface="宋体" charset="-122"/>
                <a:ea typeface="宋体" charset="-122"/>
              </a:rPr>
              <a:t>价值的绝对</a:t>
            </a:r>
            <a:r>
              <a:rPr lang="zh-CN" altLang="en-US" sz="1600" dirty="0" smtClean="0">
                <a:latin typeface="宋体" charset="-122"/>
                <a:ea typeface="宋体" charset="-122"/>
              </a:rPr>
              <a:t>尺度；</a:t>
            </a:r>
            <a:endParaRPr lang="en-US" altLang="zh-CN" sz="1600" dirty="0" smtClean="0">
              <a:latin typeface="宋体" charset="-122"/>
              <a:ea typeface="宋体" charset="-122"/>
            </a:endParaRPr>
          </a:p>
          <a:p>
            <a:pPr indent="254000">
              <a:lnSpc>
                <a:spcPct val="200000"/>
              </a:lnSpc>
            </a:pPr>
            <a:r>
              <a:rPr lang="zh-CN" altLang="en-US" sz="1600" dirty="0" smtClean="0">
                <a:latin typeface="宋体" charset="-122"/>
                <a:ea typeface="宋体" charset="-122"/>
              </a:rPr>
              <a:t>利率是衡量货币时间</a:t>
            </a:r>
            <a:r>
              <a:rPr lang="zh-CN" altLang="en-US" sz="1600" dirty="0">
                <a:latin typeface="宋体" charset="-122"/>
                <a:ea typeface="宋体" charset="-122"/>
              </a:rPr>
              <a:t>价值的相对尺度。</a:t>
            </a:r>
          </a:p>
          <a:p>
            <a:pPr indent="254000">
              <a:lnSpc>
                <a:spcPct val="200000"/>
              </a:lnSpc>
            </a:pPr>
            <a:r>
              <a:rPr lang="zh-CN" altLang="en-US" sz="1600" dirty="0">
                <a:latin typeface="宋体" charset="-122"/>
                <a:ea typeface="宋体" charset="-122"/>
              </a:rPr>
              <a:t>（</a:t>
            </a:r>
            <a:r>
              <a:rPr lang="en-US" altLang="zh-CN" sz="1600" dirty="0">
                <a:latin typeface="宋体" charset="-122"/>
                <a:ea typeface="宋体" charset="-122"/>
              </a:rPr>
              <a:t>1</a:t>
            </a:r>
            <a:r>
              <a:rPr lang="zh-CN" altLang="en-US" sz="1600" dirty="0">
                <a:latin typeface="宋体" charset="-122"/>
                <a:ea typeface="宋体" charset="-122"/>
              </a:rPr>
              <a:t>）利息：放弃资金使用权所得的报酬或占用资金所付出的代价，亦称子金。</a:t>
            </a:r>
          </a:p>
          <a:p>
            <a:pPr indent="254000">
              <a:lnSpc>
                <a:spcPct val="200000"/>
              </a:lnSpc>
            </a:pPr>
            <a:r>
              <a:rPr lang="zh-CN" altLang="en-US" sz="1600" dirty="0">
                <a:latin typeface="宋体" charset="-122"/>
                <a:ea typeface="宋体" charset="-122"/>
              </a:rPr>
              <a:t>（</a:t>
            </a:r>
            <a:r>
              <a:rPr lang="en-US" altLang="zh-CN" sz="1600" dirty="0">
                <a:latin typeface="宋体" charset="-122"/>
                <a:ea typeface="宋体" charset="-122"/>
              </a:rPr>
              <a:t>2</a:t>
            </a:r>
            <a:r>
              <a:rPr lang="zh-CN" altLang="en-US" sz="1600" dirty="0">
                <a:latin typeface="宋体" charset="-122"/>
                <a:ea typeface="宋体" charset="-122"/>
              </a:rPr>
              <a:t>）利率：利率是指在一个计算周期内所得到的利息额与期初借贷资金额（即本金）之比，一般以百分数表示。</a:t>
            </a:r>
          </a:p>
          <a:p>
            <a:pPr indent="254000">
              <a:lnSpc>
                <a:spcPct val="200000"/>
              </a:lnSpc>
            </a:pPr>
            <a:r>
              <a:rPr lang="zh-CN" altLang="en-US" sz="1600" dirty="0">
                <a:latin typeface="宋体" charset="-122"/>
                <a:ea typeface="宋体" charset="-122"/>
              </a:rPr>
              <a:t>（</a:t>
            </a:r>
            <a:r>
              <a:rPr lang="en-US" altLang="zh-CN" sz="1600" dirty="0">
                <a:latin typeface="宋体" charset="-122"/>
                <a:ea typeface="宋体" charset="-122"/>
              </a:rPr>
              <a:t>3</a:t>
            </a:r>
            <a:r>
              <a:rPr lang="zh-CN" altLang="en-US" sz="1600" dirty="0">
                <a:latin typeface="宋体" charset="-122"/>
                <a:ea typeface="宋体" charset="-122"/>
              </a:rPr>
              <a:t>）利息的计算：</a:t>
            </a:r>
          </a:p>
          <a:p>
            <a:pPr indent="254000">
              <a:lnSpc>
                <a:spcPct val="200000"/>
              </a:lnSpc>
            </a:pPr>
            <a:r>
              <a:rPr lang="zh-CN" altLang="en-US" sz="1600" b="1" dirty="0">
                <a:latin typeface="宋体" charset="-122"/>
                <a:ea typeface="宋体" charset="-122"/>
              </a:rPr>
              <a:t>              包括单利法和复利法</a:t>
            </a:r>
          </a:p>
          <a:p>
            <a:pPr indent="254000">
              <a:lnSpc>
                <a:spcPct val="150000"/>
              </a:lnSpc>
            </a:pPr>
            <a:endParaRPr lang="en-US" altLang="zh-CN" sz="1600" b="1" dirty="0">
              <a:latin typeface="宋体" charset="-122"/>
              <a:ea typeface="宋体" charset="-122"/>
            </a:endParaRPr>
          </a:p>
        </p:txBody>
      </p:sp>
    </p:spTree>
    <p:extLst>
      <p:ext uri="{BB962C8B-B14F-4D97-AF65-F5344CB8AC3E}">
        <p14:creationId xmlns:p14="http://schemas.microsoft.com/office/powerpoint/2010/main" val="2507732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3351">
                                            <p:txEl>
                                              <p:pRg st="0" end="0"/>
                                            </p:txEl>
                                          </p:spTgt>
                                        </p:tgtEl>
                                        <p:attrNameLst>
                                          <p:attrName>style.visibility</p:attrName>
                                        </p:attrNameLst>
                                      </p:cBhvr>
                                      <p:to>
                                        <p:strVal val="visible"/>
                                      </p:to>
                                    </p:set>
                                    <p:animEffect transition="in" filter="box(in)">
                                      <p:cBhvr>
                                        <p:cTn id="7" dur="1000"/>
                                        <p:tgtEl>
                                          <p:spTgt spid="3133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3351">
                                            <p:txEl>
                                              <p:pRg st="1" end="1"/>
                                            </p:txEl>
                                          </p:spTgt>
                                        </p:tgtEl>
                                        <p:attrNameLst>
                                          <p:attrName>style.visibility</p:attrName>
                                        </p:attrNameLst>
                                      </p:cBhvr>
                                      <p:to>
                                        <p:strVal val="visible"/>
                                      </p:to>
                                    </p:set>
                                    <p:animEffect transition="in" filter="box(in)">
                                      <p:cBhvr>
                                        <p:cTn id="12" dur="1000"/>
                                        <p:tgtEl>
                                          <p:spTgt spid="3133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3351">
                                            <p:txEl>
                                              <p:pRg st="2" end="2"/>
                                            </p:txEl>
                                          </p:spTgt>
                                        </p:tgtEl>
                                        <p:attrNameLst>
                                          <p:attrName>style.visibility</p:attrName>
                                        </p:attrNameLst>
                                      </p:cBhvr>
                                      <p:to>
                                        <p:strVal val="visible"/>
                                      </p:to>
                                    </p:set>
                                    <p:animEffect transition="in" filter="box(in)">
                                      <p:cBhvr>
                                        <p:cTn id="17" dur="1000"/>
                                        <p:tgtEl>
                                          <p:spTgt spid="3133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13351">
                                            <p:txEl>
                                              <p:pRg st="3" end="3"/>
                                            </p:txEl>
                                          </p:spTgt>
                                        </p:tgtEl>
                                        <p:attrNameLst>
                                          <p:attrName>style.visibility</p:attrName>
                                        </p:attrNameLst>
                                      </p:cBhvr>
                                      <p:to>
                                        <p:strVal val="visible"/>
                                      </p:to>
                                    </p:set>
                                    <p:animEffect transition="in" filter="diamond(in)">
                                      <p:cBhvr>
                                        <p:cTn id="22" dur="2000"/>
                                        <p:tgtEl>
                                          <p:spTgt spid="3133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13351">
                                            <p:txEl>
                                              <p:pRg st="4" end="4"/>
                                            </p:txEl>
                                          </p:spTgt>
                                        </p:tgtEl>
                                        <p:attrNameLst>
                                          <p:attrName>style.visibility</p:attrName>
                                        </p:attrNameLst>
                                      </p:cBhvr>
                                      <p:to>
                                        <p:strVal val="visible"/>
                                      </p:to>
                                    </p:set>
                                    <p:animEffect transition="in" filter="diamond(in)">
                                      <p:cBhvr>
                                        <p:cTn id="27" dur="2000"/>
                                        <p:tgtEl>
                                          <p:spTgt spid="3133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13351">
                                            <p:txEl>
                                              <p:pRg st="5" end="5"/>
                                            </p:txEl>
                                          </p:spTgt>
                                        </p:tgtEl>
                                        <p:attrNameLst>
                                          <p:attrName>style.visibility</p:attrName>
                                        </p:attrNameLst>
                                      </p:cBhvr>
                                      <p:to>
                                        <p:strVal val="visible"/>
                                      </p:to>
                                    </p:set>
                                    <p:animEffect transition="in" filter="diamond(in)">
                                      <p:cBhvr>
                                        <p:cTn id="32" dur="2000"/>
                                        <p:tgtEl>
                                          <p:spTgt spid="3133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313351">
                                            <p:txEl>
                                              <p:pRg st="6" end="6"/>
                                            </p:txEl>
                                          </p:spTgt>
                                        </p:tgtEl>
                                        <p:attrNameLst>
                                          <p:attrName>style.visibility</p:attrName>
                                        </p:attrNameLst>
                                      </p:cBhvr>
                                      <p:to>
                                        <p:strVal val="visible"/>
                                      </p:to>
                                    </p:set>
                                    <p:animEffect transition="in" filter="circle(in)">
                                      <p:cBhvr>
                                        <p:cTn id="37" dur="2000"/>
                                        <p:tgtEl>
                                          <p:spTgt spid="3133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en-US" altLang="zh-CN" smtClean="0"/>
              <a:t>2.3 </a:t>
            </a:r>
            <a:r>
              <a:rPr lang="zh-CN" altLang="en-US" smtClean="0"/>
              <a:t>证券估值</a:t>
            </a:r>
          </a:p>
        </p:txBody>
      </p:sp>
      <p:sp>
        <p:nvSpPr>
          <p:cNvPr id="106499" name="内容占位符 2"/>
          <p:cNvSpPr>
            <a:spLocks noGrp="1"/>
          </p:cNvSpPr>
          <p:nvPr>
            <p:ph idx="1"/>
          </p:nvPr>
        </p:nvSpPr>
        <p:spPr>
          <a:xfrm>
            <a:off x="457200" y="1571625"/>
            <a:ext cx="8229600" cy="4559300"/>
          </a:xfrm>
        </p:spPr>
        <p:txBody>
          <a:bodyPr/>
          <a:lstStyle/>
          <a:p>
            <a:r>
              <a:rPr lang="zh-CN" sz="2400" smtClean="0"/>
              <a:t>当公司决定扩大企业规模，而又缺少必要的资金时，可以通过出售金融证券来筹集。债券和股票是两种最常见的金融证券。当企业发行债券或股票时，无论融资者还是投资者都会对该种证券进行</a:t>
            </a:r>
            <a:r>
              <a:rPr lang="zh-CN" altLang="en-US" sz="2400" smtClean="0"/>
              <a:t>估值</a:t>
            </a:r>
            <a:r>
              <a:rPr lang="zh-CN" sz="2400" smtClean="0"/>
              <a:t>，以决定以何种价格发行或购买证券比较合理。因此证券</a:t>
            </a:r>
            <a:r>
              <a:rPr lang="zh-CN" altLang="en-US" sz="2400" smtClean="0"/>
              <a:t>估值</a:t>
            </a:r>
            <a:r>
              <a:rPr lang="zh-CN" sz="2400" smtClean="0"/>
              <a:t>是财务管理中一个十分重要的基本理论问题</a:t>
            </a:r>
            <a:endParaRPr lang="en-US" altLang="zh-CN" b="1" smtClean="0"/>
          </a:p>
          <a:p>
            <a:r>
              <a:rPr lang="en-US" altLang="zh-CN" b="1" smtClean="0"/>
              <a:t>2.3.1 </a:t>
            </a:r>
            <a:r>
              <a:rPr lang="zh-CN" altLang="en-US" b="1" smtClean="0"/>
              <a:t>债券的特征及估值</a:t>
            </a:r>
            <a:endParaRPr lang="en-US" altLang="zh-CN" b="1" smtClean="0"/>
          </a:p>
          <a:p>
            <a:r>
              <a:rPr lang="en-US" altLang="zh-CN" b="1" smtClean="0"/>
              <a:t>2.3.2 </a:t>
            </a:r>
            <a:r>
              <a:rPr lang="zh-CN" altLang="en-US" b="1" smtClean="0"/>
              <a:t>股票的特征及估值</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smtClean="0"/>
              <a:t>2.3.1 </a:t>
            </a:r>
            <a:r>
              <a:rPr lang="zh-CN" altLang="en-US" smtClean="0"/>
              <a:t>债券的特征及估值</a:t>
            </a:r>
          </a:p>
        </p:txBody>
      </p:sp>
      <p:sp>
        <p:nvSpPr>
          <p:cNvPr id="107523" name="内容占位符 2"/>
          <p:cNvSpPr>
            <a:spLocks noGrp="1"/>
          </p:cNvSpPr>
          <p:nvPr>
            <p:ph idx="1"/>
          </p:nvPr>
        </p:nvSpPr>
        <p:spPr/>
        <p:txBody>
          <a:bodyPr/>
          <a:lstStyle/>
          <a:p>
            <a:r>
              <a:rPr lang="zh-CN" sz="2400" smtClean="0"/>
              <a:t>债券是由公司、金融机构或政府发行的，表明发行人对其承担还本付息义务的一种债务性证券，是公司对外进行债务融资的主要方式之一。作为一种有价证券，其发行者和购买者之间的权利和义务通过债券契约固定下来。</a:t>
            </a:r>
            <a:endParaRPr lang="en-US" altLang="zh-CN" sz="2400" smtClean="0"/>
          </a:p>
          <a:p>
            <a:r>
              <a:rPr lang="en-US" altLang="zh-CN" sz="2400" b="1" smtClean="0"/>
              <a:t>1.</a:t>
            </a:r>
            <a:r>
              <a:rPr lang="zh-CN" altLang="en-US" sz="2400" b="1" smtClean="0"/>
              <a:t>债券的主要特征：</a:t>
            </a:r>
            <a:endParaRPr lang="en-US" altLang="zh-CN" sz="2400" b="1" smtClean="0"/>
          </a:p>
          <a:p>
            <a:pPr>
              <a:buFont typeface="Wingdings" pitchFamily="2" charset="2"/>
              <a:buNone/>
            </a:pPr>
            <a:r>
              <a:rPr lang="en-US" altLang="zh-CN" sz="2400" smtClean="0"/>
              <a:t>   </a:t>
            </a:r>
            <a:r>
              <a:rPr lang="zh-CN" altLang="en-US" sz="2400" smtClean="0"/>
              <a:t>（</a:t>
            </a:r>
            <a:r>
              <a:rPr lang="en-US" altLang="zh-CN" sz="2400" smtClean="0"/>
              <a:t>1</a:t>
            </a:r>
            <a:r>
              <a:rPr lang="zh-CN" altLang="en-US" sz="2400" smtClean="0"/>
              <a:t>）票面价值：债券发行人借入并且承诺到期偿付的金额</a:t>
            </a:r>
            <a:endParaRPr lang="en-US" altLang="zh-CN" sz="2400" smtClean="0"/>
          </a:p>
          <a:p>
            <a:pPr>
              <a:buFont typeface="Wingdings" pitchFamily="2" charset="2"/>
              <a:buNone/>
            </a:pPr>
            <a:r>
              <a:rPr lang="en-US" altLang="zh-CN" sz="2400" smtClean="0"/>
              <a:t>   </a:t>
            </a:r>
            <a:r>
              <a:rPr lang="zh-CN" altLang="en-US" sz="2400" smtClean="0"/>
              <a:t>（</a:t>
            </a:r>
            <a:r>
              <a:rPr lang="en-US" altLang="zh-CN" sz="2400" smtClean="0"/>
              <a:t>2</a:t>
            </a:r>
            <a:r>
              <a:rPr lang="zh-CN" altLang="en-US" sz="2400" smtClean="0"/>
              <a:t>）票面利率：债券持有人定期获取的利息与债券面值的比率</a:t>
            </a:r>
            <a:endParaRPr lang="en-US" altLang="zh-CN" sz="2400" smtClean="0"/>
          </a:p>
          <a:p>
            <a:pPr>
              <a:buFont typeface="Wingdings" pitchFamily="2" charset="2"/>
              <a:buNone/>
            </a:pPr>
            <a:r>
              <a:rPr lang="en-US" altLang="zh-CN" sz="2400" smtClean="0"/>
              <a:t>   </a:t>
            </a:r>
            <a:r>
              <a:rPr lang="zh-CN" altLang="en-US" sz="2400" smtClean="0"/>
              <a:t>（</a:t>
            </a:r>
            <a:r>
              <a:rPr lang="en-US" altLang="zh-CN" sz="2400" smtClean="0"/>
              <a:t>3</a:t>
            </a:r>
            <a:r>
              <a:rPr lang="zh-CN" altLang="en-US" sz="2400" smtClean="0"/>
              <a:t>）到期日：债券一般都有固定的偿还期限，到期日即指期限终止之时 </a:t>
            </a:r>
            <a:endParaRPr lang="zh-CN" sz="2400" smtClean="0"/>
          </a:p>
          <a:p>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457200" y="1719263"/>
            <a:ext cx="8229600" cy="923925"/>
          </a:xfrm>
        </p:spPr>
        <p:txBody>
          <a:bodyPr>
            <a:normAutofit fontScale="85000" lnSpcReduction="20000"/>
          </a:bodyPr>
          <a:lstStyle/>
          <a:p>
            <a:r>
              <a:rPr lang="en-US" altLang="zh-CN" sz="2400" b="1" smtClean="0"/>
              <a:t>2. </a:t>
            </a:r>
            <a:r>
              <a:rPr lang="zh-CN" altLang="en-US" sz="2400" b="1" smtClean="0"/>
              <a:t>债券的估值方法：</a:t>
            </a:r>
            <a:endParaRPr lang="en-US" altLang="zh-CN" sz="2400" b="1" smtClean="0"/>
          </a:p>
          <a:p>
            <a:endParaRPr lang="en-US" altLang="zh-CN" sz="2000" b="1" smtClean="0"/>
          </a:p>
          <a:p>
            <a:r>
              <a:rPr lang="zh-CN" altLang="en-US" sz="2000" b="1" smtClean="0"/>
              <a:t>债券价值的计算公式：</a:t>
            </a:r>
          </a:p>
        </p:txBody>
      </p:sp>
      <p:sp>
        <p:nvSpPr>
          <p:cNvPr id="34820" name="标题 1"/>
          <p:cNvSpPr>
            <a:spLocks noGrp="1"/>
          </p:cNvSpPr>
          <p:nvPr>
            <p:ph type="title"/>
          </p:nvPr>
        </p:nvSpPr>
        <p:spPr/>
        <p:txBody>
          <a:bodyPr/>
          <a:lstStyle/>
          <a:p>
            <a:r>
              <a:rPr lang="en-US" altLang="zh-CN" smtClean="0"/>
              <a:t>2.3.1 </a:t>
            </a:r>
            <a:r>
              <a:rPr lang="zh-CN" altLang="en-US" smtClean="0"/>
              <a:t>债券的特征及估值</a:t>
            </a:r>
          </a:p>
        </p:txBody>
      </p:sp>
      <p:sp>
        <p:nvSpPr>
          <p:cNvPr id="348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4818" name="Object 1"/>
          <p:cNvGraphicFramePr>
            <a:graphicFrameLocks noChangeAspect="1"/>
          </p:cNvGraphicFramePr>
          <p:nvPr/>
        </p:nvGraphicFramePr>
        <p:xfrm>
          <a:off x="928688" y="3071813"/>
          <a:ext cx="4214812" cy="1714500"/>
        </p:xfrm>
        <a:graphic>
          <a:graphicData uri="http://schemas.openxmlformats.org/presentationml/2006/ole">
            <mc:AlternateContent xmlns:mc="http://schemas.openxmlformats.org/markup-compatibility/2006">
              <mc:Choice xmlns:v="urn:schemas-microsoft-com:vml" Requires="v">
                <p:oleObj spid="_x0000_s34876" name="公式" r:id="rId3" imgW="2895480" imgH="1143000" progId="Equation.3">
                  <p:embed/>
                </p:oleObj>
              </mc:Choice>
              <mc:Fallback>
                <p:oleObj name="公式" r:id="rId3" imgW="2895480" imgH="1143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3071813"/>
                        <a:ext cx="4214812"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457200" y="1719263"/>
            <a:ext cx="8472488" cy="1852612"/>
          </a:xfrm>
        </p:spPr>
        <p:txBody>
          <a:bodyPr/>
          <a:lstStyle/>
          <a:p>
            <a:r>
              <a:rPr lang="zh-CN" altLang="en-US" smtClean="0"/>
              <a:t>例题</a:t>
            </a:r>
            <a:r>
              <a:rPr lang="en-US" altLang="zh-CN" smtClean="0"/>
              <a:t>1</a:t>
            </a:r>
            <a:r>
              <a:rPr lang="zh-CN" altLang="en-US" smtClean="0"/>
              <a:t>：</a:t>
            </a:r>
            <a:r>
              <a:rPr lang="en-US" sz="2400" smtClean="0"/>
              <a:t> </a:t>
            </a:r>
          </a:p>
          <a:p>
            <a:pPr>
              <a:buFont typeface="Wingdings" pitchFamily="2" charset="2"/>
              <a:buNone/>
            </a:pPr>
            <a:r>
              <a:rPr lang="en-US" sz="2400" smtClean="0"/>
              <a:t>            </a:t>
            </a:r>
            <a:r>
              <a:rPr lang="en-US" altLang="zh-CN" sz="2400" smtClean="0"/>
              <a:t>A</a:t>
            </a:r>
            <a:r>
              <a:rPr lang="zh-CN" sz="2400" smtClean="0"/>
              <a:t>公司拟购买另一家公司发行的公司债券，该债券面值为</a:t>
            </a:r>
            <a:r>
              <a:rPr lang="en-US" altLang="zh-CN" sz="2400" smtClean="0"/>
              <a:t>100</a:t>
            </a:r>
            <a:r>
              <a:rPr lang="zh-CN" sz="2400" smtClean="0"/>
              <a:t>元，期限</a:t>
            </a:r>
            <a:r>
              <a:rPr lang="en-US" altLang="zh-CN" sz="2400" smtClean="0"/>
              <a:t>5</a:t>
            </a:r>
            <a:r>
              <a:rPr lang="zh-CN" sz="2400" smtClean="0"/>
              <a:t>年，票面利率为</a:t>
            </a:r>
            <a:r>
              <a:rPr lang="en-US" altLang="zh-CN" sz="2400" smtClean="0"/>
              <a:t>10%</a:t>
            </a:r>
            <a:r>
              <a:rPr lang="zh-CN" sz="2400" smtClean="0"/>
              <a:t>，按年计息，当前市场利率为</a:t>
            </a:r>
            <a:r>
              <a:rPr lang="en-US" altLang="zh-CN" sz="2400" smtClean="0"/>
              <a:t>8%</a:t>
            </a:r>
            <a:r>
              <a:rPr lang="zh-CN" sz="2400" smtClean="0"/>
              <a:t>，该债券发行价格为多少时，</a:t>
            </a:r>
            <a:r>
              <a:rPr lang="en-US" altLang="zh-CN" sz="2400" smtClean="0"/>
              <a:t>A</a:t>
            </a:r>
            <a:r>
              <a:rPr lang="zh-CN" sz="2400" smtClean="0"/>
              <a:t>公司才能购买</a:t>
            </a:r>
            <a:r>
              <a:rPr lang="en-US" altLang="zh-CN" sz="2400" smtClean="0"/>
              <a:t>?</a:t>
            </a:r>
            <a:endParaRPr lang="zh-CN" altLang="zh-CN" sz="2400" smtClean="0"/>
          </a:p>
          <a:p>
            <a:endParaRPr lang="zh-CN" altLang="en-US" smtClean="0"/>
          </a:p>
        </p:txBody>
      </p:sp>
      <p:sp>
        <p:nvSpPr>
          <p:cNvPr id="35844" name="标题 1"/>
          <p:cNvSpPr>
            <a:spLocks noGrp="1"/>
          </p:cNvSpPr>
          <p:nvPr>
            <p:ph type="title"/>
          </p:nvPr>
        </p:nvSpPr>
        <p:spPr/>
        <p:txBody>
          <a:bodyPr/>
          <a:lstStyle/>
          <a:p>
            <a:r>
              <a:rPr lang="en-US" altLang="zh-CN" smtClean="0"/>
              <a:t>2.3.1 </a:t>
            </a:r>
            <a:r>
              <a:rPr lang="zh-CN" altLang="en-US" smtClean="0"/>
              <a:t>债券的特征及估值</a:t>
            </a:r>
          </a:p>
        </p:txBody>
      </p:sp>
      <p:sp>
        <p:nvSpPr>
          <p:cNvPr id="3584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5842" name="Object 1"/>
          <p:cNvGraphicFramePr>
            <a:graphicFrameLocks noChangeAspect="1"/>
          </p:cNvGraphicFramePr>
          <p:nvPr/>
        </p:nvGraphicFramePr>
        <p:xfrm>
          <a:off x="857250" y="3786188"/>
          <a:ext cx="8072438" cy="500062"/>
        </p:xfrm>
        <a:graphic>
          <a:graphicData uri="http://schemas.openxmlformats.org/presentationml/2006/ole">
            <mc:AlternateContent xmlns:mc="http://schemas.openxmlformats.org/markup-compatibility/2006">
              <mc:Choice xmlns:v="urn:schemas-microsoft-com:vml" Requires="v">
                <p:oleObj spid="_x0000_s35900" name="Equation" r:id="rId3" imgW="3327120" imgH="241200" progId="">
                  <p:embed/>
                </p:oleObj>
              </mc:Choice>
              <mc:Fallback>
                <p:oleObj name="Equation" r:id="rId3" imgW="3327120" imgH="24120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786188"/>
                        <a:ext cx="8072438"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457200" y="1719263"/>
            <a:ext cx="8229600" cy="1995487"/>
          </a:xfrm>
        </p:spPr>
        <p:txBody>
          <a:bodyPr/>
          <a:lstStyle/>
          <a:p>
            <a:r>
              <a:rPr lang="zh-CN" altLang="en-US" smtClean="0"/>
              <a:t>例题</a:t>
            </a:r>
            <a:r>
              <a:rPr lang="en-US" altLang="zh-CN" smtClean="0"/>
              <a:t>2</a:t>
            </a:r>
            <a:r>
              <a:rPr lang="zh-CN" altLang="en-US" smtClean="0"/>
              <a:t>：</a:t>
            </a:r>
            <a:endParaRPr lang="en-US" altLang="zh-CN" smtClean="0"/>
          </a:p>
          <a:p>
            <a:pPr>
              <a:buFont typeface="Wingdings" pitchFamily="2" charset="2"/>
              <a:buNone/>
            </a:pPr>
            <a:r>
              <a:rPr lang="en-US" altLang="zh-CN" smtClean="0"/>
              <a:t>        </a:t>
            </a:r>
            <a:r>
              <a:rPr lang="en-US" altLang="zh-CN" sz="2400" smtClean="0"/>
              <a:t>B</a:t>
            </a:r>
            <a:r>
              <a:rPr lang="zh-CN" sz="2400" smtClean="0"/>
              <a:t>公司计划发行一种两年期带息债券，面值为</a:t>
            </a:r>
            <a:r>
              <a:rPr lang="en-US" altLang="zh-CN" sz="2400" smtClean="0"/>
              <a:t>100</a:t>
            </a:r>
            <a:r>
              <a:rPr lang="zh-CN" sz="2400" smtClean="0"/>
              <a:t>元，票面利率为</a:t>
            </a:r>
            <a:r>
              <a:rPr lang="en-US" altLang="zh-CN" sz="2400" smtClean="0"/>
              <a:t>6%</a:t>
            </a:r>
            <a:r>
              <a:rPr lang="zh-CN" sz="2400" smtClean="0"/>
              <a:t>，每半年付息一次，到期一次偿还本金，债券的市场利率为</a:t>
            </a:r>
            <a:r>
              <a:rPr lang="en-US" altLang="zh-CN" sz="2400" smtClean="0"/>
              <a:t>7%</a:t>
            </a:r>
            <a:r>
              <a:rPr lang="zh-CN" sz="2400" smtClean="0"/>
              <a:t>，</a:t>
            </a:r>
            <a:r>
              <a:rPr lang="en-US" sz="2400" smtClean="0"/>
              <a:t>	</a:t>
            </a:r>
            <a:r>
              <a:rPr lang="zh-CN" sz="2400" smtClean="0"/>
              <a:t>求该债券的公平价格。</a:t>
            </a:r>
            <a:endParaRPr lang="en-US" altLang="zh-CN" sz="2400" smtClean="0"/>
          </a:p>
          <a:p>
            <a:endParaRPr lang="zh-CN" altLang="en-US" smtClean="0"/>
          </a:p>
        </p:txBody>
      </p:sp>
      <p:sp>
        <p:nvSpPr>
          <p:cNvPr id="36868" name="标题 1"/>
          <p:cNvSpPr>
            <a:spLocks noGrp="1"/>
          </p:cNvSpPr>
          <p:nvPr>
            <p:ph type="title"/>
          </p:nvPr>
        </p:nvSpPr>
        <p:spPr/>
        <p:txBody>
          <a:bodyPr/>
          <a:lstStyle/>
          <a:p>
            <a:r>
              <a:rPr lang="en-US" altLang="zh-CN" smtClean="0"/>
              <a:t>2.3.1 </a:t>
            </a:r>
            <a:r>
              <a:rPr lang="zh-CN" altLang="en-US" smtClean="0"/>
              <a:t>债券的特征及估值</a:t>
            </a:r>
          </a:p>
        </p:txBody>
      </p:sp>
      <p:sp>
        <p:nvSpPr>
          <p:cNvPr id="368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866" name="Object 1"/>
          <p:cNvGraphicFramePr>
            <a:graphicFrameLocks noChangeAspect="1"/>
          </p:cNvGraphicFramePr>
          <p:nvPr/>
        </p:nvGraphicFramePr>
        <p:xfrm>
          <a:off x="914400" y="3929063"/>
          <a:ext cx="7315200" cy="428625"/>
        </p:xfrm>
        <a:graphic>
          <a:graphicData uri="http://schemas.openxmlformats.org/presentationml/2006/ole">
            <mc:AlternateContent xmlns:mc="http://schemas.openxmlformats.org/markup-compatibility/2006">
              <mc:Choice xmlns:v="urn:schemas-microsoft-com:vml" Requires="v">
                <p:oleObj spid="_x0000_s36924" name="Equation" r:id="rId3" imgW="3352680" imgH="241200" progId="">
                  <p:embed/>
                </p:oleObj>
              </mc:Choice>
              <mc:Fallback>
                <p:oleObj name="Equation" r:id="rId3" imgW="3352680" imgH="24120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29063"/>
                        <a:ext cx="7315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a:xfrm>
            <a:off x="457200" y="1719263"/>
            <a:ext cx="8229600" cy="1852612"/>
          </a:xfrm>
        </p:spPr>
        <p:txBody>
          <a:bodyPr/>
          <a:lstStyle/>
          <a:p>
            <a:r>
              <a:rPr lang="zh-CN" altLang="en-US" smtClean="0"/>
              <a:t>例题</a:t>
            </a:r>
            <a:r>
              <a:rPr lang="en-US" altLang="zh-CN" smtClean="0"/>
              <a:t>3</a:t>
            </a:r>
            <a:r>
              <a:rPr lang="zh-CN" altLang="en-US" smtClean="0"/>
              <a:t>：</a:t>
            </a:r>
            <a:endParaRPr lang="en-US" altLang="zh-CN" smtClean="0"/>
          </a:p>
          <a:p>
            <a:pPr>
              <a:buFont typeface="Wingdings" pitchFamily="2" charset="2"/>
              <a:buNone/>
            </a:pPr>
            <a:r>
              <a:rPr lang="en-US" altLang="zh-CN" sz="2400" smtClean="0"/>
              <a:t>            </a:t>
            </a:r>
            <a:r>
              <a:rPr lang="zh-CN" sz="2400" smtClean="0"/>
              <a:t>面值为</a:t>
            </a:r>
            <a:r>
              <a:rPr lang="en-US" altLang="zh-CN" sz="2400" smtClean="0"/>
              <a:t>100</a:t>
            </a:r>
            <a:r>
              <a:rPr lang="zh-CN" sz="2400" smtClean="0"/>
              <a:t>元，期限为</a:t>
            </a:r>
            <a:r>
              <a:rPr lang="en-US" altLang="zh-CN" sz="2400" smtClean="0"/>
              <a:t>5</a:t>
            </a:r>
            <a:r>
              <a:rPr lang="zh-CN" sz="2400" smtClean="0"/>
              <a:t>年的零息债券，到期按面值偿还，当时市场利率为</a:t>
            </a:r>
            <a:r>
              <a:rPr lang="en-US" altLang="zh-CN" sz="2400" smtClean="0"/>
              <a:t>8%</a:t>
            </a:r>
            <a:r>
              <a:rPr lang="zh-CN" sz="2400" smtClean="0"/>
              <a:t>，其价格为多少时，投资者才会购买？</a:t>
            </a:r>
            <a:endParaRPr lang="zh-CN" altLang="en-US" sz="2400" smtClean="0"/>
          </a:p>
        </p:txBody>
      </p:sp>
      <p:sp>
        <p:nvSpPr>
          <p:cNvPr id="37892" name="标题 1"/>
          <p:cNvSpPr>
            <a:spLocks noGrp="1"/>
          </p:cNvSpPr>
          <p:nvPr>
            <p:ph type="title"/>
          </p:nvPr>
        </p:nvSpPr>
        <p:spPr/>
        <p:txBody>
          <a:bodyPr/>
          <a:lstStyle/>
          <a:p>
            <a:r>
              <a:rPr lang="en-US" altLang="zh-CN" smtClean="0"/>
              <a:t>2.3.1 </a:t>
            </a:r>
            <a:r>
              <a:rPr lang="zh-CN" altLang="en-US" smtClean="0"/>
              <a:t>债券的特征及估值</a:t>
            </a:r>
          </a:p>
        </p:txBody>
      </p:sp>
      <p:sp>
        <p:nvSpPr>
          <p:cNvPr id="378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7890" name="Object 1"/>
          <p:cNvGraphicFramePr>
            <a:graphicFrameLocks noChangeAspect="1"/>
          </p:cNvGraphicFramePr>
          <p:nvPr/>
        </p:nvGraphicFramePr>
        <p:xfrm>
          <a:off x="1216025" y="3786188"/>
          <a:ext cx="5495925" cy="571500"/>
        </p:xfrm>
        <a:graphic>
          <a:graphicData uri="http://schemas.openxmlformats.org/presentationml/2006/ole">
            <mc:AlternateContent xmlns:mc="http://schemas.openxmlformats.org/markup-compatibility/2006">
              <mc:Choice xmlns:v="urn:schemas-microsoft-com:vml" Requires="v">
                <p:oleObj spid="_x0000_s37948" name="Equation" r:id="rId3" imgW="2527200" imgH="241200" progId="">
                  <p:embed/>
                </p:oleObj>
              </mc:Choice>
              <mc:Fallback>
                <p:oleObj name="Equation" r:id="rId3" imgW="2527200" imgH="24120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3786188"/>
                        <a:ext cx="54959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p:txBody>
          <a:bodyPr/>
          <a:lstStyle/>
          <a:p>
            <a:r>
              <a:rPr lang="en-US" altLang="zh-CN" sz="2400" b="1" smtClean="0"/>
              <a:t>3. </a:t>
            </a:r>
            <a:r>
              <a:rPr lang="zh-CN" altLang="en-US" sz="2400" b="1" smtClean="0"/>
              <a:t>债券投资的优缺点</a:t>
            </a:r>
            <a:endParaRPr lang="en-US" altLang="zh-CN" sz="2400" b="1" smtClean="0"/>
          </a:p>
          <a:p>
            <a:r>
              <a:rPr lang="zh-CN" altLang="en-US" sz="2400" b="1" smtClean="0"/>
              <a:t>（</a:t>
            </a:r>
            <a:r>
              <a:rPr lang="en-US" altLang="zh-CN" sz="2400" b="1" smtClean="0"/>
              <a:t>1</a:t>
            </a:r>
            <a:r>
              <a:rPr lang="zh-CN" altLang="en-US" sz="2400" b="1" smtClean="0"/>
              <a:t>）债券投资的优点</a:t>
            </a:r>
            <a:endParaRPr lang="en-US" altLang="zh-CN" sz="2400" b="1" smtClean="0"/>
          </a:p>
          <a:p>
            <a:r>
              <a:rPr lang="en-US" sz="2000" smtClean="0">
                <a:sym typeface="Wingdings" pitchFamily="2" charset="2"/>
              </a:rPr>
              <a:t></a:t>
            </a:r>
            <a:r>
              <a:rPr lang="zh-CN" sz="2000" smtClean="0"/>
              <a:t>本金安全性高。与股票相比，债券投资风险比较小。政府发行的债券有国家财力作后盾，其本金的安全性非常高，通常视为无风险证券。公司债券的持有者拥有优先求偿权，即当公司破产时，优先于股东分得公司资产，因此，其本金损失的可能性小。</a:t>
            </a:r>
          </a:p>
          <a:p>
            <a:r>
              <a:rPr lang="en-US" sz="2000" smtClean="0">
                <a:sym typeface="Wingdings" pitchFamily="2" charset="2"/>
              </a:rPr>
              <a:t></a:t>
            </a:r>
            <a:r>
              <a:rPr lang="zh-CN" sz="2000" smtClean="0"/>
              <a:t>收入比较稳定。债券票面一般都标有固定利息率，债券的发行人有按时支付利息的法定义务，因此，在正常情况下，投资于债券都能获得比较稳定的收入。</a:t>
            </a:r>
          </a:p>
          <a:p>
            <a:r>
              <a:rPr lang="en-US" sz="2000" smtClean="0">
                <a:sym typeface="Wingdings" pitchFamily="2" charset="2"/>
              </a:rPr>
              <a:t></a:t>
            </a:r>
            <a:r>
              <a:rPr lang="zh-CN" sz="2000" smtClean="0"/>
              <a:t>许多债券都具有较好的流动性。政府及大公司发行的债券一般都可在金融市场上迅速出售，流动性很好。</a:t>
            </a:r>
            <a:endParaRPr lang="en-US" altLang="zh-CN" sz="2000" b="1" smtClean="0"/>
          </a:p>
          <a:p>
            <a:endParaRPr lang="zh-CN" altLang="en-US" sz="2400" b="1" smtClean="0"/>
          </a:p>
        </p:txBody>
      </p:sp>
      <p:sp>
        <p:nvSpPr>
          <p:cNvPr id="108547" name="标题 1"/>
          <p:cNvSpPr>
            <a:spLocks noGrp="1"/>
          </p:cNvSpPr>
          <p:nvPr>
            <p:ph type="title"/>
          </p:nvPr>
        </p:nvSpPr>
        <p:spPr/>
        <p:txBody>
          <a:bodyPr/>
          <a:lstStyle/>
          <a:p>
            <a:r>
              <a:rPr lang="en-US" altLang="zh-CN" smtClean="0"/>
              <a:t>2.3.1 </a:t>
            </a:r>
            <a:r>
              <a:rPr lang="zh-CN" altLang="en-US" smtClean="0"/>
              <a:t>债券的特征及估值</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2"/>
          <p:cNvSpPr>
            <a:spLocks noGrp="1"/>
          </p:cNvSpPr>
          <p:nvPr>
            <p:ph idx="1"/>
          </p:nvPr>
        </p:nvSpPr>
        <p:spPr>
          <a:xfrm>
            <a:off x="500063" y="1643063"/>
            <a:ext cx="8229600" cy="4411662"/>
          </a:xfrm>
        </p:spPr>
        <p:txBody>
          <a:bodyPr/>
          <a:lstStyle/>
          <a:p>
            <a:pPr>
              <a:buFont typeface="Wingdings" pitchFamily="2" charset="2"/>
              <a:buNone/>
            </a:pPr>
            <a:endParaRPr lang="en-US" altLang="zh-CN" sz="2400" b="1" smtClean="0"/>
          </a:p>
          <a:p>
            <a:r>
              <a:rPr lang="zh-CN" altLang="en-US" sz="2400" b="1" smtClean="0"/>
              <a:t>（</a:t>
            </a:r>
            <a:r>
              <a:rPr lang="en-US" altLang="zh-CN" sz="2400" b="1" smtClean="0"/>
              <a:t>2</a:t>
            </a:r>
            <a:r>
              <a:rPr lang="zh-CN" altLang="en-US" sz="2400" b="1" smtClean="0"/>
              <a:t>）债券投资的缺点</a:t>
            </a:r>
            <a:endParaRPr lang="en-US" altLang="zh-CN" sz="2400" b="1" smtClean="0"/>
          </a:p>
          <a:p>
            <a:r>
              <a:rPr lang="en-US" sz="2000" smtClean="0">
                <a:sym typeface="Wingdings" pitchFamily="2" charset="2"/>
              </a:rPr>
              <a:t></a:t>
            </a:r>
            <a:r>
              <a:rPr lang="zh-CN" sz="2000" smtClean="0"/>
              <a:t>购买力风险比较大。债券的面值和利息率在发行时就已确定，如果投资期间的通货膨胀率比较高，则本金和利息的购买力将不同程度地受到侵蚀，在通货膨胀率非常高时，投资者虽然名义上有</a:t>
            </a:r>
            <a:r>
              <a:rPr lang="zh-CN" altLang="en-US" sz="2000" smtClean="0"/>
              <a:t>报酬</a:t>
            </a:r>
            <a:r>
              <a:rPr lang="zh-CN" sz="2000" smtClean="0"/>
              <a:t>，但实际上却有损失。</a:t>
            </a:r>
          </a:p>
          <a:p>
            <a:r>
              <a:rPr lang="en-US" sz="2000" smtClean="0">
                <a:sym typeface="Wingdings" pitchFamily="2" charset="2"/>
              </a:rPr>
              <a:t></a:t>
            </a:r>
            <a:r>
              <a:rPr lang="zh-CN" sz="2000" smtClean="0"/>
              <a:t>没有经营管理权。投资于债券只是获得</a:t>
            </a:r>
            <a:r>
              <a:rPr lang="zh-CN" altLang="en-US" sz="2000" smtClean="0"/>
              <a:t>报酬</a:t>
            </a:r>
            <a:r>
              <a:rPr lang="zh-CN" sz="2000" smtClean="0"/>
              <a:t>的一种手段，无权对债券发行单位施加影响和控制。</a:t>
            </a:r>
          </a:p>
          <a:p>
            <a:r>
              <a:rPr lang="en-US" sz="2000" smtClean="0">
                <a:sym typeface="Wingdings" pitchFamily="2" charset="2"/>
              </a:rPr>
              <a:t></a:t>
            </a:r>
            <a:r>
              <a:rPr lang="zh-CN" sz="2000" smtClean="0"/>
              <a:t>需要承受利率风险。利率随时间上下波动，利率的上升会导致流通在外债券价格的下降。由于利率上升导致的债券价格下降的风险称为利率风险。</a:t>
            </a:r>
            <a:endParaRPr lang="zh-CN" altLang="en-US" sz="2000" b="1" smtClean="0"/>
          </a:p>
        </p:txBody>
      </p:sp>
      <p:sp>
        <p:nvSpPr>
          <p:cNvPr id="109571" name="标题 1"/>
          <p:cNvSpPr>
            <a:spLocks noGrp="1"/>
          </p:cNvSpPr>
          <p:nvPr>
            <p:ph type="title"/>
          </p:nvPr>
        </p:nvSpPr>
        <p:spPr/>
        <p:txBody>
          <a:bodyPr/>
          <a:lstStyle/>
          <a:p>
            <a:r>
              <a:rPr lang="en-US" altLang="zh-CN" smtClean="0"/>
              <a:t>2.3.1 </a:t>
            </a:r>
            <a:r>
              <a:rPr lang="zh-CN" altLang="en-US" smtClean="0"/>
              <a:t>债券的特征及估值</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en-US" altLang="zh-CN" smtClean="0"/>
              <a:t>2.3.2 </a:t>
            </a:r>
            <a:r>
              <a:rPr lang="zh-CN" altLang="en-US" smtClean="0"/>
              <a:t>股票的特征及估值</a:t>
            </a:r>
          </a:p>
        </p:txBody>
      </p:sp>
      <p:sp>
        <p:nvSpPr>
          <p:cNvPr id="110595" name="内容占位符 2"/>
          <p:cNvSpPr>
            <a:spLocks noGrp="1"/>
          </p:cNvSpPr>
          <p:nvPr>
            <p:ph idx="1"/>
          </p:nvPr>
        </p:nvSpPr>
        <p:spPr/>
        <p:txBody>
          <a:bodyPr/>
          <a:lstStyle/>
          <a:p>
            <a:r>
              <a:rPr lang="en-US" altLang="zh-CN" smtClean="0"/>
              <a:t>1.</a:t>
            </a:r>
            <a:r>
              <a:rPr lang="zh-CN" altLang="en-US" smtClean="0"/>
              <a:t>股票的构成要素</a:t>
            </a:r>
            <a:endParaRPr lang="en-US" altLang="zh-CN" smtClean="0"/>
          </a:p>
          <a:p>
            <a:pPr>
              <a:buFont typeface="Wingdings" pitchFamily="2" charset="2"/>
              <a:buNone/>
            </a:pPr>
            <a:r>
              <a:rPr lang="zh-CN" altLang="en-US" sz="2800" smtClean="0"/>
              <a:t>（</a:t>
            </a:r>
            <a:r>
              <a:rPr lang="en-US" altLang="zh-CN" sz="2800" smtClean="0"/>
              <a:t>1</a:t>
            </a:r>
            <a:r>
              <a:rPr lang="zh-CN" altLang="en-US" sz="2800" smtClean="0"/>
              <a:t>）股票价值</a:t>
            </a:r>
            <a:r>
              <a:rPr lang="en-US" altLang="zh-CN" sz="2800" smtClean="0"/>
              <a:t>——</a:t>
            </a:r>
            <a:r>
              <a:rPr lang="zh-CN" altLang="en-US" sz="2800" smtClean="0"/>
              <a:t>股票内在价值</a:t>
            </a:r>
            <a:endParaRPr lang="en-US" altLang="zh-CN" sz="2800" smtClean="0"/>
          </a:p>
          <a:p>
            <a:pPr>
              <a:buFont typeface="Wingdings" pitchFamily="2" charset="2"/>
              <a:buNone/>
            </a:pPr>
            <a:r>
              <a:rPr lang="zh-CN" altLang="en-US" sz="2800" smtClean="0"/>
              <a:t>（</a:t>
            </a:r>
            <a:r>
              <a:rPr lang="en-US" altLang="zh-CN" sz="2800" smtClean="0"/>
              <a:t>2</a:t>
            </a:r>
            <a:r>
              <a:rPr lang="zh-CN" altLang="en-US" sz="2800" smtClean="0"/>
              <a:t>）股票价格</a:t>
            </a:r>
            <a:r>
              <a:rPr lang="en-US" altLang="zh-CN" sz="2800" smtClean="0"/>
              <a:t>——</a:t>
            </a:r>
            <a:r>
              <a:rPr lang="zh-CN" altLang="en-US" sz="2800" smtClean="0"/>
              <a:t>市场交易价格</a:t>
            </a:r>
            <a:endParaRPr lang="en-US" altLang="zh-CN" sz="2800" smtClean="0"/>
          </a:p>
          <a:p>
            <a:pPr>
              <a:buFont typeface="Wingdings" pitchFamily="2" charset="2"/>
              <a:buNone/>
            </a:pPr>
            <a:r>
              <a:rPr lang="zh-CN" altLang="en-US" sz="2800" smtClean="0"/>
              <a:t>（</a:t>
            </a:r>
            <a:r>
              <a:rPr lang="en-US" altLang="zh-CN" sz="2800" smtClean="0"/>
              <a:t>3</a:t>
            </a:r>
            <a:r>
              <a:rPr lang="zh-CN" altLang="en-US" sz="2800" smtClean="0"/>
              <a:t>）股利</a:t>
            </a:r>
            <a:r>
              <a:rPr lang="en-US" altLang="zh-CN" sz="2800" smtClean="0"/>
              <a:t>——</a:t>
            </a:r>
            <a:r>
              <a:rPr lang="zh-CN" altLang="en-US" sz="2800" smtClean="0"/>
              <a:t>股息和红利的总称</a:t>
            </a:r>
          </a:p>
        </p:txBody>
      </p:sp>
      <p:sp>
        <p:nvSpPr>
          <p:cNvPr id="110596" name="日期占位符 3"/>
          <p:cNvSpPr>
            <a:spLocks noGrp="1"/>
          </p:cNvSpPr>
          <p:nvPr>
            <p:ph type="dt" sz="quarter" idx="4294967295"/>
          </p:nvPr>
        </p:nvSpPr>
        <p:spPr bwMode="auto">
          <a:xfrm>
            <a:off x="457200" y="6248400"/>
            <a:ext cx="2133600" cy="457200"/>
          </a:xfrm>
          <a:prstGeom prst="rect">
            <a:avLst/>
          </a:prstGeom>
          <a:noFill/>
          <a:ln>
            <a:miter lim="800000"/>
            <a:headEnd/>
            <a:tailEnd/>
          </a:ln>
        </p:spPr>
        <p:txBody>
          <a:bodyPr/>
          <a:lstStyle/>
          <a:p>
            <a:fld id="{1E54A26A-7970-4224-885C-9DB3BF5F08BE}" type="datetime1">
              <a:rPr lang="zh-CN" altLang="en-US"/>
              <a:pPr/>
              <a:t>2020/10/21</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p:cNvSpPr>
            <a:spLocks noGrp="1"/>
          </p:cNvSpPr>
          <p:nvPr>
            <p:ph idx="1"/>
          </p:nvPr>
        </p:nvSpPr>
        <p:spPr/>
        <p:txBody>
          <a:bodyPr/>
          <a:lstStyle/>
          <a:p>
            <a:r>
              <a:rPr lang="en-US" altLang="zh-CN" smtClean="0"/>
              <a:t>2. </a:t>
            </a:r>
            <a:r>
              <a:rPr lang="zh-CN" altLang="en-US" smtClean="0"/>
              <a:t>股票的类别</a:t>
            </a:r>
            <a:endParaRPr lang="en-US" altLang="zh-CN" smtClean="0"/>
          </a:p>
          <a:p>
            <a:r>
              <a:rPr lang="zh-CN" altLang="en-US" smtClean="0"/>
              <a:t>普通股</a:t>
            </a:r>
            <a:endParaRPr lang="en-US" altLang="zh-CN" smtClean="0"/>
          </a:p>
          <a:p>
            <a:r>
              <a:rPr lang="zh-CN" altLang="en-US" smtClean="0"/>
              <a:t>优先股</a:t>
            </a:r>
            <a:endParaRPr lang="en-US" altLang="zh-CN" smtClean="0"/>
          </a:p>
          <a:p>
            <a:r>
              <a:rPr lang="zh-CN" altLang="en-US" smtClean="0"/>
              <a:t>普通股、优先股、债券的比较</a:t>
            </a:r>
          </a:p>
        </p:txBody>
      </p:sp>
      <p:sp>
        <p:nvSpPr>
          <p:cNvPr id="111619" name="标题 1"/>
          <p:cNvSpPr>
            <a:spLocks noGrp="1"/>
          </p:cNvSpPr>
          <p:nvPr>
            <p:ph type="title"/>
          </p:nvPr>
        </p:nvSpPr>
        <p:spPr/>
        <p:txBody>
          <a:bodyPr/>
          <a:lstStyle/>
          <a:p>
            <a:r>
              <a:rPr lang="en-US" altLang="zh-CN" smtClean="0"/>
              <a:t>2.3.2 </a:t>
            </a:r>
            <a:r>
              <a:rPr lang="zh-CN" altLang="en-US" smtClean="0"/>
              <a:t>股票的特征及估值</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179388" y="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lang="zh-CN" altLang="en-US" sz="2800" b="1" dirty="0">
                <a:solidFill>
                  <a:schemeClr val="accent2"/>
                </a:solidFill>
                <a:ea typeface="隶书" pitchFamily="49" charset="-122"/>
              </a:rPr>
              <a:t>货币</a:t>
            </a:r>
            <a:r>
              <a:rPr lang="zh-CN" altLang="en-US" sz="2800" b="1" dirty="0" smtClean="0">
                <a:solidFill>
                  <a:schemeClr val="accent2"/>
                </a:solidFill>
                <a:ea typeface="隶书" pitchFamily="49" charset="-122"/>
              </a:rPr>
              <a:t>时间</a:t>
            </a:r>
            <a:r>
              <a:rPr lang="zh-CN" altLang="en-US" sz="2800" b="1" dirty="0">
                <a:solidFill>
                  <a:schemeClr val="accent2"/>
                </a:solidFill>
                <a:ea typeface="隶书" pitchFamily="49" charset="-122"/>
              </a:rPr>
              <a:t>价值</a:t>
            </a:r>
          </a:p>
        </p:txBody>
      </p:sp>
      <p:sp>
        <p:nvSpPr>
          <p:cNvPr id="299014"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299017" name="Rectangle 9"/>
          <p:cNvSpPr>
            <a:spLocks noChangeArrowheads="1"/>
          </p:cNvSpPr>
          <p:nvPr/>
        </p:nvSpPr>
        <p:spPr bwMode="auto">
          <a:xfrm>
            <a:off x="755650" y="1497013"/>
            <a:ext cx="8029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4000">
              <a:lnSpc>
                <a:spcPct val="150000"/>
              </a:lnSpc>
            </a:pPr>
            <a:r>
              <a:rPr lang="en-US" altLang="zh-CN" sz="2000"/>
              <a:t>1</a:t>
            </a:r>
            <a:r>
              <a:rPr lang="zh-CN" altLang="en-US" sz="2000"/>
              <a:t>）</a:t>
            </a:r>
            <a:r>
              <a:rPr lang="zh-CN" altLang="en-US" sz="2000">
                <a:latin typeface="宋体" charset="-122"/>
                <a:ea typeface="宋体" charset="-122"/>
              </a:rPr>
              <a:t>单利计息：本金生息，利息不生息。</a:t>
            </a:r>
          </a:p>
        </p:txBody>
      </p:sp>
      <p:sp>
        <p:nvSpPr>
          <p:cNvPr id="299018" name="Rectangle 10"/>
          <p:cNvSpPr>
            <a:spLocks noChangeArrowheads="1"/>
          </p:cNvSpPr>
          <p:nvPr/>
        </p:nvSpPr>
        <p:spPr bwMode="auto">
          <a:xfrm>
            <a:off x="684213" y="2492375"/>
            <a:ext cx="25923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zh-CN" altLang="en-US" sz="1800"/>
              <a:t>设：</a:t>
            </a:r>
            <a:r>
              <a:rPr lang="en-US" altLang="zh-CN" sz="1800"/>
              <a:t>I——</a:t>
            </a:r>
            <a:r>
              <a:rPr lang="zh-CN" altLang="en-US" sz="1800"/>
              <a:t>利息</a:t>
            </a:r>
          </a:p>
          <a:p>
            <a:pPr>
              <a:lnSpc>
                <a:spcPct val="200000"/>
              </a:lnSpc>
            </a:pPr>
            <a:r>
              <a:rPr lang="zh-CN" altLang="en-US" sz="1800"/>
              <a:t>        </a:t>
            </a:r>
            <a:r>
              <a:rPr lang="en-US" altLang="zh-CN" sz="1800"/>
              <a:t>P——</a:t>
            </a:r>
            <a:r>
              <a:rPr lang="zh-CN" altLang="en-US" sz="1800"/>
              <a:t>本金</a:t>
            </a:r>
          </a:p>
          <a:p>
            <a:pPr>
              <a:lnSpc>
                <a:spcPct val="200000"/>
              </a:lnSpc>
            </a:pPr>
            <a:r>
              <a:rPr lang="zh-CN" altLang="en-US" sz="1800"/>
              <a:t>        </a:t>
            </a:r>
            <a:r>
              <a:rPr lang="en-US" altLang="zh-CN" sz="1800"/>
              <a:t>n ——</a:t>
            </a:r>
            <a:r>
              <a:rPr lang="zh-CN" altLang="en-US" sz="1800"/>
              <a:t>计息期数     </a:t>
            </a:r>
          </a:p>
          <a:p>
            <a:pPr>
              <a:lnSpc>
                <a:spcPct val="200000"/>
              </a:lnSpc>
            </a:pPr>
            <a:r>
              <a:rPr lang="zh-CN" altLang="en-US" sz="1800"/>
              <a:t>        </a:t>
            </a:r>
            <a:r>
              <a:rPr lang="en-US" altLang="zh-CN" sz="1800"/>
              <a:t>i——</a:t>
            </a:r>
            <a:r>
              <a:rPr lang="zh-CN" altLang="en-US" sz="1800"/>
              <a:t>利率</a:t>
            </a:r>
          </a:p>
          <a:p>
            <a:pPr>
              <a:lnSpc>
                <a:spcPct val="200000"/>
              </a:lnSpc>
            </a:pPr>
            <a:r>
              <a:rPr lang="zh-CN" altLang="en-US" sz="1800"/>
              <a:t>        </a:t>
            </a:r>
            <a:r>
              <a:rPr lang="en-US" altLang="zh-CN" sz="1800"/>
              <a:t>F ——</a:t>
            </a:r>
            <a:r>
              <a:rPr lang="zh-CN" altLang="en-US" sz="1800"/>
              <a:t>本利和</a:t>
            </a:r>
          </a:p>
        </p:txBody>
      </p:sp>
      <p:sp>
        <p:nvSpPr>
          <p:cNvPr id="299019" name="Line 11"/>
          <p:cNvSpPr>
            <a:spLocks noChangeShapeType="1"/>
          </p:cNvSpPr>
          <p:nvPr/>
        </p:nvSpPr>
        <p:spPr bwMode="auto">
          <a:xfrm>
            <a:off x="3492500" y="2852738"/>
            <a:ext cx="0" cy="2438400"/>
          </a:xfrm>
          <a:prstGeom prst="line">
            <a:avLst/>
          </a:prstGeom>
          <a:noFill/>
          <a:ln w="38100" cap="rnd">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9020" name="Rectangle 12"/>
          <p:cNvSpPr>
            <a:spLocks noChangeArrowheads="1"/>
          </p:cNvSpPr>
          <p:nvPr/>
        </p:nvSpPr>
        <p:spPr bwMode="auto">
          <a:xfrm>
            <a:off x="3563938" y="270827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ea typeface="宋体" charset="-122"/>
              </a:rPr>
              <a:t>则有</a:t>
            </a:r>
          </a:p>
        </p:txBody>
      </p:sp>
      <p:grpSp>
        <p:nvGrpSpPr>
          <p:cNvPr id="2" name="Group 13"/>
          <p:cNvGrpSpPr>
            <a:grpSpLocks/>
          </p:cNvGrpSpPr>
          <p:nvPr/>
        </p:nvGrpSpPr>
        <p:grpSpPr bwMode="auto">
          <a:xfrm>
            <a:off x="3563938" y="3500438"/>
            <a:ext cx="3505200" cy="1524000"/>
            <a:chOff x="3360" y="3120"/>
            <a:chExt cx="2208" cy="960"/>
          </a:xfrm>
        </p:grpSpPr>
        <p:sp>
          <p:nvSpPr>
            <p:cNvPr id="3" name="AutoShape 14"/>
            <p:cNvSpPr>
              <a:spLocks noChangeArrowheads="1"/>
            </p:cNvSpPr>
            <p:nvPr/>
          </p:nvSpPr>
          <p:spPr bwMode="auto">
            <a:xfrm>
              <a:off x="3360" y="3120"/>
              <a:ext cx="2208" cy="960"/>
            </a:xfrm>
            <a:prstGeom prst="flowChartAlternate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p>
              <a:endParaRPr lang="zh-CN" altLang="zh-CN" sz="2000"/>
            </a:p>
          </p:txBody>
        </p:sp>
        <p:sp>
          <p:nvSpPr>
            <p:cNvPr id="299021" name="Text Box 15"/>
            <p:cNvSpPr txBox="1">
              <a:spLocks noChangeArrowheads="1"/>
            </p:cNvSpPr>
            <p:nvPr/>
          </p:nvSpPr>
          <p:spPr bwMode="auto">
            <a:xfrm>
              <a:off x="3648" y="3216"/>
              <a:ext cx="163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nSpc>
                  <a:spcPct val="110000"/>
                </a:lnSpc>
                <a:spcBef>
                  <a:spcPct val="20000"/>
                </a:spcBef>
                <a:buClr>
                  <a:schemeClr val="tx2"/>
                </a:buClr>
                <a:buSzPct val="90000"/>
                <a:buFont typeface="Symbol" pitchFamily="18" charset="2"/>
                <a:buNone/>
              </a:pPr>
              <a:r>
                <a:rPr lang="en-US" altLang="zh-CN" sz="2800" b="1">
                  <a:solidFill>
                    <a:srgbClr val="CC9900"/>
                  </a:solidFill>
                </a:rPr>
                <a:t> </a:t>
              </a:r>
              <a:r>
                <a:rPr lang="en-US" altLang="zh-CN" sz="2800" b="1">
                  <a:solidFill>
                    <a:srgbClr val="000000"/>
                  </a:solidFill>
                </a:rPr>
                <a:t>I = P </a:t>
              </a:r>
              <a:r>
                <a:rPr lang="en-US" altLang="zh-CN" sz="2800" b="1">
                  <a:solidFill>
                    <a:srgbClr val="000000"/>
                  </a:solidFill>
                  <a:sym typeface="Marlett" pitchFamily="2" charset="2"/>
                </a:rPr>
                <a:t>· i · n</a:t>
              </a:r>
              <a:endParaRPr lang="en-US" altLang="zh-CN" b="1">
                <a:solidFill>
                  <a:srgbClr val="000000"/>
                </a:solidFill>
              </a:endParaRPr>
            </a:p>
            <a:p>
              <a:pPr>
                <a:lnSpc>
                  <a:spcPct val="110000"/>
                </a:lnSpc>
                <a:spcBef>
                  <a:spcPct val="20000"/>
                </a:spcBef>
                <a:buClr>
                  <a:schemeClr val="tx2"/>
                </a:buClr>
                <a:buSzPct val="90000"/>
                <a:buFont typeface="Symbol" pitchFamily="18" charset="2"/>
                <a:buNone/>
              </a:pPr>
              <a:r>
                <a:rPr lang="en-US" altLang="zh-CN" b="1">
                  <a:solidFill>
                    <a:srgbClr val="000000"/>
                  </a:solidFill>
                </a:rPr>
                <a:t> </a:t>
              </a:r>
              <a:r>
                <a:rPr lang="en-US" altLang="zh-CN" sz="2800" b="1">
                  <a:solidFill>
                    <a:srgbClr val="000000"/>
                  </a:solidFill>
                </a:rPr>
                <a:t>F=P</a:t>
              </a:r>
              <a:r>
                <a:rPr lang="zh-CN" altLang="en-US" sz="2800" b="1">
                  <a:solidFill>
                    <a:srgbClr val="000000"/>
                  </a:solidFill>
                </a:rPr>
                <a:t>（</a:t>
              </a:r>
              <a:r>
                <a:rPr lang="en-US" altLang="zh-CN" sz="2800" b="1">
                  <a:solidFill>
                    <a:srgbClr val="000000"/>
                  </a:solidFill>
                </a:rPr>
                <a:t>1+ i </a:t>
              </a:r>
              <a:r>
                <a:rPr lang="en-US" altLang="zh-CN" sz="2800" b="1">
                  <a:solidFill>
                    <a:srgbClr val="000000"/>
                  </a:solidFill>
                  <a:sym typeface="Marlett" pitchFamily="2" charset="2"/>
                </a:rPr>
                <a:t>· n</a:t>
              </a:r>
              <a:r>
                <a:rPr lang="zh-CN" altLang="en-US" sz="2800" b="1">
                  <a:solidFill>
                    <a:srgbClr val="000000"/>
                  </a:solidFill>
                </a:rPr>
                <a:t>）</a:t>
              </a:r>
              <a:endParaRPr lang="zh-CN" altLang="en-US" b="1">
                <a:solidFill>
                  <a:srgbClr val="000000"/>
                </a:solidFill>
              </a:endParaRPr>
            </a:p>
          </p:txBody>
        </p:sp>
      </p:grpSp>
    </p:spTree>
    <p:extLst>
      <p:ext uri="{BB962C8B-B14F-4D97-AF65-F5344CB8AC3E}">
        <p14:creationId xmlns:p14="http://schemas.microsoft.com/office/powerpoint/2010/main" val="2976422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9017">
                                            <p:txEl>
                                              <p:pRg st="0" end="0"/>
                                            </p:txEl>
                                          </p:spTgt>
                                        </p:tgtEl>
                                        <p:attrNameLst>
                                          <p:attrName>style.visibility</p:attrName>
                                        </p:attrNameLst>
                                      </p:cBhvr>
                                      <p:to>
                                        <p:strVal val="visible"/>
                                      </p:to>
                                    </p:set>
                                    <p:animEffect transition="in" filter="checkerboard(across)">
                                      <p:cBhvr>
                                        <p:cTn id="7" dur="500"/>
                                        <p:tgtEl>
                                          <p:spTgt spid="299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99018">
                                            <p:txEl>
                                              <p:pRg st="0" end="0"/>
                                            </p:txEl>
                                          </p:spTgt>
                                        </p:tgtEl>
                                        <p:attrNameLst>
                                          <p:attrName>style.visibility</p:attrName>
                                        </p:attrNameLst>
                                      </p:cBhvr>
                                      <p:to>
                                        <p:strVal val="visible"/>
                                      </p:to>
                                    </p:set>
                                    <p:animEffect transition="in" filter="slide(fromBottom)">
                                      <p:cBhvr>
                                        <p:cTn id="12" dur="1000"/>
                                        <p:tgtEl>
                                          <p:spTgt spid="2990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99018">
                                            <p:txEl>
                                              <p:pRg st="1" end="1"/>
                                            </p:txEl>
                                          </p:spTgt>
                                        </p:tgtEl>
                                        <p:attrNameLst>
                                          <p:attrName>style.visibility</p:attrName>
                                        </p:attrNameLst>
                                      </p:cBhvr>
                                      <p:to>
                                        <p:strVal val="visible"/>
                                      </p:to>
                                    </p:set>
                                    <p:animEffect transition="in" filter="diamond(in)">
                                      <p:cBhvr>
                                        <p:cTn id="17" dur="1000"/>
                                        <p:tgtEl>
                                          <p:spTgt spid="2990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99018">
                                            <p:txEl>
                                              <p:pRg st="2" end="2"/>
                                            </p:txEl>
                                          </p:spTgt>
                                        </p:tgtEl>
                                        <p:attrNameLst>
                                          <p:attrName>style.visibility</p:attrName>
                                        </p:attrNameLst>
                                      </p:cBhvr>
                                      <p:to>
                                        <p:strVal val="visible"/>
                                      </p:to>
                                    </p:set>
                                    <p:animEffect transition="in" filter="diamond(in)">
                                      <p:cBhvr>
                                        <p:cTn id="22" dur="1000"/>
                                        <p:tgtEl>
                                          <p:spTgt spid="29901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299018">
                                            <p:txEl>
                                              <p:pRg st="3" end="3"/>
                                            </p:txEl>
                                          </p:spTgt>
                                        </p:tgtEl>
                                        <p:attrNameLst>
                                          <p:attrName>style.visibility</p:attrName>
                                        </p:attrNameLst>
                                      </p:cBhvr>
                                      <p:to>
                                        <p:strVal val="visible"/>
                                      </p:to>
                                    </p:set>
                                    <p:animEffect transition="in" filter="diamond(in)">
                                      <p:cBhvr>
                                        <p:cTn id="27" dur="1000"/>
                                        <p:tgtEl>
                                          <p:spTgt spid="29901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299018">
                                            <p:txEl>
                                              <p:pRg st="4" end="4"/>
                                            </p:txEl>
                                          </p:spTgt>
                                        </p:tgtEl>
                                        <p:attrNameLst>
                                          <p:attrName>style.visibility</p:attrName>
                                        </p:attrNameLst>
                                      </p:cBhvr>
                                      <p:to>
                                        <p:strVal val="visible"/>
                                      </p:to>
                                    </p:set>
                                    <p:animEffect transition="in" filter="diamond(in)">
                                      <p:cBhvr>
                                        <p:cTn id="32" dur="1000"/>
                                        <p:tgtEl>
                                          <p:spTgt spid="29901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9019"/>
                                        </p:tgtEl>
                                        <p:attrNameLst>
                                          <p:attrName>style.visibility</p:attrName>
                                        </p:attrNameLst>
                                      </p:cBhvr>
                                      <p:to>
                                        <p:strVal val="visible"/>
                                      </p:to>
                                    </p:set>
                                    <p:animEffect transition="in" filter="dissolve">
                                      <p:cBhvr>
                                        <p:cTn id="37" dur="500"/>
                                        <p:tgtEl>
                                          <p:spTgt spid="2990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9020">
                                            <p:txEl>
                                              <p:pRg st="0" end="0"/>
                                            </p:txEl>
                                          </p:spTgt>
                                        </p:tgtEl>
                                        <p:attrNameLst>
                                          <p:attrName>style.visibility</p:attrName>
                                        </p:attrNameLst>
                                      </p:cBhvr>
                                      <p:to>
                                        <p:strVal val="visible"/>
                                      </p:to>
                                    </p:set>
                                    <p:animEffect transition="in" filter="dissolve">
                                      <p:cBhvr>
                                        <p:cTn id="42" dur="500"/>
                                        <p:tgtEl>
                                          <p:spTgt spid="29902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9" grpId="0" animBg="1"/>
      <p:bldP spid="299020"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内容占位符 2"/>
          <p:cNvSpPr>
            <a:spLocks noGrp="1"/>
          </p:cNvSpPr>
          <p:nvPr>
            <p:ph idx="1"/>
          </p:nvPr>
        </p:nvSpPr>
        <p:spPr>
          <a:xfrm>
            <a:off x="457200" y="1719263"/>
            <a:ext cx="8229600" cy="1852612"/>
          </a:xfrm>
        </p:spPr>
        <p:txBody>
          <a:bodyPr/>
          <a:lstStyle/>
          <a:p>
            <a:r>
              <a:rPr lang="en-US" altLang="zh-CN" smtClean="0"/>
              <a:t>3. </a:t>
            </a:r>
            <a:r>
              <a:rPr lang="zh-CN" altLang="en-US" smtClean="0"/>
              <a:t>优先股的估值</a:t>
            </a:r>
            <a:endParaRPr lang="en-US" altLang="zh-CN" smtClean="0"/>
          </a:p>
          <a:p>
            <a:r>
              <a:rPr lang="zh-CN" sz="2400" smtClean="0"/>
              <a:t>如果优先股每年支付股利分别为</a:t>
            </a:r>
            <a:r>
              <a:rPr lang="en-US" altLang="zh-CN" sz="2400" smtClean="0"/>
              <a:t>D</a:t>
            </a:r>
            <a:r>
              <a:rPr lang="zh-CN" altLang="en-US" sz="2400" smtClean="0"/>
              <a:t>，</a:t>
            </a:r>
            <a:r>
              <a:rPr lang="en-US" altLang="zh-CN" sz="2400" smtClean="0"/>
              <a:t>n</a:t>
            </a:r>
            <a:r>
              <a:rPr lang="zh-CN" sz="2400" smtClean="0"/>
              <a:t>年后被公司以每股</a:t>
            </a:r>
            <a:r>
              <a:rPr lang="en-US" altLang="zh-CN" sz="2400" smtClean="0"/>
              <a:t>P</a:t>
            </a:r>
            <a:r>
              <a:rPr lang="zh-CN" sz="2400" smtClean="0"/>
              <a:t>元的价格回购，股东要求的必要</a:t>
            </a:r>
            <a:r>
              <a:rPr lang="zh-CN" altLang="en-US" sz="2400" smtClean="0"/>
              <a:t>报酬</a:t>
            </a:r>
            <a:r>
              <a:rPr lang="zh-CN" sz="2400" smtClean="0"/>
              <a:t>率为</a:t>
            </a:r>
            <a:r>
              <a:rPr lang="en-US" altLang="zh-CN" sz="2400" smtClean="0"/>
              <a:t>r</a:t>
            </a:r>
            <a:r>
              <a:rPr lang="zh-CN" sz="2400" smtClean="0"/>
              <a:t>，则优先股的价值为：</a:t>
            </a:r>
            <a:endParaRPr lang="zh-CN" altLang="en-US" sz="2400" smtClean="0"/>
          </a:p>
        </p:txBody>
      </p:sp>
      <p:sp>
        <p:nvSpPr>
          <p:cNvPr id="38917" name="标题 1"/>
          <p:cNvSpPr>
            <a:spLocks noGrp="1"/>
          </p:cNvSpPr>
          <p:nvPr>
            <p:ph type="title"/>
          </p:nvPr>
        </p:nvSpPr>
        <p:spPr/>
        <p:txBody>
          <a:bodyPr/>
          <a:lstStyle/>
          <a:p>
            <a:r>
              <a:rPr lang="en-US" altLang="zh-CN" smtClean="0"/>
              <a:t>2.3.2 </a:t>
            </a:r>
            <a:r>
              <a:rPr lang="zh-CN" altLang="en-US" smtClean="0"/>
              <a:t>股票的特征及估值</a:t>
            </a:r>
          </a:p>
        </p:txBody>
      </p:sp>
      <p:sp>
        <p:nvSpPr>
          <p:cNvPr id="389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8914" name="Object 1"/>
          <p:cNvGraphicFramePr>
            <a:graphicFrameLocks noChangeAspect="1"/>
          </p:cNvGraphicFramePr>
          <p:nvPr/>
        </p:nvGraphicFramePr>
        <p:xfrm>
          <a:off x="1643063" y="3571875"/>
          <a:ext cx="3786187" cy="500063"/>
        </p:xfrm>
        <a:graphic>
          <a:graphicData uri="http://schemas.openxmlformats.org/presentationml/2006/ole">
            <mc:AlternateContent xmlns:mc="http://schemas.openxmlformats.org/markup-compatibility/2006">
              <mc:Choice xmlns:v="urn:schemas-microsoft-com:vml" Requires="v">
                <p:oleObj spid="_x0000_s39030" name="公式" r:id="rId3" imgW="1880300" imgH="253900" progId="Equation.3">
                  <p:embed/>
                </p:oleObj>
              </mc:Choice>
              <mc:Fallback>
                <p:oleObj name="公式" r:id="rId3" imgW="1880300" imgH="253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3571875"/>
                        <a:ext cx="37861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矩形 8"/>
          <p:cNvSpPr>
            <a:spLocks noChangeArrowheads="1"/>
          </p:cNvSpPr>
          <p:nvPr/>
        </p:nvSpPr>
        <p:spPr bwMode="auto">
          <a:xfrm>
            <a:off x="928688" y="4214813"/>
            <a:ext cx="7572375" cy="830262"/>
          </a:xfrm>
          <a:prstGeom prst="rect">
            <a:avLst/>
          </a:prstGeom>
          <a:noFill/>
          <a:ln w="9525">
            <a:noFill/>
            <a:miter lim="800000"/>
            <a:headEnd/>
            <a:tailEnd/>
          </a:ln>
        </p:spPr>
        <p:txBody>
          <a:bodyPr>
            <a:spAutoFit/>
          </a:bodyPr>
          <a:lstStyle/>
          <a:p>
            <a:r>
              <a:rPr lang="zh-CN" altLang="en-US" sz="2400"/>
              <a:t>优先股一般按季度支付股利。对于有到期期限的优先股而言，其价值计算如下：</a:t>
            </a:r>
          </a:p>
        </p:txBody>
      </p:sp>
      <p:sp>
        <p:nvSpPr>
          <p:cNvPr id="389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8915" name="Object 3"/>
          <p:cNvGraphicFramePr>
            <a:graphicFrameLocks noChangeAspect="1"/>
          </p:cNvGraphicFramePr>
          <p:nvPr/>
        </p:nvGraphicFramePr>
        <p:xfrm>
          <a:off x="1500188" y="5143500"/>
          <a:ext cx="6572250" cy="428625"/>
        </p:xfrm>
        <a:graphic>
          <a:graphicData uri="http://schemas.openxmlformats.org/presentationml/2006/ole">
            <mc:AlternateContent xmlns:mc="http://schemas.openxmlformats.org/markup-compatibility/2006">
              <mc:Choice xmlns:v="urn:schemas-microsoft-com:vml" Requires="v">
                <p:oleObj spid="_x0000_s39031" name="公式" r:id="rId5" imgW="2477415" imgH="228690" progId="Equation.3">
                  <p:embed/>
                </p:oleObj>
              </mc:Choice>
              <mc:Fallback>
                <p:oleObj name="公式" r:id="rId5" imgW="2477415" imgH="22869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5143500"/>
                        <a:ext cx="65722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内容占位符 2"/>
          <p:cNvSpPr>
            <a:spLocks noGrp="1"/>
          </p:cNvSpPr>
          <p:nvPr>
            <p:ph idx="1"/>
          </p:nvPr>
        </p:nvSpPr>
        <p:spPr>
          <a:xfrm>
            <a:off x="457200" y="1785938"/>
            <a:ext cx="8229600" cy="928687"/>
          </a:xfrm>
        </p:spPr>
        <p:txBody>
          <a:bodyPr/>
          <a:lstStyle/>
          <a:p>
            <a:r>
              <a:rPr lang="zh-CN" sz="2400" smtClean="0"/>
              <a:t>多数优先股永远不会到期，除非企业破产，因此这样的优先股估值可进一步简化为永续年金的估值，即：</a:t>
            </a:r>
          </a:p>
          <a:p>
            <a:endParaRPr lang="zh-CN" altLang="en-US" smtClean="0"/>
          </a:p>
        </p:txBody>
      </p:sp>
      <p:sp>
        <p:nvSpPr>
          <p:cNvPr id="39941" name="标题 1"/>
          <p:cNvSpPr>
            <a:spLocks noGrp="1"/>
          </p:cNvSpPr>
          <p:nvPr>
            <p:ph type="title"/>
          </p:nvPr>
        </p:nvSpPr>
        <p:spPr/>
        <p:txBody>
          <a:bodyPr/>
          <a:lstStyle/>
          <a:p>
            <a:r>
              <a:rPr lang="en-US" altLang="zh-CN" smtClean="0"/>
              <a:t>2.3.2 </a:t>
            </a:r>
            <a:r>
              <a:rPr lang="zh-CN" altLang="en-US" smtClean="0"/>
              <a:t>股票的特征及估值</a:t>
            </a:r>
          </a:p>
        </p:txBody>
      </p:sp>
      <p:sp>
        <p:nvSpPr>
          <p:cNvPr id="399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938" name="Object 1"/>
          <p:cNvGraphicFramePr>
            <a:graphicFrameLocks noChangeAspect="1"/>
          </p:cNvGraphicFramePr>
          <p:nvPr/>
        </p:nvGraphicFramePr>
        <p:xfrm>
          <a:off x="1928813" y="2714625"/>
          <a:ext cx="1643062" cy="357188"/>
        </p:xfrm>
        <a:graphic>
          <a:graphicData uri="http://schemas.openxmlformats.org/presentationml/2006/ole">
            <mc:AlternateContent xmlns:mc="http://schemas.openxmlformats.org/markup-compatibility/2006">
              <mc:Choice xmlns:v="urn:schemas-microsoft-com:vml" Requires="v">
                <p:oleObj spid="_x0000_s40054" name="公式" r:id="rId3" imgW="585765" imgH="178041" progId="Equation.3">
                  <p:embed/>
                </p:oleObj>
              </mc:Choice>
              <mc:Fallback>
                <p:oleObj name="公式" r:id="rId3" imgW="585765" imgH="17804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714625"/>
                        <a:ext cx="1643062"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圆角矩形 9"/>
          <p:cNvSpPr/>
          <p:nvPr/>
        </p:nvSpPr>
        <p:spPr>
          <a:xfrm>
            <a:off x="1000125" y="3357563"/>
            <a:ext cx="928688"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例题</a:t>
            </a:r>
          </a:p>
        </p:txBody>
      </p:sp>
      <p:sp>
        <p:nvSpPr>
          <p:cNvPr id="39944" name="矩形 10"/>
          <p:cNvSpPr>
            <a:spLocks noChangeArrowheads="1"/>
          </p:cNvSpPr>
          <p:nvPr/>
        </p:nvSpPr>
        <p:spPr bwMode="auto">
          <a:xfrm>
            <a:off x="2214563" y="3357563"/>
            <a:ext cx="6357937" cy="1016000"/>
          </a:xfrm>
          <a:prstGeom prst="rect">
            <a:avLst/>
          </a:prstGeom>
          <a:noFill/>
          <a:ln w="9525">
            <a:noFill/>
            <a:miter lim="800000"/>
            <a:headEnd/>
            <a:tailEnd/>
          </a:ln>
        </p:spPr>
        <p:txBody>
          <a:bodyPr>
            <a:spAutoFit/>
          </a:bodyPr>
          <a:lstStyle/>
          <a:p>
            <a:r>
              <a:rPr lang="en-US" altLang="zh-CN" sz="2000"/>
              <a:t>B</a:t>
            </a:r>
            <a:r>
              <a:rPr lang="zh-CN" altLang="en-US" sz="2000"/>
              <a:t>公司的优先股每季度分红</a:t>
            </a:r>
            <a:r>
              <a:rPr lang="en-US" altLang="zh-CN" sz="2000"/>
              <a:t>2</a:t>
            </a:r>
            <a:r>
              <a:rPr lang="zh-CN" altLang="en-US" sz="2000"/>
              <a:t>元，</a:t>
            </a:r>
            <a:r>
              <a:rPr lang="en-US" altLang="zh-CN" sz="2000"/>
              <a:t>20</a:t>
            </a:r>
            <a:r>
              <a:rPr lang="zh-CN" altLang="en-US" sz="2000"/>
              <a:t>年后，</a:t>
            </a:r>
            <a:r>
              <a:rPr lang="en-US" altLang="zh-CN" sz="2000"/>
              <a:t>B</a:t>
            </a:r>
            <a:r>
              <a:rPr lang="zh-CN" altLang="en-US" sz="2000"/>
              <a:t>公司必须以每股</a:t>
            </a:r>
            <a:r>
              <a:rPr lang="en-US" altLang="zh-CN" sz="2000"/>
              <a:t>100</a:t>
            </a:r>
            <a:r>
              <a:rPr lang="zh-CN" altLang="en-US" sz="2000"/>
              <a:t>元的价格回购这些优先股，股东要求的必要报酬率为</a:t>
            </a:r>
            <a:r>
              <a:rPr lang="en-US" altLang="zh-CN" sz="2000"/>
              <a:t>8%</a:t>
            </a:r>
            <a:r>
              <a:rPr lang="zh-CN" altLang="en-US" sz="2000"/>
              <a:t>，则该优先股当前的市场价值应为</a:t>
            </a:r>
            <a:r>
              <a:rPr lang="zh-CN" altLang="en-US"/>
              <a:t>：</a:t>
            </a:r>
          </a:p>
        </p:txBody>
      </p:sp>
      <p:sp>
        <p:nvSpPr>
          <p:cNvPr id="399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939" name="Object 3"/>
          <p:cNvGraphicFramePr>
            <a:graphicFrameLocks noChangeAspect="1"/>
          </p:cNvGraphicFramePr>
          <p:nvPr/>
        </p:nvGraphicFramePr>
        <p:xfrm>
          <a:off x="2357438" y="4643438"/>
          <a:ext cx="4143375" cy="785812"/>
        </p:xfrm>
        <a:graphic>
          <a:graphicData uri="http://schemas.openxmlformats.org/presentationml/2006/ole">
            <mc:AlternateContent xmlns:mc="http://schemas.openxmlformats.org/markup-compatibility/2006">
              <mc:Choice xmlns:v="urn:schemas-microsoft-com:vml" Requires="v">
                <p:oleObj spid="_x0000_s40055" name="公式" r:id="rId5" imgW="2413670" imgH="508160" progId="Equation.3">
                  <p:embed/>
                </p:oleObj>
              </mc:Choice>
              <mc:Fallback>
                <p:oleObj name="公式" r:id="rId5" imgW="2413670" imgH="5081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4643438"/>
                        <a:ext cx="41433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a:xfrm>
            <a:off x="457200" y="1719263"/>
            <a:ext cx="8229600" cy="2352675"/>
          </a:xfrm>
        </p:spPr>
        <p:txBody>
          <a:bodyPr/>
          <a:lstStyle/>
          <a:p>
            <a:r>
              <a:rPr lang="en-US" altLang="zh-CN" smtClean="0"/>
              <a:t>4. </a:t>
            </a:r>
            <a:r>
              <a:rPr lang="zh-CN" altLang="en-US" smtClean="0"/>
              <a:t>普通股的估值</a:t>
            </a:r>
            <a:endParaRPr lang="en-US" altLang="zh-CN" smtClean="0"/>
          </a:p>
          <a:p>
            <a:r>
              <a:rPr lang="zh-CN" sz="2400" smtClean="0"/>
              <a:t>普通股股票持有者的现金收入由两部分构成：一部分是在股票持有期间收到的现金股利，另一部分是出售股票时得到的变现收入。</a:t>
            </a:r>
            <a:endParaRPr lang="en-US" altLang="zh-CN" sz="2400" smtClean="0"/>
          </a:p>
          <a:p>
            <a:r>
              <a:rPr lang="zh-CN" altLang="en-US" sz="2400" smtClean="0"/>
              <a:t>普通股股票估值公式：</a:t>
            </a:r>
            <a:endParaRPr lang="en-US" altLang="zh-CN" sz="2400" smtClean="0"/>
          </a:p>
          <a:p>
            <a:endParaRPr lang="en-US" altLang="zh-CN" sz="2400" smtClean="0"/>
          </a:p>
          <a:p>
            <a:pPr>
              <a:buFont typeface="Wingdings" pitchFamily="2" charset="2"/>
              <a:buNone/>
            </a:pPr>
            <a:endParaRPr lang="zh-CN" altLang="en-US" sz="2400" smtClean="0"/>
          </a:p>
        </p:txBody>
      </p:sp>
      <p:sp>
        <p:nvSpPr>
          <p:cNvPr id="40964" name="标题 1"/>
          <p:cNvSpPr>
            <a:spLocks noGrp="1"/>
          </p:cNvSpPr>
          <p:nvPr>
            <p:ph type="title"/>
          </p:nvPr>
        </p:nvSpPr>
        <p:spPr/>
        <p:txBody>
          <a:bodyPr/>
          <a:lstStyle/>
          <a:p>
            <a:r>
              <a:rPr lang="en-US" altLang="zh-CN" smtClean="0"/>
              <a:t>2.3.2 </a:t>
            </a:r>
            <a:r>
              <a:rPr lang="zh-CN" altLang="en-US" smtClean="0"/>
              <a:t>股票的特征及估值</a:t>
            </a:r>
          </a:p>
        </p:txBody>
      </p:sp>
      <p:sp>
        <p:nvSpPr>
          <p:cNvPr id="4096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62" name="Object 1"/>
          <p:cNvGraphicFramePr>
            <a:graphicFrameLocks noChangeAspect="1"/>
          </p:cNvGraphicFramePr>
          <p:nvPr/>
        </p:nvGraphicFramePr>
        <p:xfrm>
          <a:off x="1566863" y="4151313"/>
          <a:ext cx="4440237" cy="1628775"/>
        </p:xfrm>
        <a:graphic>
          <a:graphicData uri="http://schemas.openxmlformats.org/presentationml/2006/ole">
            <mc:AlternateContent xmlns:mc="http://schemas.openxmlformats.org/markup-compatibility/2006">
              <mc:Choice xmlns:v="urn:schemas-microsoft-com:vml" Requires="v">
                <p:oleObj spid="_x0000_s41020" name="Equation" r:id="rId3" imgW="2565360" imgH="965160" progId="">
                  <p:embed/>
                </p:oleObj>
              </mc:Choice>
              <mc:Fallback>
                <p:oleObj name="Equation" r:id="rId3" imgW="2565360" imgH="96516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863" y="4151313"/>
                        <a:ext cx="4440237"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a:xfrm>
            <a:off x="457200" y="1719263"/>
            <a:ext cx="8229600" cy="3067050"/>
          </a:xfrm>
        </p:spPr>
        <p:txBody>
          <a:bodyPr/>
          <a:lstStyle/>
          <a:p>
            <a:r>
              <a:rPr lang="zh-CN" sz="2400" smtClean="0"/>
              <a:t>实际上，当第一个投资者将股票售出后，接手的第二个投资者所能得到的未来现金流仍然是公司派发的股利及变现收入，如果将一只股票的所有投资者串联起来，我们就会发现，股票出售时的变现收入是投资者之间的变现收入，并不是投资者从发行股票的公司得到的现金，这些现金收付是相互抵消的。普通股股票真正能够向投资者提供的未来现金收入，就是公司向股东所派发的现金股利。因此，普通股股票的价值为</a:t>
            </a:r>
            <a:endParaRPr lang="zh-CN" altLang="en-US" smtClean="0"/>
          </a:p>
        </p:txBody>
      </p:sp>
      <p:sp>
        <p:nvSpPr>
          <p:cNvPr id="41988" name="页脚占位符 4"/>
          <p:cNvSpPr>
            <a:spLocks noGrp="1"/>
          </p:cNvSpPr>
          <p:nvPr>
            <p:ph type="ftr" sz="quarter" idx="4294967295"/>
          </p:nvPr>
        </p:nvSpPr>
        <p:spPr bwMode="auto">
          <a:xfrm>
            <a:off x="3071813" y="6257925"/>
            <a:ext cx="2895600" cy="457200"/>
          </a:xfrm>
          <a:prstGeom prst="rect">
            <a:avLst/>
          </a:prstGeom>
          <a:noFill/>
          <a:ln>
            <a:miter lim="800000"/>
            <a:headEnd/>
            <a:tailEnd/>
          </a:ln>
        </p:spPr>
        <p:txBody>
          <a:bodyPr/>
          <a:lstStyle/>
          <a:p>
            <a:r>
              <a:rPr lang="en-US" altLang="zh-CN"/>
              <a:t>     </a:t>
            </a:r>
          </a:p>
        </p:txBody>
      </p:sp>
      <p:sp>
        <p:nvSpPr>
          <p:cNvPr id="41989" name="标题 1"/>
          <p:cNvSpPr>
            <a:spLocks noGrp="1"/>
          </p:cNvSpPr>
          <p:nvPr>
            <p:ph type="title"/>
          </p:nvPr>
        </p:nvSpPr>
        <p:spPr/>
        <p:txBody>
          <a:bodyPr/>
          <a:lstStyle/>
          <a:p>
            <a:r>
              <a:rPr lang="en-US" altLang="zh-CN" smtClean="0"/>
              <a:t>2.3.2 </a:t>
            </a:r>
            <a:r>
              <a:rPr lang="zh-CN" altLang="en-US" smtClean="0"/>
              <a:t>股票的特征及估值</a:t>
            </a:r>
          </a:p>
        </p:txBody>
      </p:sp>
      <p:sp>
        <p:nvSpPr>
          <p:cNvPr id="4199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6" name="Object 1"/>
          <p:cNvGraphicFramePr>
            <a:graphicFrameLocks noChangeAspect="1"/>
          </p:cNvGraphicFramePr>
          <p:nvPr/>
        </p:nvGraphicFramePr>
        <p:xfrm>
          <a:off x="2206625" y="4730750"/>
          <a:ext cx="4087813" cy="1397000"/>
        </p:xfrm>
        <a:graphic>
          <a:graphicData uri="http://schemas.openxmlformats.org/presentationml/2006/ole">
            <mc:AlternateContent xmlns:mc="http://schemas.openxmlformats.org/markup-compatibility/2006">
              <mc:Choice xmlns:v="urn:schemas-microsoft-com:vml" Requires="v">
                <p:oleObj spid="_x0000_s42044" name="Equation" r:id="rId3" imgW="1968480" imgH="965160" progId="">
                  <p:embed/>
                </p:oleObj>
              </mc:Choice>
              <mc:Fallback>
                <p:oleObj name="Equation" r:id="rId3" imgW="1968480" imgH="96516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5" y="4730750"/>
                        <a:ext cx="4087813"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457200" y="1719263"/>
            <a:ext cx="8229600" cy="1852612"/>
          </a:xfrm>
        </p:spPr>
        <p:txBody>
          <a:bodyPr>
            <a:normAutofit fontScale="92500" lnSpcReduction="10000"/>
          </a:bodyPr>
          <a:lstStyle/>
          <a:p>
            <a:r>
              <a:rPr lang="zh-CN" sz="2400" smtClean="0"/>
              <a:t>需要对未来的现金股利做一些假设，才能进行股票股价。</a:t>
            </a:r>
            <a:endParaRPr lang="en-US" altLang="zh-CN" sz="2400" smtClean="0"/>
          </a:p>
          <a:p>
            <a:pPr>
              <a:buFont typeface="Wingdings" pitchFamily="2" charset="2"/>
              <a:buNone/>
            </a:pPr>
            <a:endParaRPr lang="en-US" altLang="zh-CN" sz="2400" smtClean="0"/>
          </a:p>
          <a:p>
            <a:pPr>
              <a:buFont typeface="Wingdings" pitchFamily="2" charset="2"/>
              <a:buNone/>
            </a:pPr>
            <a:r>
              <a:rPr lang="zh-CN" altLang="en-US" sz="2400" smtClean="0"/>
              <a:t>（</a:t>
            </a:r>
            <a:r>
              <a:rPr lang="en-US" altLang="zh-CN" sz="2400" smtClean="0"/>
              <a:t>1</a:t>
            </a:r>
            <a:r>
              <a:rPr lang="zh-CN" altLang="en-US" sz="2400" smtClean="0"/>
              <a:t>）股利稳定不变</a:t>
            </a:r>
            <a:endParaRPr lang="en-US" altLang="zh-CN" sz="2400" smtClean="0"/>
          </a:p>
          <a:p>
            <a:pPr>
              <a:buFont typeface="Wingdings" pitchFamily="2" charset="2"/>
              <a:buNone/>
            </a:pPr>
            <a:r>
              <a:rPr lang="en-US" altLang="zh-CN" sz="2400" smtClean="0"/>
              <a:t>     </a:t>
            </a:r>
            <a:r>
              <a:rPr lang="zh-CN" sz="2400" smtClean="0"/>
              <a:t>在每年股利稳定不变，投资人持有期间很长的情况下，股票的</a:t>
            </a:r>
            <a:r>
              <a:rPr lang="zh-CN" altLang="en-US" sz="2400" smtClean="0"/>
              <a:t>估值</a:t>
            </a:r>
            <a:r>
              <a:rPr lang="zh-CN" sz="2400" smtClean="0"/>
              <a:t>模型可简化为：</a:t>
            </a:r>
            <a:endParaRPr lang="en-US" altLang="zh-CN" sz="2400" smtClean="0"/>
          </a:p>
          <a:p>
            <a:endParaRPr lang="zh-CN" altLang="en-US" smtClean="0"/>
          </a:p>
        </p:txBody>
      </p:sp>
      <p:sp>
        <p:nvSpPr>
          <p:cNvPr id="43012" name="标题 1"/>
          <p:cNvSpPr>
            <a:spLocks noGrp="1"/>
          </p:cNvSpPr>
          <p:nvPr>
            <p:ph type="title"/>
          </p:nvPr>
        </p:nvSpPr>
        <p:spPr/>
        <p:txBody>
          <a:bodyPr/>
          <a:lstStyle/>
          <a:p>
            <a:r>
              <a:rPr lang="en-US" altLang="zh-CN" smtClean="0"/>
              <a:t>2.3.2 </a:t>
            </a:r>
            <a:r>
              <a:rPr lang="zh-CN" altLang="en-US" smtClean="0"/>
              <a:t>股票的特征及估值</a:t>
            </a:r>
          </a:p>
        </p:txBody>
      </p:sp>
      <p:sp>
        <p:nvSpPr>
          <p:cNvPr id="4301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3010" name="Object 1"/>
          <p:cNvGraphicFramePr>
            <a:graphicFrameLocks noChangeAspect="1"/>
          </p:cNvGraphicFramePr>
          <p:nvPr/>
        </p:nvGraphicFramePr>
        <p:xfrm>
          <a:off x="1349375" y="4048125"/>
          <a:ext cx="4127500" cy="1262063"/>
        </p:xfrm>
        <a:graphic>
          <a:graphicData uri="http://schemas.openxmlformats.org/presentationml/2006/ole">
            <mc:AlternateContent xmlns:mc="http://schemas.openxmlformats.org/markup-compatibility/2006">
              <mc:Choice xmlns:v="urn:schemas-microsoft-com:vml" Requires="v">
                <p:oleObj spid="_x0000_s43068" name="Equation" r:id="rId3" imgW="1968480" imgH="660240" progId="">
                  <p:embed/>
                </p:oleObj>
              </mc:Choice>
              <mc:Fallback>
                <p:oleObj name="Equation" r:id="rId3" imgW="1968480" imgH="66024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4048125"/>
                        <a:ext cx="4127500"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a:xfrm>
            <a:off x="457200" y="1719263"/>
            <a:ext cx="8229600" cy="1495425"/>
          </a:xfrm>
        </p:spPr>
        <p:txBody>
          <a:bodyPr/>
          <a:lstStyle/>
          <a:p>
            <a:pPr>
              <a:buFont typeface="Wingdings" pitchFamily="2" charset="2"/>
              <a:buNone/>
            </a:pPr>
            <a:r>
              <a:rPr lang="zh-CN" altLang="en-US" smtClean="0"/>
              <a:t>（</a:t>
            </a:r>
            <a:r>
              <a:rPr lang="en-US" altLang="zh-CN" smtClean="0"/>
              <a:t>2</a:t>
            </a:r>
            <a:r>
              <a:rPr lang="zh-CN" altLang="en-US" smtClean="0"/>
              <a:t>）股利固定增长</a:t>
            </a:r>
            <a:endParaRPr lang="en-US" altLang="zh-CN" smtClean="0"/>
          </a:p>
          <a:p>
            <a:pPr>
              <a:buFont typeface="Wingdings" pitchFamily="2" charset="2"/>
              <a:buNone/>
            </a:pPr>
            <a:r>
              <a:rPr lang="zh-CN" sz="2400" smtClean="0"/>
              <a:t> </a:t>
            </a:r>
            <a:r>
              <a:rPr lang="en-US" altLang="zh-CN" sz="2400" smtClean="0"/>
              <a:t>    </a:t>
            </a:r>
            <a:r>
              <a:rPr lang="zh-CN" sz="2400" smtClean="0"/>
              <a:t>如果一只股票的现金股利在基期</a:t>
            </a:r>
            <a:r>
              <a:rPr lang="en-US" altLang="zh-CN" sz="2400" smtClean="0"/>
              <a:t>D</a:t>
            </a:r>
            <a:r>
              <a:rPr lang="en-US" altLang="zh-CN" sz="2400" baseline="-25000" smtClean="0"/>
              <a:t>0</a:t>
            </a:r>
            <a:r>
              <a:rPr lang="zh-CN" sz="2400" smtClean="0"/>
              <a:t>的基础上以增长速度</a:t>
            </a:r>
            <a:r>
              <a:rPr lang="en-US" altLang="zh-CN" sz="2400" smtClean="0"/>
              <a:t>g</a:t>
            </a:r>
            <a:r>
              <a:rPr lang="zh-CN" sz="2400" smtClean="0"/>
              <a:t>不断增长，则：</a:t>
            </a:r>
          </a:p>
        </p:txBody>
      </p:sp>
      <p:sp>
        <p:nvSpPr>
          <p:cNvPr id="44036" name="标题 1"/>
          <p:cNvSpPr>
            <a:spLocks noGrp="1"/>
          </p:cNvSpPr>
          <p:nvPr>
            <p:ph type="title"/>
          </p:nvPr>
        </p:nvSpPr>
        <p:spPr/>
        <p:txBody>
          <a:bodyPr/>
          <a:lstStyle/>
          <a:p>
            <a:r>
              <a:rPr lang="en-US" altLang="zh-CN" smtClean="0"/>
              <a:t>2.3.2 </a:t>
            </a:r>
            <a:r>
              <a:rPr lang="zh-CN" altLang="en-US" smtClean="0"/>
              <a:t>股票的特征及估值</a:t>
            </a:r>
          </a:p>
        </p:txBody>
      </p:sp>
      <p:sp>
        <p:nvSpPr>
          <p:cNvPr id="440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4034" name="Object 1"/>
          <p:cNvGraphicFramePr>
            <a:graphicFrameLocks noChangeAspect="1"/>
          </p:cNvGraphicFramePr>
          <p:nvPr/>
        </p:nvGraphicFramePr>
        <p:xfrm>
          <a:off x="1316038" y="3143250"/>
          <a:ext cx="4797425" cy="1431925"/>
        </p:xfrm>
        <a:graphic>
          <a:graphicData uri="http://schemas.openxmlformats.org/presentationml/2006/ole">
            <mc:AlternateContent xmlns:mc="http://schemas.openxmlformats.org/markup-compatibility/2006">
              <mc:Choice xmlns:v="urn:schemas-microsoft-com:vml" Requires="v">
                <p:oleObj spid="_x0000_s44092" name="Equation" r:id="rId3" imgW="2933640" imgH="990360" progId="">
                  <p:embed/>
                </p:oleObj>
              </mc:Choice>
              <mc:Fallback>
                <p:oleObj name="Equation" r:id="rId3" imgW="2933640" imgH="99036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3143250"/>
                        <a:ext cx="4797425" cy="143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TextBox 8"/>
          <p:cNvSpPr txBox="1">
            <a:spLocks noChangeArrowheads="1"/>
          </p:cNvSpPr>
          <p:nvPr/>
        </p:nvSpPr>
        <p:spPr bwMode="auto">
          <a:xfrm>
            <a:off x="1000125" y="4643438"/>
            <a:ext cx="928688" cy="461962"/>
          </a:xfrm>
          <a:prstGeom prst="rect">
            <a:avLst/>
          </a:prstGeom>
          <a:noFill/>
          <a:ln w="9525">
            <a:noFill/>
            <a:miter lim="800000"/>
            <a:headEnd/>
            <a:tailEnd/>
          </a:ln>
        </p:spPr>
        <p:txBody>
          <a:bodyPr>
            <a:spAutoFit/>
          </a:bodyPr>
          <a:lstStyle/>
          <a:p>
            <a:r>
              <a:rPr lang="zh-CN" altLang="en-US" sz="2400"/>
              <a:t>或者</a:t>
            </a:r>
          </a:p>
        </p:txBody>
      </p:sp>
      <p:sp>
        <p:nvSpPr>
          <p:cNvPr id="44039" name="TextBox 9"/>
          <p:cNvSpPr txBox="1">
            <a:spLocks noChangeArrowheads="1"/>
          </p:cNvSpPr>
          <p:nvPr/>
        </p:nvSpPr>
        <p:spPr bwMode="auto">
          <a:xfrm>
            <a:off x="1428750" y="5214938"/>
            <a:ext cx="2857500" cy="369887"/>
          </a:xfrm>
          <a:prstGeom prst="rect">
            <a:avLst/>
          </a:prstGeom>
          <a:noFill/>
          <a:ln w="9525">
            <a:noFill/>
            <a:miter lim="800000"/>
            <a:headEnd/>
            <a:tailEnd/>
          </a:ln>
        </p:spPr>
        <p:txBody>
          <a:bodyPr>
            <a:spAutoFit/>
          </a:bodyPr>
          <a:lstStyle/>
          <a:p>
            <a:r>
              <a:rPr lang="en-US" altLang="zh-CN"/>
              <a:t>V</a:t>
            </a:r>
            <a:r>
              <a:rPr lang="en-US" altLang="zh-CN" baseline="-25000"/>
              <a:t>0</a:t>
            </a:r>
            <a:r>
              <a:rPr lang="en-US" altLang="zh-CN"/>
              <a:t>=D</a:t>
            </a:r>
            <a:r>
              <a:rPr lang="en-US" altLang="zh-CN" baseline="-25000"/>
              <a:t>1</a:t>
            </a:r>
            <a:r>
              <a:rPr lang="en-US" altLang="zh-CN"/>
              <a:t>/(r-g)</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标题 1"/>
          <p:cNvSpPr>
            <a:spLocks noGrp="1"/>
          </p:cNvSpPr>
          <p:nvPr>
            <p:ph type="title"/>
          </p:nvPr>
        </p:nvSpPr>
        <p:spPr/>
        <p:txBody>
          <a:bodyPr/>
          <a:lstStyle/>
          <a:p>
            <a:r>
              <a:rPr lang="en-US" altLang="zh-CN" smtClean="0"/>
              <a:t>2.3.2 </a:t>
            </a:r>
            <a:r>
              <a:rPr lang="zh-CN" altLang="en-US" smtClean="0"/>
              <a:t>股票的特征及估值</a:t>
            </a:r>
          </a:p>
        </p:txBody>
      </p:sp>
      <p:sp>
        <p:nvSpPr>
          <p:cNvPr id="7" name="圆角矩形 6"/>
          <p:cNvSpPr/>
          <p:nvPr/>
        </p:nvSpPr>
        <p:spPr>
          <a:xfrm>
            <a:off x="714375" y="1857375"/>
            <a:ext cx="1000125"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例题</a:t>
            </a:r>
          </a:p>
        </p:txBody>
      </p:sp>
      <p:sp>
        <p:nvSpPr>
          <p:cNvPr id="45061" name="矩形 7"/>
          <p:cNvSpPr>
            <a:spLocks noChangeArrowheads="1"/>
          </p:cNvSpPr>
          <p:nvPr/>
        </p:nvSpPr>
        <p:spPr bwMode="auto">
          <a:xfrm>
            <a:off x="2000250" y="1928813"/>
            <a:ext cx="5500688" cy="1938337"/>
          </a:xfrm>
          <a:prstGeom prst="rect">
            <a:avLst/>
          </a:prstGeom>
          <a:noFill/>
          <a:ln w="9525">
            <a:noFill/>
            <a:miter lim="800000"/>
            <a:headEnd/>
            <a:tailEnd/>
          </a:ln>
        </p:spPr>
        <p:txBody>
          <a:bodyPr>
            <a:spAutoFit/>
          </a:bodyPr>
          <a:lstStyle/>
          <a:p>
            <a:r>
              <a:rPr lang="zh-CN" altLang="en-US" sz="2000"/>
              <a:t>时代公司准备投资购买东方信托投资股份有限公司的股票，该股票去年每股股利为</a:t>
            </a:r>
            <a:r>
              <a:rPr lang="en-US" altLang="zh-CN" sz="2000"/>
              <a:t>2</a:t>
            </a:r>
            <a:r>
              <a:rPr lang="zh-CN" altLang="en-US" sz="2000"/>
              <a:t>元，预计以后每年以</a:t>
            </a:r>
            <a:r>
              <a:rPr lang="en-US" altLang="zh-CN" sz="2000"/>
              <a:t>4%</a:t>
            </a:r>
            <a:r>
              <a:rPr lang="zh-CN" altLang="en-US" sz="2000"/>
              <a:t>的增长率增长，时代公司经分析后，认为必须得到</a:t>
            </a:r>
            <a:r>
              <a:rPr lang="en-US" altLang="zh-CN" sz="2000"/>
              <a:t>10%</a:t>
            </a:r>
            <a:r>
              <a:rPr lang="zh-CN" altLang="en-US" sz="2000"/>
              <a:t>的报酬率，才能购买东方信托投资股份有限公司的股票，则该种股票的价格应为：</a:t>
            </a:r>
          </a:p>
        </p:txBody>
      </p:sp>
      <p:sp>
        <p:nvSpPr>
          <p:cNvPr id="4506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5058" name="Object 1"/>
          <p:cNvGraphicFramePr>
            <a:graphicFrameLocks noChangeAspect="1"/>
          </p:cNvGraphicFramePr>
          <p:nvPr/>
        </p:nvGraphicFramePr>
        <p:xfrm>
          <a:off x="2357438" y="4071938"/>
          <a:ext cx="3214687" cy="785812"/>
        </p:xfrm>
        <a:graphic>
          <a:graphicData uri="http://schemas.openxmlformats.org/presentationml/2006/ole">
            <mc:AlternateContent xmlns:mc="http://schemas.openxmlformats.org/markup-compatibility/2006">
              <mc:Choice xmlns:v="urn:schemas-microsoft-com:vml" Requires="v">
                <p:oleObj spid="_x0000_s45116" name="公式" r:id="rId3" imgW="1677128" imgH="393871" progId="Equation.3">
                  <p:embed/>
                </p:oleObj>
              </mc:Choice>
              <mc:Fallback>
                <p:oleObj name="公式" r:id="rId3" imgW="1677128" imgH="393871"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4071938"/>
                        <a:ext cx="3214687"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p:txBody>
          <a:bodyPr/>
          <a:lstStyle/>
          <a:p>
            <a:r>
              <a:rPr lang="en-US" altLang="zh-CN" smtClean="0"/>
              <a:t>5. </a:t>
            </a:r>
            <a:r>
              <a:rPr lang="zh-CN" altLang="en-US" smtClean="0"/>
              <a:t>股票投资的优缺点</a:t>
            </a:r>
            <a:endParaRPr lang="en-US" altLang="zh-CN" smtClean="0"/>
          </a:p>
          <a:p>
            <a:pPr>
              <a:buFont typeface="Wingdings" pitchFamily="2" charset="2"/>
              <a:buNone/>
            </a:pPr>
            <a:endParaRPr lang="en-US" altLang="zh-CN" sz="2400" b="1" smtClean="0"/>
          </a:p>
          <a:p>
            <a:pPr>
              <a:buFont typeface="Wingdings" pitchFamily="2" charset="2"/>
              <a:buNone/>
            </a:pPr>
            <a:r>
              <a:rPr lang="zh-CN" altLang="en-US" sz="2400" b="1" smtClean="0"/>
              <a:t>（</a:t>
            </a:r>
            <a:r>
              <a:rPr lang="en-US" altLang="zh-CN" sz="2400" b="1" smtClean="0"/>
              <a:t>1</a:t>
            </a:r>
            <a:r>
              <a:rPr lang="zh-CN" altLang="en-US" sz="2400" b="1" smtClean="0"/>
              <a:t>）股票投资的优点</a:t>
            </a:r>
            <a:endParaRPr lang="en-US" sz="2400" smtClean="0">
              <a:sym typeface="Wingdings" pitchFamily="2" charset="2"/>
            </a:endParaRPr>
          </a:p>
          <a:p>
            <a:r>
              <a:rPr lang="en-US" sz="2400" smtClean="0">
                <a:sym typeface="Wingdings" pitchFamily="2" charset="2"/>
              </a:rPr>
              <a:t></a:t>
            </a:r>
            <a:r>
              <a:rPr lang="zh-CN" sz="2400" smtClean="0"/>
              <a:t>能获得比较高的报酬。</a:t>
            </a:r>
          </a:p>
          <a:p>
            <a:r>
              <a:rPr lang="en-US" sz="2400" smtClean="0">
                <a:sym typeface="Wingdings" pitchFamily="2" charset="2"/>
              </a:rPr>
              <a:t></a:t>
            </a:r>
            <a:r>
              <a:rPr lang="zh-CN" sz="2400" smtClean="0"/>
              <a:t>能适当降低购买力风险。</a:t>
            </a:r>
          </a:p>
          <a:p>
            <a:r>
              <a:rPr lang="en-US" sz="2400" smtClean="0">
                <a:sym typeface="Wingdings" pitchFamily="2" charset="2"/>
              </a:rPr>
              <a:t></a:t>
            </a:r>
            <a:r>
              <a:rPr lang="zh-CN" sz="2400" smtClean="0"/>
              <a:t>拥有一定的经营控制权。</a:t>
            </a:r>
          </a:p>
          <a:p>
            <a:endParaRPr lang="en-US" altLang="zh-CN" sz="2400" smtClean="0"/>
          </a:p>
        </p:txBody>
      </p:sp>
      <p:sp>
        <p:nvSpPr>
          <p:cNvPr id="112643" name="标题 1"/>
          <p:cNvSpPr>
            <a:spLocks noGrp="1"/>
          </p:cNvSpPr>
          <p:nvPr>
            <p:ph type="title"/>
          </p:nvPr>
        </p:nvSpPr>
        <p:spPr/>
        <p:txBody>
          <a:bodyPr/>
          <a:lstStyle/>
          <a:p>
            <a:r>
              <a:rPr lang="en-US" altLang="zh-CN" smtClean="0"/>
              <a:t>2.3.2 </a:t>
            </a:r>
            <a:r>
              <a:rPr lang="zh-CN" altLang="en-US" smtClean="0"/>
              <a:t>股票的特征及估值</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p:txBody>
          <a:bodyPr/>
          <a:lstStyle/>
          <a:p>
            <a:pPr>
              <a:buFont typeface="Wingdings" pitchFamily="2" charset="2"/>
              <a:buNone/>
            </a:pPr>
            <a:r>
              <a:rPr lang="zh-CN" altLang="en-US" sz="2400" b="1" smtClean="0"/>
              <a:t>（</a:t>
            </a:r>
            <a:r>
              <a:rPr lang="en-US" altLang="zh-CN" sz="2400" b="1" smtClean="0"/>
              <a:t>2</a:t>
            </a:r>
            <a:r>
              <a:rPr lang="zh-CN" altLang="en-US" sz="2400" b="1" smtClean="0"/>
              <a:t>）股票投资的缺点</a:t>
            </a:r>
            <a:endParaRPr lang="en-US" altLang="zh-CN" sz="2400" b="1" smtClean="0"/>
          </a:p>
          <a:p>
            <a:pPr>
              <a:buFont typeface="Wingdings" pitchFamily="2" charset="2"/>
              <a:buNone/>
            </a:pPr>
            <a:r>
              <a:rPr lang="en-US" altLang="zh-CN" sz="2400" smtClean="0"/>
              <a:t>    </a:t>
            </a:r>
            <a:r>
              <a:rPr lang="zh-CN" sz="2400" smtClean="0"/>
              <a:t>股票投资的缺点主要是风险大，这是因为：</a:t>
            </a:r>
          </a:p>
          <a:p>
            <a:r>
              <a:rPr lang="en-US" sz="2400" smtClean="0">
                <a:sym typeface="Wingdings" pitchFamily="2" charset="2"/>
              </a:rPr>
              <a:t></a:t>
            </a:r>
            <a:r>
              <a:rPr lang="zh-CN" sz="2400" smtClean="0"/>
              <a:t>普通股对公司资产和盈利的求偿权均居于最后。公司破产时，股东原来的投资可能得不到全数补偿，甚至一无所有。</a:t>
            </a:r>
          </a:p>
          <a:p>
            <a:r>
              <a:rPr lang="en-US" sz="2400" smtClean="0">
                <a:sym typeface="Wingdings" pitchFamily="2" charset="2"/>
              </a:rPr>
              <a:t></a:t>
            </a:r>
            <a:r>
              <a:rPr lang="zh-CN" sz="2400" smtClean="0"/>
              <a:t>普通股的价格受众多因素影响，很不稳定。政治因素、经济因素、投资人心理因素、企业的盈利情况、风险情况，都会影响股票价格，这也使股票投资具有较高的风险。</a:t>
            </a:r>
          </a:p>
          <a:p>
            <a:r>
              <a:rPr lang="en-US" sz="2400" smtClean="0">
                <a:sym typeface="Wingdings" pitchFamily="2" charset="2"/>
              </a:rPr>
              <a:t></a:t>
            </a:r>
            <a:r>
              <a:rPr lang="zh-CN" sz="2400" smtClean="0"/>
              <a:t>普通股的收入不稳定。普通股股利的多少，视企业经营状况和财务状况而定，其有无、多寡均无法律上的保证，其收入的风险也远远大于固定收益证券。</a:t>
            </a:r>
            <a:endParaRPr lang="zh-CN" altLang="en-US" sz="2400" b="1" smtClean="0"/>
          </a:p>
          <a:p>
            <a:endParaRPr lang="zh-CN" altLang="en-US" smtClean="0"/>
          </a:p>
        </p:txBody>
      </p:sp>
      <p:sp>
        <p:nvSpPr>
          <p:cNvPr id="113667" name="标题 1"/>
          <p:cNvSpPr>
            <a:spLocks noGrp="1"/>
          </p:cNvSpPr>
          <p:nvPr>
            <p:ph type="title"/>
          </p:nvPr>
        </p:nvSpPr>
        <p:spPr/>
        <p:txBody>
          <a:bodyPr/>
          <a:lstStyle/>
          <a:p>
            <a:r>
              <a:rPr lang="en-US" altLang="zh-CN" smtClean="0"/>
              <a:t>2.3.2 </a:t>
            </a:r>
            <a:r>
              <a:rPr lang="zh-CN" altLang="en-US" smtClean="0"/>
              <a:t>股票的特征及估值</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179388" y="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lang="zh-CN" altLang="en-US" sz="2800" b="1" dirty="0">
                <a:solidFill>
                  <a:schemeClr val="accent2"/>
                </a:solidFill>
                <a:ea typeface="隶书" pitchFamily="49" charset="-122"/>
              </a:rPr>
              <a:t>货币</a:t>
            </a:r>
            <a:r>
              <a:rPr lang="zh-CN" altLang="en-US" sz="2800" b="1" dirty="0" smtClean="0">
                <a:solidFill>
                  <a:schemeClr val="accent2"/>
                </a:solidFill>
                <a:ea typeface="隶书" pitchFamily="49" charset="-122"/>
              </a:rPr>
              <a:t>时间</a:t>
            </a:r>
            <a:r>
              <a:rPr lang="zh-CN" altLang="en-US" sz="2800" b="1" dirty="0">
                <a:solidFill>
                  <a:schemeClr val="accent2"/>
                </a:solidFill>
                <a:ea typeface="隶书" pitchFamily="49" charset="-122"/>
              </a:rPr>
              <a:t>价值</a:t>
            </a:r>
          </a:p>
        </p:txBody>
      </p:sp>
      <p:sp>
        <p:nvSpPr>
          <p:cNvPr id="301062" name="Rectangle 6"/>
          <p:cNvSpPr>
            <a:spLocks noChangeArrowheads="1"/>
          </p:cNvSpPr>
          <p:nvPr/>
        </p:nvSpPr>
        <p:spPr bwMode="auto">
          <a:xfrm>
            <a:off x="3848100" y="3884613"/>
            <a:ext cx="81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ea typeface="宋体" charset="-122"/>
              </a:rPr>
              <a:t>                   </a:t>
            </a:r>
            <a:r>
              <a:rPr lang="en-US" altLang="zh-CN" sz="900">
                <a:ea typeface="宋体" charset="-122"/>
              </a:rPr>
              <a:t> </a:t>
            </a:r>
            <a:endParaRPr lang="en-US" altLang="zh-CN">
              <a:ea typeface="宋体" charset="-122"/>
            </a:endParaRPr>
          </a:p>
        </p:txBody>
      </p:sp>
      <p:sp>
        <p:nvSpPr>
          <p:cNvPr id="301063" name="Rectangle 9"/>
          <p:cNvSpPr>
            <a:spLocks noChangeArrowheads="1"/>
          </p:cNvSpPr>
          <p:nvPr/>
        </p:nvSpPr>
        <p:spPr bwMode="auto">
          <a:xfrm>
            <a:off x="611188" y="669925"/>
            <a:ext cx="8029575"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4000">
              <a:lnSpc>
                <a:spcPct val="150000"/>
              </a:lnSpc>
            </a:pPr>
            <a:endParaRPr lang="zh-CN" altLang="en-US" sz="2000" b="1" dirty="0">
              <a:latin typeface="楷体_GB2312" pitchFamily="49" charset="-122"/>
              <a:ea typeface="楷体_GB2312" pitchFamily="49" charset="-122"/>
            </a:endParaRPr>
          </a:p>
          <a:p>
            <a:pPr indent="254000">
              <a:lnSpc>
                <a:spcPct val="150000"/>
              </a:lnSpc>
            </a:pPr>
            <a:r>
              <a:rPr lang="en-US" altLang="zh-CN" sz="1600" b="1" dirty="0">
                <a:latin typeface="宋体" charset="-122"/>
                <a:ea typeface="宋体" charset="-122"/>
              </a:rPr>
              <a:t>2</a:t>
            </a:r>
            <a:r>
              <a:rPr lang="zh-CN" altLang="en-US" sz="1600" b="1" dirty="0">
                <a:latin typeface="宋体" charset="-122"/>
                <a:ea typeface="宋体" charset="-122"/>
              </a:rPr>
              <a:t>）复利计息</a:t>
            </a:r>
            <a:r>
              <a:rPr lang="zh-CN" altLang="en-US" sz="1600" dirty="0">
                <a:latin typeface="宋体" charset="-122"/>
                <a:ea typeface="宋体" charset="-122"/>
              </a:rPr>
              <a:t>：本金生息，利息也生息。即“利滚利”</a:t>
            </a:r>
          </a:p>
          <a:p>
            <a:pPr indent="254000">
              <a:lnSpc>
                <a:spcPct val="150000"/>
              </a:lnSpc>
            </a:pPr>
            <a:r>
              <a:rPr lang="zh-CN" altLang="en-US" sz="1600" dirty="0">
                <a:latin typeface="宋体" charset="-122"/>
                <a:ea typeface="宋体" charset="-122"/>
              </a:rPr>
              <a:t>             </a:t>
            </a:r>
            <a:r>
              <a:rPr lang="zh-CN" altLang="en-US" sz="1600" dirty="0" smtClean="0"/>
              <a:t>间断</a:t>
            </a:r>
            <a:r>
              <a:rPr lang="zh-CN" altLang="en-US" sz="1600" dirty="0"/>
              <a:t>复利：计息周期为一定的时间区间（年、月等）的复利计息。</a:t>
            </a:r>
          </a:p>
          <a:p>
            <a:pPr indent="254000">
              <a:lnSpc>
                <a:spcPct val="150000"/>
              </a:lnSpc>
            </a:pPr>
            <a:r>
              <a:rPr lang="zh-CN" altLang="en-US" sz="1600" dirty="0"/>
              <a:t>                          </a:t>
            </a:r>
            <a:r>
              <a:rPr lang="zh-CN" altLang="en-US" sz="1600" dirty="0" smtClean="0"/>
              <a:t>   </a:t>
            </a:r>
            <a:r>
              <a:rPr lang="zh-CN" altLang="en-US" sz="1600" dirty="0" smtClean="0">
                <a:latin typeface="宋体" charset="-122"/>
                <a:ea typeface="宋体" charset="-122"/>
              </a:rPr>
              <a:t>连续</a:t>
            </a:r>
            <a:r>
              <a:rPr lang="zh-CN" altLang="en-US" sz="1600" dirty="0">
                <a:latin typeface="宋体" charset="-122"/>
                <a:ea typeface="宋体" charset="-122"/>
              </a:rPr>
              <a:t>复利：计息周期无限缩短的复利计息。</a:t>
            </a:r>
          </a:p>
        </p:txBody>
      </p:sp>
      <p:grpSp>
        <p:nvGrpSpPr>
          <p:cNvPr id="2" name="Group 147"/>
          <p:cNvGrpSpPr>
            <a:grpSpLocks/>
          </p:cNvGrpSpPr>
          <p:nvPr/>
        </p:nvGrpSpPr>
        <p:grpSpPr bwMode="auto">
          <a:xfrm>
            <a:off x="6300788" y="692150"/>
            <a:ext cx="2538412" cy="863600"/>
            <a:chOff x="2928" y="528"/>
            <a:chExt cx="2256" cy="816"/>
          </a:xfrm>
        </p:grpSpPr>
        <p:sp>
          <p:nvSpPr>
            <p:cNvPr id="301065" name="AutoShape 148"/>
            <p:cNvSpPr>
              <a:spLocks noChangeArrowheads="1"/>
            </p:cNvSpPr>
            <p:nvPr/>
          </p:nvSpPr>
          <p:spPr bwMode="auto">
            <a:xfrm>
              <a:off x="2928" y="528"/>
              <a:ext cx="2256" cy="816"/>
            </a:xfrm>
            <a:prstGeom prst="flowChartAlternateProcess">
              <a:avLst/>
            </a:prstGeom>
            <a:solidFill>
              <a:srgbClr val="FFCC99"/>
            </a:solidFill>
            <a:ln w="12700" cap="sq">
              <a:solidFill>
                <a:srgbClr val="993300"/>
              </a:solidFill>
              <a:miter lim="800000"/>
              <a:headEnd/>
              <a:tailEnd/>
            </a:ln>
          </p:spPr>
          <p:txBody>
            <a:bodyPr wrap="none" anchor="ctr"/>
            <a:lstStyle/>
            <a:p>
              <a:endParaRPr lang="zh-CN" altLang="zh-CN" sz="2000"/>
            </a:p>
          </p:txBody>
        </p:sp>
        <p:sp>
          <p:nvSpPr>
            <p:cNvPr id="301066" name="Text Box 149"/>
            <p:cNvSpPr txBox="1">
              <a:spLocks noChangeArrowheads="1"/>
            </p:cNvSpPr>
            <p:nvPr/>
          </p:nvSpPr>
          <p:spPr bwMode="auto">
            <a:xfrm>
              <a:off x="3120" y="576"/>
              <a:ext cx="19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tx2"/>
                </a:buClr>
                <a:buSzPct val="90000"/>
                <a:buFont typeface="Symbol" pitchFamily="18" charset="2"/>
                <a:buNone/>
              </a:pPr>
              <a:r>
                <a:rPr lang="ru-RU" altLang="zh-CN" sz="2000" b="1">
                  <a:solidFill>
                    <a:srgbClr val="000000"/>
                  </a:solidFill>
                </a:rPr>
                <a:t>F=P</a:t>
              </a:r>
              <a:r>
                <a:rPr lang="en-US" altLang="zh-CN" sz="2000" b="1">
                  <a:solidFill>
                    <a:srgbClr val="000000"/>
                  </a:solidFill>
                </a:rPr>
                <a:t>(1+i)</a:t>
              </a:r>
              <a:r>
                <a:rPr lang="en-US" altLang="zh-CN" sz="2000" b="1" baseline="30000">
                  <a:solidFill>
                    <a:srgbClr val="000000"/>
                  </a:solidFill>
                </a:rPr>
                <a:t>n</a:t>
              </a:r>
            </a:p>
            <a:p>
              <a:pPr>
                <a:spcBef>
                  <a:spcPct val="20000"/>
                </a:spcBef>
                <a:buClr>
                  <a:schemeClr val="tx2"/>
                </a:buClr>
                <a:buSzPct val="90000"/>
                <a:buFont typeface="Symbol" pitchFamily="18" charset="2"/>
                <a:buNone/>
              </a:pPr>
              <a:r>
                <a:rPr lang="en-US" altLang="zh-CN" sz="2000" b="1">
                  <a:solidFill>
                    <a:srgbClr val="000000"/>
                  </a:solidFill>
                </a:rPr>
                <a:t>I=F</a:t>
              </a:r>
              <a:r>
                <a:rPr lang="ru-RU" altLang="zh-CN" sz="2000" b="1">
                  <a:solidFill>
                    <a:srgbClr val="000000"/>
                  </a:solidFill>
                </a:rPr>
                <a:t>-P=P[(1+</a:t>
              </a:r>
              <a:r>
                <a:rPr lang="en-US" altLang="zh-CN" sz="2000" b="1">
                  <a:solidFill>
                    <a:srgbClr val="000000"/>
                  </a:solidFill>
                </a:rPr>
                <a:t>i)</a:t>
              </a:r>
              <a:r>
                <a:rPr lang="en-US" altLang="zh-CN" sz="2000" b="1" baseline="30000">
                  <a:solidFill>
                    <a:srgbClr val="000000"/>
                  </a:solidFill>
                </a:rPr>
                <a:t>n</a:t>
              </a:r>
              <a:r>
                <a:rPr lang="en-US" altLang="zh-CN" sz="2000" b="1">
                  <a:solidFill>
                    <a:srgbClr val="000000"/>
                  </a:solidFill>
                </a:rPr>
                <a:t>-1</a:t>
              </a:r>
              <a:r>
                <a:rPr lang="ru-RU" altLang="zh-CN" sz="2000" b="1">
                  <a:solidFill>
                    <a:srgbClr val="000000"/>
                  </a:solidFill>
                </a:rPr>
                <a:t>]</a:t>
              </a:r>
              <a:endParaRPr lang="en-US" altLang="zh-CN" sz="2000" b="1">
                <a:solidFill>
                  <a:srgbClr val="000000"/>
                </a:solidFill>
              </a:endParaRPr>
            </a:p>
          </p:txBody>
        </p:sp>
      </p:grpSp>
      <p:sp>
        <p:nvSpPr>
          <p:cNvPr id="300182" name="Text Box 150"/>
          <p:cNvSpPr txBox="1">
            <a:spLocks noChangeArrowheads="1"/>
          </p:cNvSpPr>
          <p:nvPr/>
        </p:nvSpPr>
        <p:spPr bwMode="auto">
          <a:xfrm>
            <a:off x="611188" y="2276475"/>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Clr>
                <a:schemeClr val="tx2"/>
              </a:buClr>
              <a:buSzPct val="90000"/>
              <a:buFont typeface="Symbol" pitchFamily="18" charset="2"/>
              <a:buNone/>
            </a:pPr>
            <a:r>
              <a:rPr lang="zh-CN" altLang="ru-RU" sz="1600" b="1"/>
              <a:t>公式的推导</a:t>
            </a:r>
            <a:r>
              <a:rPr lang="zh-CN" altLang="en-US" sz="1600" b="1"/>
              <a:t>如下</a:t>
            </a:r>
            <a:r>
              <a:rPr lang="ru-RU" altLang="zh-CN" sz="1600" b="1"/>
              <a:t>：</a:t>
            </a:r>
            <a:endParaRPr lang="zh-CN" altLang="en-US" sz="1600" b="1"/>
          </a:p>
        </p:txBody>
      </p:sp>
      <p:graphicFrame>
        <p:nvGraphicFramePr>
          <p:cNvPr id="300240" name="Group 208"/>
          <p:cNvGraphicFramePr>
            <a:graphicFrameLocks noGrp="1"/>
          </p:cNvGraphicFramePr>
          <p:nvPr/>
        </p:nvGraphicFramePr>
        <p:xfrm>
          <a:off x="971550" y="2565400"/>
          <a:ext cx="7561263" cy="3635376"/>
        </p:xfrm>
        <a:graphic>
          <a:graphicData uri="http://schemas.openxmlformats.org/drawingml/2006/table">
            <a:tbl>
              <a:tblPr/>
              <a:tblGrid>
                <a:gridCol w="1082675">
                  <a:extLst>
                    <a:ext uri="{9D8B030D-6E8A-4147-A177-3AD203B41FA5}">
                      <a16:colId xmlns:a16="http://schemas.microsoft.com/office/drawing/2014/main" val="20000"/>
                    </a:ext>
                  </a:extLst>
                </a:gridCol>
                <a:gridCol w="1997075">
                  <a:extLst>
                    <a:ext uri="{9D8B030D-6E8A-4147-A177-3AD203B41FA5}">
                      <a16:colId xmlns:a16="http://schemas.microsoft.com/office/drawing/2014/main" val="20001"/>
                    </a:ext>
                  </a:extLst>
                </a:gridCol>
                <a:gridCol w="1997075">
                  <a:extLst>
                    <a:ext uri="{9D8B030D-6E8A-4147-A177-3AD203B41FA5}">
                      <a16:colId xmlns:a16="http://schemas.microsoft.com/office/drawing/2014/main" val="20002"/>
                    </a:ext>
                  </a:extLst>
                </a:gridCol>
                <a:gridCol w="2484438">
                  <a:extLst>
                    <a:ext uri="{9D8B030D-6E8A-4147-A177-3AD203B41FA5}">
                      <a16:colId xmlns:a16="http://schemas.microsoft.com/office/drawing/2014/main" val="20003"/>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年份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年初本金 </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当年利息 </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年末本利和 </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6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0221" name="Text Box 189"/>
          <p:cNvSpPr txBox="1">
            <a:spLocks noChangeArrowheads="1"/>
          </p:cNvSpPr>
          <p:nvPr/>
        </p:nvSpPr>
        <p:spPr bwMode="auto">
          <a:xfrm>
            <a:off x="6804025" y="3860800"/>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Clr>
                <a:schemeClr val="tx2"/>
              </a:buClr>
              <a:buSzPct val="90000"/>
              <a:buFont typeface="Symbol" pitchFamily="18" charset="2"/>
              <a:buNone/>
            </a:pPr>
            <a:r>
              <a:rPr lang="en-US" altLang="zh-CN" sz="2000" b="1"/>
              <a:t>P(1+i)</a:t>
            </a:r>
            <a:r>
              <a:rPr lang="en-US" altLang="zh-CN" sz="2000" b="1" baseline="30000"/>
              <a:t>2</a:t>
            </a:r>
          </a:p>
        </p:txBody>
      </p:sp>
      <p:grpSp>
        <p:nvGrpSpPr>
          <p:cNvPr id="3" name="Group 190"/>
          <p:cNvGrpSpPr>
            <a:grpSpLocks/>
          </p:cNvGrpSpPr>
          <p:nvPr/>
        </p:nvGrpSpPr>
        <p:grpSpPr bwMode="auto">
          <a:xfrm>
            <a:off x="1236663" y="4652963"/>
            <a:ext cx="6310312" cy="361950"/>
            <a:chOff x="1355" y="3666"/>
            <a:chExt cx="3975" cy="181"/>
          </a:xfrm>
        </p:grpSpPr>
        <p:sp>
          <p:nvSpPr>
            <p:cNvPr id="301107" name="Text Box 191"/>
            <p:cNvSpPr txBox="1">
              <a:spLocks noChangeArrowheads="1"/>
            </p:cNvSpPr>
            <p:nvPr/>
          </p:nvSpPr>
          <p:spPr bwMode="auto">
            <a:xfrm>
              <a:off x="1355" y="3666"/>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a:t>…</a:t>
              </a:r>
            </a:p>
          </p:txBody>
        </p:sp>
        <p:sp>
          <p:nvSpPr>
            <p:cNvPr id="301108" name="Text Box 192"/>
            <p:cNvSpPr txBox="1">
              <a:spLocks noChangeArrowheads="1"/>
            </p:cNvSpPr>
            <p:nvPr/>
          </p:nvSpPr>
          <p:spPr bwMode="auto">
            <a:xfrm>
              <a:off x="2353" y="3686"/>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a:t>…</a:t>
              </a:r>
            </a:p>
          </p:txBody>
        </p:sp>
        <p:sp>
          <p:nvSpPr>
            <p:cNvPr id="301109" name="Text Box 193"/>
            <p:cNvSpPr txBox="1">
              <a:spLocks noChangeArrowheads="1"/>
            </p:cNvSpPr>
            <p:nvPr/>
          </p:nvSpPr>
          <p:spPr bwMode="auto">
            <a:xfrm>
              <a:off x="3649" y="3676"/>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a:t>…</a:t>
              </a:r>
            </a:p>
          </p:txBody>
        </p:sp>
        <p:sp>
          <p:nvSpPr>
            <p:cNvPr id="301110" name="Text Box 194"/>
            <p:cNvSpPr txBox="1">
              <a:spLocks noChangeArrowheads="1"/>
            </p:cNvSpPr>
            <p:nvPr/>
          </p:nvSpPr>
          <p:spPr bwMode="auto">
            <a:xfrm>
              <a:off x="5041" y="3686"/>
              <a:ext cx="2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1800" b="1"/>
                <a:t>…</a:t>
              </a:r>
            </a:p>
          </p:txBody>
        </p:sp>
      </p:grpSp>
      <p:sp>
        <p:nvSpPr>
          <p:cNvPr id="300227" name="Rectangle 195"/>
          <p:cNvSpPr>
            <a:spLocks noChangeArrowheads="1"/>
          </p:cNvSpPr>
          <p:nvPr/>
        </p:nvSpPr>
        <p:spPr bwMode="auto">
          <a:xfrm>
            <a:off x="1187450" y="32131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 1 </a:t>
            </a:r>
          </a:p>
        </p:txBody>
      </p:sp>
      <p:sp>
        <p:nvSpPr>
          <p:cNvPr id="300228" name="Rectangle 196"/>
          <p:cNvSpPr>
            <a:spLocks noChangeArrowheads="1"/>
          </p:cNvSpPr>
          <p:nvPr/>
        </p:nvSpPr>
        <p:spPr bwMode="auto">
          <a:xfrm>
            <a:off x="2843213" y="3284538"/>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a:t>
            </a:r>
          </a:p>
        </p:txBody>
      </p:sp>
      <p:sp>
        <p:nvSpPr>
          <p:cNvPr id="300229" name="Rectangle 197"/>
          <p:cNvSpPr>
            <a:spLocks noChangeArrowheads="1"/>
          </p:cNvSpPr>
          <p:nvPr/>
        </p:nvSpPr>
        <p:spPr bwMode="auto">
          <a:xfrm>
            <a:off x="4716463" y="3213100"/>
            <a:ext cx="47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P·i</a:t>
            </a:r>
          </a:p>
        </p:txBody>
      </p:sp>
      <p:sp>
        <p:nvSpPr>
          <p:cNvPr id="300230" name="Rectangle 198"/>
          <p:cNvSpPr>
            <a:spLocks noChangeArrowheads="1"/>
          </p:cNvSpPr>
          <p:nvPr/>
        </p:nvSpPr>
        <p:spPr bwMode="auto">
          <a:xfrm>
            <a:off x="6804025" y="3284538"/>
            <a:ext cx="84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p>
        </p:txBody>
      </p:sp>
      <p:sp>
        <p:nvSpPr>
          <p:cNvPr id="300231" name="Rectangle 199"/>
          <p:cNvSpPr>
            <a:spLocks noChangeArrowheads="1"/>
          </p:cNvSpPr>
          <p:nvPr/>
        </p:nvSpPr>
        <p:spPr bwMode="auto">
          <a:xfrm>
            <a:off x="1258888" y="38608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Clr>
                <a:schemeClr val="accent2"/>
              </a:buClr>
              <a:buSzPct val="80000"/>
              <a:buFont typeface="Wingdings" pitchFamily="2" charset="2"/>
              <a:buNone/>
            </a:pPr>
            <a:r>
              <a:rPr lang="en-US" altLang="zh-CN" sz="2000" b="1">
                <a:ea typeface="宋体" charset="-122"/>
              </a:rPr>
              <a:t>2</a:t>
            </a:r>
          </a:p>
        </p:txBody>
      </p:sp>
      <p:sp>
        <p:nvSpPr>
          <p:cNvPr id="300232" name="Rectangle 200"/>
          <p:cNvSpPr>
            <a:spLocks noChangeArrowheads="1"/>
          </p:cNvSpPr>
          <p:nvPr/>
        </p:nvSpPr>
        <p:spPr bwMode="auto">
          <a:xfrm>
            <a:off x="2411413" y="3860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p>
        </p:txBody>
      </p:sp>
      <p:sp>
        <p:nvSpPr>
          <p:cNvPr id="300233" name="Rectangle 201"/>
          <p:cNvSpPr>
            <a:spLocks noChangeArrowheads="1"/>
          </p:cNvSpPr>
          <p:nvPr/>
        </p:nvSpPr>
        <p:spPr bwMode="auto">
          <a:xfrm>
            <a:off x="4500563" y="3860800"/>
            <a:ext cx="1046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 ·i</a:t>
            </a:r>
          </a:p>
        </p:txBody>
      </p:sp>
      <p:sp>
        <p:nvSpPr>
          <p:cNvPr id="300234" name="Rectangle 202"/>
          <p:cNvSpPr>
            <a:spLocks noChangeArrowheads="1"/>
          </p:cNvSpPr>
          <p:nvPr/>
        </p:nvSpPr>
        <p:spPr bwMode="auto">
          <a:xfrm>
            <a:off x="1187450" y="5157788"/>
            <a:ext cx="70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n</a:t>
            </a:r>
            <a:r>
              <a:rPr lang="zh-CN" altLang="en-US" sz="2000" b="1">
                <a:ea typeface="宋体" charset="-122"/>
              </a:rPr>
              <a:t>－</a:t>
            </a:r>
            <a:r>
              <a:rPr lang="en-US" altLang="zh-CN" sz="2000" b="1">
                <a:ea typeface="宋体" charset="-122"/>
              </a:rPr>
              <a:t>1</a:t>
            </a:r>
          </a:p>
        </p:txBody>
      </p:sp>
      <p:sp>
        <p:nvSpPr>
          <p:cNvPr id="300235" name="Rectangle 203"/>
          <p:cNvSpPr>
            <a:spLocks noChangeArrowheads="1"/>
          </p:cNvSpPr>
          <p:nvPr/>
        </p:nvSpPr>
        <p:spPr bwMode="auto">
          <a:xfrm>
            <a:off x="2484438" y="5157788"/>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r>
              <a:rPr lang="en-US" altLang="zh-CN" sz="2000" b="1" baseline="30000">
                <a:ea typeface="宋体" charset="-122"/>
              </a:rPr>
              <a:t>n-2</a:t>
            </a:r>
          </a:p>
        </p:txBody>
      </p:sp>
      <p:sp>
        <p:nvSpPr>
          <p:cNvPr id="300236" name="Rectangle 204"/>
          <p:cNvSpPr>
            <a:spLocks noChangeArrowheads="1"/>
          </p:cNvSpPr>
          <p:nvPr/>
        </p:nvSpPr>
        <p:spPr bwMode="auto">
          <a:xfrm>
            <a:off x="4427538" y="5084763"/>
            <a:ext cx="1276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r>
              <a:rPr lang="en-US" altLang="zh-CN" sz="2000" b="1" baseline="30000">
                <a:ea typeface="宋体" charset="-122"/>
              </a:rPr>
              <a:t>n-2</a:t>
            </a:r>
            <a:r>
              <a:rPr lang="en-US" altLang="zh-CN" sz="2000" b="1">
                <a:ea typeface="宋体" charset="-122"/>
              </a:rPr>
              <a:t> ·i</a:t>
            </a:r>
          </a:p>
        </p:txBody>
      </p:sp>
      <p:sp>
        <p:nvSpPr>
          <p:cNvPr id="300237" name="Rectangle 205"/>
          <p:cNvSpPr>
            <a:spLocks noChangeArrowheads="1"/>
          </p:cNvSpPr>
          <p:nvPr/>
        </p:nvSpPr>
        <p:spPr bwMode="auto">
          <a:xfrm>
            <a:off x="1258888" y="5661025"/>
            <a:ext cx="45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 n </a:t>
            </a:r>
          </a:p>
        </p:txBody>
      </p:sp>
      <p:sp>
        <p:nvSpPr>
          <p:cNvPr id="300238" name="Rectangle 206"/>
          <p:cNvSpPr>
            <a:spLocks noChangeArrowheads="1"/>
          </p:cNvSpPr>
          <p:nvPr/>
        </p:nvSpPr>
        <p:spPr bwMode="auto">
          <a:xfrm>
            <a:off x="2484438" y="57340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r>
              <a:rPr lang="en-US" altLang="zh-CN" sz="2000" b="1" baseline="30000">
                <a:ea typeface="宋体" charset="-122"/>
              </a:rPr>
              <a:t>n-1</a:t>
            </a:r>
          </a:p>
        </p:txBody>
      </p:sp>
      <p:sp>
        <p:nvSpPr>
          <p:cNvPr id="300239" name="Rectangle 207"/>
          <p:cNvSpPr>
            <a:spLocks noChangeArrowheads="1"/>
          </p:cNvSpPr>
          <p:nvPr/>
        </p:nvSpPr>
        <p:spPr bwMode="auto">
          <a:xfrm>
            <a:off x="4500563" y="5734050"/>
            <a:ext cx="1276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ea typeface="宋体" charset="-122"/>
              </a:rPr>
              <a:t>P(1+i)</a:t>
            </a:r>
            <a:r>
              <a:rPr lang="en-US" altLang="zh-CN" sz="2000" b="1" baseline="30000">
                <a:ea typeface="宋体" charset="-122"/>
              </a:rPr>
              <a:t>n-1</a:t>
            </a:r>
            <a:r>
              <a:rPr lang="en-US" altLang="zh-CN" sz="2000" b="1">
                <a:ea typeface="宋体" charset="-122"/>
              </a:rPr>
              <a:t> ·i</a:t>
            </a:r>
          </a:p>
        </p:txBody>
      </p:sp>
      <p:sp>
        <p:nvSpPr>
          <p:cNvPr id="300241" name="Text Box 209"/>
          <p:cNvSpPr txBox="1">
            <a:spLocks noChangeArrowheads="1"/>
          </p:cNvSpPr>
          <p:nvPr/>
        </p:nvSpPr>
        <p:spPr bwMode="auto">
          <a:xfrm>
            <a:off x="6443663" y="508476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Clr>
                <a:schemeClr val="tx2"/>
              </a:buClr>
              <a:buSzPct val="90000"/>
              <a:buFont typeface="Symbol" pitchFamily="18" charset="2"/>
              <a:buNone/>
            </a:pPr>
            <a:r>
              <a:rPr lang="en-US" altLang="zh-CN" b="1"/>
              <a:t>P(1+i)</a:t>
            </a:r>
            <a:r>
              <a:rPr lang="en-US" altLang="zh-CN" b="1" baseline="30000"/>
              <a:t>n-1   </a:t>
            </a:r>
          </a:p>
        </p:txBody>
      </p:sp>
      <p:sp>
        <p:nvSpPr>
          <p:cNvPr id="300242" name="Text Box 210"/>
          <p:cNvSpPr txBox="1">
            <a:spLocks noChangeArrowheads="1"/>
          </p:cNvSpPr>
          <p:nvPr/>
        </p:nvSpPr>
        <p:spPr bwMode="auto">
          <a:xfrm>
            <a:off x="6659563" y="5661025"/>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tx2"/>
              </a:buClr>
              <a:buSzPct val="90000"/>
              <a:buFont typeface="Symbol" pitchFamily="18" charset="2"/>
              <a:buNone/>
            </a:pPr>
            <a:r>
              <a:rPr lang="en-US" altLang="zh-CN" b="1"/>
              <a:t>P(1+i)</a:t>
            </a:r>
            <a:r>
              <a:rPr lang="en-US" altLang="zh-CN" b="1" baseline="30000"/>
              <a:t>n     </a:t>
            </a:r>
            <a:endParaRPr lang="en-US" altLang="zh-CN" sz="2000" b="1">
              <a:ea typeface="Gungsuh" pitchFamily="18" charset="-127"/>
            </a:endParaRPr>
          </a:p>
        </p:txBody>
      </p:sp>
    </p:spTree>
    <p:extLst>
      <p:ext uri="{BB962C8B-B14F-4D97-AF65-F5344CB8AC3E}">
        <p14:creationId xmlns:p14="http://schemas.microsoft.com/office/powerpoint/2010/main" val="3761042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0182">
                                            <p:txEl>
                                              <p:pRg st="0" end="0"/>
                                            </p:txEl>
                                          </p:spTgt>
                                        </p:tgtEl>
                                        <p:attrNameLst>
                                          <p:attrName>style.visibility</p:attrName>
                                        </p:attrNameLst>
                                      </p:cBhvr>
                                      <p:to>
                                        <p:strVal val="visible"/>
                                      </p:to>
                                    </p:set>
                                    <p:animEffect transition="in" filter="dissolve">
                                      <p:cBhvr>
                                        <p:cTn id="7" dur="500"/>
                                        <p:tgtEl>
                                          <p:spTgt spid="3001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0240"/>
                                        </p:tgtEl>
                                        <p:attrNameLst>
                                          <p:attrName>style.visibility</p:attrName>
                                        </p:attrNameLst>
                                      </p:cBhvr>
                                      <p:to>
                                        <p:strVal val="visible"/>
                                      </p:to>
                                    </p:set>
                                    <p:animEffect transition="in" filter="dissolve">
                                      <p:cBhvr>
                                        <p:cTn id="12" dur="500"/>
                                        <p:tgtEl>
                                          <p:spTgt spid="300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0227">
                                            <p:txEl>
                                              <p:pRg st="0" end="0"/>
                                            </p:txEl>
                                          </p:spTgt>
                                        </p:tgtEl>
                                        <p:attrNameLst>
                                          <p:attrName>style.visibility</p:attrName>
                                        </p:attrNameLst>
                                      </p:cBhvr>
                                      <p:to>
                                        <p:strVal val="visible"/>
                                      </p:to>
                                    </p:set>
                                    <p:animEffect transition="in" filter="dissolve">
                                      <p:cBhvr>
                                        <p:cTn id="17" dur="500"/>
                                        <p:tgtEl>
                                          <p:spTgt spid="3002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0228">
                                            <p:txEl>
                                              <p:pRg st="0" end="0"/>
                                            </p:txEl>
                                          </p:spTgt>
                                        </p:tgtEl>
                                        <p:attrNameLst>
                                          <p:attrName>style.visibility</p:attrName>
                                        </p:attrNameLst>
                                      </p:cBhvr>
                                      <p:to>
                                        <p:strVal val="visible"/>
                                      </p:to>
                                    </p:set>
                                    <p:animEffect transition="in" filter="dissolve">
                                      <p:cBhvr>
                                        <p:cTn id="22" dur="500"/>
                                        <p:tgtEl>
                                          <p:spTgt spid="3002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0229">
                                            <p:txEl>
                                              <p:pRg st="0" end="0"/>
                                            </p:txEl>
                                          </p:spTgt>
                                        </p:tgtEl>
                                        <p:attrNameLst>
                                          <p:attrName>style.visibility</p:attrName>
                                        </p:attrNameLst>
                                      </p:cBhvr>
                                      <p:to>
                                        <p:strVal val="visible"/>
                                      </p:to>
                                    </p:set>
                                    <p:animEffect transition="in" filter="dissolve">
                                      <p:cBhvr>
                                        <p:cTn id="27" dur="500"/>
                                        <p:tgtEl>
                                          <p:spTgt spid="30022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0230">
                                            <p:txEl>
                                              <p:pRg st="0" end="0"/>
                                            </p:txEl>
                                          </p:spTgt>
                                        </p:tgtEl>
                                        <p:attrNameLst>
                                          <p:attrName>style.visibility</p:attrName>
                                        </p:attrNameLst>
                                      </p:cBhvr>
                                      <p:to>
                                        <p:strVal val="visible"/>
                                      </p:to>
                                    </p:set>
                                    <p:animEffect transition="in" filter="dissolve">
                                      <p:cBhvr>
                                        <p:cTn id="32" dur="500"/>
                                        <p:tgtEl>
                                          <p:spTgt spid="30023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0231">
                                            <p:txEl>
                                              <p:pRg st="0" end="0"/>
                                            </p:txEl>
                                          </p:spTgt>
                                        </p:tgtEl>
                                        <p:attrNameLst>
                                          <p:attrName>style.visibility</p:attrName>
                                        </p:attrNameLst>
                                      </p:cBhvr>
                                      <p:to>
                                        <p:strVal val="visible"/>
                                      </p:to>
                                    </p:set>
                                    <p:animEffect transition="in" filter="dissolve">
                                      <p:cBhvr>
                                        <p:cTn id="37" dur="500"/>
                                        <p:tgtEl>
                                          <p:spTgt spid="30023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00232">
                                            <p:txEl>
                                              <p:pRg st="0" end="0"/>
                                            </p:txEl>
                                          </p:spTgt>
                                        </p:tgtEl>
                                        <p:attrNameLst>
                                          <p:attrName>style.visibility</p:attrName>
                                        </p:attrNameLst>
                                      </p:cBhvr>
                                      <p:to>
                                        <p:strVal val="visible"/>
                                      </p:to>
                                    </p:set>
                                    <p:animEffect transition="in" filter="dissolve">
                                      <p:cBhvr>
                                        <p:cTn id="42" dur="500"/>
                                        <p:tgtEl>
                                          <p:spTgt spid="30023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0233">
                                            <p:txEl>
                                              <p:pRg st="0" end="0"/>
                                            </p:txEl>
                                          </p:spTgt>
                                        </p:tgtEl>
                                        <p:attrNameLst>
                                          <p:attrName>style.visibility</p:attrName>
                                        </p:attrNameLst>
                                      </p:cBhvr>
                                      <p:to>
                                        <p:strVal val="visible"/>
                                      </p:to>
                                    </p:set>
                                    <p:animEffect transition="in" filter="dissolve">
                                      <p:cBhvr>
                                        <p:cTn id="47" dur="500"/>
                                        <p:tgtEl>
                                          <p:spTgt spid="30023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0221">
                                            <p:txEl>
                                              <p:pRg st="0" end="0"/>
                                            </p:txEl>
                                          </p:spTgt>
                                        </p:tgtEl>
                                        <p:attrNameLst>
                                          <p:attrName>style.visibility</p:attrName>
                                        </p:attrNameLst>
                                      </p:cBhvr>
                                      <p:to>
                                        <p:strVal val="visible"/>
                                      </p:to>
                                    </p:set>
                                    <p:animEffect transition="in" filter="dissolve">
                                      <p:cBhvr>
                                        <p:cTn id="52" dur="500"/>
                                        <p:tgtEl>
                                          <p:spTgt spid="30022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00234">
                                            <p:txEl>
                                              <p:pRg st="0" end="0"/>
                                            </p:txEl>
                                          </p:spTgt>
                                        </p:tgtEl>
                                        <p:attrNameLst>
                                          <p:attrName>style.visibility</p:attrName>
                                        </p:attrNameLst>
                                      </p:cBhvr>
                                      <p:to>
                                        <p:strVal val="visible"/>
                                      </p:to>
                                    </p:set>
                                    <p:animEffect transition="in" filter="dissolve">
                                      <p:cBhvr>
                                        <p:cTn id="62" dur="500"/>
                                        <p:tgtEl>
                                          <p:spTgt spid="300234">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00235">
                                            <p:txEl>
                                              <p:pRg st="0" end="0"/>
                                            </p:txEl>
                                          </p:spTgt>
                                        </p:tgtEl>
                                        <p:attrNameLst>
                                          <p:attrName>style.visibility</p:attrName>
                                        </p:attrNameLst>
                                      </p:cBhvr>
                                      <p:to>
                                        <p:strVal val="visible"/>
                                      </p:to>
                                    </p:set>
                                    <p:animEffect transition="in" filter="dissolve">
                                      <p:cBhvr>
                                        <p:cTn id="67" dur="500"/>
                                        <p:tgtEl>
                                          <p:spTgt spid="300235">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0236">
                                            <p:txEl>
                                              <p:pRg st="0" end="0"/>
                                            </p:txEl>
                                          </p:spTgt>
                                        </p:tgtEl>
                                        <p:attrNameLst>
                                          <p:attrName>style.visibility</p:attrName>
                                        </p:attrNameLst>
                                      </p:cBhvr>
                                      <p:to>
                                        <p:strVal val="visible"/>
                                      </p:to>
                                    </p:set>
                                    <p:animEffect transition="in" filter="dissolve">
                                      <p:cBhvr>
                                        <p:cTn id="72" dur="500"/>
                                        <p:tgtEl>
                                          <p:spTgt spid="300236">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00241">
                                            <p:txEl>
                                              <p:pRg st="0" end="0"/>
                                            </p:txEl>
                                          </p:spTgt>
                                        </p:tgtEl>
                                        <p:attrNameLst>
                                          <p:attrName>style.visibility</p:attrName>
                                        </p:attrNameLst>
                                      </p:cBhvr>
                                      <p:to>
                                        <p:strVal val="visible"/>
                                      </p:to>
                                    </p:set>
                                    <p:animEffect transition="in" filter="dissolve">
                                      <p:cBhvr>
                                        <p:cTn id="77" dur="500"/>
                                        <p:tgtEl>
                                          <p:spTgt spid="300241">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00237">
                                            <p:txEl>
                                              <p:pRg st="0" end="0"/>
                                            </p:txEl>
                                          </p:spTgt>
                                        </p:tgtEl>
                                        <p:attrNameLst>
                                          <p:attrName>style.visibility</p:attrName>
                                        </p:attrNameLst>
                                      </p:cBhvr>
                                      <p:to>
                                        <p:strVal val="visible"/>
                                      </p:to>
                                    </p:set>
                                    <p:animEffect transition="in" filter="dissolve">
                                      <p:cBhvr>
                                        <p:cTn id="82" dur="500"/>
                                        <p:tgtEl>
                                          <p:spTgt spid="300237">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00238">
                                            <p:txEl>
                                              <p:pRg st="0" end="0"/>
                                            </p:txEl>
                                          </p:spTgt>
                                        </p:tgtEl>
                                        <p:attrNameLst>
                                          <p:attrName>style.visibility</p:attrName>
                                        </p:attrNameLst>
                                      </p:cBhvr>
                                      <p:to>
                                        <p:strVal val="visible"/>
                                      </p:to>
                                    </p:set>
                                    <p:animEffect transition="in" filter="dissolve">
                                      <p:cBhvr>
                                        <p:cTn id="87" dur="500"/>
                                        <p:tgtEl>
                                          <p:spTgt spid="300238">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00239">
                                            <p:txEl>
                                              <p:pRg st="0" end="0"/>
                                            </p:txEl>
                                          </p:spTgt>
                                        </p:tgtEl>
                                        <p:attrNameLst>
                                          <p:attrName>style.visibility</p:attrName>
                                        </p:attrNameLst>
                                      </p:cBhvr>
                                      <p:to>
                                        <p:strVal val="visible"/>
                                      </p:to>
                                    </p:set>
                                    <p:animEffect transition="in" filter="dissolve">
                                      <p:cBhvr>
                                        <p:cTn id="92" dur="500"/>
                                        <p:tgtEl>
                                          <p:spTgt spid="300239">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00242">
                                            <p:txEl>
                                              <p:pRg st="0" end="0"/>
                                            </p:txEl>
                                          </p:spTgt>
                                        </p:tgtEl>
                                        <p:attrNameLst>
                                          <p:attrName>style.visibility</p:attrName>
                                        </p:attrNameLst>
                                      </p:cBhvr>
                                      <p:to>
                                        <p:strVal val="visible"/>
                                      </p:to>
                                    </p:set>
                                    <p:animEffect transition="in" filter="dissolve">
                                      <p:cBhvr>
                                        <p:cTn id="97" dur="500"/>
                                        <p:tgtEl>
                                          <p:spTgt spid="300242">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dissolve">
                                      <p:cBhvr>
                                        <p:cTn id="10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182" grpId="0" build="p" autoUpdateAnimBg="0"/>
      <p:bldP spid="300221" grpId="0" build="p" autoUpdateAnimBg="0"/>
      <p:bldP spid="300227" grpId="0" build="p" autoUpdateAnimBg="0"/>
      <p:bldP spid="300228" grpId="0" build="p" autoUpdateAnimBg="0"/>
      <p:bldP spid="300229" grpId="0" build="p" autoUpdateAnimBg="0"/>
      <p:bldP spid="300230" grpId="0" build="p" autoUpdateAnimBg="0"/>
      <p:bldP spid="300231" grpId="0" build="p" autoUpdateAnimBg="0"/>
      <p:bldP spid="300232" grpId="0" build="p" autoUpdateAnimBg="0"/>
      <p:bldP spid="300233" grpId="0" build="p" autoUpdateAnimBg="0"/>
      <p:bldP spid="300234" grpId="0" build="p" autoUpdateAnimBg="0"/>
      <p:bldP spid="300235" grpId="0" build="p" autoUpdateAnimBg="0"/>
      <p:bldP spid="300236" grpId="0" build="p" autoUpdateAnimBg="0"/>
      <p:bldP spid="300237" grpId="0" build="p" autoUpdateAnimBg="0"/>
      <p:bldP spid="300238" grpId="0" build="p" autoUpdateAnimBg="0"/>
      <p:bldP spid="300239" grpId="0" build="p" autoUpdateAnimBg="0"/>
      <p:bldP spid="300241" grpId="0" build="p" autoUpdateAnimBg="0"/>
      <p:bldP spid="300242"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5695</Words>
  <Application>Microsoft Office PowerPoint</Application>
  <PresentationFormat>全屏显示(4:3)</PresentationFormat>
  <Paragraphs>555</Paragraphs>
  <Slides>88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04" baseType="lpstr">
      <vt:lpstr>Gungsuh</vt:lpstr>
      <vt:lpstr>黑体</vt:lpstr>
      <vt:lpstr>楷体_GB2312</vt:lpstr>
      <vt:lpstr>隶书</vt:lpstr>
      <vt:lpstr>宋体</vt:lpstr>
      <vt:lpstr>Arial</vt:lpstr>
      <vt:lpstr>Calibri</vt:lpstr>
      <vt:lpstr>Marlett</vt:lpstr>
      <vt:lpstr>Symbol</vt:lpstr>
      <vt:lpstr>Times New Roman</vt:lpstr>
      <vt:lpstr>Wingdings</vt:lpstr>
      <vt:lpstr>Office 主题</vt:lpstr>
      <vt:lpstr>SmartDraw</vt:lpstr>
      <vt:lpstr>公式</vt:lpstr>
      <vt:lpstr>Equation</vt:lpstr>
      <vt:lpstr>文档</vt:lpstr>
      <vt:lpstr>第2章  财务管理的价值观念</vt:lpstr>
      <vt:lpstr>学习要点</vt:lpstr>
      <vt:lpstr>2.1 货币时间价值</vt:lpstr>
      <vt:lpstr>PowerPoint 演示文稿</vt:lpstr>
      <vt:lpstr> 货币时间价值</vt:lpstr>
      <vt:lpstr>货币时间价值</vt:lpstr>
      <vt:lpstr>PowerPoint 演示文稿</vt:lpstr>
      <vt:lpstr>PowerPoint 演示文稿</vt:lpstr>
      <vt:lpstr>PowerPoint 演示文稿</vt:lpstr>
      <vt:lpstr>2.1 货币时间价值</vt:lpstr>
      <vt:lpstr>PowerPoint 演示文稿</vt:lpstr>
      <vt:lpstr>PowerPoint 演示文稿</vt:lpstr>
      <vt:lpstr>PowerPoint 演示文稿</vt:lpstr>
      <vt:lpstr>2.1 货币时间价值</vt:lpstr>
      <vt:lpstr>2.1.3 复利终值和复利现值</vt:lpstr>
      <vt:lpstr>2.1.3 复利终值和复利现值</vt:lpstr>
      <vt:lpstr>2.1.3 复利终值和复利现值</vt:lpstr>
      <vt:lpstr>2.1.3 复利终值和复利现值</vt:lpstr>
      <vt:lpstr>2.1.3 复利终值和复利现值</vt:lpstr>
      <vt:lpstr>2.1 货币时间价值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2.1.4 年金终值和现值</vt:lpstr>
      <vt:lpstr>2.1 货币时间价值</vt:lpstr>
      <vt:lpstr>4.时间价值中的几个特殊问题</vt:lpstr>
      <vt:lpstr>不等额现金流量现值的计算</vt:lpstr>
      <vt:lpstr>不等额现金流量现值的计算</vt:lpstr>
      <vt:lpstr>计息期短于一年的时间价值</vt:lpstr>
      <vt:lpstr>计息期短于一年的时间价值</vt:lpstr>
      <vt:lpstr>财务管理的价值观念</vt:lpstr>
      <vt:lpstr>2.2 风险与报酬</vt:lpstr>
      <vt:lpstr>2.2.1 风险与报酬的概念</vt:lpstr>
      <vt:lpstr>2.2.1 风险与报酬的概念</vt:lpstr>
      <vt:lpstr>2.2 风险与报酬</vt:lpstr>
      <vt:lpstr>2个历史启示</vt:lpstr>
      <vt:lpstr>资本市场历史的一些启示</vt:lpstr>
      <vt:lpstr>2.2.2 单项资产的风险与报酬</vt:lpstr>
      <vt:lpstr>2.2.2 单项资产的风险与报酬</vt:lpstr>
      <vt:lpstr>2.2.2 单项资产的风险与报酬</vt:lpstr>
      <vt:lpstr>2.2.2 单项资产的风险与报酬</vt:lpstr>
      <vt:lpstr>2.2.2 单项资产的风险与报酬</vt:lpstr>
      <vt:lpstr>2.2.2 单项资产的风险与报酬</vt:lpstr>
      <vt:lpstr>2.2.2 单项资产的风险与报酬</vt:lpstr>
      <vt:lpstr>2.2 风险与报酬</vt:lpstr>
      <vt:lpstr>2.2.3 证券组合的风险与报酬</vt:lpstr>
      <vt:lpstr>2.2.3 证券组合的风险与报酬</vt:lpstr>
      <vt:lpstr>2.2.3 证券组合的风险与报酬</vt:lpstr>
      <vt:lpstr>2.2.3 证券组合的风险与报酬</vt:lpstr>
      <vt:lpstr>2.2.3 证券组合的风险与报酬</vt:lpstr>
      <vt:lpstr>2.2.3 证券组合的风险与报酬</vt:lpstr>
      <vt:lpstr>2.2.3 证券组合的风险与报酬</vt:lpstr>
      <vt:lpstr>2.2.3 证券组合的风险与报酬</vt:lpstr>
      <vt:lpstr>2.2.3 证券组合的风险与报酬</vt:lpstr>
      <vt:lpstr>2.2 风险与报酬</vt:lpstr>
      <vt:lpstr>2.2.4 主要资产定价模型</vt:lpstr>
      <vt:lpstr>资本资产定价模型</vt:lpstr>
      <vt:lpstr>2.2.4 主要资产定价模型</vt:lpstr>
      <vt:lpstr>2.2.4 主要资产定价模型</vt:lpstr>
      <vt:lpstr>2.2.4 主要资产定价模型</vt:lpstr>
      <vt:lpstr>财务管理的价值观念</vt:lpstr>
      <vt:lpstr>2.3 证券估值</vt:lpstr>
      <vt:lpstr>2.3.1 债券的特征及估值</vt:lpstr>
      <vt:lpstr>2.3.1 债券的特征及估值</vt:lpstr>
      <vt:lpstr>2.3.1 债券的特征及估值</vt:lpstr>
      <vt:lpstr>2.3.1 债券的特征及估值</vt:lpstr>
      <vt:lpstr>2.3.1 债券的特征及估值</vt:lpstr>
      <vt:lpstr>2.3.1 债券的特征及估值</vt:lpstr>
      <vt:lpstr>2.3.1 债券的特征及估值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lpstr>2.3.2 股票的特征及估值</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第5章估价导论：货币时间价值</dc:title>
  <dc:creator>xpx3d</dc:creator>
  <cp:lastModifiedBy>32302</cp:lastModifiedBy>
  <cp:revision>99</cp:revision>
  <dcterms:created xsi:type="dcterms:W3CDTF">2013-03-19T03:59:54Z</dcterms:created>
  <dcterms:modified xsi:type="dcterms:W3CDTF">2020-10-21T13:36:54Z</dcterms:modified>
</cp:coreProperties>
</file>