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8" r:id="rId3"/>
    <p:sldId id="259" r:id="rId4"/>
    <p:sldId id="33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44" r:id="rId20"/>
    <p:sldId id="274" r:id="rId21"/>
    <p:sldId id="330" r:id="rId22"/>
    <p:sldId id="331" r:id="rId23"/>
    <p:sldId id="332" r:id="rId24"/>
    <p:sldId id="333" r:id="rId25"/>
    <p:sldId id="276" r:id="rId26"/>
    <p:sldId id="277" r:id="rId27"/>
    <p:sldId id="278" r:id="rId28"/>
    <p:sldId id="280" r:id="rId29"/>
    <p:sldId id="282" r:id="rId30"/>
    <p:sldId id="283" r:id="rId31"/>
    <p:sldId id="284" r:id="rId32"/>
    <p:sldId id="285" r:id="rId33"/>
    <p:sldId id="286" r:id="rId34"/>
    <p:sldId id="288" r:id="rId35"/>
    <p:sldId id="289" r:id="rId36"/>
    <p:sldId id="290" r:id="rId37"/>
    <p:sldId id="291" r:id="rId38"/>
    <p:sldId id="292" r:id="rId39"/>
    <p:sldId id="293" r:id="rId40"/>
    <p:sldId id="294" r:id="rId41"/>
    <p:sldId id="295" r:id="rId42"/>
    <p:sldId id="297" r:id="rId43"/>
    <p:sldId id="337" r:id="rId44"/>
    <p:sldId id="338" r:id="rId45"/>
    <p:sldId id="298" r:id="rId46"/>
    <p:sldId id="299" r:id="rId47"/>
    <p:sldId id="303" r:id="rId48"/>
    <p:sldId id="304" r:id="rId49"/>
    <p:sldId id="305" r:id="rId50"/>
    <p:sldId id="307" r:id="rId51"/>
    <p:sldId id="308" r:id="rId52"/>
    <p:sldId id="309" r:id="rId53"/>
    <p:sldId id="310" r:id="rId54"/>
    <p:sldId id="311" r:id="rId55"/>
    <p:sldId id="312" r:id="rId56"/>
    <p:sldId id="313" r:id="rId57"/>
    <p:sldId id="315" r:id="rId58"/>
    <p:sldId id="316" r:id="rId59"/>
    <p:sldId id="339" r:id="rId60"/>
    <p:sldId id="317" r:id="rId61"/>
    <p:sldId id="326" r:id="rId62"/>
    <p:sldId id="340" r:id="rId63"/>
    <p:sldId id="327" r:id="rId64"/>
    <p:sldId id="328" r:id="rId65"/>
    <p:sldId id="329" r:id="rId66"/>
    <p:sldId id="341" r:id="rId67"/>
    <p:sldId id="342" r:id="rId68"/>
    <p:sldId id="343" r:id="rId69"/>
    <p:sldId id="346" r:id="rId70"/>
    <p:sldId id="345" r:id="rId71"/>
    <p:sldId id="347" r:id="rId72"/>
    <p:sldId id="348"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42B11-15AF-4AD2-AB7A-98E80C828748}" type="datetimeFigureOut">
              <a:rPr lang="zh-CN" altLang="en-US" smtClean="0"/>
              <a:pPr/>
              <a:t>2019/10/17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E75800-58CF-430C-B1D0-AB55FBFA7A64}" type="slidenum">
              <a:rPr lang="zh-CN" altLang="en-US" smtClean="0"/>
              <a:pPr/>
              <a:t>‹#›</a:t>
            </a:fld>
            <a:endParaRPr lang="zh-CN" altLang="en-US"/>
          </a:p>
        </p:txBody>
      </p:sp>
    </p:spTree>
    <p:extLst>
      <p:ext uri="{BB962C8B-B14F-4D97-AF65-F5344CB8AC3E}">
        <p14:creationId xmlns:p14="http://schemas.microsoft.com/office/powerpoint/2010/main" val="384213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3049069-C82C-4734-86F8-FDE3F4D2C08B}" type="slidenum">
              <a:rPr lang="en-US" altLang="zh-CN" smtClean="0">
                <a:ea typeface="宋体" charset="-122"/>
              </a:rPr>
              <a:pPr/>
              <a:t>62</a:t>
            </a:fld>
            <a:endParaRPr lang="en-US" altLang="zh-CN" smtClean="0">
              <a:ea typeface="宋体" charset="-12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71436F-6745-4FEF-89FD-D06D4FEE10C5}" type="datetimeFigureOut">
              <a:rPr lang="zh-CN" altLang="en-US" smtClean="0"/>
              <a:pPr/>
              <a:t>2019/10/17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45E7CB-D163-43DF-B6B0-88DB4CAA353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1436F-6745-4FEF-89FD-D06D4FEE10C5}" type="datetimeFigureOut">
              <a:rPr lang="zh-CN" altLang="en-US" smtClean="0"/>
              <a:pPr/>
              <a:t>2019/10/17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5E7CB-D163-43DF-B6B0-88DB4CAA353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7.png"/><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9.png"/><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4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12.bin"/><Relationship Id="rId4" Type="http://schemas.openxmlformats.org/officeDocument/2006/relationships/image" Target="../media/image26.wmf"/></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4.wmf"/><Relationship Id="rId5" Type="http://schemas.openxmlformats.org/officeDocument/2006/relationships/oleObject" Target="../embeddings/oleObject16.bin"/><Relationship Id="rId4" Type="http://schemas.openxmlformats.org/officeDocument/2006/relationships/image" Target="../media/image33.wmf"/></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19.bin"/><Relationship Id="rId4" Type="http://schemas.openxmlformats.org/officeDocument/2006/relationships/image" Target="../media/image3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0.wmf"/></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23.bin"/><Relationship Id="rId4" Type="http://schemas.openxmlformats.org/officeDocument/2006/relationships/image" Target="../media/image42.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第</a:t>
            </a:r>
            <a:r>
              <a:rPr lang="en-US" altLang="zh-CN" b="1" dirty="0" smtClean="0"/>
              <a:t>6</a:t>
            </a:r>
            <a:r>
              <a:rPr lang="zh-CN" altLang="en-US" b="1" smtClean="0"/>
              <a:t>章 </a:t>
            </a:r>
            <a:r>
              <a:rPr lang="zh-CN" altLang="en-US" b="1"/>
              <a:t>资本</a:t>
            </a:r>
            <a:r>
              <a:rPr lang="zh-CN" altLang="en-US" b="1" smtClean="0"/>
              <a:t>结构</a:t>
            </a:r>
            <a:r>
              <a:rPr lang="zh-CN" altLang="en-US" b="1" dirty="0" smtClean="0"/>
              <a:t>决策</a:t>
            </a:r>
            <a:endParaRPr lang="zh-CN" altLang="en-US" b="1" dirty="0"/>
          </a:p>
        </p:txBody>
      </p:sp>
      <p:sp>
        <p:nvSpPr>
          <p:cNvPr id="3" name="副标题 2"/>
          <p:cNvSpPr>
            <a:spLocks noGrp="1"/>
          </p:cNvSpPr>
          <p:nvPr>
            <p:ph type="subTitle" idx="1"/>
          </p:nvPr>
        </p:nvSpPr>
        <p:spPr/>
        <p:txBody>
          <a:bodyPr>
            <a:normAutofit fontScale="85000" lnSpcReduction="20000"/>
          </a:bodyPr>
          <a:lstStyle/>
          <a:p>
            <a:r>
              <a:rPr lang="zh-CN" altLang="en-US" b="1" dirty="0" smtClean="0"/>
              <a:t>第1节                 资本结构的理论</a:t>
            </a:r>
          </a:p>
          <a:p>
            <a:r>
              <a:rPr lang="zh-CN" altLang="en-US" b="1" dirty="0" smtClean="0"/>
              <a:t>第2节                 资本成本的测算</a:t>
            </a:r>
          </a:p>
          <a:p>
            <a:r>
              <a:rPr lang="zh-CN" altLang="en-US" b="1" dirty="0" smtClean="0">
                <a:solidFill>
                  <a:srgbClr val="000000"/>
                </a:solidFill>
              </a:rPr>
              <a:t>第3节   </a:t>
            </a:r>
            <a:r>
              <a:rPr lang="zh-CN" altLang="en-US" b="1" dirty="0" smtClean="0"/>
              <a:t>杠杆利益与风险的衡量</a:t>
            </a:r>
          </a:p>
          <a:p>
            <a:r>
              <a:rPr lang="zh-CN" altLang="en-US" b="1" dirty="0" smtClean="0">
                <a:solidFill>
                  <a:srgbClr val="000000"/>
                </a:solidFill>
              </a:rPr>
              <a:t>第</a:t>
            </a:r>
            <a:r>
              <a:rPr lang="en-US" altLang="zh-CN" b="1" dirty="0" smtClean="0">
                <a:solidFill>
                  <a:srgbClr val="000000"/>
                </a:solidFill>
              </a:rPr>
              <a:t>4</a:t>
            </a:r>
            <a:r>
              <a:rPr lang="zh-CN" altLang="en-US" b="1" dirty="0" smtClean="0">
                <a:solidFill>
                  <a:srgbClr val="000000"/>
                </a:solidFill>
              </a:rPr>
              <a:t>节            资本结构决策分析</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p:txBody>
          <a:bodyPr anchor="ctr"/>
          <a:lstStyle/>
          <a:p>
            <a:r>
              <a:rPr lang="zh-CN" altLang="en-US" smtClean="0"/>
              <a:t>净收益观点</a:t>
            </a:r>
          </a:p>
        </p:txBody>
      </p:sp>
      <p:sp>
        <p:nvSpPr>
          <p:cNvPr id="11267" name="内容占位符 2"/>
          <p:cNvSpPr>
            <a:spLocks noGrp="1"/>
          </p:cNvSpPr>
          <p:nvPr>
            <p:ph idx="4294967295"/>
          </p:nvPr>
        </p:nvSpPr>
        <p:spPr/>
        <p:txBody>
          <a:bodyPr/>
          <a:lstStyle/>
          <a:p>
            <a:r>
              <a:rPr lang="zh-CN" smtClean="0"/>
              <a:t>这种观点认为，在公司的资本结构中，债务资本的比例越大，公司的净收益或税后利润就越多，从而公司的价值就越高。</a:t>
            </a:r>
            <a:endParaRPr lang="zh-CN" altLang="en-US" smtClean="0"/>
          </a:p>
        </p:txBody>
      </p:sp>
      <p:pic>
        <p:nvPicPr>
          <p:cNvPr id="11268" name="Picture 2"/>
          <p:cNvPicPr>
            <a:picLocks noChangeAspect="1" noChangeArrowheads="1"/>
          </p:cNvPicPr>
          <p:nvPr/>
        </p:nvPicPr>
        <p:blipFill>
          <a:blip r:embed="rId2" cstate="print"/>
          <a:srcRect/>
          <a:stretch>
            <a:fillRect/>
          </a:stretch>
        </p:blipFill>
        <p:spPr bwMode="auto">
          <a:xfrm>
            <a:off x="1285875" y="3214688"/>
            <a:ext cx="6572250" cy="2824162"/>
          </a:xfrm>
          <a:prstGeom prst="rect">
            <a:avLst/>
          </a:prstGeom>
          <a:solidFill>
            <a:schemeClr val="folHlink"/>
          </a:solidFill>
          <a:ln w="9525" algn="ctr">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p:txBody>
          <a:bodyPr anchor="ctr"/>
          <a:lstStyle/>
          <a:p>
            <a:r>
              <a:rPr lang="zh-CN" altLang="en-US" smtClean="0"/>
              <a:t>净营业收益观点</a:t>
            </a:r>
          </a:p>
        </p:txBody>
      </p:sp>
      <p:sp>
        <p:nvSpPr>
          <p:cNvPr id="12291" name="内容占位符 2"/>
          <p:cNvSpPr>
            <a:spLocks noGrp="1"/>
          </p:cNvSpPr>
          <p:nvPr>
            <p:ph idx="4294967295"/>
          </p:nvPr>
        </p:nvSpPr>
        <p:spPr/>
        <p:txBody>
          <a:bodyPr/>
          <a:lstStyle/>
          <a:p>
            <a:r>
              <a:rPr lang="zh-CN" smtClean="0"/>
              <a:t>这种观点认为，在公司的资本结构中，债务资本的多寡，比例的高低，与公司的价值没有关系。</a:t>
            </a:r>
            <a:endParaRPr lang="zh-CN" altLang="en-US" smtClean="0"/>
          </a:p>
        </p:txBody>
      </p:sp>
      <p:pic>
        <p:nvPicPr>
          <p:cNvPr id="12292" name="Picture 2"/>
          <p:cNvPicPr>
            <a:picLocks noChangeAspect="1" noChangeArrowheads="1"/>
          </p:cNvPicPr>
          <p:nvPr/>
        </p:nvPicPr>
        <p:blipFill>
          <a:blip r:embed="rId2" cstate="print"/>
          <a:srcRect/>
          <a:stretch>
            <a:fillRect/>
          </a:stretch>
        </p:blipFill>
        <p:spPr bwMode="auto">
          <a:xfrm>
            <a:off x="1214438" y="3143250"/>
            <a:ext cx="6753225" cy="2928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p:txBody>
          <a:bodyPr anchor="ctr"/>
          <a:lstStyle/>
          <a:p>
            <a:r>
              <a:rPr lang="zh-CN" altLang="en-US" smtClean="0"/>
              <a:t>对上述两种观点的评价</a:t>
            </a:r>
          </a:p>
        </p:txBody>
      </p:sp>
      <p:sp>
        <p:nvSpPr>
          <p:cNvPr id="13315" name="内容占位符 2"/>
          <p:cNvSpPr>
            <a:spLocks noGrp="1"/>
          </p:cNvSpPr>
          <p:nvPr>
            <p:ph idx="4294967295"/>
          </p:nvPr>
        </p:nvSpPr>
        <p:spPr/>
        <p:txBody>
          <a:bodyPr/>
          <a:lstStyle/>
          <a:p>
            <a:pPr>
              <a:lnSpc>
                <a:spcPct val="90000"/>
              </a:lnSpc>
            </a:pPr>
            <a:r>
              <a:rPr lang="zh-CN" altLang="en-US" sz="2400" smtClean="0"/>
              <a:t>净收益观点</a:t>
            </a:r>
            <a:r>
              <a:rPr lang="zh-CN" sz="2400" smtClean="0"/>
              <a:t>是一种极端的资本结构理论观点。这种观点虽然考虑到财务杠杆利益，但忽略了财务风险。很明显，如果公司的债务资本过多，债务资本比例过高，财务风险就会很高，公司的综合资本成本率就会上升，公司的价值反而下降。</a:t>
            </a:r>
            <a:endParaRPr lang="en-US" altLang="zh-CN" sz="2400" smtClean="0"/>
          </a:p>
          <a:p>
            <a:pPr>
              <a:lnSpc>
                <a:spcPct val="90000"/>
              </a:lnSpc>
            </a:pPr>
            <a:r>
              <a:rPr lang="zh-CN" altLang="en-US" sz="2400" smtClean="0"/>
              <a:t>净营业收益观点</a:t>
            </a:r>
            <a:r>
              <a:rPr lang="zh-CN" sz="2400" smtClean="0"/>
              <a:t>是另一种极端的资本结构理论观点。这种观点虽然认识到债务资本比例的变动会产生公司的财务风险，也可能影响公司的股权资本成本率，但实际上，公司的综合资本成本率不可能是一个常数。公司净营业收益的确会影响公司价值，但公司价值不仅仅取决于公司净营业收益的多少。</a:t>
            </a:r>
            <a:endParaRPr lang="zh-CN" altLang="en-US" sz="24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p:txBody>
          <a:bodyPr anchor="ctr"/>
          <a:lstStyle/>
          <a:p>
            <a:r>
              <a:rPr lang="zh-CN" altLang="en-US" smtClean="0"/>
              <a:t>传统折中观点</a:t>
            </a:r>
          </a:p>
        </p:txBody>
      </p:sp>
      <p:sp>
        <p:nvSpPr>
          <p:cNvPr id="14339" name="内容占位符 2"/>
          <p:cNvSpPr>
            <a:spLocks noGrp="1"/>
          </p:cNvSpPr>
          <p:nvPr>
            <p:ph idx="4294967295"/>
          </p:nvPr>
        </p:nvSpPr>
        <p:spPr/>
        <p:txBody>
          <a:bodyPr>
            <a:normAutofit lnSpcReduction="10000"/>
          </a:bodyPr>
          <a:lstStyle/>
          <a:p>
            <a:r>
              <a:rPr lang="zh-CN" smtClean="0"/>
              <a:t>介于</a:t>
            </a:r>
            <a:r>
              <a:rPr lang="zh-CN" altLang="en-US" smtClean="0"/>
              <a:t>上述</a:t>
            </a:r>
            <a:r>
              <a:rPr lang="zh-CN" smtClean="0"/>
              <a:t>两种极端观点之间的折中观点。</a:t>
            </a:r>
            <a:endParaRPr lang="en-US" altLang="zh-CN" smtClean="0"/>
          </a:p>
          <a:p>
            <a:r>
              <a:rPr lang="zh-CN" smtClean="0"/>
              <a:t>按照这种观点，增加债务资本对提高公司价值是有利的，但债务资本规模必须适度。如果公司负债过度，综合资本成本率只会升高，并使公司价值下降。</a:t>
            </a:r>
            <a:endParaRPr lang="en-US" altLang="zh-CN" smtClean="0"/>
          </a:p>
          <a:p>
            <a:endParaRPr lang="zh-CN" smtClean="0"/>
          </a:p>
          <a:p>
            <a:r>
              <a:rPr lang="zh-CN" smtClean="0"/>
              <a:t>上述早期的资本结构理论是对资本结构理论的一些初级认识，有其片面性和缺陷，还没有形成系统的资本结构理论。</a:t>
            </a: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
          <p:cNvSpPr>
            <a:spLocks noGrp="1" noChangeArrowheads="1"/>
          </p:cNvSpPr>
          <p:nvPr>
            <p:ph type="title" idx="4294967295"/>
          </p:nvPr>
        </p:nvSpPr>
        <p:spPr/>
        <p:txBody>
          <a:bodyPr anchor="ctr"/>
          <a:lstStyle/>
          <a:p>
            <a:pPr eaLnBrk="1" hangingPunct="1"/>
            <a:r>
              <a:rPr lang="en-US" altLang="zh-CN" smtClean="0"/>
              <a:t>2.MM</a:t>
            </a:r>
            <a:r>
              <a:rPr lang="zh-CN" altLang="en-US" smtClean="0"/>
              <a:t>资本结构理论观点</a:t>
            </a:r>
          </a:p>
        </p:txBody>
      </p:sp>
      <p:sp>
        <p:nvSpPr>
          <p:cNvPr id="15363" name="矩形 3"/>
          <p:cNvSpPr>
            <a:spLocks noGrp="1" noChangeArrowheads="1"/>
          </p:cNvSpPr>
          <p:nvPr>
            <p:ph type="body" idx="4294967295"/>
          </p:nvPr>
        </p:nvSpPr>
        <p:spPr/>
        <p:txBody>
          <a:bodyPr/>
          <a:lstStyle/>
          <a:p>
            <a:pPr eaLnBrk="1" hangingPunct="1"/>
            <a:r>
              <a:rPr lang="zh-CN" altLang="en-US" smtClean="0"/>
              <a:t>（</a:t>
            </a:r>
            <a:r>
              <a:rPr lang="en-US" altLang="zh-CN" smtClean="0"/>
              <a:t>1</a:t>
            </a:r>
            <a:r>
              <a:rPr lang="zh-CN" altLang="en-US" smtClean="0"/>
              <a:t>）</a:t>
            </a:r>
            <a:r>
              <a:rPr lang="en-US" altLang="zh-CN" smtClean="0"/>
              <a:t>MM</a:t>
            </a:r>
            <a:r>
              <a:rPr lang="zh-CN" altLang="en-US" smtClean="0"/>
              <a:t>资本结构理论的基本观点 </a:t>
            </a:r>
          </a:p>
          <a:p>
            <a:pPr eaLnBrk="1" hangingPunct="1"/>
            <a:r>
              <a:rPr lang="zh-CN" altLang="en-US" smtClean="0"/>
              <a:t>（</a:t>
            </a:r>
            <a:r>
              <a:rPr lang="en-US" altLang="zh-CN" smtClean="0"/>
              <a:t>2</a:t>
            </a:r>
            <a:r>
              <a:rPr lang="zh-CN" altLang="en-US" smtClean="0"/>
              <a:t>）</a:t>
            </a:r>
            <a:r>
              <a:rPr lang="en-US" altLang="zh-CN" smtClean="0"/>
              <a:t>MM</a:t>
            </a:r>
            <a:r>
              <a:rPr lang="zh-CN" altLang="en-US" smtClean="0"/>
              <a:t>资本结构理论的修正观点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
          <p:cNvSpPr>
            <a:spLocks noGrp="1" noChangeArrowheads="1"/>
          </p:cNvSpPr>
          <p:nvPr>
            <p:ph type="title" idx="4294967295"/>
          </p:nvPr>
        </p:nvSpPr>
        <p:spPr/>
        <p:txBody>
          <a:bodyPr anchor="ctr"/>
          <a:lstStyle/>
          <a:p>
            <a:pPr eaLnBrk="1" hangingPunct="1"/>
            <a:r>
              <a:rPr lang="zh-CN" altLang="en-US" sz="3500" b="0" smtClean="0"/>
              <a:t>（</a:t>
            </a:r>
            <a:r>
              <a:rPr lang="en-US" altLang="zh-CN" sz="3500" b="0" smtClean="0"/>
              <a:t>1</a:t>
            </a:r>
            <a:r>
              <a:rPr lang="zh-CN" altLang="en-US" sz="3500" b="0" smtClean="0"/>
              <a:t>）</a:t>
            </a:r>
            <a:r>
              <a:rPr lang="en-US" altLang="zh-CN" sz="3500" b="0" smtClean="0"/>
              <a:t>MM</a:t>
            </a:r>
            <a:r>
              <a:rPr lang="zh-CN" altLang="en-US" sz="3500" b="0" smtClean="0"/>
              <a:t>资本结构理论的基本观点</a:t>
            </a:r>
          </a:p>
        </p:txBody>
      </p:sp>
      <p:sp>
        <p:nvSpPr>
          <p:cNvPr id="16387" name="矩形 3"/>
          <p:cNvSpPr>
            <a:spLocks noGrp="1" noChangeArrowheads="1"/>
          </p:cNvSpPr>
          <p:nvPr>
            <p:ph type="body" idx="4294967295"/>
          </p:nvPr>
        </p:nvSpPr>
        <p:spPr>
          <a:xfrm>
            <a:off x="323850" y="1412875"/>
            <a:ext cx="8362950" cy="5256213"/>
          </a:xfrm>
        </p:spPr>
        <p:txBody>
          <a:bodyPr/>
          <a:lstStyle/>
          <a:p>
            <a:pPr eaLnBrk="1" hangingPunct="1">
              <a:lnSpc>
                <a:spcPct val="90000"/>
              </a:lnSpc>
            </a:pPr>
            <a:r>
              <a:rPr lang="en-US" altLang="zh-CN" sz="2100" b="1" smtClean="0">
                <a:latin typeface="宋体" charset="-122"/>
              </a:rPr>
              <a:t>1958</a:t>
            </a:r>
            <a:r>
              <a:rPr lang="zh-CN" altLang="en-US" sz="2100" b="1" smtClean="0">
                <a:latin typeface="宋体" charset="-122"/>
              </a:rPr>
              <a:t>年，美国的莫迪格莱尼和米勒两位教授合作发表“资本成本、公司价值与投资理论”一文 。</a:t>
            </a:r>
          </a:p>
          <a:p>
            <a:pPr eaLnBrk="1" hangingPunct="1">
              <a:lnSpc>
                <a:spcPct val="90000"/>
              </a:lnSpc>
            </a:pPr>
            <a:r>
              <a:rPr lang="zh-CN" altLang="en-US" sz="2100" b="1" smtClean="0">
                <a:latin typeface="宋体" charset="-122"/>
              </a:rPr>
              <a:t>基本观点：在符合该理论的假设之下，公司的价值与其资本结构无关。公司的价值取决与其实际资产，而非各类债务和股权的市场价值。</a:t>
            </a:r>
          </a:p>
          <a:p>
            <a:pPr eaLnBrk="1" hangingPunct="1">
              <a:lnSpc>
                <a:spcPct val="90000"/>
              </a:lnSpc>
            </a:pPr>
            <a:r>
              <a:rPr lang="zh-CN" altLang="en-US" sz="2100" b="1" smtClean="0">
                <a:latin typeface="宋体" charset="-122"/>
              </a:rPr>
              <a:t>命题 </a:t>
            </a:r>
            <a:r>
              <a:rPr lang="en-US" altLang="zh-CN" sz="2100" b="1" smtClean="0">
                <a:latin typeface="宋体" charset="-122"/>
              </a:rPr>
              <a:t>I </a:t>
            </a:r>
            <a:r>
              <a:rPr lang="zh-CN" altLang="en-US" sz="2100" b="1" smtClean="0">
                <a:latin typeface="宋体" charset="-122"/>
              </a:rPr>
              <a:t>：无论公司有无债务资本，其价值 </a:t>
            </a:r>
            <a:r>
              <a:rPr lang="en-US" altLang="zh-CN" sz="2100" b="1" smtClean="0">
                <a:latin typeface="宋体" charset="-122"/>
              </a:rPr>
              <a:t>(</a:t>
            </a:r>
            <a:r>
              <a:rPr lang="zh-CN" altLang="en-US" sz="2100" b="1" smtClean="0">
                <a:latin typeface="宋体" charset="-122"/>
              </a:rPr>
              <a:t>普通股资本与长期债务资本的市场价值之和 </a:t>
            </a:r>
            <a:r>
              <a:rPr lang="en-US" altLang="zh-CN" sz="2100" b="1" smtClean="0">
                <a:latin typeface="宋体" charset="-122"/>
              </a:rPr>
              <a:t>) </a:t>
            </a:r>
            <a:r>
              <a:rPr lang="zh-CN" altLang="en-US" sz="2100" b="1" smtClean="0">
                <a:latin typeface="宋体" charset="-122"/>
              </a:rPr>
              <a:t>等于公司所有资产的预期收益额按适合该公司风险 等级的必要报酬率予以折现。 </a:t>
            </a:r>
          </a:p>
          <a:p>
            <a:pPr eaLnBrk="1" hangingPunct="1">
              <a:lnSpc>
                <a:spcPct val="90000"/>
              </a:lnSpc>
            </a:pPr>
            <a:r>
              <a:rPr lang="zh-CN" altLang="en-US" sz="2100" b="1" smtClean="0">
                <a:latin typeface="宋体" charset="-122"/>
              </a:rPr>
              <a:t>命题 </a:t>
            </a:r>
            <a:r>
              <a:rPr lang="en-US" altLang="zh-CN" sz="2100" b="1" smtClean="0">
                <a:latin typeface="宋体" charset="-122"/>
              </a:rPr>
              <a:t>II </a:t>
            </a:r>
            <a:r>
              <a:rPr lang="zh-CN" altLang="en-US" sz="2100" b="1" smtClean="0">
                <a:latin typeface="宋体" charset="-122"/>
              </a:rPr>
              <a:t>：利用财务杠杆的公司，其股权资本成本率随筹资额的增加而提高。因此，公司的市场价值不会随债务资本比例的上升而增加，因为便宜的债务给公司带来的财务杠杆利益会被股权资本成本率的上升而抵消，最后使有债务公司的综合资本成本率等于无债务公司的综合资本成本率，所以公司的价值与其资本结构无关。</a:t>
            </a:r>
            <a:endParaRPr lang="zh-CN" altLang="en-US" sz="2100" smtClean="0">
              <a:latin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2"/>
          <p:cNvSpPr>
            <a:spLocks noGrp="1" noChangeArrowheads="1"/>
          </p:cNvSpPr>
          <p:nvPr>
            <p:ph type="title" idx="4294967295"/>
          </p:nvPr>
        </p:nvSpPr>
        <p:spPr/>
        <p:txBody>
          <a:bodyPr anchor="ctr"/>
          <a:lstStyle/>
          <a:p>
            <a:pPr eaLnBrk="1" hangingPunct="1"/>
            <a:r>
              <a:rPr lang="zh-CN" altLang="en-US" sz="3500" b="0" smtClean="0"/>
              <a:t>（</a:t>
            </a:r>
            <a:r>
              <a:rPr lang="en-US" altLang="zh-CN" sz="3500" b="0" smtClean="0"/>
              <a:t>2</a:t>
            </a:r>
            <a:r>
              <a:rPr lang="zh-CN" altLang="en-US" sz="3500" b="0" smtClean="0"/>
              <a:t>）</a:t>
            </a:r>
            <a:r>
              <a:rPr lang="en-US" altLang="zh-CN" sz="3500" b="0" smtClean="0"/>
              <a:t>MM</a:t>
            </a:r>
            <a:r>
              <a:rPr lang="zh-CN" altLang="en-US" sz="3500" b="0" smtClean="0"/>
              <a:t>资本结构理论的修正观点</a:t>
            </a:r>
          </a:p>
        </p:txBody>
      </p:sp>
      <p:sp>
        <p:nvSpPr>
          <p:cNvPr id="17411" name="矩形 3"/>
          <p:cNvSpPr>
            <a:spLocks noGrp="1" noChangeArrowheads="1"/>
          </p:cNvSpPr>
          <p:nvPr>
            <p:ph type="body" idx="4294967295"/>
          </p:nvPr>
        </p:nvSpPr>
        <p:spPr>
          <a:xfrm>
            <a:off x="395288" y="1341438"/>
            <a:ext cx="8569325" cy="5256212"/>
          </a:xfrm>
        </p:spPr>
        <p:txBody>
          <a:bodyPr/>
          <a:lstStyle/>
          <a:p>
            <a:pPr eaLnBrk="1" hangingPunct="1"/>
            <a:r>
              <a:rPr lang="zh-CN" altLang="en-US" sz="2100" b="1" smtClean="0">
                <a:latin typeface="宋体" charset="-122"/>
              </a:rPr>
              <a:t>莫迪格莱尼和米勒于</a:t>
            </a:r>
            <a:r>
              <a:rPr lang="en-US" altLang="zh-CN" sz="2100" b="1" smtClean="0">
                <a:latin typeface="宋体" charset="-122"/>
              </a:rPr>
              <a:t>1963</a:t>
            </a:r>
            <a:r>
              <a:rPr lang="zh-CN" altLang="en-US" sz="2100" b="1" smtClean="0">
                <a:latin typeface="宋体" charset="-122"/>
              </a:rPr>
              <a:t>年合作发表了另一篇论文“公司所得税与资本成本：一项修正” 。</a:t>
            </a:r>
          </a:p>
          <a:p>
            <a:pPr eaLnBrk="1" hangingPunct="1"/>
            <a:r>
              <a:rPr lang="zh-CN" altLang="en-US" sz="2100" b="1" smtClean="0">
                <a:latin typeface="宋体" charset="-122"/>
              </a:rPr>
              <a:t>修正观点：若考虑公司所得税的因素，公司的价值会随财务杠杆系数的提高而增加，从而得出公司资本结构与公司价值相关的结论。 </a:t>
            </a:r>
          </a:p>
          <a:p>
            <a:pPr eaLnBrk="1" hangingPunct="1"/>
            <a:r>
              <a:rPr lang="zh-CN" altLang="en-US" sz="2100" b="1" smtClean="0">
                <a:latin typeface="宋体" charset="-122"/>
              </a:rPr>
              <a:t>命题 </a:t>
            </a:r>
            <a:r>
              <a:rPr lang="en-US" altLang="zh-CN" sz="2100" b="1" smtClean="0">
                <a:latin typeface="宋体" charset="-122"/>
              </a:rPr>
              <a:t>I</a:t>
            </a:r>
            <a:r>
              <a:rPr lang="zh-CN" altLang="en-US" sz="2100" b="1" smtClean="0">
                <a:latin typeface="宋体" charset="-122"/>
              </a:rPr>
              <a:t>：有债务公司的价值等于有相同风险但无债务公司的价值加上债务的税上利益。</a:t>
            </a:r>
          </a:p>
          <a:p>
            <a:pPr eaLnBrk="1" hangingPunct="1"/>
            <a:r>
              <a:rPr lang="zh-CN" altLang="en-US" sz="2100" b="1" smtClean="0">
                <a:latin typeface="宋体" charset="-122"/>
              </a:rPr>
              <a:t>命题</a:t>
            </a:r>
            <a:r>
              <a:rPr lang="en-US" altLang="zh-CN" sz="2100" b="1" smtClean="0">
                <a:latin typeface="宋体" charset="-122"/>
              </a:rPr>
              <a:t>Ⅱ</a:t>
            </a:r>
            <a:r>
              <a:rPr lang="zh-CN" altLang="en-US" sz="2100" b="1" smtClean="0">
                <a:latin typeface="宋体" charset="-122"/>
              </a:rPr>
              <a:t>：</a:t>
            </a:r>
            <a:r>
              <a:rPr lang="en-US" altLang="zh-CN" sz="2100" b="1" smtClean="0">
                <a:latin typeface="宋体" charset="-122"/>
              </a:rPr>
              <a:t>MM</a:t>
            </a:r>
            <a:r>
              <a:rPr lang="zh-CN" altLang="en-US" sz="2100" b="1" smtClean="0">
                <a:latin typeface="宋体" charset="-122"/>
              </a:rPr>
              <a:t>资本结构理论的权衡理论观点。</a:t>
            </a:r>
            <a:r>
              <a:rPr lang="en-US" altLang="zh-CN" sz="2100" b="1" smtClean="0">
                <a:latin typeface="宋体" charset="-122"/>
              </a:rPr>
              <a:t>MM</a:t>
            </a:r>
            <a:r>
              <a:rPr lang="zh-CN" altLang="en-US" sz="2100" b="1" smtClean="0">
                <a:latin typeface="宋体" charset="-122"/>
              </a:rPr>
              <a:t>资本结构理论的权衡理论观点认为，随着公司债务比例的提高，公司的风险也会上升，因而公司陷入财务危机甚至破产的可能性也就越大，由此会增加公司的额外成本，降低公司的价值。因此，公司最佳的资本结构应当是节税利益和债务资本比例上升而带来的财务危机成本与破产成本之间的平衡点。</a:t>
            </a:r>
            <a:r>
              <a:rPr lang="zh-CN" altLang="en-US" sz="2600" b="1" smtClean="0">
                <a:latin typeface="宋体" charset="-12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2"/>
          <p:cNvSpPr>
            <a:spLocks noGrp="1" noChangeArrowheads="1"/>
          </p:cNvSpPr>
          <p:nvPr>
            <p:ph type="title" idx="4294967295"/>
          </p:nvPr>
        </p:nvSpPr>
        <p:spPr/>
        <p:txBody>
          <a:bodyPr anchor="ctr"/>
          <a:lstStyle/>
          <a:p>
            <a:pPr eaLnBrk="1" hangingPunct="1"/>
            <a:r>
              <a:rPr lang="en-US" altLang="zh-CN" smtClean="0"/>
              <a:t>3.</a:t>
            </a:r>
            <a:r>
              <a:rPr lang="zh-CN" altLang="en-US" smtClean="0"/>
              <a:t>新的资本结构理论观点</a:t>
            </a:r>
          </a:p>
        </p:txBody>
      </p:sp>
      <p:sp>
        <p:nvSpPr>
          <p:cNvPr id="18435" name="矩形 3"/>
          <p:cNvSpPr>
            <a:spLocks noGrp="1" noChangeArrowheads="1"/>
          </p:cNvSpPr>
          <p:nvPr>
            <p:ph type="body" idx="4294967295"/>
          </p:nvPr>
        </p:nvSpPr>
        <p:spPr/>
        <p:txBody>
          <a:bodyPr/>
          <a:lstStyle/>
          <a:p>
            <a:pPr eaLnBrk="1" hangingPunct="1"/>
            <a:r>
              <a:rPr lang="zh-CN" altLang="en-US" smtClean="0"/>
              <a:t>代理成本理论</a:t>
            </a:r>
            <a:endParaRPr lang="en-US" altLang="zh-CN" smtClean="0"/>
          </a:p>
          <a:p>
            <a:pPr lvl="1" eaLnBrk="1" hangingPunct="1"/>
            <a:r>
              <a:rPr lang="zh-CN" smtClean="0"/>
              <a:t>债务资本适度的资本结构会增加股东的价值。</a:t>
            </a:r>
            <a:endParaRPr lang="zh-CN" altLang="en-US" smtClean="0"/>
          </a:p>
          <a:p>
            <a:pPr eaLnBrk="1" hangingPunct="1"/>
            <a:r>
              <a:rPr lang="zh-CN" altLang="en-US" smtClean="0"/>
              <a:t>信号传递理论</a:t>
            </a:r>
            <a:endParaRPr lang="en-US" altLang="zh-CN" smtClean="0"/>
          </a:p>
          <a:p>
            <a:pPr lvl="1" eaLnBrk="1" hangingPunct="1"/>
            <a:r>
              <a:rPr lang="zh-CN" smtClean="0"/>
              <a:t>公司价值被低估时会增加债务资本；反之，公司价值被高估时会增加股权资本。</a:t>
            </a:r>
            <a:endParaRPr lang="zh-CN" altLang="en-US" smtClean="0"/>
          </a:p>
          <a:p>
            <a:pPr eaLnBrk="1" hangingPunct="1"/>
            <a:r>
              <a:rPr lang="zh-CN" altLang="en-US" smtClean="0"/>
              <a:t>优选顺序理论</a:t>
            </a:r>
            <a:endParaRPr lang="en-US" altLang="zh-CN" smtClean="0"/>
          </a:p>
          <a:p>
            <a:pPr lvl="1" eaLnBrk="1" hangingPunct="1"/>
            <a:r>
              <a:rPr lang="zh-CN" smtClean="0"/>
              <a:t>不存在明显的目标资本结构</a:t>
            </a:r>
            <a:r>
              <a:rPr lang="zh-CN" altLang="en-US"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2"/>
          <p:cNvSpPr>
            <a:spLocks noGrp="1" noChangeArrowheads="1"/>
          </p:cNvSpPr>
          <p:nvPr>
            <p:ph type="title" idx="4294967295"/>
          </p:nvPr>
        </p:nvSpPr>
        <p:spPr/>
        <p:txBody>
          <a:bodyPr anchor="ctr"/>
          <a:lstStyle/>
          <a:p>
            <a:pPr eaLnBrk="1" hangingPunct="1"/>
            <a:r>
              <a:rPr lang="zh-CN" altLang="en-US" b="1" dirty="0" smtClean="0"/>
              <a:t>第</a:t>
            </a:r>
            <a:r>
              <a:rPr lang="en-US" altLang="zh-CN" b="1" dirty="0" smtClean="0"/>
              <a:t>2</a:t>
            </a:r>
            <a:r>
              <a:rPr lang="zh-CN" altLang="en-US" b="1" dirty="0" smtClean="0"/>
              <a:t>节  资本成本的测算</a:t>
            </a:r>
          </a:p>
        </p:txBody>
      </p:sp>
      <p:sp>
        <p:nvSpPr>
          <p:cNvPr id="19459" name="矩形 3"/>
          <p:cNvSpPr>
            <a:spLocks noGrp="1" noChangeArrowheads="1"/>
          </p:cNvSpPr>
          <p:nvPr>
            <p:ph type="body" idx="4294967295"/>
          </p:nvPr>
        </p:nvSpPr>
        <p:spPr/>
        <p:txBody>
          <a:bodyPr/>
          <a:lstStyle/>
          <a:p>
            <a:pPr eaLnBrk="1" hangingPunct="1"/>
            <a:r>
              <a:rPr lang="zh-CN" altLang="en-US" b="1" dirty="0" smtClean="0"/>
              <a:t>一、资本成本的概念内容和种类</a:t>
            </a:r>
          </a:p>
          <a:p>
            <a:pPr eaLnBrk="1" hangingPunct="1"/>
            <a:r>
              <a:rPr lang="zh-CN" altLang="en-US" b="1" dirty="0" smtClean="0"/>
              <a:t>二、资本成本的作用</a:t>
            </a:r>
          </a:p>
          <a:p>
            <a:pPr eaLnBrk="1" hangingPunct="1"/>
            <a:r>
              <a:rPr lang="zh-CN" altLang="en-US" b="1" dirty="0" smtClean="0"/>
              <a:t>三、债务资本成本率的测算</a:t>
            </a:r>
          </a:p>
          <a:p>
            <a:pPr eaLnBrk="1" hangingPunct="1"/>
            <a:r>
              <a:rPr lang="zh-CN" altLang="en-US" b="1" dirty="0" smtClean="0"/>
              <a:t>四、股权资本成本率的测算</a:t>
            </a:r>
          </a:p>
          <a:p>
            <a:pPr eaLnBrk="1" hangingPunct="1"/>
            <a:r>
              <a:rPr lang="zh-CN" altLang="en-US" b="1" dirty="0" smtClean="0"/>
              <a:t>五、综合资本成本率的测算</a:t>
            </a:r>
          </a:p>
          <a:p>
            <a:pPr eaLnBrk="1" hangingPunct="1"/>
            <a:r>
              <a:rPr lang="zh-CN" altLang="en-US" b="1" dirty="0" smtClean="0"/>
              <a:t>六、边际资本成本率的测算</a:t>
            </a:r>
          </a:p>
        </p:txBody>
      </p:sp>
    </p:spTree>
  </p:cSld>
  <p:clrMapOvr>
    <a:masterClrMapping/>
  </p:clrMapOvr>
  <p:transition>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38200" y="381000"/>
            <a:ext cx="17526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dirty="0">
                <a:latin typeface="Times New Roman" pitchFamily="18" charset="0"/>
              </a:rPr>
              <a:t>资本预算中重要参数 </a:t>
            </a:r>
          </a:p>
        </p:txBody>
      </p:sp>
      <p:sp>
        <p:nvSpPr>
          <p:cNvPr id="4099" name="Text Box 3"/>
          <p:cNvSpPr txBox="1">
            <a:spLocks noChangeArrowheads="1"/>
          </p:cNvSpPr>
          <p:nvPr/>
        </p:nvSpPr>
        <p:spPr bwMode="auto">
          <a:xfrm>
            <a:off x="838200" y="1981200"/>
            <a:ext cx="1828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dirty="0">
                <a:latin typeface="Times New Roman" pitchFamily="18" charset="0"/>
              </a:rPr>
              <a:t>资产结构 </a:t>
            </a:r>
          </a:p>
        </p:txBody>
      </p:sp>
      <p:sp>
        <p:nvSpPr>
          <p:cNvPr id="4100" name="Text Box 4"/>
          <p:cNvSpPr txBox="1">
            <a:spLocks noChangeArrowheads="1"/>
          </p:cNvSpPr>
          <p:nvPr/>
        </p:nvSpPr>
        <p:spPr bwMode="auto">
          <a:xfrm>
            <a:off x="762000" y="3276600"/>
            <a:ext cx="1828800" cy="1014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dirty="0">
                <a:latin typeface="Times New Roman" pitchFamily="18" charset="0"/>
              </a:rPr>
              <a:t>经营杠杆</a:t>
            </a:r>
          </a:p>
          <a:p>
            <a:pPr algn="ctr" eaLnBrk="1" hangingPunct="1">
              <a:spcBef>
                <a:spcPct val="50000"/>
              </a:spcBef>
            </a:pPr>
            <a:r>
              <a:rPr kumimoji="1" lang="zh-CN" altLang="en-US" sz="2400" b="1" dirty="0">
                <a:latin typeface="Times New Roman" pitchFamily="18" charset="0"/>
              </a:rPr>
              <a:t>经营风险</a:t>
            </a:r>
          </a:p>
        </p:txBody>
      </p:sp>
      <p:sp>
        <p:nvSpPr>
          <p:cNvPr id="4101" name="Text Box 5"/>
          <p:cNvSpPr txBox="1">
            <a:spLocks noChangeArrowheads="1"/>
          </p:cNvSpPr>
          <p:nvPr/>
        </p:nvSpPr>
        <p:spPr bwMode="auto">
          <a:xfrm>
            <a:off x="3962400" y="5334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黑体" pitchFamily="2" charset="-122"/>
              </a:rPr>
              <a:t>资本成本</a:t>
            </a:r>
            <a:r>
              <a:rPr kumimoji="1" lang="zh-CN" altLang="en-US" sz="2400">
                <a:latin typeface="Times New Roman" pitchFamily="18" charset="0"/>
              </a:rPr>
              <a:t> </a:t>
            </a:r>
          </a:p>
        </p:txBody>
      </p:sp>
      <p:sp>
        <p:nvSpPr>
          <p:cNvPr id="4102" name="Text Box 6"/>
          <p:cNvSpPr txBox="1">
            <a:spLocks noChangeArrowheads="1"/>
          </p:cNvSpPr>
          <p:nvPr/>
        </p:nvSpPr>
        <p:spPr bwMode="auto">
          <a:xfrm>
            <a:off x="6553200" y="381000"/>
            <a:ext cx="1600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dirty="0">
                <a:latin typeface="Times New Roman" pitchFamily="18" charset="0"/>
              </a:rPr>
              <a:t>决定</a:t>
            </a:r>
            <a:r>
              <a:rPr kumimoji="1" lang="en-US" altLang="zh-CN" sz="2400" b="1" dirty="0">
                <a:latin typeface="Times New Roman" pitchFamily="18" charset="0"/>
              </a:rPr>
              <a:t>W</a:t>
            </a:r>
            <a:r>
              <a:rPr kumimoji="1" lang="en-US" altLang="zh-CN" sz="2400" b="1" baseline="-30000" dirty="0">
                <a:latin typeface="Times New Roman" pitchFamily="18" charset="0"/>
              </a:rPr>
              <a:t>i</a:t>
            </a:r>
            <a:r>
              <a:rPr kumimoji="1" lang="zh-CN" altLang="en-US" sz="2400" b="1" dirty="0">
                <a:latin typeface="Times New Roman" pitchFamily="18" charset="0"/>
              </a:rPr>
              <a:t>并影响</a:t>
            </a:r>
            <a:r>
              <a:rPr kumimoji="1" lang="en-US" altLang="zh-CN" sz="2400" b="1" dirty="0">
                <a:latin typeface="Times New Roman" pitchFamily="18" charset="0"/>
              </a:rPr>
              <a:t>K</a:t>
            </a:r>
            <a:r>
              <a:rPr kumimoji="1" lang="en-US" altLang="zh-CN" sz="2400" b="1" baseline="-30000" dirty="0">
                <a:latin typeface="Times New Roman" pitchFamily="18" charset="0"/>
              </a:rPr>
              <a:t>i</a:t>
            </a:r>
            <a:endParaRPr kumimoji="1" lang="en-US" altLang="zh-CN" sz="2400" b="1" dirty="0">
              <a:latin typeface="Times New Roman" pitchFamily="18" charset="0"/>
            </a:endParaRPr>
          </a:p>
        </p:txBody>
      </p:sp>
      <p:sp>
        <p:nvSpPr>
          <p:cNvPr id="4103" name="Text Box 7"/>
          <p:cNvSpPr txBox="1">
            <a:spLocks noChangeArrowheads="1"/>
          </p:cNvSpPr>
          <p:nvPr/>
        </p:nvSpPr>
        <p:spPr bwMode="auto">
          <a:xfrm>
            <a:off x="6400800" y="1981200"/>
            <a:ext cx="1828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dirty="0">
                <a:latin typeface="Times New Roman" pitchFamily="18" charset="0"/>
              </a:rPr>
              <a:t>财务结构</a:t>
            </a:r>
          </a:p>
        </p:txBody>
      </p:sp>
      <p:sp>
        <p:nvSpPr>
          <p:cNvPr id="4104" name="Text Box 8"/>
          <p:cNvSpPr txBox="1">
            <a:spLocks noChangeArrowheads="1"/>
          </p:cNvSpPr>
          <p:nvPr/>
        </p:nvSpPr>
        <p:spPr bwMode="auto">
          <a:xfrm>
            <a:off x="6553200" y="3276600"/>
            <a:ext cx="1676400" cy="1014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dirty="0">
                <a:latin typeface="Times New Roman" pitchFamily="18" charset="0"/>
              </a:rPr>
              <a:t>财务杠杆</a:t>
            </a:r>
          </a:p>
          <a:p>
            <a:pPr algn="ctr" eaLnBrk="1" hangingPunct="1">
              <a:spcBef>
                <a:spcPct val="50000"/>
              </a:spcBef>
            </a:pPr>
            <a:r>
              <a:rPr kumimoji="1" lang="zh-CN" altLang="en-US" sz="2400" b="1" dirty="0">
                <a:latin typeface="Times New Roman" pitchFamily="18" charset="0"/>
              </a:rPr>
              <a:t>财务风险</a:t>
            </a:r>
          </a:p>
        </p:txBody>
      </p:sp>
      <p:sp>
        <p:nvSpPr>
          <p:cNvPr id="4105" name="Text Box 9"/>
          <p:cNvSpPr txBox="1">
            <a:spLocks noChangeArrowheads="1"/>
          </p:cNvSpPr>
          <p:nvPr/>
        </p:nvSpPr>
        <p:spPr bwMode="auto">
          <a:xfrm>
            <a:off x="5943600" y="4800600"/>
            <a:ext cx="25146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dirty="0">
                <a:latin typeface="Times New Roman" pitchFamily="18" charset="0"/>
              </a:rPr>
              <a:t>影响着公司</a:t>
            </a:r>
            <a:r>
              <a:rPr kumimoji="1" lang="en-US" altLang="zh-CN" sz="2400" b="1" dirty="0">
                <a:latin typeface="Times New Roman" pitchFamily="18" charset="0"/>
              </a:rPr>
              <a:t>EPS</a:t>
            </a:r>
            <a:r>
              <a:rPr kumimoji="1" lang="zh-CN" altLang="en-US" sz="2400" b="1" dirty="0">
                <a:latin typeface="Times New Roman" pitchFamily="18" charset="0"/>
              </a:rPr>
              <a:t>的水平与变动</a:t>
            </a:r>
          </a:p>
        </p:txBody>
      </p:sp>
      <p:sp>
        <p:nvSpPr>
          <p:cNvPr id="4106" name="Text Box 10"/>
          <p:cNvSpPr txBox="1">
            <a:spLocks noChangeArrowheads="1"/>
          </p:cNvSpPr>
          <p:nvPr/>
        </p:nvSpPr>
        <p:spPr bwMode="auto">
          <a:xfrm>
            <a:off x="609600" y="4724400"/>
            <a:ext cx="25146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dirty="0">
                <a:latin typeface="Times New Roman" pitchFamily="18" charset="0"/>
              </a:rPr>
              <a:t>影响着公司</a:t>
            </a:r>
            <a:r>
              <a:rPr kumimoji="1" lang="en-US" altLang="zh-CN" sz="2400" b="1" dirty="0">
                <a:latin typeface="Times New Roman" pitchFamily="18" charset="0"/>
              </a:rPr>
              <a:t>EBIT</a:t>
            </a:r>
            <a:r>
              <a:rPr kumimoji="1" lang="zh-CN" altLang="en-US" sz="2400" b="1" dirty="0">
                <a:latin typeface="Times New Roman" pitchFamily="18" charset="0"/>
              </a:rPr>
              <a:t>的水平与变动 </a:t>
            </a:r>
          </a:p>
        </p:txBody>
      </p:sp>
      <p:sp>
        <p:nvSpPr>
          <p:cNvPr id="4107" name="Line 11"/>
          <p:cNvSpPr>
            <a:spLocks noChangeShapeType="1"/>
          </p:cNvSpPr>
          <p:nvPr/>
        </p:nvSpPr>
        <p:spPr bwMode="auto">
          <a:xfrm>
            <a:off x="762000" y="38100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8" name="Line 12"/>
          <p:cNvSpPr>
            <a:spLocks noChangeShapeType="1"/>
          </p:cNvSpPr>
          <p:nvPr/>
        </p:nvSpPr>
        <p:spPr bwMode="auto">
          <a:xfrm>
            <a:off x="6629400" y="3810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9" name="Line 13"/>
          <p:cNvSpPr>
            <a:spLocks noChangeShapeType="1"/>
          </p:cNvSpPr>
          <p:nvPr/>
        </p:nvSpPr>
        <p:spPr bwMode="auto">
          <a:xfrm>
            <a:off x="2590800" y="838200"/>
            <a:ext cx="13716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10" name="Line 14"/>
          <p:cNvSpPr>
            <a:spLocks noChangeShapeType="1"/>
          </p:cNvSpPr>
          <p:nvPr/>
        </p:nvSpPr>
        <p:spPr bwMode="auto">
          <a:xfrm>
            <a:off x="5486400" y="838200"/>
            <a:ext cx="1066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11" name="Line 15"/>
          <p:cNvSpPr>
            <a:spLocks noChangeShapeType="1"/>
          </p:cNvSpPr>
          <p:nvPr/>
        </p:nvSpPr>
        <p:spPr bwMode="auto">
          <a:xfrm>
            <a:off x="3124200" y="3810000"/>
            <a:ext cx="3048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2" name="Line 16"/>
          <p:cNvSpPr>
            <a:spLocks noChangeShapeType="1"/>
          </p:cNvSpPr>
          <p:nvPr/>
        </p:nvSpPr>
        <p:spPr bwMode="auto">
          <a:xfrm>
            <a:off x="1676400" y="1219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3" name="Line 17"/>
          <p:cNvSpPr>
            <a:spLocks noChangeShapeType="1"/>
          </p:cNvSpPr>
          <p:nvPr/>
        </p:nvSpPr>
        <p:spPr bwMode="auto">
          <a:xfrm>
            <a:off x="7315200" y="434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4" name="Line 18"/>
          <p:cNvSpPr>
            <a:spLocks noChangeShapeType="1"/>
          </p:cNvSpPr>
          <p:nvPr/>
        </p:nvSpPr>
        <p:spPr bwMode="auto">
          <a:xfrm>
            <a:off x="7315200" y="2514600"/>
            <a:ext cx="0" cy="685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15" name="Line 19"/>
          <p:cNvSpPr>
            <a:spLocks noChangeShapeType="1"/>
          </p:cNvSpPr>
          <p:nvPr/>
        </p:nvSpPr>
        <p:spPr bwMode="auto">
          <a:xfrm>
            <a:off x="1676400" y="434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6" name="Line 20"/>
          <p:cNvSpPr>
            <a:spLocks noChangeShapeType="1"/>
          </p:cNvSpPr>
          <p:nvPr/>
        </p:nvSpPr>
        <p:spPr bwMode="auto">
          <a:xfrm>
            <a:off x="1676400" y="2514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7" name="Line 21"/>
          <p:cNvSpPr>
            <a:spLocks noChangeShapeType="1"/>
          </p:cNvSpPr>
          <p:nvPr/>
        </p:nvSpPr>
        <p:spPr bwMode="auto">
          <a:xfrm>
            <a:off x="7315200" y="1219200"/>
            <a:ext cx="0" cy="685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2718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
          <p:cNvSpPr>
            <a:spLocks noGrp="1" noChangeArrowheads="1"/>
          </p:cNvSpPr>
          <p:nvPr>
            <p:ph type="title" idx="4294967295"/>
          </p:nvPr>
        </p:nvSpPr>
        <p:spPr/>
        <p:txBody>
          <a:bodyPr anchor="ctr"/>
          <a:lstStyle/>
          <a:p>
            <a:pPr eaLnBrk="1" hangingPunct="1"/>
            <a:r>
              <a:rPr lang="zh-CN" altLang="en-US" b="1" dirty="0" smtClean="0"/>
              <a:t>第1节 资本结构的理论</a:t>
            </a:r>
          </a:p>
        </p:txBody>
      </p:sp>
      <p:sp>
        <p:nvSpPr>
          <p:cNvPr id="4099" name="矩形 3"/>
          <p:cNvSpPr>
            <a:spLocks noGrp="1" noChangeArrowheads="1"/>
          </p:cNvSpPr>
          <p:nvPr>
            <p:ph type="body" idx="4294967295"/>
          </p:nvPr>
        </p:nvSpPr>
        <p:spPr/>
        <p:txBody>
          <a:bodyPr/>
          <a:lstStyle/>
          <a:p>
            <a:pPr eaLnBrk="1" hangingPunct="1"/>
            <a:r>
              <a:rPr lang="zh-CN" altLang="en-US" b="1" dirty="0" smtClean="0"/>
              <a:t>一、资本结构的概念</a:t>
            </a:r>
          </a:p>
          <a:p>
            <a:pPr eaLnBrk="1" hangingPunct="1"/>
            <a:r>
              <a:rPr lang="zh-CN" altLang="en-US" b="1" dirty="0" smtClean="0"/>
              <a:t>二、资本结构的种类</a:t>
            </a:r>
          </a:p>
          <a:p>
            <a:pPr eaLnBrk="1" hangingPunct="1"/>
            <a:r>
              <a:rPr lang="zh-CN" altLang="en-US" b="1" dirty="0" smtClean="0"/>
              <a:t>三、资本结构的价值基础</a:t>
            </a:r>
          </a:p>
          <a:p>
            <a:pPr eaLnBrk="1" hangingPunct="1"/>
            <a:r>
              <a:rPr lang="zh-CN" altLang="en-US" b="1" dirty="0" smtClean="0"/>
              <a:t>四、资本结构的意义</a:t>
            </a:r>
          </a:p>
          <a:p>
            <a:pPr eaLnBrk="1" hangingPunct="1"/>
            <a:r>
              <a:rPr lang="zh-CN" altLang="en-US" b="1" dirty="0" smtClean="0"/>
              <a:t>五、资本结构的理论观点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
          <p:cNvSpPr>
            <a:spLocks noGrp="1" noChangeArrowheads="1"/>
          </p:cNvSpPr>
          <p:nvPr>
            <p:ph type="title" idx="4294967295"/>
          </p:nvPr>
        </p:nvSpPr>
        <p:spPr/>
        <p:txBody>
          <a:bodyPr anchor="ctr"/>
          <a:lstStyle/>
          <a:p>
            <a:pPr eaLnBrk="1" hangingPunct="1"/>
            <a:r>
              <a:rPr lang="zh-CN" altLang="en-US" b="1" dirty="0" smtClean="0"/>
              <a:t>一、资本成本的概念内容和种类</a:t>
            </a:r>
          </a:p>
        </p:txBody>
      </p:sp>
      <p:sp>
        <p:nvSpPr>
          <p:cNvPr id="20483" name="矩形 3"/>
          <p:cNvSpPr>
            <a:spLocks noGrp="1" noChangeArrowheads="1"/>
          </p:cNvSpPr>
          <p:nvPr>
            <p:ph type="body" idx="4294967295"/>
          </p:nvPr>
        </p:nvSpPr>
        <p:spPr/>
        <p:txBody>
          <a:bodyPr>
            <a:normAutofit/>
          </a:bodyPr>
          <a:lstStyle/>
          <a:p>
            <a:pPr eaLnBrk="1" hangingPunct="1"/>
            <a:r>
              <a:rPr lang="zh-CN" altLang="en-US" b="1" dirty="0" smtClean="0"/>
              <a:t>资本</a:t>
            </a:r>
            <a:r>
              <a:rPr lang="zh-CN" altLang="en-US" b="1" dirty="0" smtClean="0"/>
              <a:t>成本的概念</a:t>
            </a:r>
            <a:endParaRPr lang="en-US" altLang="zh-CN" b="1" dirty="0" smtClean="0"/>
          </a:p>
          <a:p>
            <a:pPr lvl="1" eaLnBrk="1" hangingPunct="1"/>
            <a:r>
              <a:rPr lang="zh-CN" b="1" dirty="0" smtClean="0">
                <a:solidFill>
                  <a:schemeClr val="accent3"/>
                </a:solidFill>
              </a:rPr>
              <a:t>资本成本是企业筹集和使用资本而付</a:t>
            </a:r>
            <a:r>
              <a:rPr lang="zh-CN" altLang="en-US" b="1" dirty="0" smtClean="0">
                <a:solidFill>
                  <a:schemeClr val="accent3"/>
                </a:solidFill>
              </a:rPr>
              <a:t>出</a:t>
            </a:r>
            <a:r>
              <a:rPr lang="zh-CN" b="1" dirty="0" smtClean="0">
                <a:solidFill>
                  <a:schemeClr val="accent3"/>
                </a:solidFill>
              </a:rPr>
              <a:t>的代价</a:t>
            </a:r>
            <a:r>
              <a:rPr lang="zh-CN" b="1" dirty="0" smtClean="0"/>
              <a:t>。</a:t>
            </a:r>
            <a:endParaRPr lang="zh-CN" altLang="en-US" b="1" dirty="0" smtClean="0"/>
          </a:p>
          <a:p>
            <a:pPr eaLnBrk="1" hangingPunct="1"/>
            <a:r>
              <a:rPr lang="zh-CN" altLang="en-US" b="1" dirty="0" smtClean="0"/>
              <a:t>资本</a:t>
            </a:r>
            <a:r>
              <a:rPr lang="zh-CN" altLang="en-US" b="1" dirty="0" smtClean="0"/>
              <a:t>成本的内容</a:t>
            </a:r>
            <a:endParaRPr lang="en-US" altLang="zh-CN" b="1" dirty="0" smtClean="0"/>
          </a:p>
          <a:p>
            <a:pPr lvl="1" eaLnBrk="1" hangingPunct="1"/>
            <a:r>
              <a:rPr lang="zh-CN" b="1" dirty="0" smtClean="0">
                <a:solidFill>
                  <a:schemeClr val="accent3"/>
                </a:solidFill>
              </a:rPr>
              <a:t>包括用资费用和筹资费用两部分</a:t>
            </a:r>
            <a:r>
              <a:rPr lang="zh-CN" b="1" dirty="0" smtClean="0"/>
              <a:t>。</a:t>
            </a:r>
            <a:endParaRPr lang="zh-CN" altLang="en-US" b="1" dirty="0" smtClean="0"/>
          </a:p>
          <a:p>
            <a:pPr eaLnBrk="1" hangingPunct="1"/>
            <a:r>
              <a:rPr lang="zh-CN" altLang="en-US" b="1" dirty="0" smtClean="0"/>
              <a:t>资本</a:t>
            </a:r>
            <a:r>
              <a:rPr lang="zh-CN" altLang="en-US" b="1" dirty="0" smtClean="0"/>
              <a:t>成本的属性</a:t>
            </a:r>
            <a:endParaRPr lang="en-US" altLang="zh-CN" b="1" dirty="0" smtClean="0"/>
          </a:p>
          <a:p>
            <a:pPr lvl="1" eaLnBrk="1" hangingPunct="1"/>
            <a:r>
              <a:rPr lang="zh-CN" b="1" dirty="0" smtClean="0">
                <a:solidFill>
                  <a:schemeClr val="accent3"/>
                </a:solidFill>
              </a:rPr>
              <a:t>有不同于一般商品成本的某些特性</a:t>
            </a:r>
            <a:r>
              <a:rPr lang="zh-CN" dirty="0" smtClean="0"/>
              <a:t>。</a:t>
            </a: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b="1" dirty="0" smtClean="0">
                <a:solidFill>
                  <a:schemeClr val="folHlink"/>
                </a:solidFill>
              </a:rPr>
              <a:t>4</a:t>
            </a:r>
            <a:r>
              <a:rPr lang="zh-CN" altLang="en-US" b="1" dirty="0" smtClean="0">
                <a:solidFill>
                  <a:schemeClr val="folHlink"/>
                </a:solidFill>
              </a:rPr>
              <a:t>、资本成本的计量形式</a:t>
            </a:r>
            <a:endParaRPr lang="zh-CN" altLang="en-US" dirty="0" smtClean="0">
              <a:solidFill>
                <a:schemeClr val="folHlink"/>
              </a:solidFill>
            </a:endParaRPr>
          </a:p>
        </p:txBody>
      </p:sp>
      <p:sp>
        <p:nvSpPr>
          <p:cNvPr id="15363" name="Rectangle 3"/>
          <p:cNvSpPr>
            <a:spLocks noGrp="1" noChangeArrowheads="1"/>
          </p:cNvSpPr>
          <p:nvPr>
            <p:ph type="body" idx="1"/>
          </p:nvPr>
        </p:nvSpPr>
        <p:spPr/>
        <p:txBody>
          <a:bodyPr/>
          <a:lstStyle/>
          <a:p>
            <a:pPr eaLnBrk="1" hangingPunct="1"/>
            <a:r>
              <a:rPr lang="zh-CN" altLang="en-US" b="1" dirty="0" smtClean="0">
                <a:solidFill>
                  <a:schemeClr val="hlink"/>
                </a:solidFill>
              </a:rPr>
              <a:t>个别资本成本（率）</a:t>
            </a:r>
            <a:r>
              <a:rPr lang="en-US" altLang="zh-CN" b="1" dirty="0" smtClean="0"/>
              <a:t>------</a:t>
            </a:r>
            <a:r>
              <a:rPr lang="zh-CN" altLang="en-US" b="1" dirty="0" smtClean="0"/>
              <a:t>表现具体筹资方式的</a:t>
            </a:r>
            <a:r>
              <a:rPr lang="zh-CN" altLang="zh-CN" b="1" dirty="0" smtClean="0"/>
              <a:t>资本成本</a:t>
            </a:r>
            <a:r>
              <a:rPr lang="zh-CN" altLang="en-US" b="1" dirty="0" smtClean="0"/>
              <a:t>形式</a:t>
            </a:r>
            <a:r>
              <a:rPr lang="en-US" altLang="zh-CN" b="1" dirty="0" smtClean="0"/>
              <a:t>;</a:t>
            </a:r>
            <a:endParaRPr lang="zh-CN" altLang="en-US" b="1" dirty="0" smtClean="0"/>
          </a:p>
          <a:p>
            <a:r>
              <a:rPr lang="zh-CN" altLang="en-US" b="1" dirty="0" smtClean="0">
                <a:solidFill>
                  <a:schemeClr val="hlink"/>
                </a:solidFill>
              </a:rPr>
              <a:t>综合资本成本（ 加权平均资本成本） （率）</a:t>
            </a:r>
            <a:r>
              <a:rPr lang="en-US" altLang="zh-CN" b="1" dirty="0" smtClean="0"/>
              <a:t>(WACC)------</a:t>
            </a:r>
            <a:r>
              <a:rPr lang="zh-CN" altLang="en-US" b="1" dirty="0" smtClean="0"/>
              <a:t>表现多种方式筹资组合构成的公司资本结构的</a:t>
            </a:r>
            <a:r>
              <a:rPr lang="zh-CN" altLang="zh-CN" b="1" dirty="0" smtClean="0"/>
              <a:t>资本成本</a:t>
            </a:r>
            <a:r>
              <a:rPr lang="en-US" altLang="zh-CN" b="1" dirty="0" smtClean="0"/>
              <a:t>;</a:t>
            </a:r>
            <a:endParaRPr lang="zh-CN" altLang="en-US" b="1" dirty="0" smtClean="0"/>
          </a:p>
          <a:p>
            <a:r>
              <a:rPr lang="zh-CN" altLang="en-US" b="1" dirty="0" smtClean="0">
                <a:solidFill>
                  <a:schemeClr val="hlink"/>
                </a:solidFill>
              </a:rPr>
              <a:t>边际资本成本（率）</a:t>
            </a:r>
            <a:r>
              <a:rPr lang="en-US" altLang="zh-CN" b="1" dirty="0" smtClean="0"/>
              <a:t>(MCC)------</a:t>
            </a:r>
            <a:r>
              <a:rPr lang="zh-CN" altLang="en-US" b="1" dirty="0" smtClean="0"/>
              <a:t>表现追加的不同筹资组合规模下的资本成本</a:t>
            </a:r>
            <a:r>
              <a:rPr lang="en-US" altLang="zh-CN" b="1" dirty="0" smtClean="0"/>
              <a:t>;</a:t>
            </a:r>
            <a:endParaRPr lang="zh-CN" altLang="en-US" b="1" dirty="0" smtClean="0"/>
          </a:p>
          <a:p>
            <a:pPr eaLnBrk="1" hangingPunct="1"/>
            <a:endParaRPr lang="en-US" altLang="zh-C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b="1" dirty="0" smtClean="0"/>
              <a:t>二、资本成本的作用</a:t>
            </a:r>
          </a:p>
        </p:txBody>
      </p:sp>
      <p:sp>
        <p:nvSpPr>
          <p:cNvPr id="17411" name="Rectangle 3"/>
          <p:cNvSpPr>
            <a:spLocks noGrp="1" noChangeArrowheads="1"/>
          </p:cNvSpPr>
          <p:nvPr>
            <p:ph type="body" idx="1"/>
          </p:nvPr>
        </p:nvSpPr>
        <p:spPr/>
        <p:txBody>
          <a:bodyPr/>
          <a:lstStyle/>
          <a:p>
            <a:pPr eaLnBrk="1" hangingPunct="1"/>
            <a:r>
              <a:rPr lang="zh-CN" altLang="en-US" sz="2800" b="1" dirty="0" smtClean="0"/>
              <a:t>资本成本是评价投资项目、比较投资方案的主要经济指标</a:t>
            </a:r>
            <a:r>
              <a:rPr lang="en-US" altLang="zh-CN" sz="2800" b="1" dirty="0" smtClean="0"/>
              <a:t>;</a:t>
            </a:r>
          </a:p>
          <a:p>
            <a:pPr eaLnBrk="1" hangingPunct="1"/>
            <a:r>
              <a:rPr lang="zh-CN" altLang="en-US" sz="2800" b="1" dirty="0" smtClean="0"/>
              <a:t>资本成本还可作为评价公司经营成果的依据</a:t>
            </a:r>
            <a:r>
              <a:rPr lang="en-US" altLang="zh-CN" sz="2800" b="1" dirty="0" smtClean="0"/>
              <a:t>.</a:t>
            </a:r>
          </a:p>
          <a:p>
            <a:pPr eaLnBrk="1" hangingPunct="1"/>
            <a:r>
              <a:rPr lang="zh-CN" altLang="en-US" sz="2800" b="1" dirty="0" smtClean="0"/>
              <a:t>个别资本成本是比较各种筹资方式的重要标准</a:t>
            </a:r>
            <a:r>
              <a:rPr lang="en-US" altLang="zh-CN" sz="2800" b="1" dirty="0" smtClean="0"/>
              <a:t>;</a:t>
            </a:r>
          </a:p>
          <a:p>
            <a:pPr eaLnBrk="1" hangingPunct="1"/>
            <a:r>
              <a:rPr lang="zh-CN" altLang="en-US" sz="2800" b="1" dirty="0" smtClean="0"/>
              <a:t>加权平均资本成本</a:t>
            </a:r>
            <a:r>
              <a:rPr lang="en-US" altLang="zh-CN" sz="2800" b="1" dirty="0" smtClean="0"/>
              <a:t>(WACC)</a:t>
            </a:r>
            <a:r>
              <a:rPr lang="zh-CN" altLang="en-US" sz="2800" b="1" dirty="0" smtClean="0"/>
              <a:t>是公司进行资本结构决策的基本依据</a:t>
            </a:r>
            <a:r>
              <a:rPr lang="en-US" altLang="zh-CN" sz="2800" b="1" dirty="0" smtClean="0"/>
              <a:t>;</a:t>
            </a:r>
          </a:p>
          <a:p>
            <a:pPr eaLnBrk="1" hangingPunct="1"/>
            <a:r>
              <a:rPr lang="zh-CN" altLang="en-US" sz="2800" b="1" dirty="0" smtClean="0"/>
              <a:t>边际资本成本</a:t>
            </a:r>
            <a:r>
              <a:rPr lang="en-US" altLang="zh-CN" sz="2800" b="1" dirty="0" smtClean="0"/>
              <a:t>(MCC)</a:t>
            </a:r>
            <a:r>
              <a:rPr lang="zh-CN" altLang="en-US" sz="2800" b="1" dirty="0" smtClean="0"/>
              <a:t>是公司确定追加筹资最优方案的基本依据</a:t>
            </a:r>
            <a:r>
              <a:rPr lang="en-US" altLang="zh-CN" sz="2800" b="1"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b="1" smtClean="0"/>
              <a:t>a</a:t>
            </a:r>
            <a:r>
              <a:rPr lang="zh-CN" altLang="en-US" b="1" smtClean="0"/>
              <a:t>、资本成本与公司投资决策</a:t>
            </a:r>
          </a:p>
        </p:txBody>
      </p:sp>
      <p:sp>
        <p:nvSpPr>
          <p:cNvPr id="18435" name="Rectangle 3"/>
          <p:cNvSpPr>
            <a:spLocks noGrp="1" noChangeArrowheads="1"/>
          </p:cNvSpPr>
          <p:nvPr>
            <p:ph type="body" idx="1"/>
          </p:nvPr>
        </p:nvSpPr>
        <p:spPr/>
        <p:txBody>
          <a:bodyPr/>
          <a:lstStyle/>
          <a:p>
            <a:pPr eaLnBrk="1" hangingPunct="1">
              <a:lnSpc>
                <a:spcPct val="90000"/>
              </a:lnSpc>
            </a:pPr>
            <a:r>
              <a:rPr lang="zh-CN" altLang="en-US" b="1" dirty="0" smtClean="0">
                <a:solidFill>
                  <a:schemeClr val="hlink"/>
                </a:solidFill>
              </a:rPr>
              <a:t>资本成本是公司投资项目的必要收益率；</a:t>
            </a:r>
          </a:p>
          <a:p>
            <a:pPr eaLnBrk="1" hangingPunct="1">
              <a:lnSpc>
                <a:spcPct val="90000"/>
              </a:lnSpc>
            </a:pPr>
            <a:r>
              <a:rPr lang="zh-CN" altLang="en-US" b="1" dirty="0" smtClean="0">
                <a:solidFill>
                  <a:schemeClr val="hlink"/>
                </a:solidFill>
              </a:rPr>
              <a:t>投资项目的投资收益率必须高于资本成本</a:t>
            </a:r>
            <a:r>
              <a:rPr lang="en-US" altLang="zh-CN" b="1" dirty="0" smtClean="0">
                <a:solidFill>
                  <a:schemeClr val="hlink"/>
                </a:solidFill>
              </a:rPr>
              <a:t>,</a:t>
            </a:r>
            <a:r>
              <a:rPr lang="zh-CN" altLang="en-US" b="1" dirty="0" smtClean="0">
                <a:solidFill>
                  <a:schemeClr val="hlink"/>
                </a:solidFill>
              </a:rPr>
              <a:t>项目的净现值</a:t>
            </a:r>
            <a:r>
              <a:rPr lang="en-US" altLang="zh-CN" b="1" dirty="0" smtClean="0">
                <a:solidFill>
                  <a:schemeClr val="hlink"/>
                </a:solidFill>
              </a:rPr>
              <a:t>(NPV)</a:t>
            </a:r>
            <a:r>
              <a:rPr lang="zh-CN" altLang="en-US" b="1" dirty="0" smtClean="0">
                <a:solidFill>
                  <a:schemeClr val="hlink"/>
                </a:solidFill>
              </a:rPr>
              <a:t>才大于</a:t>
            </a:r>
            <a:r>
              <a:rPr lang="en-US" altLang="zh-CN" b="1" dirty="0" smtClean="0">
                <a:solidFill>
                  <a:schemeClr val="hlink"/>
                </a:solidFill>
              </a:rPr>
              <a:t>0.</a:t>
            </a:r>
          </a:p>
          <a:p>
            <a:pPr eaLnBrk="1" hangingPunct="1">
              <a:lnSpc>
                <a:spcPct val="90000"/>
              </a:lnSpc>
            </a:pPr>
            <a:r>
              <a:rPr lang="zh-CN" altLang="en-US" b="1" dirty="0" smtClean="0">
                <a:solidFill>
                  <a:schemeClr val="hlink"/>
                </a:solidFill>
              </a:rPr>
              <a:t>与股东财富的关系：</a:t>
            </a:r>
          </a:p>
          <a:p>
            <a:pPr eaLnBrk="1" hangingPunct="1">
              <a:lnSpc>
                <a:spcPct val="90000"/>
              </a:lnSpc>
              <a:buFontTx/>
              <a:buNone/>
            </a:pPr>
            <a:r>
              <a:rPr lang="zh-CN" altLang="en-US" b="1" dirty="0" smtClean="0"/>
              <a:t>      投资收益率                      股东财富</a:t>
            </a:r>
          </a:p>
          <a:p>
            <a:pPr eaLnBrk="1" hangingPunct="1">
              <a:lnSpc>
                <a:spcPct val="90000"/>
              </a:lnSpc>
              <a:buFontTx/>
              <a:buNone/>
            </a:pPr>
            <a:r>
              <a:rPr lang="zh-CN" altLang="en-US" b="1" dirty="0" smtClean="0"/>
              <a:t>   </a:t>
            </a:r>
            <a:r>
              <a:rPr lang="en-US" altLang="zh-CN" b="1" dirty="0" smtClean="0"/>
              <a:t>IRR</a:t>
            </a:r>
            <a:r>
              <a:rPr lang="zh-CN" altLang="en-US" b="1" dirty="0" smtClean="0"/>
              <a:t>＜资本成本                      减少</a:t>
            </a:r>
          </a:p>
          <a:p>
            <a:pPr eaLnBrk="1" hangingPunct="1">
              <a:lnSpc>
                <a:spcPct val="90000"/>
              </a:lnSpc>
              <a:buFontTx/>
              <a:buNone/>
            </a:pPr>
            <a:r>
              <a:rPr lang="zh-CN" altLang="en-US" b="1" dirty="0" smtClean="0"/>
              <a:t>   </a:t>
            </a:r>
            <a:r>
              <a:rPr lang="en-US" altLang="zh-CN" b="1" dirty="0" smtClean="0"/>
              <a:t>IRR  =</a:t>
            </a:r>
            <a:r>
              <a:rPr lang="zh-CN" altLang="en-US" b="1" dirty="0" smtClean="0"/>
              <a:t>资本成本                      不变</a:t>
            </a:r>
          </a:p>
          <a:p>
            <a:pPr eaLnBrk="1" hangingPunct="1">
              <a:lnSpc>
                <a:spcPct val="90000"/>
              </a:lnSpc>
              <a:buFontTx/>
              <a:buNone/>
            </a:pPr>
            <a:r>
              <a:rPr lang="zh-CN" altLang="en-US" b="1" dirty="0" smtClean="0"/>
              <a:t>   </a:t>
            </a:r>
            <a:r>
              <a:rPr lang="en-US" altLang="zh-CN" b="1" dirty="0" smtClean="0"/>
              <a:t>IRR</a:t>
            </a:r>
            <a:r>
              <a:rPr lang="zh-CN" altLang="en-US" b="1" dirty="0" smtClean="0"/>
              <a:t>＞资本成本                      增加</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b="1" smtClean="0"/>
              <a:t>b</a:t>
            </a:r>
            <a:r>
              <a:rPr lang="zh-CN" altLang="en-US" b="1" smtClean="0"/>
              <a:t>、资本成本与公司融资决策</a:t>
            </a:r>
          </a:p>
        </p:txBody>
      </p:sp>
      <p:sp>
        <p:nvSpPr>
          <p:cNvPr id="19459" name="Rectangle 3"/>
          <p:cNvSpPr>
            <a:spLocks noGrp="1" noChangeArrowheads="1"/>
          </p:cNvSpPr>
          <p:nvPr>
            <p:ph type="body" idx="1"/>
          </p:nvPr>
        </p:nvSpPr>
        <p:spPr/>
        <p:txBody>
          <a:bodyPr/>
          <a:lstStyle/>
          <a:p>
            <a:pPr eaLnBrk="1" hangingPunct="1">
              <a:buFontTx/>
              <a:buNone/>
            </a:pPr>
            <a:r>
              <a:rPr lang="en-US" altLang="zh-CN" b="1" smtClean="0"/>
              <a:t>(1)</a:t>
            </a:r>
            <a:r>
              <a:rPr lang="zh-CN" altLang="en-US" b="1" smtClean="0"/>
              <a:t>资本成本是影响公司融资总额的重要因素</a:t>
            </a:r>
            <a:r>
              <a:rPr lang="en-US" altLang="zh-CN" b="1" smtClean="0"/>
              <a:t>;</a:t>
            </a:r>
          </a:p>
          <a:p>
            <a:pPr eaLnBrk="1" hangingPunct="1">
              <a:buFontTx/>
              <a:buNone/>
            </a:pPr>
            <a:r>
              <a:rPr lang="en-US" altLang="zh-CN" b="1" smtClean="0"/>
              <a:t>(2)</a:t>
            </a:r>
            <a:r>
              <a:rPr lang="zh-CN" altLang="en-US" b="1" smtClean="0"/>
              <a:t>资本成本是公司选择资金来源的依据</a:t>
            </a:r>
            <a:r>
              <a:rPr lang="en-US" altLang="zh-CN" b="1" smtClean="0"/>
              <a:t>;</a:t>
            </a:r>
          </a:p>
          <a:p>
            <a:pPr eaLnBrk="1" hangingPunct="1">
              <a:buFontTx/>
              <a:buNone/>
            </a:pPr>
            <a:r>
              <a:rPr lang="en-US" altLang="zh-CN" b="1" smtClean="0"/>
              <a:t>(3)</a:t>
            </a:r>
            <a:r>
              <a:rPr lang="zh-CN" altLang="en-US" b="1" smtClean="0"/>
              <a:t>资本成本是公司选择筹资方式的标准</a:t>
            </a:r>
            <a:r>
              <a:rPr lang="en-US" altLang="zh-CN" b="1" smtClean="0"/>
              <a:t>;</a:t>
            </a:r>
          </a:p>
          <a:p>
            <a:pPr eaLnBrk="1" hangingPunct="1">
              <a:buFontTx/>
              <a:buNone/>
            </a:pPr>
            <a:r>
              <a:rPr lang="en-US" altLang="zh-CN" b="1" smtClean="0"/>
              <a:t>(4)</a:t>
            </a:r>
            <a:r>
              <a:rPr lang="zh-CN" altLang="en-US" b="1" smtClean="0"/>
              <a:t>资本成本</a:t>
            </a:r>
            <a:r>
              <a:rPr lang="en-US" altLang="zh-CN" b="1" smtClean="0"/>
              <a:t>(WACC)</a:t>
            </a:r>
            <a:r>
              <a:rPr lang="zh-CN" altLang="en-US" b="1" smtClean="0"/>
              <a:t>是公司确定最优资本结构所必须考虑的因素</a:t>
            </a:r>
            <a:r>
              <a:rPr lang="en-US" altLang="zh-CN" b="1" smtClean="0"/>
              <a:t>.</a:t>
            </a:r>
          </a:p>
          <a:p>
            <a:pPr eaLnBrk="1" hangingPunct="1"/>
            <a:endParaRPr lang="en-US" altLang="zh-CN" b="1"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2"/>
          <p:cNvSpPr>
            <a:spLocks noGrp="1" noChangeArrowheads="1"/>
          </p:cNvSpPr>
          <p:nvPr>
            <p:ph type="title" idx="4294967295"/>
          </p:nvPr>
        </p:nvSpPr>
        <p:spPr/>
        <p:txBody>
          <a:bodyPr anchor="ctr"/>
          <a:lstStyle/>
          <a:p>
            <a:pPr eaLnBrk="1" hangingPunct="1"/>
            <a:r>
              <a:rPr lang="zh-CN" altLang="en-US" b="0" smtClean="0"/>
              <a:t>三、债务资本成本率的测算</a:t>
            </a:r>
          </a:p>
        </p:txBody>
      </p:sp>
      <p:sp>
        <p:nvSpPr>
          <p:cNvPr id="22531" name="矩形 3"/>
          <p:cNvSpPr>
            <a:spLocks noGrp="1" noChangeArrowheads="1"/>
          </p:cNvSpPr>
          <p:nvPr>
            <p:ph type="body" idx="4294967295"/>
          </p:nvPr>
        </p:nvSpPr>
        <p:spPr/>
        <p:txBody>
          <a:bodyPr/>
          <a:lstStyle/>
          <a:p>
            <a:pPr eaLnBrk="1" hangingPunct="1"/>
            <a:r>
              <a:rPr lang="en-US" altLang="zh-CN" b="1" smtClean="0">
                <a:latin typeface="宋体" charset="-122"/>
              </a:rPr>
              <a:t>1.</a:t>
            </a:r>
            <a:r>
              <a:rPr lang="zh-CN" altLang="en-US" b="1" smtClean="0">
                <a:latin typeface="宋体" charset="-122"/>
              </a:rPr>
              <a:t>个别资本成本率的测算原理</a:t>
            </a:r>
          </a:p>
          <a:p>
            <a:pPr eaLnBrk="1" hangingPunct="1"/>
            <a:r>
              <a:rPr lang="en-US" altLang="zh-CN" b="1" smtClean="0">
                <a:latin typeface="宋体" charset="-122"/>
              </a:rPr>
              <a:t>2.</a:t>
            </a:r>
            <a:r>
              <a:rPr lang="zh-CN" altLang="en-US" b="1" smtClean="0">
                <a:latin typeface="宋体" charset="-122"/>
              </a:rPr>
              <a:t>长期借款资本成本率的测算</a:t>
            </a:r>
          </a:p>
          <a:p>
            <a:pPr eaLnBrk="1" hangingPunct="1"/>
            <a:r>
              <a:rPr lang="en-US" altLang="zh-CN" b="1" smtClean="0">
                <a:latin typeface="宋体" charset="-122"/>
              </a:rPr>
              <a:t>3.</a:t>
            </a:r>
            <a:r>
              <a:rPr lang="zh-CN" altLang="en-US" b="1" smtClean="0">
                <a:latin typeface="宋体" charset="-122"/>
              </a:rPr>
              <a:t>长期债券资本成本率的测算</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
          <p:cNvSpPr>
            <a:spLocks noGrp="1" noChangeArrowheads="1"/>
          </p:cNvSpPr>
          <p:nvPr>
            <p:ph type="title" idx="4294967295"/>
          </p:nvPr>
        </p:nvSpPr>
        <p:spPr/>
        <p:txBody>
          <a:bodyPr anchor="ctr"/>
          <a:lstStyle/>
          <a:p>
            <a:pPr eaLnBrk="1" hangingPunct="1"/>
            <a:r>
              <a:rPr lang="en-US" altLang="zh-CN" b="0" smtClean="0">
                <a:latin typeface="宋体" charset="-122"/>
              </a:rPr>
              <a:t>1.</a:t>
            </a:r>
            <a:r>
              <a:rPr lang="zh-CN" altLang="en-US" b="0" smtClean="0">
                <a:latin typeface="宋体" charset="-122"/>
              </a:rPr>
              <a:t>个别资本成本率的测算原理</a:t>
            </a:r>
          </a:p>
        </p:txBody>
      </p:sp>
      <p:sp>
        <p:nvSpPr>
          <p:cNvPr id="23555" name="矩形 3"/>
          <p:cNvSpPr>
            <a:spLocks noGrp="1" noChangeArrowheads="1"/>
          </p:cNvSpPr>
          <p:nvPr>
            <p:ph type="body" idx="4294967295"/>
          </p:nvPr>
        </p:nvSpPr>
        <p:spPr/>
        <p:txBody>
          <a:bodyPr>
            <a:normAutofit fontScale="92500" lnSpcReduction="10000"/>
          </a:bodyPr>
          <a:lstStyle/>
          <a:p>
            <a:pPr eaLnBrk="1" hangingPunct="1"/>
            <a:r>
              <a:rPr lang="zh-CN" altLang="en-US" b="1" smtClean="0"/>
              <a:t>基本公式</a:t>
            </a:r>
            <a:endParaRPr lang="en-US" altLang="zh-CN" b="1" smtClean="0"/>
          </a:p>
          <a:p>
            <a:pPr eaLnBrk="1" hangingPunct="1"/>
            <a:endParaRPr lang="en-US" altLang="zh-CN" b="1" smtClean="0"/>
          </a:p>
          <a:p>
            <a:pPr eaLnBrk="1" hangingPunct="1"/>
            <a:endParaRPr lang="en-US" altLang="zh-CN" b="1" smtClean="0"/>
          </a:p>
          <a:p>
            <a:pPr eaLnBrk="1" hangingPunct="1"/>
            <a:endParaRPr lang="en-US" altLang="zh-CN" b="1" smtClean="0"/>
          </a:p>
          <a:p>
            <a:pPr eaLnBrk="1" hangingPunct="1"/>
            <a:endParaRPr lang="en-US" altLang="zh-CN" b="1" smtClean="0"/>
          </a:p>
          <a:p>
            <a:pPr eaLnBrk="1" hangingPunct="1"/>
            <a:r>
              <a:rPr lang="zh-CN" smtClean="0"/>
              <a:t>式中，</a:t>
            </a:r>
            <a:r>
              <a:rPr lang="en-US" altLang="zh-CN" smtClean="0"/>
              <a:t>K</a:t>
            </a:r>
            <a:r>
              <a:rPr lang="zh-CN" smtClean="0"/>
              <a:t>表示资本成本率，以百分率表示；</a:t>
            </a:r>
            <a:r>
              <a:rPr lang="en-US" altLang="zh-CN" smtClean="0"/>
              <a:t>D</a:t>
            </a:r>
            <a:r>
              <a:rPr lang="zh-CN" smtClean="0"/>
              <a:t>表示用资费用额；</a:t>
            </a:r>
            <a:r>
              <a:rPr lang="en-US" altLang="zh-CN" smtClean="0"/>
              <a:t>P</a:t>
            </a:r>
            <a:r>
              <a:rPr lang="zh-CN" smtClean="0"/>
              <a:t>表示筹资额；</a:t>
            </a:r>
            <a:r>
              <a:rPr lang="en-US" altLang="zh-CN" smtClean="0"/>
              <a:t>f</a:t>
            </a:r>
            <a:r>
              <a:rPr lang="zh-CN" smtClean="0"/>
              <a:t>表示筹资费用额；</a:t>
            </a:r>
            <a:r>
              <a:rPr lang="en-US" altLang="zh-CN" smtClean="0"/>
              <a:t>F</a:t>
            </a:r>
            <a:r>
              <a:rPr lang="zh-CN" smtClean="0"/>
              <a:t>表示筹资费用率，即筹资费用额与筹资额的比率。</a:t>
            </a:r>
            <a:endParaRPr lang="zh-CN" altLang="en-US" b="1" smtClean="0"/>
          </a:p>
          <a:p>
            <a:pPr eaLnBrk="1" hangingPunct="1"/>
            <a:endParaRPr lang="zh-CN" altLang="en-US" b="1" smtClean="0"/>
          </a:p>
          <a:p>
            <a:pPr eaLnBrk="1" hangingPunct="1"/>
            <a:endParaRPr lang="zh-CN" altLang="en-US" b="1" smtClean="0"/>
          </a:p>
          <a:p>
            <a:pPr eaLnBrk="1" hangingPunct="1"/>
            <a:endParaRPr lang="zh-CN" altLang="en-US" b="1" smtClean="0"/>
          </a:p>
        </p:txBody>
      </p:sp>
      <p:sp>
        <p:nvSpPr>
          <p:cNvPr id="23556" name="矩形 5"/>
          <p:cNvSpPr>
            <a:spLocks noChangeArrowheads="1"/>
          </p:cNvSpPr>
          <p:nvPr/>
        </p:nvSpPr>
        <p:spPr bwMode="auto">
          <a:xfrm>
            <a:off x="4214813" y="321945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23557" name="对象 4"/>
          <p:cNvGraphicFramePr>
            <a:graphicFrameLocks noChangeAspect="1"/>
          </p:cNvGraphicFramePr>
          <p:nvPr/>
        </p:nvGraphicFramePr>
        <p:xfrm>
          <a:off x="1258888" y="2708275"/>
          <a:ext cx="2590800" cy="1520825"/>
        </p:xfrm>
        <a:graphic>
          <a:graphicData uri="http://schemas.openxmlformats.org/presentationml/2006/ole">
            <mc:AlternateContent xmlns:mc="http://schemas.openxmlformats.org/markup-compatibility/2006">
              <mc:Choice xmlns:v="urn:schemas-microsoft-com:vml" Requires="v">
                <p:oleObj spid="_x0000_s1130" r:id="rId3" imgW="710891" imgH="418918" progId="Equation.3">
                  <p:embed/>
                </p:oleObj>
              </mc:Choice>
              <mc:Fallback>
                <p:oleObj r:id="rId3" imgW="710891" imgH="418918"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708275"/>
                        <a:ext cx="2590800" cy="1520825"/>
                      </a:xfrm>
                      <a:prstGeom prst="rect">
                        <a:avLst/>
                      </a:prstGeom>
                      <a:solidFill>
                        <a:srgbClr val="00FF00"/>
                      </a:solidFill>
                    </p:spPr>
                  </p:pic>
                </p:oleObj>
              </mc:Fallback>
            </mc:AlternateContent>
          </a:graphicData>
        </a:graphic>
      </p:graphicFrame>
      <p:sp>
        <p:nvSpPr>
          <p:cNvPr id="23558" name="矩形 7"/>
          <p:cNvSpPr>
            <a:spLocks noChangeArrowheads="1"/>
          </p:cNvSpPr>
          <p:nvPr/>
        </p:nvSpPr>
        <p:spPr bwMode="auto">
          <a:xfrm>
            <a:off x="4133850" y="321945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23559" name="对象 6"/>
          <p:cNvGraphicFramePr>
            <a:graphicFrameLocks noChangeAspect="1"/>
          </p:cNvGraphicFramePr>
          <p:nvPr/>
        </p:nvGraphicFramePr>
        <p:xfrm>
          <a:off x="4495800" y="2743200"/>
          <a:ext cx="3352800" cy="1601788"/>
        </p:xfrm>
        <a:graphic>
          <a:graphicData uri="http://schemas.openxmlformats.org/presentationml/2006/ole">
            <mc:AlternateContent xmlns:mc="http://schemas.openxmlformats.org/markup-compatibility/2006">
              <mc:Choice xmlns:v="urn:schemas-microsoft-com:vml" Requires="v">
                <p:oleObj spid="_x0000_s1131" r:id="rId5" imgW="876300" imgH="419100" progId="Equation.3">
                  <p:embed/>
                </p:oleObj>
              </mc:Choice>
              <mc:Fallback>
                <p:oleObj r:id="rId5" imgW="876300" imgH="419100" progId="Equation.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743200"/>
                        <a:ext cx="3352800" cy="1601788"/>
                      </a:xfrm>
                      <a:prstGeom prst="rect">
                        <a:avLst/>
                      </a:prstGeom>
                      <a:solidFill>
                        <a:srgbClr val="00FF00"/>
                      </a:solidFill>
                    </p:spPr>
                  </p:pic>
                </p:oleObj>
              </mc:Fallback>
            </mc:AlternateContent>
          </a:graphicData>
        </a:graphic>
      </p:graphicFrame>
      <p:sp>
        <p:nvSpPr>
          <p:cNvPr id="23560" name="矩形 9"/>
          <p:cNvSpPr>
            <a:spLocks noChangeArrowheads="1"/>
          </p:cNvSpPr>
          <p:nvPr/>
        </p:nvSpPr>
        <p:spPr bwMode="auto">
          <a:xfrm>
            <a:off x="3028950" y="3205163"/>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Tree>
  </p:cSld>
  <p:clrMapOvr>
    <a:masterClrMapping/>
  </p:clrMapOvr>
  <p:transition>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p:cNvSpPr>
            <a:spLocks noGrp="1" noChangeArrowheads="1"/>
          </p:cNvSpPr>
          <p:nvPr>
            <p:ph type="title" idx="4294967295"/>
          </p:nvPr>
        </p:nvSpPr>
        <p:spPr/>
        <p:txBody>
          <a:bodyPr anchor="ctr"/>
          <a:lstStyle/>
          <a:p>
            <a:pPr eaLnBrk="1" hangingPunct="1"/>
            <a:r>
              <a:rPr lang="en-US" altLang="zh-CN" b="0" smtClean="0"/>
              <a:t>2.</a:t>
            </a:r>
            <a:r>
              <a:rPr lang="zh-CN" altLang="en-US" b="0" smtClean="0"/>
              <a:t>长期借款资本成本率的测算</a:t>
            </a:r>
          </a:p>
        </p:txBody>
      </p:sp>
      <p:sp>
        <p:nvSpPr>
          <p:cNvPr id="24579" name="矩形 3"/>
          <p:cNvSpPr>
            <a:spLocks noGrp="1" noChangeArrowheads="1"/>
          </p:cNvSpPr>
          <p:nvPr>
            <p:ph type="body" idx="4294967295"/>
          </p:nvPr>
        </p:nvSpPr>
        <p:spPr/>
        <p:txBody>
          <a:bodyPr>
            <a:normAutofit lnSpcReduction="10000"/>
          </a:bodyPr>
          <a:lstStyle/>
          <a:p>
            <a:pPr eaLnBrk="1" hangingPunct="1"/>
            <a:r>
              <a:rPr lang="zh-CN" altLang="en-US" b="1" smtClean="0"/>
              <a:t>公式</a:t>
            </a:r>
            <a:endParaRPr lang="en-US" altLang="zh-CN" b="1" smtClean="0"/>
          </a:p>
          <a:p>
            <a:pPr eaLnBrk="1" hangingPunct="1"/>
            <a:endParaRPr lang="en-US" altLang="zh-CN" b="1" smtClean="0"/>
          </a:p>
          <a:p>
            <a:pPr eaLnBrk="1" hangingPunct="1"/>
            <a:endParaRPr lang="en-US" altLang="zh-CN" b="1" smtClean="0"/>
          </a:p>
          <a:p>
            <a:pPr eaLnBrk="1" hangingPunct="1"/>
            <a:endParaRPr lang="en-US" altLang="zh-CN" b="1" smtClean="0"/>
          </a:p>
          <a:p>
            <a:pPr eaLnBrk="1" hangingPunct="1"/>
            <a:r>
              <a:rPr lang="en-US" altLang="zh-CN" smtClean="0"/>
              <a:t>K</a:t>
            </a:r>
            <a:r>
              <a:rPr lang="en-US" altLang="zh-CN" u="sng" baseline="-25000" smtClean="0"/>
              <a:t>l</a:t>
            </a:r>
            <a:r>
              <a:rPr lang="zh-CN" smtClean="0"/>
              <a:t>表示长期借款资本成本率；</a:t>
            </a:r>
            <a:r>
              <a:rPr lang="en-US" altLang="zh-CN" smtClean="0"/>
              <a:t>I</a:t>
            </a:r>
            <a:r>
              <a:rPr lang="zh-CN" smtClean="0"/>
              <a:t>表示长期借款年利息额；</a:t>
            </a:r>
            <a:r>
              <a:rPr lang="en-US" altLang="zh-CN" smtClean="0"/>
              <a:t>L</a:t>
            </a:r>
            <a:r>
              <a:rPr lang="zh-CN" smtClean="0"/>
              <a:t>表示长期借款筹资额，即借款本金；</a:t>
            </a:r>
            <a:r>
              <a:rPr lang="en-US" altLang="zh-CN" smtClean="0"/>
              <a:t>F</a:t>
            </a:r>
            <a:r>
              <a:rPr lang="zh-CN" smtClean="0"/>
              <a:t>表示长期借款筹资费用融资率，即借款手续费率；</a:t>
            </a:r>
            <a:r>
              <a:rPr lang="en-US" altLang="zh-CN" smtClean="0"/>
              <a:t>T</a:t>
            </a:r>
            <a:r>
              <a:rPr lang="zh-CN" smtClean="0"/>
              <a:t>表示所得税税率。</a:t>
            </a:r>
            <a:r>
              <a:rPr lang="zh-CN" altLang="en-US" smtClean="0"/>
              <a:t> </a:t>
            </a:r>
            <a:r>
              <a:rPr lang="en-US" altLang="zh-CN" smtClean="0"/>
              <a:t>R</a:t>
            </a:r>
            <a:r>
              <a:rPr lang="en-US" altLang="zh-CN" baseline="-25000" smtClean="0"/>
              <a:t>l</a:t>
            </a:r>
            <a:r>
              <a:rPr lang="zh-CN" smtClean="0"/>
              <a:t>表示借款利息率。</a:t>
            </a:r>
            <a:endParaRPr lang="en-US" altLang="zh-CN" b="1" smtClean="0"/>
          </a:p>
          <a:p>
            <a:pPr eaLnBrk="1" hangingPunct="1"/>
            <a:endParaRPr lang="zh-CN" altLang="en-US" b="1" smtClean="0"/>
          </a:p>
          <a:p>
            <a:pPr lvl="1" eaLnBrk="1" hangingPunct="1"/>
            <a:endParaRPr lang="zh-CN" altLang="en-US" b="1" smtClean="0"/>
          </a:p>
          <a:p>
            <a:pPr lvl="2" eaLnBrk="1" hangingPunct="1"/>
            <a:endParaRPr lang="zh-CN" altLang="en-US" b="1" smtClean="0"/>
          </a:p>
        </p:txBody>
      </p:sp>
      <p:sp>
        <p:nvSpPr>
          <p:cNvPr id="24580" name="矩形 5"/>
          <p:cNvSpPr>
            <a:spLocks noChangeArrowheads="1"/>
          </p:cNvSpPr>
          <p:nvPr/>
        </p:nvSpPr>
        <p:spPr bwMode="auto">
          <a:xfrm>
            <a:off x="4133850" y="321945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24581" name="对象 4"/>
          <p:cNvGraphicFramePr>
            <a:graphicFrameLocks noChangeAspect="1"/>
          </p:cNvGraphicFramePr>
          <p:nvPr/>
        </p:nvGraphicFramePr>
        <p:xfrm>
          <a:off x="1071563" y="2214563"/>
          <a:ext cx="3200400" cy="1349375"/>
        </p:xfrm>
        <a:graphic>
          <a:graphicData uri="http://schemas.openxmlformats.org/presentationml/2006/ole">
            <mc:AlternateContent xmlns:mc="http://schemas.openxmlformats.org/markup-compatibility/2006">
              <mc:Choice xmlns:v="urn:schemas-microsoft-com:vml" Requires="v">
                <p:oleObj spid="_x0000_s2154" r:id="rId3" imgW="876300" imgH="419100" progId="Equation.3">
                  <p:embed/>
                </p:oleObj>
              </mc:Choice>
              <mc:Fallback>
                <p:oleObj r:id="rId3" imgW="876300" imgH="4191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2214563"/>
                        <a:ext cx="3200400" cy="1349375"/>
                      </a:xfrm>
                      <a:prstGeom prst="rect">
                        <a:avLst/>
                      </a:prstGeom>
                      <a:solidFill>
                        <a:srgbClr val="00FF00"/>
                      </a:solidFill>
                    </p:spPr>
                  </p:pic>
                </p:oleObj>
              </mc:Fallback>
            </mc:AlternateContent>
          </a:graphicData>
        </a:graphic>
      </p:graphicFrame>
      <p:sp>
        <p:nvSpPr>
          <p:cNvPr id="24582" name="矩形 7"/>
          <p:cNvSpPr>
            <a:spLocks noChangeArrowheads="1"/>
          </p:cNvSpPr>
          <p:nvPr/>
        </p:nvSpPr>
        <p:spPr bwMode="auto">
          <a:xfrm>
            <a:off x="3562350" y="320040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24583" name="矩形 9"/>
          <p:cNvSpPr>
            <a:spLocks noChangeArrowheads="1"/>
          </p:cNvSpPr>
          <p:nvPr/>
        </p:nvSpPr>
        <p:spPr bwMode="auto">
          <a:xfrm>
            <a:off x="4343400" y="320040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24584" name="对象 8"/>
          <p:cNvGraphicFramePr>
            <a:graphicFrameLocks noChangeAspect="1"/>
          </p:cNvGraphicFramePr>
          <p:nvPr/>
        </p:nvGraphicFramePr>
        <p:xfrm>
          <a:off x="4643438" y="2357438"/>
          <a:ext cx="3659187" cy="923925"/>
        </p:xfrm>
        <a:graphic>
          <a:graphicData uri="http://schemas.openxmlformats.org/presentationml/2006/ole">
            <mc:AlternateContent xmlns:mc="http://schemas.openxmlformats.org/markup-compatibility/2006">
              <mc:Choice xmlns:v="urn:schemas-microsoft-com:vml" Requires="v">
                <p:oleObj spid="_x0000_s2155" name="公式" r:id="rId5" imgW="965200" imgH="203200" progId="Equation.3">
                  <p:embed/>
                </p:oleObj>
              </mc:Choice>
              <mc:Fallback>
                <p:oleObj name="公式" r:id="rId5" imgW="965200" imgH="203200" progId="Equation.3">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357438"/>
                        <a:ext cx="3659187" cy="923925"/>
                      </a:xfrm>
                      <a:prstGeom prst="rect">
                        <a:avLst/>
                      </a:prstGeom>
                      <a:solidFill>
                        <a:srgbClr val="FF3300"/>
                      </a:solidFill>
                    </p:spPr>
                  </p:pic>
                </p:oleObj>
              </mc:Fallback>
            </mc:AlternateContent>
          </a:graphicData>
        </a:graphic>
      </p:graphicFrame>
    </p:spTree>
  </p:cSld>
  <p:clrMapOvr>
    <a:masterClrMapping/>
  </p:clrMapOvr>
  <p:transition>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Grp="1" noChangeArrowheads="1"/>
          </p:cNvSpPr>
          <p:nvPr>
            <p:ph type="title" idx="4294967295"/>
          </p:nvPr>
        </p:nvSpPr>
        <p:spPr/>
        <p:txBody>
          <a:bodyPr anchor="ctr"/>
          <a:lstStyle/>
          <a:p>
            <a:pPr eaLnBrk="1" hangingPunct="1"/>
            <a:r>
              <a:rPr lang="en-US" altLang="zh-CN" b="0" smtClean="0"/>
              <a:t>2.</a:t>
            </a:r>
            <a:r>
              <a:rPr lang="zh-CN" altLang="en-US" b="0" smtClean="0"/>
              <a:t>长期借款资本成本率的测算</a:t>
            </a:r>
          </a:p>
        </p:txBody>
      </p:sp>
      <p:sp>
        <p:nvSpPr>
          <p:cNvPr id="26627" name="矩形 3"/>
          <p:cNvSpPr>
            <a:spLocks noGrp="1" noChangeArrowheads="1"/>
          </p:cNvSpPr>
          <p:nvPr>
            <p:ph type="body" idx="4294967295"/>
          </p:nvPr>
        </p:nvSpPr>
        <p:spPr/>
        <p:txBody>
          <a:bodyPr/>
          <a:lstStyle/>
          <a:p>
            <a:pPr eaLnBrk="1" hangingPunct="1">
              <a:lnSpc>
                <a:spcPct val="90000"/>
              </a:lnSpc>
            </a:pPr>
            <a:r>
              <a:rPr lang="zh-CN" sz="2800" smtClean="0"/>
              <a:t>在借款合同附加补偿性余额条款的情况下，企业可动用的借款筹资额应扣除补偿性余额，这时借款的实际利率和资本成本率将会上升。</a:t>
            </a:r>
            <a:endParaRPr lang="en-US" altLang="zh-CN" sz="2800" smtClean="0"/>
          </a:p>
          <a:p>
            <a:pPr eaLnBrk="1" hangingPunct="1">
              <a:lnSpc>
                <a:spcPct val="90000"/>
              </a:lnSpc>
            </a:pPr>
            <a:r>
              <a:rPr lang="zh-CN" sz="2800" smtClean="0"/>
              <a:t>在借款年内结息次数超过一次时，借款实际利率也会高于名义利率，从而资本成本率上升。这时，借款资本成本率的测算公式为：</a:t>
            </a:r>
            <a:endParaRPr lang="en-US" altLang="zh-CN" sz="2800" smtClean="0"/>
          </a:p>
          <a:p>
            <a:pPr eaLnBrk="1" hangingPunct="1">
              <a:lnSpc>
                <a:spcPct val="90000"/>
              </a:lnSpc>
            </a:pPr>
            <a:endParaRPr lang="en-US" altLang="zh-CN" sz="2800" smtClean="0"/>
          </a:p>
          <a:p>
            <a:pPr eaLnBrk="1" hangingPunct="1">
              <a:lnSpc>
                <a:spcPct val="90000"/>
              </a:lnSpc>
            </a:pPr>
            <a:endParaRPr lang="en-US" altLang="zh-CN" sz="2800" smtClean="0"/>
          </a:p>
          <a:p>
            <a:pPr eaLnBrk="1" hangingPunct="1">
              <a:lnSpc>
                <a:spcPct val="90000"/>
              </a:lnSpc>
            </a:pPr>
            <a:r>
              <a:rPr lang="zh-CN" sz="2800" smtClean="0"/>
              <a:t>式中，</a:t>
            </a:r>
            <a:r>
              <a:rPr lang="en-US" altLang="zh-CN" sz="2800" smtClean="0"/>
              <a:t>MN</a:t>
            </a:r>
            <a:r>
              <a:rPr lang="zh-CN" sz="2800" smtClean="0"/>
              <a:t>表示一年内借款结息次数。</a:t>
            </a:r>
            <a:endParaRPr lang="zh-CN" altLang="en-US" sz="2800" b="1" smtClean="0"/>
          </a:p>
        </p:txBody>
      </p:sp>
      <p:sp>
        <p:nvSpPr>
          <p:cNvPr id="26628" name="矩形 5"/>
          <p:cNvSpPr>
            <a:spLocks noChangeArrowheads="1"/>
          </p:cNvSpPr>
          <p:nvPr/>
        </p:nvSpPr>
        <p:spPr bwMode="auto">
          <a:xfrm>
            <a:off x="4133850" y="321945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26629" name="矩形 7"/>
          <p:cNvSpPr>
            <a:spLocks noChangeArrowheads="1"/>
          </p:cNvSpPr>
          <p:nvPr/>
        </p:nvSpPr>
        <p:spPr bwMode="auto">
          <a:xfrm>
            <a:off x="3562350" y="320040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26630" name="矩形 9"/>
          <p:cNvSpPr>
            <a:spLocks noChangeArrowheads="1"/>
          </p:cNvSpPr>
          <p:nvPr/>
        </p:nvSpPr>
        <p:spPr bwMode="auto">
          <a:xfrm>
            <a:off x="4343400" y="320040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pic>
        <p:nvPicPr>
          <p:cNvPr id="26631" name="Picture 4"/>
          <p:cNvPicPr>
            <a:picLocks noChangeAspect="1" noChangeArrowheads="1"/>
          </p:cNvPicPr>
          <p:nvPr/>
        </p:nvPicPr>
        <p:blipFill>
          <a:blip r:embed="rId2" cstate="print"/>
          <a:srcRect/>
          <a:stretch>
            <a:fillRect/>
          </a:stretch>
        </p:blipFill>
        <p:spPr bwMode="auto">
          <a:xfrm>
            <a:off x="2339975" y="4437063"/>
            <a:ext cx="3744913" cy="712787"/>
          </a:xfrm>
          <a:prstGeom prst="rect">
            <a:avLst/>
          </a:prstGeom>
          <a:noFill/>
          <a:ln w="9525" algn="ctr">
            <a:noFill/>
            <a:miter lim="800000"/>
            <a:headEnd/>
            <a:tailEnd/>
          </a:ln>
        </p:spPr>
      </p:pic>
    </p:spTree>
  </p:cSld>
  <p:clrMapOvr>
    <a:masterClrMapping/>
  </p:clrMapOvr>
  <p:transition>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Grp="1" noChangeArrowheads="1"/>
          </p:cNvSpPr>
          <p:nvPr>
            <p:ph type="title" idx="4294967295"/>
          </p:nvPr>
        </p:nvSpPr>
        <p:spPr/>
        <p:txBody>
          <a:bodyPr anchor="ctr"/>
          <a:lstStyle/>
          <a:p>
            <a:pPr eaLnBrk="1" hangingPunct="1"/>
            <a:r>
              <a:rPr lang="en-US" altLang="zh-CN" b="0" smtClean="0"/>
              <a:t>3.</a:t>
            </a:r>
            <a:r>
              <a:rPr lang="zh-CN" altLang="en-US" b="0" smtClean="0"/>
              <a:t>长期债券资本成本率的测算 </a:t>
            </a:r>
          </a:p>
        </p:txBody>
      </p:sp>
      <p:sp>
        <p:nvSpPr>
          <p:cNvPr id="28675" name="矩形 3"/>
          <p:cNvSpPr>
            <a:spLocks noGrp="1" noChangeArrowheads="1"/>
          </p:cNvSpPr>
          <p:nvPr>
            <p:ph type="body" idx="4294967295"/>
          </p:nvPr>
        </p:nvSpPr>
        <p:spPr/>
        <p:txBody>
          <a:bodyPr>
            <a:normAutofit fontScale="92500" lnSpcReduction="10000"/>
          </a:bodyPr>
          <a:lstStyle/>
          <a:p>
            <a:pPr eaLnBrk="1" hangingPunct="1"/>
            <a:r>
              <a:rPr lang="zh-CN" smtClean="0"/>
              <a:t>在不考虑货币时间价值时，债券资本成本率可按下列公式测算：</a:t>
            </a:r>
            <a:endParaRPr lang="en-US" altLang="zh-CN" smtClean="0"/>
          </a:p>
          <a:p>
            <a:pPr eaLnBrk="1" hangingPunct="1"/>
            <a:endParaRPr lang="en-US" altLang="zh-CN" b="1" smtClean="0"/>
          </a:p>
          <a:p>
            <a:pPr eaLnBrk="1" hangingPunct="1"/>
            <a:endParaRPr lang="en-US" altLang="zh-CN" b="1" smtClean="0"/>
          </a:p>
          <a:p>
            <a:pPr eaLnBrk="1" hangingPunct="1"/>
            <a:endParaRPr lang="en-US" altLang="zh-CN" b="1" smtClean="0"/>
          </a:p>
          <a:p>
            <a:pPr eaLnBrk="1" hangingPunct="1"/>
            <a:endParaRPr lang="en-US" altLang="zh-CN" b="1" smtClean="0"/>
          </a:p>
          <a:p>
            <a:pPr eaLnBrk="1" hangingPunct="1"/>
            <a:r>
              <a:rPr lang="zh-CN" smtClean="0"/>
              <a:t>式中，</a:t>
            </a:r>
            <a:r>
              <a:rPr lang="en-US" altLang="zh-CN" smtClean="0"/>
              <a:t>K</a:t>
            </a:r>
            <a:r>
              <a:rPr lang="en-US" altLang="zh-CN" baseline="-25000" smtClean="0"/>
              <a:t>b</a:t>
            </a:r>
            <a:r>
              <a:rPr lang="zh-CN" smtClean="0"/>
              <a:t>表示债券资本成本率；</a:t>
            </a:r>
            <a:r>
              <a:rPr lang="en-US" altLang="zh-CN" smtClean="0"/>
              <a:t>B</a:t>
            </a:r>
            <a:r>
              <a:rPr lang="zh-CN" smtClean="0"/>
              <a:t>表示债券筹资额，按发行价格确定；</a:t>
            </a:r>
            <a:r>
              <a:rPr lang="en-US" altLang="zh-CN" smtClean="0"/>
              <a:t>F</a:t>
            </a:r>
            <a:r>
              <a:rPr lang="en-US" altLang="zh-CN" baseline="-25000" smtClean="0"/>
              <a:t>b</a:t>
            </a:r>
            <a:r>
              <a:rPr lang="zh-CN" smtClean="0"/>
              <a:t>表示债券筹资费用率。</a:t>
            </a:r>
            <a:endParaRPr lang="zh-CN" altLang="en-US" b="1" smtClean="0"/>
          </a:p>
        </p:txBody>
      </p:sp>
      <p:sp>
        <p:nvSpPr>
          <p:cNvPr id="28676" name="矩形 5"/>
          <p:cNvSpPr>
            <a:spLocks noChangeArrowheads="1"/>
          </p:cNvSpPr>
          <p:nvPr/>
        </p:nvSpPr>
        <p:spPr bwMode="auto">
          <a:xfrm>
            <a:off x="4081463" y="3205163"/>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28677" name="对象 4"/>
          <p:cNvGraphicFramePr>
            <a:graphicFrameLocks noChangeAspect="1"/>
          </p:cNvGraphicFramePr>
          <p:nvPr/>
        </p:nvGraphicFramePr>
        <p:xfrm>
          <a:off x="2411413" y="2781300"/>
          <a:ext cx="3600450" cy="1752600"/>
        </p:xfrm>
        <a:graphic>
          <a:graphicData uri="http://schemas.openxmlformats.org/presentationml/2006/ole">
            <mc:AlternateContent xmlns:mc="http://schemas.openxmlformats.org/markup-compatibility/2006">
              <mc:Choice xmlns:v="urn:schemas-microsoft-com:vml" Requires="v">
                <p:oleObj spid="_x0000_s3126" r:id="rId3" imgW="977476" imgH="444307" progId="Equation.3">
                  <p:embed/>
                </p:oleObj>
              </mc:Choice>
              <mc:Fallback>
                <p:oleObj r:id="rId3" imgW="977476" imgH="444307"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781300"/>
                        <a:ext cx="3600450" cy="1752600"/>
                      </a:xfrm>
                      <a:prstGeom prst="rect">
                        <a:avLst/>
                      </a:prstGeom>
                      <a:solidFill>
                        <a:srgbClr val="00FF00"/>
                      </a:solidFill>
                    </p:spPr>
                  </p:pic>
                </p:oleObj>
              </mc:Fallback>
            </mc:AlternateContent>
          </a:graphicData>
        </a:graphic>
      </p:graphicFrame>
      <p:sp>
        <p:nvSpPr>
          <p:cNvPr id="28678" name="矩形 7"/>
          <p:cNvSpPr>
            <a:spLocks noChangeArrowheads="1"/>
          </p:cNvSpPr>
          <p:nvPr/>
        </p:nvSpPr>
        <p:spPr bwMode="auto">
          <a:xfrm>
            <a:off x="3519488" y="3205163"/>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2"/>
          <p:cNvSpPr>
            <a:spLocks noGrp="1" noChangeArrowheads="1"/>
          </p:cNvSpPr>
          <p:nvPr>
            <p:ph type="title" idx="4294967295"/>
          </p:nvPr>
        </p:nvSpPr>
        <p:spPr/>
        <p:txBody>
          <a:bodyPr anchor="ctr"/>
          <a:lstStyle/>
          <a:p>
            <a:pPr eaLnBrk="1" hangingPunct="1"/>
            <a:r>
              <a:rPr lang="zh-CN" altLang="en-US" b="1" dirty="0" smtClean="0"/>
              <a:t>一、资本结构的概念</a:t>
            </a:r>
          </a:p>
        </p:txBody>
      </p:sp>
      <p:sp>
        <p:nvSpPr>
          <p:cNvPr id="5123" name="矩形 3"/>
          <p:cNvSpPr>
            <a:spLocks noGrp="1" noChangeArrowheads="1"/>
          </p:cNvSpPr>
          <p:nvPr>
            <p:ph type="body" idx="4294967295"/>
          </p:nvPr>
        </p:nvSpPr>
        <p:spPr/>
        <p:txBody>
          <a:bodyPr/>
          <a:lstStyle/>
          <a:p>
            <a:pPr eaLnBrk="1" hangingPunct="1"/>
            <a:r>
              <a:rPr lang="zh-CN" altLang="en-US" sz="2600" b="1" dirty="0" smtClean="0"/>
              <a:t>资本结构是指企业各种资本的价值构成及其比例关系，是企业一定时期筹资组合的结果。 </a:t>
            </a:r>
          </a:p>
          <a:p>
            <a:pPr eaLnBrk="1" hangingPunct="1"/>
            <a:r>
              <a:rPr lang="zh-CN" altLang="en-US" sz="2600" b="1" dirty="0" smtClean="0">
                <a:solidFill>
                  <a:srgbClr val="FF0000"/>
                </a:solidFill>
              </a:rPr>
              <a:t>资本结构有广义和狭义之分</a:t>
            </a:r>
            <a:r>
              <a:rPr lang="en-US" altLang="zh-CN" sz="2600" b="1" dirty="0" smtClean="0"/>
              <a:t>:</a:t>
            </a:r>
          </a:p>
          <a:p>
            <a:pPr eaLnBrk="1" hangingPunct="1">
              <a:buNone/>
            </a:pPr>
            <a:r>
              <a:rPr lang="en-US" altLang="zh-CN" sz="2600" b="1" dirty="0" smtClean="0">
                <a:solidFill>
                  <a:srgbClr val="00B050"/>
                </a:solidFill>
              </a:rPr>
              <a:t>(1)</a:t>
            </a:r>
            <a:r>
              <a:rPr lang="zh-CN" altLang="en-US" sz="2600" b="1" dirty="0" smtClean="0">
                <a:solidFill>
                  <a:srgbClr val="00B050"/>
                </a:solidFill>
              </a:rPr>
              <a:t>广义的资本结构</a:t>
            </a:r>
            <a:r>
              <a:rPr lang="zh-CN" altLang="en-US" sz="2600" b="1" dirty="0" smtClean="0"/>
              <a:t>是指企业全部资本的各种构成及其比例关系。</a:t>
            </a:r>
          </a:p>
          <a:p>
            <a:pPr eaLnBrk="1" hangingPunct="1">
              <a:buNone/>
            </a:pPr>
            <a:r>
              <a:rPr lang="en-US" altLang="zh-CN" sz="2600" b="1" dirty="0" smtClean="0">
                <a:solidFill>
                  <a:srgbClr val="00B050"/>
                </a:solidFill>
              </a:rPr>
              <a:t>(2)</a:t>
            </a:r>
            <a:r>
              <a:rPr lang="zh-CN" altLang="en-US" sz="2600" b="1" dirty="0" smtClean="0">
                <a:solidFill>
                  <a:srgbClr val="00B050"/>
                </a:solidFill>
              </a:rPr>
              <a:t>狭义的资本结构</a:t>
            </a:r>
            <a:r>
              <a:rPr lang="zh-CN" altLang="en-US" sz="2600" b="1" dirty="0" smtClean="0"/>
              <a:t>是指企业各种长期资本的构成及其比例关系，尤其是指长期债务资本与（长期）股权资本之间的构成及其比例关系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4"/>
          <p:cNvSpPr txBox="1">
            <a:spLocks noChangeArrowheads="1"/>
          </p:cNvSpPr>
          <p:nvPr/>
        </p:nvSpPr>
        <p:spPr bwMode="auto">
          <a:xfrm>
            <a:off x="357188" y="214313"/>
            <a:ext cx="8429625" cy="5176837"/>
          </a:xfrm>
          <a:prstGeom prst="rect">
            <a:avLst/>
          </a:prstGeom>
          <a:noFill/>
          <a:ln w="9525">
            <a:noFill/>
            <a:miter lim="800000"/>
            <a:headEnd/>
            <a:tailEnd/>
          </a:ln>
        </p:spPr>
        <p:txBody>
          <a:bodyPr>
            <a:spAutoFit/>
          </a:bodyPr>
          <a:lstStyle/>
          <a:p>
            <a:pPr algn="l">
              <a:spcBef>
                <a:spcPct val="20000"/>
              </a:spcBef>
              <a:buFontTx/>
              <a:buChar char="•"/>
            </a:pPr>
            <a:r>
              <a:rPr lang="zh-CN" altLang="en-US" sz="2800" b="0">
                <a:ea typeface="宋体" charset="-122"/>
              </a:rPr>
              <a:t>在考虑货币时间价值时，公司债券的税前资本成本率也就是债券持有人的投资必要报酬率，再乘以（</a:t>
            </a:r>
            <a:r>
              <a:rPr lang="en-US" altLang="zh-CN" sz="2800" b="0">
                <a:ea typeface="宋体" charset="-122"/>
              </a:rPr>
              <a:t>1-T</a:t>
            </a:r>
            <a:r>
              <a:rPr lang="zh-CN" altLang="en-US" sz="2800" b="0">
                <a:ea typeface="宋体" charset="-122"/>
              </a:rPr>
              <a:t>）折算为税后的资本成本率。测算过程如下。</a:t>
            </a:r>
          </a:p>
          <a:p>
            <a:pPr algn="l">
              <a:spcBef>
                <a:spcPct val="20000"/>
              </a:spcBef>
              <a:buFontTx/>
              <a:buChar char="•"/>
            </a:pPr>
            <a:r>
              <a:rPr lang="zh-CN" altLang="en-US" sz="2800" b="0">
                <a:ea typeface="宋体" charset="-122"/>
              </a:rPr>
              <a:t>第一步，先测算债券的税前资本成本率，测算公式为：</a:t>
            </a:r>
            <a:endParaRPr lang="en-US" altLang="zh-CN" sz="2800" b="0">
              <a:ea typeface="宋体" charset="-122"/>
            </a:endParaRPr>
          </a:p>
          <a:p>
            <a:pPr algn="l">
              <a:spcBef>
                <a:spcPct val="20000"/>
              </a:spcBef>
              <a:buFontTx/>
              <a:buChar char="•"/>
            </a:pPr>
            <a:endParaRPr lang="zh-CN" altLang="en-US" sz="2800" b="0">
              <a:ea typeface="宋体" charset="-122"/>
            </a:endParaRPr>
          </a:p>
          <a:p>
            <a:pPr algn="l">
              <a:spcBef>
                <a:spcPct val="20000"/>
              </a:spcBef>
              <a:buFontTx/>
              <a:buChar char="•"/>
            </a:pPr>
            <a:r>
              <a:rPr lang="zh-CN" altLang="en-US" sz="2800" b="0">
                <a:ea typeface="宋体" charset="-122"/>
              </a:rPr>
              <a:t>式中， </a:t>
            </a:r>
            <a:r>
              <a:rPr lang="en-US" altLang="zh-CN" sz="2800" b="0">
                <a:ea typeface="宋体" charset="-122"/>
              </a:rPr>
              <a:t>P</a:t>
            </a:r>
            <a:r>
              <a:rPr lang="en-US" altLang="zh-CN" sz="2800" b="0" baseline="-25000">
                <a:ea typeface="宋体" charset="-122"/>
              </a:rPr>
              <a:t>0</a:t>
            </a:r>
            <a:r>
              <a:rPr lang="zh-CN" altLang="en-US" sz="2800" b="0">
                <a:ea typeface="宋体" charset="-122"/>
              </a:rPr>
              <a:t>表示债券筹资净额，即债券发行价格</a:t>
            </a:r>
            <a:r>
              <a:rPr lang="en-US" altLang="zh-CN" sz="2800" b="0">
                <a:ea typeface="宋体" charset="-122"/>
              </a:rPr>
              <a:t>(</a:t>
            </a:r>
            <a:r>
              <a:rPr lang="zh-CN" altLang="en-US" sz="2800" b="0">
                <a:ea typeface="宋体" charset="-122"/>
              </a:rPr>
              <a:t>或现值</a:t>
            </a:r>
            <a:r>
              <a:rPr lang="en-US" altLang="zh-CN" sz="2800" b="0">
                <a:ea typeface="宋体" charset="-122"/>
              </a:rPr>
              <a:t>)</a:t>
            </a:r>
            <a:r>
              <a:rPr lang="zh-CN" altLang="en-US" sz="2800" b="0">
                <a:ea typeface="宋体" charset="-122"/>
              </a:rPr>
              <a:t>扣除发行费用；</a:t>
            </a:r>
            <a:r>
              <a:rPr lang="en-US" altLang="zh-CN" sz="2800" b="0">
                <a:ea typeface="宋体" charset="-122"/>
              </a:rPr>
              <a:t>I</a:t>
            </a:r>
            <a:r>
              <a:rPr lang="zh-CN" altLang="en-US" sz="2800" b="0">
                <a:ea typeface="宋体" charset="-122"/>
              </a:rPr>
              <a:t>表示债券年利息额；</a:t>
            </a:r>
            <a:r>
              <a:rPr lang="en-US" altLang="zh-CN" sz="2800" b="0">
                <a:ea typeface="宋体" charset="-122"/>
              </a:rPr>
              <a:t>P</a:t>
            </a:r>
            <a:r>
              <a:rPr lang="en-US" altLang="zh-CN" sz="2800" b="0" baseline="-25000">
                <a:ea typeface="宋体" charset="-122"/>
              </a:rPr>
              <a:t>n</a:t>
            </a:r>
            <a:r>
              <a:rPr lang="zh-CN" altLang="en-US" sz="2800" b="0">
                <a:ea typeface="宋体" charset="-122"/>
              </a:rPr>
              <a:t>表示债券面额或到期值；</a:t>
            </a:r>
            <a:r>
              <a:rPr lang="en-US" altLang="zh-CN" sz="2800" b="0">
                <a:ea typeface="宋体" charset="-122"/>
              </a:rPr>
              <a:t>R</a:t>
            </a:r>
            <a:r>
              <a:rPr lang="en-US" altLang="zh-CN" sz="2800" b="0" baseline="-25000">
                <a:ea typeface="宋体" charset="-122"/>
              </a:rPr>
              <a:t>b</a:t>
            </a:r>
            <a:r>
              <a:rPr lang="zh-CN" altLang="en-US" sz="2800" b="0">
                <a:ea typeface="宋体" charset="-122"/>
              </a:rPr>
              <a:t>表示债券投资的必要报酬率，即债券的税前资本成本率；</a:t>
            </a:r>
            <a:r>
              <a:rPr lang="en-US" altLang="zh-CN" sz="2800" b="0">
                <a:ea typeface="宋体" charset="-122"/>
              </a:rPr>
              <a:t>t</a:t>
            </a:r>
            <a:r>
              <a:rPr lang="zh-CN" altLang="en-US" sz="2800" b="0">
                <a:ea typeface="宋体" charset="-122"/>
              </a:rPr>
              <a:t>表示债券期限。</a:t>
            </a:r>
          </a:p>
          <a:p>
            <a:pPr algn="l">
              <a:spcBef>
                <a:spcPct val="20000"/>
              </a:spcBef>
              <a:buFontTx/>
              <a:buChar char="•"/>
            </a:pPr>
            <a:r>
              <a:rPr lang="zh-CN" altLang="en-US" sz="2800" b="0">
                <a:ea typeface="宋体" charset="-122"/>
              </a:rPr>
              <a:t>第二步，测算债券的税后资本成本率，测算公式为：</a:t>
            </a:r>
          </a:p>
        </p:txBody>
      </p:sp>
      <p:pic>
        <p:nvPicPr>
          <p:cNvPr id="30723" name="Picture 2"/>
          <p:cNvPicPr>
            <a:picLocks noChangeAspect="1" noChangeArrowheads="1"/>
          </p:cNvPicPr>
          <p:nvPr/>
        </p:nvPicPr>
        <p:blipFill>
          <a:blip r:embed="rId2" cstate="print"/>
          <a:srcRect/>
          <a:stretch>
            <a:fillRect/>
          </a:stretch>
        </p:blipFill>
        <p:spPr bwMode="auto">
          <a:xfrm>
            <a:off x="2143125" y="2143125"/>
            <a:ext cx="4572000" cy="868363"/>
          </a:xfrm>
          <a:prstGeom prst="rect">
            <a:avLst/>
          </a:prstGeom>
          <a:noFill/>
          <a:ln w="9525" algn="ctr">
            <a:noFill/>
            <a:miter lim="800000"/>
            <a:headEnd/>
            <a:tailEnd/>
          </a:ln>
        </p:spPr>
      </p:pic>
      <p:pic>
        <p:nvPicPr>
          <p:cNvPr id="30724" name="Picture 3"/>
          <p:cNvPicPr>
            <a:picLocks noChangeAspect="1" noChangeArrowheads="1"/>
          </p:cNvPicPr>
          <p:nvPr/>
        </p:nvPicPr>
        <p:blipFill>
          <a:blip r:embed="rId3" cstate="print"/>
          <a:srcRect/>
          <a:stretch>
            <a:fillRect/>
          </a:stretch>
        </p:blipFill>
        <p:spPr bwMode="auto">
          <a:xfrm>
            <a:off x="2214563" y="5429250"/>
            <a:ext cx="2203450" cy="50006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4"/>
          <p:cNvSpPr txBox="1">
            <a:spLocks noChangeArrowheads="1"/>
          </p:cNvSpPr>
          <p:nvPr/>
        </p:nvSpPr>
        <p:spPr bwMode="auto">
          <a:xfrm>
            <a:off x="357188" y="214313"/>
            <a:ext cx="8429625" cy="2652712"/>
          </a:xfrm>
          <a:prstGeom prst="rect">
            <a:avLst/>
          </a:prstGeom>
          <a:noFill/>
          <a:ln w="9525">
            <a:noFill/>
            <a:miter lim="800000"/>
            <a:headEnd/>
            <a:tailEnd/>
          </a:ln>
        </p:spPr>
        <p:txBody>
          <a:bodyPr>
            <a:spAutoFit/>
          </a:bodyPr>
          <a:lstStyle/>
          <a:p>
            <a:pPr algn="l">
              <a:spcBef>
                <a:spcPct val="20000"/>
              </a:spcBef>
              <a:buFontTx/>
              <a:buChar char="•"/>
            </a:pPr>
            <a:r>
              <a:rPr lang="zh-CN" altLang="en-US" sz="3200" b="0" dirty="0">
                <a:ea typeface="宋体" charset="-122"/>
              </a:rPr>
              <a:t>例</a:t>
            </a:r>
            <a:r>
              <a:rPr lang="en-US" altLang="zh-CN" sz="3200" b="0" dirty="0" smtClean="0">
                <a:ea typeface="宋体" charset="-122"/>
              </a:rPr>
              <a:t>6-1</a:t>
            </a:r>
            <a:r>
              <a:rPr lang="zh-CN" altLang="en-US" sz="3200" b="0" dirty="0" smtClean="0">
                <a:ea typeface="宋体" charset="-122"/>
              </a:rPr>
              <a:t>：</a:t>
            </a:r>
            <a:r>
              <a:rPr lang="en-US" altLang="zh-CN" sz="3200" b="0" dirty="0">
                <a:ea typeface="宋体" charset="-122"/>
              </a:rPr>
              <a:t>XYZ</a:t>
            </a:r>
            <a:r>
              <a:rPr lang="zh-CN" altLang="en-US" sz="3200" b="0" dirty="0">
                <a:ea typeface="宋体" charset="-122"/>
              </a:rPr>
              <a:t>公司准备以溢价</a:t>
            </a:r>
            <a:r>
              <a:rPr lang="en-US" altLang="zh-CN" sz="3200" b="0" dirty="0">
                <a:ea typeface="宋体" charset="-122"/>
              </a:rPr>
              <a:t>96</a:t>
            </a:r>
            <a:r>
              <a:rPr lang="zh-CN" altLang="en-US" sz="3200" b="0" dirty="0">
                <a:ea typeface="宋体" charset="-122"/>
              </a:rPr>
              <a:t>元发行面额</a:t>
            </a:r>
            <a:r>
              <a:rPr lang="en-US" altLang="zh-CN" sz="3200" b="0" dirty="0">
                <a:ea typeface="宋体" charset="-122"/>
              </a:rPr>
              <a:t>1000</a:t>
            </a:r>
            <a:r>
              <a:rPr lang="zh-CN" altLang="en-US" sz="3200" b="0" dirty="0">
                <a:ea typeface="宋体" charset="-122"/>
              </a:rPr>
              <a:t>元，票面利率</a:t>
            </a:r>
            <a:r>
              <a:rPr lang="en-US" altLang="zh-CN" sz="3200" b="0" dirty="0">
                <a:ea typeface="宋体" charset="-122"/>
              </a:rPr>
              <a:t>10%</a:t>
            </a:r>
            <a:r>
              <a:rPr lang="zh-CN" altLang="en-US" sz="3200" b="0" dirty="0">
                <a:ea typeface="宋体" charset="-122"/>
              </a:rPr>
              <a:t>，期限</a:t>
            </a:r>
            <a:r>
              <a:rPr lang="en-US" altLang="zh-CN" sz="3200" b="0" dirty="0">
                <a:ea typeface="宋体" charset="-122"/>
              </a:rPr>
              <a:t>5</a:t>
            </a:r>
            <a:r>
              <a:rPr lang="zh-CN" altLang="en-US" sz="3200" b="0" dirty="0">
                <a:ea typeface="宋体" charset="-122"/>
              </a:rPr>
              <a:t>年的债券一批。每年结息一次。平均每张债券的发行费用</a:t>
            </a:r>
            <a:r>
              <a:rPr lang="en-US" altLang="zh-CN" sz="3200" b="0" dirty="0">
                <a:ea typeface="宋体" charset="-122"/>
              </a:rPr>
              <a:t>16</a:t>
            </a:r>
            <a:r>
              <a:rPr lang="zh-CN" altLang="en-US" sz="3200" b="0" dirty="0">
                <a:ea typeface="宋体" charset="-122"/>
              </a:rPr>
              <a:t>元。公司所得税税率为</a:t>
            </a:r>
            <a:r>
              <a:rPr lang="en-US" altLang="zh-CN" sz="3200" b="0" dirty="0">
                <a:ea typeface="宋体" charset="-122"/>
              </a:rPr>
              <a:t>25%</a:t>
            </a:r>
            <a:r>
              <a:rPr lang="zh-CN" altLang="en-US" sz="3200" b="0" dirty="0">
                <a:ea typeface="宋体" charset="-122"/>
              </a:rPr>
              <a:t>。则该债券的资本成本率为：</a:t>
            </a:r>
          </a:p>
        </p:txBody>
      </p:sp>
      <p:pic>
        <p:nvPicPr>
          <p:cNvPr id="74755" name="Picture 3"/>
          <p:cNvPicPr>
            <a:picLocks noChangeAspect="1" noChangeArrowheads="1"/>
          </p:cNvPicPr>
          <p:nvPr/>
        </p:nvPicPr>
        <p:blipFill>
          <a:blip r:embed="rId2" cstate="print"/>
          <a:srcRect/>
          <a:stretch>
            <a:fillRect/>
          </a:stretch>
        </p:blipFill>
        <p:spPr bwMode="auto">
          <a:xfrm>
            <a:off x="1500188" y="4572000"/>
            <a:ext cx="3867150" cy="725488"/>
          </a:xfrm>
          <a:prstGeom prst="rect">
            <a:avLst/>
          </a:prstGeom>
          <a:noFill/>
          <a:ln w="9525" algn="ctr">
            <a:noFill/>
            <a:miter lim="800000"/>
            <a:headEnd/>
            <a:tailEnd/>
          </a:ln>
        </p:spPr>
      </p:pic>
      <p:pic>
        <p:nvPicPr>
          <p:cNvPr id="31749" name="Picture 5"/>
          <p:cNvPicPr>
            <a:picLocks noChangeAspect="1" noChangeArrowheads="1"/>
          </p:cNvPicPr>
          <p:nvPr/>
        </p:nvPicPr>
        <p:blipFill>
          <a:blip r:embed="rId3" cstate="print"/>
          <a:srcRect/>
          <a:stretch>
            <a:fillRect/>
          </a:stretch>
        </p:blipFill>
        <p:spPr bwMode="auto">
          <a:xfrm>
            <a:off x="1500188" y="3001963"/>
            <a:ext cx="5600700" cy="1290637"/>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4755"/>
                                        </p:tgtEl>
                                        <p:attrNameLst>
                                          <p:attrName>style.visibility</p:attrName>
                                        </p:attrNameLst>
                                      </p:cBhvr>
                                      <p:to>
                                        <p:strVal val="visible"/>
                                      </p:to>
                                    </p:set>
                                    <p:animEffect transition="in" filter="wipe(up)">
                                      <p:cBhvr>
                                        <p:cTn id="12"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
          <p:cNvSpPr>
            <a:spLocks noGrp="1" noChangeArrowheads="1"/>
          </p:cNvSpPr>
          <p:nvPr>
            <p:ph type="title" idx="4294967295"/>
          </p:nvPr>
        </p:nvSpPr>
        <p:spPr/>
        <p:txBody>
          <a:bodyPr anchor="ctr"/>
          <a:lstStyle/>
          <a:p>
            <a:pPr eaLnBrk="1" hangingPunct="1"/>
            <a:r>
              <a:rPr lang="zh-CN" altLang="en-US" b="0" smtClean="0"/>
              <a:t>四、股权资本成本率的测算</a:t>
            </a:r>
          </a:p>
        </p:txBody>
      </p:sp>
      <p:sp>
        <p:nvSpPr>
          <p:cNvPr id="32771" name="矩形 3"/>
          <p:cNvSpPr>
            <a:spLocks noGrp="1" noChangeArrowheads="1"/>
          </p:cNvSpPr>
          <p:nvPr>
            <p:ph type="body" idx="4294967295"/>
          </p:nvPr>
        </p:nvSpPr>
        <p:spPr/>
        <p:txBody>
          <a:bodyPr/>
          <a:lstStyle/>
          <a:p>
            <a:pPr eaLnBrk="1" hangingPunct="1"/>
            <a:r>
              <a:rPr lang="en-US" altLang="zh-CN" b="1" smtClean="0"/>
              <a:t>1.</a:t>
            </a:r>
            <a:r>
              <a:rPr lang="zh-CN" altLang="en-US" b="1" smtClean="0"/>
              <a:t>普通股资本成本率的测算</a:t>
            </a:r>
          </a:p>
          <a:p>
            <a:pPr eaLnBrk="1" hangingPunct="1"/>
            <a:r>
              <a:rPr lang="en-US" altLang="zh-CN" b="1" smtClean="0"/>
              <a:t>2.</a:t>
            </a:r>
            <a:r>
              <a:rPr lang="zh-CN" altLang="en-US" b="1" smtClean="0"/>
              <a:t>优先股资本成本率的测算</a:t>
            </a:r>
          </a:p>
          <a:p>
            <a:pPr eaLnBrk="1" hangingPunct="1"/>
            <a:r>
              <a:rPr lang="en-US" altLang="zh-CN" b="1" smtClean="0"/>
              <a:t>3.</a:t>
            </a:r>
            <a:r>
              <a:rPr lang="zh-CN" altLang="en-US" b="1" smtClean="0"/>
              <a:t>保留盈余资本成本率的测算</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
          <p:cNvSpPr>
            <a:spLocks noGrp="1" noChangeArrowheads="1"/>
          </p:cNvSpPr>
          <p:nvPr>
            <p:ph type="title" idx="4294967295"/>
          </p:nvPr>
        </p:nvSpPr>
        <p:spPr/>
        <p:txBody>
          <a:bodyPr anchor="ctr"/>
          <a:lstStyle/>
          <a:p>
            <a:pPr eaLnBrk="1" hangingPunct="1"/>
            <a:r>
              <a:rPr lang="en-US" altLang="zh-CN" b="0" smtClean="0"/>
              <a:t>1.</a:t>
            </a:r>
            <a:r>
              <a:rPr lang="zh-CN" altLang="en-US" b="0" smtClean="0"/>
              <a:t>普通股资本成本率的测算</a:t>
            </a:r>
          </a:p>
        </p:txBody>
      </p:sp>
      <p:sp>
        <p:nvSpPr>
          <p:cNvPr id="33795" name="矩形 3"/>
          <p:cNvSpPr>
            <a:spLocks noGrp="1" noChangeArrowheads="1"/>
          </p:cNvSpPr>
          <p:nvPr>
            <p:ph type="body" idx="4294967295"/>
          </p:nvPr>
        </p:nvSpPr>
        <p:spPr/>
        <p:txBody>
          <a:bodyPr/>
          <a:lstStyle/>
          <a:p>
            <a:pPr eaLnBrk="1" hangingPunct="1">
              <a:lnSpc>
                <a:spcPct val="90000"/>
              </a:lnSpc>
            </a:pPr>
            <a:r>
              <a:rPr lang="zh-CN" altLang="en-US" b="1" smtClean="0"/>
              <a:t>股利折现模型</a:t>
            </a:r>
            <a:endParaRPr lang="en-US" altLang="zh-CN" b="1" smtClean="0"/>
          </a:p>
          <a:p>
            <a:pPr eaLnBrk="1" hangingPunct="1">
              <a:lnSpc>
                <a:spcPct val="90000"/>
              </a:lnSpc>
            </a:pPr>
            <a:endParaRPr lang="en-US" altLang="zh-CN" b="1" smtClean="0"/>
          </a:p>
          <a:p>
            <a:pPr lvl="1" eaLnBrk="1" hangingPunct="1">
              <a:lnSpc>
                <a:spcPct val="90000"/>
              </a:lnSpc>
            </a:pPr>
            <a:r>
              <a:rPr lang="zh-CN" smtClean="0"/>
              <a:t>式中，</a:t>
            </a:r>
            <a:r>
              <a:rPr lang="en-US" altLang="zh-CN" smtClean="0"/>
              <a:t>P</a:t>
            </a:r>
            <a:r>
              <a:rPr lang="en-US" altLang="zh-CN" baseline="-25000" smtClean="0"/>
              <a:t>c</a:t>
            </a:r>
            <a:r>
              <a:rPr lang="zh-CN" smtClean="0"/>
              <a:t>表示普通股筹资净额，即发行价格扣除发行费用；</a:t>
            </a:r>
            <a:r>
              <a:rPr lang="en-US" altLang="zh-CN" smtClean="0"/>
              <a:t>D</a:t>
            </a:r>
            <a:r>
              <a:rPr lang="en-US" altLang="zh-CN" baseline="-25000" smtClean="0"/>
              <a:t>t</a:t>
            </a:r>
            <a:r>
              <a:rPr lang="zh-CN" smtClean="0"/>
              <a:t>表示普通股第</a:t>
            </a:r>
            <a:r>
              <a:rPr lang="en-US" altLang="zh-CN" smtClean="0"/>
              <a:t>t</a:t>
            </a:r>
            <a:r>
              <a:rPr lang="zh-CN" smtClean="0"/>
              <a:t>年的股利；</a:t>
            </a:r>
            <a:r>
              <a:rPr lang="en-US" altLang="zh-CN" smtClean="0"/>
              <a:t>K</a:t>
            </a:r>
            <a:r>
              <a:rPr lang="en-US" altLang="zh-CN" baseline="-25000" smtClean="0"/>
              <a:t>c</a:t>
            </a:r>
            <a:r>
              <a:rPr lang="zh-CN" smtClean="0"/>
              <a:t>表示普通股投资必要报酬率，即普通股资本成本率。</a:t>
            </a:r>
            <a:endParaRPr lang="zh-CN" altLang="en-US" b="1" smtClean="0"/>
          </a:p>
          <a:p>
            <a:pPr lvl="1" eaLnBrk="1" hangingPunct="1">
              <a:lnSpc>
                <a:spcPct val="90000"/>
              </a:lnSpc>
            </a:pPr>
            <a:r>
              <a:rPr lang="zh-CN" smtClean="0"/>
              <a:t>如果公司实行固定股利政策，即每年分派现金股利</a:t>
            </a:r>
            <a:r>
              <a:rPr lang="en-US" altLang="zh-CN" smtClean="0"/>
              <a:t>D</a:t>
            </a:r>
            <a:r>
              <a:rPr lang="zh-CN" smtClean="0"/>
              <a:t>元，则资本成本率可按</a:t>
            </a:r>
            <a:r>
              <a:rPr lang="zh-CN" altLang="en-US" smtClean="0"/>
              <a:t>左侧公</a:t>
            </a:r>
            <a:r>
              <a:rPr lang="zh-CN" smtClean="0"/>
              <a:t>式测算：</a:t>
            </a:r>
          </a:p>
          <a:p>
            <a:pPr lvl="1" eaLnBrk="1" hangingPunct="1">
              <a:lnSpc>
                <a:spcPct val="90000"/>
              </a:lnSpc>
            </a:pPr>
            <a:r>
              <a:rPr lang="zh-CN" smtClean="0"/>
              <a:t>如果公司实行固定增长股利的政策，股利固定增长率为</a:t>
            </a:r>
            <a:r>
              <a:rPr lang="en-US" altLang="zh-CN" smtClean="0"/>
              <a:t>G</a:t>
            </a:r>
            <a:r>
              <a:rPr lang="zh-CN" smtClean="0"/>
              <a:t>，则资本成本率需按</a:t>
            </a:r>
            <a:r>
              <a:rPr lang="zh-CN" altLang="en-US" smtClean="0"/>
              <a:t>右侧公</a:t>
            </a:r>
            <a:r>
              <a:rPr lang="zh-CN" smtClean="0"/>
              <a:t>式测算：</a:t>
            </a:r>
            <a:endParaRPr lang="zh-CN" altLang="en-US" b="1" smtClean="0"/>
          </a:p>
          <a:p>
            <a:pPr eaLnBrk="1" hangingPunct="1">
              <a:lnSpc>
                <a:spcPct val="90000"/>
              </a:lnSpc>
            </a:pPr>
            <a:endParaRPr lang="zh-CN" altLang="en-US" b="1" smtClean="0"/>
          </a:p>
        </p:txBody>
      </p:sp>
      <p:sp>
        <p:nvSpPr>
          <p:cNvPr id="33796" name="矩形 5"/>
          <p:cNvSpPr>
            <a:spLocks noChangeArrowheads="1"/>
          </p:cNvSpPr>
          <p:nvPr/>
        </p:nvSpPr>
        <p:spPr bwMode="auto">
          <a:xfrm>
            <a:off x="3890963" y="332898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33797" name="矩形 7"/>
          <p:cNvSpPr>
            <a:spLocks noChangeArrowheads="1"/>
          </p:cNvSpPr>
          <p:nvPr/>
        </p:nvSpPr>
        <p:spPr bwMode="auto">
          <a:xfrm>
            <a:off x="4171950" y="3338513"/>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33798" name="矩形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l">
              <a:spcBef>
                <a:spcPct val="20000"/>
              </a:spcBef>
              <a:buFontTx/>
              <a:buChar char="•"/>
            </a:pPr>
            <a:endParaRPr lang="zh-CN" altLang="en-US" sz="3200" b="0">
              <a:ea typeface="宋体" charset="-122"/>
            </a:endParaRPr>
          </a:p>
        </p:txBody>
      </p:sp>
      <p:graphicFrame>
        <p:nvGraphicFramePr>
          <p:cNvPr id="33799" name="对象 8"/>
          <p:cNvGraphicFramePr>
            <a:graphicFrameLocks noChangeAspect="1"/>
          </p:cNvGraphicFramePr>
          <p:nvPr/>
        </p:nvGraphicFramePr>
        <p:xfrm>
          <a:off x="4716463" y="1571625"/>
          <a:ext cx="3240087" cy="1058863"/>
        </p:xfrm>
        <a:graphic>
          <a:graphicData uri="http://schemas.openxmlformats.org/presentationml/2006/ole">
            <mc:AlternateContent xmlns:mc="http://schemas.openxmlformats.org/markup-compatibility/2006">
              <mc:Choice xmlns:v="urn:schemas-microsoft-com:vml" Requires="v">
                <p:oleObj spid="_x0000_s4150" name="公式" r:id="rId3" imgW="1091726" imgH="444307" progId="Equation.3">
                  <p:embed/>
                </p:oleObj>
              </mc:Choice>
              <mc:Fallback>
                <p:oleObj name="公式" r:id="rId3" imgW="1091726" imgH="444307" progId="Equation.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571625"/>
                        <a:ext cx="3240087" cy="1058863"/>
                      </a:xfrm>
                      <a:prstGeom prst="rect">
                        <a:avLst/>
                      </a:prstGeom>
                      <a:solidFill>
                        <a:srgbClr val="66FFCC"/>
                      </a:solidFill>
                    </p:spPr>
                  </p:pic>
                </p:oleObj>
              </mc:Fallback>
            </mc:AlternateContent>
          </a:graphicData>
        </a:graphic>
      </p:graphicFrame>
      <p:pic>
        <p:nvPicPr>
          <p:cNvPr id="33800" name="Picture 10"/>
          <p:cNvPicPr>
            <a:picLocks noChangeAspect="1" noChangeArrowheads="1"/>
          </p:cNvPicPr>
          <p:nvPr/>
        </p:nvPicPr>
        <p:blipFill>
          <a:blip r:embed="rId5" cstate="print"/>
          <a:srcRect/>
          <a:stretch>
            <a:fillRect/>
          </a:stretch>
        </p:blipFill>
        <p:spPr bwMode="auto">
          <a:xfrm>
            <a:off x="2214563" y="6000750"/>
            <a:ext cx="1143000" cy="668338"/>
          </a:xfrm>
          <a:prstGeom prst="rect">
            <a:avLst/>
          </a:prstGeom>
          <a:noFill/>
          <a:ln w="9525" algn="ctr">
            <a:noFill/>
            <a:miter lim="800000"/>
            <a:headEnd/>
            <a:tailEnd/>
          </a:ln>
        </p:spPr>
      </p:pic>
      <p:pic>
        <p:nvPicPr>
          <p:cNvPr id="33801" name="Picture 11"/>
          <p:cNvPicPr>
            <a:picLocks noChangeAspect="1" noChangeArrowheads="1"/>
          </p:cNvPicPr>
          <p:nvPr/>
        </p:nvPicPr>
        <p:blipFill>
          <a:blip r:embed="rId6" cstate="print"/>
          <a:srcRect/>
          <a:stretch>
            <a:fillRect/>
          </a:stretch>
        </p:blipFill>
        <p:spPr bwMode="auto">
          <a:xfrm>
            <a:off x="5715000" y="5929313"/>
            <a:ext cx="1643063" cy="749300"/>
          </a:xfrm>
          <a:prstGeom prst="rect">
            <a:avLst/>
          </a:prstGeom>
          <a:noFill/>
          <a:ln w="9525" algn="ctr">
            <a:noFill/>
            <a:miter lim="800000"/>
            <a:headEnd/>
            <a:tailEnd/>
          </a:ln>
        </p:spPr>
      </p:pic>
    </p:spTree>
  </p:cSld>
  <p:clrMapOvr>
    <a:masterClrMapping/>
  </p:clrMapOvr>
  <p:transition>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
          <p:cNvSpPr>
            <a:spLocks noGrp="1" noChangeArrowheads="1"/>
          </p:cNvSpPr>
          <p:nvPr>
            <p:ph type="title" idx="4294967295"/>
          </p:nvPr>
        </p:nvSpPr>
        <p:spPr/>
        <p:txBody>
          <a:bodyPr anchor="ctr"/>
          <a:lstStyle/>
          <a:p>
            <a:pPr eaLnBrk="1" hangingPunct="1"/>
            <a:r>
              <a:rPr lang="zh-CN" altLang="en-US" b="0" dirty="0" smtClean="0"/>
              <a:t>普通股资本成本率的测算</a:t>
            </a:r>
          </a:p>
        </p:txBody>
      </p:sp>
      <p:sp>
        <p:nvSpPr>
          <p:cNvPr id="35843" name="矩形 3"/>
          <p:cNvSpPr>
            <a:spLocks noGrp="1" noChangeArrowheads="1"/>
          </p:cNvSpPr>
          <p:nvPr>
            <p:ph type="body" idx="4294967295"/>
          </p:nvPr>
        </p:nvSpPr>
        <p:spPr/>
        <p:txBody>
          <a:bodyPr/>
          <a:lstStyle/>
          <a:p>
            <a:pPr eaLnBrk="1" hangingPunct="1">
              <a:lnSpc>
                <a:spcPct val="90000"/>
              </a:lnSpc>
            </a:pPr>
            <a:r>
              <a:rPr lang="zh-CN" altLang="en-US" b="1" dirty="0" smtClean="0"/>
              <a:t>资本资产定价模型</a:t>
            </a:r>
            <a:endParaRPr lang="en-US" altLang="zh-CN" b="1" dirty="0" smtClean="0"/>
          </a:p>
          <a:p>
            <a:pPr lvl="1" eaLnBrk="1" hangingPunct="1">
              <a:lnSpc>
                <a:spcPct val="90000"/>
              </a:lnSpc>
            </a:pPr>
            <a:r>
              <a:rPr lang="zh-CN" dirty="0" smtClean="0"/>
              <a:t>普通股投资的必要报酬率等于无风险报酬率加上风险报酬率。</a:t>
            </a:r>
            <a:r>
              <a:rPr lang="zh-CN" altLang="en-US" b="1" dirty="0" smtClean="0"/>
              <a:t> </a:t>
            </a:r>
            <a:endParaRPr lang="en-US" altLang="zh-CN" b="1" dirty="0" smtClean="0"/>
          </a:p>
          <a:p>
            <a:pPr lvl="1" eaLnBrk="1" hangingPunct="1">
              <a:lnSpc>
                <a:spcPct val="90000"/>
              </a:lnSpc>
            </a:pPr>
            <a:endParaRPr lang="en-US" altLang="zh-CN" b="1" dirty="0" smtClean="0"/>
          </a:p>
          <a:p>
            <a:pPr lvl="1" eaLnBrk="1" hangingPunct="1">
              <a:lnSpc>
                <a:spcPct val="90000"/>
              </a:lnSpc>
            </a:pPr>
            <a:r>
              <a:rPr lang="zh-CN" dirty="0" smtClean="0"/>
              <a:t>式中，</a:t>
            </a:r>
            <a:r>
              <a:rPr lang="en-US" altLang="zh-CN" dirty="0" err="1" smtClean="0"/>
              <a:t>R</a:t>
            </a:r>
            <a:r>
              <a:rPr lang="en-US" altLang="zh-CN" baseline="-25000" dirty="0" err="1" smtClean="0"/>
              <a:t>f</a:t>
            </a:r>
            <a:r>
              <a:rPr lang="zh-CN" dirty="0" smtClean="0"/>
              <a:t>表示无风险报酬率；</a:t>
            </a:r>
            <a:r>
              <a:rPr lang="en-US" altLang="zh-CN" dirty="0" err="1" smtClean="0"/>
              <a:t>R</a:t>
            </a:r>
            <a:r>
              <a:rPr lang="en-US" altLang="zh-CN" baseline="-25000" dirty="0" err="1" smtClean="0"/>
              <a:t>m</a:t>
            </a:r>
            <a:r>
              <a:rPr lang="zh-CN" dirty="0" smtClean="0"/>
              <a:t>表示市场报酬率；</a:t>
            </a:r>
            <a:r>
              <a:rPr lang="zh-CN" altLang="zh-CN" dirty="0" smtClean="0"/>
              <a:t>β</a:t>
            </a:r>
            <a:r>
              <a:rPr lang="en-US" altLang="zh-CN" baseline="-25000" dirty="0" smtClean="0"/>
              <a:t>i</a:t>
            </a:r>
            <a:r>
              <a:rPr lang="zh-CN" dirty="0" smtClean="0"/>
              <a:t>表示第</a:t>
            </a:r>
            <a:r>
              <a:rPr lang="en-US" altLang="zh-CN" dirty="0" smtClean="0"/>
              <a:t>i</a:t>
            </a:r>
            <a:r>
              <a:rPr lang="zh-CN" dirty="0" smtClean="0"/>
              <a:t>种股票的贝塔系数。</a:t>
            </a:r>
            <a:endParaRPr lang="en-US" altLang="zh-CN" dirty="0" smtClean="0"/>
          </a:p>
          <a:p>
            <a:pPr eaLnBrk="1" hangingPunct="1">
              <a:lnSpc>
                <a:spcPct val="90000"/>
              </a:lnSpc>
            </a:pPr>
            <a:r>
              <a:rPr lang="zh-CN" altLang="en-US" dirty="0" smtClean="0"/>
              <a:t>例：已知某股票的</a:t>
            </a:r>
            <a:r>
              <a:rPr lang="en-US" altLang="zh-CN" dirty="0" smtClean="0"/>
              <a:t>β</a:t>
            </a:r>
            <a:r>
              <a:rPr lang="zh-CN" altLang="en-US" dirty="0" smtClean="0"/>
              <a:t>值为</a:t>
            </a:r>
            <a:r>
              <a:rPr lang="en-US" altLang="zh-CN" dirty="0" smtClean="0"/>
              <a:t>1.5</a:t>
            </a:r>
            <a:r>
              <a:rPr lang="zh-CN" altLang="en-US" dirty="0" smtClean="0"/>
              <a:t>，市场报酬率为</a:t>
            </a:r>
            <a:r>
              <a:rPr lang="en-US" altLang="zh-CN" dirty="0" smtClean="0"/>
              <a:t>10%</a:t>
            </a:r>
            <a:r>
              <a:rPr lang="zh-CN" altLang="en-US" dirty="0" smtClean="0"/>
              <a:t>，无风险报酬率为</a:t>
            </a:r>
            <a:r>
              <a:rPr lang="en-US" altLang="zh-CN" dirty="0" smtClean="0"/>
              <a:t>6%</a:t>
            </a:r>
            <a:r>
              <a:rPr lang="zh-CN" altLang="en-US" dirty="0" smtClean="0"/>
              <a:t>。该股票的资本成本率测算为：</a:t>
            </a:r>
            <a:endParaRPr lang="en-US" altLang="zh-CN" dirty="0" smtClean="0"/>
          </a:p>
          <a:p>
            <a:pPr eaLnBrk="1" hangingPunct="1">
              <a:lnSpc>
                <a:spcPct val="90000"/>
              </a:lnSpc>
            </a:pPr>
            <a:endParaRPr lang="en-US" altLang="zh-CN" b="1" dirty="0" smtClean="0"/>
          </a:p>
          <a:p>
            <a:pPr eaLnBrk="1" hangingPunct="1">
              <a:lnSpc>
                <a:spcPct val="90000"/>
              </a:lnSpc>
            </a:pPr>
            <a:endParaRPr lang="en-US" altLang="zh-CN" b="1" dirty="0" smtClean="0"/>
          </a:p>
          <a:p>
            <a:pPr eaLnBrk="1" hangingPunct="1">
              <a:lnSpc>
                <a:spcPct val="90000"/>
              </a:lnSpc>
            </a:pPr>
            <a:endParaRPr lang="zh-CN" altLang="en-US" b="1" dirty="0" smtClean="0"/>
          </a:p>
        </p:txBody>
      </p:sp>
      <p:sp>
        <p:nvSpPr>
          <p:cNvPr id="35844" name="矩形 5"/>
          <p:cNvSpPr>
            <a:spLocks noChangeArrowheads="1"/>
          </p:cNvSpPr>
          <p:nvPr/>
        </p:nvSpPr>
        <p:spPr bwMode="auto">
          <a:xfrm>
            <a:off x="3890963" y="332898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35845" name="对象 4"/>
          <p:cNvGraphicFramePr>
            <a:graphicFrameLocks noChangeAspect="1"/>
          </p:cNvGraphicFramePr>
          <p:nvPr/>
        </p:nvGraphicFramePr>
        <p:xfrm>
          <a:off x="3786188" y="2643188"/>
          <a:ext cx="4786312" cy="731837"/>
        </p:xfrm>
        <a:graphic>
          <a:graphicData uri="http://schemas.openxmlformats.org/presentationml/2006/ole">
            <mc:AlternateContent xmlns:mc="http://schemas.openxmlformats.org/markup-compatibility/2006">
              <mc:Choice xmlns:v="urn:schemas-microsoft-com:vml" Requires="v">
                <p:oleObj spid="_x0000_s5174" r:id="rId3" imgW="1358310" imgH="203112" progId="Equation.3">
                  <p:embed/>
                </p:oleObj>
              </mc:Choice>
              <mc:Fallback>
                <p:oleObj r:id="rId3" imgW="1358310" imgH="203112"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2643188"/>
                        <a:ext cx="4786312" cy="731837"/>
                      </a:xfrm>
                      <a:prstGeom prst="rect">
                        <a:avLst/>
                      </a:prstGeom>
                      <a:solidFill>
                        <a:srgbClr val="00FF00"/>
                      </a:solidFill>
                    </p:spPr>
                  </p:pic>
                </p:oleObj>
              </mc:Fallback>
            </mc:AlternateContent>
          </a:graphicData>
        </a:graphic>
      </p:graphicFrame>
      <p:sp>
        <p:nvSpPr>
          <p:cNvPr id="35846" name="矩形 7"/>
          <p:cNvSpPr>
            <a:spLocks noChangeArrowheads="1"/>
          </p:cNvSpPr>
          <p:nvPr/>
        </p:nvSpPr>
        <p:spPr bwMode="auto">
          <a:xfrm>
            <a:off x="4171950" y="3338513"/>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35847" name="矩形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l">
              <a:spcBef>
                <a:spcPct val="20000"/>
              </a:spcBef>
              <a:buFontTx/>
              <a:buChar char="•"/>
            </a:pPr>
            <a:endParaRPr lang="zh-CN" altLang="en-US" sz="3200" b="0">
              <a:ea typeface="宋体" charset="-122"/>
            </a:endParaRPr>
          </a:p>
        </p:txBody>
      </p:sp>
      <p:pic>
        <p:nvPicPr>
          <p:cNvPr id="78851" name="Picture 3"/>
          <p:cNvPicPr>
            <a:picLocks noChangeAspect="1" noChangeArrowheads="1"/>
          </p:cNvPicPr>
          <p:nvPr/>
        </p:nvPicPr>
        <p:blipFill>
          <a:blip r:embed="rId5" cstate="print"/>
          <a:srcRect/>
          <a:stretch>
            <a:fillRect/>
          </a:stretch>
        </p:blipFill>
        <p:spPr bwMode="auto">
          <a:xfrm>
            <a:off x="1643063" y="5715000"/>
            <a:ext cx="6072187" cy="525463"/>
          </a:xfrm>
          <a:prstGeom prst="rect">
            <a:avLst/>
          </a:prstGeom>
          <a:noFill/>
          <a:ln w="9525">
            <a:noFill/>
            <a:miter lim="800000"/>
            <a:headEnd/>
            <a:tailEnd/>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wipe(left)">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p:cNvSpPr>
            <a:spLocks noGrp="1" noChangeArrowheads="1"/>
          </p:cNvSpPr>
          <p:nvPr>
            <p:ph type="title" idx="4294967295"/>
          </p:nvPr>
        </p:nvSpPr>
        <p:spPr/>
        <p:txBody>
          <a:bodyPr anchor="ctr"/>
          <a:lstStyle/>
          <a:p>
            <a:pPr eaLnBrk="1" hangingPunct="1"/>
            <a:r>
              <a:rPr lang="zh-CN" altLang="en-US" b="0" dirty="0" smtClean="0"/>
              <a:t>普通股资本成本率的测算</a:t>
            </a:r>
          </a:p>
        </p:txBody>
      </p:sp>
      <p:sp>
        <p:nvSpPr>
          <p:cNvPr id="4102" name="矩形 3"/>
          <p:cNvSpPr>
            <a:spLocks noGrp="1" noChangeArrowheads="1"/>
          </p:cNvSpPr>
          <p:nvPr>
            <p:ph type="body" idx="4294967295"/>
          </p:nvPr>
        </p:nvSpPr>
        <p:spPr/>
        <p:txBody>
          <a:bodyPr/>
          <a:lstStyle/>
          <a:p>
            <a:pPr eaLnBrk="1" hangingPunct="1">
              <a:lnSpc>
                <a:spcPct val="90000"/>
              </a:lnSpc>
            </a:pPr>
            <a:r>
              <a:rPr lang="zh-CN" b="1" dirty="0" smtClean="0"/>
              <a:t>债券投资报酬率加股票投资风险报酬率</a:t>
            </a:r>
            <a:endParaRPr lang="en-US" altLang="zh-CN" b="1" dirty="0" smtClean="0"/>
          </a:p>
          <a:p>
            <a:pPr lvl="1" eaLnBrk="1" hangingPunct="1">
              <a:lnSpc>
                <a:spcPct val="90000"/>
              </a:lnSpc>
            </a:pPr>
            <a:r>
              <a:rPr lang="zh-CN" dirty="0" smtClean="0"/>
              <a:t>股票投资的必要报酬率可以在债券利率的基础上加上股票投资高于债券投资的风险报酬率。</a:t>
            </a:r>
            <a:endParaRPr lang="en-US" altLang="zh-CN" b="1" dirty="0" smtClean="0"/>
          </a:p>
          <a:p>
            <a:r>
              <a:rPr lang="zh-CN" altLang="en-US" dirty="0" smtClean="0"/>
              <a:t>例：</a:t>
            </a:r>
            <a:r>
              <a:rPr lang="en-US" altLang="zh-CN" dirty="0" smtClean="0"/>
              <a:t>XYZ</a:t>
            </a:r>
            <a:r>
              <a:rPr lang="zh-CN" altLang="en-US" dirty="0" smtClean="0"/>
              <a:t>公司已发行债券的投资报酬率为</a:t>
            </a:r>
            <a:r>
              <a:rPr lang="en-US" altLang="zh-CN" dirty="0" smtClean="0"/>
              <a:t>8%</a:t>
            </a:r>
            <a:r>
              <a:rPr lang="zh-CN" altLang="en-US" dirty="0" smtClean="0"/>
              <a:t>。现准备发行一批股票，经分析，该股票高于债券的投资风险报酬率为</a:t>
            </a:r>
            <a:r>
              <a:rPr lang="en-US" altLang="zh-CN" dirty="0" smtClean="0"/>
              <a:t>4%</a:t>
            </a:r>
            <a:r>
              <a:rPr lang="zh-CN" altLang="en-US" dirty="0" smtClean="0"/>
              <a:t>。则该股票的必要报酬率即资本成本率为：</a:t>
            </a:r>
          </a:p>
          <a:p>
            <a:pPr marL="0" indent="0">
              <a:buNone/>
            </a:pPr>
            <a:r>
              <a:rPr lang="en-US" altLang="zh-CN" dirty="0"/>
              <a:t> </a:t>
            </a:r>
            <a:r>
              <a:rPr lang="en-US" altLang="zh-CN" dirty="0" smtClean="0"/>
              <a:t>                                  8%+4%=12% </a:t>
            </a:r>
            <a:endParaRPr lang="en-US" altLang="zh-CN" b="1" dirty="0" smtClean="0"/>
          </a:p>
          <a:p>
            <a:pPr eaLnBrk="1" hangingPunct="1">
              <a:lnSpc>
                <a:spcPct val="90000"/>
              </a:lnSpc>
            </a:pPr>
            <a:endParaRPr lang="en-US" altLang="zh-CN" b="1" dirty="0" smtClean="0"/>
          </a:p>
          <a:p>
            <a:pPr eaLnBrk="1" hangingPunct="1">
              <a:lnSpc>
                <a:spcPct val="90000"/>
              </a:lnSpc>
            </a:pPr>
            <a:endParaRPr lang="zh-CN" altLang="en-US" b="1" dirty="0" smtClean="0"/>
          </a:p>
        </p:txBody>
      </p:sp>
      <p:sp>
        <p:nvSpPr>
          <p:cNvPr id="36868" name="矩形 5"/>
          <p:cNvSpPr>
            <a:spLocks noChangeArrowheads="1"/>
          </p:cNvSpPr>
          <p:nvPr/>
        </p:nvSpPr>
        <p:spPr bwMode="auto">
          <a:xfrm>
            <a:off x="3890963" y="332898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36869" name="矩形 7"/>
          <p:cNvSpPr>
            <a:spLocks noChangeArrowheads="1"/>
          </p:cNvSpPr>
          <p:nvPr/>
        </p:nvSpPr>
        <p:spPr bwMode="auto">
          <a:xfrm>
            <a:off x="4171950" y="3338513"/>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36870" name="矩形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l">
              <a:spcBef>
                <a:spcPct val="20000"/>
              </a:spcBef>
              <a:buFontTx/>
              <a:buChar char="•"/>
            </a:pPr>
            <a:endParaRPr lang="zh-CN" altLang="en-US" sz="3200" b="0">
              <a:ea typeface="宋体"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up)">
                                      <p:cBhvr>
                                        <p:cTn id="7" dur="500"/>
                                        <p:tgtEl>
                                          <p:spTgt spid="410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102">
                                            <p:txEl>
                                              <p:pRg st="1" end="1"/>
                                            </p:txEl>
                                          </p:spTgt>
                                        </p:tgtEl>
                                        <p:attrNameLst>
                                          <p:attrName>style.visibility</p:attrName>
                                        </p:attrNameLst>
                                      </p:cBhvr>
                                      <p:to>
                                        <p:strVal val="visible"/>
                                      </p:to>
                                    </p:set>
                                    <p:animEffect transition="in" filter="wipe(up)">
                                      <p:cBhvr>
                                        <p:cTn id="10" dur="500"/>
                                        <p:tgtEl>
                                          <p:spTgt spid="410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animEffect transition="in" filter="wipe(up)">
                                      <p:cBhvr>
                                        <p:cTn id="15" dur="500"/>
                                        <p:tgtEl>
                                          <p:spTgt spid="410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102">
                                            <p:txEl>
                                              <p:pRg st="3" end="3"/>
                                            </p:txEl>
                                          </p:spTgt>
                                        </p:tgtEl>
                                        <p:attrNameLst>
                                          <p:attrName>style.visibility</p:attrName>
                                        </p:attrNameLst>
                                      </p:cBhvr>
                                      <p:to>
                                        <p:strVal val="visible"/>
                                      </p:to>
                                    </p:set>
                                    <p:animEffect transition="in" filter="wipe(up)">
                                      <p:cBhvr>
                                        <p:cTn id="20" dur="500"/>
                                        <p:tgtEl>
                                          <p:spTgt spid="41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
          <p:cNvSpPr>
            <a:spLocks noGrp="1" noChangeArrowheads="1"/>
          </p:cNvSpPr>
          <p:nvPr>
            <p:ph type="title" idx="4294967295"/>
          </p:nvPr>
        </p:nvSpPr>
        <p:spPr/>
        <p:txBody>
          <a:bodyPr anchor="ctr"/>
          <a:lstStyle/>
          <a:p>
            <a:pPr eaLnBrk="1" hangingPunct="1"/>
            <a:r>
              <a:rPr lang="en-US" altLang="zh-CN" b="0" smtClean="0"/>
              <a:t>2.</a:t>
            </a:r>
            <a:r>
              <a:rPr lang="zh-CN" altLang="en-US" b="0" smtClean="0"/>
              <a:t>优先股资本成本率的测算 </a:t>
            </a:r>
          </a:p>
        </p:txBody>
      </p:sp>
      <p:sp>
        <p:nvSpPr>
          <p:cNvPr id="37891" name="矩形 3"/>
          <p:cNvSpPr>
            <a:spLocks noGrp="1" noChangeArrowheads="1"/>
          </p:cNvSpPr>
          <p:nvPr>
            <p:ph type="body" idx="4294967295"/>
          </p:nvPr>
        </p:nvSpPr>
        <p:spPr/>
        <p:txBody>
          <a:bodyPr/>
          <a:lstStyle/>
          <a:p>
            <a:pPr eaLnBrk="1" hangingPunct="1"/>
            <a:r>
              <a:rPr lang="zh-CN" altLang="en-US" b="1" dirty="0" smtClean="0"/>
              <a:t>公式</a:t>
            </a:r>
            <a:endParaRPr lang="en-US" altLang="zh-CN" b="1" dirty="0" smtClean="0"/>
          </a:p>
          <a:p>
            <a:pPr eaLnBrk="1" hangingPunct="1"/>
            <a:endParaRPr lang="en-US" altLang="zh-CN" b="1" dirty="0" smtClean="0"/>
          </a:p>
          <a:p>
            <a:pPr lvl="1" eaLnBrk="1" hangingPunct="1"/>
            <a:r>
              <a:rPr lang="zh-CN" altLang="en-US" dirty="0" smtClean="0"/>
              <a:t>式中，</a:t>
            </a:r>
            <a:r>
              <a:rPr lang="en-US" altLang="zh-CN" dirty="0" err="1" smtClean="0"/>
              <a:t>Kp</a:t>
            </a:r>
            <a:r>
              <a:rPr lang="zh-CN" altLang="en-US" dirty="0" smtClean="0"/>
              <a:t>表示优先股资本成本率；</a:t>
            </a:r>
            <a:r>
              <a:rPr lang="en-US" altLang="zh-CN" dirty="0" err="1" smtClean="0"/>
              <a:t>Dp</a:t>
            </a:r>
            <a:r>
              <a:rPr lang="zh-CN" altLang="en-US" dirty="0" smtClean="0"/>
              <a:t>表示优先股每股年股利；</a:t>
            </a:r>
            <a:r>
              <a:rPr lang="en-US" altLang="zh-CN" dirty="0" err="1" smtClean="0"/>
              <a:t>Pp</a:t>
            </a:r>
            <a:r>
              <a:rPr lang="zh-CN" altLang="en-US" dirty="0" smtClean="0"/>
              <a:t>表示优先股筹资净额，即发行价格扣除发行费用。</a:t>
            </a:r>
            <a:endParaRPr lang="en-US" altLang="zh-CN" dirty="0" smtClean="0"/>
          </a:p>
          <a:p>
            <a:r>
              <a:rPr lang="zh-CN" altLang="en-US" dirty="0" smtClean="0"/>
              <a:t>例：</a:t>
            </a:r>
            <a:r>
              <a:rPr lang="en-US" altLang="zh-CN" dirty="0" smtClean="0"/>
              <a:t>ABC </a:t>
            </a:r>
            <a:r>
              <a:rPr lang="zh-CN" altLang="en-US" dirty="0" smtClean="0"/>
              <a:t>公司准备发行一批优先股，每股发行价格</a:t>
            </a:r>
            <a:r>
              <a:rPr lang="en-US" altLang="zh-CN" dirty="0" smtClean="0"/>
              <a:t>5</a:t>
            </a:r>
            <a:r>
              <a:rPr lang="zh-CN" altLang="en-US" dirty="0" smtClean="0"/>
              <a:t>元，发行费用</a:t>
            </a:r>
            <a:r>
              <a:rPr lang="en-US" altLang="zh-CN" dirty="0" smtClean="0"/>
              <a:t>0.2</a:t>
            </a:r>
            <a:r>
              <a:rPr lang="zh-CN" altLang="en-US" dirty="0" smtClean="0"/>
              <a:t>元，预计年股利</a:t>
            </a:r>
            <a:r>
              <a:rPr lang="en-US" altLang="zh-CN" dirty="0" smtClean="0"/>
              <a:t>0.5</a:t>
            </a:r>
            <a:r>
              <a:rPr lang="zh-CN" altLang="en-US" dirty="0" smtClean="0"/>
              <a:t>元。其资本成本率测算如下：</a:t>
            </a:r>
            <a:endParaRPr lang="zh-CN" altLang="en-US" b="1" dirty="0" smtClean="0"/>
          </a:p>
        </p:txBody>
      </p:sp>
      <p:sp>
        <p:nvSpPr>
          <p:cNvPr id="37892" name="矩形 5"/>
          <p:cNvSpPr>
            <a:spLocks noChangeArrowheads="1"/>
          </p:cNvSpPr>
          <p:nvPr/>
        </p:nvSpPr>
        <p:spPr bwMode="auto">
          <a:xfrm>
            <a:off x="4281488" y="321468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37893" name="对象 4"/>
          <p:cNvGraphicFramePr>
            <a:graphicFrameLocks noChangeAspect="1"/>
          </p:cNvGraphicFramePr>
          <p:nvPr/>
        </p:nvGraphicFramePr>
        <p:xfrm>
          <a:off x="3714750" y="1428750"/>
          <a:ext cx="1852613" cy="1285875"/>
        </p:xfrm>
        <a:graphic>
          <a:graphicData uri="http://schemas.openxmlformats.org/presentationml/2006/ole">
            <mc:AlternateContent xmlns:mc="http://schemas.openxmlformats.org/markup-compatibility/2006">
              <mc:Choice xmlns:v="urn:schemas-microsoft-com:vml" Requires="v">
                <p:oleObj spid="_x0000_s6198" name="公式" r:id="rId3" imgW="583947" imgH="444307" progId="Equation.3">
                  <p:embed/>
                </p:oleObj>
              </mc:Choice>
              <mc:Fallback>
                <p:oleObj name="公式" r:id="rId3" imgW="583947" imgH="444307"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428750"/>
                        <a:ext cx="1852613" cy="1285875"/>
                      </a:xfrm>
                      <a:prstGeom prst="rect">
                        <a:avLst/>
                      </a:prstGeom>
                      <a:solidFill>
                        <a:srgbClr val="00FF00"/>
                      </a:solidFill>
                    </p:spPr>
                  </p:pic>
                </p:oleObj>
              </mc:Fallback>
            </mc:AlternateContent>
          </a:graphicData>
        </a:graphic>
      </p:graphicFrame>
      <p:pic>
        <p:nvPicPr>
          <p:cNvPr id="2" name="Picture 3"/>
          <p:cNvPicPr>
            <a:picLocks noChangeAspect="1" noChangeArrowheads="1"/>
          </p:cNvPicPr>
          <p:nvPr/>
        </p:nvPicPr>
        <p:blipFill>
          <a:blip r:embed="rId5" cstate="print"/>
          <a:srcRect/>
          <a:stretch>
            <a:fillRect/>
          </a:stretch>
        </p:blipFill>
        <p:spPr bwMode="auto">
          <a:xfrm>
            <a:off x="2857500" y="5786438"/>
            <a:ext cx="3519488" cy="642937"/>
          </a:xfrm>
          <a:prstGeom prst="rect">
            <a:avLst/>
          </a:prstGeom>
          <a:noFill/>
          <a:ln w="9525">
            <a:noFill/>
            <a:miter lim="800000"/>
            <a:headEnd/>
            <a:tailEnd/>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
          <p:cNvSpPr>
            <a:spLocks noGrp="1" noChangeArrowheads="1"/>
          </p:cNvSpPr>
          <p:nvPr>
            <p:ph type="title" idx="4294967295"/>
          </p:nvPr>
        </p:nvSpPr>
        <p:spPr/>
        <p:txBody>
          <a:bodyPr anchor="ctr"/>
          <a:lstStyle/>
          <a:p>
            <a:pPr eaLnBrk="1" hangingPunct="1"/>
            <a:r>
              <a:rPr lang="en-US" altLang="zh-CN" b="0" smtClean="0"/>
              <a:t>3.</a:t>
            </a:r>
            <a:r>
              <a:rPr lang="zh-CN" altLang="en-US" b="0" smtClean="0"/>
              <a:t>保留盈余资本成本率的测算</a:t>
            </a:r>
          </a:p>
        </p:txBody>
      </p:sp>
      <p:sp>
        <p:nvSpPr>
          <p:cNvPr id="38915" name="矩形 3"/>
          <p:cNvSpPr>
            <a:spLocks noGrp="1" noChangeArrowheads="1"/>
          </p:cNvSpPr>
          <p:nvPr>
            <p:ph type="body" idx="4294967295"/>
          </p:nvPr>
        </p:nvSpPr>
        <p:spPr/>
        <p:txBody>
          <a:bodyPr>
            <a:normAutofit fontScale="92500" lnSpcReduction="10000"/>
          </a:bodyPr>
          <a:lstStyle/>
          <a:p>
            <a:pPr eaLnBrk="1" hangingPunct="1"/>
            <a:r>
              <a:rPr lang="zh-CN" altLang="en-US" b="1" smtClean="0"/>
              <a:t>保留盈余是否有资本成本？</a:t>
            </a:r>
            <a:endParaRPr lang="en-US" altLang="zh-CN" b="1" smtClean="0"/>
          </a:p>
          <a:p>
            <a:pPr lvl="1" eaLnBrk="1" hangingPunct="1"/>
            <a:r>
              <a:rPr lang="zh-CN" altLang="en-US" smtClean="0"/>
              <a:t>也有资本成本，不过是一种机会资本成本。</a:t>
            </a:r>
            <a:endParaRPr lang="zh-CN" altLang="en-US" b="1" smtClean="0"/>
          </a:p>
          <a:p>
            <a:pPr eaLnBrk="1" hangingPunct="1"/>
            <a:r>
              <a:rPr lang="zh-CN" altLang="en-US" b="1" smtClean="0"/>
              <a:t>应当如何测算保留盈余的资本成本？ </a:t>
            </a:r>
            <a:endParaRPr lang="en-US" altLang="zh-CN" b="1" smtClean="0"/>
          </a:p>
          <a:p>
            <a:pPr lvl="1" eaLnBrk="1" hangingPunct="1"/>
            <a:r>
              <a:rPr lang="zh-CN" altLang="en-US" smtClean="0"/>
              <a:t>与普通股基本相同，只是不考虑筹资费用。</a:t>
            </a:r>
            <a:endParaRPr lang="en-US" altLang="zh-CN" smtClean="0"/>
          </a:p>
          <a:p>
            <a:pPr eaLnBrk="1" hangingPunct="1"/>
            <a:r>
              <a:rPr lang="zh-CN" altLang="en-US" b="1" smtClean="0"/>
              <a:t>非股份制企业股权资本成本率的测算</a:t>
            </a:r>
            <a:endParaRPr lang="en-US" altLang="zh-CN" b="1" smtClean="0"/>
          </a:p>
          <a:p>
            <a:pPr lvl="1" eaLnBrk="1" hangingPunct="1"/>
            <a:r>
              <a:rPr lang="zh-CN" altLang="en-US" smtClean="0"/>
              <a:t>投入资本筹资协议有的约定了固定的利润分配比例，这类似于优先股，但不同于普通股；</a:t>
            </a:r>
            <a:endParaRPr lang="en-US" altLang="zh-CN" smtClean="0"/>
          </a:p>
          <a:p>
            <a:pPr lvl="1" eaLnBrk="1" hangingPunct="1"/>
            <a:r>
              <a:rPr lang="zh-CN" altLang="en-US" smtClean="0"/>
              <a:t>投入资本及保留盈余不能在证券市场上交易，无法形成公平的交易价格，因而也就难以预计其投资的必要报酬率。</a:t>
            </a:r>
            <a:endParaRPr lang="zh-CN" altLang="en-US" b="1" smtClean="0"/>
          </a:p>
        </p:txBody>
      </p:sp>
    </p:spTree>
  </p:cSld>
  <p:clrMapOvr>
    <a:masterClrMapping/>
  </p:clrMapOvr>
  <p:transition>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
          <p:cNvSpPr>
            <a:spLocks noGrp="1" noChangeArrowheads="1"/>
          </p:cNvSpPr>
          <p:nvPr>
            <p:ph type="title" idx="4294967295"/>
          </p:nvPr>
        </p:nvSpPr>
        <p:spPr/>
        <p:txBody>
          <a:bodyPr anchor="ctr"/>
          <a:lstStyle/>
          <a:p>
            <a:pPr eaLnBrk="1" hangingPunct="1"/>
            <a:r>
              <a:rPr lang="zh-CN" altLang="en-US" b="0" smtClean="0"/>
              <a:t>五、综合资本成本率的测算 </a:t>
            </a:r>
          </a:p>
        </p:txBody>
      </p:sp>
      <p:sp>
        <p:nvSpPr>
          <p:cNvPr id="39939" name="矩形 3"/>
          <p:cNvSpPr>
            <a:spLocks noGrp="1" noChangeArrowheads="1"/>
          </p:cNvSpPr>
          <p:nvPr>
            <p:ph type="body" idx="4294967295"/>
          </p:nvPr>
        </p:nvSpPr>
        <p:spPr/>
        <p:txBody>
          <a:bodyPr/>
          <a:lstStyle/>
          <a:p>
            <a:pPr eaLnBrk="1" hangingPunct="1">
              <a:lnSpc>
                <a:spcPct val="90000"/>
              </a:lnSpc>
            </a:pPr>
            <a:r>
              <a:rPr lang="en-US" altLang="zh-CN" sz="2600" b="1" smtClean="0"/>
              <a:t>1.</a:t>
            </a:r>
            <a:r>
              <a:rPr lang="zh-CN" altLang="en-US" sz="2600" b="1" smtClean="0"/>
              <a:t>综合资本成本率的决定因素</a:t>
            </a:r>
            <a:endParaRPr lang="en-US" altLang="zh-CN" sz="2600" b="1" smtClean="0"/>
          </a:p>
          <a:p>
            <a:pPr lvl="1" eaLnBrk="1" hangingPunct="1">
              <a:lnSpc>
                <a:spcPct val="90000"/>
              </a:lnSpc>
            </a:pPr>
            <a:r>
              <a:rPr lang="zh-CN" altLang="en-US" sz="2200" smtClean="0"/>
              <a:t>个别资本成本率、各种长期资本比例</a:t>
            </a:r>
            <a:endParaRPr lang="zh-CN" altLang="en-US" sz="2200" b="1" smtClean="0"/>
          </a:p>
          <a:p>
            <a:pPr eaLnBrk="1" hangingPunct="1">
              <a:lnSpc>
                <a:spcPct val="90000"/>
              </a:lnSpc>
            </a:pPr>
            <a:r>
              <a:rPr lang="en-US" altLang="zh-CN" sz="2600" b="1" smtClean="0"/>
              <a:t>2.</a:t>
            </a:r>
            <a:r>
              <a:rPr lang="zh-CN" altLang="en-US" sz="2600" b="1" smtClean="0"/>
              <a:t>公式：</a:t>
            </a:r>
          </a:p>
          <a:p>
            <a:pPr eaLnBrk="1" hangingPunct="1">
              <a:lnSpc>
                <a:spcPct val="90000"/>
              </a:lnSpc>
            </a:pPr>
            <a:endParaRPr lang="zh-CN" altLang="en-US" sz="2600" b="1" smtClean="0"/>
          </a:p>
          <a:p>
            <a:pPr eaLnBrk="1" hangingPunct="1">
              <a:lnSpc>
                <a:spcPct val="90000"/>
              </a:lnSpc>
            </a:pPr>
            <a:endParaRPr lang="zh-CN" altLang="en-US" sz="2600" b="1" smtClean="0"/>
          </a:p>
          <a:p>
            <a:pPr eaLnBrk="1" hangingPunct="1">
              <a:lnSpc>
                <a:spcPct val="90000"/>
              </a:lnSpc>
            </a:pPr>
            <a:endParaRPr lang="zh-CN" altLang="en-US" sz="2600" b="1" smtClean="0"/>
          </a:p>
          <a:p>
            <a:pPr eaLnBrk="1" hangingPunct="1">
              <a:lnSpc>
                <a:spcPct val="90000"/>
              </a:lnSpc>
            </a:pPr>
            <a:r>
              <a:rPr lang="en-US" altLang="zh-CN" sz="2600" b="1" smtClean="0"/>
              <a:t>3.</a:t>
            </a:r>
            <a:r>
              <a:rPr lang="zh-CN" altLang="en-US" sz="2600" b="1" smtClean="0"/>
              <a:t>综合资本成本率中资本价值基础的选择</a:t>
            </a:r>
          </a:p>
          <a:p>
            <a:pPr lvl="1" eaLnBrk="1" hangingPunct="1">
              <a:lnSpc>
                <a:spcPct val="90000"/>
              </a:lnSpc>
            </a:pPr>
            <a:r>
              <a:rPr lang="zh-CN" altLang="en-US" b="1" smtClean="0"/>
              <a:t>账面价值基础</a:t>
            </a:r>
          </a:p>
          <a:p>
            <a:pPr lvl="1" eaLnBrk="1" hangingPunct="1">
              <a:lnSpc>
                <a:spcPct val="90000"/>
              </a:lnSpc>
            </a:pPr>
            <a:r>
              <a:rPr lang="zh-CN" altLang="en-US" b="1" smtClean="0"/>
              <a:t>市场价值基础</a:t>
            </a:r>
          </a:p>
          <a:p>
            <a:pPr lvl="1" eaLnBrk="1" hangingPunct="1">
              <a:lnSpc>
                <a:spcPct val="90000"/>
              </a:lnSpc>
            </a:pPr>
            <a:r>
              <a:rPr lang="zh-CN" altLang="en-US" b="1" smtClean="0"/>
              <a:t>目标价值基础</a:t>
            </a:r>
          </a:p>
          <a:p>
            <a:pPr eaLnBrk="1" hangingPunct="1">
              <a:lnSpc>
                <a:spcPct val="90000"/>
              </a:lnSpc>
              <a:buFont typeface="Wingdings" pitchFamily="2" charset="2"/>
              <a:buNone/>
            </a:pPr>
            <a:endParaRPr lang="zh-CN" altLang="en-US" b="1" smtClean="0"/>
          </a:p>
        </p:txBody>
      </p:sp>
      <p:sp>
        <p:nvSpPr>
          <p:cNvPr id="39940" name="矩形 5"/>
          <p:cNvSpPr>
            <a:spLocks noChangeArrowheads="1"/>
          </p:cNvSpPr>
          <p:nvPr/>
        </p:nvSpPr>
        <p:spPr bwMode="auto">
          <a:xfrm>
            <a:off x="4157663" y="321468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39941" name="对象 4"/>
          <p:cNvGraphicFramePr>
            <a:graphicFrameLocks noChangeAspect="1"/>
          </p:cNvGraphicFramePr>
          <p:nvPr/>
        </p:nvGraphicFramePr>
        <p:xfrm>
          <a:off x="2857500" y="2571750"/>
          <a:ext cx="3960813" cy="1655763"/>
        </p:xfrm>
        <a:graphic>
          <a:graphicData uri="http://schemas.openxmlformats.org/presentationml/2006/ole">
            <mc:AlternateContent xmlns:mc="http://schemas.openxmlformats.org/markup-compatibility/2006">
              <mc:Choice xmlns:v="urn:schemas-microsoft-com:vml" Requires="v">
                <p:oleObj spid="_x0000_s7222" r:id="rId3" imgW="825500" imgH="431800" progId="Equation.3">
                  <p:embed/>
                </p:oleObj>
              </mc:Choice>
              <mc:Fallback>
                <p:oleObj r:id="rId3" imgW="825500" imgH="4318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2571750"/>
                        <a:ext cx="3960813" cy="1655763"/>
                      </a:xfrm>
                      <a:prstGeom prst="rect">
                        <a:avLst/>
                      </a:prstGeom>
                      <a:solidFill>
                        <a:srgbClr val="00FF00"/>
                      </a:solidFill>
                    </p:spPr>
                  </p:pic>
                </p:oleObj>
              </mc:Fallback>
            </mc:AlternateContent>
          </a:graphicData>
        </a:graphic>
      </p:graphicFrame>
    </p:spTree>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4"/>
          <p:cNvSpPr txBox="1">
            <a:spLocks noChangeArrowheads="1"/>
          </p:cNvSpPr>
          <p:nvPr/>
        </p:nvSpPr>
        <p:spPr bwMode="auto">
          <a:xfrm>
            <a:off x="357188" y="142875"/>
            <a:ext cx="8429625" cy="6813550"/>
          </a:xfrm>
          <a:prstGeom prst="rect">
            <a:avLst/>
          </a:prstGeom>
          <a:noFill/>
          <a:ln w="9525">
            <a:noFill/>
            <a:miter lim="800000"/>
            <a:headEnd/>
            <a:tailEnd/>
          </a:ln>
        </p:spPr>
        <p:txBody>
          <a:bodyPr>
            <a:spAutoFit/>
          </a:bodyPr>
          <a:lstStyle/>
          <a:p>
            <a:pPr algn="l">
              <a:spcBef>
                <a:spcPct val="20000"/>
              </a:spcBef>
              <a:buFontTx/>
              <a:buChar char="•"/>
            </a:pPr>
            <a:r>
              <a:rPr lang="zh-CN" altLang="en-US" sz="2800" b="0" dirty="0" smtClean="0">
                <a:ea typeface="宋体" charset="-122"/>
              </a:rPr>
              <a:t>例：</a:t>
            </a:r>
            <a:r>
              <a:rPr lang="en-US" altLang="zh-CN" sz="2800" b="0" dirty="0">
                <a:ea typeface="宋体" charset="-122"/>
              </a:rPr>
              <a:t>ABC</a:t>
            </a:r>
            <a:r>
              <a:rPr lang="zh-CN" altLang="en-US" sz="2800" b="0" dirty="0">
                <a:ea typeface="宋体" charset="-122"/>
              </a:rPr>
              <a:t>公司现有长期资本总额</a:t>
            </a:r>
            <a:r>
              <a:rPr lang="en-US" altLang="zh-CN" sz="2800" b="0" dirty="0">
                <a:ea typeface="宋体" charset="-122"/>
              </a:rPr>
              <a:t>10000</a:t>
            </a:r>
            <a:r>
              <a:rPr lang="zh-CN" altLang="en-US" sz="2800" b="0" dirty="0">
                <a:ea typeface="宋体" charset="-122"/>
              </a:rPr>
              <a:t>万元，其中长期借款</a:t>
            </a:r>
            <a:r>
              <a:rPr lang="en-US" altLang="zh-CN" sz="2800" b="0" dirty="0">
                <a:ea typeface="宋体" charset="-122"/>
              </a:rPr>
              <a:t>2000</a:t>
            </a:r>
            <a:r>
              <a:rPr lang="zh-CN" altLang="en-US" sz="2800" b="0" dirty="0">
                <a:ea typeface="宋体" charset="-122"/>
              </a:rPr>
              <a:t>万元，长期债券</a:t>
            </a:r>
            <a:r>
              <a:rPr lang="en-US" altLang="zh-CN" sz="2800" b="0" dirty="0">
                <a:ea typeface="宋体" charset="-122"/>
              </a:rPr>
              <a:t>3500 </a:t>
            </a:r>
            <a:r>
              <a:rPr lang="zh-CN" altLang="en-US" sz="2800" b="0" dirty="0">
                <a:ea typeface="宋体" charset="-122"/>
              </a:rPr>
              <a:t>万元，优先股</a:t>
            </a:r>
            <a:r>
              <a:rPr lang="en-US" altLang="zh-CN" sz="2800" b="0" dirty="0">
                <a:ea typeface="宋体" charset="-122"/>
              </a:rPr>
              <a:t>1000</a:t>
            </a:r>
            <a:r>
              <a:rPr lang="zh-CN" altLang="en-US" sz="2800" b="0" dirty="0">
                <a:ea typeface="宋体" charset="-122"/>
              </a:rPr>
              <a:t>万元，普通股</a:t>
            </a:r>
            <a:r>
              <a:rPr lang="en-US" altLang="zh-CN" sz="2800" b="0" dirty="0">
                <a:ea typeface="宋体" charset="-122"/>
              </a:rPr>
              <a:t>3000</a:t>
            </a:r>
            <a:r>
              <a:rPr lang="zh-CN" altLang="en-US" sz="2800" b="0" dirty="0">
                <a:ea typeface="宋体" charset="-122"/>
              </a:rPr>
              <a:t>万元，保留盈余</a:t>
            </a:r>
            <a:r>
              <a:rPr lang="en-US" altLang="zh-CN" sz="2800" b="0" dirty="0">
                <a:ea typeface="宋体" charset="-122"/>
              </a:rPr>
              <a:t>500</a:t>
            </a:r>
            <a:r>
              <a:rPr lang="zh-CN" altLang="en-US" sz="2800" b="0" dirty="0">
                <a:ea typeface="宋体" charset="-122"/>
              </a:rPr>
              <a:t>万元；各种长期资本成本率分别为</a:t>
            </a:r>
            <a:r>
              <a:rPr lang="en-US" altLang="zh-CN" sz="2800" b="0" dirty="0">
                <a:ea typeface="宋体" charset="-122"/>
              </a:rPr>
              <a:t>4%</a:t>
            </a:r>
            <a:r>
              <a:rPr lang="zh-CN" altLang="en-US" sz="2800" b="0" dirty="0">
                <a:ea typeface="宋体" charset="-122"/>
              </a:rPr>
              <a:t>，</a:t>
            </a:r>
            <a:r>
              <a:rPr lang="en-US" altLang="zh-CN" sz="2800" b="0" dirty="0">
                <a:ea typeface="宋体" charset="-122"/>
              </a:rPr>
              <a:t>6%</a:t>
            </a:r>
            <a:r>
              <a:rPr lang="zh-CN" altLang="en-US" sz="2800" b="0" dirty="0">
                <a:ea typeface="宋体" charset="-122"/>
              </a:rPr>
              <a:t>，</a:t>
            </a:r>
            <a:r>
              <a:rPr lang="en-US" altLang="zh-CN" sz="2800" b="0" dirty="0">
                <a:ea typeface="宋体" charset="-122"/>
              </a:rPr>
              <a:t>10%</a:t>
            </a:r>
            <a:r>
              <a:rPr lang="zh-CN" altLang="en-US" sz="2800" b="0" dirty="0">
                <a:ea typeface="宋体" charset="-122"/>
              </a:rPr>
              <a:t>，</a:t>
            </a:r>
            <a:r>
              <a:rPr lang="en-US" altLang="zh-CN" sz="2800" b="0" dirty="0">
                <a:ea typeface="宋体" charset="-122"/>
              </a:rPr>
              <a:t>14%</a:t>
            </a:r>
            <a:r>
              <a:rPr lang="zh-CN" altLang="en-US" sz="2800" b="0" dirty="0">
                <a:ea typeface="宋体" charset="-122"/>
              </a:rPr>
              <a:t>和</a:t>
            </a:r>
            <a:r>
              <a:rPr lang="en-US" altLang="zh-CN" sz="2800" b="0" dirty="0">
                <a:ea typeface="宋体" charset="-122"/>
              </a:rPr>
              <a:t>13%</a:t>
            </a:r>
            <a:r>
              <a:rPr lang="zh-CN" altLang="en-US" sz="2800" b="0" dirty="0">
                <a:ea typeface="宋体" charset="-122"/>
              </a:rPr>
              <a:t>。该公司综合资本成本率可按如下两步测算。</a:t>
            </a:r>
          </a:p>
          <a:p>
            <a:pPr algn="l">
              <a:spcBef>
                <a:spcPct val="20000"/>
              </a:spcBef>
              <a:buFontTx/>
              <a:buChar char="•"/>
            </a:pPr>
            <a:r>
              <a:rPr lang="zh-CN" altLang="en-US" sz="2800" b="0" dirty="0">
                <a:ea typeface="宋体" charset="-122"/>
              </a:rPr>
              <a:t>第一步，计算各种长期资本的比例。</a:t>
            </a:r>
          </a:p>
          <a:p>
            <a:pPr lvl="1" algn="l">
              <a:spcBef>
                <a:spcPct val="20000"/>
              </a:spcBef>
              <a:buFontTx/>
              <a:buChar char="•"/>
            </a:pPr>
            <a:r>
              <a:rPr lang="en-US" altLang="zh-CN" sz="2800" b="0" dirty="0">
                <a:ea typeface="宋体" charset="-122"/>
              </a:rPr>
              <a:t>  </a:t>
            </a:r>
            <a:r>
              <a:rPr lang="zh-CN" altLang="en-US" sz="2800" b="0" dirty="0">
                <a:ea typeface="宋体" charset="-122"/>
              </a:rPr>
              <a:t>长期借款资本比例</a:t>
            </a:r>
            <a:r>
              <a:rPr lang="en-US" altLang="zh-CN" sz="2800" b="0" dirty="0">
                <a:ea typeface="宋体" charset="-122"/>
              </a:rPr>
              <a:t>=2000/10000=0.20</a:t>
            </a:r>
            <a:r>
              <a:rPr lang="zh-CN" altLang="en-US" sz="2800" b="0" dirty="0">
                <a:ea typeface="宋体" charset="-122"/>
              </a:rPr>
              <a:t>或</a:t>
            </a:r>
            <a:r>
              <a:rPr lang="en-US" altLang="zh-CN" sz="2800" b="0" dirty="0">
                <a:ea typeface="宋体" charset="-122"/>
              </a:rPr>
              <a:t>20%</a:t>
            </a:r>
            <a:endParaRPr lang="zh-CN" altLang="en-US" sz="2800" b="0" dirty="0">
              <a:ea typeface="宋体" charset="-122"/>
            </a:endParaRPr>
          </a:p>
          <a:p>
            <a:pPr lvl="1" algn="l">
              <a:spcBef>
                <a:spcPct val="20000"/>
              </a:spcBef>
              <a:buFontTx/>
              <a:buChar char="•"/>
            </a:pPr>
            <a:r>
              <a:rPr lang="en-US" altLang="zh-CN" sz="2800" b="0" dirty="0">
                <a:ea typeface="宋体" charset="-122"/>
              </a:rPr>
              <a:t>  </a:t>
            </a:r>
            <a:r>
              <a:rPr lang="zh-CN" altLang="en-US" sz="2800" b="0" dirty="0">
                <a:ea typeface="宋体" charset="-122"/>
              </a:rPr>
              <a:t>长期债券资本比例</a:t>
            </a:r>
            <a:r>
              <a:rPr lang="en-US" altLang="zh-CN" sz="2800" b="0" dirty="0">
                <a:ea typeface="宋体" charset="-122"/>
              </a:rPr>
              <a:t>=3500/10000=0.35</a:t>
            </a:r>
            <a:r>
              <a:rPr lang="zh-CN" altLang="en-US" sz="2800" b="0" dirty="0">
                <a:ea typeface="宋体" charset="-122"/>
              </a:rPr>
              <a:t>或</a:t>
            </a:r>
            <a:r>
              <a:rPr lang="en-US" altLang="zh-CN" sz="2800" b="0" dirty="0">
                <a:ea typeface="宋体" charset="-122"/>
              </a:rPr>
              <a:t>35%</a:t>
            </a:r>
            <a:endParaRPr lang="zh-CN" altLang="en-US" sz="2800" b="0" dirty="0">
              <a:ea typeface="宋体" charset="-122"/>
            </a:endParaRPr>
          </a:p>
          <a:p>
            <a:pPr lvl="1" algn="l">
              <a:spcBef>
                <a:spcPct val="20000"/>
              </a:spcBef>
              <a:buFontTx/>
              <a:buChar char="•"/>
            </a:pPr>
            <a:r>
              <a:rPr lang="en-US" altLang="zh-CN" sz="2800" b="0" dirty="0">
                <a:ea typeface="宋体" charset="-122"/>
              </a:rPr>
              <a:t>  </a:t>
            </a:r>
            <a:r>
              <a:rPr lang="zh-CN" altLang="en-US" sz="2800" b="0" dirty="0">
                <a:ea typeface="宋体" charset="-122"/>
              </a:rPr>
              <a:t>优先股资本比例</a:t>
            </a:r>
            <a:r>
              <a:rPr lang="en-US" altLang="zh-CN" sz="2800" b="0" dirty="0">
                <a:ea typeface="宋体" charset="-122"/>
              </a:rPr>
              <a:t>=1000/10000=0.10</a:t>
            </a:r>
            <a:r>
              <a:rPr lang="zh-CN" altLang="en-US" sz="2800" b="0" dirty="0">
                <a:ea typeface="宋体" charset="-122"/>
              </a:rPr>
              <a:t>或</a:t>
            </a:r>
            <a:r>
              <a:rPr lang="en-US" altLang="zh-CN" sz="2800" b="0" dirty="0">
                <a:ea typeface="宋体" charset="-122"/>
              </a:rPr>
              <a:t>10%</a:t>
            </a:r>
            <a:endParaRPr lang="zh-CN" altLang="en-US" sz="2800" b="0" dirty="0">
              <a:ea typeface="宋体" charset="-122"/>
            </a:endParaRPr>
          </a:p>
          <a:p>
            <a:pPr lvl="1" algn="l">
              <a:spcBef>
                <a:spcPct val="20000"/>
              </a:spcBef>
              <a:buFontTx/>
              <a:buChar char="•"/>
            </a:pPr>
            <a:r>
              <a:rPr lang="en-US" altLang="zh-CN" sz="2800" b="0" dirty="0">
                <a:ea typeface="宋体" charset="-122"/>
              </a:rPr>
              <a:t>  </a:t>
            </a:r>
            <a:r>
              <a:rPr lang="zh-CN" altLang="en-US" sz="2800" b="0" dirty="0">
                <a:ea typeface="宋体" charset="-122"/>
              </a:rPr>
              <a:t>普通股资本比例</a:t>
            </a:r>
            <a:r>
              <a:rPr lang="en-US" altLang="zh-CN" sz="2800" b="0" dirty="0">
                <a:ea typeface="宋体" charset="-122"/>
              </a:rPr>
              <a:t>=3000/10000=0.30</a:t>
            </a:r>
            <a:r>
              <a:rPr lang="zh-CN" altLang="en-US" sz="2800" b="0" dirty="0">
                <a:ea typeface="宋体" charset="-122"/>
              </a:rPr>
              <a:t>或</a:t>
            </a:r>
            <a:r>
              <a:rPr lang="en-US" altLang="zh-CN" sz="2800" b="0" dirty="0">
                <a:ea typeface="宋体" charset="-122"/>
              </a:rPr>
              <a:t>30%</a:t>
            </a:r>
            <a:endParaRPr lang="zh-CN" altLang="en-US" sz="2800" b="0" dirty="0">
              <a:ea typeface="宋体" charset="-122"/>
            </a:endParaRPr>
          </a:p>
          <a:p>
            <a:pPr lvl="1" algn="l">
              <a:spcBef>
                <a:spcPct val="20000"/>
              </a:spcBef>
              <a:buFontTx/>
              <a:buChar char="•"/>
            </a:pPr>
            <a:r>
              <a:rPr lang="en-US" altLang="zh-CN" sz="2800" b="0" dirty="0">
                <a:ea typeface="宋体" charset="-122"/>
              </a:rPr>
              <a:t>  </a:t>
            </a:r>
            <a:r>
              <a:rPr lang="zh-CN" altLang="en-US" sz="2800" b="0" dirty="0">
                <a:ea typeface="宋体" charset="-122"/>
              </a:rPr>
              <a:t>保留盈余资本比例</a:t>
            </a:r>
            <a:r>
              <a:rPr lang="en-US" altLang="zh-CN" sz="2800" b="0" dirty="0">
                <a:ea typeface="宋体" charset="-122"/>
              </a:rPr>
              <a:t>=500/10000=0.05</a:t>
            </a:r>
            <a:r>
              <a:rPr lang="zh-CN" altLang="en-US" sz="2800" b="0" dirty="0">
                <a:ea typeface="宋体" charset="-122"/>
              </a:rPr>
              <a:t>或</a:t>
            </a:r>
            <a:r>
              <a:rPr lang="en-US" altLang="zh-CN" sz="2800" b="0" dirty="0">
                <a:ea typeface="宋体" charset="-122"/>
              </a:rPr>
              <a:t>5%</a:t>
            </a:r>
            <a:endParaRPr lang="zh-CN" altLang="en-US" sz="2800" b="0" dirty="0">
              <a:ea typeface="宋体" charset="-122"/>
            </a:endParaRPr>
          </a:p>
          <a:p>
            <a:pPr algn="l">
              <a:spcBef>
                <a:spcPct val="20000"/>
              </a:spcBef>
              <a:buFontTx/>
              <a:buChar char="•"/>
            </a:pPr>
            <a:r>
              <a:rPr lang="zh-CN" altLang="en-US" sz="2800" b="0" dirty="0">
                <a:ea typeface="宋体" charset="-122"/>
              </a:rPr>
              <a:t>第二步，测算综合资本成本率</a:t>
            </a:r>
            <a:endParaRPr lang="en-US" altLang="zh-CN" sz="2800" b="0" dirty="0">
              <a:ea typeface="宋体" charset="-122"/>
            </a:endParaRPr>
          </a:p>
          <a:p>
            <a:pPr algn="l">
              <a:spcBef>
                <a:spcPct val="20000"/>
              </a:spcBef>
              <a:buFontTx/>
              <a:buChar char="•"/>
            </a:pPr>
            <a:r>
              <a:rPr lang="en-US" altLang="zh-CN" sz="2800" b="0" dirty="0" err="1">
                <a:ea typeface="宋体" charset="-122"/>
              </a:rPr>
              <a:t>Kw</a:t>
            </a:r>
            <a:r>
              <a:rPr lang="en-US" altLang="zh-CN" sz="2800" b="0" dirty="0">
                <a:ea typeface="宋体" charset="-122"/>
              </a:rPr>
              <a:t>=4%×0.20+6%×0.35+10%×0.10+14%×0.30+13%×0.05=8.75%</a:t>
            </a:r>
            <a:endParaRPr lang="zh-CN" altLang="en-US" sz="2800" b="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wipe(down)">
                                      <p:cBhvr>
                                        <p:cTn id="7" dur="500"/>
                                        <p:tgtEl>
                                          <p:spTgt spid="4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wipe(down)">
                                      <p:cBhvr>
                                        <p:cTn id="12" dur="500"/>
                                        <p:tgtEl>
                                          <p:spTgt spid="43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wipe(down)">
                                      <p:cBhvr>
                                        <p:cTn id="17" dur="500"/>
                                        <p:tgtEl>
                                          <p:spTgt spid="430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3010">
                                            <p:txEl>
                                              <p:pRg st="3" end="3"/>
                                            </p:txEl>
                                          </p:spTgt>
                                        </p:tgtEl>
                                        <p:attrNameLst>
                                          <p:attrName>style.visibility</p:attrName>
                                        </p:attrNameLst>
                                      </p:cBhvr>
                                      <p:to>
                                        <p:strVal val="visible"/>
                                      </p:to>
                                    </p:set>
                                    <p:animEffect transition="in" filter="wipe(down)">
                                      <p:cBhvr>
                                        <p:cTn id="22" dur="500"/>
                                        <p:tgtEl>
                                          <p:spTgt spid="430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3010">
                                            <p:txEl>
                                              <p:pRg st="4" end="4"/>
                                            </p:txEl>
                                          </p:spTgt>
                                        </p:tgtEl>
                                        <p:attrNameLst>
                                          <p:attrName>style.visibility</p:attrName>
                                        </p:attrNameLst>
                                      </p:cBhvr>
                                      <p:to>
                                        <p:strVal val="visible"/>
                                      </p:to>
                                    </p:set>
                                    <p:animEffect transition="in" filter="wipe(down)">
                                      <p:cBhvr>
                                        <p:cTn id="27" dur="500"/>
                                        <p:tgtEl>
                                          <p:spTgt spid="430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3010">
                                            <p:txEl>
                                              <p:pRg st="5" end="5"/>
                                            </p:txEl>
                                          </p:spTgt>
                                        </p:tgtEl>
                                        <p:attrNameLst>
                                          <p:attrName>style.visibility</p:attrName>
                                        </p:attrNameLst>
                                      </p:cBhvr>
                                      <p:to>
                                        <p:strVal val="visible"/>
                                      </p:to>
                                    </p:set>
                                    <p:animEffect transition="in" filter="wipe(down)">
                                      <p:cBhvr>
                                        <p:cTn id="32" dur="500"/>
                                        <p:tgtEl>
                                          <p:spTgt spid="4301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43010">
                                            <p:txEl>
                                              <p:pRg st="6" end="6"/>
                                            </p:txEl>
                                          </p:spTgt>
                                        </p:tgtEl>
                                        <p:attrNameLst>
                                          <p:attrName>style.visibility</p:attrName>
                                        </p:attrNameLst>
                                      </p:cBhvr>
                                      <p:to>
                                        <p:strVal val="visible"/>
                                      </p:to>
                                    </p:set>
                                    <p:animEffect transition="in" filter="wipe(down)">
                                      <p:cBhvr>
                                        <p:cTn id="37" dur="500"/>
                                        <p:tgtEl>
                                          <p:spTgt spid="4301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3010">
                                            <p:txEl>
                                              <p:pRg st="7" end="7"/>
                                            </p:txEl>
                                          </p:spTgt>
                                        </p:tgtEl>
                                        <p:attrNameLst>
                                          <p:attrName>style.visibility</p:attrName>
                                        </p:attrNameLst>
                                      </p:cBhvr>
                                      <p:to>
                                        <p:strVal val="visible"/>
                                      </p:to>
                                    </p:set>
                                    <p:animEffect transition="in" filter="wipe(down)">
                                      <p:cBhvr>
                                        <p:cTn id="42" dur="500"/>
                                        <p:tgtEl>
                                          <p:spTgt spid="4301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43010">
                                            <p:txEl>
                                              <p:pRg st="8" end="8"/>
                                            </p:txEl>
                                          </p:spTgt>
                                        </p:tgtEl>
                                        <p:attrNameLst>
                                          <p:attrName>style.visibility</p:attrName>
                                        </p:attrNameLst>
                                      </p:cBhvr>
                                      <p:to>
                                        <p:strVal val="visible"/>
                                      </p:to>
                                    </p:set>
                                    <p:animEffect transition="in" filter="wipe(down)">
                                      <p:cBhvr>
                                        <p:cTn id="47" dur="500"/>
                                        <p:tgtEl>
                                          <p:spTgt spid="430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b="1" smtClean="0"/>
              <a:t>选择一个资本结构</a:t>
            </a:r>
          </a:p>
        </p:txBody>
      </p:sp>
      <p:sp>
        <p:nvSpPr>
          <p:cNvPr id="6147" name="Rectangle 3"/>
          <p:cNvSpPr>
            <a:spLocks noGrp="1" noChangeArrowheads="1"/>
          </p:cNvSpPr>
          <p:nvPr>
            <p:ph type="body" idx="1"/>
          </p:nvPr>
        </p:nvSpPr>
        <p:spPr/>
        <p:txBody>
          <a:bodyPr/>
          <a:lstStyle/>
          <a:p>
            <a:pPr eaLnBrk="1" hangingPunct="1"/>
            <a:r>
              <a:rPr lang="zh-CN" altLang="en-US" b="1" dirty="0" smtClean="0"/>
              <a:t>财务管理者首要目标是什么？股东财富最大化</a:t>
            </a:r>
            <a:r>
              <a:rPr lang="en-US" altLang="zh-CN" b="1" dirty="0" smtClean="0"/>
              <a:t>;</a:t>
            </a:r>
            <a:endParaRPr lang="zh-CN" altLang="en-US" b="1" dirty="0" smtClean="0"/>
          </a:p>
          <a:p>
            <a:pPr eaLnBrk="1" hangingPunct="1"/>
            <a:r>
              <a:rPr lang="zh-CN" altLang="en-US" b="1" dirty="0" smtClean="0"/>
              <a:t>选择一个使股东财富最大化的一个资本结构</a:t>
            </a:r>
            <a:r>
              <a:rPr lang="en-US" altLang="zh-CN" b="1" dirty="0" smtClean="0"/>
              <a:t>;</a:t>
            </a:r>
            <a:endParaRPr lang="zh-CN" altLang="en-US" b="1" dirty="0" smtClean="0"/>
          </a:p>
          <a:p>
            <a:r>
              <a:rPr lang="zh-CN" altLang="en-US" b="1" dirty="0" smtClean="0"/>
              <a:t>股东财富</a:t>
            </a:r>
            <a:r>
              <a:rPr lang="zh-CN" altLang="en-US" b="1" dirty="0"/>
              <a:t>最大化的</a:t>
            </a:r>
            <a:r>
              <a:rPr lang="zh-CN" altLang="en-US" b="1" dirty="0" smtClean="0"/>
              <a:t>途径是企业</a:t>
            </a:r>
            <a:r>
              <a:rPr lang="zh-CN" altLang="en-US" b="1" dirty="0"/>
              <a:t>价值最大化</a:t>
            </a:r>
            <a:r>
              <a:rPr lang="zh-CN" altLang="en-US" b="1" dirty="0" smtClean="0"/>
              <a:t>或者加权平均资本成本</a:t>
            </a:r>
            <a:r>
              <a:rPr lang="en-US" altLang="zh-CN" b="1" dirty="0" smtClean="0"/>
              <a:t>WACC</a:t>
            </a:r>
            <a:r>
              <a:rPr lang="zh-CN" altLang="en-US" b="1" dirty="0" smtClean="0"/>
              <a:t>最小化</a:t>
            </a:r>
            <a:r>
              <a:rPr lang="en-US" altLang="zh-CN" b="1" dirty="0" smtClean="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4"/>
          <p:cNvSpPr txBox="1">
            <a:spLocks noChangeArrowheads="1"/>
          </p:cNvSpPr>
          <p:nvPr/>
        </p:nvSpPr>
        <p:spPr bwMode="auto">
          <a:xfrm>
            <a:off x="357188" y="142875"/>
            <a:ext cx="8429625" cy="6642100"/>
          </a:xfrm>
          <a:prstGeom prst="rect">
            <a:avLst/>
          </a:prstGeom>
          <a:noFill/>
          <a:ln w="9525">
            <a:noFill/>
            <a:miter lim="800000"/>
            <a:headEnd/>
            <a:tailEnd/>
          </a:ln>
        </p:spPr>
        <p:txBody>
          <a:bodyPr>
            <a:spAutoFit/>
          </a:bodyPr>
          <a:lstStyle/>
          <a:p>
            <a:pPr algn="l">
              <a:spcBef>
                <a:spcPct val="20000"/>
              </a:spcBef>
              <a:buFontTx/>
              <a:buChar char="•"/>
            </a:pPr>
            <a:r>
              <a:rPr lang="zh-CN" altLang="en-US" sz="2800" b="0" dirty="0">
                <a:ea typeface="宋体" charset="-122"/>
              </a:rPr>
              <a:t>上述计算过程亦可列表进行：</a:t>
            </a: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r>
              <a:rPr lang="zh-CN" altLang="en-US" sz="2800" b="0" dirty="0" smtClean="0">
                <a:ea typeface="宋体" charset="-122"/>
              </a:rPr>
              <a:t>例</a:t>
            </a:r>
            <a:r>
              <a:rPr lang="en-US" altLang="zh-CN" sz="2800" b="0" dirty="0" smtClean="0">
                <a:ea typeface="宋体" charset="-122"/>
              </a:rPr>
              <a:t>a</a:t>
            </a:r>
            <a:r>
              <a:rPr lang="zh-CN" altLang="en-US" sz="2800" b="0" dirty="0" smtClean="0">
                <a:ea typeface="宋体" charset="-122"/>
              </a:rPr>
              <a:t>：</a:t>
            </a:r>
            <a:r>
              <a:rPr lang="en-US" altLang="zh-CN" sz="2800" b="0" dirty="0">
                <a:ea typeface="宋体" charset="-122"/>
              </a:rPr>
              <a:t>ABC</a:t>
            </a:r>
            <a:r>
              <a:rPr lang="zh-CN" altLang="en-US" sz="2800" b="0" dirty="0">
                <a:ea typeface="宋体" charset="-122"/>
              </a:rPr>
              <a:t>公司若按账面价值确定资本比例，测算综合资本成本率，如表</a:t>
            </a:r>
            <a:r>
              <a:rPr lang="en-US" altLang="zh-CN" sz="2800" b="0" dirty="0">
                <a:ea typeface="宋体" charset="-122"/>
              </a:rPr>
              <a:t>6-2</a:t>
            </a:r>
            <a:r>
              <a:rPr lang="zh-CN" altLang="en-US" sz="2800" b="0" dirty="0">
                <a:ea typeface="宋体" charset="-122"/>
              </a:rPr>
              <a:t>所示。</a:t>
            </a: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p:txBody>
      </p:sp>
      <p:pic>
        <p:nvPicPr>
          <p:cNvPr id="88065" name="Picture 1"/>
          <p:cNvPicPr>
            <a:picLocks noChangeAspect="1" noChangeArrowheads="1"/>
          </p:cNvPicPr>
          <p:nvPr/>
        </p:nvPicPr>
        <p:blipFill>
          <a:blip r:embed="rId2" cstate="print"/>
          <a:srcRect/>
          <a:stretch>
            <a:fillRect/>
          </a:stretch>
        </p:blipFill>
        <p:spPr bwMode="auto">
          <a:xfrm>
            <a:off x="519113" y="4214813"/>
            <a:ext cx="7696200" cy="235743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500063" y="889000"/>
            <a:ext cx="7685087" cy="2168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8065"/>
                                        </p:tgtEl>
                                        <p:attrNameLst>
                                          <p:attrName>style.visibility</p:attrName>
                                        </p:attrNameLst>
                                      </p:cBhvr>
                                      <p:to>
                                        <p:strVal val="visible"/>
                                      </p:to>
                                    </p:set>
                                    <p:animEffect transition="in" filter="wipe(up)">
                                      <p:cBhvr>
                                        <p:cTn id="12" dur="500"/>
                                        <p:tgtEl>
                                          <p:spTgt spid="88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4"/>
          <p:cNvSpPr txBox="1">
            <a:spLocks noChangeArrowheads="1"/>
          </p:cNvSpPr>
          <p:nvPr/>
        </p:nvSpPr>
        <p:spPr bwMode="auto">
          <a:xfrm>
            <a:off x="357188" y="142875"/>
            <a:ext cx="8429625" cy="4487863"/>
          </a:xfrm>
          <a:prstGeom prst="rect">
            <a:avLst/>
          </a:prstGeom>
          <a:noFill/>
          <a:ln w="9525">
            <a:noFill/>
            <a:miter lim="800000"/>
            <a:headEnd/>
            <a:tailEnd/>
          </a:ln>
        </p:spPr>
        <p:txBody>
          <a:bodyPr>
            <a:spAutoFit/>
          </a:bodyPr>
          <a:lstStyle/>
          <a:p>
            <a:pPr algn="l">
              <a:spcBef>
                <a:spcPct val="20000"/>
              </a:spcBef>
              <a:buFontTx/>
              <a:buChar char="•"/>
            </a:pPr>
            <a:r>
              <a:rPr lang="zh-CN" altLang="en-US" sz="2800" b="0" dirty="0" smtClean="0">
                <a:ea typeface="宋体" charset="-122"/>
              </a:rPr>
              <a:t>例</a:t>
            </a:r>
            <a:r>
              <a:rPr lang="en-US" altLang="zh-CN" sz="2800" b="0" dirty="0" smtClean="0">
                <a:ea typeface="宋体" charset="-122"/>
              </a:rPr>
              <a:t>b</a:t>
            </a:r>
            <a:r>
              <a:rPr lang="zh-CN" altLang="en-US" sz="2800" b="0" dirty="0" smtClean="0">
                <a:ea typeface="宋体" charset="-122"/>
              </a:rPr>
              <a:t>：</a:t>
            </a:r>
            <a:r>
              <a:rPr lang="en-US" altLang="zh-CN" sz="2800" b="0" dirty="0">
                <a:ea typeface="宋体" charset="-122"/>
              </a:rPr>
              <a:t>ABC</a:t>
            </a:r>
            <a:r>
              <a:rPr lang="zh-CN" altLang="en-US" sz="2800" b="0" dirty="0">
                <a:ea typeface="宋体" charset="-122"/>
              </a:rPr>
              <a:t>公司若按市场价值确定资本比例，测算综合资本成本率，如表</a:t>
            </a:r>
            <a:r>
              <a:rPr lang="en-US" altLang="zh-CN" sz="2800" b="0" dirty="0">
                <a:ea typeface="宋体" charset="-122"/>
              </a:rPr>
              <a:t>6-3</a:t>
            </a:r>
            <a:r>
              <a:rPr lang="zh-CN" altLang="en-US" sz="2800" b="0" dirty="0">
                <a:ea typeface="宋体" charset="-122"/>
              </a:rPr>
              <a:t>所示。</a:t>
            </a: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endParaRPr lang="en-US" altLang="zh-CN" sz="2800" b="0" dirty="0">
              <a:ea typeface="宋体" charset="-122"/>
            </a:endParaRPr>
          </a:p>
          <a:p>
            <a:pPr algn="l">
              <a:spcBef>
                <a:spcPct val="20000"/>
              </a:spcBef>
              <a:buFontTx/>
              <a:buChar char="•"/>
            </a:pPr>
            <a:r>
              <a:rPr lang="zh-CN" altLang="en-US" sz="2800" b="0" dirty="0" smtClean="0">
                <a:ea typeface="宋体" charset="-122"/>
              </a:rPr>
              <a:t>例</a:t>
            </a:r>
            <a:r>
              <a:rPr lang="en-US" altLang="zh-CN" sz="2800" b="0" dirty="0" smtClean="0">
                <a:ea typeface="宋体" charset="-122"/>
              </a:rPr>
              <a:t>c</a:t>
            </a:r>
            <a:r>
              <a:rPr lang="zh-CN" altLang="en-US" sz="2800" b="0" dirty="0" smtClean="0">
                <a:ea typeface="宋体" charset="-122"/>
              </a:rPr>
              <a:t>：</a:t>
            </a:r>
            <a:r>
              <a:rPr lang="en-US" altLang="zh-CN" sz="2800" b="0" dirty="0">
                <a:ea typeface="宋体" charset="-122"/>
              </a:rPr>
              <a:t>ABC</a:t>
            </a:r>
            <a:r>
              <a:rPr lang="zh-CN" altLang="en-US" sz="2800" b="0" dirty="0">
                <a:ea typeface="宋体" charset="-122"/>
              </a:rPr>
              <a:t>公司若按目标价值确定资本比例，进而测算综合资本成本率，如表</a:t>
            </a:r>
            <a:r>
              <a:rPr lang="en-US" altLang="zh-CN" sz="2800" b="0" dirty="0">
                <a:ea typeface="宋体" charset="-122"/>
              </a:rPr>
              <a:t>6-4</a:t>
            </a:r>
            <a:r>
              <a:rPr lang="zh-CN" altLang="en-US" sz="2800" b="0" dirty="0">
                <a:ea typeface="宋体" charset="-122"/>
              </a:rPr>
              <a:t>所示。</a:t>
            </a:r>
          </a:p>
        </p:txBody>
      </p:sp>
      <p:pic>
        <p:nvPicPr>
          <p:cNvPr id="88067" name="Picture 3"/>
          <p:cNvPicPr>
            <a:picLocks noChangeAspect="1" noChangeArrowheads="1"/>
          </p:cNvPicPr>
          <p:nvPr/>
        </p:nvPicPr>
        <p:blipFill>
          <a:blip r:embed="rId2" cstate="print"/>
          <a:srcRect/>
          <a:stretch>
            <a:fillRect/>
          </a:stretch>
        </p:blipFill>
        <p:spPr bwMode="auto">
          <a:xfrm>
            <a:off x="714375" y="4643438"/>
            <a:ext cx="7786688" cy="1949450"/>
          </a:xfrm>
          <a:prstGeom prst="rect">
            <a:avLst/>
          </a:prstGeom>
          <a:noFill/>
          <a:ln w="9525">
            <a:noFill/>
            <a:miter lim="800000"/>
            <a:headEnd/>
            <a:tailEnd/>
          </a:ln>
        </p:spPr>
      </p:pic>
      <p:pic>
        <p:nvPicPr>
          <p:cNvPr id="51206" name="Picture 6"/>
          <p:cNvPicPr>
            <a:picLocks noChangeAspect="1" noChangeArrowheads="1"/>
          </p:cNvPicPr>
          <p:nvPr/>
        </p:nvPicPr>
        <p:blipFill>
          <a:blip r:embed="rId3" cstate="print"/>
          <a:srcRect/>
          <a:stretch>
            <a:fillRect/>
          </a:stretch>
        </p:blipFill>
        <p:spPr bwMode="auto">
          <a:xfrm>
            <a:off x="714375" y="1203325"/>
            <a:ext cx="7786688" cy="2447925"/>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wipe(up)">
                                      <p:cBhvr>
                                        <p:cTn id="7" dur="500"/>
                                        <p:tgtEl>
                                          <p:spTgt spid="51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wipe(up)">
                                      <p:cBhvr>
                                        <p:cTn id="12"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Grp="1" noChangeArrowheads="1"/>
          </p:cNvSpPr>
          <p:nvPr>
            <p:ph type="title" idx="4294967295"/>
          </p:nvPr>
        </p:nvSpPr>
        <p:spPr/>
        <p:txBody>
          <a:bodyPr anchor="ctr"/>
          <a:lstStyle/>
          <a:p>
            <a:pPr eaLnBrk="1" hangingPunct="1"/>
            <a:r>
              <a:rPr lang="zh-CN" altLang="en-US" b="1" dirty="0" smtClean="0"/>
              <a:t>第</a:t>
            </a:r>
            <a:r>
              <a:rPr lang="en-US" altLang="zh-CN" b="1" dirty="0" smtClean="0"/>
              <a:t>3</a:t>
            </a:r>
            <a:r>
              <a:rPr lang="zh-CN" altLang="en-US" b="1" dirty="0" smtClean="0"/>
              <a:t>节  杠杆利益与风险的衡量</a:t>
            </a:r>
          </a:p>
        </p:txBody>
      </p:sp>
      <p:sp>
        <p:nvSpPr>
          <p:cNvPr id="49155" name="矩形 3"/>
          <p:cNvSpPr>
            <a:spLocks noGrp="1" noChangeArrowheads="1"/>
          </p:cNvSpPr>
          <p:nvPr>
            <p:ph type="body" idx="4294967295"/>
          </p:nvPr>
        </p:nvSpPr>
        <p:spPr/>
        <p:txBody>
          <a:bodyPr/>
          <a:lstStyle/>
          <a:p>
            <a:pPr eaLnBrk="1" hangingPunct="1"/>
            <a:r>
              <a:rPr lang="zh-CN" altLang="en-US" b="1" dirty="0" smtClean="0"/>
              <a:t>一、营业杠杆利益与风险</a:t>
            </a:r>
          </a:p>
          <a:p>
            <a:pPr eaLnBrk="1" hangingPunct="1"/>
            <a:r>
              <a:rPr lang="zh-CN" altLang="en-US" b="1" dirty="0" smtClean="0"/>
              <a:t>二、财务杠杆利益与风险</a:t>
            </a:r>
          </a:p>
          <a:p>
            <a:pPr eaLnBrk="1" hangingPunct="1"/>
            <a:r>
              <a:rPr lang="zh-CN" altLang="en-US" b="1" dirty="0" smtClean="0"/>
              <a:t>三、联合杠杆利益与风险</a:t>
            </a:r>
          </a:p>
        </p:txBody>
      </p:sp>
      <p:sp>
        <p:nvSpPr>
          <p:cNvPr id="49156" name="矩形 5"/>
          <p:cNvSpPr>
            <a:spLocks noChangeArrowheads="1"/>
          </p:cNvSpPr>
          <p:nvPr/>
        </p:nvSpPr>
        <p:spPr bwMode="auto">
          <a:xfrm>
            <a:off x="3557588" y="332898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49157" name="矩形 7"/>
          <p:cNvSpPr>
            <a:spLocks noChangeArrowheads="1"/>
          </p:cNvSpPr>
          <p:nvPr/>
        </p:nvSpPr>
        <p:spPr bwMode="auto">
          <a:xfrm>
            <a:off x="3224213" y="332898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Tree>
  </p:cSld>
  <p:clrMapOvr>
    <a:masterClrMapping/>
  </p:clrMapOvr>
  <p:transition>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b="1" dirty="0" smtClean="0"/>
              <a:t>企业营业风险与财务风险</a:t>
            </a:r>
          </a:p>
        </p:txBody>
      </p:sp>
      <p:sp>
        <p:nvSpPr>
          <p:cNvPr id="7171" name="Rectangle 3"/>
          <p:cNvSpPr>
            <a:spLocks noGrp="1" noChangeArrowheads="1"/>
          </p:cNvSpPr>
          <p:nvPr>
            <p:ph type="body" idx="1"/>
          </p:nvPr>
        </p:nvSpPr>
        <p:spPr/>
        <p:txBody>
          <a:bodyPr>
            <a:normAutofit lnSpcReduction="10000"/>
          </a:bodyPr>
          <a:lstStyle/>
          <a:p>
            <a:pPr>
              <a:buNone/>
            </a:pPr>
            <a:r>
              <a:rPr lang="en-US" altLang="zh-CN" b="1" dirty="0" smtClean="0"/>
              <a:t> (</a:t>
            </a:r>
            <a:r>
              <a:rPr lang="zh-CN" altLang="en-US" b="1" dirty="0" smtClean="0"/>
              <a:t>一</a:t>
            </a:r>
            <a:r>
              <a:rPr lang="en-US" altLang="zh-CN" b="1" dirty="0" smtClean="0"/>
              <a:t>)</a:t>
            </a:r>
            <a:r>
              <a:rPr lang="zh-CN" altLang="en-US" b="1" dirty="0" smtClean="0"/>
              <a:t>营业风险及其影响因素</a:t>
            </a:r>
            <a:r>
              <a:rPr lang="en-US" altLang="zh-CN" b="1" dirty="0" smtClean="0"/>
              <a:t>:                         </a:t>
            </a:r>
          </a:p>
          <a:p>
            <a:pPr eaLnBrk="1" hangingPunct="1"/>
            <a:r>
              <a:rPr lang="en-US" altLang="zh-CN" b="1" dirty="0" smtClean="0"/>
              <a:t> </a:t>
            </a:r>
            <a:r>
              <a:rPr lang="zh-CN" altLang="en-US" b="1" dirty="0" smtClean="0"/>
              <a:t>需求</a:t>
            </a:r>
            <a:r>
              <a:rPr lang="en-US" altLang="zh-CN" b="1" dirty="0" smtClean="0"/>
              <a:t>;            </a:t>
            </a:r>
          </a:p>
          <a:p>
            <a:pPr eaLnBrk="1" hangingPunct="1"/>
            <a:r>
              <a:rPr lang="zh-CN" altLang="en-US" b="1" dirty="0" smtClean="0"/>
              <a:t> 销售价格</a:t>
            </a:r>
            <a:r>
              <a:rPr lang="en-US" altLang="zh-CN" b="1" dirty="0" smtClean="0"/>
              <a:t>;                          </a:t>
            </a:r>
          </a:p>
          <a:p>
            <a:pPr eaLnBrk="1" hangingPunct="1"/>
            <a:r>
              <a:rPr lang="zh-CN" altLang="en-US" b="1" dirty="0" smtClean="0"/>
              <a:t> 原材料价格                                             </a:t>
            </a:r>
            <a:endParaRPr lang="en-US" altLang="zh-CN" b="1" dirty="0" smtClean="0"/>
          </a:p>
          <a:p>
            <a:pPr eaLnBrk="1" hangingPunct="1"/>
            <a:r>
              <a:rPr lang="zh-CN" altLang="en-US" b="1" dirty="0" smtClean="0"/>
              <a:t> 对销售价格的调整能力</a:t>
            </a:r>
            <a:r>
              <a:rPr lang="en-US" altLang="zh-CN" b="1" dirty="0" smtClean="0"/>
              <a:t>;                          </a:t>
            </a:r>
          </a:p>
          <a:p>
            <a:pPr eaLnBrk="1" hangingPunct="1"/>
            <a:r>
              <a:rPr lang="en-US" altLang="zh-CN" b="1" dirty="0" smtClean="0"/>
              <a:t> </a:t>
            </a:r>
            <a:r>
              <a:rPr lang="zh-CN" altLang="en-US" b="1" dirty="0" smtClean="0"/>
              <a:t>固定成本等</a:t>
            </a:r>
            <a:r>
              <a:rPr lang="en-US" altLang="zh-CN" b="1" dirty="0" smtClean="0"/>
              <a:t>.     </a:t>
            </a:r>
          </a:p>
          <a:p>
            <a:pPr eaLnBrk="1" hangingPunct="1"/>
            <a:r>
              <a:rPr lang="en-US" altLang="zh-CN" b="1" dirty="0" smtClean="0"/>
              <a:t>                                            </a:t>
            </a:r>
          </a:p>
          <a:p>
            <a:pPr eaLnBrk="1" hangingPunct="1">
              <a:buNone/>
            </a:pPr>
            <a:r>
              <a:rPr lang="en-US" altLang="zh-CN" b="1" dirty="0" smtClean="0"/>
              <a:t> (</a:t>
            </a:r>
            <a:r>
              <a:rPr lang="zh-CN" altLang="en-US" b="1" dirty="0" smtClean="0"/>
              <a:t>二</a:t>
            </a:r>
            <a:r>
              <a:rPr lang="en-US" altLang="zh-CN" b="1" dirty="0" smtClean="0"/>
              <a:t>)</a:t>
            </a:r>
            <a:r>
              <a:rPr lang="zh-CN" altLang="en-US" b="1" dirty="0" smtClean="0"/>
              <a:t>财务（举债）风险及其影响因素</a:t>
            </a:r>
            <a:r>
              <a:rPr lang="en-US" altLang="zh-CN" b="1" dirty="0" smtClean="0"/>
              <a:t>.</a:t>
            </a:r>
          </a:p>
          <a:p>
            <a:pPr eaLnBrk="1" hangingPunct="1"/>
            <a:endParaRPr lang="en-US" altLang="zh-CN" b="1"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b="1" smtClean="0"/>
              <a:t>企业收益的组成</a:t>
            </a:r>
          </a:p>
        </p:txBody>
      </p:sp>
      <p:sp>
        <p:nvSpPr>
          <p:cNvPr id="8195" name="Rectangle 3"/>
          <p:cNvSpPr>
            <a:spLocks noGrp="1" noChangeArrowheads="1"/>
          </p:cNvSpPr>
          <p:nvPr>
            <p:ph type="body" idx="1"/>
          </p:nvPr>
        </p:nvSpPr>
        <p:spPr/>
        <p:txBody>
          <a:bodyPr/>
          <a:lstStyle/>
          <a:p>
            <a:pPr eaLnBrk="1" hangingPunct="1">
              <a:lnSpc>
                <a:spcPct val="80000"/>
              </a:lnSpc>
              <a:buFontTx/>
              <a:buNone/>
            </a:pPr>
            <a:r>
              <a:rPr lang="en-US" altLang="zh-CN" sz="2800" b="1" dirty="0" smtClean="0"/>
              <a:t>           </a:t>
            </a:r>
            <a:r>
              <a:rPr lang="zh-CN" altLang="en-US" sz="2800" b="1" dirty="0" smtClean="0"/>
              <a:t>主营业务收入</a:t>
            </a:r>
            <a:r>
              <a:rPr lang="en-US" altLang="zh-CN" sz="2800" b="1" dirty="0" smtClean="0"/>
              <a:t>(</a:t>
            </a:r>
            <a:r>
              <a:rPr lang="en-US" altLang="zh-CN" sz="2800" b="1" dirty="0" smtClean="0">
                <a:solidFill>
                  <a:schemeClr val="accent2"/>
                </a:solidFill>
              </a:rPr>
              <a:t>S=Q*P</a:t>
            </a:r>
            <a:r>
              <a:rPr lang="en-US" altLang="zh-CN" sz="2800" b="1" dirty="0" smtClean="0"/>
              <a:t>)</a:t>
            </a:r>
          </a:p>
          <a:p>
            <a:pPr eaLnBrk="1" hangingPunct="1">
              <a:lnSpc>
                <a:spcPct val="80000"/>
              </a:lnSpc>
              <a:buFontTx/>
              <a:buNone/>
            </a:pPr>
            <a:r>
              <a:rPr lang="en-US" altLang="zh-CN" b="1" dirty="0" smtClean="0"/>
              <a:t>  </a:t>
            </a:r>
            <a:r>
              <a:rPr lang="zh-CN" altLang="zh-CN" b="1" dirty="0" smtClean="0"/>
              <a:t>减</a:t>
            </a:r>
            <a:r>
              <a:rPr lang="en-US" altLang="zh-CN" b="1" dirty="0" smtClean="0"/>
              <a:t>:  </a:t>
            </a:r>
            <a:r>
              <a:rPr lang="zh-CN" altLang="en-US" sz="2800" b="1" dirty="0" smtClean="0"/>
              <a:t>变动成本</a:t>
            </a:r>
            <a:r>
              <a:rPr lang="en-US" altLang="zh-CN" sz="2800" b="1" dirty="0" smtClean="0"/>
              <a:t>(</a:t>
            </a:r>
            <a:r>
              <a:rPr lang="en-US" altLang="zh-CN" sz="2800" b="1" dirty="0" smtClean="0">
                <a:solidFill>
                  <a:schemeClr val="accent2"/>
                </a:solidFill>
              </a:rPr>
              <a:t>C=Q*v=</a:t>
            </a:r>
            <a:r>
              <a:rPr lang="zh-CN" altLang="en-US" sz="2800" b="1" dirty="0" smtClean="0">
                <a:solidFill>
                  <a:schemeClr val="accent2"/>
                </a:solidFill>
              </a:rPr>
              <a:t>变动成本率</a:t>
            </a:r>
            <a:r>
              <a:rPr lang="en-US" altLang="zh-CN" sz="2800" b="1" dirty="0" smtClean="0">
                <a:solidFill>
                  <a:schemeClr val="accent2"/>
                </a:solidFill>
              </a:rPr>
              <a:t>b*S</a:t>
            </a:r>
            <a:r>
              <a:rPr lang="en-US" altLang="zh-CN" sz="2800" b="1" dirty="0" smtClean="0"/>
              <a:t>)</a:t>
            </a:r>
          </a:p>
          <a:p>
            <a:pPr eaLnBrk="1" hangingPunct="1">
              <a:lnSpc>
                <a:spcPct val="80000"/>
              </a:lnSpc>
              <a:buFontTx/>
              <a:buNone/>
            </a:pPr>
            <a:r>
              <a:rPr lang="en-US" altLang="zh-CN" sz="2800" b="1" dirty="0" smtClean="0"/>
              <a:t>       =</a:t>
            </a:r>
            <a:r>
              <a:rPr lang="zh-CN" altLang="en-US" sz="2800" b="1" dirty="0" smtClean="0">
                <a:solidFill>
                  <a:srgbClr val="FF3300"/>
                </a:solidFill>
              </a:rPr>
              <a:t>边际贡献</a:t>
            </a:r>
          </a:p>
          <a:p>
            <a:pPr eaLnBrk="1" hangingPunct="1">
              <a:lnSpc>
                <a:spcPct val="80000"/>
              </a:lnSpc>
              <a:buFontTx/>
              <a:buNone/>
            </a:pPr>
            <a:r>
              <a:rPr lang="zh-CN" altLang="en-US" b="1" dirty="0" smtClean="0"/>
              <a:t>  </a:t>
            </a:r>
            <a:r>
              <a:rPr lang="zh-CN" altLang="zh-CN" b="1" dirty="0" smtClean="0"/>
              <a:t>减</a:t>
            </a:r>
            <a:r>
              <a:rPr lang="en-US" altLang="zh-CN" b="1" dirty="0" smtClean="0"/>
              <a:t>:  </a:t>
            </a:r>
            <a:r>
              <a:rPr lang="zh-CN" altLang="en-US" sz="2800" b="1" dirty="0" smtClean="0"/>
              <a:t>固定成本</a:t>
            </a:r>
            <a:r>
              <a:rPr lang="en-US" altLang="zh-CN" sz="2800" b="1" dirty="0" smtClean="0"/>
              <a:t>(</a:t>
            </a:r>
            <a:r>
              <a:rPr lang="en-US" altLang="zh-CN" sz="2800" b="1" dirty="0" smtClean="0">
                <a:solidFill>
                  <a:schemeClr val="accent2"/>
                </a:solidFill>
              </a:rPr>
              <a:t>F</a:t>
            </a:r>
            <a:r>
              <a:rPr lang="en-US" altLang="zh-CN" sz="2800" b="1" dirty="0" smtClean="0"/>
              <a:t>)</a:t>
            </a:r>
          </a:p>
          <a:p>
            <a:pPr eaLnBrk="1" hangingPunct="1">
              <a:lnSpc>
                <a:spcPct val="80000"/>
              </a:lnSpc>
              <a:buFontTx/>
              <a:buNone/>
            </a:pPr>
            <a:r>
              <a:rPr lang="en-US" altLang="zh-CN" sz="2800" b="1" dirty="0" smtClean="0"/>
              <a:t>       =</a:t>
            </a:r>
            <a:r>
              <a:rPr lang="zh-CN" altLang="en-US" sz="2800" b="1" dirty="0" smtClean="0"/>
              <a:t>税息前利润</a:t>
            </a:r>
            <a:r>
              <a:rPr lang="en-US" altLang="zh-CN" sz="2800" b="1" dirty="0" smtClean="0"/>
              <a:t>(</a:t>
            </a:r>
            <a:r>
              <a:rPr lang="en-US" altLang="zh-CN" sz="2800" b="1" dirty="0" smtClean="0">
                <a:solidFill>
                  <a:srgbClr val="FF3300"/>
                </a:solidFill>
              </a:rPr>
              <a:t>EBIT</a:t>
            </a:r>
            <a:r>
              <a:rPr lang="en-US" altLang="zh-CN" sz="2800" b="1" dirty="0" smtClean="0"/>
              <a:t>)</a:t>
            </a:r>
          </a:p>
          <a:p>
            <a:pPr eaLnBrk="1" hangingPunct="1">
              <a:lnSpc>
                <a:spcPct val="80000"/>
              </a:lnSpc>
              <a:buFontTx/>
              <a:buNone/>
            </a:pPr>
            <a:r>
              <a:rPr lang="en-US" altLang="zh-CN" b="1" dirty="0" smtClean="0"/>
              <a:t>  </a:t>
            </a:r>
            <a:r>
              <a:rPr lang="zh-CN" altLang="zh-CN" b="1" dirty="0" smtClean="0"/>
              <a:t>减</a:t>
            </a:r>
            <a:r>
              <a:rPr lang="en-US" altLang="zh-CN" b="1" dirty="0" smtClean="0"/>
              <a:t>:</a:t>
            </a:r>
            <a:r>
              <a:rPr lang="zh-CN" altLang="en-US" sz="2800" b="1" dirty="0" smtClean="0"/>
              <a:t>利息费用</a:t>
            </a:r>
            <a:r>
              <a:rPr lang="en-US" altLang="zh-CN" sz="2800" b="1" dirty="0" smtClean="0"/>
              <a:t>(</a:t>
            </a:r>
            <a:r>
              <a:rPr lang="en-US" altLang="zh-CN" sz="2800" b="1" dirty="0" smtClean="0">
                <a:solidFill>
                  <a:schemeClr val="accent2"/>
                </a:solidFill>
              </a:rPr>
              <a:t>I</a:t>
            </a:r>
            <a:r>
              <a:rPr lang="en-US" altLang="zh-CN" sz="2800" b="1" dirty="0" smtClean="0"/>
              <a:t>)</a:t>
            </a:r>
          </a:p>
          <a:p>
            <a:pPr eaLnBrk="1" hangingPunct="1">
              <a:lnSpc>
                <a:spcPct val="80000"/>
              </a:lnSpc>
              <a:buFontTx/>
              <a:buNone/>
            </a:pPr>
            <a:r>
              <a:rPr lang="en-US" altLang="zh-CN" sz="2800" b="1" dirty="0" smtClean="0"/>
              <a:t>       =</a:t>
            </a:r>
            <a:r>
              <a:rPr lang="zh-CN" altLang="en-US" sz="2800" b="1" dirty="0" smtClean="0"/>
              <a:t>税前利润</a:t>
            </a:r>
            <a:r>
              <a:rPr lang="en-US" altLang="zh-CN" sz="2800" b="1" dirty="0" smtClean="0"/>
              <a:t>(</a:t>
            </a:r>
            <a:r>
              <a:rPr lang="en-US" altLang="zh-CN" sz="2800" b="1" dirty="0" smtClean="0">
                <a:solidFill>
                  <a:srgbClr val="FF3300"/>
                </a:solidFill>
              </a:rPr>
              <a:t>EBT</a:t>
            </a:r>
            <a:r>
              <a:rPr lang="en-US" altLang="zh-CN" sz="2800" b="1" dirty="0" smtClean="0"/>
              <a:t>)</a:t>
            </a:r>
          </a:p>
          <a:p>
            <a:pPr eaLnBrk="1" hangingPunct="1">
              <a:lnSpc>
                <a:spcPct val="80000"/>
              </a:lnSpc>
              <a:buFontTx/>
              <a:buNone/>
            </a:pPr>
            <a:r>
              <a:rPr lang="en-US" altLang="zh-CN" b="1" dirty="0" smtClean="0"/>
              <a:t>  </a:t>
            </a:r>
            <a:r>
              <a:rPr lang="zh-CN" altLang="zh-CN" b="1" dirty="0" smtClean="0"/>
              <a:t>减</a:t>
            </a:r>
            <a:r>
              <a:rPr lang="en-US" altLang="zh-CN" b="1" dirty="0" smtClean="0"/>
              <a:t>:</a:t>
            </a:r>
            <a:r>
              <a:rPr lang="zh-CN" altLang="en-US" sz="2800" b="1" dirty="0" smtClean="0"/>
              <a:t>所得税</a:t>
            </a:r>
            <a:r>
              <a:rPr lang="en-US" altLang="zh-CN" sz="2800" b="1" dirty="0" smtClean="0"/>
              <a:t>(</a:t>
            </a:r>
            <a:r>
              <a:rPr lang="en-US" altLang="zh-CN" sz="2800" b="1" dirty="0" smtClean="0">
                <a:solidFill>
                  <a:schemeClr val="accent2"/>
                </a:solidFill>
              </a:rPr>
              <a:t>T</a:t>
            </a:r>
            <a:r>
              <a:rPr lang="en-US" altLang="zh-CN" sz="2800" b="1" dirty="0" smtClean="0"/>
              <a:t>)</a:t>
            </a:r>
          </a:p>
          <a:p>
            <a:pPr eaLnBrk="1" hangingPunct="1">
              <a:lnSpc>
                <a:spcPct val="80000"/>
              </a:lnSpc>
              <a:buFontTx/>
              <a:buNone/>
            </a:pPr>
            <a:r>
              <a:rPr lang="en-US" altLang="zh-CN" sz="2800" b="1" dirty="0" smtClean="0"/>
              <a:t>       =</a:t>
            </a:r>
            <a:r>
              <a:rPr lang="zh-CN" altLang="en-US" sz="2800" b="1" dirty="0" smtClean="0"/>
              <a:t>税后利润</a:t>
            </a:r>
            <a:r>
              <a:rPr lang="en-US" altLang="zh-CN" sz="2800" b="1" dirty="0" smtClean="0">
                <a:solidFill>
                  <a:srgbClr val="FF3300"/>
                </a:solidFill>
              </a:rPr>
              <a:t>EAT</a:t>
            </a:r>
            <a:r>
              <a:rPr lang="en-US" altLang="zh-CN" sz="2800" b="1" dirty="0" smtClean="0"/>
              <a:t>(-</a:t>
            </a:r>
            <a:r>
              <a:rPr lang="zh-CN" altLang="en-US" sz="2800" b="1" dirty="0" smtClean="0"/>
              <a:t>优先股股利</a:t>
            </a:r>
            <a:r>
              <a:rPr lang="en-US" altLang="zh-CN" sz="2800" b="1" dirty="0" smtClean="0">
                <a:solidFill>
                  <a:schemeClr val="accent2"/>
                </a:solidFill>
              </a:rPr>
              <a:t>D</a:t>
            </a:r>
            <a:r>
              <a:rPr lang="en-US" altLang="zh-CN" sz="2800" b="1" dirty="0" smtClean="0"/>
              <a:t>)/N</a:t>
            </a:r>
          </a:p>
          <a:p>
            <a:pPr eaLnBrk="1" hangingPunct="1">
              <a:lnSpc>
                <a:spcPct val="80000"/>
              </a:lnSpc>
              <a:buFontTx/>
              <a:buNone/>
            </a:pPr>
            <a:r>
              <a:rPr lang="en-US" altLang="zh-CN" sz="2800" b="1" dirty="0" smtClean="0"/>
              <a:t>       =</a:t>
            </a:r>
            <a:r>
              <a:rPr lang="zh-CN" altLang="en-US" sz="2800" b="1" dirty="0" smtClean="0"/>
              <a:t>每股收益</a:t>
            </a:r>
            <a:r>
              <a:rPr lang="en-US" altLang="zh-CN" sz="2800" b="1" dirty="0" smtClean="0"/>
              <a:t>(</a:t>
            </a:r>
            <a:r>
              <a:rPr lang="en-US" altLang="zh-CN" sz="2800" b="1" dirty="0" smtClean="0">
                <a:solidFill>
                  <a:srgbClr val="FF3300"/>
                </a:solidFill>
              </a:rPr>
              <a:t>EPS</a:t>
            </a:r>
            <a:r>
              <a:rPr lang="en-US" altLang="zh-CN" sz="2800" b="1" dirty="0" smtClean="0"/>
              <a:t>)</a:t>
            </a:r>
          </a:p>
          <a:p>
            <a:pPr eaLnBrk="1" hangingPunct="1">
              <a:lnSpc>
                <a:spcPct val="80000"/>
              </a:lnSpc>
            </a:pPr>
            <a:endParaRPr lang="en-US" altLang="zh-CN" sz="2800" dirty="0" smtClean="0">
              <a:solidFill>
                <a:srgbClr val="FF33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2"/>
          <p:cNvSpPr>
            <a:spLocks noGrp="1" noChangeArrowheads="1"/>
          </p:cNvSpPr>
          <p:nvPr>
            <p:ph type="title" idx="4294967295"/>
          </p:nvPr>
        </p:nvSpPr>
        <p:spPr/>
        <p:txBody>
          <a:bodyPr anchor="ctr"/>
          <a:lstStyle/>
          <a:p>
            <a:pPr eaLnBrk="1" hangingPunct="1"/>
            <a:r>
              <a:rPr lang="zh-CN" altLang="en-US" b="0" smtClean="0"/>
              <a:t>一、营业杠杆利益与风险</a:t>
            </a:r>
          </a:p>
        </p:txBody>
      </p:sp>
      <p:sp>
        <p:nvSpPr>
          <p:cNvPr id="50179" name="矩形 3"/>
          <p:cNvSpPr>
            <a:spLocks noGrp="1" noChangeArrowheads="1"/>
          </p:cNvSpPr>
          <p:nvPr>
            <p:ph type="body" idx="4294967295"/>
          </p:nvPr>
        </p:nvSpPr>
        <p:spPr/>
        <p:txBody>
          <a:bodyPr/>
          <a:lstStyle/>
          <a:p>
            <a:pPr eaLnBrk="1" hangingPunct="1"/>
            <a:r>
              <a:rPr lang="en-US" altLang="zh-CN" b="1" smtClean="0"/>
              <a:t>1.</a:t>
            </a:r>
            <a:r>
              <a:rPr lang="zh-CN" altLang="en-US" b="1" smtClean="0"/>
              <a:t>营业杠杆的原理</a:t>
            </a:r>
          </a:p>
          <a:p>
            <a:pPr eaLnBrk="1" hangingPunct="1"/>
            <a:r>
              <a:rPr lang="en-US" altLang="zh-CN" b="1" smtClean="0"/>
              <a:t>2.</a:t>
            </a:r>
            <a:r>
              <a:rPr lang="zh-CN" altLang="en-US" b="1" smtClean="0"/>
              <a:t>营业杠杆系数的测算</a:t>
            </a:r>
          </a:p>
          <a:p>
            <a:pPr eaLnBrk="1" hangingPunct="1"/>
            <a:r>
              <a:rPr lang="en-US" altLang="zh-CN" b="1" smtClean="0"/>
              <a:t>3.</a:t>
            </a:r>
            <a:r>
              <a:rPr lang="zh-CN" altLang="en-US" b="1" smtClean="0"/>
              <a:t>影响营业杠杆利益与风险的其他因素</a:t>
            </a:r>
          </a:p>
        </p:txBody>
      </p:sp>
      <p:sp>
        <p:nvSpPr>
          <p:cNvPr id="50180" name="矩形 4"/>
          <p:cNvSpPr>
            <a:spLocks noChangeArrowheads="1"/>
          </p:cNvSpPr>
          <p:nvPr/>
        </p:nvSpPr>
        <p:spPr bwMode="auto">
          <a:xfrm>
            <a:off x="3848100" y="321945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50181" name="矩形 6"/>
          <p:cNvSpPr>
            <a:spLocks noChangeArrowheads="1"/>
          </p:cNvSpPr>
          <p:nvPr/>
        </p:nvSpPr>
        <p:spPr bwMode="auto">
          <a:xfrm>
            <a:off x="3867150" y="323373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50182" name="矩形 7"/>
          <p:cNvSpPr>
            <a:spLocks noChangeArrowheads="1"/>
          </p:cNvSpPr>
          <p:nvPr/>
        </p:nvSpPr>
        <p:spPr bwMode="auto">
          <a:xfrm>
            <a:off x="3867150" y="321945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50183" name="矩形 8"/>
          <p:cNvSpPr>
            <a:spLocks noChangeArrowheads="1"/>
          </p:cNvSpPr>
          <p:nvPr/>
        </p:nvSpPr>
        <p:spPr bwMode="auto">
          <a:xfrm>
            <a:off x="3867150" y="321945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50184" name="矩形 9"/>
          <p:cNvSpPr>
            <a:spLocks noChangeArrowheads="1"/>
          </p:cNvSpPr>
          <p:nvPr/>
        </p:nvSpPr>
        <p:spPr bwMode="auto">
          <a:xfrm>
            <a:off x="3967163" y="323373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Tree>
  </p:cSld>
  <p:clrMapOvr>
    <a:masterClrMapping/>
  </p:clrMapOvr>
  <p:transition>
    <p:blinds/>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2"/>
          <p:cNvSpPr>
            <a:spLocks noGrp="1" noChangeArrowheads="1"/>
          </p:cNvSpPr>
          <p:nvPr>
            <p:ph type="title" idx="4294967295"/>
          </p:nvPr>
        </p:nvSpPr>
        <p:spPr/>
        <p:txBody>
          <a:bodyPr anchor="ctr"/>
          <a:lstStyle/>
          <a:p>
            <a:pPr eaLnBrk="1" hangingPunct="1"/>
            <a:r>
              <a:rPr lang="en-US" altLang="zh-CN" b="0" smtClean="0"/>
              <a:t>1.</a:t>
            </a:r>
            <a:r>
              <a:rPr lang="zh-CN" altLang="en-US" b="0" smtClean="0"/>
              <a:t>营业杠杆的原理</a:t>
            </a:r>
          </a:p>
        </p:txBody>
      </p:sp>
      <p:sp>
        <p:nvSpPr>
          <p:cNvPr id="51203" name="矩形 3"/>
          <p:cNvSpPr>
            <a:spLocks noGrp="1" noChangeArrowheads="1"/>
          </p:cNvSpPr>
          <p:nvPr>
            <p:ph type="body" sz="half" idx="4294967295"/>
          </p:nvPr>
        </p:nvSpPr>
        <p:spPr>
          <a:xfrm>
            <a:off x="457200" y="1719263"/>
            <a:ext cx="7570788" cy="4411662"/>
          </a:xfrm>
        </p:spPr>
        <p:txBody>
          <a:bodyPr/>
          <a:lstStyle/>
          <a:p>
            <a:pPr eaLnBrk="1" hangingPunct="1"/>
            <a:r>
              <a:rPr lang="zh-CN" altLang="en-US" sz="2600" b="1" dirty="0" smtClean="0"/>
              <a:t>营业杠杆的概念</a:t>
            </a:r>
          </a:p>
          <a:p>
            <a:pPr eaLnBrk="1" hangingPunct="1"/>
            <a:endParaRPr lang="zh-CN" altLang="en-US" sz="2600" b="1" dirty="0" smtClean="0"/>
          </a:p>
          <a:p>
            <a:pPr eaLnBrk="1" hangingPunct="1"/>
            <a:endParaRPr lang="zh-CN" altLang="en-US" sz="2600" b="1" dirty="0" smtClean="0"/>
          </a:p>
          <a:p>
            <a:pPr eaLnBrk="1" hangingPunct="1"/>
            <a:endParaRPr lang="zh-CN" altLang="en-US" sz="2600" b="1" dirty="0" smtClean="0"/>
          </a:p>
          <a:p>
            <a:pPr lvl="1" eaLnBrk="1" hangingPunct="1"/>
            <a:r>
              <a:rPr lang="zh-CN" altLang="en-US" sz="2000" b="1" dirty="0" smtClean="0"/>
              <a:t>从上述公式可知，在单价</a:t>
            </a:r>
            <a:r>
              <a:rPr lang="en-US" altLang="zh-CN" sz="2000" b="1" dirty="0" smtClean="0"/>
              <a:t>p</a:t>
            </a:r>
            <a:r>
              <a:rPr lang="zh-CN" altLang="en-US" sz="2000" b="1" dirty="0" smtClean="0"/>
              <a:t>和单位变动成本</a:t>
            </a:r>
            <a:r>
              <a:rPr lang="en-US" altLang="zh-CN" sz="2000" b="1" dirty="0" smtClean="0"/>
              <a:t>v</a:t>
            </a:r>
            <a:r>
              <a:rPr lang="zh-CN" altLang="en-US" sz="2000" b="1" dirty="0" smtClean="0"/>
              <a:t>不变的情况下，由于存在固定成本</a:t>
            </a:r>
            <a:r>
              <a:rPr lang="en-US" altLang="zh-CN" sz="2000" b="1" dirty="0" smtClean="0"/>
              <a:t>F</a:t>
            </a:r>
            <a:r>
              <a:rPr lang="zh-CN" altLang="en-US" sz="2000" b="1" dirty="0" smtClean="0"/>
              <a:t>，随着销量</a:t>
            </a:r>
            <a:r>
              <a:rPr lang="en-US" altLang="zh-CN" sz="2000" b="1" dirty="0" smtClean="0"/>
              <a:t>Q</a:t>
            </a:r>
            <a:r>
              <a:rPr lang="zh-CN" altLang="en-US" sz="2000" b="1" dirty="0" smtClean="0"/>
              <a:t>的增长，会使息税前利润更快速地增长；反之，亦然。由此，形成了营业杠杆。</a:t>
            </a:r>
          </a:p>
          <a:p>
            <a:pPr eaLnBrk="1" hangingPunct="1"/>
            <a:endParaRPr lang="zh-CN" altLang="en-US" sz="2600" b="1" dirty="0" smtClean="0"/>
          </a:p>
          <a:p>
            <a:pPr eaLnBrk="1" hangingPunct="1"/>
            <a:endParaRPr lang="zh-CN" altLang="en-US" sz="2600" b="1" dirty="0" smtClean="0"/>
          </a:p>
        </p:txBody>
      </p:sp>
      <p:graphicFrame>
        <p:nvGraphicFramePr>
          <p:cNvPr id="51204" name="对象 6"/>
          <p:cNvGraphicFramePr>
            <a:graphicFrameLocks noGrp="1" noChangeAspect="1"/>
          </p:cNvGraphicFramePr>
          <p:nvPr>
            <p:ph sz="half" idx="4294967295"/>
          </p:nvPr>
        </p:nvGraphicFramePr>
        <p:xfrm>
          <a:off x="2268538" y="2370138"/>
          <a:ext cx="4248150" cy="1220787"/>
        </p:xfrm>
        <a:graphic>
          <a:graphicData uri="http://schemas.openxmlformats.org/presentationml/2006/ole">
            <mc:AlternateContent xmlns:mc="http://schemas.openxmlformats.org/markup-compatibility/2006">
              <mc:Choice xmlns:v="urn:schemas-microsoft-com:vml" Requires="v">
                <p:oleObj spid="_x0000_s8246" name="公式" r:id="rId3" imgW="1422400" imgH="419100" progId="Equation.3">
                  <p:embed/>
                </p:oleObj>
              </mc:Choice>
              <mc:Fallback>
                <p:oleObj name="公式" r:id="rId3" imgW="1422400" imgH="419100" progId="Equation.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370138"/>
                        <a:ext cx="4248150" cy="1220787"/>
                      </a:xfrm>
                      <a:prstGeom prst="rect">
                        <a:avLst/>
                      </a:prstGeom>
                      <a:solidFill>
                        <a:srgbClr val="00FF00"/>
                      </a:solidFill>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4"/>
          <p:cNvSpPr>
            <a:spLocks noGrp="1" noChangeArrowheads="1"/>
          </p:cNvSpPr>
          <p:nvPr>
            <p:ph type="title" idx="4294967295"/>
          </p:nvPr>
        </p:nvSpPr>
        <p:spPr/>
        <p:txBody>
          <a:bodyPr anchor="ctr"/>
          <a:lstStyle/>
          <a:p>
            <a:pPr eaLnBrk="1" hangingPunct="1"/>
            <a:r>
              <a:rPr lang="en-US" altLang="zh-CN" b="0" smtClean="0"/>
              <a:t>2.</a:t>
            </a:r>
            <a:r>
              <a:rPr lang="zh-CN" altLang="en-US" b="0" smtClean="0"/>
              <a:t>营业杠杆系数的测算</a:t>
            </a:r>
          </a:p>
        </p:txBody>
      </p:sp>
      <p:graphicFrame>
        <p:nvGraphicFramePr>
          <p:cNvPr id="55299" name="对象 5"/>
          <p:cNvGraphicFramePr>
            <a:graphicFrameLocks noGrp="1" noChangeAspect="1"/>
          </p:cNvGraphicFramePr>
          <p:nvPr>
            <p:ph sz="half" idx="4294967295"/>
          </p:nvPr>
        </p:nvGraphicFramePr>
        <p:xfrm>
          <a:off x="4826000" y="1628775"/>
          <a:ext cx="3887788" cy="1085850"/>
        </p:xfrm>
        <a:graphic>
          <a:graphicData uri="http://schemas.openxmlformats.org/presentationml/2006/ole">
            <mc:AlternateContent xmlns:mc="http://schemas.openxmlformats.org/markup-compatibility/2006">
              <mc:Choice xmlns:v="urn:schemas-microsoft-com:vml" Requires="v">
                <p:oleObj spid="_x0000_s9374" r:id="rId3" imgW="1409088" imgH="393529" progId="Equation.3">
                  <p:embed/>
                </p:oleObj>
              </mc:Choice>
              <mc:Fallback>
                <p:oleObj r:id="rId3" imgW="1409088" imgH="393529"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1628775"/>
                        <a:ext cx="3887788" cy="1085850"/>
                      </a:xfrm>
                      <a:prstGeom prst="rect">
                        <a:avLst/>
                      </a:prstGeom>
                      <a:solidFill>
                        <a:srgbClr val="00FF00"/>
                      </a:solidFill>
                    </p:spPr>
                  </p:pic>
                </p:oleObj>
              </mc:Fallback>
            </mc:AlternateContent>
          </a:graphicData>
        </a:graphic>
      </p:graphicFrame>
      <p:graphicFrame>
        <p:nvGraphicFramePr>
          <p:cNvPr id="55300" name="对象 7"/>
          <p:cNvGraphicFramePr>
            <a:graphicFrameLocks noGrp="1" noChangeAspect="1"/>
          </p:cNvGraphicFramePr>
          <p:nvPr>
            <p:ph sz="quarter" idx="4294967295"/>
          </p:nvPr>
        </p:nvGraphicFramePr>
        <p:xfrm>
          <a:off x="4826000" y="2997200"/>
          <a:ext cx="3960813" cy="1176338"/>
        </p:xfrm>
        <a:graphic>
          <a:graphicData uri="http://schemas.openxmlformats.org/presentationml/2006/ole">
            <mc:AlternateContent xmlns:mc="http://schemas.openxmlformats.org/markup-compatibility/2006">
              <mc:Choice xmlns:v="urn:schemas-microsoft-com:vml" Requires="v">
                <p:oleObj spid="_x0000_s9375" name="公式" r:id="rId5" imgW="1409700" imgH="419100" progId="Equation.3">
                  <p:embed/>
                </p:oleObj>
              </mc:Choice>
              <mc:Fallback>
                <p:oleObj name="公式" r:id="rId5" imgW="1409700" imgH="4191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0" y="2997200"/>
                        <a:ext cx="3960813" cy="1176338"/>
                      </a:xfrm>
                      <a:prstGeom prst="rect">
                        <a:avLst/>
                      </a:prstGeom>
                      <a:solidFill>
                        <a:schemeClr val="accent1"/>
                      </a:solidFill>
                    </p:spPr>
                  </p:pic>
                </p:oleObj>
              </mc:Fallback>
            </mc:AlternateContent>
          </a:graphicData>
        </a:graphic>
      </p:graphicFrame>
      <p:graphicFrame>
        <p:nvGraphicFramePr>
          <p:cNvPr id="55301" name="对象 9"/>
          <p:cNvGraphicFramePr>
            <a:graphicFrameLocks noGrp="1" noChangeAspect="1"/>
          </p:cNvGraphicFramePr>
          <p:nvPr>
            <p:ph sz="quarter" idx="4294967295"/>
          </p:nvPr>
        </p:nvGraphicFramePr>
        <p:xfrm>
          <a:off x="4897438" y="4508500"/>
          <a:ext cx="3889375" cy="1309688"/>
        </p:xfrm>
        <a:graphic>
          <a:graphicData uri="http://schemas.openxmlformats.org/presentationml/2006/ole">
            <mc:AlternateContent xmlns:mc="http://schemas.openxmlformats.org/markup-compatibility/2006">
              <mc:Choice xmlns:v="urn:schemas-microsoft-com:vml" Requires="v">
                <p:oleObj spid="_x0000_s9376" name="公式" r:id="rId7" imgW="1167893" imgH="393529" progId="Equation.3">
                  <p:embed/>
                </p:oleObj>
              </mc:Choice>
              <mc:Fallback>
                <p:oleObj name="公式" r:id="rId7" imgW="1167893" imgH="393529" progId="Equation.3">
                  <p:embed/>
                  <p:pic>
                    <p:nvPicPr>
                      <p:cNvPr id="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7438" y="4508500"/>
                        <a:ext cx="3889375" cy="1309688"/>
                      </a:xfrm>
                      <a:prstGeom prst="rect">
                        <a:avLst/>
                      </a:prstGeom>
                      <a:solidFill>
                        <a:srgbClr val="00FF00"/>
                      </a:solidFill>
                    </p:spPr>
                  </p:pic>
                </p:oleObj>
              </mc:Fallback>
            </mc:AlternateContent>
          </a:graphicData>
        </a:graphic>
      </p:graphicFrame>
      <p:sp>
        <p:nvSpPr>
          <p:cNvPr id="55302" name="TextBox 5"/>
          <p:cNvSpPr txBox="1">
            <a:spLocks noChangeArrowheads="1"/>
          </p:cNvSpPr>
          <p:nvPr/>
        </p:nvSpPr>
        <p:spPr bwMode="auto">
          <a:xfrm>
            <a:off x="428625" y="1357313"/>
            <a:ext cx="4286250" cy="5114925"/>
          </a:xfrm>
          <a:prstGeom prst="rect">
            <a:avLst/>
          </a:prstGeom>
          <a:noFill/>
          <a:ln w="9525">
            <a:noFill/>
            <a:miter lim="800000"/>
            <a:headEnd/>
            <a:tailEnd/>
          </a:ln>
        </p:spPr>
        <p:txBody>
          <a:bodyPr>
            <a:spAutoFit/>
          </a:bodyPr>
          <a:lstStyle/>
          <a:p>
            <a:pPr algn="l">
              <a:spcBef>
                <a:spcPct val="20000"/>
              </a:spcBef>
              <a:buFontTx/>
              <a:buChar char="•"/>
            </a:pPr>
            <a:r>
              <a:rPr lang="zh-CN" altLang="en-US" sz="3200" b="0">
                <a:ea typeface="宋体" charset="-122"/>
              </a:rPr>
              <a:t>营业杠杆系数是指企业营业利润的变动率相当于营业额变动率的倍数。它反映着营业杠杆的作用程度。</a:t>
            </a:r>
            <a:endParaRPr lang="en-US" altLang="zh-CN" sz="3200" b="0">
              <a:ea typeface="宋体" charset="-122"/>
            </a:endParaRPr>
          </a:p>
          <a:p>
            <a:pPr algn="l">
              <a:spcBef>
                <a:spcPct val="20000"/>
              </a:spcBef>
              <a:buFontTx/>
              <a:buChar char="•"/>
            </a:pPr>
            <a:r>
              <a:rPr lang="zh-CN" altLang="en-US" sz="3200" b="0">
                <a:ea typeface="宋体" charset="-122"/>
              </a:rPr>
              <a:t>为了反映营业杠杆的作用程度，估计营业杠杆利益的大小，评价营业风险的高低，需要测算营业杠杆系数。</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4"/>
          <p:cNvSpPr txBox="1">
            <a:spLocks noChangeArrowheads="1"/>
          </p:cNvSpPr>
          <p:nvPr/>
        </p:nvSpPr>
        <p:spPr bwMode="auto">
          <a:xfrm>
            <a:off x="357188" y="142875"/>
            <a:ext cx="8429625" cy="5459413"/>
          </a:xfrm>
          <a:prstGeom prst="rect">
            <a:avLst/>
          </a:prstGeom>
          <a:noFill/>
          <a:ln w="9525">
            <a:noFill/>
            <a:miter lim="800000"/>
            <a:headEnd/>
            <a:tailEnd/>
          </a:ln>
        </p:spPr>
        <p:txBody>
          <a:bodyPr>
            <a:spAutoFit/>
          </a:bodyPr>
          <a:lstStyle/>
          <a:p>
            <a:pPr algn="l">
              <a:spcBef>
                <a:spcPct val="20000"/>
              </a:spcBef>
              <a:buFontTx/>
              <a:buChar char="•"/>
            </a:pPr>
            <a:r>
              <a:rPr lang="zh-CN" altLang="en-US" sz="2800" b="0" dirty="0" smtClean="0">
                <a:ea typeface="宋体" charset="-122"/>
              </a:rPr>
              <a:t>例：</a:t>
            </a:r>
            <a:r>
              <a:rPr lang="en-US" altLang="zh-CN" sz="2800" b="0" dirty="0">
                <a:ea typeface="宋体" charset="-122"/>
              </a:rPr>
              <a:t>XYZ </a:t>
            </a:r>
            <a:r>
              <a:rPr lang="zh-CN" altLang="en-US" sz="2800" b="0" dirty="0">
                <a:ea typeface="宋体" charset="-122"/>
              </a:rPr>
              <a:t>公司的产品销量</a:t>
            </a:r>
            <a:r>
              <a:rPr lang="en-US" altLang="zh-CN" sz="2800" b="0" dirty="0">
                <a:ea typeface="宋体" charset="-122"/>
              </a:rPr>
              <a:t>40000</a:t>
            </a:r>
            <a:r>
              <a:rPr lang="zh-CN" altLang="en-US" sz="2800" b="0" dirty="0">
                <a:ea typeface="宋体" charset="-122"/>
              </a:rPr>
              <a:t>件，单位产品售价</a:t>
            </a:r>
            <a:r>
              <a:rPr lang="en-US" altLang="zh-CN" sz="2800" b="0" dirty="0">
                <a:ea typeface="宋体" charset="-122"/>
              </a:rPr>
              <a:t>1000</a:t>
            </a:r>
            <a:r>
              <a:rPr lang="zh-CN" altLang="en-US" sz="2800" b="0" dirty="0">
                <a:ea typeface="宋体" charset="-122"/>
              </a:rPr>
              <a:t>元，销售总额</a:t>
            </a:r>
            <a:r>
              <a:rPr lang="en-US" altLang="zh-CN" sz="2800" b="0" dirty="0">
                <a:ea typeface="宋体" charset="-122"/>
              </a:rPr>
              <a:t>4000</a:t>
            </a:r>
            <a:r>
              <a:rPr lang="zh-CN" altLang="en-US" sz="2800" b="0" dirty="0">
                <a:ea typeface="宋体" charset="-122"/>
              </a:rPr>
              <a:t>万元，固定成本总额为</a:t>
            </a:r>
            <a:r>
              <a:rPr lang="en-US" altLang="zh-CN" sz="2800" b="0" dirty="0">
                <a:ea typeface="宋体" charset="-122"/>
              </a:rPr>
              <a:t>800</a:t>
            </a:r>
            <a:r>
              <a:rPr lang="zh-CN" altLang="en-US" sz="2800" b="0" dirty="0">
                <a:ea typeface="宋体" charset="-122"/>
              </a:rPr>
              <a:t>万元，单位产品变动成本为</a:t>
            </a:r>
            <a:r>
              <a:rPr lang="en-US" altLang="zh-CN" sz="2800" b="0" dirty="0">
                <a:ea typeface="宋体" charset="-122"/>
              </a:rPr>
              <a:t>600</a:t>
            </a:r>
            <a:r>
              <a:rPr lang="zh-CN" altLang="en-US" sz="2800" b="0" dirty="0">
                <a:ea typeface="宋体" charset="-122"/>
              </a:rPr>
              <a:t>元，变动成本率为</a:t>
            </a:r>
            <a:r>
              <a:rPr lang="en-US" altLang="zh-CN" sz="2800" b="0" dirty="0">
                <a:ea typeface="宋体" charset="-122"/>
              </a:rPr>
              <a:t>60%</a:t>
            </a:r>
            <a:r>
              <a:rPr lang="zh-CN" altLang="en-US" sz="2800" b="0" dirty="0">
                <a:ea typeface="宋体" charset="-122"/>
              </a:rPr>
              <a:t>，变动成本总额为</a:t>
            </a:r>
            <a:r>
              <a:rPr lang="en-US" altLang="zh-CN" sz="2800" b="0" dirty="0">
                <a:ea typeface="宋体" charset="-122"/>
              </a:rPr>
              <a:t>2400</a:t>
            </a:r>
            <a:r>
              <a:rPr lang="zh-CN" altLang="en-US" sz="2800" b="0" dirty="0">
                <a:ea typeface="宋体" charset="-122"/>
              </a:rPr>
              <a:t>万元。</a:t>
            </a:r>
            <a:endParaRPr lang="en-US" altLang="zh-CN" sz="2800" b="0" dirty="0">
              <a:ea typeface="宋体" charset="-122"/>
            </a:endParaRPr>
          </a:p>
          <a:p>
            <a:pPr algn="l">
              <a:spcBef>
                <a:spcPct val="20000"/>
              </a:spcBef>
              <a:buFontTx/>
              <a:buChar char="•"/>
            </a:pPr>
            <a:r>
              <a:rPr lang="zh-CN" altLang="en-US" sz="2800" b="0" dirty="0">
                <a:ea typeface="宋体" charset="-122"/>
              </a:rPr>
              <a:t>其营业杠杆系数为：</a:t>
            </a:r>
            <a:endParaRPr lang="en-US" altLang="zh-CN" sz="2800" b="0" dirty="0">
              <a:ea typeface="宋体" charset="-122"/>
            </a:endParaRPr>
          </a:p>
          <a:p>
            <a:pPr algn="l">
              <a:spcBef>
                <a:spcPct val="20000"/>
              </a:spcBef>
              <a:buFontTx/>
              <a:buChar char="•"/>
            </a:pPr>
            <a:endParaRPr lang="zh-CN" altLang="en-US" sz="2800" b="0" dirty="0">
              <a:ea typeface="宋体" charset="-122"/>
            </a:endParaRPr>
          </a:p>
          <a:p>
            <a:pPr algn="l">
              <a:spcBef>
                <a:spcPct val="20000"/>
              </a:spcBef>
              <a:buFontTx/>
              <a:buChar char="•"/>
            </a:pPr>
            <a:endParaRPr lang="zh-CN" altLang="en-US" sz="2800" b="0" dirty="0">
              <a:ea typeface="宋体" charset="-122"/>
            </a:endParaRPr>
          </a:p>
          <a:p>
            <a:pPr algn="l">
              <a:spcBef>
                <a:spcPct val="20000"/>
              </a:spcBef>
              <a:buFontTx/>
              <a:buChar char="•"/>
            </a:pPr>
            <a:endParaRPr lang="zh-CN" altLang="en-US" sz="2800" b="0" dirty="0">
              <a:ea typeface="宋体" charset="-122"/>
            </a:endParaRPr>
          </a:p>
          <a:p>
            <a:pPr algn="l">
              <a:spcBef>
                <a:spcPct val="20000"/>
              </a:spcBef>
              <a:buFontTx/>
              <a:buChar char="•"/>
            </a:pPr>
            <a:r>
              <a:rPr lang="zh-CN" altLang="en-US" sz="2800" b="1" dirty="0">
                <a:ea typeface="宋体" charset="-122"/>
              </a:rPr>
              <a:t>一般而言，企业的营业杠杆系数越大，营业杠杆利益和营业风险就越高；企业的营业杠杆系数越小，营业杠杆利益和营业风险就越低</a:t>
            </a:r>
            <a:r>
              <a:rPr lang="zh-CN" altLang="en-US" sz="2800" b="0" dirty="0">
                <a:ea typeface="宋体" charset="-122"/>
              </a:rPr>
              <a:t>。</a:t>
            </a:r>
          </a:p>
        </p:txBody>
      </p:sp>
      <p:pic>
        <p:nvPicPr>
          <p:cNvPr id="118786" name="Picture 2"/>
          <p:cNvPicPr>
            <a:picLocks noChangeAspect="1" noChangeArrowheads="1"/>
          </p:cNvPicPr>
          <p:nvPr/>
        </p:nvPicPr>
        <p:blipFill>
          <a:blip r:embed="rId2" cstate="print"/>
          <a:srcRect/>
          <a:stretch>
            <a:fillRect/>
          </a:stretch>
        </p:blipFill>
        <p:spPr bwMode="auto">
          <a:xfrm>
            <a:off x="1643063" y="2500313"/>
            <a:ext cx="5716587" cy="1357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wipe(up)">
                                      <p:cBhvr>
                                        <p:cTn id="7" dur="500"/>
                                        <p:tgtEl>
                                          <p:spTgt spid="4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wipe(up)">
                                      <p:cBhvr>
                                        <p:cTn id="12" dur="500"/>
                                        <p:tgtEl>
                                          <p:spTgt spid="43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8786"/>
                                        </p:tgtEl>
                                        <p:attrNameLst>
                                          <p:attrName>style.visibility</p:attrName>
                                        </p:attrNameLst>
                                      </p:cBhvr>
                                      <p:to>
                                        <p:strVal val="visible"/>
                                      </p:to>
                                    </p:set>
                                    <p:animEffect transition="in" filter="wipe(up)">
                                      <p:cBhvr>
                                        <p:cTn id="17" dur="500"/>
                                        <p:tgtEl>
                                          <p:spTgt spid="1187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010">
                                            <p:txEl>
                                              <p:pRg st="5" end="5"/>
                                            </p:txEl>
                                          </p:spTgt>
                                        </p:tgtEl>
                                        <p:attrNameLst>
                                          <p:attrName>style.visibility</p:attrName>
                                        </p:attrNameLst>
                                      </p:cBhvr>
                                      <p:to>
                                        <p:strVal val="visible"/>
                                      </p:to>
                                    </p:set>
                                    <p:animEffect transition="in" filter="wipe(up)">
                                      <p:cBhvr>
                                        <p:cTn id="22" dur="500"/>
                                        <p:tgtEl>
                                          <p:spTgt spid="430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2"/>
          <p:cNvSpPr>
            <a:spLocks noGrp="1" noChangeArrowheads="1"/>
          </p:cNvSpPr>
          <p:nvPr>
            <p:ph type="title" idx="4294967295"/>
          </p:nvPr>
        </p:nvSpPr>
        <p:spPr/>
        <p:txBody>
          <a:bodyPr anchor="ctr"/>
          <a:lstStyle/>
          <a:p>
            <a:pPr eaLnBrk="1" hangingPunct="1"/>
            <a:r>
              <a:rPr lang="en-US" altLang="zh-CN" sz="3000" b="0" smtClean="0"/>
              <a:t>3.</a:t>
            </a:r>
            <a:r>
              <a:rPr lang="zh-CN" altLang="en-US" sz="3000" b="0" smtClean="0"/>
              <a:t>影响营业杠杆利益与风险的其他因素</a:t>
            </a:r>
          </a:p>
        </p:txBody>
      </p:sp>
      <p:sp>
        <p:nvSpPr>
          <p:cNvPr id="57347" name="矩形 3"/>
          <p:cNvSpPr>
            <a:spLocks noGrp="1" noChangeArrowheads="1"/>
          </p:cNvSpPr>
          <p:nvPr>
            <p:ph type="body" idx="4294967295"/>
          </p:nvPr>
        </p:nvSpPr>
        <p:spPr/>
        <p:txBody>
          <a:bodyPr/>
          <a:lstStyle/>
          <a:p>
            <a:pPr eaLnBrk="1" hangingPunct="1"/>
            <a:r>
              <a:rPr lang="zh-CN" altLang="en-US" dirty="0" smtClean="0"/>
              <a:t>产品销量的变动；</a:t>
            </a:r>
          </a:p>
          <a:p>
            <a:pPr eaLnBrk="1" hangingPunct="1"/>
            <a:r>
              <a:rPr lang="zh-CN" altLang="en-US" dirty="0" smtClean="0"/>
              <a:t>产品售价的变动；</a:t>
            </a:r>
          </a:p>
          <a:p>
            <a:pPr eaLnBrk="1" hangingPunct="1"/>
            <a:r>
              <a:rPr lang="zh-CN" altLang="en-US" dirty="0" smtClean="0"/>
              <a:t>单位产品变动成本的变动；</a:t>
            </a:r>
          </a:p>
          <a:p>
            <a:pPr eaLnBrk="1" hangingPunct="1"/>
            <a:r>
              <a:rPr lang="zh-CN" altLang="en-US" dirty="0" smtClean="0"/>
              <a:t>固定成本总额的变动；</a:t>
            </a:r>
            <a:endParaRPr lang="en-US" altLang="zh-CN" dirty="0" smtClean="0"/>
          </a:p>
          <a:p>
            <a:pPr eaLnBrk="1" hangingPunct="1"/>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2"/>
          <p:cNvSpPr>
            <a:spLocks noGrp="1" noChangeArrowheads="1"/>
          </p:cNvSpPr>
          <p:nvPr>
            <p:ph type="title" idx="4294967295"/>
          </p:nvPr>
        </p:nvSpPr>
        <p:spPr/>
        <p:txBody>
          <a:bodyPr anchor="ctr"/>
          <a:lstStyle/>
          <a:p>
            <a:pPr eaLnBrk="1" hangingPunct="1"/>
            <a:r>
              <a:rPr lang="zh-CN" altLang="en-US" b="1" dirty="0" smtClean="0"/>
              <a:t>二、资本结构的种类</a:t>
            </a:r>
          </a:p>
        </p:txBody>
      </p:sp>
      <p:sp>
        <p:nvSpPr>
          <p:cNvPr id="6147" name="矩形 3"/>
          <p:cNvSpPr>
            <a:spLocks noGrp="1" noChangeArrowheads="1"/>
          </p:cNvSpPr>
          <p:nvPr>
            <p:ph type="body" idx="4294967295"/>
          </p:nvPr>
        </p:nvSpPr>
        <p:spPr/>
        <p:txBody>
          <a:bodyPr/>
          <a:lstStyle/>
          <a:p>
            <a:pPr eaLnBrk="1" hangingPunct="1"/>
            <a:r>
              <a:rPr lang="en-US" altLang="zh-CN" sz="2600" b="1" dirty="0" smtClean="0">
                <a:latin typeface="宋体" charset="-122"/>
              </a:rPr>
              <a:t>1.</a:t>
            </a:r>
            <a:r>
              <a:rPr lang="zh-CN" altLang="en-US" sz="2600" b="1" dirty="0" smtClean="0">
                <a:latin typeface="宋体" charset="-122"/>
              </a:rPr>
              <a:t>资本的权属结构</a:t>
            </a:r>
          </a:p>
          <a:p>
            <a:pPr lvl="1" eaLnBrk="1" hangingPunct="1"/>
            <a:r>
              <a:rPr lang="zh-CN" altLang="en-US" sz="2200" b="1" dirty="0" smtClean="0">
                <a:latin typeface="宋体" charset="-122"/>
              </a:rPr>
              <a:t>一个企业全部资本就权属而言，通常分为两大类：一类是股权资本，另一类是债务资本。企业的全部资本按权属区分，则构成资本的权属结构。资本的权属结构是指企业不同权属资本的价值构成及其比例关系。 </a:t>
            </a:r>
          </a:p>
          <a:p>
            <a:pPr eaLnBrk="1" hangingPunct="1"/>
            <a:r>
              <a:rPr lang="en-US" altLang="zh-CN" sz="2600" b="1" dirty="0" smtClean="0">
                <a:latin typeface="宋体" charset="-122"/>
              </a:rPr>
              <a:t>2.</a:t>
            </a:r>
            <a:r>
              <a:rPr lang="zh-CN" altLang="en-US" sz="2600" b="1" dirty="0" smtClean="0">
                <a:latin typeface="宋体" charset="-122"/>
              </a:rPr>
              <a:t>资本的期限结构</a:t>
            </a:r>
          </a:p>
          <a:p>
            <a:pPr lvl="1" eaLnBrk="1" hangingPunct="1"/>
            <a:r>
              <a:rPr lang="zh-CN" altLang="en-US" sz="2200" b="1" dirty="0" smtClean="0">
                <a:latin typeface="宋体" charset="-122"/>
              </a:rPr>
              <a:t>一个企业的全部资本就期限而言，一般可以分为两大类：一类是长期资本；另一类是短期资本。这两类资本构成企业资本的期限结构。资本的期限结构是指不同期限资本的价值构成及其比例关系。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2"/>
          <p:cNvSpPr>
            <a:spLocks noGrp="1" noChangeArrowheads="1"/>
          </p:cNvSpPr>
          <p:nvPr>
            <p:ph type="title" idx="4294967295"/>
          </p:nvPr>
        </p:nvSpPr>
        <p:spPr/>
        <p:txBody>
          <a:bodyPr anchor="ctr"/>
          <a:lstStyle/>
          <a:p>
            <a:pPr eaLnBrk="1" hangingPunct="1"/>
            <a:r>
              <a:rPr lang="zh-CN" altLang="en-US" b="0" smtClean="0"/>
              <a:t>二、财务杠杆利益与风险</a:t>
            </a:r>
          </a:p>
        </p:txBody>
      </p:sp>
      <p:sp>
        <p:nvSpPr>
          <p:cNvPr id="60419" name="矩形 3"/>
          <p:cNvSpPr>
            <a:spLocks noGrp="1" noChangeArrowheads="1"/>
          </p:cNvSpPr>
          <p:nvPr>
            <p:ph type="body" idx="4294967295"/>
          </p:nvPr>
        </p:nvSpPr>
        <p:spPr/>
        <p:txBody>
          <a:bodyPr/>
          <a:lstStyle/>
          <a:p>
            <a:pPr eaLnBrk="1" hangingPunct="1"/>
            <a:r>
              <a:rPr lang="en-US" altLang="zh-CN" smtClean="0"/>
              <a:t>1.</a:t>
            </a:r>
            <a:r>
              <a:rPr lang="zh-CN" altLang="en-US" smtClean="0"/>
              <a:t>财务杠杆原理</a:t>
            </a:r>
          </a:p>
          <a:p>
            <a:pPr eaLnBrk="1" hangingPunct="1"/>
            <a:r>
              <a:rPr lang="en-US" altLang="zh-CN" smtClean="0"/>
              <a:t>2.</a:t>
            </a:r>
            <a:r>
              <a:rPr lang="zh-CN" altLang="en-US" smtClean="0"/>
              <a:t>财务杠杆系数的测算</a:t>
            </a:r>
          </a:p>
          <a:p>
            <a:pPr eaLnBrk="1" hangingPunct="1"/>
            <a:r>
              <a:rPr lang="en-US" altLang="zh-CN" smtClean="0"/>
              <a:t>3.</a:t>
            </a:r>
            <a:r>
              <a:rPr lang="zh-CN" altLang="en-US" smtClean="0"/>
              <a:t>影响财务杠杆利益与风险的其他因素</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2"/>
          <p:cNvSpPr>
            <a:spLocks noGrp="1" noChangeArrowheads="1"/>
          </p:cNvSpPr>
          <p:nvPr>
            <p:ph type="title" idx="4294967295"/>
          </p:nvPr>
        </p:nvSpPr>
        <p:spPr/>
        <p:txBody>
          <a:bodyPr anchor="ctr"/>
          <a:lstStyle/>
          <a:p>
            <a:pPr eaLnBrk="1" hangingPunct="1"/>
            <a:r>
              <a:rPr lang="en-US" altLang="zh-CN" b="0" smtClean="0"/>
              <a:t>1</a:t>
            </a:r>
            <a:r>
              <a:rPr lang="zh-CN" altLang="en-US" b="0" smtClean="0"/>
              <a:t>、财务杠杆原理</a:t>
            </a:r>
          </a:p>
        </p:txBody>
      </p:sp>
      <p:sp>
        <p:nvSpPr>
          <p:cNvPr id="61443" name="矩形 3"/>
          <p:cNvSpPr>
            <a:spLocks noGrp="1" noChangeArrowheads="1"/>
          </p:cNvSpPr>
          <p:nvPr>
            <p:ph type="body" idx="4294967295"/>
          </p:nvPr>
        </p:nvSpPr>
        <p:spPr/>
        <p:txBody>
          <a:bodyPr>
            <a:normAutofit/>
          </a:bodyPr>
          <a:lstStyle/>
          <a:p>
            <a:pPr eaLnBrk="1" hangingPunct="1"/>
            <a:r>
              <a:rPr lang="zh-CN" altLang="en-US" b="1" dirty="0" smtClean="0">
                <a:latin typeface="宋体" charset="-122"/>
              </a:rPr>
              <a:t>财务杠杆的概念</a:t>
            </a:r>
            <a:endParaRPr lang="en-US" altLang="zh-CN" b="1" dirty="0" smtClean="0">
              <a:latin typeface="宋体" charset="-122"/>
            </a:endParaRPr>
          </a:p>
          <a:p>
            <a:pPr lvl="1" eaLnBrk="1" hangingPunct="1"/>
            <a:r>
              <a:rPr lang="zh-CN" dirty="0" smtClean="0"/>
              <a:t>财务杠杆，亦称筹资杠杆，是指企业在筹资活动中对资本成本固定的债务资本的利用。</a:t>
            </a:r>
            <a:endParaRPr lang="zh-CN" altLang="en-US" b="1" dirty="0" smtClean="0">
              <a:latin typeface="宋体" charset="-122"/>
            </a:endParaRPr>
          </a:p>
          <a:p>
            <a:pPr lvl="1" eaLnBrk="1" hangingPunct="1"/>
            <a:endParaRPr lang="zh-CN" altLang="en-US" b="1" dirty="0" smtClean="0">
              <a:latin typeface="宋体" charset="-122"/>
            </a:endParaRPr>
          </a:p>
          <a:p>
            <a:pPr lvl="1" eaLnBrk="1" hangingPunct="1"/>
            <a:endParaRPr lang="zh-CN" altLang="en-US" b="1" dirty="0" smtClean="0">
              <a:latin typeface="宋体" charset="-122"/>
            </a:endParaRPr>
          </a:p>
          <a:p>
            <a:pPr lvl="1" eaLnBrk="1" hangingPunct="1"/>
            <a:endParaRPr lang="zh-CN" altLang="en-US" b="1" dirty="0" smtClean="0">
              <a:latin typeface="宋体" charset="-122"/>
            </a:endParaRPr>
          </a:p>
          <a:p>
            <a:pPr lvl="1" eaLnBrk="1" hangingPunct="1"/>
            <a:r>
              <a:rPr lang="zh-CN" altLang="en-US" sz="2000" b="1" dirty="0" smtClean="0">
                <a:latin typeface="宋体" charset="-122"/>
              </a:rPr>
              <a:t>从公式可知，由于债务利息</a:t>
            </a:r>
            <a:r>
              <a:rPr lang="en-US" altLang="zh-CN" sz="2000" b="1" dirty="0" smtClean="0">
                <a:latin typeface="宋体" charset="-122"/>
              </a:rPr>
              <a:t>I</a:t>
            </a:r>
            <a:r>
              <a:rPr lang="zh-CN" altLang="en-US" sz="2000" b="1" dirty="0" smtClean="0">
                <a:latin typeface="宋体" charset="-122"/>
              </a:rPr>
              <a:t>的存在，息税前利润的变化，会引起税后利润更快速地变化，由此形成了财务杠杆。</a:t>
            </a:r>
          </a:p>
          <a:p>
            <a:pPr eaLnBrk="1" hangingPunct="1"/>
            <a:endParaRPr lang="zh-CN" altLang="en-US" b="1" dirty="0" smtClean="0">
              <a:latin typeface="宋体" charset="-122"/>
            </a:endParaRPr>
          </a:p>
          <a:p>
            <a:pPr eaLnBrk="1" hangingPunct="1"/>
            <a:endParaRPr lang="zh-CN" altLang="en-US" b="1" dirty="0" smtClean="0">
              <a:latin typeface="宋体" charset="-122"/>
            </a:endParaRPr>
          </a:p>
        </p:txBody>
      </p:sp>
      <p:sp>
        <p:nvSpPr>
          <p:cNvPr id="61444" name="矩形 5"/>
          <p:cNvSpPr>
            <a:spLocks noChangeArrowheads="1"/>
          </p:cNvSpPr>
          <p:nvPr/>
        </p:nvSpPr>
        <p:spPr bwMode="auto">
          <a:xfrm>
            <a:off x="3619500" y="323373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61445" name="对象 4"/>
          <p:cNvGraphicFramePr>
            <a:graphicFrameLocks noChangeAspect="1"/>
          </p:cNvGraphicFramePr>
          <p:nvPr>
            <p:extLst>
              <p:ext uri="{D42A27DB-BD31-4B8C-83A1-F6EECF244321}">
                <p14:modId xmlns:p14="http://schemas.microsoft.com/office/powerpoint/2010/main" val="3934643066"/>
              </p:ext>
            </p:extLst>
          </p:nvPr>
        </p:nvGraphicFramePr>
        <p:xfrm>
          <a:off x="1835696" y="3068960"/>
          <a:ext cx="5645150" cy="1119187"/>
        </p:xfrm>
        <a:graphic>
          <a:graphicData uri="http://schemas.openxmlformats.org/presentationml/2006/ole">
            <mc:AlternateContent xmlns:mc="http://schemas.openxmlformats.org/markup-compatibility/2006">
              <mc:Choice xmlns:v="urn:schemas-microsoft-com:vml" Requires="v">
                <p:oleObj spid="_x0000_s10294" r:id="rId3" imgW="1905000" imgH="393700" progId="Equation.3">
                  <p:embed/>
                </p:oleObj>
              </mc:Choice>
              <mc:Fallback>
                <p:oleObj r:id="rId3" imgW="1905000" imgH="3937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068960"/>
                        <a:ext cx="5645150" cy="1119187"/>
                      </a:xfrm>
                      <a:prstGeom prst="rect">
                        <a:avLst/>
                      </a:prstGeom>
                      <a:solidFill>
                        <a:srgbClr val="00FF00"/>
                      </a:solidFill>
                    </p:spPr>
                  </p:pic>
                </p:oleObj>
              </mc:Fallback>
            </mc:AlternateContent>
          </a:graphicData>
        </a:graphic>
      </p:graphicFrame>
    </p:spTree>
  </p:cSld>
  <p:clrMapOvr>
    <a:masterClrMapping/>
  </p:clrMapOvr>
  <p:transition>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idx="4294967295"/>
          </p:nvPr>
        </p:nvSpPr>
        <p:spPr/>
        <p:txBody>
          <a:bodyPr anchor="ctr"/>
          <a:lstStyle/>
          <a:p>
            <a:r>
              <a:rPr lang="zh-CN" altLang="en-US" b="1" dirty="0" smtClean="0">
                <a:latin typeface="宋体" charset="-122"/>
              </a:rPr>
              <a:t>财务杠杆利益分析</a:t>
            </a:r>
            <a:endParaRPr lang="zh-CN" altLang="en-US" b="1" dirty="0" smtClean="0"/>
          </a:p>
        </p:txBody>
      </p:sp>
      <p:sp>
        <p:nvSpPr>
          <p:cNvPr id="62467" name="内容占位符 2"/>
          <p:cNvSpPr>
            <a:spLocks noGrp="1"/>
          </p:cNvSpPr>
          <p:nvPr>
            <p:ph idx="4294967295"/>
          </p:nvPr>
        </p:nvSpPr>
        <p:spPr/>
        <p:txBody>
          <a:bodyPr/>
          <a:lstStyle/>
          <a:p>
            <a:r>
              <a:rPr lang="zh-CN" sz="2600" b="1" dirty="0" smtClean="0"/>
              <a:t>亦称融资杠杆利益，是指企业利用债务筹资这个财务杠杆而给权益资本带来的额外收益。</a:t>
            </a:r>
            <a:endParaRPr lang="en-US" altLang="zh-CN" sz="2600" b="1" dirty="0" smtClean="0"/>
          </a:p>
          <a:p>
            <a:r>
              <a:rPr lang="zh-CN" sz="2600" dirty="0" smtClean="0"/>
              <a:t>例</a:t>
            </a:r>
            <a:r>
              <a:rPr lang="zh-CN" altLang="en-US" sz="2600" dirty="0" smtClean="0"/>
              <a:t>题：</a:t>
            </a:r>
            <a:r>
              <a:rPr lang="en-US" altLang="zh-CN" sz="2600" dirty="0" smtClean="0"/>
              <a:t>XYZ</a:t>
            </a:r>
            <a:r>
              <a:rPr lang="zh-CN" sz="2600" dirty="0" smtClean="0"/>
              <a:t>公司</a:t>
            </a:r>
            <a:r>
              <a:rPr lang="en-US" altLang="zh-CN" sz="2600" dirty="0" smtClean="0"/>
              <a:t>20</a:t>
            </a:r>
            <a:r>
              <a:rPr lang="zh-CN" altLang="zh-CN" sz="2600" dirty="0" smtClean="0"/>
              <a:t>×</a:t>
            </a:r>
            <a:r>
              <a:rPr lang="en-US" altLang="zh-CN" sz="2600" dirty="0" smtClean="0"/>
              <a:t>7-20</a:t>
            </a:r>
            <a:r>
              <a:rPr lang="zh-CN" altLang="zh-CN" sz="2600" dirty="0" smtClean="0"/>
              <a:t>×</a:t>
            </a:r>
            <a:r>
              <a:rPr lang="en-US" altLang="zh-CN" sz="2600" dirty="0" smtClean="0"/>
              <a:t>9</a:t>
            </a:r>
            <a:r>
              <a:rPr lang="zh-CN" sz="2600" dirty="0" smtClean="0"/>
              <a:t>年的息税前利润分别为</a:t>
            </a:r>
            <a:r>
              <a:rPr lang="en-US" altLang="zh-CN" sz="2600" dirty="0" smtClean="0"/>
              <a:t>160</a:t>
            </a:r>
            <a:r>
              <a:rPr lang="zh-CN" sz="2600" dirty="0" smtClean="0"/>
              <a:t>万元、</a:t>
            </a:r>
            <a:r>
              <a:rPr lang="en-US" altLang="zh-CN" sz="2600" dirty="0" smtClean="0"/>
              <a:t>240</a:t>
            </a:r>
            <a:r>
              <a:rPr lang="zh-CN" sz="2600" dirty="0" smtClean="0"/>
              <a:t>万元和</a:t>
            </a:r>
            <a:r>
              <a:rPr lang="en-US" altLang="zh-CN" sz="2600" dirty="0" smtClean="0"/>
              <a:t>400</a:t>
            </a:r>
            <a:r>
              <a:rPr lang="zh-CN" sz="2600" dirty="0" smtClean="0"/>
              <a:t>万元，每年的债务利息为</a:t>
            </a:r>
            <a:r>
              <a:rPr lang="en-US" altLang="zh-CN" sz="2600" dirty="0" smtClean="0"/>
              <a:t>150</a:t>
            </a:r>
            <a:r>
              <a:rPr lang="zh-CN" sz="2600" dirty="0" smtClean="0"/>
              <a:t>万元，公司所得税税率为</a:t>
            </a:r>
            <a:r>
              <a:rPr lang="en-US" altLang="zh-CN" sz="2600" dirty="0" smtClean="0"/>
              <a:t>25%</a:t>
            </a:r>
            <a:r>
              <a:rPr lang="zh-CN" sz="2600" dirty="0" smtClean="0"/>
              <a:t>。该公司财务杠杆利益的测算如表</a:t>
            </a:r>
            <a:r>
              <a:rPr lang="en-US" altLang="zh-CN" sz="2600" dirty="0" smtClean="0"/>
              <a:t>6-12</a:t>
            </a:r>
            <a:r>
              <a:rPr lang="zh-CN" sz="2600" dirty="0" smtClean="0"/>
              <a:t>所示。</a:t>
            </a:r>
            <a:endParaRPr lang="zh-CN" altLang="en-US" sz="2600" dirty="0" smtClean="0"/>
          </a:p>
        </p:txBody>
      </p:sp>
      <p:pic>
        <p:nvPicPr>
          <p:cNvPr id="62468" name="Picture 2"/>
          <p:cNvPicPr>
            <a:picLocks noChangeAspect="1" noChangeArrowheads="1"/>
          </p:cNvPicPr>
          <p:nvPr/>
        </p:nvPicPr>
        <p:blipFill>
          <a:blip r:embed="rId2" cstate="print"/>
          <a:srcRect/>
          <a:stretch>
            <a:fillRect/>
          </a:stretch>
        </p:blipFill>
        <p:spPr bwMode="auto">
          <a:xfrm>
            <a:off x="285750" y="4357688"/>
            <a:ext cx="8515350"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a:xfrm>
            <a:off x="457200" y="0"/>
            <a:ext cx="8229600" cy="1143000"/>
          </a:xfrm>
        </p:spPr>
        <p:txBody>
          <a:bodyPr anchor="ctr"/>
          <a:lstStyle/>
          <a:p>
            <a:pPr eaLnBrk="1" hangingPunct="1"/>
            <a:r>
              <a:rPr lang="zh-CN" altLang="en-US" b="1" dirty="0" smtClean="0">
                <a:latin typeface="宋体" charset="-122"/>
              </a:rPr>
              <a:t>财务风险分析</a:t>
            </a:r>
          </a:p>
        </p:txBody>
      </p:sp>
      <p:sp>
        <p:nvSpPr>
          <p:cNvPr id="63491" name="内容占位符 2"/>
          <p:cNvSpPr>
            <a:spLocks noGrp="1"/>
          </p:cNvSpPr>
          <p:nvPr>
            <p:ph idx="4294967295"/>
          </p:nvPr>
        </p:nvSpPr>
        <p:spPr>
          <a:xfrm>
            <a:off x="457200" y="1214438"/>
            <a:ext cx="8229600" cy="4525962"/>
          </a:xfrm>
        </p:spPr>
        <p:txBody>
          <a:bodyPr/>
          <a:lstStyle/>
          <a:p>
            <a:r>
              <a:rPr lang="zh-CN" sz="2600" b="1" dirty="0" smtClean="0"/>
              <a:t>亦称筹资风险，是指企业经营活动中与筹资有关的风险，尤其是指在筹资活动中利用财务杠杆可能导致企业权益资本所有者收益下降的风险，甚至可能导致企业破产的风险。</a:t>
            </a:r>
            <a:endParaRPr lang="en-US" altLang="zh-CN" sz="2600" b="1" dirty="0" smtClean="0"/>
          </a:p>
          <a:p>
            <a:r>
              <a:rPr lang="zh-CN" sz="2600" dirty="0" smtClean="0"/>
              <a:t>例</a:t>
            </a:r>
            <a:r>
              <a:rPr lang="zh-CN" altLang="en-US" sz="2600" dirty="0" smtClean="0"/>
              <a:t>题：</a:t>
            </a:r>
            <a:r>
              <a:rPr lang="zh-CN" sz="2600" dirty="0" smtClean="0"/>
              <a:t>假定</a:t>
            </a:r>
            <a:r>
              <a:rPr lang="en-US" altLang="zh-CN" sz="2600" dirty="0" smtClean="0"/>
              <a:t>XYZ</a:t>
            </a:r>
            <a:r>
              <a:rPr lang="zh-CN" sz="2600" dirty="0" smtClean="0"/>
              <a:t>公司</a:t>
            </a:r>
            <a:r>
              <a:rPr lang="en-US" altLang="zh-CN" sz="2600" dirty="0" smtClean="0"/>
              <a:t>20</a:t>
            </a:r>
            <a:r>
              <a:rPr lang="zh-CN" altLang="zh-CN" sz="2600" dirty="0" smtClean="0"/>
              <a:t>×</a:t>
            </a:r>
            <a:r>
              <a:rPr lang="en-US" altLang="zh-CN" sz="2600" dirty="0" smtClean="0"/>
              <a:t>7-20</a:t>
            </a:r>
            <a:r>
              <a:rPr lang="zh-CN" altLang="zh-CN" sz="2600" dirty="0" smtClean="0"/>
              <a:t>×</a:t>
            </a:r>
            <a:r>
              <a:rPr lang="en-US" altLang="zh-CN" sz="2600" dirty="0" smtClean="0"/>
              <a:t>9</a:t>
            </a:r>
            <a:r>
              <a:rPr lang="zh-CN" sz="2600" dirty="0" smtClean="0"/>
              <a:t>年的息税前利润分别为</a:t>
            </a:r>
            <a:r>
              <a:rPr lang="en-US" altLang="zh-CN" sz="2600" dirty="0" smtClean="0"/>
              <a:t>400</a:t>
            </a:r>
            <a:r>
              <a:rPr lang="zh-CN" sz="2600" dirty="0" smtClean="0"/>
              <a:t>万元、</a:t>
            </a:r>
            <a:r>
              <a:rPr lang="en-US" altLang="zh-CN" sz="2600" dirty="0" smtClean="0"/>
              <a:t>240</a:t>
            </a:r>
            <a:r>
              <a:rPr lang="zh-CN" sz="2600" dirty="0" smtClean="0"/>
              <a:t>万元和</a:t>
            </a:r>
            <a:r>
              <a:rPr lang="en-US" altLang="zh-CN" sz="2600" dirty="0" smtClean="0"/>
              <a:t>160</a:t>
            </a:r>
            <a:r>
              <a:rPr lang="zh-CN" sz="2600" dirty="0" smtClean="0"/>
              <a:t>万元，每年的债务利息都是</a:t>
            </a:r>
            <a:r>
              <a:rPr lang="en-US" altLang="zh-CN" sz="2600" dirty="0" smtClean="0"/>
              <a:t>150</a:t>
            </a:r>
            <a:r>
              <a:rPr lang="zh-CN" sz="2600" dirty="0" smtClean="0"/>
              <a:t>万元，公司所得税税率为</a:t>
            </a:r>
            <a:r>
              <a:rPr lang="en-US" altLang="zh-CN" sz="2600" dirty="0" smtClean="0"/>
              <a:t>25%</a:t>
            </a:r>
            <a:r>
              <a:rPr lang="zh-CN" sz="2600" dirty="0" smtClean="0"/>
              <a:t>。该公司财务风险的测算如表</a:t>
            </a:r>
            <a:r>
              <a:rPr lang="en-US" altLang="zh-CN" sz="2600" dirty="0" smtClean="0"/>
              <a:t>6-13</a:t>
            </a:r>
            <a:r>
              <a:rPr lang="zh-CN" sz="2600" dirty="0" smtClean="0"/>
              <a:t>所示。</a:t>
            </a:r>
            <a:endParaRPr lang="zh-CN" altLang="en-US" sz="2600" dirty="0" smtClean="0"/>
          </a:p>
        </p:txBody>
      </p:sp>
      <p:pic>
        <p:nvPicPr>
          <p:cNvPr id="63492" name="Picture 2"/>
          <p:cNvPicPr>
            <a:picLocks noChangeAspect="1" noChangeArrowheads="1"/>
          </p:cNvPicPr>
          <p:nvPr/>
        </p:nvPicPr>
        <p:blipFill>
          <a:blip r:embed="rId2" cstate="print"/>
          <a:srcRect/>
          <a:stretch>
            <a:fillRect/>
          </a:stretch>
        </p:blipFill>
        <p:spPr bwMode="auto">
          <a:xfrm>
            <a:off x="503238" y="4757738"/>
            <a:ext cx="8212137" cy="1500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2"/>
          <p:cNvSpPr>
            <a:spLocks noGrp="1" noChangeArrowheads="1"/>
          </p:cNvSpPr>
          <p:nvPr>
            <p:ph type="title" idx="4294967295"/>
          </p:nvPr>
        </p:nvSpPr>
        <p:spPr/>
        <p:txBody>
          <a:bodyPr anchor="ctr"/>
          <a:lstStyle/>
          <a:p>
            <a:pPr eaLnBrk="1" hangingPunct="1"/>
            <a:r>
              <a:rPr lang="en-US" altLang="zh-CN" b="0" smtClean="0"/>
              <a:t>2.</a:t>
            </a:r>
            <a:r>
              <a:rPr lang="zh-CN" altLang="en-US" b="0" smtClean="0"/>
              <a:t>财务杠杆系数的测算 </a:t>
            </a:r>
          </a:p>
        </p:txBody>
      </p:sp>
      <p:sp>
        <p:nvSpPr>
          <p:cNvPr id="64515" name="矩形 5"/>
          <p:cNvSpPr>
            <a:spLocks noChangeArrowheads="1"/>
          </p:cNvSpPr>
          <p:nvPr/>
        </p:nvSpPr>
        <p:spPr bwMode="auto">
          <a:xfrm>
            <a:off x="3871913" y="323373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64516" name="对象 4"/>
          <p:cNvGraphicFramePr>
            <a:graphicFrameLocks noChangeAspect="1"/>
          </p:cNvGraphicFramePr>
          <p:nvPr/>
        </p:nvGraphicFramePr>
        <p:xfrm>
          <a:off x="4929188" y="1500188"/>
          <a:ext cx="3744912" cy="1152525"/>
        </p:xfrm>
        <a:graphic>
          <a:graphicData uri="http://schemas.openxmlformats.org/presentationml/2006/ole">
            <mc:AlternateContent xmlns:mc="http://schemas.openxmlformats.org/markup-compatibility/2006">
              <mc:Choice xmlns:v="urn:schemas-microsoft-com:vml" Requires="v">
                <p:oleObj spid="_x0000_s11422" r:id="rId3" imgW="1396394" imgH="393529" progId="Equation.3">
                  <p:embed/>
                </p:oleObj>
              </mc:Choice>
              <mc:Fallback>
                <p:oleObj r:id="rId3" imgW="1396394" imgH="393529"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1500188"/>
                        <a:ext cx="3744912" cy="1152525"/>
                      </a:xfrm>
                      <a:prstGeom prst="rect">
                        <a:avLst/>
                      </a:prstGeom>
                      <a:solidFill>
                        <a:schemeClr val="accent1"/>
                      </a:solidFill>
                    </p:spPr>
                  </p:pic>
                </p:oleObj>
              </mc:Fallback>
            </mc:AlternateContent>
          </a:graphicData>
        </a:graphic>
      </p:graphicFrame>
      <p:sp>
        <p:nvSpPr>
          <p:cNvPr id="64517" name="矩形 7"/>
          <p:cNvSpPr>
            <a:spLocks noChangeArrowheads="1"/>
          </p:cNvSpPr>
          <p:nvPr/>
        </p:nvSpPr>
        <p:spPr bwMode="auto">
          <a:xfrm>
            <a:off x="3871913" y="323373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64518" name="对象 6"/>
          <p:cNvGraphicFramePr>
            <a:graphicFrameLocks noChangeAspect="1"/>
          </p:cNvGraphicFramePr>
          <p:nvPr/>
        </p:nvGraphicFramePr>
        <p:xfrm>
          <a:off x="4857750" y="2928938"/>
          <a:ext cx="4025900" cy="1131887"/>
        </p:xfrm>
        <a:graphic>
          <a:graphicData uri="http://schemas.openxmlformats.org/presentationml/2006/ole">
            <mc:AlternateContent xmlns:mc="http://schemas.openxmlformats.org/markup-compatibility/2006">
              <mc:Choice xmlns:v="urn:schemas-microsoft-com:vml" Requires="v">
                <p:oleObj spid="_x0000_s11423" name="Equation" r:id="rId5" imgW="1384300" imgH="393700" progId="Equation.3">
                  <p:embed/>
                </p:oleObj>
              </mc:Choice>
              <mc:Fallback>
                <p:oleObj name="Equation" r:id="rId5" imgW="1384300" imgH="393700" progId="Equation.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2928938"/>
                        <a:ext cx="4025900" cy="1131887"/>
                      </a:xfrm>
                      <a:prstGeom prst="rect">
                        <a:avLst/>
                      </a:prstGeom>
                      <a:solidFill>
                        <a:srgbClr val="00FF00"/>
                      </a:solidFill>
                    </p:spPr>
                  </p:pic>
                </p:oleObj>
              </mc:Fallback>
            </mc:AlternateContent>
          </a:graphicData>
        </a:graphic>
      </p:graphicFrame>
      <p:sp>
        <p:nvSpPr>
          <p:cNvPr id="64519" name="矩形 9"/>
          <p:cNvSpPr>
            <a:spLocks noChangeArrowheads="1"/>
          </p:cNvSpPr>
          <p:nvPr/>
        </p:nvSpPr>
        <p:spPr bwMode="auto">
          <a:xfrm>
            <a:off x="4024313" y="323373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graphicFrame>
        <p:nvGraphicFramePr>
          <p:cNvPr id="64520" name="对象 8"/>
          <p:cNvGraphicFramePr>
            <a:graphicFrameLocks noChangeAspect="1"/>
          </p:cNvGraphicFramePr>
          <p:nvPr/>
        </p:nvGraphicFramePr>
        <p:xfrm>
          <a:off x="5000625" y="4286250"/>
          <a:ext cx="3384550" cy="1247775"/>
        </p:xfrm>
        <a:graphic>
          <a:graphicData uri="http://schemas.openxmlformats.org/presentationml/2006/ole">
            <mc:AlternateContent xmlns:mc="http://schemas.openxmlformats.org/markup-compatibility/2006">
              <mc:Choice xmlns:v="urn:schemas-microsoft-com:vml" Requires="v">
                <p:oleObj spid="_x0000_s11424" r:id="rId7" imgW="1091726" imgH="393529" progId="Equation.3">
                  <p:embed/>
                </p:oleObj>
              </mc:Choice>
              <mc:Fallback>
                <p:oleObj r:id="rId7" imgW="1091726" imgH="393529" progId="Equation.3">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5" y="4286250"/>
                        <a:ext cx="3384550" cy="1247775"/>
                      </a:xfrm>
                      <a:prstGeom prst="rect">
                        <a:avLst/>
                      </a:prstGeom>
                      <a:solidFill>
                        <a:srgbClr val="00FF00"/>
                      </a:solidFill>
                    </p:spPr>
                  </p:pic>
                </p:oleObj>
              </mc:Fallback>
            </mc:AlternateContent>
          </a:graphicData>
        </a:graphic>
      </p:graphicFrame>
      <p:sp>
        <p:nvSpPr>
          <p:cNvPr id="64521" name="TextBox 8"/>
          <p:cNvSpPr txBox="1">
            <a:spLocks noChangeArrowheads="1"/>
          </p:cNvSpPr>
          <p:nvPr/>
        </p:nvSpPr>
        <p:spPr bwMode="auto">
          <a:xfrm>
            <a:off x="285750" y="1214438"/>
            <a:ext cx="4286250" cy="5016500"/>
          </a:xfrm>
          <a:prstGeom prst="rect">
            <a:avLst/>
          </a:prstGeom>
          <a:noFill/>
          <a:ln w="9525">
            <a:noFill/>
            <a:miter lim="800000"/>
            <a:headEnd/>
            <a:tailEnd/>
          </a:ln>
        </p:spPr>
        <p:txBody>
          <a:bodyPr>
            <a:spAutoFit/>
          </a:bodyPr>
          <a:lstStyle/>
          <a:p>
            <a:pPr algn="l">
              <a:buFont typeface="Arial" charset="0"/>
              <a:buChar char="•"/>
            </a:pPr>
            <a:r>
              <a:rPr lang="zh-CN" altLang="en-US" sz="3200" b="0">
                <a:ea typeface="宋体" charset="-122"/>
              </a:rPr>
              <a:t>财务杠杆系数是指企业税后利润的变动率相当于息税前利润变动率的倍数，它反映了财务杠杆的作用程度。</a:t>
            </a:r>
            <a:endParaRPr lang="en-US" altLang="zh-CN" sz="3200" b="0">
              <a:ea typeface="宋体" charset="-122"/>
            </a:endParaRPr>
          </a:p>
          <a:p>
            <a:pPr algn="l">
              <a:buFont typeface="Arial" charset="0"/>
              <a:buChar char="•"/>
            </a:pPr>
            <a:r>
              <a:rPr lang="zh-CN" altLang="en-US" sz="3200" b="0">
                <a:ea typeface="宋体" charset="-122"/>
              </a:rPr>
              <a:t>为了反映财务杠杆的作用程度，估计财务杠杆利益的大小，评价财务风险的高低，需要测算财务杠杆系数。</a:t>
            </a:r>
          </a:p>
        </p:txBody>
      </p:sp>
    </p:spTree>
  </p:cSld>
  <p:clrMapOvr>
    <a:masterClrMapping/>
  </p:clrMapOvr>
  <p:transition>
    <p:blind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4"/>
          <p:cNvSpPr txBox="1">
            <a:spLocks noChangeArrowheads="1"/>
          </p:cNvSpPr>
          <p:nvPr/>
        </p:nvSpPr>
        <p:spPr bwMode="auto">
          <a:xfrm>
            <a:off x="357188" y="142875"/>
            <a:ext cx="8429625" cy="4400550"/>
          </a:xfrm>
          <a:prstGeom prst="rect">
            <a:avLst/>
          </a:prstGeom>
          <a:noFill/>
          <a:ln w="9525">
            <a:noFill/>
            <a:miter lim="800000"/>
            <a:headEnd/>
            <a:tailEnd/>
          </a:ln>
        </p:spPr>
        <p:txBody>
          <a:bodyPr>
            <a:spAutoFit/>
          </a:bodyPr>
          <a:lstStyle/>
          <a:p>
            <a:pPr algn="l">
              <a:buFont typeface="Arial" charset="0"/>
              <a:buChar char="•"/>
            </a:pPr>
            <a:r>
              <a:rPr lang="zh-CN" altLang="en-US" sz="2800" b="0" dirty="0" smtClean="0">
                <a:ea typeface="宋体" charset="-122"/>
              </a:rPr>
              <a:t>例：</a:t>
            </a:r>
            <a:r>
              <a:rPr lang="en-US" altLang="zh-CN" sz="2800" b="0" dirty="0">
                <a:ea typeface="宋体" charset="-122"/>
              </a:rPr>
              <a:t>ABC</a:t>
            </a:r>
            <a:r>
              <a:rPr lang="zh-CN" altLang="en-US" sz="2800" b="0" dirty="0">
                <a:ea typeface="宋体" charset="-122"/>
              </a:rPr>
              <a:t>公司全部长期资本为</a:t>
            </a:r>
            <a:r>
              <a:rPr lang="en-US" altLang="zh-CN" sz="2800" b="0" dirty="0">
                <a:ea typeface="宋体" charset="-122"/>
              </a:rPr>
              <a:t>7500</a:t>
            </a:r>
            <a:r>
              <a:rPr lang="zh-CN" altLang="en-US" sz="2800" b="0" dirty="0">
                <a:ea typeface="宋体" charset="-122"/>
              </a:rPr>
              <a:t>万元，债务资本比例为</a:t>
            </a:r>
            <a:r>
              <a:rPr lang="en-US" altLang="zh-CN" sz="2800" b="0" dirty="0">
                <a:ea typeface="宋体" charset="-122"/>
              </a:rPr>
              <a:t>0.4</a:t>
            </a:r>
            <a:r>
              <a:rPr lang="zh-CN" altLang="en-US" sz="2800" b="0" dirty="0">
                <a:ea typeface="宋体" charset="-122"/>
              </a:rPr>
              <a:t>，债务年利率为</a:t>
            </a:r>
            <a:r>
              <a:rPr lang="en-US" altLang="zh-CN" sz="2800" b="0" dirty="0">
                <a:ea typeface="宋体" charset="-122"/>
              </a:rPr>
              <a:t>8%</a:t>
            </a:r>
            <a:r>
              <a:rPr lang="zh-CN" altLang="en-US" sz="2800" b="0" dirty="0">
                <a:ea typeface="宋体" charset="-122"/>
              </a:rPr>
              <a:t>，公司所得税税率为</a:t>
            </a:r>
            <a:r>
              <a:rPr lang="en-US" altLang="zh-CN" sz="2800" b="0" dirty="0">
                <a:ea typeface="宋体" charset="-122"/>
              </a:rPr>
              <a:t>25%</a:t>
            </a:r>
            <a:r>
              <a:rPr lang="zh-CN" altLang="en-US" sz="2800" b="0" dirty="0">
                <a:ea typeface="宋体" charset="-122"/>
              </a:rPr>
              <a:t>，息税前利润为</a:t>
            </a:r>
            <a:r>
              <a:rPr lang="en-US" altLang="zh-CN" sz="2800" b="0" dirty="0">
                <a:ea typeface="宋体" charset="-122"/>
              </a:rPr>
              <a:t>800</a:t>
            </a:r>
            <a:r>
              <a:rPr lang="zh-CN" altLang="en-US" sz="2800" b="0" dirty="0">
                <a:ea typeface="宋体" charset="-122"/>
              </a:rPr>
              <a:t>万元。</a:t>
            </a:r>
            <a:endParaRPr lang="en-US" altLang="zh-CN" sz="2800" b="0" dirty="0">
              <a:ea typeface="宋体" charset="-122"/>
            </a:endParaRPr>
          </a:p>
          <a:p>
            <a:pPr algn="l">
              <a:buFont typeface="Arial" charset="0"/>
              <a:buChar char="•"/>
            </a:pPr>
            <a:r>
              <a:rPr lang="zh-CN" altLang="en-US" sz="2800" b="0" dirty="0">
                <a:ea typeface="宋体" charset="-122"/>
              </a:rPr>
              <a:t>其财务杠杆系数测算如下：</a:t>
            </a:r>
            <a:endParaRPr lang="en-US" altLang="zh-CN" sz="2800" b="0" dirty="0">
              <a:ea typeface="宋体" charset="-122"/>
            </a:endParaRPr>
          </a:p>
          <a:p>
            <a:pPr algn="l">
              <a:buFont typeface="Arial" charset="0"/>
              <a:buChar char="•"/>
            </a:pPr>
            <a:endParaRPr lang="en-US" altLang="zh-CN" sz="2800" b="0" dirty="0">
              <a:ea typeface="宋体" charset="-122"/>
            </a:endParaRPr>
          </a:p>
          <a:p>
            <a:pPr algn="l">
              <a:buFont typeface="Arial" charset="0"/>
              <a:buChar char="•"/>
            </a:pPr>
            <a:endParaRPr lang="en-US" altLang="zh-CN" sz="2800" b="0" dirty="0">
              <a:ea typeface="宋体" charset="-122"/>
            </a:endParaRPr>
          </a:p>
          <a:p>
            <a:pPr algn="l">
              <a:buFont typeface="Arial" charset="0"/>
              <a:buChar char="•"/>
            </a:pPr>
            <a:endParaRPr lang="en-US" altLang="zh-CN" sz="2800" b="0" dirty="0">
              <a:ea typeface="宋体" charset="-122"/>
            </a:endParaRPr>
          </a:p>
          <a:p>
            <a:pPr algn="l">
              <a:buFont typeface="Arial" charset="0"/>
              <a:buChar char="•"/>
            </a:pPr>
            <a:r>
              <a:rPr lang="zh-CN" altLang="en-US" sz="2800" b="1" dirty="0">
                <a:ea typeface="宋体" charset="-122"/>
              </a:rPr>
              <a:t>一般而言，财务杠杆系数越大，企业的财务杠杆利益和财务风险就越高；财务杠杆系数越小，企业财务杠杆利益和财务风险就越低</a:t>
            </a:r>
            <a:r>
              <a:rPr lang="zh-CN" altLang="en-US" sz="2800" b="0" dirty="0">
                <a:ea typeface="宋体" charset="-122"/>
              </a:rPr>
              <a:t>。</a:t>
            </a:r>
          </a:p>
        </p:txBody>
      </p:sp>
      <p:pic>
        <p:nvPicPr>
          <p:cNvPr id="93186" name="Picture 2"/>
          <p:cNvPicPr>
            <a:picLocks noChangeAspect="1" noChangeArrowheads="1"/>
          </p:cNvPicPr>
          <p:nvPr/>
        </p:nvPicPr>
        <p:blipFill>
          <a:blip r:embed="rId2" cstate="print"/>
          <a:srcRect/>
          <a:stretch>
            <a:fillRect/>
          </a:stretch>
        </p:blipFill>
        <p:spPr bwMode="auto">
          <a:xfrm>
            <a:off x="1857375" y="2000250"/>
            <a:ext cx="5137150" cy="714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wipe(left)">
                                      <p:cBhvr>
                                        <p:cTn id="7" dur="500"/>
                                        <p:tgtEl>
                                          <p:spTgt spid="93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2"/>
          <p:cNvSpPr>
            <a:spLocks noGrp="1" noChangeArrowheads="1"/>
          </p:cNvSpPr>
          <p:nvPr>
            <p:ph type="title" idx="4294967295"/>
          </p:nvPr>
        </p:nvSpPr>
        <p:spPr/>
        <p:txBody>
          <a:bodyPr anchor="ctr"/>
          <a:lstStyle/>
          <a:p>
            <a:pPr eaLnBrk="1" hangingPunct="1"/>
            <a:r>
              <a:rPr lang="en-US" altLang="zh-CN" sz="3000" b="0" smtClean="0"/>
              <a:t>3.</a:t>
            </a:r>
            <a:r>
              <a:rPr lang="zh-CN" altLang="en-US" sz="3000" b="0" smtClean="0"/>
              <a:t>影响财务杠杆利益与风险的其他因素</a:t>
            </a:r>
          </a:p>
        </p:txBody>
      </p:sp>
      <p:sp>
        <p:nvSpPr>
          <p:cNvPr id="66563" name="矩形 3"/>
          <p:cNvSpPr>
            <a:spLocks noGrp="1" noChangeArrowheads="1"/>
          </p:cNvSpPr>
          <p:nvPr>
            <p:ph type="body" idx="4294967295"/>
          </p:nvPr>
        </p:nvSpPr>
        <p:spPr/>
        <p:txBody>
          <a:bodyPr/>
          <a:lstStyle/>
          <a:p>
            <a:pPr eaLnBrk="1" hangingPunct="1"/>
            <a:r>
              <a:rPr lang="zh-CN" altLang="en-US" dirty="0" smtClean="0"/>
              <a:t>资本规模的变动；</a:t>
            </a:r>
          </a:p>
          <a:p>
            <a:pPr eaLnBrk="1" hangingPunct="1"/>
            <a:r>
              <a:rPr lang="zh-CN" altLang="en-US" dirty="0" smtClean="0"/>
              <a:t>资本结构的变动；</a:t>
            </a:r>
          </a:p>
          <a:p>
            <a:pPr eaLnBrk="1" hangingPunct="1"/>
            <a:r>
              <a:rPr lang="zh-CN" altLang="en-US" dirty="0" smtClean="0"/>
              <a:t>债务利率的变动；</a:t>
            </a:r>
          </a:p>
          <a:p>
            <a:pPr eaLnBrk="1" hangingPunct="1"/>
            <a:r>
              <a:rPr lang="zh-CN" altLang="en-US" dirty="0" smtClean="0"/>
              <a:t>息税前利润的变动；</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2"/>
          <p:cNvSpPr>
            <a:spLocks noGrp="1" noChangeArrowheads="1"/>
          </p:cNvSpPr>
          <p:nvPr>
            <p:ph type="title" idx="4294967295"/>
          </p:nvPr>
        </p:nvSpPr>
        <p:spPr/>
        <p:txBody>
          <a:bodyPr anchor="ctr"/>
          <a:lstStyle/>
          <a:p>
            <a:pPr eaLnBrk="1" hangingPunct="1"/>
            <a:r>
              <a:rPr lang="zh-CN" altLang="en-US" b="0" smtClean="0"/>
              <a:t>三、联合杠杆利益与风险 </a:t>
            </a:r>
          </a:p>
        </p:txBody>
      </p:sp>
      <p:sp>
        <p:nvSpPr>
          <p:cNvPr id="68611" name="矩形 3"/>
          <p:cNvSpPr>
            <a:spLocks noGrp="1" noChangeArrowheads="1"/>
          </p:cNvSpPr>
          <p:nvPr>
            <p:ph type="body" idx="4294967295"/>
          </p:nvPr>
        </p:nvSpPr>
        <p:spPr/>
        <p:txBody>
          <a:bodyPr/>
          <a:lstStyle/>
          <a:p>
            <a:pPr eaLnBrk="1" hangingPunct="1"/>
            <a:r>
              <a:rPr lang="en-US" altLang="zh-CN" b="1" dirty="0" smtClean="0"/>
              <a:t>1.</a:t>
            </a:r>
            <a:r>
              <a:rPr lang="zh-CN" altLang="en-US" b="1" dirty="0" smtClean="0"/>
              <a:t>联合杠杆原理</a:t>
            </a:r>
            <a:endParaRPr lang="en-US" altLang="zh-CN" b="1" dirty="0" smtClean="0"/>
          </a:p>
          <a:p>
            <a:pPr lvl="1" eaLnBrk="1" hangingPunct="1"/>
            <a:r>
              <a:rPr lang="zh-CN" dirty="0" smtClean="0"/>
              <a:t>亦称总杠杆，是指营业杠杆和财务杠杆的综合。</a:t>
            </a:r>
            <a:r>
              <a:rPr lang="zh-CN" altLang="en-US" b="1" dirty="0" smtClean="0"/>
              <a:t> </a:t>
            </a:r>
          </a:p>
          <a:p>
            <a:pPr eaLnBrk="1" hangingPunct="1"/>
            <a:r>
              <a:rPr lang="en-US" altLang="zh-CN" b="1" dirty="0" smtClean="0"/>
              <a:t>2.</a:t>
            </a:r>
            <a:r>
              <a:rPr lang="zh-CN" altLang="en-US" b="1" dirty="0" smtClean="0"/>
              <a:t>联合杠杆系数的测算</a:t>
            </a:r>
            <a:endParaRPr lang="en-US" altLang="zh-CN" b="1" dirty="0" smtClean="0"/>
          </a:p>
          <a:p>
            <a:pPr eaLnBrk="1" hangingPunct="1"/>
            <a:endParaRPr lang="en-US" altLang="zh-CN" b="1" dirty="0" smtClean="0"/>
          </a:p>
          <a:p>
            <a:r>
              <a:rPr lang="zh-CN" dirty="0" smtClean="0"/>
              <a:t>例</a:t>
            </a:r>
            <a:r>
              <a:rPr lang="zh-CN" altLang="en-US" dirty="0" smtClean="0"/>
              <a:t>：</a:t>
            </a:r>
            <a:r>
              <a:rPr lang="en-US" altLang="zh-CN" dirty="0" smtClean="0"/>
              <a:t>ABC</a:t>
            </a:r>
            <a:r>
              <a:rPr lang="zh-CN" dirty="0" smtClean="0"/>
              <a:t>公司的营业杠杆系数为</a:t>
            </a:r>
            <a:r>
              <a:rPr lang="zh-CN" altLang="en-US" dirty="0" smtClean="0"/>
              <a:t> </a:t>
            </a:r>
            <a:r>
              <a:rPr lang="en-US" altLang="zh-CN" dirty="0" smtClean="0"/>
              <a:t>2</a:t>
            </a:r>
            <a:r>
              <a:rPr lang="zh-CN" dirty="0" smtClean="0"/>
              <a:t>，财务杠杆系数为</a:t>
            </a:r>
            <a:r>
              <a:rPr lang="en-US" altLang="zh-CN" dirty="0" smtClean="0"/>
              <a:t>1.5</a:t>
            </a:r>
            <a:r>
              <a:rPr lang="zh-CN" dirty="0" smtClean="0"/>
              <a:t>。该公司的联合杠杆系数测算为：</a:t>
            </a:r>
          </a:p>
          <a:p>
            <a:r>
              <a:rPr lang="en-US" altLang="zh-CN" dirty="0" smtClean="0"/>
              <a:t>  DCL=2</a:t>
            </a:r>
            <a:r>
              <a:rPr lang="zh-CN" altLang="zh-CN" dirty="0" smtClean="0"/>
              <a:t>×</a:t>
            </a:r>
            <a:r>
              <a:rPr lang="en-US" altLang="zh-CN" dirty="0" smtClean="0"/>
              <a:t>1.5=3</a:t>
            </a:r>
            <a:endParaRPr lang="zh-CN" altLang="en-US" b="1" dirty="0" smtClean="0"/>
          </a:p>
        </p:txBody>
      </p:sp>
      <p:sp>
        <p:nvSpPr>
          <p:cNvPr id="68612" name="矩形 3"/>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pPr algn="l">
              <a:spcBef>
                <a:spcPct val="20000"/>
              </a:spcBef>
              <a:buFontTx/>
              <a:buChar char="•"/>
            </a:pPr>
            <a:endParaRPr lang="zh-CN" altLang="en-US" sz="3200" b="0">
              <a:ea typeface="宋体" charset="-122"/>
            </a:endParaRPr>
          </a:p>
        </p:txBody>
      </p:sp>
      <p:graphicFrame>
        <p:nvGraphicFramePr>
          <p:cNvPr id="68613" name="对象 2"/>
          <p:cNvGraphicFramePr>
            <a:graphicFrameLocks noChangeAspect="1"/>
          </p:cNvGraphicFramePr>
          <p:nvPr/>
        </p:nvGraphicFramePr>
        <p:xfrm>
          <a:off x="1076325" y="3214688"/>
          <a:ext cx="3924300" cy="461962"/>
        </p:xfrm>
        <a:graphic>
          <a:graphicData uri="http://schemas.openxmlformats.org/presentationml/2006/ole">
            <mc:AlternateContent xmlns:mc="http://schemas.openxmlformats.org/markup-compatibility/2006">
              <mc:Choice xmlns:v="urn:schemas-microsoft-com:vml" Requires="v">
                <p:oleObj spid="_x0000_s12446" name="公式" r:id="rId3" imgW="1777229" imgH="215806" progId="Equation.3">
                  <p:embed/>
                </p:oleObj>
              </mc:Choice>
              <mc:Fallback>
                <p:oleObj name="公式" r:id="rId3" imgW="1777229" imgH="215806"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3214688"/>
                        <a:ext cx="39243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4" name="矩形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pPr algn="l">
              <a:spcBef>
                <a:spcPct val="20000"/>
              </a:spcBef>
              <a:buFontTx/>
              <a:buChar char="•"/>
            </a:pPr>
            <a:endParaRPr lang="zh-CN" altLang="en-US" sz="3200" b="0">
              <a:ea typeface="宋体" charset="-122"/>
            </a:endParaRPr>
          </a:p>
        </p:txBody>
      </p:sp>
      <p:graphicFrame>
        <p:nvGraphicFramePr>
          <p:cNvPr id="68615" name="对象 4"/>
          <p:cNvGraphicFramePr>
            <a:graphicFrameLocks noChangeAspect="1"/>
          </p:cNvGraphicFramePr>
          <p:nvPr/>
        </p:nvGraphicFramePr>
        <p:xfrm>
          <a:off x="4981575" y="3000375"/>
          <a:ext cx="2019300" cy="860425"/>
        </p:xfrm>
        <a:graphic>
          <a:graphicData uri="http://schemas.openxmlformats.org/presentationml/2006/ole">
            <mc:AlternateContent xmlns:mc="http://schemas.openxmlformats.org/markup-compatibility/2006">
              <mc:Choice xmlns:v="urn:schemas-microsoft-com:vml" Requires="v">
                <p:oleObj spid="_x0000_s12447" name="公式" r:id="rId5" imgW="927100" imgH="419100" progId="Equation.3">
                  <p:embed/>
                </p:oleObj>
              </mc:Choice>
              <mc:Fallback>
                <p:oleObj name="公式" r:id="rId5" imgW="927100" imgH="419100"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1575" y="3000375"/>
                        <a:ext cx="20193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6" name="矩形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pPr algn="l">
              <a:spcBef>
                <a:spcPct val="20000"/>
              </a:spcBef>
              <a:buFontTx/>
              <a:buChar char="•"/>
            </a:pPr>
            <a:endParaRPr lang="zh-CN" altLang="en-US" sz="3200" b="0">
              <a:ea typeface="宋体" charset="-122"/>
            </a:endParaRPr>
          </a:p>
        </p:txBody>
      </p:sp>
      <p:graphicFrame>
        <p:nvGraphicFramePr>
          <p:cNvPr id="68617" name="对象 6"/>
          <p:cNvGraphicFramePr>
            <a:graphicFrameLocks noChangeAspect="1"/>
          </p:cNvGraphicFramePr>
          <p:nvPr/>
        </p:nvGraphicFramePr>
        <p:xfrm>
          <a:off x="6910388" y="3000375"/>
          <a:ext cx="2019300" cy="812800"/>
        </p:xfrm>
        <a:graphic>
          <a:graphicData uri="http://schemas.openxmlformats.org/presentationml/2006/ole">
            <mc:AlternateContent xmlns:mc="http://schemas.openxmlformats.org/markup-compatibility/2006">
              <mc:Choice xmlns:v="urn:schemas-microsoft-com:vml" Requires="v">
                <p:oleObj spid="_x0000_s12448" name="公式" r:id="rId7" imgW="939392" imgH="393529" progId="Equation.3">
                  <p:embed/>
                </p:oleObj>
              </mc:Choice>
              <mc:Fallback>
                <p:oleObj name="公式" r:id="rId7" imgW="939392" imgH="393529" progId="Equation.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0388" y="3000375"/>
                        <a:ext cx="20193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2"/>
          <p:cNvSpPr>
            <a:spLocks noGrp="1" noChangeArrowheads="1"/>
          </p:cNvSpPr>
          <p:nvPr>
            <p:ph type="title" idx="4294967295"/>
          </p:nvPr>
        </p:nvSpPr>
        <p:spPr/>
        <p:txBody>
          <a:bodyPr anchor="ctr"/>
          <a:lstStyle/>
          <a:p>
            <a:pPr eaLnBrk="1" hangingPunct="1"/>
            <a:r>
              <a:rPr lang="zh-CN" altLang="en-US" b="1" dirty="0" smtClean="0">
                <a:solidFill>
                  <a:srgbClr val="000000"/>
                </a:solidFill>
              </a:rPr>
              <a:t>第</a:t>
            </a:r>
            <a:r>
              <a:rPr lang="en-US" altLang="zh-CN" b="1" dirty="0" smtClean="0">
                <a:solidFill>
                  <a:srgbClr val="000000"/>
                </a:solidFill>
              </a:rPr>
              <a:t>4</a:t>
            </a:r>
            <a:r>
              <a:rPr lang="zh-CN" altLang="en-US" b="1" dirty="0" smtClean="0">
                <a:solidFill>
                  <a:srgbClr val="000000"/>
                </a:solidFill>
              </a:rPr>
              <a:t>节 资本结构决策分析</a:t>
            </a:r>
          </a:p>
        </p:txBody>
      </p:sp>
      <p:sp>
        <p:nvSpPr>
          <p:cNvPr id="69635" name="矩形 3"/>
          <p:cNvSpPr>
            <a:spLocks noGrp="1" noChangeArrowheads="1"/>
          </p:cNvSpPr>
          <p:nvPr>
            <p:ph type="body" idx="4294967295"/>
          </p:nvPr>
        </p:nvSpPr>
        <p:spPr>
          <a:xfrm>
            <a:off x="609600" y="2017713"/>
            <a:ext cx="8345488" cy="4459287"/>
          </a:xfrm>
          <a:solidFill>
            <a:schemeClr val="bg1"/>
          </a:solidFill>
        </p:spPr>
        <p:txBody>
          <a:bodyPr/>
          <a:lstStyle/>
          <a:p>
            <a:pPr eaLnBrk="1" hangingPunct="1"/>
            <a:r>
              <a:rPr lang="zh-CN" altLang="en-US" b="1" dirty="0" smtClean="0">
                <a:solidFill>
                  <a:srgbClr val="000000"/>
                </a:solidFill>
              </a:rPr>
              <a:t>资本结构决策影响因素的定性分析</a:t>
            </a:r>
          </a:p>
          <a:p>
            <a:pPr eaLnBrk="1" hangingPunct="1"/>
            <a:r>
              <a:rPr lang="zh-CN" altLang="en-US" b="1" dirty="0" smtClean="0">
                <a:solidFill>
                  <a:srgbClr val="000000"/>
                </a:solidFill>
              </a:rPr>
              <a:t>资本结构决策的每股收益分析法</a:t>
            </a:r>
          </a:p>
        </p:txBody>
      </p:sp>
      <p:sp>
        <p:nvSpPr>
          <p:cNvPr id="69636" name="矩形 4"/>
          <p:cNvSpPr>
            <a:spLocks noChangeArrowheads="1"/>
          </p:cNvSpPr>
          <p:nvPr/>
        </p:nvSpPr>
        <p:spPr bwMode="auto">
          <a:xfrm>
            <a:off x="2990850" y="3219450"/>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
        <p:nvSpPr>
          <p:cNvPr id="69637" name="矩形 6"/>
          <p:cNvSpPr>
            <a:spLocks noChangeArrowheads="1"/>
          </p:cNvSpPr>
          <p:nvPr/>
        </p:nvSpPr>
        <p:spPr bwMode="auto">
          <a:xfrm>
            <a:off x="4224338" y="3214688"/>
            <a:ext cx="9144000" cy="0"/>
          </a:xfrm>
          <a:prstGeom prst="rect">
            <a:avLst/>
          </a:prstGeom>
          <a:noFill/>
          <a:ln w="12700" cap="sq">
            <a:noFill/>
            <a:miter lim="800000"/>
            <a:headEnd type="none" w="sm" len="sm"/>
            <a:tailEnd type="none" w="sm" len="sm"/>
          </a:ln>
        </p:spPr>
        <p:txBody>
          <a:bodyPr>
            <a:spAutoFit/>
          </a:bodyPr>
          <a:lstStyle/>
          <a:p>
            <a:pPr algn="l">
              <a:spcBef>
                <a:spcPct val="20000"/>
              </a:spcBef>
              <a:buFontTx/>
              <a:buChar char="•"/>
            </a:pPr>
            <a:endParaRPr lang="zh-CN" altLang="en-US" sz="3200" b="0">
              <a:ea typeface="宋体"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b="1" smtClean="0"/>
              <a:t>  </a:t>
            </a:r>
            <a:r>
              <a:rPr lang="zh-CN" altLang="en-US" b="1" smtClean="0"/>
              <a:t>资本结构决策</a:t>
            </a:r>
          </a:p>
        </p:txBody>
      </p:sp>
      <p:sp>
        <p:nvSpPr>
          <p:cNvPr id="50179" name="Rectangle 3"/>
          <p:cNvSpPr>
            <a:spLocks noGrp="1" noChangeArrowheads="1"/>
          </p:cNvSpPr>
          <p:nvPr>
            <p:ph type="body" idx="1"/>
          </p:nvPr>
        </p:nvSpPr>
        <p:spPr/>
        <p:txBody>
          <a:bodyPr/>
          <a:lstStyle/>
          <a:p>
            <a:pPr eaLnBrk="1" hangingPunct="1"/>
            <a:r>
              <a:rPr lang="zh-CN" altLang="en-US" b="1" dirty="0" smtClean="0">
                <a:solidFill>
                  <a:srgbClr val="FF3300"/>
                </a:solidFill>
              </a:rPr>
              <a:t>资本结构最优的评判标准</a:t>
            </a:r>
            <a:r>
              <a:rPr lang="en-US" altLang="zh-CN" b="1" dirty="0" smtClean="0"/>
              <a:t>:</a:t>
            </a:r>
            <a:r>
              <a:rPr lang="en-US" altLang="zh-CN" dirty="0" smtClean="0"/>
              <a:t>                            </a:t>
            </a:r>
          </a:p>
          <a:p>
            <a:pPr eaLnBrk="1" hangingPunct="1">
              <a:buNone/>
            </a:pPr>
            <a:r>
              <a:rPr lang="en-US" altLang="zh-CN" b="1" dirty="0" smtClean="0"/>
              <a:t>    1.</a:t>
            </a:r>
            <a:r>
              <a:rPr lang="zh-CN" altLang="en-US" b="1" dirty="0" smtClean="0"/>
              <a:t>加权平均资本成本最低</a:t>
            </a:r>
            <a:r>
              <a:rPr lang="en-US" altLang="zh-CN" b="1" dirty="0" smtClean="0"/>
              <a:t>;                                             2.</a:t>
            </a:r>
            <a:r>
              <a:rPr lang="zh-CN" altLang="en-US" b="1" dirty="0" smtClean="0"/>
              <a:t>普通股</a:t>
            </a:r>
            <a:r>
              <a:rPr lang="en-US" altLang="zh-CN" b="1" dirty="0" smtClean="0"/>
              <a:t>EPS</a:t>
            </a:r>
            <a:r>
              <a:rPr lang="zh-CN" altLang="en-US" b="1" dirty="0" smtClean="0"/>
              <a:t>最大</a:t>
            </a:r>
            <a:r>
              <a:rPr lang="en-US" altLang="zh-CN" b="1" dirty="0" smtClean="0"/>
              <a:t>;                                                   3.</a:t>
            </a:r>
            <a:r>
              <a:rPr lang="zh-CN" altLang="en-US" b="1" dirty="0" smtClean="0"/>
              <a:t>股价和公司总体价值最大</a:t>
            </a:r>
            <a:r>
              <a:rPr lang="en-US" altLang="zh-CN" b="1" dirty="0" smtClean="0"/>
              <a:t>.</a:t>
            </a:r>
          </a:p>
          <a:p>
            <a:r>
              <a:rPr lang="zh-CN" altLang="en-US" b="1" dirty="0" smtClean="0">
                <a:solidFill>
                  <a:srgbClr val="FF3300"/>
                </a:solidFill>
              </a:rPr>
              <a:t>最佳资本结构的决策</a:t>
            </a:r>
            <a:r>
              <a:rPr lang="en-US" altLang="zh-CN" b="1" dirty="0" smtClean="0"/>
              <a:t>:                                  1.WACC</a:t>
            </a:r>
            <a:r>
              <a:rPr lang="zh-CN" altLang="en-US" b="1" dirty="0" smtClean="0"/>
              <a:t>比较法</a:t>
            </a:r>
            <a:r>
              <a:rPr lang="en-US" altLang="zh-CN" b="1" dirty="0" smtClean="0"/>
              <a:t>;                                             2.EBIT-EPS</a:t>
            </a:r>
            <a:r>
              <a:rPr lang="zh-CN" altLang="en-US" b="1" dirty="0" smtClean="0"/>
              <a:t>（</a:t>
            </a:r>
            <a:r>
              <a:rPr lang="zh-CN" altLang="en-US" b="1" dirty="0" smtClean="0">
                <a:solidFill>
                  <a:srgbClr val="000000"/>
                </a:solidFill>
              </a:rPr>
              <a:t>每股收益）</a:t>
            </a:r>
            <a:r>
              <a:rPr lang="zh-CN" altLang="en-US" b="1" dirty="0" smtClean="0"/>
              <a:t>分析法</a:t>
            </a:r>
            <a:r>
              <a:rPr lang="en-US" altLang="zh-CN" b="1" dirty="0" smtClean="0"/>
              <a:t>;                                                 3.</a:t>
            </a:r>
            <a:r>
              <a:rPr lang="zh-CN" altLang="en-US" b="1" dirty="0" smtClean="0"/>
              <a:t>企业价值最大法</a:t>
            </a:r>
          </a:p>
          <a:p>
            <a:pPr eaLnBrk="1" hangingPunct="1"/>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2"/>
          <p:cNvSpPr>
            <a:spLocks noGrp="1" noChangeArrowheads="1"/>
          </p:cNvSpPr>
          <p:nvPr>
            <p:ph type="title" idx="4294967295"/>
          </p:nvPr>
        </p:nvSpPr>
        <p:spPr/>
        <p:txBody>
          <a:bodyPr anchor="ctr"/>
          <a:lstStyle/>
          <a:p>
            <a:pPr eaLnBrk="1" hangingPunct="1"/>
            <a:r>
              <a:rPr lang="zh-CN" altLang="en-US" b="1" dirty="0" smtClean="0"/>
              <a:t>三、资本结构的价值基础</a:t>
            </a:r>
          </a:p>
        </p:txBody>
      </p:sp>
      <p:sp>
        <p:nvSpPr>
          <p:cNvPr id="7171" name="矩形 3"/>
          <p:cNvSpPr>
            <a:spLocks noGrp="1" noChangeArrowheads="1"/>
          </p:cNvSpPr>
          <p:nvPr>
            <p:ph type="body" idx="4294967295"/>
          </p:nvPr>
        </p:nvSpPr>
        <p:spPr>
          <a:xfrm>
            <a:off x="457200" y="1600200"/>
            <a:ext cx="8229600" cy="4997450"/>
          </a:xfrm>
        </p:spPr>
        <p:txBody>
          <a:bodyPr/>
          <a:lstStyle/>
          <a:p>
            <a:pPr eaLnBrk="1" hangingPunct="1"/>
            <a:r>
              <a:rPr lang="en-US" altLang="zh-CN" sz="2800" b="1" dirty="0" smtClean="0">
                <a:solidFill>
                  <a:srgbClr val="00B050"/>
                </a:solidFill>
              </a:rPr>
              <a:t>1.</a:t>
            </a:r>
            <a:r>
              <a:rPr lang="zh-CN" altLang="en-US" sz="2800" b="1" dirty="0" smtClean="0">
                <a:solidFill>
                  <a:srgbClr val="00B050"/>
                </a:solidFill>
              </a:rPr>
              <a:t>资本的账面价值结构</a:t>
            </a:r>
            <a:endParaRPr lang="en-US" altLang="zh-CN" sz="2800" b="1" dirty="0" smtClean="0">
              <a:solidFill>
                <a:srgbClr val="00B050"/>
              </a:solidFill>
            </a:endParaRPr>
          </a:p>
          <a:p>
            <a:pPr lvl="1" eaLnBrk="1" hangingPunct="1"/>
            <a:r>
              <a:rPr lang="zh-CN" altLang="zh-CN" sz="2300" b="1" dirty="0" smtClean="0"/>
              <a:t>是指企业资本按</a:t>
            </a:r>
            <a:r>
              <a:rPr lang="zh-CN" altLang="en-US" sz="2300" b="1" dirty="0" smtClean="0"/>
              <a:t>会计</a:t>
            </a:r>
            <a:r>
              <a:rPr lang="zh-CN" altLang="zh-CN" sz="2300" b="1" dirty="0" smtClean="0"/>
              <a:t>账面价值基础计量反映的资本结构。它不太适合企业资本结构决策</a:t>
            </a:r>
            <a:r>
              <a:rPr lang="zh-CN" altLang="en-US" sz="2300" b="1" dirty="0" smtClean="0"/>
              <a:t>的</a:t>
            </a:r>
            <a:r>
              <a:rPr lang="zh-CN" altLang="zh-CN" sz="2300" b="1" dirty="0" smtClean="0"/>
              <a:t>要求。</a:t>
            </a:r>
            <a:endParaRPr lang="zh-CN" altLang="en-US" sz="2300" b="1" dirty="0" smtClean="0"/>
          </a:p>
          <a:p>
            <a:pPr eaLnBrk="1" hangingPunct="1"/>
            <a:r>
              <a:rPr lang="en-US" altLang="zh-CN" sz="2800" b="1" dirty="0" smtClean="0">
                <a:solidFill>
                  <a:srgbClr val="00B050"/>
                </a:solidFill>
              </a:rPr>
              <a:t>2.</a:t>
            </a:r>
            <a:r>
              <a:rPr lang="zh-CN" altLang="en-US" sz="2800" b="1" dirty="0" smtClean="0">
                <a:solidFill>
                  <a:srgbClr val="00B050"/>
                </a:solidFill>
              </a:rPr>
              <a:t>资本的市场价值结构</a:t>
            </a:r>
            <a:endParaRPr lang="en-US" altLang="zh-CN" sz="2800" b="1" dirty="0" smtClean="0">
              <a:solidFill>
                <a:srgbClr val="00B050"/>
              </a:solidFill>
            </a:endParaRPr>
          </a:p>
          <a:p>
            <a:pPr lvl="1" eaLnBrk="1" hangingPunct="1"/>
            <a:r>
              <a:rPr lang="zh-CN" altLang="zh-CN" sz="2300" b="1" dirty="0" smtClean="0"/>
              <a:t>是指企业资本按现时市场价值基础计量反映的资本结构。它比较适于上市公司资本结构决策的要求。</a:t>
            </a:r>
            <a:endParaRPr lang="zh-CN" altLang="en-US" sz="2300" b="1" dirty="0" smtClean="0"/>
          </a:p>
          <a:p>
            <a:pPr eaLnBrk="1" hangingPunct="1"/>
            <a:r>
              <a:rPr lang="en-US" altLang="zh-CN" sz="2800" b="1" dirty="0" smtClean="0">
                <a:solidFill>
                  <a:srgbClr val="00B050"/>
                </a:solidFill>
              </a:rPr>
              <a:t>3.</a:t>
            </a:r>
            <a:r>
              <a:rPr lang="zh-CN" altLang="en-US" sz="2800" b="1" dirty="0" smtClean="0">
                <a:solidFill>
                  <a:srgbClr val="00B050"/>
                </a:solidFill>
              </a:rPr>
              <a:t>资本的目标价值结构</a:t>
            </a:r>
            <a:endParaRPr lang="en-US" altLang="zh-CN" sz="2800" b="1" dirty="0" smtClean="0">
              <a:solidFill>
                <a:srgbClr val="00B050"/>
              </a:solidFill>
            </a:endParaRPr>
          </a:p>
          <a:p>
            <a:pPr lvl="1" eaLnBrk="1" hangingPunct="1"/>
            <a:r>
              <a:rPr lang="zh-CN" altLang="zh-CN" sz="2300" b="1" dirty="0" smtClean="0"/>
              <a:t>是指企业资本按未来目标价值计量反映的资本结构。它更适合企业未来资本结构决策管理的要求</a:t>
            </a:r>
            <a:r>
              <a:rPr lang="zh-CN" altLang="en-US" sz="2300"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2"/>
          <p:cNvSpPr>
            <a:spLocks noGrp="1" noChangeArrowheads="1"/>
          </p:cNvSpPr>
          <p:nvPr>
            <p:ph type="title" idx="4294967295"/>
          </p:nvPr>
        </p:nvSpPr>
        <p:spPr/>
        <p:txBody>
          <a:bodyPr anchor="ctr"/>
          <a:lstStyle/>
          <a:p>
            <a:pPr eaLnBrk="1" hangingPunct="1"/>
            <a:r>
              <a:rPr lang="zh-CN" altLang="en-US" sz="3000" b="0" dirty="0" smtClean="0">
                <a:solidFill>
                  <a:srgbClr val="000000"/>
                </a:solidFill>
              </a:rPr>
              <a:t>资本结构决策影响因素的定性分析</a:t>
            </a:r>
          </a:p>
        </p:txBody>
      </p:sp>
      <p:sp>
        <p:nvSpPr>
          <p:cNvPr id="70659" name="矩形 3"/>
          <p:cNvSpPr>
            <a:spLocks noGrp="1" noChangeArrowheads="1"/>
          </p:cNvSpPr>
          <p:nvPr>
            <p:ph type="body" idx="4294967295"/>
          </p:nvPr>
        </p:nvSpPr>
        <p:spPr/>
        <p:txBody>
          <a:bodyPr>
            <a:normAutofit lnSpcReduction="10000"/>
          </a:bodyPr>
          <a:lstStyle/>
          <a:p>
            <a:pPr eaLnBrk="1" hangingPunct="1">
              <a:lnSpc>
                <a:spcPct val="90000"/>
              </a:lnSpc>
            </a:pPr>
            <a:r>
              <a:rPr lang="en-US" altLang="zh-CN" smtClean="0"/>
              <a:t>1.</a:t>
            </a:r>
            <a:r>
              <a:rPr lang="zh-CN" altLang="en-US" smtClean="0"/>
              <a:t>企业财务目标的影响分析</a:t>
            </a:r>
            <a:endParaRPr lang="en-US" altLang="zh-CN" smtClean="0"/>
          </a:p>
          <a:p>
            <a:pPr lvl="1" eaLnBrk="1" hangingPunct="1">
              <a:lnSpc>
                <a:spcPct val="90000"/>
              </a:lnSpc>
            </a:pPr>
            <a:r>
              <a:rPr lang="zh-CN" sz="2200" smtClean="0"/>
              <a:t>利润最大化、股东财富最大化</a:t>
            </a:r>
            <a:r>
              <a:rPr lang="zh-CN" altLang="en-US" sz="2200" smtClean="0"/>
              <a:t>、</a:t>
            </a:r>
            <a:r>
              <a:rPr lang="zh-CN" sz="2200" smtClean="0"/>
              <a:t>公司价值最大化。</a:t>
            </a:r>
            <a:endParaRPr lang="zh-CN" altLang="en-US" sz="2200" smtClean="0"/>
          </a:p>
          <a:p>
            <a:pPr eaLnBrk="1" hangingPunct="1">
              <a:lnSpc>
                <a:spcPct val="90000"/>
              </a:lnSpc>
            </a:pPr>
            <a:r>
              <a:rPr lang="en-US" altLang="zh-CN" smtClean="0"/>
              <a:t>2.</a:t>
            </a:r>
            <a:r>
              <a:rPr lang="zh-CN" altLang="en-US" smtClean="0"/>
              <a:t>企业发展阶段的影响分析</a:t>
            </a:r>
          </a:p>
          <a:p>
            <a:pPr eaLnBrk="1" hangingPunct="1">
              <a:lnSpc>
                <a:spcPct val="90000"/>
              </a:lnSpc>
            </a:pPr>
            <a:r>
              <a:rPr lang="en-US" altLang="zh-CN" smtClean="0"/>
              <a:t>3.</a:t>
            </a:r>
            <a:r>
              <a:rPr lang="zh-CN" altLang="en-US" smtClean="0"/>
              <a:t>企业财务状况的影响分析</a:t>
            </a:r>
          </a:p>
          <a:p>
            <a:pPr eaLnBrk="1" hangingPunct="1">
              <a:lnSpc>
                <a:spcPct val="90000"/>
              </a:lnSpc>
            </a:pPr>
            <a:r>
              <a:rPr lang="en-US" altLang="zh-CN" smtClean="0"/>
              <a:t>4.</a:t>
            </a:r>
            <a:r>
              <a:rPr lang="zh-CN" altLang="en-US" smtClean="0"/>
              <a:t>投资者动机的影响分析</a:t>
            </a:r>
          </a:p>
          <a:p>
            <a:pPr eaLnBrk="1" hangingPunct="1">
              <a:lnSpc>
                <a:spcPct val="90000"/>
              </a:lnSpc>
            </a:pPr>
            <a:r>
              <a:rPr lang="en-US" altLang="zh-CN" smtClean="0"/>
              <a:t>5.</a:t>
            </a:r>
            <a:r>
              <a:rPr lang="zh-CN" altLang="en-US" smtClean="0"/>
              <a:t>债权人态度的影响分析</a:t>
            </a:r>
          </a:p>
          <a:p>
            <a:pPr eaLnBrk="1" hangingPunct="1">
              <a:lnSpc>
                <a:spcPct val="90000"/>
              </a:lnSpc>
            </a:pPr>
            <a:r>
              <a:rPr lang="en-US" altLang="zh-CN" smtClean="0"/>
              <a:t>6.</a:t>
            </a:r>
            <a:r>
              <a:rPr lang="zh-CN" altLang="en-US" smtClean="0"/>
              <a:t>经营者行为的影响分析</a:t>
            </a:r>
          </a:p>
          <a:p>
            <a:pPr eaLnBrk="1" hangingPunct="1">
              <a:lnSpc>
                <a:spcPct val="90000"/>
              </a:lnSpc>
            </a:pPr>
            <a:r>
              <a:rPr lang="en-US" altLang="zh-CN" smtClean="0"/>
              <a:t>7.</a:t>
            </a:r>
            <a:r>
              <a:rPr lang="zh-CN" altLang="en-US" smtClean="0"/>
              <a:t>税收政策的影响分析</a:t>
            </a:r>
          </a:p>
          <a:p>
            <a:pPr eaLnBrk="1" hangingPunct="1">
              <a:lnSpc>
                <a:spcPct val="90000"/>
              </a:lnSpc>
            </a:pPr>
            <a:r>
              <a:rPr lang="en-US" altLang="zh-CN" smtClean="0"/>
              <a:t>8.</a:t>
            </a:r>
            <a:r>
              <a:rPr lang="zh-CN" altLang="en-US" smtClean="0"/>
              <a:t>行业差别分析</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2"/>
          <p:cNvSpPr>
            <a:spLocks noGrp="1" noChangeArrowheads="1"/>
          </p:cNvSpPr>
          <p:nvPr>
            <p:ph type="title" idx="4294967295"/>
          </p:nvPr>
        </p:nvSpPr>
        <p:spPr/>
        <p:txBody>
          <a:bodyPr anchor="ctr"/>
          <a:lstStyle/>
          <a:p>
            <a:pPr eaLnBrk="1" hangingPunct="1"/>
            <a:r>
              <a:rPr lang="zh-CN" altLang="en-US" sz="3000" b="0" dirty="0" smtClean="0">
                <a:solidFill>
                  <a:srgbClr val="000000"/>
                </a:solidFill>
              </a:rPr>
              <a:t>每股收益分析法</a:t>
            </a:r>
          </a:p>
        </p:txBody>
      </p:sp>
      <p:sp>
        <p:nvSpPr>
          <p:cNvPr id="79875" name="矩形 3"/>
          <p:cNvSpPr>
            <a:spLocks noGrp="1" noChangeArrowheads="1"/>
          </p:cNvSpPr>
          <p:nvPr>
            <p:ph type="body" sz="half" idx="4294967295"/>
          </p:nvPr>
        </p:nvSpPr>
        <p:spPr>
          <a:xfrm>
            <a:off x="457200" y="1719263"/>
            <a:ext cx="7931150" cy="4411662"/>
          </a:xfrm>
        </p:spPr>
        <p:txBody>
          <a:bodyPr/>
          <a:lstStyle/>
          <a:p>
            <a:pPr eaLnBrk="1" hangingPunct="1"/>
            <a:r>
              <a:rPr lang="en-US" altLang="zh-CN" sz="2600" smtClean="0"/>
              <a:t>1.</a:t>
            </a:r>
            <a:r>
              <a:rPr lang="zh-CN" altLang="en-US" sz="2600" smtClean="0"/>
              <a:t>每股收益分析法的含义</a:t>
            </a:r>
            <a:endParaRPr lang="en-US" altLang="zh-CN" sz="2600" smtClean="0"/>
          </a:p>
          <a:p>
            <a:pPr lvl="1" eaLnBrk="1" hangingPunct="1"/>
            <a:r>
              <a:rPr lang="zh-CN" sz="2200" smtClean="0"/>
              <a:t>每股收益分析法是利用每股收益无差别点来进行资本结构决策的方法。</a:t>
            </a:r>
            <a:endParaRPr lang="en-US" altLang="zh-CN" sz="2200" smtClean="0"/>
          </a:p>
          <a:p>
            <a:pPr lvl="1" eaLnBrk="1" hangingPunct="1"/>
            <a:r>
              <a:rPr lang="zh-CN" sz="2200" smtClean="0"/>
              <a:t>所谓每股收益无差别点是指两种或两种以上筹资方案下普通股每股收益相等时的息税前利润点，亦称息税前利润平衡点，有时亦称筹资无差别点。</a:t>
            </a:r>
            <a:endParaRPr lang="zh-CN" altLang="en-US" sz="2200" smtClean="0"/>
          </a:p>
          <a:p>
            <a:pPr eaLnBrk="1" hangingPunct="1"/>
            <a:r>
              <a:rPr lang="en-US" altLang="zh-CN" sz="2600" smtClean="0"/>
              <a:t>2.</a:t>
            </a:r>
            <a:r>
              <a:rPr lang="zh-CN" altLang="en-US" sz="2600" smtClean="0"/>
              <a:t>每股收益分析的列表测算法</a:t>
            </a:r>
          </a:p>
          <a:p>
            <a:pPr eaLnBrk="1" hangingPunct="1"/>
            <a:r>
              <a:rPr lang="en-US" altLang="zh-CN" sz="2600" smtClean="0"/>
              <a:t>3.</a:t>
            </a:r>
            <a:r>
              <a:rPr lang="zh-CN" altLang="en-US" sz="2600" smtClean="0"/>
              <a:t>每股收益分析的公式测算法</a:t>
            </a:r>
            <a:endParaRPr lang="en-US" altLang="zh-CN" sz="2600" smtClean="0"/>
          </a:p>
        </p:txBody>
      </p:sp>
      <p:graphicFrame>
        <p:nvGraphicFramePr>
          <p:cNvPr id="79876" name="对象 4"/>
          <p:cNvGraphicFramePr>
            <a:graphicFrameLocks noGrp="1" noChangeAspect="1"/>
          </p:cNvGraphicFramePr>
          <p:nvPr>
            <p:ph sz="half" idx="4294967295"/>
          </p:nvPr>
        </p:nvGraphicFramePr>
        <p:xfrm>
          <a:off x="857250" y="5286375"/>
          <a:ext cx="7199313" cy="977900"/>
        </p:xfrm>
        <a:graphic>
          <a:graphicData uri="http://schemas.openxmlformats.org/presentationml/2006/ole">
            <mc:AlternateContent xmlns:mc="http://schemas.openxmlformats.org/markup-compatibility/2006">
              <mc:Choice xmlns:v="urn:schemas-microsoft-com:vml" Requires="v">
                <p:oleObj spid="_x0000_s13366" name="公式" r:id="rId3" imgW="3086100" imgH="419100" progId="Equation.3">
                  <p:embed/>
                </p:oleObj>
              </mc:Choice>
              <mc:Fallback>
                <p:oleObj name="公式" r:id="rId3" imgW="3086100" imgH="4191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5286375"/>
                        <a:ext cx="7199313" cy="977900"/>
                      </a:xfrm>
                      <a:prstGeom prst="rect">
                        <a:avLst/>
                      </a:prstGeom>
                      <a:solidFill>
                        <a:srgbClr val="66FFCC"/>
                      </a:solidFill>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cstate="print"/>
          <a:srcRect/>
          <a:stretch>
            <a:fillRect/>
          </a:stretch>
        </p:blipFill>
        <p:spPr bwMode="auto">
          <a:xfrm>
            <a:off x="1547813" y="1773238"/>
            <a:ext cx="5040312" cy="3952875"/>
          </a:xfrm>
          <a:prstGeom prst="rect">
            <a:avLst/>
          </a:prstGeom>
          <a:noFill/>
          <a:ln w="9525">
            <a:noFill/>
            <a:miter lim="800000"/>
            <a:headEnd/>
            <a:tailEnd/>
          </a:ln>
        </p:spPr>
      </p:pic>
      <p:sp>
        <p:nvSpPr>
          <p:cNvPr id="21507" name="Rectangle 3"/>
          <p:cNvSpPr>
            <a:spLocks noGrp="1" noChangeArrowheads="1"/>
          </p:cNvSpPr>
          <p:nvPr>
            <p:ph type="title"/>
          </p:nvPr>
        </p:nvSpPr>
        <p:spPr>
          <a:xfrm>
            <a:off x="755650" y="476250"/>
            <a:ext cx="8243888" cy="831850"/>
          </a:xfrm>
        </p:spPr>
        <p:txBody>
          <a:bodyPr>
            <a:normAutofit fontScale="90000"/>
          </a:bodyPr>
          <a:lstStyle/>
          <a:p>
            <a:pPr eaLnBrk="1" hangingPunct="1"/>
            <a:r>
              <a:rPr lang="en-US" altLang="zh-CN" sz="4000" smtClean="0"/>
              <a:t>Figure      </a:t>
            </a:r>
            <a:r>
              <a:rPr lang="en-US" altLang="zh-CN" sz="4000" dirty="0" smtClean="0"/>
              <a:t>Financial leverage</a:t>
            </a:r>
            <a:br>
              <a:rPr lang="en-US" altLang="zh-CN" sz="4000" dirty="0" smtClean="0"/>
            </a:br>
            <a:r>
              <a:rPr lang="zh-CN" altLang="en-US" sz="4000" dirty="0" smtClean="0"/>
              <a:t>图</a:t>
            </a:r>
            <a:r>
              <a:rPr lang="en-US" altLang="zh-CN" sz="4000" dirty="0"/>
              <a:t> </a:t>
            </a:r>
            <a:r>
              <a:rPr lang="en-US" altLang="zh-CN" sz="4000" dirty="0" smtClean="0"/>
              <a:t>      </a:t>
            </a:r>
            <a:r>
              <a:rPr lang="zh-CN" altLang="en-US" sz="4000" dirty="0" smtClean="0"/>
              <a:t>财务杠杆</a:t>
            </a:r>
          </a:p>
        </p:txBody>
      </p:sp>
      <p:sp>
        <p:nvSpPr>
          <p:cNvPr id="18436" name="Line 4"/>
          <p:cNvSpPr>
            <a:spLocks noChangeShapeType="1"/>
          </p:cNvSpPr>
          <p:nvPr/>
        </p:nvSpPr>
        <p:spPr bwMode="auto">
          <a:xfrm>
            <a:off x="1547813" y="1557338"/>
            <a:ext cx="0" cy="4679950"/>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18437" name="Line 5"/>
          <p:cNvSpPr>
            <a:spLocks noChangeShapeType="1"/>
          </p:cNvSpPr>
          <p:nvPr/>
        </p:nvSpPr>
        <p:spPr bwMode="auto">
          <a:xfrm>
            <a:off x="1547813" y="4581525"/>
            <a:ext cx="6192837" cy="0"/>
          </a:xfrm>
          <a:prstGeom prst="line">
            <a:avLst/>
          </a:prstGeom>
          <a:noFill/>
          <a:ln w="9525">
            <a:solidFill>
              <a:schemeClr val="tx1"/>
            </a:solidFill>
            <a:round/>
            <a:headEnd/>
            <a:tailEnd type="triangle" w="med" len="med"/>
          </a:ln>
        </p:spPr>
        <p:txBody>
          <a:bodyPr/>
          <a:lstStyle/>
          <a:p>
            <a:endParaRPr lang="zh-CN" altLang="en-US"/>
          </a:p>
        </p:txBody>
      </p:sp>
      <p:sp>
        <p:nvSpPr>
          <p:cNvPr id="18438" name="Line 6"/>
          <p:cNvSpPr>
            <a:spLocks noChangeShapeType="1"/>
          </p:cNvSpPr>
          <p:nvPr/>
        </p:nvSpPr>
        <p:spPr bwMode="auto">
          <a:xfrm flipV="1">
            <a:off x="2627313" y="4294188"/>
            <a:ext cx="0" cy="287337"/>
          </a:xfrm>
          <a:prstGeom prst="line">
            <a:avLst/>
          </a:prstGeom>
          <a:noFill/>
          <a:ln w="9525">
            <a:solidFill>
              <a:schemeClr val="tx1"/>
            </a:solidFill>
            <a:round/>
            <a:headEnd/>
            <a:tailEnd/>
          </a:ln>
        </p:spPr>
        <p:txBody>
          <a:bodyPr/>
          <a:lstStyle/>
          <a:p>
            <a:endParaRPr lang="zh-CN" altLang="en-US"/>
          </a:p>
        </p:txBody>
      </p:sp>
      <p:sp>
        <p:nvSpPr>
          <p:cNvPr id="18439" name="Line 7"/>
          <p:cNvSpPr>
            <a:spLocks noChangeShapeType="1"/>
          </p:cNvSpPr>
          <p:nvPr/>
        </p:nvSpPr>
        <p:spPr bwMode="auto">
          <a:xfrm flipV="1">
            <a:off x="3635375" y="3429000"/>
            <a:ext cx="0" cy="1152525"/>
          </a:xfrm>
          <a:prstGeom prst="line">
            <a:avLst/>
          </a:prstGeom>
          <a:noFill/>
          <a:ln w="28575">
            <a:solidFill>
              <a:schemeClr val="tx1"/>
            </a:solidFill>
            <a:prstDash val="sysDot"/>
            <a:round/>
            <a:headEnd/>
            <a:tailEnd/>
          </a:ln>
        </p:spPr>
        <p:txBody>
          <a:bodyPr/>
          <a:lstStyle/>
          <a:p>
            <a:endParaRPr lang="zh-CN" altLang="en-US"/>
          </a:p>
        </p:txBody>
      </p:sp>
      <p:sp>
        <p:nvSpPr>
          <p:cNvPr id="18440" name="Line 8"/>
          <p:cNvSpPr>
            <a:spLocks noChangeShapeType="1"/>
          </p:cNvSpPr>
          <p:nvPr/>
        </p:nvSpPr>
        <p:spPr bwMode="auto">
          <a:xfrm flipV="1">
            <a:off x="4787900" y="4294188"/>
            <a:ext cx="0" cy="287337"/>
          </a:xfrm>
          <a:prstGeom prst="line">
            <a:avLst/>
          </a:prstGeom>
          <a:noFill/>
          <a:ln w="9525">
            <a:solidFill>
              <a:schemeClr val="tx1"/>
            </a:solidFill>
            <a:round/>
            <a:headEnd/>
            <a:tailEnd/>
          </a:ln>
        </p:spPr>
        <p:txBody>
          <a:bodyPr/>
          <a:lstStyle/>
          <a:p>
            <a:endParaRPr lang="zh-CN" altLang="en-US"/>
          </a:p>
        </p:txBody>
      </p:sp>
      <p:sp>
        <p:nvSpPr>
          <p:cNvPr id="18441" name="Line 9"/>
          <p:cNvSpPr>
            <a:spLocks noChangeShapeType="1"/>
          </p:cNvSpPr>
          <p:nvPr/>
        </p:nvSpPr>
        <p:spPr bwMode="auto">
          <a:xfrm flipV="1">
            <a:off x="5867400" y="4294188"/>
            <a:ext cx="0" cy="287337"/>
          </a:xfrm>
          <a:prstGeom prst="line">
            <a:avLst/>
          </a:prstGeom>
          <a:noFill/>
          <a:ln w="9525">
            <a:solidFill>
              <a:schemeClr val="tx1"/>
            </a:solidFill>
            <a:round/>
            <a:headEnd/>
            <a:tailEnd/>
          </a:ln>
        </p:spPr>
        <p:txBody>
          <a:bodyPr/>
          <a:lstStyle/>
          <a:p>
            <a:endParaRPr lang="zh-CN" altLang="en-US"/>
          </a:p>
        </p:txBody>
      </p:sp>
      <p:sp>
        <p:nvSpPr>
          <p:cNvPr id="18442" name="Line 10"/>
          <p:cNvSpPr>
            <a:spLocks noChangeShapeType="1"/>
          </p:cNvSpPr>
          <p:nvPr/>
        </p:nvSpPr>
        <p:spPr bwMode="auto">
          <a:xfrm>
            <a:off x="1547813" y="4005263"/>
            <a:ext cx="215900" cy="0"/>
          </a:xfrm>
          <a:prstGeom prst="line">
            <a:avLst/>
          </a:prstGeom>
          <a:noFill/>
          <a:ln w="9525">
            <a:solidFill>
              <a:schemeClr val="tx1"/>
            </a:solidFill>
            <a:round/>
            <a:headEnd/>
            <a:tailEnd/>
          </a:ln>
        </p:spPr>
        <p:txBody>
          <a:bodyPr/>
          <a:lstStyle/>
          <a:p>
            <a:endParaRPr lang="zh-CN" altLang="en-US"/>
          </a:p>
        </p:txBody>
      </p:sp>
      <p:sp>
        <p:nvSpPr>
          <p:cNvPr id="18443" name="Line 11"/>
          <p:cNvSpPr>
            <a:spLocks noChangeShapeType="1"/>
          </p:cNvSpPr>
          <p:nvPr/>
        </p:nvSpPr>
        <p:spPr bwMode="auto">
          <a:xfrm flipV="1">
            <a:off x="1547813" y="3429000"/>
            <a:ext cx="2087562" cy="1588"/>
          </a:xfrm>
          <a:prstGeom prst="line">
            <a:avLst/>
          </a:prstGeom>
          <a:noFill/>
          <a:ln w="28575">
            <a:solidFill>
              <a:schemeClr val="tx1"/>
            </a:solidFill>
            <a:prstDash val="sysDot"/>
            <a:round/>
            <a:headEnd/>
            <a:tailEnd/>
          </a:ln>
        </p:spPr>
        <p:txBody>
          <a:bodyPr/>
          <a:lstStyle/>
          <a:p>
            <a:endParaRPr lang="zh-CN" altLang="en-US"/>
          </a:p>
        </p:txBody>
      </p:sp>
      <p:sp>
        <p:nvSpPr>
          <p:cNvPr id="18444" name="Line 12"/>
          <p:cNvSpPr>
            <a:spLocks noChangeShapeType="1"/>
          </p:cNvSpPr>
          <p:nvPr/>
        </p:nvSpPr>
        <p:spPr bwMode="auto">
          <a:xfrm>
            <a:off x="1547813" y="2854325"/>
            <a:ext cx="215900" cy="0"/>
          </a:xfrm>
          <a:prstGeom prst="line">
            <a:avLst/>
          </a:prstGeom>
          <a:noFill/>
          <a:ln w="9525">
            <a:solidFill>
              <a:schemeClr val="tx1"/>
            </a:solidFill>
            <a:round/>
            <a:headEnd/>
            <a:tailEnd/>
          </a:ln>
        </p:spPr>
        <p:txBody>
          <a:bodyPr/>
          <a:lstStyle/>
          <a:p>
            <a:endParaRPr lang="zh-CN" altLang="en-US"/>
          </a:p>
        </p:txBody>
      </p:sp>
      <p:sp>
        <p:nvSpPr>
          <p:cNvPr id="18445" name="Line 13"/>
          <p:cNvSpPr>
            <a:spLocks noChangeShapeType="1"/>
          </p:cNvSpPr>
          <p:nvPr/>
        </p:nvSpPr>
        <p:spPr bwMode="auto">
          <a:xfrm>
            <a:off x="1547813" y="2278063"/>
            <a:ext cx="215900" cy="0"/>
          </a:xfrm>
          <a:prstGeom prst="line">
            <a:avLst/>
          </a:prstGeom>
          <a:noFill/>
          <a:ln w="9525">
            <a:solidFill>
              <a:schemeClr val="tx1"/>
            </a:solidFill>
            <a:round/>
            <a:headEnd/>
            <a:tailEnd/>
          </a:ln>
        </p:spPr>
        <p:txBody>
          <a:bodyPr/>
          <a:lstStyle/>
          <a:p>
            <a:endParaRPr lang="zh-CN" altLang="en-US"/>
          </a:p>
        </p:txBody>
      </p:sp>
      <p:sp>
        <p:nvSpPr>
          <p:cNvPr id="18446" name="Line 14"/>
          <p:cNvSpPr>
            <a:spLocks noChangeShapeType="1"/>
          </p:cNvSpPr>
          <p:nvPr/>
        </p:nvSpPr>
        <p:spPr bwMode="auto">
          <a:xfrm>
            <a:off x="1547813" y="1701800"/>
            <a:ext cx="215900" cy="0"/>
          </a:xfrm>
          <a:prstGeom prst="line">
            <a:avLst/>
          </a:prstGeom>
          <a:noFill/>
          <a:ln w="9525">
            <a:solidFill>
              <a:schemeClr val="tx1"/>
            </a:solidFill>
            <a:round/>
            <a:headEnd/>
            <a:tailEnd/>
          </a:ln>
        </p:spPr>
        <p:txBody>
          <a:bodyPr/>
          <a:lstStyle/>
          <a:p>
            <a:endParaRPr lang="zh-CN" altLang="en-US"/>
          </a:p>
        </p:txBody>
      </p:sp>
      <p:sp>
        <p:nvSpPr>
          <p:cNvPr id="18447" name="Line 15"/>
          <p:cNvSpPr>
            <a:spLocks noChangeShapeType="1"/>
          </p:cNvSpPr>
          <p:nvPr/>
        </p:nvSpPr>
        <p:spPr bwMode="auto">
          <a:xfrm>
            <a:off x="1547813" y="5157788"/>
            <a:ext cx="215900" cy="0"/>
          </a:xfrm>
          <a:prstGeom prst="line">
            <a:avLst/>
          </a:prstGeom>
          <a:noFill/>
          <a:ln w="9525">
            <a:solidFill>
              <a:schemeClr val="tx1"/>
            </a:solidFill>
            <a:round/>
            <a:headEnd/>
            <a:tailEnd/>
          </a:ln>
        </p:spPr>
        <p:txBody>
          <a:bodyPr/>
          <a:lstStyle/>
          <a:p>
            <a:endParaRPr lang="zh-CN" altLang="en-US"/>
          </a:p>
        </p:txBody>
      </p:sp>
      <p:sp>
        <p:nvSpPr>
          <p:cNvPr id="18448" name="Line 16"/>
          <p:cNvSpPr>
            <a:spLocks noChangeShapeType="1"/>
          </p:cNvSpPr>
          <p:nvPr/>
        </p:nvSpPr>
        <p:spPr bwMode="auto">
          <a:xfrm>
            <a:off x="1547813" y="5734050"/>
            <a:ext cx="215900" cy="0"/>
          </a:xfrm>
          <a:prstGeom prst="line">
            <a:avLst/>
          </a:prstGeom>
          <a:noFill/>
          <a:ln w="9525">
            <a:solidFill>
              <a:schemeClr val="tx1"/>
            </a:solidFill>
            <a:round/>
            <a:headEnd/>
            <a:tailEnd/>
          </a:ln>
        </p:spPr>
        <p:txBody>
          <a:bodyPr/>
          <a:lstStyle/>
          <a:p>
            <a:endParaRPr lang="zh-CN" altLang="en-US"/>
          </a:p>
        </p:txBody>
      </p:sp>
      <p:sp>
        <p:nvSpPr>
          <p:cNvPr id="18449" name="Line 17"/>
          <p:cNvSpPr>
            <a:spLocks noChangeShapeType="1"/>
          </p:cNvSpPr>
          <p:nvPr/>
        </p:nvSpPr>
        <p:spPr bwMode="auto">
          <a:xfrm flipV="1">
            <a:off x="1547813" y="1557338"/>
            <a:ext cx="3816350" cy="4176712"/>
          </a:xfrm>
          <a:prstGeom prst="line">
            <a:avLst/>
          </a:prstGeom>
          <a:noFill/>
          <a:ln w="38100">
            <a:solidFill>
              <a:schemeClr val="accent1"/>
            </a:solidFill>
            <a:round/>
            <a:headEnd/>
            <a:tailEnd type="triangle" w="med" len="med"/>
          </a:ln>
        </p:spPr>
        <p:txBody>
          <a:bodyPr/>
          <a:lstStyle/>
          <a:p>
            <a:endParaRPr lang="zh-CN" altLang="en-US"/>
          </a:p>
        </p:txBody>
      </p:sp>
      <p:sp>
        <p:nvSpPr>
          <p:cNvPr id="18450" name="Line 18"/>
          <p:cNvSpPr>
            <a:spLocks noChangeShapeType="1"/>
          </p:cNvSpPr>
          <p:nvPr/>
        </p:nvSpPr>
        <p:spPr bwMode="auto">
          <a:xfrm flipV="1">
            <a:off x="1547813" y="1557338"/>
            <a:ext cx="5472112" cy="3024187"/>
          </a:xfrm>
          <a:prstGeom prst="line">
            <a:avLst/>
          </a:prstGeom>
          <a:noFill/>
          <a:ln w="38100">
            <a:solidFill>
              <a:srgbClr val="FF0000"/>
            </a:solidFill>
            <a:round/>
            <a:headEnd/>
            <a:tailEnd type="triangle" w="med" len="med"/>
          </a:ln>
        </p:spPr>
        <p:txBody>
          <a:bodyPr/>
          <a:lstStyle/>
          <a:p>
            <a:endParaRPr lang="zh-CN" altLang="en-US"/>
          </a:p>
        </p:txBody>
      </p:sp>
      <p:sp>
        <p:nvSpPr>
          <p:cNvPr id="18451" name="Text Box 19"/>
          <p:cNvSpPr txBox="1">
            <a:spLocks noChangeArrowheads="1"/>
          </p:cNvSpPr>
          <p:nvPr/>
        </p:nvSpPr>
        <p:spPr bwMode="auto">
          <a:xfrm>
            <a:off x="2185988" y="4581525"/>
            <a:ext cx="844550" cy="336550"/>
          </a:xfrm>
          <a:prstGeom prst="rect">
            <a:avLst/>
          </a:prstGeom>
          <a:noFill/>
          <a:ln w="9525">
            <a:noFill/>
            <a:miter lim="800000"/>
            <a:headEnd/>
            <a:tailEnd/>
          </a:ln>
        </p:spPr>
        <p:txBody>
          <a:bodyPr wrap="none">
            <a:spAutoFit/>
          </a:bodyPr>
          <a:lstStyle/>
          <a:p>
            <a:r>
              <a:rPr lang="en-US" altLang="zh-CN" sz="1600">
                <a:latin typeface="Times New Roman" pitchFamily="18" charset="0"/>
              </a:rPr>
              <a:t>400,000</a:t>
            </a:r>
          </a:p>
        </p:txBody>
      </p:sp>
      <p:sp>
        <p:nvSpPr>
          <p:cNvPr id="18452" name="Text Box 20"/>
          <p:cNvSpPr txBox="1">
            <a:spLocks noChangeArrowheads="1"/>
          </p:cNvSpPr>
          <p:nvPr/>
        </p:nvSpPr>
        <p:spPr bwMode="auto">
          <a:xfrm>
            <a:off x="3222625" y="4605338"/>
            <a:ext cx="844550" cy="336550"/>
          </a:xfrm>
          <a:prstGeom prst="rect">
            <a:avLst/>
          </a:prstGeom>
          <a:noFill/>
          <a:ln w="9525">
            <a:noFill/>
            <a:miter lim="800000"/>
            <a:headEnd/>
            <a:tailEnd/>
          </a:ln>
        </p:spPr>
        <p:txBody>
          <a:bodyPr wrap="none">
            <a:spAutoFit/>
          </a:bodyPr>
          <a:lstStyle/>
          <a:p>
            <a:r>
              <a:rPr lang="en-US" altLang="zh-CN" sz="1600">
                <a:latin typeface="Times New Roman" pitchFamily="18" charset="0"/>
              </a:rPr>
              <a:t>800,000</a:t>
            </a:r>
          </a:p>
        </p:txBody>
      </p:sp>
      <p:sp>
        <p:nvSpPr>
          <p:cNvPr id="18453" name="Text Box 21"/>
          <p:cNvSpPr txBox="1">
            <a:spLocks noChangeArrowheads="1"/>
          </p:cNvSpPr>
          <p:nvPr/>
        </p:nvSpPr>
        <p:spPr bwMode="auto">
          <a:xfrm>
            <a:off x="4284663" y="4581525"/>
            <a:ext cx="996950" cy="336550"/>
          </a:xfrm>
          <a:prstGeom prst="rect">
            <a:avLst/>
          </a:prstGeom>
          <a:noFill/>
          <a:ln w="9525">
            <a:noFill/>
            <a:miter lim="800000"/>
            <a:headEnd/>
            <a:tailEnd/>
          </a:ln>
        </p:spPr>
        <p:txBody>
          <a:bodyPr wrap="none">
            <a:spAutoFit/>
          </a:bodyPr>
          <a:lstStyle/>
          <a:p>
            <a:r>
              <a:rPr lang="en-US" altLang="zh-CN" sz="1600">
                <a:latin typeface="Times New Roman" pitchFamily="18" charset="0"/>
              </a:rPr>
              <a:t>1,200,000</a:t>
            </a:r>
          </a:p>
        </p:txBody>
      </p:sp>
      <p:sp>
        <p:nvSpPr>
          <p:cNvPr id="18454" name="Text Box 22"/>
          <p:cNvSpPr txBox="1">
            <a:spLocks noChangeArrowheads="1"/>
          </p:cNvSpPr>
          <p:nvPr/>
        </p:nvSpPr>
        <p:spPr bwMode="auto">
          <a:xfrm>
            <a:off x="5364163" y="4581525"/>
            <a:ext cx="996950" cy="336550"/>
          </a:xfrm>
          <a:prstGeom prst="rect">
            <a:avLst/>
          </a:prstGeom>
          <a:noFill/>
          <a:ln w="9525">
            <a:noFill/>
            <a:miter lim="800000"/>
            <a:headEnd/>
            <a:tailEnd/>
          </a:ln>
        </p:spPr>
        <p:txBody>
          <a:bodyPr wrap="none">
            <a:spAutoFit/>
          </a:bodyPr>
          <a:lstStyle/>
          <a:p>
            <a:r>
              <a:rPr lang="en-US" altLang="zh-CN" sz="1600">
                <a:latin typeface="Times New Roman" pitchFamily="18" charset="0"/>
              </a:rPr>
              <a:t>1,600,000</a:t>
            </a:r>
          </a:p>
        </p:txBody>
      </p:sp>
      <p:sp>
        <p:nvSpPr>
          <p:cNvPr id="18455" name="Text Box 23"/>
          <p:cNvSpPr txBox="1">
            <a:spLocks noChangeArrowheads="1"/>
          </p:cNvSpPr>
          <p:nvPr/>
        </p:nvSpPr>
        <p:spPr bwMode="auto">
          <a:xfrm>
            <a:off x="1239838" y="4338638"/>
            <a:ext cx="285750" cy="336550"/>
          </a:xfrm>
          <a:prstGeom prst="rect">
            <a:avLst/>
          </a:prstGeom>
          <a:noFill/>
          <a:ln w="9525">
            <a:noFill/>
            <a:miter lim="800000"/>
            <a:headEnd/>
            <a:tailEnd/>
          </a:ln>
        </p:spPr>
        <p:txBody>
          <a:bodyPr wrap="none">
            <a:spAutoFit/>
          </a:bodyPr>
          <a:lstStyle/>
          <a:p>
            <a:r>
              <a:rPr lang="en-US" altLang="zh-CN" sz="1600">
                <a:latin typeface="Times New Roman" pitchFamily="18" charset="0"/>
              </a:rPr>
              <a:t>0</a:t>
            </a:r>
          </a:p>
        </p:txBody>
      </p:sp>
      <p:sp>
        <p:nvSpPr>
          <p:cNvPr id="18456" name="Text Box 24"/>
          <p:cNvSpPr txBox="1">
            <a:spLocks noChangeArrowheads="1"/>
          </p:cNvSpPr>
          <p:nvPr/>
        </p:nvSpPr>
        <p:spPr bwMode="auto">
          <a:xfrm>
            <a:off x="1258888" y="3789363"/>
            <a:ext cx="285750" cy="336550"/>
          </a:xfrm>
          <a:prstGeom prst="rect">
            <a:avLst/>
          </a:prstGeom>
          <a:noFill/>
          <a:ln w="9525">
            <a:noFill/>
            <a:miter lim="800000"/>
            <a:headEnd/>
            <a:tailEnd/>
          </a:ln>
        </p:spPr>
        <p:txBody>
          <a:bodyPr wrap="none">
            <a:spAutoFit/>
          </a:bodyPr>
          <a:lstStyle/>
          <a:p>
            <a:r>
              <a:rPr lang="en-US" altLang="zh-CN" sz="1600">
                <a:latin typeface="Times New Roman" pitchFamily="18" charset="0"/>
              </a:rPr>
              <a:t>1</a:t>
            </a:r>
          </a:p>
        </p:txBody>
      </p:sp>
      <p:sp>
        <p:nvSpPr>
          <p:cNvPr id="18457" name="Text Box 25"/>
          <p:cNvSpPr txBox="1">
            <a:spLocks noChangeArrowheads="1"/>
          </p:cNvSpPr>
          <p:nvPr/>
        </p:nvSpPr>
        <p:spPr bwMode="auto">
          <a:xfrm>
            <a:off x="1258888" y="3284538"/>
            <a:ext cx="285750" cy="336550"/>
          </a:xfrm>
          <a:prstGeom prst="rect">
            <a:avLst/>
          </a:prstGeom>
          <a:noFill/>
          <a:ln w="9525">
            <a:noFill/>
            <a:miter lim="800000"/>
            <a:headEnd/>
            <a:tailEnd/>
          </a:ln>
        </p:spPr>
        <p:txBody>
          <a:bodyPr wrap="none">
            <a:spAutoFit/>
          </a:bodyPr>
          <a:lstStyle/>
          <a:p>
            <a:r>
              <a:rPr lang="en-US" altLang="zh-CN" sz="1600">
                <a:latin typeface="Times New Roman" pitchFamily="18" charset="0"/>
              </a:rPr>
              <a:t>2</a:t>
            </a:r>
          </a:p>
        </p:txBody>
      </p:sp>
      <p:sp>
        <p:nvSpPr>
          <p:cNvPr id="18458" name="Text Box 26"/>
          <p:cNvSpPr txBox="1">
            <a:spLocks noChangeArrowheads="1"/>
          </p:cNvSpPr>
          <p:nvPr/>
        </p:nvSpPr>
        <p:spPr bwMode="auto">
          <a:xfrm>
            <a:off x="1258888" y="2708275"/>
            <a:ext cx="285750" cy="336550"/>
          </a:xfrm>
          <a:prstGeom prst="rect">
            <a:avLst/>
          </a:prstGeom>
          <a:noFill/>
          <a:ln w="9525">
            <a:noFill/>
            <a:miter lim="800000"/>
            <a:headEnd/>
            <a:tailEnd/>
          </a:ln>
        </p:spPr>
        <p:txBody>
          <a:bodyPr wrap="none">
            <a:spAutoFit/>
          </a:bodyPr>
          <a:lstStyle/>
          <a:p>
            <a:r>
              <a:rPr lang="en-US" altLang="zh-CN" sz="1600">
                <a:latin typeface="Times New Roman" pitchFamily="18" charset="0"/>
              </a:rPr>
              <a:t>3</a:t>
            </a:r>
          </a:p>
        </p:txBody>
      </p:sp>
      <p:sp>
        <p:nvSpPr>
          <p:cNvPr id="18459" name="Text Box 27"/>
          <p:cNvSpPr txBox="1">
            <a:spLocks noChangeArrowheads="1"/>
          </p:cNvSpPr>
          <p:nvPr/>
        </p:nvSpPr>
        <p:spPr bwMode="auto">
          <a:xfrm>
            <a:off x="1258888" y="2133600"/>
            <a:ext cx="285750" cy="336550"/>
          </a:xfrm>
          <a:prstGeom prst="rect">
            <a:avLst/>
          </a:prstGeom>
          <a:noFill/>
          <a:ln w="9525">
            <a:noFill/>
            <a:miter lim="800000"/>
            <a:headEnd/>
            <a:tailEnd/>
          </a:ln>
        </p:spPr>
        <p:txBody>
          <a:bodyPr wrap="none">
            <a:spAutoFit/>
          </a:bodyPr>
          <a:lstStyle/>
          <a:p>
            <a:r>
              <a:rPr lang="en-US" altLang="zh-CN" sz="1600">
                <a:latin typeface="Times New Roman" pitchFamily="18" charset="0"/>
              </a:rPr>
              <a:t>4</a:t>
            </a:r>
          </a:p>
        </p:txBody>
      </p:sp>
      <p:sp>
        <p:nvSpPr>
          <p:cNvPr id="18460" name="Text Box 28"/>
          <p:cNvSpPr txBox="1">
            <a:spLocks noChangeArrowheads="1"/>
          </p:cNvSpPr>
          <p:nvPr/>
        </p:nvSpPr>
        <p:spPr bwMode="auto">
          <a:xfrm>
            <a:off x="1187450" y="4941888"/>
            <a:ext cx="354013" cy="336550"/>
          </a:xfrm>
          <a:prstGeom prst="rect">
            <a:avLst/>
          </a:prstGeom>
          <a:noFill/>
          <a:ln w="9525">
            <a:noFill/>
            <a:miter lim="800000"/>
            <a:headEnd/>
            <a:tailEnd/>
          </a:ln>
        </p:spPr>
        <p:txBody>
          <a:bodyPr wrap="none">
            <a:spAutoFit/>
          </a:bodyPr>
          <a:lstStyle/>
          <a:p>
            <a:r>
              <a:rPr lang="en-US" altLang="zh-CN" sz="1600">
                <a:latin typeface="Times New Roman" pitchFamily="18" charset="0"/>
              </a:rPr>
              <a:t>-1</a:t>
            </a:r>
          </a:p>
        </p:txBody>
      </p:sp>
      <p:sp>
        <p:nvSpPr>
          <p:cNvPr id="18461" name="Text Box 29"/>
          <p:cNvSpPr txBox="1">
            <a:spLocks noChangeArrowheads="1"/>
          </p:cNvSpPr>
          <p:nvPr/>
        </p:nvSpPr>
        <p:spPr bwMode="auto">
          <a:xfrm>
            <a:off x="1187450" y="5540375"/>
            <a:ext cx="354013" cy="336550"/>
          </a:xfrm>
          <a:prstGeom prst="rect">
            <a:avLst/>
          </a:prstGeom>
          <a:noFill/>
          <a:ln w="9525">
            <a:noFill/>
            <a:miter lim="800000"/>
            <a:headEnd/>
            <a:tailEnd/>
          </a:ln>
        </p:spPr>
        <p:txBody>
          <a:bodyPr wrap="none">
            <a:spAutoFit/>
          </a:bodyPr>
          <a:lstStyle/>
          <a:p>
            <a:r>
              <a:rPr lang="en-US" altLang="zh-CN" sz="1600">
                <a:latin typeface="Times New Roman" pitchFamily="18" charset="0"/>
              </a:rPr>
              <a:t>-2</a:t>
            </a:r>
          </a:p>
        </p:txBody>
      </p:sp>
      <p:sp>
        <p:nvSpPr>
          <p:cNvPr id="18462" name="Text Box 30"/>
          <p:cNvSpPr txBox="1">
            <a:spLocks noChangeArrowheads="1"/>
          </p:cNvSpPr>
          <p:nvPr/>
        </p:nvSpPr>
        <p:spPr bwMode="auto">
          <a:xfrm>
            <a:off x="5487988" y="2609850"/>
            <a:ext cx="1676400" cy="336550"/>
          </a:xfrm>
          <a:prstGeom prst="rect">
            <a:avLst/>
          </a:prstGeom>
          <a:noFill/>
          <a:ln w="9525">
            <a:noFill/>
            <a:miter lim="800000"/>
            <a:headEnd/>
            <a:tailEnd/>
          </a:ln>
        </p:spPr>
        <p:txBody>
          <a:bodyPr wrap="none">
            <a:spAutoFit/>
          </a:bodyPr>
          <a:lstStyle/>
          <a:p>
            <a:r>
              <a:rPr lang="en-US" altLang="zh-CN" sz="1600">
                <a:latin typeface="Times New Roman" pitchFamily="18" charset="0"/>
              </a:rPr>
              <a:t>Advantage to debt</a:t>
            </a:r>
          </a:p>
        </p:txBody>
      </p:sp>
      <p:sp>
        <p:nvSpPr>
          <p:cNvPr id="18463" name="Line 31"/>
          <p:cNvSpPr>
            <a:spLocks noChangeShapeType="1"/>
          </p:cNvSpPr>
          <p:nvPr/>
        </p:nvSpPr>
        <p:spPr bwMode="auto">
          <a:xfrm flipH="1" flipV="1">
            <a:off x="5148263" y="2276475"/>
            <a:ext cx="431800" cy="504825"/>
          </a:xfrm>
          <a:prstGeom prst="line">
            <a:avLst/>
          </a:prstGeom>
          <a:noFill/>
          <a:ln w="28575">
            <a:solidFill>
              <a:schemeClr val="tx1"/>
            </a:solidFill>
            <a:round/>
            <a:headEnd/>
            <a:tailEnd type="triangle" w="med" len="med"/>
          </a:ln>
        </p:spPr>
        <p:txBody>
          <a:bodyPr/>
          <a:lstStyle/>
          <a:p>
            <a:endParaRPr lang="zh-CN" altLang="en-US"/>
          </a:p>
        </p:txBody>
      </p:sp>
      <p:sp>
        <p:nvSpPr>
          <p:cNvPr id="18464" name="Text Box 32"/>
          <p:cNvSpPr txBox="1">
            <a:spLocks noChangeArrowheads="1"/>
          </p:cNvSpPr>
          <p:nvPr/>
        </p:nvSpPr>
        <p:spPr bwMode="auto">
          <a:xfrm>
            <a:off x="1547813" y="3357563"/>
            <a:ext cx="1292225" cy="581025"/>
          </a:xfrm>
          <a:prstGeom prst="rect">
            <a:avLst/>
          </a:prstGeom>
          <a:noFill/>
          <a:ln w="9525">
            <a:noFill/>
            <a:miter lim="800000"/>
            <a:headEnd/>
            <a:tailEnd/>
          </a:ln>
        </p:spPr>
        <p:txBody>
          <a:bodyPr wrap="none">
            <a:spAutoFit/>
          </a:bodyPr>
          <a:lstStyle/>
          <a:p>
            <a:r>
              <a:rPr lang="en-US" altLang="zh-CN" sz="1600">
                <a:latin typeface="Times New Roman" pitchFamily="18" charset="0"/>
              </a:rPr>
              <a:t>Disadvantage</a:t>
            </a:r>
          </a:p>
          <a:p>
            <a:r>
              <a:rPr lang="en-US" altLang="zh-CN" sz="1600">
                <a:latin typeface="Times New Roman" pitchFamily="18" charset="0"/>
              </a:rPr>
              <a:t>to debt</a:t>
            </a:r>
          </a:p>
        </p:txBody>
      </p:sp>
      <p:sp>
        <p:nvSpPr>
          <p:cNvPr id="18465" name="Line 33"/>
          <p:cNvSpPr>
            <a:spLocks noChangeShapeType="1"/>
          </p:cNvSpPr>
          <p:nvPr/>
        </p:nvSpPr>
        <p:spPr bwMode="auto">
          <a:xfrm>
            <a:off x="2268538" y="3789363"/>
            <a:ext cx="142875" cy="431800"/>
          </a:xfrm>
          <a:prstGeom prst="line">
            <a:avLst/>
          </a:prstGeom>
          <a:noFill/>
          <a:ln w="28575">
            <a:solidFill>
              <a:schemeClr val="tx1"/>
            </a:solidFill>
            <a:round/>
            <a:headEnd/>
            <a:tailEnd type="triangle" w="med" len="med"/>
          </a:ln>
        </p:spPr>
        <p:txBody>
          <a:bodyPr/>
          <a:lstStyle/>
          <a:p>
            <a:endParaRPr lang="zh-CN" altLang="en-US"/>
          </a:p>
        </p:txBody>
      </p:sp>
      <p:sp>
        <p:nvSpPr>
          <p:cNvPr id="18466" name="Oval 34"/>
          <p:cNvSpPr>
            <a:spLocks noChangeArrowheads="1"/>
          </p:cNvSpPr>
          <p:nvPr/>
        </p:nvSpPr>
        <p:spPr bwMode="auto">
          <a:xfrm>
            <a:off x="3563938" y="3357563"/>
            <a:ext cx="144462" cy="14287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67" name="Line 35"/>
          <p:cNvSpPr>
            <a:spLocks noChangeShapeType="1"/>
          </p:cNvSpPr>
          <p:nvPr/>
        </p:nvSpPr>
        <p:spPr bwMode="auto">
          <a:xfrm flipH="1" flipV="1">
            <a:off x="3708400" y="3429000"/>
            <a:ext cx="792163" cy="0"/>
          </a:xfrm>
          <a:prstGeom prst="line">
            <a:avLst/>
          </a:prstGeom>
          <a:noFill/>
          <a:ln w="38100">
            <a:solidFill>
              <a:schemeClr val="tx1"/>
            </a:solidFill>
            <a:round/>
            <a:headEnd/>
            <a:tailEnd type="triangle" w="med" len="med"/>
          </a:ln>
        </p:spPr>
        <p:txBody>
          <a:bodyPr/>
          <a:lstStyle/>
          <a:p>
            <a:endParaRPr lang="zh-CN" altLang="en-US"/>
          </a:p>
        </p:txBody>
      </p:sp>
      <p:sp>
        <p:nvSpPr>
          <p:cNvPr id="18468" name="Text Box 36"/>
          <p:cNvSpPr txBox="1">
            <a:spLocks noChangeArrowheads="1"/>
          </p:cNvSpPr>
          <p:nvPr/>
        </p:nvSpPr>
        <p:spPr bwMode="auto">
          <a:xfrm>
            <a:off x="4551363" y="3257550"/>
            <a:ext cx="1592262" cy="336550"/>
          </a:xfrm>
          <a:prstGeom prst="rect">
            <a:avLst/>
          </a:prstGeom>
          <a:noFill/>
          <a:ln w="9525">
            <a:noFill/>
            <a:miter lim="800000"/>
            <a:headEnd/>
            <a:tailEnd/>
          </a:ln>
        </p:spPr>
        <p:txBody>
          <a:bodyPr wrap="none">
            <a:spAutoFit/>
          </a:bodyPr>
          <a:lstStyle/>
          <a:p>
            <a:r>
              <a:rPr lang="en-US" altLang="zh-CN" sz="1600">
                <a:latin typeface="Times New Roman" pitchFamily="18" charset="0"/>
              </a:rPr>
              <a:t>Break-even point</a:t>
            </a:r>
          </a:p>
        </p:txBody>
      </p:sp>
      <p:sp>
        <p:nvSpPr>
          <p:cNvPr id="18469" name="Text Box 37"/>
          <p:cNvSpPr txBox="1">
            <a:spLocks noChangeArrowheads="1"/>
          </p:cNvSpPr>
          <p:nvPr/>
        </p:nvSpPr>
        <p:spPr bwMode="auto">
          <a:xfrm>
            <a:off x="6804025" y="4652963"/>
            <a:ext cx="1889125" cy="581025"/>
          </a:xfrm>
          <a:prstGeom prst="rect">
            <a:avLst/>
          </a:prstGeom>
          <a:noFill/>
          <a:ln w="9525">
            <a:noFill/>
            <a:miter lim="800000"/>
            <a:headEnd/>
            <a:tailEnd/>
          </a:ln>
        </p:spPr>
        <p:txBody>
          <a:bodyPr wrap="none">
            <a:spAutoFit/>
          </a:bodyPr>
          <a:lstStyle/>
          <a:p>
            <a:r>
              <a:rPr lang="en-US" altLang="zh-CN" sz="1600">
                <a:latin typeface="Times New Roman" pitchFamily="18" charset="0"/>
              </a:rPr>
              <a:t>Earnings before</a:t>
            </a:r>
          </a:p>
          <a:p>
            <a:r>
              <a:rPr lang="en-US" altLang="zh-CN" sz="1600">
                <a:latin typeface="Times New Roman" pitchFamily="18" charset="0"/>
              </a:rPr>
              <a:t>interest and taxes($) </a:t>
            </a:r>
          </a:p>
        </p:txBody>
      </p:sp>
      <p:sp>
        <p:nvSpPr>
          <p:cNvPr id="18470" name="Text Box 38"/>
          <p:cNvSpPr txBox="1">
            <a:spLocks noChangeArrowheads="1"/>
          </p:cNvSpPr>
          <p:nvPr/>
        </p:nvSpPr>
        <p:spPr bwMode="auto">
          <a:xfrm>
            <a:off x="447675" y="1385888"/>
            <a:ext cx="1139825" cy="581025"/>
          </a:xfrm>
          <a:prstGeom prst="rect">
            <a:avLst/>
          </a:prstGeom>
          <a:noFill/>
          <a:ln w="9525">
            <a:noFill/>
            <a:miter lim="800000"/>
            <a:headEnd/>
            <a:tailEnd/>
          </a:ln>
        </p:spPr>
        <p:txBody>
          <a:bodyPr wrap="none">
            <a:spAutoFit/>
          </a:bodyPr>
          <a:lstStyle/>
          <a:p>
            <a:r>
              <a:rPr lang="en-US" altLang="zh-CN" sz="1600">
                <a:latin typeface="Times New Roman" pitchFamily="18" charset="0"/>
              </a:rPr>
              <a:t>Earning per</a:t>
            </a:r>
          </a:p>
          <a:p>
            <a:r>
              <a:rPr lang="en-US" altLang="zh-CN" sz="1600">
                <a:latin typeface="Times New Roman" pitchFamily="18" charset="0"/>
              </a:rPr>
              <a:t>Share($)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randombar(horizontal)">
                                      <p:cBhvr>
                                        <p:cTn id="7" dur="600">
                                          <p:stCondLst>
                                            <p:cond delay="0"/>
                                          </p:stCondLst>
                                        </p:cTn>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2"/>
          <p:cNvSpPr>
            <a:spLocks noGrp="1" noChangeArrowheads="1"/>
          </p:cNvSpPr>
          <p:nvPr>
            <p:ph type="title" idx="4294967295"/>
          </p:nvPr>
        </p:nvSpPr>
        <p:spPr/>
        <p:txBody>
          <a:bodyPr anchor="ctr"/>
          <a:lstStyle/>
          <a:p>
            <a:pPr eaLnBrk="1" hangingPunct="1"/>
            <a:r>
              <a:rPr lang="zh-CN" altLang="en-US" b="0" smtClean="0"/>
              <a:t>每股收益分析法案例</a:t>
            </a:r>
            <a:endParaRPr lang="en-US" altLang="zh-CN" b="0" smtClean="0"/>
          </a:p>
        </p:txBody>
      </p:sp>
      <p:sp>
        <p:nvSpPr>
          <p:cNvPr id="80899" name="矩形 3"/>
          <p:cNvSpPr>
            <a:spLocks noGrp="1" noChangeArrowheads="1"/>
          </p:cNvSpPr>
          <p:nvPr>
            <p:ph type="body" idx="4294967295"/>
          </p:nvPr>
        </p:nvSpPr>
        <p:spPr>
          <a:xfrm>
            <a:off x="468313" y="2017713"/>
            <a:ext cx="8486775" cy="4114800"/>
          </a:xfrm>
        </p:spPr>
        <p:txBody>
          <a:bodyPr/>
          <a:lstStyle/>
          <a:p>
            <a:pPr eaLnBrk="1" hangingPunct="1"/>
            <a:r>
              <a:rPr lang="zh-CN" altLang="en-US" sz="2600" b="1" smtClean="0"/>
              <a:t>某公司目前拥有长期资本</a:t>
            </a:r>
            <a:r>
              <a:rPr lang="en-US" altLang="zh-CN" sz="2600" b="1" smtClean="0"/>
              <a:t>8500</a:t>
            </a:r>
            <a:r>
              <a:rPr lang="zh-CN" altLang="en-US" sz="2600" b="1" smtClean="0"/>
              <a:t>万元，其中资本结构为：长期负债</a:t>
            </a:r>
            <a:r>
              <a:rPr lang="en-US" altLang="zh-CN" sz="2600" b="1" smtClean="0"/>
              <a:t>1000</a:t>
            </a:r>
            <a:r>
              <a:rPr lang="zh-CN" altLang="en-US" sz="2600" b="1" smtClean="0"/>
              <a:t>万元，普通股</a:t>
            </a:r>
            <a:r>
              <a:rPr lang="en-US" altLang="zh-CN" sz="2600" b="1" smtClean="0"/>
              <a:t>7500</a:t>
            </a:r>
            <a:r>
              <a:rPr lang="zh-CN" altLang="en-US" sz="2600" b="1" smtClean="0"/>
              <a:t>万元，普通股股数为</a:t>
            </a:r>
            <a:r>
              <a:rPr lang="en-US" altLang="zh-CN" sz="2600" b="1" smtClean="0"/>
              <a:t>1000</a:t>
            </a:r>
            <a:r>
              <a:rPr lang="zh-CN" altLang="en-US" sz="2600" b="1" smtClean="0"/>
              <a:t>万股。现计划追加筹资</a:t>
            </a:r>
            <a:r>
              <a:rPr lang="en-US" altLang="zh-CN" sz="2600" b="1" smtClean="0"/>
              <a:t>1500</a:t>
            </a:r>
            <a:r>
              <a:rPr lang="zh-CN" altLang="en-US" sz="2600" b="1" smtClean="0"/>
              <a:t>万元，有两种筹资方式供选择：（</a:t>
            </a:r>
            <a:r>
              <a:rPr lang="en-US" altLang="zh-CN" sz="2600" b="1" smtClean="0"/>
              <a:t>1</a:t>
            </a:r>
            <a:r>
              <a:rPr lang="zh-CN" altLang="en-US" sz="2600" b="1" smtClean="0"/>
              <a:t>）增发普通股</a:t>
            </a:r>
            <a:r>
              <a:rPr lang="en-US" altLang="zh-CN" sz="2600" b="1" smtClean="0"/>
              <a:t>300</a:t>
            </a:r>
            <a:r>
              <a:rPr lang="zh-CN" altLang="en-US" sz="2600" b="1" smtClean="0"/>
              <a:t>万股；（</a:t>
            </a:r>
            <a:r>
              <a:rPr lang="en-US" altLang="zh-CN" sz="2600" b="1" smtClean="0"/>
              <a:t>2</a:t>
            </a:r>
            <a:r>
              <a:rPr lang="zh-CN" altLang="en-US" sz="2600" b="1" smtClean="0"/>
              <a:t>）增加负债。已知目前每年债务利息额为</a:t>
            </a:r>
            <a:r>
              <a:rPr lang="en-US" altLang="zh-CN" sz="2600" b="1" smtClean="0"/>
              <a:t>90</a:t>
            </a:r>
            <a:r>
              <a:rPr lang="zh-CN" altLang="en-US" sz="2600" b="1" smtClean="0"/>
              <a:t>万元，如果增加负债筹资，每年利息额会增加到</a:t>
            </a:r>
            <a:r>
              <a:rPr lang="en-US" altLang="zh-CN" sz="2600" b="1" smtClean="0"/>
              <a:t>270</a:t>
            </a:r>
            <a:r>
              <a:rPr lang="zh-CN" altLang="en-US" sz="2600" b="1" smtClean="0"/>
              <a:t>万元。所得税率为</a:t>
            </a:r>
            <a:r>
              <a:rPr lang="en-US" altLang="zh-CN" sz="2600" b="1" smtClean="0"/>
              <a:t>25%</a:t>
            </a:r>
            <a:r>
              <a:rPr lang="zh-CN" altLang="en-US" sz="2600" b="1"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4"/>
          <p:cNvSpPr>
            <a:spLocks noGrp="1" noChangeArrowheads="1"/>
          </p:cNvSpPr>
          <p:nvPr>
            <p:ph type="title" idx="4294967295"/>
          </p:nvPr>
        </p:nvSpPr>
        <p:spPr/>
        <p:txBody>
          <a:bodyPr anchor="ctr"/>
          <a:lstStyle/>
          <a:p>
            <a:pPr eaLnBrk="1" hangingPunct="1"/>
            <a:r>
              <a:rPr lang="zh-CN" altLang="en-US" b="0" smtClean="0"/>
              <a:t>续前例</a:t>
            </a:r>
            <a:endParaRPr lang="en-US" altLang="zh-CN" b="0" smtClean="0"/>
          </a:p>
        </p:txBody>
      </p:sp>
      <p:graphicFrame>
        <p:nvGraphicFramePr>
          <p:cNvPr id="81923" name="对象 5"/>
          <p:cNvGraphicFramePr>
            <a:graphicFrameLocks noGrp="1" noChangeAspect="1"/>
          </p:cNvGraphicFramePr>
          <p:nvPr>
            <p:ph sz="half" idx="4294967295"/>
          </p:nvPr>
        </p:nvGraphicFramePr>
        <p:xfrm>
          <a:off x="827088" y="2308225"/>
          <a:ext cx="7848600" cy="1189038"/>
        </p:xfrm>
        <a:graphic>
          <a:graphicData uri="http://schemas.openxmlformats.org/presentationml/2006/ole">
            <mc:AlternateContent xmlns:mc="http://schemas.openxmlformats.org/markup-compatibility/2006">
              <mc:Choice xmlns:v="urn:schemas-microsoft-com:vml" Requires="v">
                <p:oleObj spid="_x0000_s14442" name="公式" r:id="rId3" imgW="2921000" imgH="419100" progId="Equation.3">
                  <p:embed/>
                </p:oleObj>
              </mc:Choice>
              <mc:Fallback>
                <p:oleObj name="公式" r:id="rId3" imgW="2921000" imgH="4191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08225"/>
                        <a:ext cx="7848600" cy="1189038"/>
                      </a:xfrm>
                      <a:prstGeom prst="rect">
                        <a:avLst/>
                      </a:prstGeom>
                      <a:solidFill>
                        <a:srgbClr val="66FFCC"/>
                      </a:solidFill>
                    </p:spPr>
                  </p:pic>
                </p:oleObj>
              </mc:Fallback>
            </mc:AlternateContent>
          </a:graphicData>
        </a:graphic>
      </p:graphicFrame>
      <p:graphicFrame>
        <p:nvGraphicFramePr>
          <p:cNvPr id="81924" name="对象 7"/>
          <p:cNvGraphicFramePr>
            <a:graphicFrameLocks noGrp="1" noChangeAspect="1"/>
          </p:cNvGraphicFramePr>
          <p:nvPr>
            <p:ph sz="half" idx="4294967295"/>
          </p:nvPr>
        </p:nvGraphicFramePr>
        <p:xfrm>
          <a:off x="900113" y="4273550"/>
          <a:ext cx="2663825" cy="735013"/>
        </p:xfrm>
        <a:graphic>
          <a:graphicData uri="http://schemas.openxmlformats.org/presentationml/2006/ole">
            <mc:AlternateContent xmlns:mc="http://schemas.openxmlformats.org/markup-compatibility/2006">
              <mc:Choice xmlns:v="urn:schemas-microsoft-com:vml" Requires="v">
                <p:oleObj spid="_x0000_s14443" name="公式" r:id="rId5" imgW="761669" imgH="215806" progId="Equation.3">
                  <p:embed/>
                </p:oleObj>
              </mc:Choice>
              <mc:Fallback>
                <p:oleObj name="公式" r:id="rId5" imgW="761669" imgH="215806"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273550"/>
                        <a:ext cx="2663825" cy="735013"/>
                      </a:xfrm>
                      <a:prstGeom prst="rect">
                        <a:avLst/>
                      </a:prstGeom>
                      <a:solidFill>
                        <a:srgbClr val="66FFCC"/>
                      </a:solidFill>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直线 4"/>
          <p:cNvSpPr>
            <a:spLocks noChangeShapeType="1"/>
          </p:cNvSpPr>
          <p:nvPr/>
        </p:nvSpPr>
        <p:spPr bwMode="auto">
          <a:xfrm>
            <a:off x="1835150" y="5373688"/>
            <a:ext cx="5256213" cy="0"/>
          </a:xfrm>
          <a:prstGeom prst="line">
            <a:avLst/>
          </a:prstGeom>
          <a:noFill/>
          <a:ln w="38100">
            <a:solidFill>
              <a:schemeClr val="tx1"/>
            </a:solidFill>
            <a:miter lim="800000"/>
            <a:headEnd/>
            <a:tailEnd type="triangle" w="med" len="med"/>
          </a:ln>
        </p:spPr>
        <p:txBody>
          <a:bodyPr wrap="none"/>
          <a:lstStyle/>
          <a:p>
            <a:endParaRPr lang="zh-CN" altLang="en-US"/>
          </a:p>
        </p:txBody>
      </p:sp>
      <p:sp>
        <p:nvSpPr>
          <p:cNvPr id="82947" name="直线 5"/>
          <p:cNvSpPr>
            <a:spLocks noChangeShapeType="1"/>
          </p:cNvSpPr>
          <p:nvPr/>
        </p:nvSpPr>
        <p:spPr bwMode="auto">
          <a:xfrm flipV="1">
            <a:off x="1835150" y="2060575"/>
            <a:ext cx="0" cy="3313113"/>
          </a:xfrm>
          <a:prstGeom prst="line">
            <a:avLst/>
          </a:prstGeom>
          <a:noFill/>
          <a:ln w="38100">
            <a:solidFill>
              <a:schemeClr val="tx1"/>
            </a:solidFill>
            <a:miter lim="800000"/>
            <a:headEnd/>
            <a:tailEnd type="triangle" w="med" len="med"/>
          </a:ln>
        </p:spPr>
        <p:txBody>
          <a:bodyPr wrap="none"/>
          <a:lstStyle/>
          <a:p>
            <a:endParaRPr lang="zh-CN" altLang="en-US"/>
          </a:p>
        </p:txBody>
      </p:sp>
      <p:sp>
        <p:nvSpPr>
          <p:cNvPr id="82948" name="直线 6"/>
          <p:cNvSpPr>
            <a:spLocks noChangeShapeType="1"/>
          </p:cNvSpPr>
          <p:nvPr/>
        </p:nvSpPr>
        <p:spPr bwMode="auto">
          <a:xfrm flipV="1">
            <a:off x="2339975" y="3141663"/>
            <a:ext cx="4392613" cy="2232025"/>
          </a:xfrm>
          <a:prstGeom prst="line">
            <a:avLst/>
          </a:prstGeom>
          <a:noFill/>
          <a:ln w="38100">
            <a:solidFill>
              <a:srgbClr val="00FF00"/>
            </a:solidFill>
            <a:miter lim="800000"/>
            <a:headEnd/>
            <a:tailEnd/>
          </a:ln>
        </p:spPr>
        <p:txBody>
          <a:bodyPr wrap="none"/>
          <a:lstStyle/>
          <a:p>
            <a:endParaRPr lang="zh-CN" altLang="en-US"/>
          </a:p>
        </p:txBody>
      </p:sp>
      <p:sp>
        <p:nvSpPr>
          <p:cNvPr id="82949" name="直线 7"/>
          <p:cNvSpPr>
            <a:spLocks noChangeShapeType="1"/>
          </p:cNvSpPr>
          <p:nvPr/>
        </p:nvSpPr>
        <p:spPr bwMode="auto">
          <a:xfrm flipV="1">
            <a:off x="3419475" y="2492375"/>
            <a:ext cx="2736850" cy="2881313"/>
          </a:xfrm>
          <a:prstGeom prst="line">
            <a:avLst/>
          </a:prstGeom>
          <a:noFill/>
          <a:ln w="38100">
            <a:solidFill>
              <a:srgbClr val="FF3300"/>
            </a:solidFill>
            <a:miter lim="800000"/>
            <a:headEnd/>
            <a:tailEnd/>
          </a:ln>
        </p:spPr>
        <p:txBody>
          <a:bodyPr wrap="none"/>
          <a:lstStyle/>
          <a:p>
            <a:endParaRPr lang="zh-CN" altLang="en-US"/>
          </a:p>
        </p:txBody>
      </p:sp>
      <p:sp>
        <p:nvSpPr>
          <p:cNvPr id="82950" name="文本框 8"/>
          <p:cNvSpPr txBox="1">
            <a:spLocks noChangeArrowheads="1"/>
          </p:cNvSpPr>
          <p:nvPr/>
        </p:nvSpPr>
        <p:spPr bwMode="auto">
          <a:xfrm>
            <a:off x="6659563" y="5516563"/>
            <a:ext cx="1439862" cy="457200"/>
          </a:xfrm>
          <a:prstGeom prst="rect">
            <a:avLst/>
          </a:prstGeom>
          <a:noFill/>
          <a:ln w="9525">
            <a:noFill/>
            <a:miter lim="800000"/>
            <a:headEnd/>
            <a:tailEnd/>
          </a:ln>
        </p:spPr>
        <p:txBody>
          <a:bodyPr>
            <a:spAutoFit/>
          </a:bodyPr>
          <a:lstStyle/>
          <a:p>
            <a:pPr algn="l">
              <a:spcBef>
                <a:spcPct val="50000"/>
              </a:spcBef>
            </a:pPr>
            <a:r>
              <a:rPr kumimoji="1" lang="en-US" altLang="zh-CN" sz="2400" b="0">
                <a:latin typeface="Tahoma" pitchFamily="34" charset="0"/>
                <a:ea typeface="宋体" charset="-122"/>
              </a:rPr>
              <a:t>EBIT</a:t>
            </a:r>
          </a:p>
        </p:txBody>
      </p:sp>
      <p:sp>
        <p:nvSpPr>
          <p:cNvPr id="82951" name="文本框 9"/>
          <p:cNvSpPr txBox="1">
            <a:spLocks noChangeArrowheads="1"/>
          </p:cNvSpPr>
          <p:nvPr/>
        </p:nvSpPr>
        <p:spPr bwMode="auto">
          <a:xfrm>
            <a:off x="971550" y="1989138"/>
            <a:ext cx="719138" cy="457200"/>
          </a:xfrm>
          <a:prstGeom prst="rect">
            <a:avLst/>
          </a:prstGeom>
          <a:noFill/>
          <a:ln w="9525">
            <a:noFill/>
            <a:miter lim="800000"/>
            <a:headEnd/>
            <a:tailEnd/>
          </a:ln>
        </p:spPr>
        <p:txBody>
          <a:bodyPr>
            <a:spAutoFit/>
          </a:bodyPr>
          <a:lstStyle/>
          <a:p>
            <a:pPr algn="l">
              <a:spcBef>
                <a:spcPct val="50000"/>
              </a:spcBef>
            </a:pPr>
            <a:r>
              <a:rPr kumimoji="1" lang="en-US" altLang="zh-CN" sz="2400" b="0">
                <a:latin typeface="Tahoma" pitchFamily="34" charset="0"/>
                <a:ea typeface="宋体" charset="-122"/>
              </a:rPr>
              <a:t>EPS</a:t>
            </a:r>
          </a:p>
        </p:txBody>
      </p:sp>
      <p:sp>
        <p:nvSpPr>
          <p:cNvPr id="82952" name="文本框 10"/>
          <p:cNvSpPr txBox="1">
            <a:spLocks noChangeArrowheads="1"/>
          </p:cNvSpPr>
          <p:nvPr/>
        </p:nvSpPr>
        <p:spPr bwMode="auto">
          <a:xfrm>
            <a:off x="1619250" y="5373688"/>
            <a:ext cx="288925" cy="457200"/>
          </a:xfrm>
          <a:prstGeom prst="rect">
            <a:avLst/>
          </a:prstGeom>
          <a:noFill/>
          <a:ln w="9525">
            <a:noFill/>
            <a:miter lim="800000"/>
            <a:headEnd/>
            <a:tailEnd/>
          </a:ln>
        </p:spPr>
        <p:txBody>
          <a:bodyPr>
            <a:spAutoFit/>
          </a:bodyPr>
          <a:lstStyle/>
          <a:p>
            <a:pPr algn="l">
              <a:spcBef>
                <a:spcPct val="50000"/>
              </a:spcBef>
            </a:pPr>
            <a:r>
              <a:rPr kumimoji="1" lang="en-US" altLang="zh-CN" sz="2400" b="0">
                <a:latin typeface="Tahoma" pitchFamily="34" charset="0"/>
                <a:ea typeface="宋体" charset="-122"/>
              </a:rPr>
              <a:t>0</a:t>
            </a:r>
          </a:p>
        </p:txBody>
      </p:sp>
      <p:sp>
        <p:nvSpPr>
          <p:cNvPr id="82953" name="文本框 11"/>
          <p:cNvSpPr txBox="1">
            <a:spLocks noChangeArrowheads="1"/>
          </p:cNvSpPr>
          <p:nvPr/>
        </p:nvSpPr>
        <p:spPr bwMode="auto">
          <a:xfrm>
            <a:off x="2124075" y="5445125"/>
            <a:ext cx="576263" cy="457200"/>
          </a:xfrm>
          <a:prstGeom prst="rect">
            <a:avLst/>
          </a:prstGeom>
          <a:noFill/>
          <a:ln w="9525">
            <a:noFill/>
            <a:miter lim="800000"/>
            <a:headEnd/>
            <a:tailEnd/>
          </a:ln>
        </p:spPr>
        <p:txBody>
          <a:bodyPr>
            <a:spAutoFit/>
          </a:bodyPr>
          <a:lstStyle/>
          <a:p>
            <a:pPr algn="l">
              <a:spcBef>
                <a:spcPct val="50000"/>
              </a:spcBef>
            </a:pPr>
            <a:r>
              <a:rPr kumimoji="1" lang="en-US" altLang="zh-CN" sz="2400" b="0">
                <a:latin typeface="Tahoma" pitchFamily="34" charset="0"/>
                <a:ea typeface="宋体" charset="-122"/>
              </a:rPr>
              <a:t>90</a:t>
            </a:r>
          </a:p>
        </p:txBody>
      </p:sp>
      <p:sp>
        <p:nvSpPr>
          <p:cNvPr id="82954" name="文本框 12"/>
          <p:cNvSpPr txBox="1">
            <a:spLocks noChangeArrowheads="1"/>
          </p:cNvSpPr>
          <p:nvPr/>
        </p:nvSpPr>
        <p:spPr bwMode="auto">
          <a:xfrm>
            <a:off x="3059113" y="5445125"/>
            <a:ext cx="792162" cy="457200"/>
          </a:xfrm>
          <a:prstGeom prst="rect">
            <a:avLst/>
          </a:prstGeom>
          <a:noFill/>
          <a:ln w="9525">
            <a:noFill/>
            <a:miter lim="800000"/>
            <a:headEnd/>
            <a:tailEnd/>
          </a:ln>
        </p:spPr>
        <p:txBody>
          <a:bodyPr>
            <a:spAutoFit/>
          </a:bodyPr>
          <a:lstStyle/>
          <a:p>
            <a:pPr algn="l">
              <a:spcBef>
                <a:spcPct val="50000"/>
              </a:spcBef>
            </a:pPr>
            <a:r>
              <a:rPr kumimoji="1" lang="en-US" altLang="zh-CN" sz="2400" b="0">
                <a:latin typeface="Tahoma" pitchFamily="34" charset="0"/>
                <a:ea typeface="宋体" charset="-122"/>
              </a:rPr>
              <a:t>270</a:t>
            </a:r>
          </a:p>
        </p:txBody>
      </p:sp>
      <p:sp>
        <p:nvSpPr>
          <p:cNvPr id="82955" name="直线 13"/>
          <p:cNvSpPr>
            <a:spLocks noChangeShapeType="1"/>
          </p:cNvSpPr>
          <p:nvPr/>
        </p:nvSpPr>
        <p:spPr bwMode="auto">
          <a:xfrm flipH="1">
            <a:off x="1835150" y="4292600"/>
            <a:ext cx="2592388" cy="0"/>
          </a:xfrm>
          <a:prstGeom prst="line">
            <a:avLst/>
          </a:prstGeom>
          <a:noFill/>
          <a:ln w="19050">
            <a:solidFill>
              <a:schemeClr val="tx1"/>
            </a:solidFill>
            <a:prstDash val="dash"/>
            <a:miter lim="800000"/>
            <a:headEnd/>
            <a:tailEnd/>
          </a:ln>
        </p:spPr>
        <p:txBody>
          <a:bodyPr wrap="none"/>
          <a:lstStyle/>
          <a:p>
            <a:endParaRPr lang="zh-CN" altLang="en-US"/>
          </a:p>
        </p:txBody>
      </p:sp>
      <p:sp>
        <p:nvSpPr>
          <p:cNvPr id="82956" name="直线 14"/>
          <p:cNvSpPr>
            <a:spLocks noChangeShapeType="1"/>
          </p:cNvSpPr>
          <p:nvPr/>
        </p:nvSpPr>
        <p:spPr bwMode="auto">
          <a:xfrm>
            <a:off x="4427538" y="4292600"/>
            <a:ext cx="0" cy="1081088"/>
          </a:xfrm>
          <a:prstGeom prst="line">
            <a:avLst/>
          </a:prstGeom>
          <a:noFill/>
          <a:ln w="9525">
            <a:solidFill>
              <a:schemeClr val="tx1"/>
            </a:solidFill>
            <a:prstDash val="dash"/>
            <a:miter lim="800000"/>
            <a:headEnd/>
            <a:tailEnd/>
          </a:ln>
        </p:spPr>
        <p:txBody>
          <a:bodyPr wrap="none"/>
          <a:lstStyle/>
          <a:p>
            <a:endParaRPr lang="zh-CN" altLang="en-US"/>
          </a:p>
        </p:txBody>
      </p:sp>
      <p:sp>
        <p:nvSpPr>
          <p:cNvPr id="82957" name="文本框 15"/>
          <p:cNvSpPr txBox="1">
            <a:spLocks noChangeArrowheads="1"/>
          </p:cNvSpPr>
          <p:nvPr/>
        </p:nvSpPr>
        <p:spPr bwMode="auto">
          <a:xfrm>
            <a:off x="4067175" y="5445125"/>
            <a:ext cx="719138" cy="457200"/>
          </a:xfrm>
          <a:prstGeom prst="rect">
            <a:avLst/>
          </a:prstGeom>
          <a:noFill/>
          <a:ln w="9525">
            <a:noFill/>
            <a:miter lim="800000"/>
            <a:headEnd/>
            <a:tailEnd/>
          </a:ln>
        </p:spPr>
        <p:txBody>
          <a:bodyPr>
            <a:spAutoFit/>
          </a:bodyPr>
          <a:lstStyle/>
          <a:p>
            <a:pPr algn="l">
              <a:spcBef>
                <a:spcPct val="50000"/>
              </a:spcBef>
            </a:pPr>
            <a:r>
              <a:rPr kumimoji="1" lang="en-US" altLang="zh-CN" sz="2400" b="0">
                <a:latin typeface="Tahoma" pitchFamily="34" charset="0"/>
                <a:ea typeface="宋体" charset="-122"/>
              </a:rPr>
              <a:t>870</a:t>
            </a:r>
          </a:p>
        </p:txBody>
      </p:sp>
      <p:sp>
        <p:nvSpPr>
          <p:cNvPr id="82958" name="文本框 16"/>
          <p:cNvSpPr txBox="1">
            <a:spLocks noChangeArrowheads="1"/>
          </p:cNvSpPr>
          <p:nvPr/>
        </p:nvSpPr>
        <p:spPr bwMode="auto">
          <a:xfrm>
            <a:off x="900113" y="4076700"/>
            <a:ext cx="865187" cy="457200"/>
          </a:xfrm>
          <a:prstGeom prst="rect">
            <a:avLst/>
          </a:prstGeom>
          <a:noFill/>
          <a:ln w="9525">
            <a:noFill/>
            <a:miter lim="800000"/>
            <a:headEnd/>
            <a:tailEnd/>
          </a:ln>
        </p:spPr>
        <p:txBody>
          <a:bodyPr>
            <a:spAutoFit/>
          </a:bodyPr>
          <a:lstStyle/>
          <a:p>
            <a:pPr algn="l">
              <a:spcBef>
                <a:spcPct val="50000"/>
              </a:spcBef>
            </a:pPr>
            <a:r>
              <a:rPr kumimoji="1" lang="en-US" altLang="zh-CN" sz="2400" b="0">
                <a:latin typeface="Tahoma" pitchFamily="34" charset="0"/>
                <a:ea typeface="宋体" charset="-122"/>
              </a:rPr>
              <a:t>0.45</a:t>
            </a:r>
          </a:p>
        </p:txBody>
      </p:sp>
      <p:sp>
        <p:nvSpPr>
          <p:cNvPr id="82959" name="自选图形 18"/>
          <p:cNvSpPr>
            <a:spLocks noChangeArrowheads="1"/>
          </p:cNvSpPr>
          <p:nvPr/>
        </p:nvSpPr>
        <p:spPr bwMode="auto">
          <a:xfrm rot="5400000">
            <a:off x="7163594" y="2277269"/>
            <a:ext cx="504825" cy="792163"/>
          </a:xfrm>
          <a:prstGeom prst="wedgeEllipseCallout">
            <a:avLst>
              <a:gd name="adj1" fmla="val 90565"/>
              <a:gd name="adj2" fmla="val 84468"/>
            </a:avLst>
          </a:prstGeom>
          <a:solidFill>
            <a:schemeClr val="accent1"/>
          </a:solidFill>
          <a:ln w="9525">
            <a:solidFill>
              <a:schemeClr val="tx1"/>
            </a:solidFill>
            <a:miter lim="800000"/>
            <a:headEnd/>
            <a:tailEnd/>
          </a:ln>
        </p:spPr>
        <p:txBody>
          <a:bodyPr rot="10800000" vert="eaVert"/>
          <a:lstStyle/>
          <a:p>
            <a:r>
              <a:rPr kumimoji="1" lang="en-US" altLang="zh-CN" sz="2400" b="0">
                <a:latin typeface="Tahoma" pitchFamily="34" charset="0"/>
                <a:ea typeface="宋体" charset="-122"/>
              </a:rPr>
              <a:t>S</a:t>
            </a:r>
          </a:p>
        </p:txBody>
      </p:sp>
      <p:sp>
        <p:nvSpPr>
          <p:cNvPr id="82960" name="自选图形 19"/>
          <p:cNvSpPr>
            <a:spLocks noChangeArrowheads="1"/>
          </p:cNvSpPr>
          <p:nvPr/>
        </p:nvSpPr>
        <p:spPr bwMode="auto">
          <a:xfrm>
            <a:off x="5076825" y="1989138"/>
            <a:ext cx="719138" cy="503237"/>
          </a:xfrm>
          <a:prstGeom prst="cloudCallout">
            <a:avLst>
              <a:gd name="adj1" fmla="val 61699"/>
              <a:gd name="adj2" fmla="val 87222"/>
            </a:avLst>
          </a:prstGeom>
          <a:solidFill>
            <a:schemeClr val="accent1"/>
          </a:solidFill>
          <a:ln w="9525">
            <a:solidFill>
              <a:schemeClr val="tx1"/>
            </a:solidFill>
            <a:miter lim="800000"/>
            <a:headEnd/>
            <a:tailEnd/>
          </a:ln>
        </p:spPr>
        <p:txBody>
          <a:bodyPr/>
          <a:lstStyle/>
          <a:p>
            <a:r>
              <a:rPr kumimoji="1" lang="en-US" altLang="zh-CN" sz="2400" b="0">
                <a:latin typeface="Tahoma" pitchFamily="34" charset="0"/>
                <a:ea typeface="宋体" charset="-122"/>
              </a:rPr>
              <a:t>B</a:t>
            </a:r>
          </a:p>
        </p:txBody>
      </p:sp>
      <p:sp>
        <p:nvSpPr>
          <p:cNvPr id="82961" name="矩形 20"/>
          <p:cNvSpPr>
            <a:spLocks noGrp="1" noChangeArrowheads="1"/>
          </p:cNvSpPr>
          <p:nvPr>
            <p:ph type="title" idx="4294967295"/>
          </p:nvPr>
        </p:nvSpPr>
        <p:spPr>
          <a:xfrm>
            <a:off x="771525" y="333375"/>
            <a:ext cx="7229475" cy="1223963"/>
          </a:xfrm>
        </p:spPr>
        <p:txBody>
          <a:bodyPr anchor="ctr"/>
          <a:lstStyle/>
          <a:p>
            <a:pPr eaLnBrk="1" hangingPunct="1"/>
            <a:r>
              <a:rPr lang="zh-CN" altLang="en-US" b="0" smtClean="0"/>
              <a:t>每股收益分析法图示</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b="1" dirty="0" smtClean="0"/>
              <a:t>练习题</a:t>
            </a:r>
            <a:endParaRPr lang="en-US" altLang="zh-CN" b="1" dirty="0" smtClean="0"/>
          </a:p>
        </p:txBody>
      </p:sp>
      <p:sp>
        <p:nvSpPr>
          <p:cNvPr id="51203" name="Rectangle 3"/>
          <p:cNvSpPr>
            <a:spLocks noGrp="1" noChangeArrowheads="1"/>
          </p:cNvSpPr>
          <p:nvPr>
            <p:ph type="body" idx="1"/>
          </p:nvPr>
        </p:nvSpPr>
        <p:spPr/>
        <p:txBody>
          <a:bodyPr/>
          <a:lstStyle/>
          <a:p>
            <a:pPr eaLnBrk="1" hangingPunct="1"/>
            <a:r>
              <a:rPr lang="zh-CN" altLang="en-US" b="1" dirty="0" smtClean="0"/>
              <a:t>光明公司的资本总额为</a:t>
            </a:r>
            <a:r>
              <a:rPr lang="en-US" altLang="zh-CN" b="1" dirty="0" smtClean="0"/>
              <a:t>1000</a:t>
            </a:r>
            <a:r>
              <a:rPr lang="zh-CN" altLang="en-US" b="1" dirty="0" smtClean="0"/>
              <a:t>万元</a:t>
            </a:r>
            <a:r>
              <a:rPr lang="en-US" altLang="zh-CN" b="1" dirty="0" smtClean="0"/>
              <a:t>,</a:t>
            </a:r>
            <a:r>
              <a:rPr lang="zh-CN" altLang="en-US" b="1" dirty="0" smtClean="0"/>
              <a:t>负债比例为</a:t>
            </a:r>
            <a:r>
              <a:rPr lang="en-US" altLang="zh-CN" b="1" dirty="0" smtClean="0"/>
              <a:t>25%,</a:t>
            </a:r>
            <a:r>
              <a:rPr lang="zh-CN" altLang="en-US" b="1" dirty="0" smtClean="0"/>
              <a:t>年利率为</a:t>
            </a:r>
            <a:r>
              <a:rPr lang="en-US" altLang="zh-CN" b="1" dirty="0" smtClean="0"/>
              <a:t>10%,</a:t>
            </a:r>
            <a:r>
              <a:rPr lang="zh-CN" altLang="en-US" b="1" dirty="0" smtClean="0"/>
              <a:t>普通股股份数为</a:t>
            </a:r>
            <a:r>
              <a:rPr lang="en-US" altLang="zh-CN" b="1" dirty="0" smtClean="0"/>
              <a:t>15</a:t>
            </a:r>
            <a:r>
              <a:rPr lang="zh-CN" altLang="en-US" b="1" dirty="0" smtClean="0"/>
              <a:t>万</a:t>
            </a:r>
            <a:r>
              <a:rPr lang="en-US" altLang="zh-CN" b="1" dirty="0" smtClean="0"/>
              <a:t>.</a:t>
            </a:r>
            <a:r>
              <a:rPr lang="zh-CN" altLang="en-US" b="1" dirty="0" smtClean="0"/>
              <a:t>现为开发新项目需要</a:t>
            </a:r>
            <a:r>
              <a:rPr lang="en-US" altLang="zh-CN" b="1" dirty="0" smtClean="0"/>
              <a:t>,</a:t>
            </a:r>
            <a:r>
              <a:rPr lang="zh-CN" altLang="en-US" b="1" dirty="0" smtClean="0"/>
              <a:t>准备筹资</a:t>
            </a:r>
            <a:r>
              <a:rPr lang="en-US" altLang="zh-CN" b="1" dirty="0" smtClean="0"/>
              <a:t>500</a:t>
            </a:r>
            <a:r>
              <a:rPr lang="zh-CN" altLang="en-US" b="1" dirty="0" smtClean="0"/>
              <a:t>万元</a:t>
            </a:r>
            <a:r>
              <a:rPr lang="en-US" altLang="zh-CN" b="1" dirty="0" smtClean="0"/>
              <a:t>.</a:t>
            </a:r>
            <a:r>
              <a:rPr lang="zh-CN" altLang="en-US" b="1" dirty="0" smtClean="0"/>
              <a:t>筹资方式可选择以下三种方式</a:t>
            </a:r>
            <a:r>
              <a:rPr lang="en-US" altLang="zh-CN" b="1" dirty="0" smtClean="0"/>
              <a:t>:(1)</a:t>
            </a:r>
            <a:r>
              <a:rPr lang="zh-CN" altLang="en-US" b="1" dirty="0" smtClean="0"/>
              <a:t>增发普通股</a:t>
            </a:r>
            <a:r>
              <a:rPr lang="en-US" altLang="zh-CN" b="1" dirty="0" smtClean="0"/>
              <a:t>10</a:t>
            </a:r>
            <a:r>
              <a:rPr lang="zh-CN" altLang="en-US" b="1" smtClean="0"/>
              <a:t>万份</a:t>
            </a:r>
            <a:r>
              <a:rPr lang="en-US" altLang="zh-CN" b="1" smtClean="0"/>
              <a:t>;(</a:t>
            </a:r>
            <a:r>
              <a:rPr lang="en-US" altLang="zh-CN" b="1" dirty="0" smtClean="0"/>
              <a:t>2)</a:t>
            </a:r>
            <a:r>
              <a:rPr lang="zh-CN" altLang="en-US" b="1" dirty="0" smtClean="0"/>
              <a:t>增发债务</a:t>
            </a:r>
            <a:r>
              <a:rPr lang="en-US" altLang="zh-CN" b="1" dirty="0" smtClean="0"/>
              <a:t>,</a:t>
            </a:r>
            <a:r>
              <a:rPr lang="zh-CN" altLang="en-US" b="1" dirty="0" smtClean="0"/>
              <a:t>年利率</a:t>
            </a:r>
            <a:r>
              <a:rPr lang="en-US" altLang="zh-CN" b="1" dirty="0" smtClean="0"/>
              <a:t>12%;(3)</a:t>
            </a:r>
            <a:r>
              <a:rPr lang="zh-CN" altLang="en-US" b="1" dirty="0" smtClean="0"/>
              <a:t>增发优先股</a:t>
            </a:r>
            <a:r>
              <a:rPr lang="en-US" altLang="zh-CN" b="1" dirty="0" smtClean="0"/>
              <a:t>,</a:t>
            </a:r>
            <a:r>
              <a:rPr lang="zh-CN" altLang="en-US" b="1" dirty="0" smtClean="0"/>
              <a:t>年股利率为</a:t>
            </a:r>
            <a:r>
              <a:rPr lang="en-US" altLang="zh-CN" b="1" dirty="0" smtClean="0"/>
              <a:t>13%.</a:t>
            </a:r>
            <a:r>
              <a:rPr lang="zh-CN" altLang="en-US" b="1" dirty="0" smtClean="0"/>
              <a:t>所得税率为</a:t>
            </a:r>
            <a:r>
              <a:rPr lang="en-US" altLang="zh-CN" b="1" dirty="0"/>
              <a:t>2</a:t>
            </a:r>
            <a:r>
              <a:rPr lang="en-US" altLang="zh-CN" b="1" dirty="0" smtClean="0"/>
              <a:t>0%.</a:t>
            </a:r>
            <a:r>
              <a:rPr lang="zh-CN" altLang="en-US" b="1" dirty="0" smtClean="0"/>
              <a:t>用</a:t>
            </a:r>
            <a:r>
              <a:rPr lang="en-US" altLang="zh-CN" b="1" dirty="0" smtClean="0"/>
              <a:t>EBIT-EPS</a:t>
            </a:r>
            <a:r>
              <a:rPr lang="zh-CN" altLang="en-US" b="1" dirty="0" smtClean="0"/>
              <a:t>分析法选择追加筹资方案</a:t>
            </a:r>
            <a:r>
              <a:rPr lang="en-US" altLang="zh-CN" b="1" dirty="0" smtClean="0"/>
              <a:t>.</a:t>
            </a:r>
          </a:p>
          <a:p>
            <a:pPr eaLnBrk="1" hangingPunct="1"/>
            <a:endParaRPr lang="en-US" altLang="zh-CN"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快速测试</a:t>
            </a:r>
          </a:p>
        </p:txBody>
      </p:sp>
      <p:sp>
        <p:nvSpPr>
          <p:cNvPr id="56323" name="内容占位符 2"/>
          <p:cNvSpPr>
            <a:spLocks noGrp="1"/>
          </p:cNvSpPr>
          <p:nvPr>
            <p:ph idx="1"/>
          </p:nvPr>
        </p:nvSpPr>
        <p:spPr/>
        <p:txBody>
          <a:bodyPr/>
          <a:lstStyle/>
          <a:p>
            <a:r>
              <a:rPr lang="zh-CN" altLang="en-US" dirty="0" smtClean="0"/>
              <a:t>解释杠杆水平对</a:t>
            </a:r>
            <a:r>
              <a:rPr lang="en-US" altLang="zh-CN" dirty="0" smtClean="0"/>
              <a:t>EPS</a:t>
            </a:r>
            <a:r>
              <a:rPr lang="zh-CN" altLang="en-US" dirty="0" smtClean="0"/>
              <a:t>和</a:t>
            </a:r>
            <a:r>
              <a:rPr lang="en-US" altLang="zh-CN" dirty="0" smtClean="0"/>
              <a:t>ROE</a:t>
            </a:r>
            <a:r>
              <a:rPr lang="zh-CN" altLang="en-US" dirty="0" smtClean="0"/>
              <a:t>的影响</a:t>
            </a:r>
            <a:endParaRPr lang="en-US" altLang="zh-CN" dirty="0" smtClean="0"/>
          </a:p>
          <a:p>
            <a:r>
              <a:rPr lang="zh-CN" altLang="en-US" dirty="0" smtClean="0"/>
              <a:t>什么是</a:t>
            </a:r>
            <a:r>
              <a:rPr lang="en-US" altLang="zh-CN" dirty="0" smtClean="0"/>
              <a:t>EBIT</a:t>
            </a:r>
            <a:r>
              <a:rPr lang="zh-CN" altLang="en-US" dirty="0" smtClean="0"/>
              <a:t>临界点？怎样计算</a:t>
            </a:r>
            <a:r>
              <a:rPr lang="en-US" altLang="zh-CN" dirty="0" smtClean="0"/>
              <a:t>EBIT</a:t>
            </a:r>
            <a:r>
              <a:rPr lang="zh-CN" altLang="en-US" dirty="0" smtClean="0"/>
              <a:t>临界点？</a:t>
            </a:r>
            <a:endParaRPr lang="en-US" altLang="zh-CN" dirty="0" smtClean="0"/>
          </a:p>
          <a:p>
            <a:r>
              <a:rPr lang="zh-CN" altLang="en-US" dirty="0" smtClean="0"/>
              <a:t>怎样决定公司的最佳资本结构？</a:t>
            </a:r>
            <a:endParaRPr lang="en-US" altLang="zh-CN" dirty="0" smtClean="0"/>
          </a:p>
          <a:p>
            <a:endParaRPr lang="zh-CN" altLang="en-US"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idx="4294967295"/>
          </p:nvPr>
        </p:nvSpPr>
        <p:spPr/>
        <p:txBody>
          <a:bodyPr anchor="ctr"/>
          <a:lstStyle/>
          <a:p>
            <a:r>
              <a:rPr lang="zh-CN" altLang="en-US" b="0" smtClean="0"/>
              <a:t>思考题</a:t>
            </a:r>
          </a:p>
        </p:txBody>
      </p:sp>
      <p:sp>
        <p:nvSpPr>
          <p:cNvPr id="91139" name="内容占位符 2"/>
          <p:cNvSpPr>
            <a:spLocks noGrp="1"/>
          </p:cNvSpPr>
          <p:nvPr>
            <p:ph idx="4294967295"/>
          </p:nvPr>
        </p:nvSpPr>
        <p:spPr/>
        <p:txBody>
          <a:bodyPr>
            <a:normAutofit lnSpcReduction="10000"/>
          </a:bodyPr>
          <a:lstStyle/>
          <a:p>
            <a:pPr>
              <a:lnSpc>
                <a:spcPct val="90000"/>
              </a:lnSpc>
            </a:pPr>
            <a:r>
              <a:rPr lang="en-US" altLang="zh-CN" sz="2400" dirty="0" smtClean="0"/>
              <a:t>1</a:t>
            </a:r>
            <a:r>
              <a:rPr lang="zh-CN" sz="2400" dirty="0" smtClean="0"/>
              <a:t>．试分析广义资本结构与狭义资本结构的区别。</a:t>
            </a:r>
          </a:p>
          <a:p>
            <a:pPr>
              <a:lnSpc>
                <a:spcPct val="90000"/>
              </a:lnSpc>
            </a:pPr>
            <a:r>
              <a:rPr lang="en-US" altLang="zh-CN" sz="2400" dirty="0" smtClean="0"/>
              <a:t>2</a:t>
            </a:r>
            <a:r>
              <a:rPr lang="zh-CN" sz="2400" dirty="0" smtClean="0"/>
              <a:t>．试分析资本成本中筹资费用和用资费用的不同特性。</a:t>
            </a:r>
          </a:p>
          <a:p>
            <a:pPr>
              <a:lnSpc>
                <a:spcPct val="90000"/>
              </a:lnSpc>
            </a:pPr>
            <a:r>
              <a:rPr lang="en-US" altLang="zh-CN" sz="2400" dirty="0" smtClean="0"/>
              <a:t>3</a:t>
            </a:r>
            <a:r>
              <a:rPr lang="zh-CN" sz="2400" dirty="0" smtClean="0"/>
              <a:t>．试分析资本成本对企业财务管理的作用。</a:t>
            </a:r>
          </a:p>
          <a:p>
            <a:pPr>
              <a:lnSpc>
                <a:spcPct val="90000"/>
              </a:lnSpc>
            </a:pPr>
            <a:r>
              <a:rPr lang="en-US" altLang="zh-CN" sz="2400" dirty="0" smtClean="0"/>
              <a:t>4</a:t>
            </a:r>
            <a:r>
              <a:rPr lang="zh-CN" sz="2400" dirty="0" smtClean="0"/>
              <a:t>．试说明测算综合资本成本率中三种权数的影响。</a:t>
            </a:r>
          </a:p>
          <a:p>
            <a:pPr>
              <a:lnSpc>
                <a:spcPct val="90000"/>
              </a:lnSpc>
            </a:pPr>
            <a:r>
              <a:rPr lang="en-US" altLang="zh-CN" sz="2400" dirty="0" smtClean="0"/>
              <a:t>5</a:t>
            </a:r>
            <a:r>
              <a:rPr lang="zh-CN" sz="2400" dirty="0" smtClean="0"/>
              <a:t>．试说明营业杠杆的基本原理和营业杠杆系数的测算方法。</a:t>
            </a:r>
          </a:p>
          <a:p>
            <a:pPr>
              <a:lnSpc>
                <a:spcPct val="90000"/>
              </a:lnSpc>
            </a:pPr>
            <a:r>
              <a:rPr lang="en-US" altLang="zh-CN" sz="2400" dirty="0" smtClean="0"/>
              <a:t>6</a:t>
            </a:r>
            <a:r>
              <a:rPr lang="zh-CN" sz="2400" dirty="0" smtClean="0"/>
              <a:t>．试说明财务杠杆的基本原理和财务杠杆系数的测算方法。</a:t>
            </a:r>
            <a:endParaRPr lang="en-US" altLang="zh-CN" sz="2400" dirty="0" smtClean="0"/>
          </a:p>
          <a:p>
            <a:r>
              <a:rPr lang="en-US" altLang="zh-CN" sz="2400" dirty="0" smtClean="0"/>
              <a:t>7</a:t>
            </a:r>
            <a:r>
              <a:rPr lang="zh-CN" altLang="zh-CN" sz="2400" dirty="0" smtClean="0"/>
              <a:t>．试说明联合杠杆的基本原理和联合杠杆系数的测算方法。</a:t>
            </a:r>
          </a:p>
          <a:p>
            <a:r>
              <a:rPr lang="en-US" altLang="zh-CN" sz="2400" dirty="0" smtClean="0"/>
              <a:t>8</a:t>
            </a:r>
            <a:r>
              <a:rPr lang="zh-CN" altLang="zh-CN" sz="2400" dirty="0" smtClean="0"/>
              <a:t>．试对企业资本结构决策的影响因素进行定性分析。</a:t>
            </a:r>
          </a:p>
          <a:p>
            <a:r>
              <a:rPr lang="en-US" altLang="zh-CN" sz="2400" dirty="0" smtClean="0"/>
              <a:t>9</a:t>
            </a:r>
            <a:r>
              <a:rPr lang="zh-CN" altLang="zh-CN" sz="2400" dirty="0" smtClean="0"/>
              <a:t>．试说明每股收益分析法的基本原理和决策标准</a:t>
            </a:r>
            <a:endParaRPr lang="zh-CN" sz="2400" dirty="0" smtClean="0"/>
          </a:p>
          <a:p>
            <a:pPr>
              <a:lnSpc>
                <a:spcPct val="90000"/>
              </a:lnSpc>
            </a:pPr>
            <a:endParaRPr lang="zh-CN" altLang="en-US" sz="24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3</a:t>
            </a:r>
            <a:r>
              <a:rPr lang="zh-CN" altLang="en-US" b="1" dirty="0" smtClean="0"/>
              <a:t>次小测</a:t>
            </a:r>
            <a:endParaRPr lang="zh-CN" altLang="en-US" b="1" dirty="0"/>
          </a:p>
        </p:txBody>
      </p:sp>
      <p:sp>
        <p:nvSpPr>
          <p:cNvPr id="3" name="内容占位符 2"/>
          <p:cNvSpPr>
            <a:spLocks noGrp="1"/>
          </p:cNvSpPr>
          <p:nvPr>
            <p:ph idx="1"/>
          </p:nvPr>
        </p:nvSpPr>
        <p:spPr>
          <a:xfrm>
            <a:off x="457200" y="1340768"/>
            <a:ext cx="8229600" cy="5040560"/>
          </a:xfrm>
        </p:spPr>
        <p:txBody>
          <a:bodyPr>
            <a:normAutofit fontScale="92500" lnSpcReduction="20000"/>
          </a:bodyPr>
          <a:lstStyle/>
          <a:p>
            <a:r>
              <a:rPr lang="zh-CN" altLang="zh-CN" b="1" dirty="0"/>
              <a:t>甲公司的资本总额为</a:t>
            </a:r>
            <a:r>
              <a:rPr lang="en-US" altLang="zh-CN" b="1" dirty="0"/>
              <a:t>8000</a:t>
            </a:r>
            <a:r>
              <a:rPr lang="zh-CN" altLang="zh-CN" b="1" dirty="0"/>
              <a:t>万元，负债率</a:t>
            </a:r>
            <a:r>
              <a:rPr lang="en-US" altLang="zh-CN" b="1" dirty="0"/>
              <a:t>45%</a:t>
            </a:r>
            <a:r>
              <a:rPr lang="zh-CN" altLang="zh-CN" b="1" dirty="0"/>
              <a:t>，债务年利率</a:t>
            </a:r>
            <a:r>
              <a:rPr lang="en-US" altLang="zh-CN" b="1" dirty="0"/>
              <a:t>10%</a:t>
            </a:r>
            <a:r>
              <a:rPr lang="zh-CN" altLang="zh-CN" b="1" dirty="0"/>
              <a:t>。该公司今年的销售额</a:t>
            </a:r>
            <a:r>
              <a:rPr lang="en-US" altLang="zh-CN" b="1" dirty="0"/>
              <a:t>15000</a:t>
            </a:r>
            <a:r>
              <a:rPr lang="zh-CN" altLang="zh-CN" b="1" dirty="0"/>
              <a:t>万元，变动成本率</a:t>
            </a:r>
            <a:r>
              <a:rPr lang="en-US" altLang="zh-CN" b="1" dirty="0"/>
              <a:t>60%</a:t>
            </a:r>
            <a:r>
              <a:rPr lang="zh-CN" altLang="zh-CN" b="1" dirty="0"/>
              <a:t>，年固定成本</a:t>
            </a:r>
            <a:r>
              <a:rPr lang="en-US" altLang="zh-CN" b="1" dirty="0"/>
              <a:t>1000</a:t>
            </a:r>
            <a:r>
              <a:rPr lang="zh-CN" altLang="zh-CN" b="1" dirty="0"/>
              <a:t>万元</a:t>
            </a:r>
            <a:r>
              <a:rPr lang="zh-CN" altLang="zh-CN" b="1" dirty="0" smtClean="0"/>
              <a:t>，</a:t>
            </a:r>
            <a:r>
              <a:rPr lang="zh-CN" altLang="zh-CN" b="1" dirty="0"/>
              <a:t>公司所得税率为</a:t>
            </a:r>
            <a:r>
              <a:rPr lang="en-US" altLang="zh-CN" b="1"/>
              <a:t>20%.</a:t>
            </a:r>
            <a:r>
              <a:rPr lang="zh-CN" altLang="zh-CN" b="1" smtClean="0"/>
              <a:t>要求</a:t>
            </a:r>
            <a:r>
              <a:rPr lang="zh-CN" altLang="zh-CN" b="1" dirty="0"/>
              <a:t>计算公司今年的</a:t>
            </a:r>
            <a:r>
              <a:rPr lang="en-US" altLang="zh-CN" b="1" dirty="0"/>
              <a:t>DOL</a:t>
            </a:r>
            <a:r>
              <a:rPr lang="zh-CN" altLang="zh-CN" b="1" dirty="0"/>
              <a:t>、</a:t>
            </a:r>
            <a:r>
              <a:rPr lang="en-US" altLang="zh-CN" b="1" dirty="0"/>
              <a:t>DFL</a:t>
            </a:r>
            <a:r>
              <a:rPr lang="zh-CN" altLang="zh-CN" b="1" dirty="0"/>
              <a:t>、</a:t>
            </a:r>
            <a:r>
              <a:rPr lang="en-US" altLang="zh-CN" b="1" dirty="0"/>
              <a:t>DCL</a:t>
            </a:r>
            <a:r>
              <a:rPr lang="zh-CN" altLang="zh-CN" b="1" dirty="0"/>
              <a:t>各为</a:t>
            </a:r>
            <a:r>
              <a:rPr lang="zh-CN" altLang="zh-CN" b="1" dirty="0" smtClean="0"/>
              <a:t>多少</a:t>
            </a:r>
            <a:r>
              <a:rPr lang="zh-CN" altLang="en-US" b="1" dirty="0" smtClean="0"/>
              <a:t>？</a:t>
            </a:r>
            <a:endParaRPr lang="en-US" altLang="zh-CN" b="1" dirty="0" smtClean="0"/>
          </a:p>
          <a:p>
            <a:endParaRPr lang="en-US" altLang="zh-CN" b="1" dirty="0" smtClean="0"/>
          </a:p>
          <a:p>
            <a:r>
              <a:rPr lang="zh-CN" altLang="zh-CN" b="1" dirty="0"/>
              <a:t>甲公司的资本总额为</a:t>
            </a:r>
            <a:r>
              <a:rPr lang="en-US" altLang="zh-CN" b="1" dirty="0"/>
              <a:t>20000</a:t>
            </a:r>
            <a:r>
              <a:rPr lang="zh-CN" altLang="zh-CN" b="1" dirty="0"/>
              <a:t>万元</a:t>
            </a:r>
            <a:r>
              <a:rPr lang="en-US" altLang="zh-CN" b="1" dirty="0"/>
              <a:t>,</a:t>
            </a:r>
            <a:r>
              <a:rPr lang="zh-CN" altLang="zh-CN" b="1" dirty="0"/>
              <a:t>负债比例为</a:t>
            </a:r>
            <a:r>
              <a:rPr lang="en-US" altLang="zh-CN" b="1" dirty="0"/>
              <a:t>30%,</a:t>
            </a:r>
            <a:r>
              <a:rPr lang="zh-CN" altLang="zh-CN" b="1" dirty="0"/>
              <a:t>年利率为</a:t>
            </a:r>
            <a:r>
              <a:rPr lang="en-US" altLang="zh-CN" b="1" dirty="0"/>
              <a:t>10%,</a:t>
            </a:r>
            <a:r>
              <a:rPr lang="zh-CN" altLang="zh-CN" b="1" dirty="0"/>
              <a:t>普通股份数为</a:t>
            </a:r>
            <a:r>
              <a:rPr lang="en-US" altLang="zh-CN" b="1" dirty="0"/>
              <a:t>14000</a:t>
            </a:r>
            <a:r>
              <a:rPr lang="zh-CN" altLang="zh-CN" b="1" dirty="0"/>
              <a:t>万股，现为开发新项目需要</a:t>
            </a:r>
            <a:r>
              <a:rPr lang="en-US" altLang="zh-CN" b="1" dirty="0"/>
              <a:t>,</a:t>
            </a:r>
            <a:r>
              <a:rPr lang="zh-CN" altLang="zh-CN" b="1" dirty="0"/>
              <a:t>准备筹资</a:t>
            </a:r>
            <a:r>
              <a:rPr lang="en-US" altLang="zh-CN" b="1" dirty="0"/>
              <a:t>4000</a:t>
            </a:r>
            <a:r>
              <a:rPr lang="zh-CN" altLang="zh-CN" b="1" dirty="0"/>
              <a:t>万元</a:t>
            </a:r>
            <a:r>
              <a:rPr lang="en-US" altLang="zh-CN" b="1" dirty="0"/>
              <a:t>.</a:t>
            </a:r>
            <a:r>
              <a:rPr lang="zh-CN" altLang="zh-CN" b="1" dirty="0"/>
              <a:t>筹资方式可选择以下</a:t>
            </a:r>
            <a:r>
              <a:rPr lang="en-US" altLang="zh-CN" b="1" dirty="0"/>
              <a:t>2</a:t>
            </a:r>
            <a:r>
              <a:rPr lang="zh-CN" altLang="zh-CN" b="1" dirty="0"/>
              <a:t>种方式</a:t>
            </a:r>
            <a:r>
              <a:rPr lang="en-US" altLang="zh-CN" b="1" dirty="0"/>
              <a:t>:(1)</a:t>
            </a:r>
            <a:r>
              <a:rPr lang="zh-CN" altLang="zh-CN" b="1" dirty="0"/>
              <a:t>增发普通股</a:t>
            </a:r>
            <a:r>
              <a:rPr lang="en-US" altLang="zh-CN" b="1" dirty="0"/>
              <a:t>4000</a:t>
            </a:r>
            <a:r>
              <a:rPr lang="zh-CN" altLang="zh-CN" b="1" dirty="0"/>
              <a:t>万股</a:t>
            </a:r>
            <a:r>
              <a:rPr lang="en-US" altLang="zh-CN" b="1" dirty="0"/>
              <a:t>;(2)</a:t>
            </a:r>
            <a:r>
              <a:rPr lang="zh-CN" altLang="zh-CN" b="1" dirty="0"/>
              <a:t>增发债务</a:t>
            </a:r>
            <a:r>
              <a:rPr lang="en-US" altLang="zh-CN" b="1" dirty="0"/>
              <a:t>,</a:t>
            </a:r>
            <a:r>
              <a:rPr lang="zh-CN" altLang="zh-CN" b="1" dirty="0"/>
              <a:t>年利率</a:t>
            </a:r>
            <a:r>
              <a:rPr lang="en-US" altLang="zh-CN" b="1" dirty="0"/>
              <a:t>12%;</a:t>
            </a:r>
            <a:r>
              <a:rPr lang="zh-CN" altLang="zh-CN" b="1" dirty="0"/>
              <a:t>公司所得税率为</a:t>
            </a:r>
            <a:r>
              <a:rPr lang="en-US" altLang="zh-CN" b="1" dirty="0"/>
              <a:t>20%.</a:t>
            </a:r>
            <a:r>
              <a:rPr lang="zh-CN" altLang="zh-CN" b="1" dirty="0"/>
              <a:t>要求用每股收益分析法计算并画图分析说明公司的融资</a:t>
            </a:r>
            <a:r>
              <a:rPr lang="zh-CN" altLang="zh-CN" b="1" dirty="0" smtClean="0"/>
              <a:t>决策</a:t>
            </a:r>
            <a:r>
              <a:rPr lang="zh-CN" altLang="en-US" b="1" dirty="0" smtClean="0"/>
              <a:t>。</a:t>
            </a:r>
            <a:endParaRPr lang="zh-CN" altLang="en-US" b="1" dirty="0"/>
          </a:p>
        </p:txBody>
      </p:sp>
    </p:spTree>
    <p:extLst>
      <p:ext uri="{BB962C8B-B14F-4D97-AF65-F5344CB8AC3E}">
        <p14:creationId xmlns:p14="http://schemas.microsoft.com/office/powerpoint/2010/main" val="396744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2"/>
          <p:cNvSpPr>
            <a:spLocks noGrp="1" noChangeArrowheads="1"/>
          </p:cNvSpPr>
          <p:nvPr>
            <p:ph type="title" idx="4294967295"/>
          </p:nvPr>
        </p:nvSpPr>
        <p:spPr/>
        <p:txBody>
          <a:bodyPr anchor="ctr"/>
          <a:lstStyle/>
          <a:p>
            <a:pPr eaLnBrk="1" hangingPunct="1"/>
            <a:r>
              <a:rPr lang="zh-CN" altLang="en-US" b="0" smtClean="0"/>
              <a:t>四、资本结构的意义</a:t>
            </a:r>
          </a:p>
        </p:txBody>
      </p:sp>
      <p:sp>
        <p:nvSpPr>
          <p:cNvPr id="8195" name="矩形 3"/>
          <p:cNvSpPr>
            <a:spLocks noGrp="1" noChangeArrowheads="1"/>
          </p:cNvSpPr>
          <p:nvPr>
            <p:ph type="body" idx="4294967295"/>
          </p:nvPr>
        </p:nvSpPr>
        <p:spPr/>
        <p:txBody>
          <a:bodyPr>
            <a:normAutofit lnSpcReduction="10000"/>
          </a:bodyPr>
          <a:lstStyle/>
          <a:p>
            <a:pPr eaLnBrk="1" hangingPunct="1"/>
            <a:r>
              <a:rPr lang="zh-CN" altLang="en-US" smtClean="0"/>
              <a:t>合理安排债务资本比例可以降低企业的综合资本成本率。</a:t>
            </a:r>
          </a:p>
          <a:p>
            <a:pPr eaLnBrk="1" hangingPunct="1"/>
            <a:r>
              <a:rPr lang="zh-CN" altLang="en-US" smtClean="0"/>
              <a:t>合理安排债务资本比例可以获得财务杠杆利益。</a:t>
            </a:r>
          </a:p>
          <a:p>
            <a:pPr eaLnBrk="1" hangingPunct="1"/>
            <a:r>
              <a:rPr lang="zh-CN" altLang="en-US" smtClean="0"/>
              <a:t>合理安排债务资本比例可以增加公司的价值。</a:t>
            </a:r>
            <a:endParaRPr lang="en-US" altLang="zh-CN" smtClean="0"/>
          </a:p>
          <a:p>
            <a:pPr lvl="1" eaLnBrk="1" hangingPunct="1"/>
            <a:r>
              <a:rPr lang="zh-CN" altLang="zh-CN" smtClean="0"/>
              <a:t>一般而言，一个公司的现实价值等于其债务资本的市场价值与权益资本的市场价值之和，用公式表示为：</a:t>
            </a:r>
            <a:r>
              <a:rPr lang="en-US" altLang="zh-CN" smtClean="0"/>
              <a:t>V=B+S</a:t>
            </a:r>
            <a:r>
              <a:rPr lang="zh-CN" altLang="en-US" smtClean="0"/>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阶段考查</a:t>
            </a:r>
            <a:endParaRPr lang="zh-CN" altLang="en-US" b="1" dirty="0"/>
          </a:p>
        </p:txBody>
      </p:sp>
      <p:sp>
        <p:nvSpPr>
          <p:cNvPr id="3" name="内容占位符 2"/>
          <p:cNvSpPr>
            <a:spLocks noGrp="1"/>
          </p:cNvSpPr>
          <p:nvPr>
            <p:ph idx="1"/>
          </p:nvPr>
        </p:nvSpPr>
        <p:spPr/>
        <p:txBody>
          <a:bodyPr>
            <a:normAutofit fontScale="85000" lnSpcReduction="20000"/>
          </a:bodyPr>
          <a:lstStyle/>
          <a:p>
            <a:pPr marL="0" indent="0">
              <a:buNone/>
            </a:pPr>
            <a:endParaRPr lang="en-US" altLang="zh-CN" b="1" smtClean="0"/>
          </a:p>
          <a:p>
            <a:r>
              <a:rPr lang="zh-CN" altLang="en-US" b="1" dirty="0" smtClean="0"/>
              <a:t>华大公司</a:t>
            </a:r>
            <a:r>
              <a:rPr lang="zh-CN" altLang="zh-CN" b="1" dirty="0" smtClean="0"/>
              <a:t>资本</a:t>
            </a:r>
            <a:r>
              <a:rPr lang="zh-CN" altLang="zh-CN" b="1" dirty="0"/>
              <a:t>总额</a:t>
            </a:r>
            <a:r>
              <a:rPr lang="en-US" altLang="zh-CN" b="1" dirty="0"/>
              <a:t>4000</a:t>
            </a:r>
            <a:r>
              <a:rPr lang="zh-CN" altLang="zh-CN" b="1" dirty="0"/>
              <a:t>万元，负债率</a:t>
            </a:r>
            <a:r>
              <a:rPr lang="en-US" altLang="zh-CN" b="1" dirty="0"/>
              <a:t>40%</a:t>
            </a:r>
            <a:r>
              <a:rPr lang="zh-CN" altLang="zh-CN" b="1" dirty="0"/>
              <a:t>，债务年利率</a:t>
            </a:r>
            <a:r>
              <a:rPr lang="en-US" altLang="zh-CN" b="1" dirty="0"/>
              <a:t>10%</a:t>
            </a:r>
            <a:r>
              <a:rPr lang="zh-CN" altLang="zh-CN" b="1" dirty="0"/>
              <a:t>。该企业今年的销售额</a:t>
            </a:r>
            <a:r>
              <a:rPr lang="en-US" altLang="zh-CN" b="1" dirty="0"/>
              <a:t>8000</a:t>
            </a:r>
            <a:r>
              <a:rPr lang="zh-CN" altLang="zh-CN" b="1" dirty="0"/>
              <a:t>万元，变动成本率</a:t>
            </a:r>
            <a:r>
              <a:rPr lang="en-US" altLang="zh-CN" b="1" dirty="0"/>
              <a:t>40%</a:t>
            </a:r>
            <a:r>
              <a:rPr lang="zh-CN" altLang="zh-CN" b="1" dirty="0"/>
              <a:t>，年固定成本</a:t>
            </a:r>
            <a:r>
              <a:rPr lang="en-US" altLang="zh-CN" b="1" dirty="0"/>
              <a:t>800</a:t>
            </a:r>
            <a:r>
              <a:rPr lang="zh-CN" altLang="zh-CN" b="1" dirty="0"/>
              <a:t>万元，公司所得税为</a:t>
            </a:r>
            <a:r>
              <a:rPr lang="en-US" altLang="zh-CN" b="1" dirty="0"/>
              <a:t>25%</a:t>
            </a:r>
            <a:r>
              <a:rPr lang="zh-CN" altLang="zh-CN" b="1" dirty="0"/>
              <a:t>，要求计算今年的</a:t>
            </a:r>
            <a:r>
              <a:rPr lang="en-US" altLang="zh-CN" b="1" dirty="0"/>
              <a:t>DOL</a:t>
            </a:r>
            <a:r>
              <a:rPr lang="zh-CN" altLang="zh-CN" b="1" dirty="0"/>
              <a:t>、</a:t>
            </a:r>
            <a:r>
              <a:rPr lang="en-US" altLang="zh-CN" b="1" dirty="0"/>
              <a:t>DFL</a:t>
            </a:r>
            <a:r>
              <a:rPr lang="zh-CN" altLang="zh-CN" b="1" dirty="0"/>
              <a:t>、</a:t>
            </a:r>
            <a:r>
              <a:rPr lang="en-US" altLang="zh-CN" b="1" dirty="0"/>
              <a:t>DCL</a:t>
            </a:r>
            <a:r>
              <a:rPr lang="zh-CN" altLang="zh-CN" b="1" dirty="0"/>
              <a:t>各为</a:t>
            </a:r>
            <a:r>
              <a:rPr lang="zh-CN" altLang="zh-CN" b="1" dirty="0" smtClean="0"/>
              <a:t>多少</a:t>
            </a:r>
            <a:r>
              <a:rPr lang="zh-CN" altLang="en-US" b="1" dirty="0" smtClean="0"/>
              <a:t>？</a:t>
            </a:r>
            <a:endParaRPr lang="en-US" altLang="zh-CN" b="1" dirty="0" smtClean="0"/>
          </a:p>
          <a:p>
            <a:r>
              <a:rPr lang="zh-CN" altLang="zh-CN" b="1" dirty="0"/>
              <a:t>光明公司的资本总额为</a:t>
            </a:r>
            <a:r>
              <a:rPr lang="en-US" altLang="zh-CN" b="1" dirty="0"/>
              <a:t>16000</a:t>
            </a:r>
            <a:r>
              <a:rPr lang="zh-CN" altLang="zh-CN" b="1" dirty="0"/>
              <a:t>万元</a:t>
            </a:r>
            <a:r>
              <a:rPr lang="en-US" altLang="zh-CN" b="1" dirty="0"/>
              <a:t>,</a:t>
            </a:r>
            <a:r>
              <a:rPr lang="zh-CN" altLang="zh-CN" b="1" dirty="0"/>
              <a:t>负债比例为</a:t>
            </a:r>
            <a:r>
              <a:rPr lang="en-US" altLang="zh-CN" b="1" dirty="0"/>
              <a:t>25%,</a:t>
            </a:r>
            <a:r>
              <a:rPr lang="zh-CN" altLang="zh-CN" b="1" dirty="0"/>
              <a:t>年利率为</a:t>
            </a:r>
            <a:r>
              <a:rPr lang="en-US" altLang="zh-CN" b="1" dirty="0"/>
              <a:t>10%,</a:t>
            </a:r>
            <a:r>
              <a:rPr lang="zh-CN" altLang="zh-CN" b="1" dirty="0"/>
              <a:t>普通股份数为</a:t>
            </a:r>
            <a:r>
              <a:rPr lang="en-US" altLang="zh-CN" b="1" dirty="0"/>
              <a:t>12000</a:t>
            </a:r>
            <a:r>
              <a:rPr lang="zh-CN" altLang="zh-CN" b="1" dirty="0"/>
              <a:t>万股</a:t>
            </a:r>
            <a:r>
              <a:rPr lang="zh-CN" altLang="zh-CN" b="1" dirty="0" smtClean="0"/>
              <a:t>，</a:t>
            </a:r>
            <a:r>
              <a:rPr lang="zh-CN" altLang="zh-CN" b="1" dirty="0"/>
              <a:t>公司所得税率为</a:t>
            </a:r>
            <a:r>
              <a:rPr lang="en-US" altLang="zh-CN" b="1" dirty="0"/>
              <a:t>20</a:t>
            </a:r>
            <a:r>
              <a:rPr lang="en-US" altLang="zh-CN" b="1" dirty="0" smtClean="0"/>
              <a:t>%</a:t>
            </a:r>
            <a:r>
              <a:rPr lang="zh-CN" altLang="en-US" b="1" dirty="0" smtClean="0"/>
              <a:t>。</a:t>
            </a:r>
            <a:r>
              <a:rPr lang="zh-CN" altLang="zh-CN" b="1" dirty="0" smtClean="0"/>
              <a:t>现</a:t>
            </a:r>
            <a:r>
              <a:rPr lang="zh-CN" altLang="zh-CN" b="1" dirty="0"/>
              <a:t>为开发新项目需要</a:t>
            </a:r>
            <a:r>
              <a:rPr lang="en-US" altLang="zh-CN" b="1" dirty="0"/>
              <a:t>,</a:t>
            </a:r>
            <a:r>
              <a:rPr lang="zh-CN" altLang="zh-CN" b="1" dirty="0"/>
              <a:t>准备筹资</a:t>
            </a:r>
            <a:r>
              <a:rPr lang="en-US" altLang="zh-CN" b="1" dirty="0"/>
              <a:t>4000</a:t>
            </a:r>
            <a:r>
              <a:rPr lang="zh-CN" altLang="zh-CN" b="1" dirty="0"/>
              <a:t>万元</a:t>
            </a:r>
            <a:r>
              <a:rPr lang="en-US" altLang="zh-CN" b="1" dirty="0"/>
              <a:t>.</a:t>
            </a:r>
            <a:r>
              <a:rPr lang="zh-CN" altLang="zh-CN" b="1" dirty="0"/>
              <a:t>筹资方式可选择以下</a:t>
            </a:r>
            <a:r>
              <a:rPr lang="en-US" altLang="zh-CN" b="1" dirty="0"/>
              <a:t>2</a:t>
            </a:r>
            <a:r>
              <a:rPr lang="zh-CN" altLang="zh-CN" b="1" dirty="0"/>
              <a:t>种方式</a:t>
            </a:r>
            <a:r>
              <a:rPr lang="en-US" altLang="zh-CN" b="1" dirty="0"/>
              <a:t>:(1)</a:t>
            </a:r>
            <a:r>
              <a:rPr lang="zh-CN" altLang="zh-CN" b="1" dirty="0"/>
              <a:t>增发普通股</a:t>
            </a:r>
            <a:r>
              <a:rPr lang="en-US" altLang="zh-CN" b="1" dirty="0"/>
              <a:t>4000</a:t>
            </a:r>
            <a:r>
              <a:rPr lang="zh-CN" altLang="zh-CN" b="1" dirty="0"/>
              <a:t>万股</a:t>
            </a:r>
            <a:r>
              <a:rPr lang="en-US" altLang="zh-CN" b="1" dirty="0"/>
              <a:t>;(2)</a:t>
            </a:r>
            <a:r>
              <a:rPr lang="zh-CN" altLang="zh-CN" b="1" dirty="0"/>
              <a:t>增发债务</a:t>
            </a:r>
            <a:r>
              <a:rPr lang="en-US" altLang="zh-CN" b="1" dirty="0"/>
              <a:t>,</a:t>
            </a:r>
            <a:r>
              <a:rPr lang="zh-CN" altLang="zh-CN" b="1" dirty="0"/>
              <a:t>年利率</a:t>
            </a:r>
            <a:r>
              <a:rPr lang="en-US" altLang="zh-CN" b="1" dirty="0"/>
              <a:t>12</a:t>
            </a:r>
            <a:r>
              <a:rPr lang="en-US" altLang="zh-CN" b="1" dirty="0" smtClean="0"/>
              <a:t>%;</a:t>
            </a:r>
            <a:r>
              <a:rPr lang="zh-CN" altLang="zh-CN" b="1" dirty="0" smtClean="0"/>
              <a:t>要求</a:t>
            </a:r>
            <a:r>
              <a:rPr lang="zh-CN" altLang="zh-CN" b="1" dirty="0"/>
              <a:t>用每股收益分析法计算每股收益无</a:t>
            </a:r>
            <a:r>
              <a:rPr lang="zh-CN" altLang="zh-CN" b="1" dirty="0" smtClean="0"/>
              <a:t>差</a:t>
            </a:r>
            <a:r>
              <a:rPr lang="zh-CN" altLang="en-US" b="1" dirty="0" smtClean="0"/>
              <a:t>别</a:t>
            </a:r>
            <a:r>
              <a:rPr lang="zh-CN" altLang="zh-CN" b="1" dirty="0" smtClean="0"/>
              <a:t>点</a:t>
            </a:r>
            <a:r>
              <a:rPr lang="zh-CN" altLang="zh-CN" b="1" dirty="0"/>
              <a:t>并</a:t>
            </a:r>
            <a:r>
              <a:rPr lang="zh-CN" altLang="zh-CN" b="1" dirty="0" smtClean="0"/>
              <a:t>画图说明</a:t>
            </a:r>
            <a:r>
              <a:rPr lang="zh-CN" altLang="zh-CN" b="1" dirty="0"/>
              <a:t>公司的融资</a:t>
            </a:r>
            <a:r>
              <a:rPr lang="zh-CN" altLang="zh-CN" b="1" dirty="0" smtClean="0"/>
              <a:t>决策</a:t>
            </a:r>
            <a:r>
              <a:rPr lang="zh-CN" altLang="en-US" b="1" dirty="0" smtClean="0"/>
              <a:t>。</a:t>
            </a:r>
            <a:endParaRPr lang="zh-CN" altLang="en-US" b="1" dirty="0"/>
          </a:p>
        </p:txBody>
      </p:sp>
    </p:spTree>
    <p:extLst>
      <p:ext uri="{BB962C8B-B14F-4D97-AF65-F5344CB8AC3E}">
        <p14:creationId xmlns:p14="http://schemas.microsoft.com/office/powerpoint/2010/main" val="534084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3</a:t>
            </a:r>
            <a:r>
              <a:rPr lang="zh-CN" altLang="en-US" b="1" dirty="0"/>
              <a:t>次小</a:t>
            </a:r>
            <a:r>
              <a:rPr lang="zh-CN" altLang="en-US" b="1" dirty="0" smtClean="0"/>
              <a:t>测答案</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solidFill>
                  <a:srgbClr val="FF0000"/>
                </a:solidFill>
              </a:rPr>
              <a:t>第</a:t>
            </a:r>
            <a:r>
              <a:rPr lang="en-US" altLang="zh-CN" b="1" dirty="0" smtClean="0">
                <a:solidFill>
                  <a:srgbClr val="FF0000"/>
                </a:solidFill>
              </a:rPr>
              <a:t>1</a:t>
            </a:r>
            <a:r>
              <a:rPr lang="zh-CN" altLang="en-US" b="1" dirty="0" smtClean="0">
                <a:solidFill>
                  <a:srgbClr val="FF0000"/>
                </a:solidFill>
              </a:rPr>
              <a:t>题</a:t>
            </a:r>
            <a:r>
              <a:rPr lang="zh-CN" altLang="zh-CN" b="1" dirty="0" smtClean="0">
                <a:solidFill>
                  <a:srgbClr val="FF0000"/>
                </a:solidFill>
              </a:rPr>
              <a:t>参考</a:t>
            </a:r>
            <a:r>
              <a:rPr lang="zh-CN" altLang="zh-CN" b="1" dirty="0">
                <a:solidFill>
                  <a:srgbClr val="FF0000"/>
                </a:solidFill>
              </a:rPr>
              <a:t>答案</a:t>
            </a:r>
            <a:r>
              <a:rPr lang="zh-CN" altLang="zh-CN" dirty="0"/>
              <a:t>：</a:t>
            </a:r>
          </a:p>
          <a:p>
            <a:r>
              <a:rPr lang="zh-CN" altLang="zh-CN" b="1" dirty="0"/>
              <a:t>年销售额</a:t>
            </a:r>
            <a:r>
              <a:rPr lang="en-US" altLang="zh-CN" b="1" dirty="0"/>
              <a:t>S=15000</a:t>
            </a:r>
            <a:r>
              <a:rPr lang="zh-CN" altLang="zh-CN" b="1" dirty="0"/>
              <a:t>万元，年固定成本</a:t>
            </a:r>
            <a:r>
              <a:rPr lang="en-US" altLang="zh-CN" b="1" dirty="0"/>
              <a:t>F=1000</a:t>
            </a:r>
            <a:r>
              <a:rPr lang="zh-CN" altLang="zh-CN" b="1" dirty="0"/>
              <a:t>万元，变动成本率</a:t>
            </a:r>
            <a:r>
              <a:rPr lang="en-US" altLang="zh-CN" b="1" dirty="0"/>
              <a:t>V=60%</a:t>
            </a:r>
            <a:r>
              <a:rPr lang="zh-CN" altLang="zh-CN" b="1" dirty="0"/>
              <a:t>；</a:t>
            </a:r>
            <a:r>
              <a:rPr lang="en-US" altLang="zh-CN" b="1" dirty="0"/>
              <a:t>EBIT=5000</a:t>
            </a:r>
            <a:r>
              <a:rPr lang="zh-CN" altLang="zh-CN" b="1" dirty="0"/>
              <a:t>万元</a:t>
            </a:r>
            <a:r>
              <a:rPr lang="zh-CN" altLang="zh-CN" b="1" dirty="0" smtClean="0"/>
              <a:t>；资本</a:t>
            </a:r>
            <a:r>
              <a:rPr lang="zh-CN" altLang="zh-CN" b="1" dirty="0"/>
              <a:t>总额</a:t>
            </a:r>
            <a:r>
              <a:rPr lang="en-US" altLang="zh-CN" b="1" dirty="0"/>
              <a:t>C=8000</a:t>
            </a:r>
            <a:r>
              <a:rPr lang="zh-CN" altLang="zh-CN" b="1" dirty="0"/>
              <a:t>万元；债务资本</a:t>
            </a:r>
            <a:r>
              <a:rPr lang="en-US" altLang="zh-CN" b="1" dirty="0"/>
              <a:t>D=8000x45%=3600</a:t>
            </a:r>
            <a:r>
              <a:rPr lang="zh-CN" altLang="zh-CN" b="1" dirty="0"/>
              <a:t>万元，年债务利息</a:t>
            </a:r>
            <a:r>
              <a:rPr lang="en-US" altLang="zh-CN" b="1" dirty="0"/>
              <a:t>=360</a:t>
            </a:r>
            <a:r>
              <a:rPr lang="zh-CN" altLang="zh-CN" b="1" dirty="0"/>
              <a:t>万元</a:t>
            </a:r>
            <a:r>
              <a:rPr lang="zh-CN" altLang="zh-CN" dirty="0"/>
              <a:t>；</a:t>
            </a:r>
          </a:p>
          <a:p>
            <a:pPr marL="0" indent="0">
              <a:buNone/>
            </a:pPr>
            <a:r>
              <a:rPr lang="zh-CN" altLang="zh-CN" b="1" dirty="0"/>
              <a:t>所以：</a:t>
            </a:r>
          </a:p>
          <a:p>
            <a:r>
              <a:rPr lang="en-US" altLang="zh-CN" dirty="0">
                <a:solidFill>
                  <a:schemeClr val="tx2"/>
                </a:solidFill>
              </a:rPr>
              <a:t>DOL=S(1-V)/</a:t>
            </a:r>
            <a:r>
              <a:rPr lang="en-US" altLang="zh-CN" dirty="0" smtClean="0">
                <a:solidFill>
                  <a:schemeClr val="tx2"/>
                </a:solidFill>
              </a:rPr>
              <a:t>EBIT=1+</a:t>
            </a:r>
            <a:r>
              <a:rPr lang="zh-CN" altLang="en-US" dirty="0" smtClean="0">
                <a:solidFill>
                  <a:schemeClr val="tx2"/>
                </a:solidFill>
              </a:rPr>
              <a:t>（</a:t>
            </a:r>
            <a:r>
              <a:rPr lang="en-US" altLang="zh-CN" dirty="0" smtClean="0">
                <a:solidFill>
                  <a:schemeClr val="tx2"/>
                </a:solidFill>
              </a:rPr>
              <a:t>F/EBIT</a:t>
            </a:r>
            <a:r>
              <a:rPr lang="zh-CN" altLang="en-US" dirty="0" smtClean="0">
                <a:solidFill>
                  <a:schemeClr val="tx2"/>
                </a:solidFill>
              </a:rPr>
              <a:t>）</a:t>
            </a:r>
            <a:endParaRPr lang="en-US" altLang="zh-CN" dirty="0" smtClean="0">
              <a:solidFill>
                <a:schemeClr val="tx2"/>
              </a:solidFill>
            </a:endParaRPr>
          </a:p>
          <a:p>
            <a:pPr marL="0" indent="0">
              <a:buNone/>
            </a:pPr>
            <a:r>
              <a:rPr lang="en-US" altLang="zh-CN" dirty="0" smtClean="0"/>
              <a:t>                                  =</a:t>
            </a:r>
            <a:r>
              <a:rPr lang="en-US" altLang="zh-CN" dirty="0"/>
              <a:t>15000*(1-60%)/5000=1.2; </a:t>
            </a:r>
            <a:endParaRPr lang="zh-CN" altLang="zh-CN" dirty="0"/>
          </a:p>
          <a:p>
            <a:r>
              <a:rPr lang="en-US" altLang="zh-CN" dirty="0">
                <a:solidFill>
                  <a:schemeClr val="tx2"/>
                </a:solidFill>
              </a:rPr>
              <a:t>DFL=EBIT/(EBIT-I)</a:t>
            </a:r>
            <a:r>
              <a:rPr lang="en-US" altLang="zh-CN" dirty="0"/>
              <a:t>=5000/(5000-360)=1.077586; </a:t>
            </a:r>
            <a:endParaRPr lang="zh-CN" altLang="zh-CN" dirty="0"/>
          </a:p>
          <a:p>
            <a:r>
              <a:rPr lang="en-US" altLang="zh-CN" dirty="0">
                <a:solidFill>
                  <a:schemeClr val="tx2"/>
                </a:solidFill>
              </a:rPr>
              <a:t>DCL=DOL </a:t>
            </a:r>
            <a:r>
              <a:rPr lang="en-US" altLang="zh-CN" dirty="0" err="1">
                <a:solidFill>
                  <a:schemeClr val="tx2"/>
                </a:solidFill>
              </a:rPr>
              <a:t>xDFL</a:t>
            </a:r>
            <a:r>
              <a:rPr lang="en-US" altLang="zh-CN" dirty="0"/>
              <a:t>=1.2 x1.077586=1.2931</a:t>
            </a:r>
            <a:endParaRPr lang="zh-CN" altLang="en-US" dirty="0"/>
          </a:p>
        </p:txBody>
      </p:sp>
    </p:spTree>
    <p:extLst>
      <p:ext uri="{BB962C8B-B14F-4D97-AF65-F5344CB8AC3E}">
        <p14:creationId xmlns:p14="http://schemas.microsoft.com/office/powerpoint/2010/main" val="915850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3</a:t>
            </a:r>
            <a:r>
              <a:rPr lang="zh-CN" altLang="en-US" b="1" dirty="0"/>
              <a:t>次小测答案</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b="1" dirty="0" smtClean="0">
                <a:solidFill>
                  <a:srgbClr val="FF0000"/>
                </a:solidFill>
              </a:rPr>
              <a:t>第</a:t>
            </a:r>
            <a:r>
              <a:rPr lang="en-US" altLang="zh-CN" b="1" dirty="0" smtClean="0">
                <a:solidFill>
                  <a:srgbClr val="FF0000"/>
                </a:solidFill>
              </a:rPr>
              <a:t>2</a:t>
            </a:r>
            <a:r>
              <a:rPr lang="zh-CN" altLang="en-US" b="1" dirty="0" smtClean="0">
                <a:solidFill>
                  <a:srgbClr val="FF0000"/>
                </a:solidFill>
              </a:rPr>
              <a:t>题</a:t>
            </a:r>
            <a:r>
              <a:rPr lang="zh-CN" altLang="zh-CN" b="1" dirty="0" smtClean="0">
                <a:solidFill>
                  <a:srgbClr val="FF0000"/>
                </a:solidFill>
              </a:rPr>
              <a:t>参考</a:t>
            </a:r>
            <a:r>
              <a:rPr lang="zh-CN" altLang="zh-CN" b="1" dirty="0">
                <a:solidFill>
                  <a:srgbClr val="FF0000"/>
                </a:solidFill>
              </a:rPr>
              <a:t>答案</a:t>
            </a:r>
            <a:r>
              <a:rPr lang="zh-CN" altLang="zh-CN" dirty="0"/>
              <a:t>：</a:t>
            </a:r>
          </a:p>
          <a:p>
            <a:r>
              <a:rPr lang="zh-CN" altLang="zh-CN" b="1" dirty="0"/>
              <a:t>原资本总额</a:t>
            </a:r>
            <a:r>
              <a:rPr lang="en-US" altLang="zh-CN" b="1" dirty="0"/>
              <a:t>C=20000</a:t>
            </a:r>
            <a:r>
              <a:rPr lang="zh-CN" altLang="zh-CN" b="1" dirty="0"/>
              <a:t>万元：普通股份数</a:t>
            </a:r>
            <a:r>
              <a:rPr lang="en-US" altLang="zh-CN" b="1" dirty="0"/>
              <a:t>=14000</a:t>
            </a:r>
            <a:r>
              <a:rPr lang="zh-CN" altLang="zh-CN" b="1" dirty="0"/>
              <a:t>万股，债务资本</a:t>
            </a:r>
            <a:r>
              <a:rPr lang="en-US" altLang="zh-CN" b="1" dirty="0"/>
              <a:t>D=20000 x 30%=6000</a:t>
            </a:r>
            <a:r>
              <a:rPr lang="zh-CN" altLang="zh-CN" b="1" dirty="0"/>
              <a:t>万元，债务利率</a:t>
            </a:r>
            <a:r>
              <a:rPr lang="en-US" altLang="zh-CN" b="1" dirty="0"/>
              <a:t>=10%</a:t>
            </a:r>
            <a:r>
              <a:rPr lang="zh-CN" altLang="zh-CN" b="1" dirty="0"/>
              <a:t>，旧利息</a:t>
            </a:r>
            <a:r>
              <a:rPr lang="en-US" altLang="zh-CN" b="1" dirty="0"/>
              <a:t>=600</a:t>
            </a:r>
            <a:r>
              <a:rPr lang="zh-CN" altLang="zh-CN" b="1" dirty="0"/>
              <a:t>万元；</a:t>
            </a:r>
            <a:r>
              <a:rPr lang="en-US" altLang="zh-CN" b="1" dirty="0"/>
              <a:t>T=20%</a:t>
            </a:r>
            <a:r>
              <a:rPr lang="zh-CN" altLang="zh-CN" b="1" dirty="0"/>
              <a:t>；</a:t>
            </a:r>
          </a:p>
          <a:p>
            <a:r>
              <a:rPr lang="zh-CN" altLang="zh-CN" b="1" dirty="0"/>
              <a:t>追加资本</a:t>
            </a:r>
            <a:r>
              <a:rPr lang="en-US" altLang="zh-CN" b="1" dirty="0"/>
              <a:t>4000</a:t>
            </a:r>
            <a:r>
              <a:rPr lang="zh-CN" altLang="zh-CN" b="1" dirty="0"/>
              <a:t>万元：新追加股份数</a:t>
            </a:r>
            <a:r>
              <a:rPr lang="en-US" altLang="zh-CN" b="1" dirty="0"/>
              <a:t>=4000</a:t>
            </a:r>
            <a:r>
              <a:rPr lang="zh-CN" altLang="zh-CN" b="1" dirty="0"/>
              <a:t>万股，新追加债务利息</a:t>
            </a:r>
            <a:r>
              <a:rPr lang="en-US" altLang="zh-CN" b="1" dirty="0"/>
              <a:t>=4000 x12%=480</a:t>
            </a:r>
            <a:r>
              <a:rPr lang="zh-CN" altLang="zh-CN" b="1" dirty="0"/>
              <a:t>万元</a:t>
            </a:r>
            <a:r>
              <a:rPr lang="zh-CN" altLang="zh-CN" dirty="0"/>
              <a:t>；</a:t>
            </a:r>
          </a:p>
          <a:p>
            <a:r>
              <a:rPr lang="en-US" altLang="zh-CN" dirty="0"/>
              <a:t>EPS1=</a:t>
            </a:r>
            <a:r>
              <a:rPr lang="zh-CN" altLang="zh-CN" dirty="0"/>
              <a:t>【（</a:t>
            </a:r>
            <a:r>
              <a:rPr lang="en-US" altLang="zh-CN" dirty="0"/>
              <a:t>EBIT-600</a:t>
            </a:r>
            <a:r>
              <a:rPr lang="zh-CN" altLang="zh-CN" dirty="0"/>
              <a:t>）</a:t>
            </a:r>
            <a:r>
              <a:rPr lang="en-US" altLang="zh-CN" dirty="0"/>
              <a:t>(1-20%)</a:t>
            </a:r>
            <a:r>
              <a:rPr lang="zh-CN" altLang="zh-CN" dirty="0"/>
              <a:t>】</a:t>
            </a:r>
            <a:r>
              <a:rPr lang="en-US" altLang="zh-CN" dirty="0"/>
              <a:t>/(14000+4000)</a:t>
            </a:r>
            <a:endParaRPr lang="zh-CN" altLang="zh-CN" dirty="0"/>
          </a:p>
          <a:p>
            <a:r>
              <a:rPr lang="en-US" altLang="zh-CN" dirty="0"/>
              <a:t>EPS2=</a:t>
            </a:r>
            <a:r>
              <a:rPr lang="zh-CN" altLang="zh-CN" dirty="0"/>
              <a:t>【（</a:t>
            </a:r>
            <a:r>
              <a:rPr lang="en-US" altLang="zh-CN" dirty="0"/>
              <a:t>EBIT-600-480</a:t>
            </a:r>
            <a:r>
              <a:rPr lang="zh-CN" altLang="zh-CN" dirty="0"/>
              <a:t>）</a:t>
            </a:r>
            <a:r>
              <a:rPr lang="en-US" altLang="zh-CN" dirty="0"/>
              <a:t>(1-20%)</a:t>
            </a:r>
            <a:r>
              <a:rPr lang="zh-CN" altLang="zh-CN" dirty="0"/>
              <a:t>】</a:t>
            </a:r>
            <a:r>
              <a:rPr lang="en-US" altLang="zh-CN" dirty="0"/>
              <a:t>/14000          </a:t>
            </a:r>
            <a:endParaRPr lang="zh-CN" altLang="zh-CN" dirty="0"/>
          </a:p>
          <a:p>
            <a:r>
              <a:rPr lang="zh-CN" altLang="zh-CN" dirty="0"/>
              <a:t>令：</a:t>
            </a:r>
            <a:r>
              <a:rPr lang="en-US" altLang="zh-CN" dirty="0"/>
              <a:t>EPS1=EPS2</a:t>
            </a:r>
            <a:endParaRPr lang="zh-CN" altLang="zh-CN" dirty="0"/>
          </a:p>
          <a:p>
            <a:pPr marL="0" indent="0">
              <a:buNone/>
            </a:pPr>
            <a:r>
              <a:rPr lang="zh-CN" altLang="zh-CN" b="1" dirty="0"/>
              <a:t>所以</a:t>
            </a:r>
            <a:r>
              <a:rPr lang="zh-CN" altLang="zh-CN" dirty="0"/>
              <a:t>：</a:t>
            </a:r>
          </a:p>
          <a:p>
            <a:pPr marL="0" indent="0">
              <a:buNone/>
            </a:pPr>
            <a:r>
              <a:rPr lang="en-US" altLang="zh-CN" dirty="0" smtClean="0"/>
              <a:t>            </a:t>
            </a:r>
            <a:r>
              <a:rPr lang="zh-CN" altLang="zh-CN" b="1" dirty="0" smtClean="0">
                <a:solidFill>
                  <a:schemeClr val="tx2"/>
                </a:solidFill>
              </a:rPr>
              <a:t>无</a:t>
            </a:r>
            <a:r>
              <a:rPr lang="zh-CN" altLang="zh-CN" b="1" dirty="0">
                <a:solidFill>
                  <a:schemeClr val="tx2"/>
                </a:solidFill>
              </a:rPr>
              <a:t>差异点的</a:t>
            </a:r>
            <a:r>
              <a:rPr lang="en-US" altLang="zh-CN" b="1" dirty="0">
                <a:solidFill>
                  <a:schemeClr val="tx2"/>
                </a:solidFill>
              </a:rPr>
              <a:t>EBIT=2760</a:t>
            </a:r>
            <a:r>
              <a:rPr lang="zh-CN" altLang="zh-CN" b="1" dirty="0">
                <a:solidFill>
                  <a:schemeClr val="tx2"/>
                </a:solidFill>
              </a:rPr>
              <a:t>万元</a:t>
            </a:r>
            <a:r>
              <a:rPr lang="en-US" altLang="zh-CN" b="1" dirty="0">
                <a:solidFill>
                  <a:schemeClr val="tx2"/>
                </a:solidFill>
              </a:rPr>
              <a:t>,EPS=0.096</a:t>
            </a:r>
            <a:r>
              <a:rPr lang="zh-CN" altLang="zh-CN" b="1" dirty="0">
                <a:solidFill>
                  <a:schemeClr val="tx2"/>
                </a:solidFill>
              </a:rPr>
              <a:t>（元</a:t>
            </a:r>
            <a:r>
              <a:rPr lang="en-US" altLang="zh-CN" b="1" dirty="0">
                <a:solidFill>
                  <a:schemeClr val="tx2"/>
                </a:solidFill>
              </a:rPr>
              <a:t>/</a:t>
            </a:r>
            <a:r>
              <a:rPr lang="zh-CN" altLang="zh-CN" b="1" dirty="0">
                <a:solidFill>
                  <a:schemeClr val="tx2"/>
                </a:solidFill>
              </a:rPr>
              <a:t>股）</a:t>
            </a:r>
            <a:endParaRPr lang="zh-CN" altLang="en-US" b="1" dirty="0">
              <a:solidFill>
                <a:schemeClr val="tx2"/>
              </a:solidFill>
            </a:endParaRPr>
          </a:p>
        </p:txBody>
      </p:sp>
    </p:spTree>
    <p:extLst>
      <p:ext uri="{BB962C8B-B14F-4D97-AF65-F5344CB8AC3E}">
        <p14:creationId xmlns:p14="http://schemas.microsoft.com/office/powerpoint/2010/main" val="92386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2"/>
          <p:cNvSpPr>
            <a:spLocks noGrp="1" noChangeArrowheads="1"/>
          </p:cNvSpPr>
          <p:nvPr>
            <p:ph type="title" idx="4294967295"/>
          </p:nvPr>
        </p:nvSpPr>
        <p:spPr/>
        <p:txBody>
          <a:bodyPr anchor="ctr"/>
          <a:lstStyle/>
          <a:p>
            <a:pPr eaLnBrk="1" hangingPunct="1"/>
            <a:r>
              <a:rPr lang="zh-CN" altLang="en-US" b="0" smtClean="0"/>
              <a:t>五、资本结构的理论观点</a:t>
            </a:r>
          </a:p>
        </p:txBody>
      </p:sp>
      <p:sp>
        <p:nvSpPr>
          <p:cNvPr id="9219" name="矩形 3"/>
          <p:cNvSpPr>
            <a:spLocks noGrp="1" noChangeArrowheads="1"/>
          </p:cNvSpPr>
          <p:nvPr>
            <p:ph type="body" idx="4294967295"/>
          </p:nvPr>
        </p:nvSpPr>
        <p:spPr/>
        <p:txBody>
          <a:bodyPr/>
          <a:lstStyle/>
          <a:p>
            <a:pPr eaLnBrk="1" hangingPunct="1"/>
            <a:r>
              <a:rPr lang="en-US" altLang="zh-CN" smtClean="0"/>
              <a:t>1.</a:t>
            </a:r>
            <a:r>
              <a:rPr lang="zh-CN" altLang="en-US" smtClean="0"/>
              <a:t>早期资本结构理论</a:t>
            </a:r>
          </a:p>
          <a:p>
            <a:pPr eaLnBrk="1" hangingPunct="1"/>
            <a:r>
              <a:rPr lang="en-US" altLang="zh-CN" smtClean="0"/>
              <a:t>2.MM</a:t>
            </a:r>
            <a:r>
              <a:rPr lang="zh-CN" altLang="en-US" smtClean="0"/>
              <a:t>资本结构理论观点</a:t>
            </a:r>
          </a:p>
          <a:p>
            <a:pPr eaLnBrk="1" hangingPunct="1"/>
            <a:r>
              <a:rPr lang="en-US" altLang="zh-CN" smtClean="0"/>
              <a:t>3.</a:t>
            </a:r>
            <a:r>
              <a:rPr lang="zh-CN" altLang="en-US" smtClean="0"/>
              <a:t>新的资本结构理论观点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2"/>
          <p:cNvSpPr>
            <a:spLocks noGrp="1" noChangeArrowheads="1"/>
          </p:cNvSpPr>
          <p:nvPr>
            <p:ph type="title" idx="4294967295"/>
          </p:nvPr>
        </p:nvSpPr>
        <p:spPr/>
        <p:txBody>
          <a:bodyPr anchor="ctr"/>
          <a:lstStyle/>
          <a:p>
            <a:pPr eaLnBrk="1" hangingPunct="1"/>
            <a:r>
              <a:rPr lang="en-US" altLang="zh-CN" b="0" smtClean="0"/>
              <a:t>1.</a:t>
            </a:r>
            <a:r>
              <a:rPr lang="zh-CN" altLang="en-US" b="0" smtClean="0"/>
              <a:t>早期资本结构理论</a:t>
            </a:r>
          </a:p>
        </p:txBody>
      </p:sp>
      <p:sp>
        <p:nvSpPr>
          <p:cNvPr id="10243" name="矩形 3"/>
          <p:cNvSpPr>
            <a:spLocks noGrp="1" noChangeArrowheads="1"/>
          </p:cNvSpPr>
          <p:nvPr>
            <p:ph type="body" idx="4294967295"/>
          </p:nvPr>
        </p:nvSpPr>
        <p:spPr/>
        <p:txBody>
          <a:bodyPr/>
          <a:lstStyle/>
          <a:p>
            <a:pPr eaLnBrk="1" hangingPunct="1"/>
            <a:r>
              <a:rPr lang="zh-CN" altLang="en-US" smtClean="0"/>
              <a:t>净收益观点</a:t>
            </a:r>
          </a:p>
          <a:p>
            <a:pPr eaLnBrk="1" hangingPunct="1"/>
            <a:r>
              <a:rPr lang="zh-CN" altLang="en-US" smtClean="0"/>
              <a:t>净营业收益观点</a:t>
            </a:r>
          </a:p>
          <a:p>
            <a:pPr eaLnBrk="1" hangingPunct="1"/>
            <a:r>
              <a:rPr lang="zh-CN" altLang="en-US" smtClean="0"/>
              <a:t>传统折中观点</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5243</Words>
  <Application>Microsoft Office PowerPoint</Application>
  <PresentationFormat>全屏显示(4:3)</PresentationFormat>
  <Paragraphs>419</Paragraphs>
  <Slides>72</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72</vt:i4>
      </vt:variant>
    </vt:vector>
  </HeadingPairs>
  <TitlesOfParts>
    <vt:vector size="76" baseType="lpstr">
      <vt:lpstr>Office 主题</vt:lpstr>
      <vt:lpstr>Microsoft 公式 3.0</vt:lpstr>
      <vt:lpstr>公式</vt:lpstr>
      <vt:lpstr>Equation</vt:lpstr>
      <vt:lpstr>第6章 资本结构决策</vt:lpstr>
      <vt:lpstr>第1节 资本结构的理论</vt:lpstr>
      <vt:lpstr>一、资本结构的概念</vt:lpstr>
      <vt:lpstr>选择一个资本结构</vt:lpstr>
      <vt:lpstr>二、资本结构的种类</vt:lpstr>
      <vt:lpstr>三、资本结构的价值基础</vt:lpstr>
      <vt:lpstr>四、资本结构的意义</vt:lpstr>
      <vt:lpstr>五、资本结构的理论观点</vt:lpstr>
      <vt:lpstr>1.早期资本结构理论</vt:lpstr>
      <vt:lpstr>净收益观点</vt:lpstr>
      <vt:lpstr>净营业收益观点</vt:lpstr>
      <vt:lpstr>对上述两种观点的评价</vt:lpstr>
      <vt:lpstr>传统折中观点</vt:lpstr>
      <vt:lpstr>2.MM资本结构理论观点</vt:lpstr>
      <vt:lpstr>（1）MM资本结构理论的基本观点</vt:lpstr>
      <vt:lpstr>（2）MM资本结构理论的修正观点</vt:lpstr>
      <vt:lpstr>3.新的资本结构理论观点</vt:lpstr>
      <vt:lpstr>第2节  资本成本的测算</vt:lpstr>
      <vt:lpstr>PowerPoint 演示文稿</vt:lpstr>
      <vt:lpstr>一、资本成本的概念内容和种类</vt:lpstr>
      <vt:lpstr>4、资本成本的计量形式</vt:lpstr>
      <vt:lpstr>二、资本成本的作用</vt:lpstr>
      <vt:lpstr>a、资本成本与公司投资决策</vt:lpstr>
      <vt:lpstr>b、资本成本与公司融资决策</vt:lpstr>
      <vt:lpstr>三、债务资本成本率的测算</vt:lpstr>
      <vt:lpstr>1.个别资本成本率的测算原理</vt:lpstr>
      <vt:lpstr>2.长期借款资本成本率的测算</vt:lpstr>
      <vt:lpstr>2.长期借款资本成本率的测算</vt:lpstr>
      <vt:lpstr>3.长期债券资本成本率的测算 </vt:lpstr>
      <vt:lpstr>PowerPoint 演示文稿</vt:lpstr>
      <vt:lpstr>PowerPoint 演示文稿</vt:lpstr>
      <vt:lpstr>四、股权资本成本率的测算</vt:lpstr>
      <vt:lpstr>1.普通股资本成本率的测算</vt:lpstr>
      <vt:lpstr>普通股资本成本率的测算</vt:lpstr>
      <vt:lpstr>普通股资本成本率的测算</vt:lpstr>
      <vt:lpstr>2.优先股资本成本率的测算 </vt:lpstr>
      <vt:lpstr>3.保留盈余资本成本率的测算</vt:lpstr>
      <vt:lpstr>五、综合资本成本率的测算 </vt:lpstr>
      <vt:lpstr>PowerPoint 演示文稿</vt:lpstr>
      <vt:lpstr>PowerPoint 演示文稿</vt:lpstr>
      <vt:lpstr>PowerPoint 演示文稿</vt:lpstr>
      <vt:lpstr>第3节  杠杆利益与风险的衡量</vt:lpstr>
      <vt:lpstr>企业营业风险与财务风险</vt:lpstr>
      <vt:lpstr>企业收益的组成</vt:lpstr>
      <vt:lpstr>一、营业杠杆利益与风险</vt:lpstr>
      <vt:lpstr>1.营业杠杆的原理</vt:lpstr>
      <vt:lpstr>2.营业杠杆系数的测算</vt:lpstr>
      <vt:lpstr>PowerPoint 演示文稿</vt:lpstr>
      <vt:lpstr>3.影响营业杠杆利益与风险的其他因素</vt:lpstr>
      <vt:lpstr>二、财务杠杆利益与风险</vt:lpstr>
      <vt:lpstr>1、财务杠杆原理</vt:lpstr>
      <vt:lpstr>财务杠杆利益分析</vt:lpstr>
      <vt:lpstr>财务风险分析</vt:lpstr>
      <vt:lpstr>2.财务杠杆系数的测算 </vt:lpstr>
      <vt:lpstr>PowerPoint 演示文稿</vt:lpstr>
      <vt:lpstr>3.影响财务杠杆利益与风险的其他因素</vt:lpstr>
      <vt:lpstr>三、联合杠杆利益与风险 </vt:lpstr>
      <vt:lpstr>第4节 资本结构决策分析</vt:lpstr>
      <vt:lpstr>  资本结构决策</vt:lpstr>
      <vt:lpstr>资本结构决策影响因素的定性分析</vt:lpstr>
      <vt:lpstr>每股收益分析法</vt:lpstr>
      <vt:lpstr>Figure      Financial leverage 图       财务杠杆</vt:lpstr>
      <vt:lpstr>每股收益分析法案例</vt:lpstr>
      <vt:lpstr>续前例</vt:lpstr>
      <vt:lpstr>每股收益分析法图示</vt:lpstr>
      <vt:lpstr>练习题</vt:lpstr>
      <vt:lpstr>快速测试</vt:lpstr>
      <vt:lpstr>思考题</vt:lpstr>
      <vt:lpstr>第3次小测</vt:lpstr>
      <vt:lpstr>阶段考查</vt:lpstr>
      <vt:lpstr>第3次小测答案</vt:lpstr>
      <vt:lpstr>第3次小测答案</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xpx3d</dc:creator>
  <cp:lastModifiedBy>China</cp:lastModifiedBy>
  <cp:revision>96</cp:revision>
  <dcterms:created xsi:type="dcterms:W3CDTF">2014-03-18T09:12:37Z</dcterms:created>
  <dcterms:modified xsi:type="dcterms:W3CDTF">2019-10-17T09:38:12Z</dcterms:modified>
</cp:coreProperties>
</file>