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6" r:id="rId3"/>
    <p:sldId id="306" r:id="rId4"/>
    <p:sldId id="307" r:id="rId5"/>
    <p:sldId id="308" r:id="rId6"/>
    <p:sldId id="309" r:id="rId7"/>
    <p:sldId id="310" r:id="rId8"/>
    <p:sldId id="311" r:id="rId9"/>
    <p:sldId id="312" r:id="rId10"/>
    <p:sldId id="297" r:id="rId11"/>
    <p:sldId id="313" r:id="rId12"/>
    <p:sldId id="305" r:id="rId13"/>
    <p:sldId id="263" r:id="rId14"/>
    <p:sldId id="264" r:id="rId15"/>
    <p:sldId id="265" r:id="rId16"/>
    <p:sldId id="266" r:id="rId17"/>
    <p:sldId id="267" r:id="rId18"/>
    <p:sldId id="268" r:id="rId19"/>
    <p:sldId id="269" r:id="rId20"/>
    <p:sldId id="271" r:id="rId21"/>
    <p:sldId id="272" r:id="rId22"/>
    <p:sldId id="300"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301" r:id="rId47"/>
    <p:sldId id="314" r:id="rId48"/>
    <p:sldId id="315" r:id="rId49"/>
    <p:sldId id="302" r:id="rId50"/>
    <p:sldId id="304"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17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B6563F-8368-40CD-8119-089D0DE704D2}" type="datetimeFigureOut">
              <a:rPr lang="zh-CN" altLang="en-US" smtClean="0"/>
              <a:pPr/>
              <a:t>2019/11/7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4BF215-E7CA-4B9E-9762-39FC991F2D7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B6563F-8368-40CD-8119-089D0DE704D2}" type="datetimeFigureOut">
              <a:rPr lang="zh-CN" altLang="en-US" smtClean="0"/>
              <a:pPr/>
              <a:t>2019/11/7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4BF215-E7CA-4B9E-9762-39FC991F2D7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B6563F-8368-40CD-8119-089D0DE704D2}" type="datetimeFigureOut">
              <a:rPr lang="zh-CN" altLang="en-US" smtClean="0"/>
              <a:pPr/>
              <a:t>2019/11/7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4BF215-E7CA-4B9E-9762-39FC991F2D7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B6563F-8368-40CD-8119-089D0DE704D2}" type="datetimeFigureOut">
              <a:rPr lang="zh-CN" altLang="en-US" smtClean="0"/>
              <a:pPr/>
              <a:t>2019/11/7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4BF215-E7CA-4B9E-9762-39FC991F2D7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B6563F-8368-40CD-8119-089D0DE704D2}" type="datetimeFigureOut">
              <a:rPr lang="zh-CN" altLang="en-US" smtClean="0"/>
              <a:pPr/>
              <a:t>2019/11/7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4BF215-E7CA-4B9E-9762-39FC991F2D7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B6563F-8368-40CD-8119-089D0DE704D2}" type="datetimeFigureOut">
              <a:rPr lang="zh-CN" altLang="en-US" smtClean="0"/>
              <a:pPr/>
              <a:t>2019/11/7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4BF215-E7CA-4B9E-9762-39FC991F2D7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B6563F-8368-40CD-8119-089D0DE704D2}" type="datetimeFigureOut">
              <a:rPr lang="zh-CN" altLang="en-US" smtClean="0"/>
              <a:pPr/>
              <a:t>2019/11/7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74BF215-E7CA-4B9E-9762-39FC991F2D7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B6563F-8368-40CD-8119-089D0DE704D2}" type="datetimeFigureOut">
              <a:rPr lang="zh-CN" altLang="en-US" smtClean="0"/>
              <a:pPr/>
              <a:t>2019/11/7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74BF215-E7CA-4B9E-9762-39FC991F2D7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B6563F-8368-40CD-8119-089D0DE704D2}" type="datetimeFigureOut">
              <a:rPr lang="zh-CN" altLang="en-US" smtClean="0"/>
              <a:pPr/>
              <a:t>2019/11/7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74BF215-E7CA-4B9E-9762-39FC991F2D7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B6563F-8368-40CD-8119-089D0DE704D2}" type="datetimeFigureOut">
              <a:rPr lang="zh-CN" altLang="en-US" smtClean="0"/>
              <a:pPr/>
              <a:t>2019/11/7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4BF215-E7CA-4B9E-9762-39FC991F2D7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B6563F-8368-40CD-8119-089D0DE704D2}" type="datetimeFigureOut">
              <a:rPr lang="zh-CN" altLang="en-US" smtClean="0"/>
              <a:pPr/>
              <a:t>2019/11/7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4BF215-E7CA-4B9E-9762-39FC991F2D7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6563F-8368-40CD-8119-089D0DE704D2}" type="datetimeFigureOut">
              <a:rPr lang="zh-CN" altLang="en-US" smtClean="0"/>
              <a:pPr/>
              <a:t>2019/11/7 Thursday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BF215-E7CA-4B9E-9762-39FC991F2D7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4.xml"/><Relationship Id="rId1" Type="http://schemas.openxmlformats.org/officeDocument/2006/relationships/slideLayout" Target="../slideLayouts/slideLayout2.xml"/><Relationship Id="rId4" Type="http://schemas.openxmlformats.org/officeDocument/2006/relationships/slide" Target="slide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华文细黑" pitchFamily="2" charset="-122"/>
                <a:ea typeface="华文细黑" pitchFamily="2" charset="-122"/>
              </a:rPr>
              <a:t>第</a:t>
            </a:r>
            <a:r>
              <a:rPr lang="en-US" altLang="zh-CN" dirty="0" smtClean="0">
                <a:latin typeface="Times New Roman" pitchFamily="18" charset="0"/>
                <a:ea typeface="华文细黑" pitchFamily="2" charset="-122"/>
                <a:cs typeface="Times New Roman" pitchFamily="18" charset="0"/>
              </a:rPr>
              <a:t>7</a:t>
            </a:r>
            <a:r>
              <a:rPr lang="zh-CN" altLang="en-US" dirty="0" smtClean="0">
                <a:latin typeface="华文细黑" pitchFamily="2" charset="-122"/>
                <a:ea typeface="华文细黑" pitchFamily="2" charset="-122"/>
              </a:rPr>
              <a:t>章：投资决策原理</a:t>
            </a:r>
            <a:endParaRPr lang="zh-CN" altLang="en-US" dirty="0"/>
          </a:p>
        </p:txBody>
      </p:sp>
      <p:sp>
        <p:nvSpPr>
          <p:cNvPr id="3" name="副标题 2"/>
          <p:cNvSpPr>
            <a:spLocks noGrp="1"/>
          </p:cNvSpPr>
          <p:nvPr>
            <p:ph type="subTitle" idx="1"/>
          </p:nvPr>
        </p:nvSpPr>
        <p:spPr/>
        <p:txBody>
          <a:bodyPr>
            <a:normAutofit fontScale="70000" lnSpcReduction="20000"/>
          </a:bodyPr>
          <a:lstStyle/>
          <a:p>
            <a:r>
              <a:rPr lang="zh-CN" altLang="en-US" b="1" dirty="0" smtClean="0"/>
              <a:t>长期投资概述</a:t>
            </a:r>
            <a:endParaRPr lang="en-US" altLang="zh-CN" b="1" dirty="0" smtClean="0"/>
          </a:p>
          <a:p>
            <a:r>
              <a:rPr lang="zh-CN" altLang="en-US" b="1" dirty="0" smtClean="0"/>
              <a:t>投资现金流量的分析</a:t>
            </a:r>
          </a:p>
          <a:p>
            <a:r>
              <a:rPr lang="zh-CN" altLang="en-US" b="1" dirty="0" smtClean="0"/>
              <a:t>折现现金流量方法</a:t>
            </a:r>
          </a:p>
          <a:p>
            <a:r>
              <a:rPr lang="zh-CN" altLang="en-US" b="1" dirty="0" smtClean="0"/>
              <a:t>非折现现金流量方法</a:t>
            </a:r>
          </a:p>
          <a:p>
            <a:r>
              <a:rPr lang="zh-CN" altLang="en-US" b="1" smtClean="0"/>
              <a:t>投资决策指标的比较</a:t>
            </a:r>
          </a:p>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03263" y="228600"/>
            <a:ext cx="7772400" cy="609600"/>
          </a:xfrm>
        </p:spPr>
        <p:txBody>
          <a:bodyPr>
            <a:normAutofit fontScale="90000"/>
          </a:bodyPr>
          <a:lstStyle/>
          <a:p>
            <a:pPr eaLnBrk="1" hangingPunct="1"/>
            <a:r>
              <a:rPr lang="en-US" altLang="zh-CN" smtClean="0"/>
              <a:t>  </a:t>
            </a:r>
          </a:p>
        </p:txBody>
      </p:sp>
      <p:sp>
        <p:nvSpPr>
          <p:cNvPr id="39939" name="Rectangle 3"/>
          <p:cNvSpPr>
            <a:spLocks noGrp="1" noChangeArrowheads="1"/>
          </p:cNvSpPr>
          <p:nvPr>
            <p:ph type="body" idx="1"/>
          </p:nvPr>
        </p:nvSpPr>
        <p:spPr>
          <a:xfrm>
            <a:off x="685800" y="914400"/>
            <a:ext cx="7772400" cy="5181600"/>
          </a:xfrm>
        </p:spPr>
        <p:txBody>
          <a:bodyPr/>
          <a:lstStyle/>
          <a:p>
            <a:pPr eaLnBrk="1" hangingPunct="1">
              <a:buFontTx/>
              <a:buNone/>
            </a:pPr>
            <a:r>
              <a:rPr lang="en-US" altLang="zh-CN" dirty="0" smtClean="0"/>
              <a:t> </a:t>
            </a:r>
          </a:p>
        </p:txBody>
      </p:sp>
      <p:sp>
        <p:nvSpPr>
          <p:cNvPr id="9220" name="Text Box 4"/>
          <p:cNvSpPr txBox="1">
            <a:spLocks noChangeArrowheads="1"/>
          </p:cNvSpPr>
          <p:nvPr/>
        </p:nvSpPr>
        <p:spPr bwMode="auto">
          <a:xfrm>
            <a:off x="3635375" y="1052513"/>
            <a:ext cx="1970088" cy="406400"/>
          </a:xfrm>
          <a:prstGeom prst="rect">
            <a:avLst/>
          </a:prstGeom>
          <a:noFill/>
          <a:ln w="9525">
            <a:solidFill>
              <a:schemeClr val="tx1"/>
            </a:solidFill>
            <a:miter lim="800000"/>
            <a:headEnd/>
            <a:tailEnd/>
          </a:ln>
        </p:spPr>
        <p:txBody>
          <a:bodyPr>
            <a:spAutoFit/>
          </a:bodyPr>
          <a:lstStyle/>
          <a:p>
            <a:pPr algn="ctr" eaLnBrk="0" hangingPunct="0">
              <a:spcBef>
                <a:spcPct val="50000"/>
              </a:spcBef>
            </a:pPr>
            <a:r>
              <a:rPr kumimoji="1" lang="zh-CN" altLang="en-US" sz="2000" b="1">
                <a:latin typeface="Times New Roman" pitchFamily="18" charset="0"/>
              </a:rPr>
              <a:t>财务管理决策</a:t>
            </a:r>
          </a:p>
        </p:txBody>
      </p:sp>
      <p:sp>
        <p:nvSpPr>
          <p:cNvPr id="9221" name="Text Box 5"/>
          <p:cNvSpPr txBox="1">
            <a:spLocks noChangeArrowheads="1"/>
          </p:cNvSpPr>
          <p:nvPr/>
        </p:nvSpPr>
        <p:spPr bwMode="auto">
          <a:xfrm>
            <a:off x="914400" y="2057400"/>
            <a:ext cx="1447800" cy="863600"/>
          </a:xfrm>
          <a:prstGeom prst="rect">
            <a:avLst/>
          </a:prstGeom>
          <a:noFill/>
          <a:ln w="9525">
            <a:solidFill>
              <a:schemeClr val="tx1"/>
            </a:solidFill>
            <a:miter lim="800000"/>
            <a:headEnd/>
            <a:tailEnd/>
          </a:ln>
        </p:spPr>
        <p:txBody>
          <a:bodyPr>
            <a:spAutoFit/>
          </a:bodyPr>
          <a:lstStyle/>
          <a:p>
            <a:pPr eaLnBrk="0" hangingPunct="0">
              <a:spcBef>
                <a:spcPct val="50000"/>
              </a:spcBef>
            </a:pPr>
            <a:r>
              <a:rPr kumimoji="1" lang="en-US" altLang="zh-CN" sz="2000">
                <a:latin typeface="Times New Roman" pitchFamily="18" charset="0"/>
              </a:rPr>
              <a:t>  </a:t>
            </a:r>
            <a:r>
              <a:rPr kumimoji="1" lang="zh-CN" altLang="en-US" sz="2000" b="1">
                <a:latin typeface="Times New Roman" pitchFamily="18" charset="0"/>
              </a:rPr>
              <a:t>长期融资</a:t>
            </a:r>
          </a:p>
          <a:p>
            <a:pPr eaLnBrk="0" hangingPunct="0">
              <a:spcBef>
                <a:spcPct val="50000"/>
              </a:spcBef>
            </a:pPr>
            <a:r>
              <a:rPr kumimoji="1" lang="zh-CN" altLang="en-US" sz="2000" b="1">
                <a:latin typeface="Times New Roman" pitchFamily="18" charset="0"/>
              </a:rPr>
              <a:t>     决  策</a:t>
            </a:r>
          </a:p>
        </p:txBody>
      </p:sp>
      <p:sp>
        <p:nvSpPr>
          <p:cNvPr id="9222" name="Text Box 6"/>
          <p:cNvSpPr txBox="1">
            <a:spLocks noChangeArrowheads="1"/>
          </p:cNvSpPr>
          <p:nvPr/>
        </p:nvSpPr>
        <p:spPr bwMode="auto">
          <a:xfrm>
            <a:off x="2590800" y="2057400"/>
            <a:ext cx="1371600" cy="863600"/>
          </a:xfrm>
          <a:prstGeom prst="rect">
            <a:avLst/>
          </a:prstGeom>
          <a:noFill/>
          <a:ln w="9525">
            <a:solidFill>
              <a:schemeClr val="tx1"/>
            </a:solidFill>
            <a:miter lim="800000"/>
            <a:headEnd/>
            <a:tailEnd/>
          </a:ln>
        </p:spPr>
        <p:txBody>
          <a:bodyPr>
            <a:spAutoFit/>
          </a:bodyPr>
          <a:lstStyle/>
          <a:p>
            <a:pPr eaLnBrk="0" hangingPunct="0">
              <a:spcBef>
                <a:spcPct val="50000"/>
              </a:spcBef>
            </a:pPr>
            <a:r>
              <a:rPr kumimoji="1" lang="en-US" altLang="zh-CN" sz="2000" dirty="0">
                <a:latin typeface="Times New Roman" pitchFamily="18" charset="0"/>
              </a:rPr>
              <a:t>  </a:t>
            </a:r>
            <a:r>
              <a:rPr kumimoji="1" lang="zh-CN" altLang="en-US" sz="2000" b="1" dirty="0">
                <a:latin typeface="Times New Roman" pitchFamily="18" charset="0"/>
              </a:rPr>
              <a:t>长期投资</a:t>
            </a:r>
          </a:p>
          <a:p>
            <a:pPr eaLnBrk="0" hangingPunct="0">
              <a:spcBef>
                <a:spcPct val="50000"/>
              </a:spcBef>
            </a:pPr>
            <a:r>
              <a:rPr kumimoji="1" lang="zh-CN" altLang="en-US" sz="2000" b="1" dirty="0">
                <a:latin typeface="Times New Roman" pitchFamily="18" charset="0"/>
              </a:rPr>
              <a:t>     决  策</a:t>
            </a:r>
          </a:p>
        </p:txBody>
      </p:sp>
      <p:sp>
        <p:nvSpPr>
          <p:cNvPr id="9223" name="Text Box 7"/>
          <p:cNvSpPr txBox="1">
            <a:spLocks noChangeArrowheads="1"/>
          </p:cNvSpPr>
          <p:nvPr/>
        </p:nvSpPr>
        <p:spPr bwMode="auto">
          <a:xfrm>
            <a:off x="5943600" y="2057400"/>
            <a:ext cx="1828800" cy="863600"/>
          </a:xfrm>
          <a:prstGeom prst="rect">
            <a:avLst/>
          </a:prstGeom>
          <a:noFill/>
          <a:ln w="9525">
            <a:solidFill>
              <a:schemeClr val="tx1"/>
            </a:solidFill>
            <a:miter lim="800000"/>
            <a:headEnd/>
            <a:tailEnd/>
          </a:ln>
        </p:spPr>
        <p:txBody>
          <a:bodyPr>
            <a:spAutoFit/>
          </a:bodyPr>
          <a:lstStyle/>
          <a:p>
            <a:pPr eaLnBrk="0" hangingPunct="0">
              <a:spcBef>
                <a:spcPct val="50000"/>
              </a:spcBef>
            </a:pPr>
            <a:r>
              <a:rPr kumimoji="1" lang="en-US" altLang="zh-CN" sz="2000">
                <a:latin typeface="Times New Roman" pitchFamily="18" charset="0"/>
              </a:rPr>
              <a:t>    </a:t>
            </a:r>
            <a:r>
              <a:rPr kumimoji="1" lang="zh-CN" altLang="en-US" sz="2000" b="1">
                <a:latin typeface="Times New Roman" pitchFamily="18" charset="0"/>
              </a:rPr>
              <a:t>分配决策</a:t>
            </a:r>
          </a:p>
          <a:p>
            <a:pPr eaLnBrk="0" hangingPunct="0">
              <a:spcBef>
                <a:spcPct val="50000"/>
              </a:spcBef>
            </a:pPr>
            <a:r>
              <a:rPr kumimoji="1" lang="zh-CN" altLang="en-US" sz="2000" b="1">
                <a:latin typeface="Times New Roman" pitchFamily="18" charset="0"/>
              </a:rPr>
              <a:t>（</a:t>
            </a:r>
            <a:r>
              <a:rPr kumimoji="1" lang="zh-CN" altLang="en-US" sz="2000" b="1" i="1">
                <a:latin typeface="Times New Roman" pitchFamily="18" charset="0"/>
              </a:rPr>
              <a:t>股利决策）</a:t>
            </a:r>
          </a:p>
        </p:txBody>
      </p:sp>
      <p:sp>
        <p:nvSpPr>
          <p:cNvPr id="9224" name="Line 8"/>
          <p:cNvSpPr>
            <a:spLocks noChangeShapeType="1"/>
          </p:cNvSpPr>
          <p:nvPr/>
        </p:nvSpPr>
        <p:spPr bwMode="auto">
          <a:xfrm>
            <a:off x="1687513" y="1752600"/>
            <a:ext cx="5346700" cy="0"/>
          </a:xfrm>
          <a:prstGeom prst="line">
            <a:avLst/>
          </a:prstGeom>
          <a:noFill/>
          <a:ln w="9525">
            <a:solidFill>
              <a:schemeClr val="tx1"/>
            </a:solidFill>
            <a:round/>
            <a:headEnd/>
            <a:tailEnd/>
          </a:ln>
        </p:spPr>
        <p:txBody>
          <a:bodyPr/>
          <a:lstStyle/>
          <a:p>
            <a:endParaRPr lang="zh-CN" altLang="en-US"/>
          </a:p>
        </p:txBody>
      </p:sp>
      <p:sp>
        <p:nvSpPr>
          <p:cNvPr id="9225" name="Line 9"/>
          <p:cNvSpPr>
            <a:spLocks noChangeShapeType="1"/>
          </p:cNvSpPr>
          <p:nvPr/>
        </p:nvSpPr>
        <p:spPr bwMode="auto">
          <a:xfrm>
            <a:off x="1687513" y="1752600"/>
            <a:ext cx="0" cy="304800"/>
          </a:xfrm>
          <a:prstGeom prst="line">
            <a:avLst/>
          </a:prstGeom>
          <a:noFill/>
          <a:ln w="9525">
            <a:solidFill>
              <a:schemeClr val="tx1"/>
            </a:solidFill>
            <a:round/>
            <a:headEnd/>
            <a:tailEnd type="triangle" w="med" len="med"/>
          </a:ln>
        </p:spPr>
        <p:txBody>
          <a:bodyPr/>
          <a:lstStyle/>
          <a:p>
            <a:endParaRPr lang="zh-CN" altLang="en-US"/>
          </a:p>
        </p:txBody>
      </p:sp>
      <p:sp>
        <p:nvSpPr>
          <p:cNvPr id="9226" name="Line 10"/>
          <p:cNvSpPr>
            <a:spLocks noChangeShapeType="1"/>
          </p:cNvSpPr>
          <p:nvPr/>
        </p:nvSpPr>
        <p:spPr bwMode="auto">
          <a:xfrm>
            <a:off x="7034213" y="1752600"/>
            <a:ext cx="0" cy="304800"/>
          </a:xfrm>
          <a:prstGeom prst="line">
            <a:avLst/>
          </a:prstGeom>
          <a:noFill/>
          <a:ln w="9525">
            <a:solidFill>
              <a:schemeClr val="tx1"/>
            </a:solidFill>
            <a:round/>
            <a:headEnd/>
            <a:tailEnd type="triangle" w="med" len="med"/>
          </a:ln>
        </p:spPr>
        <p:txBody>
          <a:bodyPr/>
          <a:lstStyle/>
          <a:p>
            <a:endParaRPr lang="zh-CN" altLang="en-US"/>
          </a:p>
        </p:txBody>
      </p:sp>
      <p:sp>
        <p:nvSpPr>
          <p:cNvPr id="9227" name="Line 11"/>
          <p:cNvSpPr>
            <a:spLocks noChangeShapeType="1"/>
          </p:cNvSpPr>
          <p:nvPr/>
        </p:nvSpPr>
        <p:spPr bwMode="auto">
          <a:xfrm>
            <a:off x="6934200" y="2971800"/>
            <a:ext cx="0" cy="304800"/>
          </a:xfrm>
          <a:prstGeom prst="line">
            <a:avLst/>
          </a:prstGeom>
          <a:noFill/>
          <a:ln w="9525">
            <a:solidFill>
              <a:schemeClr val="tx1"/>
            </a:solidFill>
            <a:round/>
            <a:headEnd/>
            <a:tailEnd type="triangle" w="med" len="med"/>
          </a:ln>
        </p:spPr>
        <p:txBody>
          <a:bodyPr/>
          <a:lstStyle/>
          <a:p>
            <a:endParaRPr lang="zh-CN" altLang="en-US"/>
          </a:p>
        </p:txBody>
      </p:sp>
      <p:sp>
        <p:nvSpPr>
          <p:cNvPr id="9228" name="Line 12"/>
          <p:cNvSpPr>
            <a:spLocks noChangeShapeType="1"/>
          </p:cNvSpPr>
          <p:nvPr/>
        </p:nvSpPr>
        <p:spPr bwMode="auto">
          <a:xfrm>
            <a:off x="1600200" y="2971800"/>
            <a:ext cx="0" cy="304800"/>
          </a:xfrm>
          <a:prstGeom prst="line">
            <a:avLst/>
          </a:prstGeom>
          <a:noFill/>
          <a:ln w="9525">
            <a:solidFill>
              <a:schemeClr val="tx1"/>
            </a:solidFill>
            <a:round/>
            <a:headEnd/>
            <a:tailEnd type="triangle" w="med" len="med"/>
          </a:ln>
        </p:spPr>
        <p:txBody>
          <a:bodyPr/>
          <a:lstStyle/>
          <a:p>
            <a:endParaRPr lang="zh-CN" altLang="en-US"/>
          </a:p>
        </p:txBody>
      </p:sp>
      <p:sp>
        <p:nvSpPr>
          <p:cNvPr id="9229" name="Line 13"/>
          <p:cNvSpPr>
            <a:spLocks noChangeShapeType="1"/>
          </p:cNvSpPr>
          <p:nvPr/>
        </p:nvSpPr>
        <p:spPr bwMode="auto">
          <a:xfrm>
            <a:off x="4876800" y="2971800"/>
            <a:ext cx="0" cy="304800"/>
          </a:xfrm>
          <a:prstGeom prst="line">
            <a:avLst/>
          </a:prstGeom>
          <a:noFill/>
          <a:ln w="9525">
            <a:solidFill>
              <a:schemeClr val="tx1"/>
            </a:solidFill>
            <a:round/>
            <a:headEnd/>
            <a:tailEnd type="triangle" w="med" len="med"/>
          </a:ln>
        </p:spPr>
        <p:txBody>
          <a:bodyPr/>
          <a:lstStyle/>
          <a:p>
            <a:endParaRPr lang="zh-CN" altLang="en-US"/>
          </a:p>
        </p:txBody>
      </p:sp>
      <p:sp>
        <p:nvSpPr>
          <p:cNvPr id="9230" name="Text Box 14"/>
          <p:cNvSpPr txBox="1">
            <a:spLocks noChangeArrowheads="1"/>
          </p:cNvSpPr>
          <p:nvPr/>
        </p:nvSpPr>
        <p:spPr bwMode="auto">
          <a:xfrm>
            <a:off x="5410200" y="3581400"/>
            <a:ext cx="984250" cy="466725"/>
          </a:xfrm>
          <a:prstGeom prst="rect">
            <a:avLst/>
          </a:prstGeom>
          <a:noFill/>
          <a:ln w="9525">
            <a:solidFill>
              <a:schemeClr val="tx1"/>
            </a:solidFill>
            <a:miter lim="800000"/>
            <a:headEnd/>
            <a:tailEnd/>
          </a:ln>
        </p:spPr>
        <p:txBody>
          <a:bodyPr>
            <a:spAutoFit/>
          </a:bodyPr>
          <a:lstStyle/>
          <a:p>
            <a:pPr algn="ctr" eaLnBrk="0" hangingPunct="0">
              <a:spcBef>
                <a:spcPct val="50000"/>
              </a:spcBef>
            </a:pPr>
            <a:r>
              <a:rPr kumimoji="1" lang="zh-CN" altLang="en-US" sz="2400" b="1">
                <a:solidFill>
                  <a:schemeClr val="folHlink"/>
                </a:solidFill>
                <a:latin typeface="Times New Roman" pitchFamily="18" charset="0"/>
              </a:rPr>
              <a:t>报酬</a:t>
            </a:r>
          </a:p>
        </p:txBody>
      </p:sp>
      <p:grpSp>
        <p:nvGrpSpPr>
          <p:cNvPr id="2" name="Group 15"/>
          <p:cNvGrpSpPr>
            <a:grpSpLocks/>
          </p:cNvGrpSpPr>
          <p:nvPr/>
        </p:nvGrpSpPr>
        <p:grpSpPr bwMode="auto">
          <a:xfrm>
            <a:off x="1600200" y="3276600"/>
            <a:ext cx="5346700" cy="2600325"/>
            <a:chOff x="1063" y="1776"/>
            <a:chExt cx="3368" cy="1638"/>
          </a:xfrm>
        </p:grpSpPr>
        <p:sp>
          <p:nvSpPr>
            <p:cNvPr id="9238" name="Line 16"/>
            <p:cNvSpPr>
              <a:spLocks noChangeShapeType="1"/>
            </p:cNvSpPr>
            <p:nvPr/>
          </p:nvSpPr>
          <p:spPr bwMode="auto">
            <a:xfrm>
              <a:off x="1063" y="1776"/>
              <a:ext cx="3368" cy="0"/>
            </a:xfrm>
            <a:prstGeom prst="line">
              <a:avLst/>
            </a:prstGeom>
            <a:noFill/>
            <a:ln w="9525">
              <a:solidFill>
                <a:schemeClr val="tx1"/>
              </a:solidFill>
              <a:round/>
              <a:headEnd/>
              <a:tailEnd/>
            </a:ln>
          </p:spPr>
          <p:txBody>
            <a:bodyPr/>
            <a:lstStyle/>
            <a:p>
              <a:endParaRPr lang="zh-CN" altLang="en-US"/>
            </a:p>
          </p:txBody>
        </p:sp>
        <p:sp>
          <p:nvSpPr>
            <p:cNvPr id="9239" name="Text Box 17"/>
            <p:cNvSpPr txBox="1">
              <a:spLocks noChangeArrowheads="1"/>
            </p:cNvSpPr>
            <p:nvPr/>
          </p:nvSpPr>
          <p:spPr bwMode="auto">
            <a:xfrm>
              <a:off x="1632" y="1968"/>
              <a:ext cx="620" cy="294"/>
            </a:xfrm>
            <a:prstGeom prst="rect">
              <a:avLst/>
            </a:prstGeom>
            <a:noFill/>
            <a:ln w="9525">
              <a:solidFill>
                <a:schemeClr val="tx1"/>
              </a:solidFill>
              <a:miter lim="800000"/>
              <a:headEnd/>
              <a:tailEnd/>
            </a:ln>
          </p:spPr>
          <p:txBody>
            <a:bodyPr>
              <a:spAutoFit/>
            </a:bodyPr>
            <a:lstStyle/>
            <a:p>
              <a:pPr algn="ctr" eaLnBrk="0" hangingPunct="0">
                <a:spcBef>
                  <a:spcPct val="50000"/>
                </a:spcBef>
              </a:pPr>
              <a:r>
                <a:rPr kumimoji="1" lang="zh-CN" altLang="en-US" sz="2400" b="1">
                  <a:solidFill>
                    <a:schemeClr val="folHlink"/>
                  </a:solidFill>
                  <a:latin typeface="Times New Roman" pitchFamily="18" charset="0"/>
                </a:rPr>
                <a:t>风险</a:t>
              </a:r>
            </a:p>
          </p:txBody>
        </p:sp>
        <p:sp>
          <p:nvSpPr>
            <p:cNvPr id="9240" name="Line 18"/>
            <p:cNvSpPr>
              <a:spLocks noChangeShapeType="1"/>
            </p:cNvSpPr>
            <p:nvPr/>
          </p:nvSpPr>
          <p:spPr bwMode="auto">
            <a:xfrm>
              <a:off x="2393" y="2064"/>
              <a:ext cx="974" cy="0"/>
            </a:xfrm>
            <a:prstGeom prst="line">
              <a:avLst/>
            </a:prstGeom>
            <a:noFill/>
            <a:ln w="9525">
              <a:solidFill>
                <a:schemeClr val="tx1"/>
              </a:solidFill>
              <a:round/>
              <a:headEnd/>
              <a:tailEnd type="triangle" w="med" len="med"/>
            </a:ln>
          </p:spPr>
          <p:txBody>
            <a:bodyPr/>
            <a:lstStyle/>
            <a:p>
              <a:endParaRPr lang="zh-CN" altLang="en-US"/>
            </a:p>
          </p:txBody>
        </p:sp>
        <p:sp>
          <p:nvSpPr>
            <p:cNvPr id="9241" name="Line 19"/>
            <p:cNvSpPr>
              <a:spLocks noChangeShapeType="1"/>
            </p:cNvSpPr>
            <p:nvPr/>
          </p:nvSpPr>
          <p:spPr bwMode="auto">
            <a:xfrm>
              <a:off x="2393" y="2160"/>
              <a:ext cx="974" cy="0"/>
            </a:xfrm>
            <a:prstGeom prst="line">
              <a:avLst/>
            </a:prstGeom>
            <a:noFill/>
            <a:ln w="9525">
              <a:solidFill>
                <a:schemeClr val="tx1"/>
              </a:solidFill>
              <a:round/>
              <a:headEnd type="triangle" w="med" len="med"/>
              <a:tailEnd/>
            </a:ln>
          </p:spPr>
          <p:txBody>
            <a:bodyPr/>
            <a:lstStyle/>
            <a:p>
              <a:endParaRPr lang="zh-CN" altLang="en-US"/>
            </a:p>
          </p:txBody>
        </p:sp>
        <p:sp>
          <p:nvSpPr>
            <p:cNvPr id="9242" name="Line 20"/>
            <p:cNvSpPr>
              <a:spLocks noChangeShapeType="1"/>
            </p:cNvSpPr>
            <p:nvPr/>
          </p:nvSpPr>
          <p:spPr bwMode="auto">
            <a:xfrm>
              <a:off x="1994" y="2400"/>
              <a:ext cx="1728" cy="0"/>
            </a:xfrm>
            <a:prstGeom prst="line">
              <a:avLst/>
            </a:prstGeom>
            <a:noFill/>
            <a:ln w="9525">
              <a:solidFill>
                <a:schemeClr val="tx1"/>
              </a:solidFill>
              <a:round/>
              <a:headEnd/>
              <a:tailEnd/>
            </a:ln>
          </p:spPr>
          <p:txBody>
            <a:bodyPr/>
            <a:lstStyle/>
            <a:p>
              <a:endParaRPr lang="zh-CN" altLang="en-US"/>
            </a:p>
          </p:txBody>
        </p:sp>
        <p:sp>
          <p:nvSpPr>
            <p:cNvPr id="9243" name="Line 21"/>
            <p:cNvSpPr>
              <a:spLocks noChangeShapeType="1"/>
            </p:cNvSpPr>
            <p:nvPr/>
          </p:nvSpPr>
          <p:spPr bwMode="auto">
            <a:xfrm>
              <a:off x="1994" y="2256"/>
              <a:ext cx="0" cy="144"/>
            </a:xfrm>
            <a:prstGeom prst="line">
              <a:avLst/>
            </a:prstGeom>
            <a:noFill/>
            <a:ln w="9525">
              <a:solidFill>
                <a:schemeClr val="tx1"/>
              </a:solidFill>
              <a:round/>
              <a:headEnd/>
              <a:tailEnd/>
            </a:ln>
          </p:spPr>
          <p:txBody>
            <a:bodyPr/>
            <a:lstStyle/>
            <a:p>
              <a:endParaRPr lang="zh-CN" altLang="en-US"/>
            </a:p>
          </p:txBody>
        </p:sp>
        <p:sp>
          <p:nvSpPr>
            <p:cNvPr id="9244" name="Line 22"/>
            <p:cNvSpPr>
              <a:spLocks noChangeShapeType="1"/>
            </p:cNvSpPr>
            <p:nvPr/>
          </p:nvSpPr>
          <p:spPr bwMode="auto">
            <a:xfrm>
              <a:off x="3722" y="2256"/>
              <a:ext cx="0" cy="144"/>
            </a:xfrm>
            <a:prstGeom prst="line">
              <a:avLst/>
            </a:prstGeom>
            <a:noFill/>
            <a:ln w="9525">
              <a:solidFill>
                <a:schemeClr val="tx1"/>
              </a:solidFill>
              <a:round/>
              <a:headEnd/>
              <a:tailEnd/>
            </a:ln>
          </p:spPr>
          <p:txBody>
            <a:bodyPr/>
            <a:lstStyle/>
            <a:p>
              <a:endParaRPr lang="zh-CN" altLang="en-US"/>
            </a:p>
          </p:txBody>
        </p:sp>
        <p:sp>
          <p:nvSpPr>
            <p:cNvPr id="9245" name="Text Box 23"/>
            <p:cNvSpPr txBox="1">
              <a:spLocks noChangeArrowheads="1"/>
            </p:cNvSpPr>
            <p:nvPr/>
          </p:nvSpPr>
          <p:spPr bwMode="auto">
            <a:xfrm>
              <a:off x="2544" y="2592"/>
              <a:ext cx="708" cy="294"/>
            </a:xfrm>
            <a:prstGeom prst="rect">
              <a:avLst/>
            </a:prstGeom>
            <a:noFill/>
            <a:ln w="9525">
              <a:solidFill>
                <a:schemeClr val="tx1"/>
              </a:solidFill>
              <a:miter lim="800000"/>
              <a:headEnd/>
              <a:tailEnd/>
            </a:ln>
          </p:spPr>
          <p:txBody>
            <a:bodyPr>
              <a:spAutoFit/>
            </a:bodyPr>
            <a:lstStyle/>
            <a:p>
              <a:pPr algn="ctr" eaLnBrk="0" hangingPunct="0">
                <a:spcBef>
                  <a:spcPct val="50000"/>
                </a:spcBef>
              </a:pPr>
              <a:r>
                <a:rPr kumimoji="1" lang="zh-CN" altLang="en-US" sz="2400" b="1">
                  <a:latin typeface="Times New Roman" pitchFamily="18" charset="0"/>
                </a:rPr>
                <a:t>平衡</a:t>
              </a:r>
            </a:p>
          </p:txBody>
        </p:sp>
        <p:sp>
          <p:nvSpPr>
            <p:cNvPr id="9246" name="Text Box 24"/>
            <p:cNvSpPr txBox="1">
              <a:spLocks noChangeArrowheads="1"/>
            </p:cNvSpPr>
            <p:nvPr/>
          </p:nvSpPr>
          <p:spPr bwMode="auto">
            <a:xfrm>
              <a:off x="2352" y="3120"/>
              <a:ext cx="1064" cy="294"/>
            </a:xfrm>
            <a:prstGeom prst="rect">
              <a:avLst/>
            </a:prstGeom>
            <a:noFill/>
            <a:ln w="9525">
              <a:solidFill>
                <a:schemeClr val="tx1"/>
              </a:solidFill>
              <a:miter lim="800000"/>
              <a:headEnd/>
              <a:tailEnd/>
            </a:ln>
          </p:spPr>
          <p:txBody>
            <a:bodyPr>
              <a:spAutoFit/>
            </a:bodyPr>
            <a:lstStyle/>
            <a:p>
              <a:pPr algn="ctr" eaLnBrk="0" hangingPunct="0">
                <a:spcBef>
                  <a:spcPct val="50000"/>
                </a:spcBef>
              </a:pPr>
              <a:r>
                <a:rPr kumimoji="1" lang="zh-CN" altLang="en-US" sz="2400" b="1">
                  <a:solidFill>
                    <a:srgbClr val="FF3300"/>
                  </a:solidFill>
                  <a:latin typeface="Times New Roman" pitchFamily="18" charset="0"/>
                </a:rPr>
                <a:t>财务目标</a:t>
              </a:r>
            </a:p>
          </p:txBody>
        </p:sp>
        <p:sp>
          <p:nvSpPr>
            <p:cNvPr id="9247" name="Line 25"/>
            <p:cNvSpPr>
              <a:spLocks noChangeShapeType="1"/>
            </p:cNvSpPr>
            <p:nvPr/>
          </p:nvSpPr>
          <p:spPr bwMode="auto">
            <a:xfrm>
              <a:off x="2880" y="2400"/>
              <a:ext cx="0" cy="192"/>
            </a:xfrm>
            <a:prstGeom prst="line">
              <a:avLst/>
            </a:prstGeom>
            <a:noFill/>
            <a:ln w="9525">
              <a:solidFill>
                <a:schemeClr val="tx1"/>
              </a:solidFill>
              <a:round/>
              <a:headEnd/>
              <a:tailEnd type="triangle" w="med" len="med"/>
            </a:ln>
          </p:spPr>
          <p:txBody>
            <a:bodyPr/>
            <a:lstStyle/>
            <a:p>
              <a:endParaRPr lang="zh-CN" altLang="en-US"/>
            </a:p>
          </p:txBody>
        </p:sp>
        <p:sp>
          <p:nvSpPr>
            <p:cNvPr id="9248" name="Line 26"/>
            <p:cNvSpPr>
              <a:spLocks noChangeShapeType="1"/>
            </p:cNvSpPr>
            <p:nvPr/>
          </p:nvSpPr>
          <p:spPr bwMode="auto">
            <a:xfrm>
              <a:off x="2880" y="2880"/>
              <a:ext cx="0" cy="240"/>
            </a:xfrm>
            <a:prstGeom prst="line">
              <a:avLst/>
            </a:prstGeom>
            <a:noFill/>
            <a:ln w="9525">
              <a:solidFill>
                <a:schemeClr val="tx1"/>
              </a:solidFill>
              <a:round/>
              <a:headEnd/>
              <a:tailEnd type="triangle" w="med" len="med"/>
            </a:ln>
          </p:spPr>
          <p:txBody>
            <a:bodyPr/>
            <a:lstStyle/>
            <a:p>
              <a:endParaRPr lang="zh-CN" altLang="en-US"/>
            </a:p>
          </p:txBody>
        </p:sp>
        <p:sp>
          <p:nvSpPr>
            <p:cNvPr id="9249" name="Line 27"/>
            <p:cNvSpPr>
              <a:spLocks noChangeShapeType="1"/>
            </p:cNvSpPr>
            <p:nvPr/>
          </p:nvSpPr>
          <p:spPr bwMode="auto">
            <a:xfrm>
              <a:off x="1872" y="1776"/>
              <a:ext cx="0" cy="192"/>
            </a:xfrm>
            <a:prstGeom prst="line">
              <a:avLst/>
            </a:prstGeom>
            <a:noFill/>
            <a:ln w="9525">
              <a:solidFill>
                <a:schemeClr val="tx1"/>
              </a:solidFill>
              <a:round/>
              <a:headEnd/>
              <a:tailEnd type="triangle" w="med" len="med"/>
            </a:ln>
          </p:spPr>
          <p:txBody>
            <a:bodyPr/>
            <a:lstStyle/>
            <a:p>
              <a:endParaRPr lang="zh-CN" altLang="en-US"/>
            </a:p>
          </p:txBody>
        </p:sp>
        <p:sp>
          <p:nvSpPr>
            <p:cNvPr id="9250" name="Line 28"/>
            <p:cNvSpPr>
              <a:spLocks noChangeShapeType="1"/>
            </p:cNvSpPr>
            <p:nvPr/>
          </p:nvSpPr>
          <p:spPr bwMode="auto">
            <a:xfrm>
              <a:off x="3744" y="1776"/>
              <a:ext cx="0" cy="192"/>
            </a:xfrm>
            <a:prstGeom prst="line">
              <a:avLst/>
            </a:prstGeom>
            <a:noFill/>
            <a:ln w="9525">
              <a:solidFill>
                <a:schemeClr val="tx1"/>
              </a:solidFill>
              <a:round/>
              <a:headEnd/>
              <a:tailEnd type="triangle" w="med" len="med"/>
            </a:ln>
          </p:spPr>
          <p:txBody>
            <a:bodyPr/>
            <a:lstStyle/>
            <a:p>
              <a:endParaRPr lang="zh-CN" altLang="en-US"/>
            </a:p>
          </p:txBody>
        </p:sp>
      </p:grpSp>
      <p:sp>
        <p:nvSpPr>
          <p:cNvPr id="9232" name="Text Box 29"/>
          <p:cNvSpPr txBox="1">
            <a:spLocks noChangeArrowheads="1"/>
          </p:cNvSpPr>
          <p:nvPr/>
        </p:nvSpPr>
        <p:spPr bwMode="auto">
          <a:xfrm>
            <a:off x="4191000" y="2057400"/>
            <a:ext cx="1447800" cy="863600"/>
          </a:xfrm>
          <a:prstGeom prst="rect">
            <a:avLst/>
          </a:prstGeom>
          <a:noFill/>
          <a:ln w="9525">
            <a:solidFill>
              <a:schemeClr val="tx1"/>
            </a:solidFill>
            <a:miter lim="800000"/>
            <a:headEnd/>
            <a:tailEnd/>
          </a:ln>
        </p:spPr>
        <p:txBody>
          <a:bodyPr>
            <a:spAutoFit/>
          </a:bodyPr>
          <a:lstStyle/>
          <a:p>
            <a:pPr eaLnBrk="0" hangingPunct="0">
              <a:spcBef>
                <a:spcPct val="50000"/>
              </a:spcBef>
            </a:pPr>
            <a:r>
              <a:rPr kumimoji="1" lang="en-US" altLang="zh-CN" sz="2000">
                <a:latin typeface="Times New Roman" pitchFamily="18" charset="0"/>
              </a:rPr>
              <a:t>  </a:t>
            </a:r>
            <a:r>
              <a:rPr kumimoji="1" lang="zh-CN" altLang="en-US" sz="2000" b="1">
                <a:latin typeface="Times New Roman" pitchFamily="18" charset="0"/>
              </a:rPr>
              <a:t>营运管理</a:t>
            </a:r>
          </a:p>
          <a:p>
            <a:pPr eaLnBrk="0" hangingPunct="0">
              <a:spcBef>
                <a:spcPct val="50000"/>
              </a:spcBef>
            </a:pPr>
            <a:r>
              <a:rPr kumimoji="1" lang="zh-CN" altLang="en-US" sz="2000" b="1">
                <a:latin typeface="Times New Roman" pitchFamily="18" charset="0"/>
              </a:rPr>
              <a:t>     决  策</a:t>
            </a:r>
          </a:p>
        </p:txBody>
      </p:sp>
      <p:sp>
        <p:nvSpPr>
          <p:cNvPr id="9233" name="Line 30"/>
          <p:cNvSpPr>
            <a:spLocks noChangeShapeType="1"/>
          </p:cNvSpPr>
          <p:nvPr/>
        </p:nvSpPr>
        <p:spPr bwMode="auto">
          <a:xfrm>
            <a:off x="3276600" y="2971800"/>
            <a:ext cx="0" cy="304800"/>
          </a:xfrm>
          <a:prstGeom prst="line">
            <a:avLst/>
          </a:prstGeom>
          <a:noFill/>
          <a:ln w="9525">
            <a:solidFill>
              <a:schemeClr val="tx1"/>
            </a:solidFill>
            <a:round/>
            <a:headEnd/>
            <a:tailEnd type="triangle" w="med" len="med"/>
          </a:ln>
        </p:spPr>
        <p:txBody>
          <a:bodyPr/>
          <a:lstStyle/>
          <a:p>
            <a:endParaRPr lang="zh-CN" altLang="en-US"/>
          </a:p>
        </p:txBody>
      </p:sp>
      <p:sp>
        <p:nvSpPr>
          <p:cNvPr id="9234" name="Line 31"/>
          <p:cNvSpPr>
            <a:spLocks noChangeShapeType="1"/>
          </p:cNvSpPr>
          <p:nvPr/>
        </p:nvSpPr>
        <p:spPr bwMode="auto">
          <a:xfrm>
            <a:off x="3276600" y="1752600"/>
            <a:ext cx="0" cy="304800"/>
          </a:xfrm>
          <a:prstGeom prst="line">
            <a:avLst/>
          </a:prstGeom>
          <a:noFill/>
          <a:ln w="9525">
            <a:solidFill>
              <a:schemeClr val="tx1"/>
            </a:solidFill>
            <a:round/>
            <a:headEnd/>
            <a:tailEnd type="triangle" w="med" len="med"/>
          </a:ln>
        </p:spPr>
        <p:txBody>
          <a:bodyPr/>
          <a:lstStyle/>
          <a:p>
            <a:endParaRPr lang="zh-CN" altLang="en-US"/>
          </a:p>
        </p:txBody>
      </p:sp>
      <p:sp>
        <p:nvSpPr>
          <p:cNvPr id="9235" name="Line 32"/>
          <p:cNvSpPr>
            <a:spLocks noChangeShapeType="1"/>
          </p:cNvSpPr>
          <p:nvPr/>
        </p:nvSpPr>
        <p:spPr bwMode="auto">
          <a:xfrm>
            <a:off x="4876800" y="1752600"/>
            <a:ext cx="0" cy="304800"/>
          </a:xfrm>
          <a:prstGeom prst="line">
            <a:avLst/>
          </a:prstGeom>
          <a:noFill/>
          <a:ln w="9525">
            <a:solidFill>
              <a:schemeClr val="tx1"/>
            </a:solidFill>
            <a:round/>
            <a:headEnd/>
            <a:tailEnd type="triangle" w="med" len="med"/>
          </a:ln>
        </p:spPr>
        <p:txBody>
          <a:bodyPr/>
          <a:lstStyle/>
          <a:p>
            <a:endParaRPr lang="zh-CN" altLang="en-US"/>
          </a:p>
        </p:txBody>
      </p:sp>
      <p:sp>
        <p:nvSpPr>
          <p:cNvPr id="9236" name="Line 33"/>
          <p:cNvSpPr>
            <a:spLocks noChangeShapeType="1"/>
          </p:cNvSpPr>
          <p:nvPr/>
        </p:nvSpPr>
        <p:spPr bwMode="auto">
          <a:xfrm>
            <a:off x="4572000" y="1447800"/>
            <a:ext cx="0" cy="304800"/>
          </a:xfrm>
          <a:prstGeom prst="line">
            <a:avLst/>
          </a:prstGeom>
          <a:noFill/>
          <a:ln w="9525">
            <a:solidFill>
              <a:schemeClr val="tx1"/>
            </a:solidFill>
            <a:round/>
            <a:headEnd/>
            <a:tailEnd type="triangle" w="med" len="med"/>
          </a:ln>
        </p:spPr>
        <p:txBody>
          <a:bodyPr/>
          <a:lstStyle/>
          <a:p>
            <a:endParaRPr lang="zh-CN" altLang="en-US"/>
          </a:p>
        </p:txBody>
      </p:sp>
      <p:sp>
        <p:nvSpPr>
          <p:cNvPr id="9237" name="Text Box 34"/>
          <p:cNvSpPr txBox="1">
            <a:spLocks noChangeArrowheads="1"/>
          </p:cNvSpPr>
          <p:nvPr/>
        </p:nvSpPr>
        <p:spPr bwMode="auto">
          <a:xfrm>
            <a:off x="323850" y="188913"/>
            <a:ext cx="6705600" cy="457200"/>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rPr>
              <a:t>从创造价值来看，投资决策比融资决策更重要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barn(outHorizontal)">
                                      <p:cBhvr>
                                        <p:cTn id="7" dur="500"/>
                                        <p:tgtEl>
                                          <p:spTgt spid="3993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2" fill="hold" grpId="0" nodeType="clickEffect">
                                  <p:stCondLst>
                                    <p:cond delay="0"/>
                                  </p:stCondLst>
                                  <p:childTnLst>
                                    <p:set>
                                      <p:cBhvr>
                                        <p:cTn id="11" dur="1" fill="hold">
                                          <p:stCondLst>
                                            <p:cond delay="0"/>
                                          </p:stCondLst>
                                        </p:cTn>
                                        <p:tgtEl>
                                          <p:spTgt spid="39939">
                                            <p:txEl>
                                              <p:pRg st="0" end="0"/>
                                            </p:txEl>
                                          </p:spTgt>
                                        </p:tgtEl>
                                        <p:attrNameLst>
                                          <p:attrName>style.visibility</p:attrName>
                                        </p:attrNameLst>
                                      </p:cBhvr>
                                      <p:to>
                                        <p:strVal val="visible"/>
                                      </p:to>
                                    </p:set>
                                    <p:anim calcmode="lin" valueType="num">
                                      <p:cBhvr additive="base">
                                        <p:cTn id="12" dur="500" fill="hold"/>
                                        <p:tgtEl>
                                          <p:spTgt spid="3993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99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utoUpdateAnimBg="0"/>
      <p:bldP spid="3993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457200" y="692150"/>
            <a:ext cx="7543800" cy="1223963"/>
          </a:xfrm>
        </p:spPr>
        <p:txBody>
          <a:bodyPr>
            <a:normAutofit fontScale="90000"/>
          </a:bodyPr>
          <a:lstStyle/>
          <a:p>
            <a:r>
              <a:rPr lang="en-US" altLang="zh-CN" smtClean="0"/>
              <a:t>7.1.4 </a:t>
            </a:r>
            <a:r>
              <a:rPr lang="zh-CN" altLang="en-US" smtClean="0"/>
              <a:t>企业投资过程分析</a:t>
            </a:r>
            <a:br>
              <a:rPr lang="zh-CN" altLang="en-US" smtClean="0"/>
            </a:br>
            <a:endParaRPr lang="zh-CN" altLang="en-US" smtClean="0"/>
          </a:p>
        </p:txBody>
      </p:sp>
      <p:sp>
        <p:nvSpPr>
          <p:cNvPr id="25603" name="Rectangle 3"/>
          <p:cNvSpPr>
            <a:spLocks noGrp="1" noChangeArrowheads="1"/>
          </p:cNvSpPr>
          <p:nvPr>
            <p:ph type="body" idx="4294967295"/>
          </p:nvPr>
        </p:nvSpPr>
        <p:spPr>
          <a:xfrm>
            <a:off x="457200" y="1773238"/>
            <a:ext cx="8229600" cy="4357687"/>
          </a:xfrm>
        </p:spPr>
        <p:txBody>
          <a:bodyPr/>
          <a:lstStyle/>
          <a:p>
            <a:pPr>
              <a:lnSpc>
                <a:spcPct val="90000"/>
              </a:lnSpc>
              <a:buClr>
                <a:schemeClr val="hlink"/>
              </a:buClr>
              <a:buFont typeface="Wingdings" pitchFamily="2" charset="2"/>
              <a:buChar char="Ø"/>
            </a:pPr>
            <a:r>
              <a:rPr lang="zh-CN" altLang="en-US" smtClean="0">
                <a:latin typeface="楷体_GB2312" pitchFamily="49" charset="-122"/>
                <a:ea typeface="楷体_GB2312" pitchFamily="49" charset="-122"/>
              </a:rPr>
              <a:t>投资项目的决策</a:t>
            </a:r>
          </a:p>
          <a:p>
            <a:pPr lvl="1">
              <a:lnSpc>
                <a:spcPct val="90000"/>
              </a:lnSpc>
              <a:buClr>
                <a:schemeClr val="hlink"/>
              </a:buClr>
              <a:buFont typeface="Wingdings" pitchFamily="2" charset="2"/>
              <a:buChar char="Ø"/>
            </a:pPr>
            <a:r>
              <a:rPr lang="zh-CN" altLang="en-US" sz="2200" smtClean="0">
                <a:latin typeface="楷体_GB2312" pitchFamily="49" charset="-122"/>
                <a:ea typeface="楷体_GB2312" pitchFamily="49" charset="-122"/>
              </a:rPr>
              <a:t>投资项目的提出 </a:t>
            </a:r>
          </a:p>
          <a:p>
            <a:pPr lvl="1">
              <a:lnSpc>
                <a:spcPct val="90000"/>
              </a:lnSpc>
              <a:buClr>
                <a:schemeClr val="hlink"/>
              </a:buClr>
              <a:buFont typeface="Wingdings" pitchFamily="2" charset="2"/>
              <a:buChar char="Ø"/>
            </a:pPr>
            <a:r>
              <a:rPr lang="zh-CN" altLang="en-US" sz="2200" smtClean="0">
                <a:latin typeface="楷体_GB2312" pitchFamily="49" charset="-122"/>
                <a:ea typeface="楷体_GB2312" pitchFamily="49" charset="-122"/>
              </a:rPr>
              <a:t>投资项目的评价</a:t>
            </a:r>
          </a:p>
          <a:p>
            <a:pPr lvl="1">
              <a:lnSpc>
                <a:spcPct val="90000"/>
              </a:lnSpc>
              <a:buClr>
                <a:schemeClr val="hlink"/>
              </a:buClr>
              <a:buFont typeface="Wingdings" pitchFamily="2" charset="2"/>
              <a:buChar char="Ø"/>
            </a:pPr>
            <a:r>
              <a:rPr lang="zh-CN" altLang="en-US" sz="2200" smtClean="0">
                <a:latin typeface="楷体_GB2312" pitchFamily="49" charset="-122"/>
                <a:ea typeface="楷体_GB2312" pitchFamily="49" charset="-122"/>
              </a:rPr>
              <a:t>投资项目的决策</a:t>
            </a:r>
          </a:p>
          <a:p>
            <a:pPr>
              <a:lnSpc>
                <a:spcPct val="90000"/>
              </a:lnSpc>
              <a:buClr>
                <a:schemeClr val="hlink"/>
              </a:buClr>
              <a:buFont typeface="Wingdings" pitchFamily="2" charset="2"/>
              <a:buChar char="Ø"/>
            </a:pPr>
            <a:r>
              <a:rPr lang="zh-CN" altLang="en-US" smtClean="0">
                <a:latin typeface="楷体_GB2312" pitchFamily="49" charset="-122"/>
                <a:ea typeface="楷体_GB2312" pitchFamily="49" charset="-122"/>
              </a:rPr>
              <a:t>投资项目的实施与监控</a:t>
            </a:r>
          </a:p>
          <a:p>
            <a:pPr lvl="1">
              <a:lnSpc>
                <a:spcPct val="90000"/>
              </a:lnSpc>
              <a:buClr>
                <a:schemeClr val="hlink"/>
              </a:buClr>
              <a:buFont typeface="Wingdings" pitchFamily="2" charset="2"/>
              <a:buChar char="Ø"/>
            </a:pPr>
            <a:r>
              <a:rPr lang="zh-CN" altLang="en-US" sz="2200" smtClean="0">
                <a:latin typeface="楷体_GB2312" pitchFamily="49" charset="-122"/>
                <a:ea typeface="楷体_GB2312" pitchFamily="49" charset="-122"/>
              </a:rPr>
              <a:t>为投资方案筹集资金 </a:t>
            </a:r>
          </a:p>
          <a:p>
            <a:pPr lvl="1">
              <a:lnSpc>
                <a:spcPct val="90000"/>
              </a:lnSpc>
              <a:buClr>
                <a:schemeClr val="hlink"/>
              </a:buClr>
              <a:buFont typeface="Wingdings" pitchFamily="2" charset="2"/>
              <a:buChar char="Ø"/>
            </a:pPr>
            <a:r>
              <a:rPr lang="zh-CN" altLang="en-US" sz="2200" smtClean="0">
                <a:latin typeface="楷体_GB2312" pitchFamily="49" charset="-122"/>
                <a:ea typeface="楷体_GB2312" pitchFamily="49" charset="-122"/>
              </a:rPr>
              <a:t>按照拟定的投资方案有计划分步骤地实施投资项目 </a:t>
            </a:r>
          </a:p>
          <a:p>
            <a:pPr lvl="1">
              <a:lnSpc>
                <a:spcPct val="90000"/>
              </a:lnSpc>
              <a:buClr>
                <a:schemeClr val="hlink"/>
              </a:buClr>
              <a:buFont typeface="Wingdings" pitchFamily="2" charset="2"/>
              <a:buChar char="Ø"/>
            </a:pPr>
            <a:r>
              <a:rPr lang="zh-CN" altLang="en-US" sz="2200" smtClean="0">
                <a:latin typeface="楷体_GB2312" pitchFamily="49" charset="-122"/>
                <a:ea typeface="楷体_GB2312" pitchFamily="49" charset="-122"/>
              </a:rPr>
              <a:t>实施过程中的控制与监督</a:t>
            </a:r>
          </a:p>
          <a:p>
            <a:pPr lvl="1">
              <a:lnSpc>
                <a:spcPct val="90000"/>
              </a:lnSpc>
              <a:buClr>
                <a:schemeClr val="hlink"/>
              </a:buClr>
              <a:buFont typeface="Wingdings" pitchFamily="2" charset="2"/>
              <a:buChar char="Ø"/>
            </a:pPr>
            <a:r>
              <a:rPr lang="zh-CN" altLang="en-US" sz="2200" smtClean="0">
                <a:latin typeface="楷体_GB2312" pitchFamily="49" charset="-122"/>
                <a:ea typeface="楷体_GB2312" pitchFamily="49" charset="-122"/>
              </a:rPr>
              <a:t>投资项目的后续分析</a:t>
            </a:r>
          </a:p>
          <a:p>
            <a:pPr>
              <a:lnSpc>
                <a:spcPct val="90000"/>
              </a:lnSpc>
              <a:buClr>
                <a:schemeClr val="hlink"/>
              </a:buClr>
              <a:buFont typeface="Wingdings" pitchFamily="2" charset="2"/>
              <a:buChar char="Ø"/>
            </a:pPr>
            <a:r>
              <a:rPr lang="zh-CN" altLang="en-US" smtClean="0">
                <a:ea typeface="楷体_GB2312" pitchFamily="49" charset="-122"/>
              </a:rPr>
              <a:t>投资项目的事后审计与评价</a:t>
            </a:r>
          </a:p>
          <a:p>
            <a:pPr>
              <a:lnSpc>
                <a:spcPct val="90000"/>
              </a:lnSpc>
              <a:buFont typeface="Wingdings" pitchFamily="2" charset="2"/>
              <a:buNone/>
            </a:pPr>
            <a:endParaRPr lang="zh-CN" altLang="en-US" sz="2600" smtClean="0"/>
          </a:p>
        </p:txBody>
      </p:sp>
      <p:sp>
        <p:nvSpPr>
          <p:cNvPr id="25604" name="AutoShape 4"/>
          <p:cNvSpPr>
            <a:spLocks noChangeArrowheads="1"/>
          </p:cNvSpPr>
          <p:nvPr/>
        </p:nvSpPr>
        <p:spPr bwMode="auto">
          <a:xfrm>
            <a:off x="4067175" y="1773238"/>
            <a:ext cx="4897438" cy="1439862"/>
          </a:xfrm>
          <a:prstGeom prst="wedgeRoundRectCallout">
            <a:avLst>
              <a:gd name="adj1" fmla="val -61380"/>
              <a:gd name="adj2" fmla="val 15491"/>
              <a:gd name="adj3" fmla="val 16667"/>
            </a:avLst>
          </a:prstGeom>
          <a:solidFill>
            <a:schemeClr val="accent1"/>
          </a:solidFill>
          <a:ln w="9525">
            <a:solidFill>
              <a:schemeClr val="tx1"/>
            </a:solidFill>
            <a:miter lim="800000"/>
            <a:headEnd/>
            <a:tailEnd/>
          </a:ln>
        </p:spPr>
        <p:txBody>
          <a:bodyPr/>
          <a:lstStyle/>
          <a:p>
            <a:r>
              <a:rPr lang="zh-CN" altLang="en-US" sz="1600" b="1">
                <a:solidFill>
                  <a:srgbClr val="0000FF"/>
                </a:solidFill>
                <a:latin typeface="楷体_GB2312" pitchFamily="49" charset="-122"/>
                <a:ea typeface="楷体_GB2312" pitchFamily="49" charset="-122"/>
              </a:rPr>
              <a:t>将提出的投资项目进行分类</a:t>
            </a:r>
            <a:r>
              <a:rPr lang="zh-CN" altLang="en-US" sz="1600" b="1">
                <a:latin typeface="楷体_GB2312" pitchFamily="49" charset="-122"/>
                <a:ea typeface="楷体_GB2312" pitchFamily="49" charset="-122"/>
              </a:rPr>
              <a:t> </a:t>
            </a:r>
          </a:p>
          <a:p>
            <a:r>
              <a:rPr lang="zh-CN" altLang="en-US" sz="1600" b="1">
                <a:solidFill>
                  <a:srgbClr val="FF0000"/>
                </a:solidFill>
                <a:latin typeface="楷体_GB2312" pitchFamily="49" charset="-122"/>
                <a:ea typeface="楷体_GB2312" pitchFamily="49" charset="-122"/>
              </a:rPr>
              <a:t>估计各个项目每一期的现金流量状况 </a:t>
            </a:r>
          </a:p>
          <a:p>
            <a:r>
              <a:rPr lang="zh-CN" altLang="en-US" sz="1600" b="1">
                <a:solidFill>
                  <a:srgbClr val="0000FF"/>
                </a:solidFill>
                <a:latin typeface="楷体_GB2312" pitchFamily="49" charset="-122"/>
                <a:ea typeface="楷体_GB2312" pitchFamily="49" charset="-122"/>
              </a:rPr>
              <a:t>按照某个评价指标对各投资项目进行分析并排队</a:t>
            </a:r>
            <a:r>
              <a:rPr lang="zh-CN" altLang="en-US" sz="1600" b="1">
                <a:latin typeface="楷体_GB2312" pitchFamily="49" charset="-122"/>
                <a:ea typeface="楷体_GB2312" pitchFamily="49" charset="-122"/>
              </a:rPr>
              <a:t> </a:t>
            </a:r>
          </a:p>
          <a:p>
            <a:r>
              <a:rPr lang="zh-CN" altLang="en-US" sz="1600" b="1">
                <a:solidFill>
                  <a:srgbClr val="FF0000"/>
                </a:solidFill>
                <a:latin typeface="楷体_GB2312" pitchFamily="49" charset="-122"/>
                <a:ea typeface="楷体_GB2312" pitchFamily="49" charset="-122"/>
              </a:rPr>
              <a:t>考虑资本限额等约束因素，编写评价报告，并做出相应的投资预算</a:t>
            </a:r>
            <a:r>
              <a:rPr lang="zh-CN" altLang="en-US" sz="1600" b="1">
                <a:latin typeface="楷体_GB2312" pitchFamily="49" charset="-122"/>
                <a:ea typeface="楷体_GB2312" pitchFamily="49" charset="-122"/>
              </a:rPr>
              <a:t> </a:t>
            </a:r>
          </a:p>
        </p:txBody>
      </p:sp>
      <p:sp>
        <p:nvSpPr>
          <p:cNvPr id="25605" name="AutoShape 5"/>
          <p:cNvSpPr>
            <a:spLocks noChangeArrowheads="1"/>
          </p:cNvSpPr>
          <p:nvPr/>
        </p:nvSpPr>
        <p:spPr bwMode="auto">
          <a:xfrm>
            <a:off x="6227763" y="4292600"/>
            <a:ext cx="2447925" cy="865188"/>
          </a:xfrm>
          <a:prstGeom prst="wedgeRoundRectCallout">
            <a:avLst>
              <a:gd name="adj1" fmla="val -139431"/>
              <a:gd name="adj2" fmla="val 18625"/>
              <a:gd name="adj3" fmla="val 16667"/>
            </a:avLst>
          </a:prstGeom>
          <a:solidFill>
            <a:srgbClr val="FFFF00"/>
          </a:solidFill>
          <a:ln w="9525">
            <a:solidFill>
              <a:schemeClr val="tx1"/>
            </a:solidFill>
            <a:miter lim="800000"/>
            <a:headEnd/>
            <a:tailEnd/>
          </a:ln>
        </p:spPr>
        <p:txBody>
          <a:bodyPr/>
          <a:lstStyle/>
          <a:p>
            <a:r>
              <a:rPr lang="zh-CN" altLang="en-US" sz="1600" b="1">
                <a:latin typeface="楷体_GB2312" pitchFamily="49" charset="-122"/>
                <a:ea typeface="楷体_GB2312" pitchFamily="49" charset="-122"/>
              </a:rPr>
              <a:t>延迟投资 </a:t>
            </a:r>
          </a:p>
          <a:p>
            <a:r>
              <a:rPr lang="zh-CN" altLang="en-US" sz="1600" b="1">
                <a:latin typeface="楷体_GB2312" pitchFamily="49" charset="-122"/>
                <a:ea typeface="楷体_GB2312" pitchFamily="49" charset="-122"/>
              </a:rPr>
              <a:t>放弃投资 </a:t>
            </a:r>
          </a:p>
          <a:p>
            <a:r>
              <a:rPr lang="zh-CN" altLang="en-US" sz="1600" b="1">
                <a:latin typeface="楷体_GB2312" pitchFamily="49" charset="-122"/>
                <a:ea typeface="楷体_GB2312" pitchFamily="49" charset="-122"/>
              </a:rPr>
              <a:t>扩充投资与缩减投资</a:t>
            </a:r>
            <a:r>
              <a:rPr lang="zh-CN" altLang="en-US"/>
              <a:t> </a:t>
            </a:r>
          </a:p>
        </p:txBody>
      </p:sp>
      <p:sp>
        <p:nvSpPr>
          <p:cNvPr id="25606" name="AutoShape 6"/>
          <p:cNvSpPr>
            <a:spLocks noChangeArrowheads="1"/>
          </p:cNvSpPr>
          <p:nvPr/>
        </p:nvSpPr>
        <p:spPr bwMode="auto">
          <a:xfrm>
            <a:off x="6084888" y="5516563"/>
            <a:ext cx="2808287" cy="1008062"/>
          </a:xfrm>
          <a:prstGeom prst="wedgeRoundRectCallout">
            <a:avLst>
              <a:gd name="adj1" fmla="val -72102"/>
              <a:gd name="adj2" fmla="val -31259"/>
              <a:gd name="adj3" fmla="val 16667"/>
            </a:avLst>
          </a:prstGeom>
          <a:solidFill>
            <a:srgbClr val="FF66FF"/>
          </a:solidFill>
          <a:ln w="9525">
            <a:solidFill>
              <a:schemeClr val="tx1"/>
            </a:solidFill>
            <a:miter lim="800000"/>
            <a:headEnd/>
            <a:tailEnd/>
          </a:ln>
        </p:spPr>
        <p:txBody>
          <a:bodyPr/>
          <a:lstStyle/>
          <a:p>
            <a:r>
              <a:rPr lang="zh-CN" altLang="en-US" sz="1600" b="1">
                <a:ea typeface="楷体_GB2312" pitchFamily="49" charset="-122"/>
              </a:rPr>
              <a:t>投资项目的事后审计指对已经完成的投资项目的投资效果进行的审计。</a:t>
            </a:r>
          </a:p>
        </p:txBody>
      </p:sp>
    </p:spTree>
    <p:extLst>
      <p:ext uri="{BB962C8B-B14F-4D97-AF65-F5344CB8AC3E}">
        <p14:creationId xmlns:p14="http://schemas.microsoft.com/office/powerpoint/2010/main" val="3049197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2"/>
          <p:cNvSpPr>
            <a:spLocks noChangeShapeType="1"/>
          </p:cNvSpPr>
          <p:nvPr/>
        </p:nvSpPr>
        <p:spPr bwMode="auto">
          <a:xfrm>
            <a:off x="6324600" y="2819400"/>
            <a:ext cx="457200" cy="0"/>
          </a:xfrm>
          <a:prstGeom prst="line">
            <a:avLst/>
          </a:prstGeom>
          <a:noFill/>
          <a:ln w="9525">
            <a:solidFill>
              <a:schemeClr val="tx1"/>
            </a:solidFill>
            <a:round/>
            <a:headEnd/>
            <a:tailEnd type="triangle" w="med" len="med"/>
          </a:ln>
        </p:spPr>
        <p:txBody>
          <a:bodyPr/>
          <a:lstStyle/>
          <a:p>
            <a:endParaRPr lang="zh-CN" altLang="en-US"/>
          </a:p>
        </p:txBody>
      </p:sp>
      <p:sp>
        <p:nvSpPr>
          <p:cNvPr id="5123" name="Line 3"/>
          <p:cNvSpPr>
            <a:spLocks noChangeShapeType="1"/>
          </p:cNvSpPr>
          <p:nvPr/>
        </p:nvSpPr>
        <p:spPr bwMode="auto">
          <a:xfrm flipH="1" flipV="1">
            <a:off x="6324600" y="3048000"/>
            <a:ext cx="1143000" cy="533400"/>
          </a:xfrm>
          <a:prstGeom prst="line">
            <a:avLst/>
          </a:prstGeom>
          <a:noFill/>
          <a:ln w="9525">
            <a:solidFill>
              <a:schemeClr val="tx1"/>
            </a:solidFill>
            <a:prstDash val="dash"/>
            <a:round/>
            <a:headEnd/>
            <a:tailEnd type="triangle" w="med" len="med"/>
          </a:ln>
        </p:spPr>
        <p:txBody>
          <a:bodyPr/>
          <a:lstStyle/>
          <a:p>
            <a:endParaRPr lang="zh-CN" altLang="en-US"/>
          </a:p>
        </p:txBody>
      </p:sp>
      <p:sp>
        <p:nvSpPr>
          <p:cNvPr id="5124" name="Line 4"/>
          <p:cNvSpPr>
            <a:spLocks noChangeShapeType="1"/>
          </p:cNvSpPr>
          <p:nvPr/>
        </p:nvSpPr>
        <p:spPr bwMode="auto">
          <a:xfrm>
            <a:off x="1692275" y="5373688"/>
            <a:ext cx="0" cy="287337"/>
          </a:xfrm>
          <a:prstGeom prst="line">
            <a:avLst/>
          </a:prstGeom>
          <a:noFill/>
          <a:ln w="9525">
            <a:solidFill>
              <a:schemeClr val="tx1"/>
            </a:solidFill>
            <a:round/>
            <a:headEnd/>
            <a:tailEnd type="triangle" w="med" len="med"/>
          </a:ln>
        </p:spPr>
        <p:txBody>
          <a:bodyPr/>
          <a:lstStyle/>
          <a:p>
            <a:endParaRPr lang="zh-CN" altLang="en-US"/>
          </a:p>
        </p:txBody>
      </p:sp>
      <p:sp>
        <p:nvSpPr>
          <p:cNvPr id="5125" name="Text Box 5"/>
          <p:cNvSpPr txBox="1">
            <a:spLocks noChangeArrowheads="1"/>
          </p:cNvSpPr>
          <p:nvPr/>
        </p:nvSpPr>
        <p:spPr bwMode="auto">
          <a:xfrm>
            <a:off x="228600" y="2057400"/>
            <a:ext cx="3157538" cy="466725"/>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2400">
                <a:latin typeface="Times New Roman" pitchFamily="18" charset="0"/>
              </a:rPr>
              <a:t>提出各项投资方案</a:t>
            </a:r>
          </a:p>
        </p:txBody>
      </p:sp>
      <p:sp>
        <p:nvSpPr>
          <p:cNvPr id="5126" name="Text Box 6"/>
          <p:cNvSpPr txBox="1">
            <a:spLocks noChangeArrowheads="1"/>
          </p:cNvSpPr>
          <p:nvPr/>
        </p:nvSpPr>
        <p:spPr bwMode="auto">
          <a:xfrm>
            <a:off x="457200" y="3429000"/>
            <a:ext cx="2682875" cy="466725"/>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2400">
                <a:latin typeface="Times New Roman" pitchFamily="18" charset="0"/>
              </a:rPr>
              <a:t>评估每一项方案</a:t>
            </a:r>
          </a:p>
        </p:txBody>
      </p:sp>
      <p:sp>
        <p:nvSpPr>
          <p:cNvPr id="5127" name="Text Box 7"/>
          <p:cNvSpPr txBox="1">
            <a:spLocks noChangeArrowheads="1"/>
          </p:cNvSpPr>
          <p:nvPr/>
        </p:nvSpPr>
        <p:spPr bwMode="auto">
          <a:xfrm>
            <a:off x="3787775" y="2597150"/>
            <a:ext cx="2446338" cy="466725"/>
          </a:xfrm>
          <a:prstGeom prst="rect">
            <a:avLst/>
          </a:prstGeom>
          <a:noFill/>
          <a:ln w="9525">
            <a:solidFill>
              <a:schemeClr val="tx1"/>
            </a:solidFill>
            <a:miter lim="800000"/>
            <a:headEnd/>
            <a:tailEnd/>
          </a:ln>
        </p:spPr>
        <p:txBody>
          <a:bodyPr>
            <a:spAutoFit/>
          </a:bodyPr>
          <a:lstStyle/>
          <a:p>
            <a:pPr>
              <a:spcBef>
                <a:spcPct val="50000"/>
              </a:spcBef>
            </a:pPr>
            <a:r>
              <a:rPr kumimoji="1" lang="zh-CN" altLang="en-US" sz="2400">
                <a:latin typeface="Times New Roman" pitchFamily="18" charset="0"/>
              </a:rPr>
              <a:t>估计现金流序列</a:t>
            </a:r>
          </a:p>
        </p:txBody>
      </p:sp>
      <p:sp>
        <p:nvSpPr>
          <p:cNvPr id="5128" name="Text Box 8"/>
          <p:cNvSpPr txBox="1">
            <a:spLocks noChangeArrowheads="1"/>
          </p:cNvSpPr>
          <p:nvPr/>
        </p:nvSpPr>
        <p:spPr bwMode="auto">
          <a:xfrm>
            <a:off x="4103688" y="3592513"/>
            <a:ext cx="1893887" cy="466725"/>
          </a:xfrm>
          <a:prstGeom prst="rect">
            <a:avLst/>
          </a:prstGeom>
          <a:noFill/>
          <a:ln w="9525">
            <a:solidFill>
              <a:schemeClr val="tx1"/>
            </a:solidFill>
            <a:miter lim="800000"/>
            <a:headEnd/>
            <a:tailEnd/>
          </a:ln>
        </p:spPr>
        <p:txBody>
          <a:bodyPr>
            <a:spAutoFit/>
          </a:bodyPr>
          <a:lstStyle/>
          <a:p>
            <a:pPr>
              <a:spcBef>
                <a:spcPct val="50000"/>
              </a:spcBef>
            </a:pPr>
            <a:r>
              <a:rPr kumimoji="1" lang="zh-CN" altLang="en-US" sz="2400">
                <a:latin typeface="Times New Roman" pitchFamily="18" charset="0"/>
              </a:rPr>
              <a:t>确定贴现率</a:t>
            </a:r>
          </a:p>
        </p:txBody>
      </p:sp>
      <p:sp>
        <p:nvSpPr>
          <p:cNvPr id="5129" name="Text Box 9"/>
          <p:cNvSpPr txBox="1">
            <a:spLocks noChangeArrowheads="1"/>
          </p:cNvSpPr>
          <p:nvPr/>
        </p:nvSpPr>
        <p:spPr bwMode="auto">
          <a:xfrm>
            <a:off x="6945313" y="2214563"/>
            <a:ext cx="1893887" cy="831850"/>
          </a:xfrm>
          <a:prstGeom prst="rect">
            <a:avLst/>
          </a:prstGeom>
          <a:noFill/>
          <a:ln w="9525">
            <a:solidFill>
              <a:schemeClr val="tx1"/>
            </a:solidFill>
            <a:miter lim="800000"/>
            <a:headEnd/>
            <a:tailEnd/>
          </a:ln>
        </p:spPr>
        <p:txBody>
          <a:bodyPr>
            <a:spAutoFit/>
          </a:bodyPr>
          <a:lstStyle/>
          <a:p>
            <a:pPr>
              <a:spcBef>
                <a:spcPct val="50000"/>
              </a:spcBef>
            </a:pPr>
            <a:r>
              <a:rPr kumimoji="1" lang="zh-CN" altLang="en-US" sz="2400">
                <a:latin typeface="Times New Roman" pitchFamily="18" charset="0"/>
              </a:rPr>
              <a:t>评价每一年的现金流量</a:t>
            </a:r>
          </a:p>
        </p:txBody>
      </p:sp>
      <p:sp>
        <p:nvSpPr>
          <p:cNvPr id="5130" name="Text Box 10"/>
          <p:cNvSpPr txBox="1">
            <a:spLocks noChangeArrowheads="1"/>
          </p:cNvSpPr>
          <p:nvPr/>
        </p:nvSpPr>
        <p:spPr bwMode="auto">
          <a:xfrm>
            <a:off x="7497763" y="3744913"/>
            <a:ext cx="1025525" cy="457200"/>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风险</a:t>
            </a:r>
          </a:p>
        </p:txBody>
      </p:sp>
      <p:sp>
        <p:nvSpPr>
          <p:cNvPr id="5131" name="Text Box 11"/>
          <p:cNvSpPr txBox="1">
            <a:spLocks noChangeArrowheads="1"/>
          </p:cNvSpPr>
          <p:nvPr/>
        </p:nvSpPr>
        <p:spPr bwMode="auto">
          <a:xfrm>
            <a:off x="5129213" y="1219200"/>
            <a:ext cx="1657350" cy="822325"/>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ea typeface="华文新魏" pitchFamily="2" charset="-122"/>
              </a:rPr>
              <a:t>收集现金流量信息</a:t>
            </a:r>
          </a:p>
        </p:txBody>
      </p:sp>
      <p:sp>
        <p:nvSpPr>
          <p:cNvPr id="5132" name="Oval 12"/>
          <p:cNvSpPr>
            <a:spLocks noChangeArrowheads="1"/>
          </p:cNvSpPr>
          <p:nvPr/>
        </p:nvSpPr>
        <p:spPr bwMode="auto">
          <a:xfrm>
            <a:off x="7261225" y="3592513"/>
            <a:ext cx="1262063" cy="841375"/>
          </a:xfrm>
          <a:prstGeom prst="ellipse">
            <a:avLst/>
          </a:prstGeom>
          <a:noFill/>
          <a:ln w="9525">
            <a:solidFill>
              <a:schemeClr val="tx1"/>
            </a:solidFill>
            <a:round/>
            <a:headEnd/>
            <a:tailEnd/>
          </a:ln>
        </p:spPr>
        <p:txBody>
          <a:bodyPr wrap="none" anchor="ctr"/>
          <a:lstStyle/>
          <a:p>
            <a:endParaRPr lang="zh-CN" altLang="en-US"/>
          </a:p>
        </p:txBody>
      </p:sp>
      <p:sp>
        <p:nvSpPr>
          <p:cNvPr id="5133" name="Text Box 13"/>
          <p:cNvSpPr txBox="1">
            <a:spLocks noChangeArrowheads="1"/>
          </p:cNvSpPr>
          <p:nvPr/>
        </p:nvSpPr>
        <p:spPr bwMode="auto">
          <a:xfrm>
            <a:off x="4191000" y="4724400"/>
            <a:ext cx="2057400" cy="466725"/>
          </a:xfrm>
          <a:prstGeom prst="rect">
            <a:avLst/>
          </a:prstGeom>
          <a:noFill/>
          <a:ln w="9525">
            <a:solidFill>
              <a:schemeClr val="tx1"/>
            </a:solidFill>
            <a:miter lim="800000"/>
            <a:headEnd/>
            <a:tailEnd/>
          </a:ln>
        </p:spPr>
        <p:txBody>
          <a:bodyPr>
            <a:spAutoFit/>
          </a:bodyPr>
          <a:lstStyle/>
          <a:p>
            <a:pPr>
              <a:spcBef>
                <a:spcPct val="50000"/>
              </a:spcBef>
            </a:pPr>
            <a:r>
              <a:rPr kumimoji="1" lang="zh-CN" altLang="en-US" sz="2400">
                <a:latin typeface="Times New Roman" pitchFamily="18" charset="0"/>
              </a:rPr>
              <a:t>计算</a:t>
            </a:r>
            <a:r>
              <a:rPr kumimoji="1" lang="zh-CN" altLang="en-US" sz="2400" b="1" u="sng">
                <a:solidFill>
                  <a:srgbClr val="FF3300"/>
                </a:solidFill>
                <a:latin typeface="Times New Roman" pitchFamily="18" charset="0"/>
              </a:rPr>
              <a:t>决策指标</a:t>
            </a:r>
          </a:p>
        </p:txBody>
      </p:sp>
      <p:sp>
        <p:nvSpPr>
          <p:cNvPr id="5134" name="Text Box 14"/>
          <p:cNvSpPr txBox="1">
            <a:spLocks noChangeArrowheads="1"/>
          </p:cNvSpPr>
          <p:nvPr/>
        </p:nvSpPr>
        <p:spPr bwMode="auto">
          <a:xfrm>
            <a:off x="611188" y="4365625"/>
            <a:ext cx="2130425" cy="1016000"/>
          </a:xfrm>
          <a:prstGeom prst="rect">
            <a:avLst/>
          </a:prstGeom>
          <a:noFill/>
          <a:ln w="9525">
            <a:solidFill>
              <a:schemeClr val="tx1"/>
            </a:solidFill>
            <a:miter lim="800000"/>
            <a:headEnd/>
            <a:tailEnd/>
          </a:ln>
        </p:spPr>
        <p:txBody>
          <a:bodyPr>
            <a:spAutoFit/>
          </a:bodyPr>
          <a:lstStyle/>
          <a:p>
            <a:pPr>
              <a:spcBef>
                <a:spcPct val="50000"/>
              </a:spcBef>
            </a:pPr>
            <a:r>
              <a:rPr kumimoji="1" lang="zh-CN" altLang="en-US" sz="2400">
                <a:latin typeface="Times New Roman" pitchFamily="18" charset="0"/>
              </a:rPr>
              <a:t>按照</a:t>
            </a:r>
            <a:r>
              <a:rPr kumimoji="1" lang="zh-CN" altLang="en-US" sz="2400" b="1" u="sng">
                <a:solidFill>
                  <a:srgbClr val="FF3300"/>
                </a:solidFill>
                <a:latin typeface="Times New Roman" pitchFamily="18" charset="0"/>
              </a:rPr>
              <a:t>决策准则</a:t>
            </a:r>
          </a:p>
          <a:p>
            <a:pPr>
              <a:spcBef>
                <a:spcPct val="50000"/>
              </a:spcBef>
            </a:pPr>
            <a:r>
              <a:rPr kumimoji="1" lang="zh-CN" altLang="en-US" sz="2400">
                <a:latin typeface="Times New Roman" pitchFamily="18" charset="0"/>
              </a:rPr>
              <a:t>   选择方案</a:t>
            </a:r>
          </a:p>
        </p:txBody>
      </p:sp>
      <p:sp>
        <p:nvSpPr>
          <p:cNvPr id="5135" name="Text Box 15"/>
          <p:cNvSpPr txBox="1">
            <a:spLocks noChangeArrowheads="1"/>
          </p:cNvSpPr>
          <p:nvPr/>
        </p:nvSpPr>
        <p:spPr bwMode="auto">
          <a:xfrm>
            <a:off x="250825" y="5661025"/>
            <a:ext cx="5562600" cy="466725"/>
          </a:xfrm>
          <a:prstGeom prst="rect">
            <a:avLst/>
          </a:prstGeom>
          <a:noFill/>
          <a:ln w="9525">
            <a:solidFill>
              <a:schemeClr val="tx1"/>
            </a:solidFill>
            <a:miter lim="800000"/>
            <a:headEnd/>
            <a:tailEnd/>
          </a:ln>
        </p:spPr>
        <p:txBody>
          <a:bodyPr>
            <a:spAutoFit/>
          </a:bodyPr>
          <a:lstStyle/>
          <a:p>
            <a:pPr>
              <a:spcBef>
                <a:spcPct val="50000"/>
              </a:spcBef>
            </a:pPr>
            <a:r>
              <a:rPr kumimoji="1" lang="zh-CN" altLang="en-US" sz="2400">
                <a:latin typeface="Times New Roman" pitchFamily="18" charset="0"/>
              </a:rPr>
              <a:t>对接受的投资方案进行监控和后评价</a:t>
            </a:r>
          </a:p>
        </p:txBody>
      </p:sp>
      <p:sp>
        <p:nvSpPr>
          <p:cNvPr id="5136" name="AutoShape 16"/>
          <p:cNvSpPr>
            <a:spLocks/>
          </p:cNvSpPr>
          <p:nvPr/>
        </p:nvSpPr>
        <p:spPr bwMode="auto">
          <a:xfrm>
            <a:off x="3314700" y="2673350"/>
            <a:ext cx="395288" cy="2297113"/>
          </a:xfrm>
          <a:prstGeom prst="leftBrace">
            <a:avLst>
              <a:gd name="adj1" fmla="val 48427"/>
              <a:gd name="adj2" fmla="val 50000"/>
            </a:avLst>
          </a:prstGeom>
          <a:noFill/>
          <a:ln w="9525">
            <a:solidFill>
              <a:schemeClr val="tx1"/>
            </a:solidFill>
            <a:round/>
            <a:headEnd/>
            <a:tailEnd/>
          </a:ln>
        </p:spPr>
        <p:txBody>
          <a:bodyPr wrap="none" anchor="ctr"/>
          <a:lstStyle/>
          <a:p>
            <a:endParaRPr lang="zh-CN" altLang="en-US"/>
          </a:p>
        </p:txBody>
      </p:sp>
      <p:sp>
        <p:nvSpPr>
          <p:cNvPr id="5137" name="AutoShape 17"/>
          <p:cNvSpPr>
            <a:spLocks noChangeArrowheads="1"/>
          </p:cNvSpPr>
          <p:nvPr/>
        </p:nvSpPr>
        <p:spPr bwMode="auto">
          <a:xfrm>
            <a:off x="5129213" y="1143000"/>
            <a:ext cx="1500187" cy="1147763"/>
          </a:xfrm>
          <a:prstGeom prst="wedgeRectCallout">
            <a:avLst>
              <a:gd name="adj1" fmla="val -35528"/>
              <a:gd name="adj2" fmla="val 65972"/>
            </a:avLst>
          </a:prstGeom>
          <a:noFill/>
          <a:ln w="9525">
            <a:solidFill>
              <a:schemeClr val="tx1"/>
            </a:solidFill>
            <a:miter lim="800000"/>
            <a:headEnd/>
            <a:tailEnd/>
          </a:ln>
        </p:spPr>
        <p:txBody>
          <a:bodyPr/>
          <a:lstStyle/>
          <a:p>
            <a:pPr algn="ctr"/>
            <a:endParaRPr kumimoji="1" lang="zh-CN" altLang="zh-CN" sz="2400">
              <a:latin typeface="Times New Roman" pitchFamily="18" charset="0"/>
            </a:endParaRPr>
          </a:p>
        </p:txBody>
      </p:sp>
      <p:sp>
        <p:nvSpPr>
          <p:cNvPr id="5138" name="Line 18"/>
          <p:cNvSpPr>
            <a:spLocks noChangeShapeType="1"/>
          </p:cNvSpPr>
          <p:nvPr/>
        </p:nvSpPr>
        <p:spPr bwMode="auto">
          <a:xfrm>
            <a:off x="4972050" y="3133725"/>
            <a:ext cx="0" cy="458788"/>
          </a:xfrm>
          <a:prstGeom prst="line">
            <a:avLst/>
          </a:prstGeom>
          <a:noFill/>
          <a:ln w="9525">
            <a:solidFill>
              <a:schemeClr val="tx1"/>
            </a:solidFill>
            <a:round/>
            <a:headEnd/>
            <a:tailEnd type="triangle" w="med" len="med"/>
          </a:ln>
        </p:spPr>
        <p:txBody>
          <a:bodyPr/>
          <a:lstStyle/>
          <a:p>
            <a:endParaRPr lang="zh-CN" altLang="en-US"/>
          </a:p>
        </p:txBody>
      </p:sp>
      <p:sp>
        <p:nvSpPr>
          <p:cNvPr id="5139" name="Line 19"/>
          <p:cNvSpPr>
            <a:spLocks noChangeShapeType="1"/>
          </p:cNvSpPr>
          <p:nvPr/>
        </p:nvSpPr>
        <p:spPr bwMode="auto">
          <a:xfrm flipH="1">
            <a:off x="4953000" y="4051300"/>
            <a:ext cx="19050" cy="673100"/>
          </a:xfrm>
          <a:prstGeom prst="line">
            <a:avLst/>
          </a:prstGeom>
          <a:noFill/>
          <a:ln w="9525">
            <a:solidFill>
              <a:schemeClr val="tx1"/>
            </a:solidFill>
            <a:round/>
            <a:headEnd/>
            <a:tailEnd type="triangle" w="med" len="med"/>
          </a:ln>
        </p:spPr>
        <p:txBody>
          <a:bodyPr/>
          <a:lstStyle/>
          <a:p>
            <a:endParaRPr lang="zh-CN" altLang="en-US"/>
          </a:p>
        </p:txBody>
      </p:sp>
      <p:sp>
        <p:nvSpPr>
          <p:cNvPr id="5140" name="AutoShape 20"/>
          <p:cNvSpPr>
            <a:spLocks noChangeArrowheads="1"/>
          </p:cNvSpPr>
          <p:nvPr/>
        </p:nvSpPr>
        <p:spPr bwMode="auto">
          <a:xfrm>
            <a:off x="7620000" y="3048000"/>
            <a:ext cx="395288" cy="460375"/>
          </a:xfrm>
          <a:prstGeom prst="downArrow">
            <a:avLst>
              <a:gd name="adj1" fmla="val 50000"/>
              <a:gd name="adj2" fmla="val 29116"/>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5141" name="Line 21"/>
          <p:cNvSpPr>
            <a:spLocks noChangeShapeType="1"/>
          </p:cNvSpPr>
          <p:nvPr/>
        </p:nvSpPr>
        <p:spPr bwMode="auto">
          <a:xfrm flipH="1">
            <a:off x="6156325" y="3898900"/>
            <a:ext cx="1025525" cy="0"/>
          </a:xfrm>
          <a:prstGeom prst="line">
            <a:avLst/>
          </a:prstGeom>
          <a:noFill/>
          <a:ln w="9525">
            <a:solidFill>
              <a:schemeClr val="tx1"/>
            </a:solidFill>
            <a:prstDash val="dash"/>
            <a:round/>
            <a:headEnd/>
            <a:tailEnd type="triangle" w="med" len="med"/>
          </a:ln>
        </p:spPr>
        <p:txBody>
          <a:bodyPr/>
          <a:lstStyle/>
          <a:p>
            <a:endParaRPr lang="zh-CN" altLang="en-US"/>
          </a:p>
        </p:txBody>
      </p:sp>
      <p:sp>
        <p:nvSpPr>
          <p:cNvPr id="5142" name="Line 22"/>
          <p:cNvSpPr>
            <a:spLocks noChangeShapeType="1"/>
          </p:cNvSpPr>
          <p:nvPr/>
        </p:nvSpPr>
        <p:spPr bwMode="auto">
          <a:xfrm>
            <a:off x="1676400" y="2590800"/>
            <a:ext cx="0" cy="765175"/>
          </a:xfrm>
          <a:prstGeom prst="line">
            <a:avLst/>
          </a:prstGeom>
          <a:noFill/>
          <a:ln w="9525">
            <a:solidFill>
              <a:schemeClr val="tx1"/>
            </a:solidFill>
            <a:round/>
            <a:headEnd/>
            <a:tailEnd type="triangle" w="med" len="med"/>
          </a:ln>
        </p:spPr>
        <p:txBody>
          <a:bodyPr/>
          <a:lstStyle/>
          <a:p>
            <a:endParaRPr lang="zh-CN" altLang="en-US"/>
          </a:p>
        </p:txBody>
      </p:sp>
      <p:sp>
        <p:nvSpPr>
          <p:cNvPr id="5143" name="Line 23"/>
          <p:cNvSpPr>
            <a:spLocks noChangeShapeType="1"/>
          </p:cNvSpPr>
          <p:nvPr/>
        </p:nvSpPr>
        <p:spPr bwMode="auto">
          <a:xfrm>
            <a:off x="1676400" y="3886200"/>
            <a:ext cx="15875" cy="479425"/>
          </a:xfrm>
          <a:prstGeom prst="line">
            <a:avLst/>
          </a:prstGeom>
          <a:noFill/>
          <a:ln w="9525">
            <a:solidFill>
              <a:schemeClr val="tx1"/>
            </a:solidFill>
            <a:round/>
            <a:headEnd/>
            <a:tailEnd type="triangle" w="med" len="med"/>
          </a:ln>
        </p:spPr>
        <p:txBody>
          <a:bodyPr/>
          <a:lstStyle/>
          <a:p>
            <a:endParaRPr lang="zh-CN" altLang="en-US"/>
          </a:p>
        </p:txBody>
      </p:sp>
      <p:sp>
        <p:nvSpPr>
          <p:cNvPr id="5144" name="Text Box 24"/>
          <p:cNvSpPr txBox="1">
            <a:spLocks noChangeArrowheads="1"/>
          </p:cNvSpPr>
          <p:nvPr/>
        </p:nvSpPr>
        <p:spPr bwMode="auto">
          <a:xfrm>
            <a:off x="1219200" y="228600"/>
            <a:ext cx="7543800" cy="641350"/>
          </a:xfrm>
          <a:prstGeom prst="rect">
            <a:avLst/>
          </a:prstGeom>
          <a:noFill/>
          <a:ln w="9525">
            <a:noFill/>
            <a:miter lim="800000"/>
            <a:headEnd/>
            <a:tailEnd/>
          </a:ln>
        </p:spPr>
        <p:txBody>
          <a:bodyPr>
            <a:spAutoFit/>
          </a:bodyPr>
          <a:lstStyle/>
          <a:p>
            <a:pPr>
              <a:spcBef>
                <a:spcPct val="50000"/>
              </a:spcBef>
            </a:pPr>
            <a:r>
              <a:rPr kumimoji="1" lang="zh-CN" altLang="en-US" sz="3600" b="1">
                <a:solidFill>
                  <a:schemeClr val="accent2"/>
                </a:solidFill>
                <a:latin typeface="Times New Roman" pitchFamily="18" charset="0"/>
              </a:rPr>
              <a:t>长期投资决策中关键性的步骤</a:t>
            </a:r>
          </a:p>
        </p:txBody>
      </p:sp>
      <p:sp>
        <p:nvSpPr>
          <p:cNvPr id="5145" name="Text Box 25"/>
          <p:cNvSpPr txBox="1">
            <a:spLocks noChangeArrowheads="1"/>
          </p:cNvSpPr>
          <p:nvPr/>
        </p:nvSpPr>
        <p:spPr bwMode="auto">
          <a:xfrm>
            <a:off x="7010400" y="4724400"/>
            <a:ext cx="1752600" cy="466725"/>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2400" b="1" u="sng">
                <a:solidFill>
                  <a:srgbClr val="FF3300"/>
                </a:solidFill>
                <a:latin typeface="Times New Roman" pitchFamily="18" charset="0"/>
              </a:rPr>
              <a:t>决策变量</a:t>
            </a:r>
          </a:p>
        </p:txBody>
      </p:sp>
      <p:sp>
        <p:nvSpPr>
          <p:cNvPr id="5146" name="Line 26"/>
          <p:cNvSpPr>
            <a:spLocks noChangeShapeType="1"/>
          </p:cNvSpPr>
          <p:nvPr/>
        </p:nvSpPr>
        <p:spPr bwMode="auto">
          <a:xfrm>
            <a:off x="5943600" y="4038600"/>
            <a:ext cx="1066800" cy="68580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5147" name="Line 27"/>
          <p:cNvSpPr>
            <a:spLocks noChangeShapeType="1"/>
          </p:cNvSpPr>
          <p:nvPr/>
        </p:nvSpPr>
        <p:spPr bwMode="auto">
          <a:xfrm>
            <a:off x="6096000" y="3048000"/>
            <a:ext cx="1143000" cy="1600200"/>
          </a:xfrm>
          <a:prstGeom prst="line">
            <a:avLst/>
          </a:prstGeom>
          <a:noFill/>
          <a:ln w="9525">
            <a:solidFill>
              <a:schemeClr val="tx1"/>
            </a:solidFill>
            <a:round/>
            <a:headEnd type="triangle" w="med" len="med"/>
            <a:tailEnd type="triangle" w="med" len="med"/>
          </a:ln>
        </p:spPr>
        <p:txBody>
          <a:bodyPr/>
          <a:lstStyle/>
          <a:p>
            <a:endParaRPr lang="zh-CN" altLang="en-US"/>
          </a:p>
        </p:txBody>
      </p:sp>
    </p:spTree>
    <p:extLst>
      <p:ext uri="{BB962C8B-B14F-4D97-AF65-F5344CB8AC3E}">
        <p14:creationId xmlns:p14="http://schemas.microsoft.com/office/powerpoint/2010/main" val="2384476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a:grpSpLocks/>
          </p:cNvGrpSpPr>
          <p:nvPr/>
        </p:nvGrpSpPr>
        <p:grpSpPr bwMode="auto">
          <a:xfrm>
            <a:off x="4140200" y="2708275"/>
            <a:ext cx="4895850" cy="576263"/>
            <a:chOff x="2562" y="1797"/>
            <a:chExt cx="3198" cy="318"/>
          </a:xfrm>
        </p:grpSpPr>
        <p:sp>
          <p:nvSpPr>
            <p:cNvPr id="26632" name="Rectangle 15"/>
            <p:cNvSpPr>
              <a:spLocks noChangeArrowheads="1"/>
            </p:cNvSpPr>
            <p:nvPr/>
          </p:nvSpPr>
          <p:spPr bwMode="auto">
            <a:xfrm>
              <a:off x="2562" y="1797"/>
              <a:ext cx="3198" cy="31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33" name="AutoShape 16"/>
            <p:cNvSpPr>
              <a:spLocks noChangeArrowheads="1"/>
            </p:cNvSpPr>
            <p:nvPr/>
          </p:nvSpPr>
          <p:spPr bwMode="auto">
            <a:xfrm>
              <a:off x="2562" y="1797"/>
              <a:ext cx="227" cy="318"/>
            </a:xfrm>
            <a:prstGeom prst="homePlate">
              <a:avLst>
                <a:gd name="adj" fmla="val 25000"/>
              </a:avLst>
            </a:prstGeom>
            <a:solidFill>
              <a:schemeClr val="bg2"/>
            </a:solidFill>
            <a:ln w="9525">
              <a:solidFill>
                <a:schemeClr val="tx1"/>
              </a:solidFill>
              <a:miter lim="800000"/>
              <a:headEnd/>
              <a:tailEnd/>
            </a:ln>
          </p:spPr>
          <p:txBody>
            <a:bodyPr wrap="none" anchor="ctr"/>
            <a:lstStyle/>
            <a:p>
              <a:endParaRPr lang="zh-CN" altLang="en-US"/>
            </a:p>
          </p:txBody>
        </p:sp>
      </p:grpSp>
      <p:sp>
        <p:nvSpPr>
          <p:cNvPr id="26627" name="Rectangle 2"/>
          <p:cNvSpPr>
            <a:spLocks noGrp="1" noChangeArrowheads="1"/>
          </p:cNvSpPr>
          <p:nvPr>
            <p:ph type="title" idx="4294967295"/>
          </p:nvPr>
        </p:nvSpPr>
        <p:spPr>
          <a:xfrm>
            <a:off x="457200" y="908050"/>
            <a:ext cx="7543800" cy="1368425"/>
          </a:xfrm>
        </p:spPr>
        <p:txBody>
          <a:bodyPr>
            <a:normAutofit fontScale="90000"/>
          </a:bodyPr>
          <a:lstStyle/>
          <a:p>
            <a:r>
              <a:rPr lang="en-US" altLang="zh-CN" sz="5400" smtClean="0">
                <a:latin typeface="华文细黑" pitchFamily="2" charset="-122"/>
                <a:ea typeface="华文细黑" pitchFamily="2" charset="-122"/>
              </a:rPr>
              <a:t>                                                        </a:t>
            </a:r>
            <a:br>
              <a:rPr lang="en-US" altLang="zh-CN" sz="5400" smtClean="0">
                <a:latin typeface="华文细黑" pitchFamily="2" charset="-122"/>
                <a:ea typeface="华文细黑" pitchFamily="2" charset="-122"/>
              </a:rPr>
            </a:br>
            <a:r>
              <a:rPr lang="en-US" altLang="zh-CN" sz="5400" smtClean="0">
                <a:latin typeface="华文细黑" pitchFamily="2" charset="-122"/>
                <a:ea typeface="华文细黑" pitchFamily="2" charset="-122"/>
              </a:rPr>
              <a:t/>
            </a:r>
            <a:br>
              <a:rPr lang="en-US" altLang="zh-CN" sz="5400" smtClean="0">
                <a:latin typeface="华文细黑" pitchFamily="2" charset="-122"/>
                <a:ea typeface="华文细黑" pitchFamily="2" charset="-122"/>
              </a:rPr>
            </a:br>
            <a:r>
              <a:rPr lang="en-US" altLang="zh-CN" sz="4800" smtClean="0">
                <a:latin typeface="华文细黑" pitchFamily="2" charset="-122"/>
                <a:ea typeface="华文细黑" pitchFamily="2" charset="-122"/>
              </a:rPr>
              <a:t>7.2 </a:t>
            </a:r>
            <a:r>
              <a:rPr lang="zh-CN" altLang="en-US" sz="4800" smtClean="0">
                <a:latin typeface="华文细黑" pitchFamily="2" charset="-122"/>
                <a:ea typeface="华文细黑" pitchFamily="2" charset="-122"/>
              </a:rPr>
              <a:t>投资现金流量的分析</a:t>
            </a:r>
            <a:br>
              <a:rPr lang="zh-CN" altLang="en-US" sz="4800" smtClean="0">
                <a:latin typeface="华文细黑" pitchFamily="2" charset="-122"/>
                <a:ea typeface="华文细黑" pitchFamily="2" charset="-122"/>
              </a:rPr>
            </a:br>
            <a:endParaRPr lang="zh-CN" altLang="en-US" sz="4800" smtClean="0">
              <a:latin typeface="华文细黑" pitchFamily="2" charset="-122"/>
              <a:ea typeface="华文细黑" pitchFamily="2" charset="-122"/>
            </a:endParaRPr>
          </a:p>
        </p:txBody>
      </p:sp>
      <p:sp>
        <p:nvSpPr>
          <p:cNvPr id="26628" name="Rectangle 3"/>
          <p:cNvSpPr>
            <a:spLocks noGrp="1" noChangeArrowheads="1"/>
          </p:cNvSpPr>
          <p:nvPr>
            <p:ph type="body" idx="4294967295"/>
          </p:nvPr>
        </p:nvSpPr>
        <p:spPr>
          <a:xfrm>
            <a:off x="611188" y="1773238"/>
            <a:ext cx="8532812" cy="3638550"/>
          </a:xfrm>
        </p:spPr>
        <p:txBody>
          <a:bodyPr/>
          <a:lstStyle/>
          <a:p>
            <a:pPr algn="just">
              <a:buFont typeface="Wingdings" pitchFamily="2" charset="2"/>
              <a:buNone/>
            </a:pPr>
            <a:endParaRPr lang="zh-CN" altLang="en-US" b="1" dirty="0" smtClean="0"/>
          </a:p>
          <a:p>
            <a:pPr lvl="1">
              <a:buFont typeface="Wingdings" pitchFamily="2" charset="2"/>
              <a:buNone/>
            </a:pPr>
            <a:endParaRPr lang="zh-CN" altLang="en-US" dirty="0" smtClean="0">
              <a:latin typeface="楷体_GB2312" pitchFamily="49" charset="-122"/>
              <a:ea typeface="楷体_GB2312" pitchFamily="49" charset="-122"/>
            </a:endParaRPr>
          </a:p>
          <a:p>
            <a:endParaRPr lang="zh-CN" altLang="en-US" dirty="0" smtClean="0"/>
          </a:p>
          <a:p>
            <a:endParaRPr lang="zh-CN" altLang="en-US" dirty="0" smtClean="0"/>
          </a:p>
        </p:txBody>
      </p:sp>
      <p:sp>
        <p:nvSpPr>
          <p:cNvPr id="26629" name="Rectangle 4"/>
          <p:cNvSpPr>
            <a:spLocks noChangeArrowheads="1"/>
          </p:cNvSpPr>
          <p:nvPr/>
        </p:nvSpPr>
        <p:spPr bwMode="auto">
          <a:xfrm flipV="1">
            <a:off x="3563938" y="1844675"/>
            <a:ext cx="71437" cy="4724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30" name="Rectangle 5"/>
          <p:cNvSpPr>
            <a:spLocks noChangeArrowheads="1"/>
          </p:cNvSpPr>
          <p:nvPr/>
        </p:nvSpPr>
        <p:spPr bwMode="auto">
          <a:xfrm>
            <a:off x="1331913" y="3284538"/>
            <a:ext cx="1944687" cy="1368425"/>
          </a:xfrm>
          <a:prstGeom prst="rect">
            <a:avLst/>
          </a:prstGeom>
          <a:solidFill>
            <a:schemeClr val="accent1"/>
          </a:solidFill>
          <a:ln w="9525">
            <a:solidFill>
              <a:srgbClr val="000000"/>
            </a:solidFill>
            <a:miter lim="800000"/>
            <a:headEnd/>
            <a:tailEnd/>
          </a:ln>
        </p:spPr>
        <p:txBody>
          <a:bodyPr/>
          <a:lstStyle/>
          <a:p>
            <a:pPr algn="just"/>
            <a:r>
              <a:rPr lang="zh-CN" altLang="en-US" b="1">
                <a:solidFill>
                  <a:srgbClr val="663300"/>
                </a:solidFill>
                <a:latin typeface="宋体" pitchFamily="2" charset="-122"/>
                <a:ea typeface="楷体_GB2312" pitchFamily="49" charset="-122"/>
              </a:rPr>
              <a:t>　现金流量是指与投资决策有关的现金流入、流出的数量。</a:t>
            </a:r>
            <a:endParaRPr lang="zh-CN" altLang="en-US" b="1">
              <a:solidFill>
                <a:srgbClr val="663300"/>
              </a:solidFill>
              <a:ea typeface="楷体_GB2312" pitchFamily="49" charset="-122"/>
            </a:endParaRPr>
          </a:p>
        </p:txBody>
      </p:sp>
      <p:sp>
        <p:nvSpPr>
          <p:cNvPr id="26631" name="Rectangle 6"/>
          <p:cNvSpPr>
            <a:spLocks noChangeArrowheads="1"/>
          </p:cNvSpPr>
          <p:nvPr/>
        </p:nvSpPr>
        <p:spPr bwMode="auto">
          <a:xfrm>
            <a:off x="4140200" y="2781300"/>
            <a:ext cx="4752975" cy="2735263"/>
          </a:xfrm>
          <a:prstGeom prst="rect">
            <a:avLst/>
          </a:prstGeom>
          <a:noFill/>
          <a:ln w="9525">
            <a:noFill/>
            <a:miter lim="800000"/>
            <a:headEnd/>
            <a:tailEnd/>
          </a:ln>
        </p:spPr>
        <p:txBody>
          <a:bodyPr/>
          <a:lstStyle/>
          <a:p>
            <a:pPr marL="692150" lvl="1" indent="-347663" eaLnBrk="0" hangingPunct="0">
              <a:spcBef>
                <a:spcPct val="20000"/>
              </a:spcBef>
              <a:buClr>
                <a:schemeClr val="accent2"/>
              </a:buClr>
              <a:buSzPct val="70000"/>
              <a:buFont typeface="Wingdings" pitchFamily="2" charset="2"/>
              <a:buChar char="l"/>
            </a:pPr>
            <a:r>
              <a:rPr lang="zh-CN" altLang="en-US" sz="2200" b="1" dirty="0">
                <a:latin typeface="楷体_GB2312" pitchFamily="49" charset="-122"/>
                <a:ea typeface="楷体_GB2312" pitchFamily="49" charset="-122"/>
              </a:rPr>
              <a:t>现金流量的构成</a:t>
            </a:r>
            <a:r>
              <a:rPr lang="zh-CN" altLang="en-US" sz="2200" dirty="0">
                <a:latin typeface="楷体_GB2312" pitchFamily="49" charset="-122"/>
                <a:ea typeface="楷体_GB2312" pitchFamily="49" charset="-122"/>
              </a:rPr>
              <a:t> </a:t>
            </a:r>
          </a:p>
          <a:p>
            <a:pPr marL="692150" lvl="1" indent="-347663" eaLnBrk="0" hangingPunct="0">
              <a:spcBef>
                <a:spcPct val="20000"/>
              </a:spcBef>
              <a:buClr>
                <a:schemeClr val="accent2"/>
              </a:buClr>
              <a:buSzPct val="70000"/>
              <a:buFont typeface="Wingdings" pitchFamily="2" charset="2"/>
              <a:buChar char="l"/>
            </a:pPr>
            <a:endParaRPr lang="zh-CN" altLang="en-US" sz="2200" b="1" dirty="0">
              <a:latin typeface="楷体_GB2312" pitchFamily="49" charset="-122"/>
              <a:ea typeface="楷体_GB2312" pitchFamily="49" charset="-122"/>
            </a:endParaRPr>
          </a:p>
          <a:p>
            <a:pPr marL="692150" lvl="1" indent="-347663" eaLnBrk="0" hangingPunct="0">
              <a:spcBef>
                <a:spcPct val="20000"/>
              </a:spcBef>
              <a:buClr>
                <a:schemeClr val="accent2"/>
              </a:buClr>
              <a:buSzPct val="70000"/>
              <a:buFont typeface="Wingdings" pitchFamily="2" charset="2"/>
              <a:buChar char="l"/>
            </a:pPr>
            <a:r>
              <a:rPr lang="zh-CN" altLang="en-US" sz="2200" b="1" dirty="0">
                <a:latin typeface="楷体_GB2312" pitchFamily="49" charset="-122"/>
                <a:ea typeface="楷体_GB2312" pitchFamily="49" charset="-122"/>
              </a:rPr>
              <a:t>现金流量的计算</a:t>
            </a:r>
            <a:r>
              <a:rPr lang="zh-CN" altLang="en-US" sz="2200" dirty="0">
                <a:latin typeface="楷体_GB2312" pitchFamily="49" charset="-122"/>
                <a:ea typeface="楷体_GB2312" pitchFamily="49" charset="-122"/>
              </a:rPr>
              <a:t> </a:t>
            </a:r>
          </a:p>
          <a:p>
            <a:pPr marL="692150" lvl="1" indent="-347663" eaLnBrk="0" hangingPunct="0">
              <a:spcBef>
                <a:spcPct val="20000"/>
              </a:spcBef>
              <a:buClr>
                <a:schemeClr val="accent2"/>
              </a:buClr>
              <a:buSzPct val="70000"/>
              <a:buFont typeface="Wingdings" pitchFamily="2" charset="2"/>
              <a:buChar char="l"/>
            </a:pPr>
            <a:endParaRPr lang="zh-CN" altLang="en-US" sz="2200" b="1" dirty="0">
              <a:latin typeface="楷体_GB2312" pitchFamily="49" charset="-122"/>
              <a:ea typeface="楷体_GB2312" pitchFamily="49" charset="-122"/>
            </a:endParaRPr>
          </a:p>
          <a:p>
            <a:pPr marL="692150" lvl="1" indent="-347663" eaLnBrk="0" hangingPunct="0">
              <a:spcBef>
                <a:spcPct val="20000"/>
              </a:spcBef>
              <a:buClr>
                <a:schemeClr val="accent2"/>
              </a:buClr>
              <a:buSzPct val="70000"/>
              <a:buFont typeface="Wingdings" pitchFamily="2" charset="2"/>
              <a:buChar char="l"/>
            </a:pPr>
            <a:r>
              <a:rPr lang="zh-CN" altLang="en-US" sz="2200" b="1" dirty="0">
                <a:latin typeface="楷体_GB2312" pitchFamily="49" charset="-122"/>
                <a:ea typeface="楷体_GB2312" pitchFamily="49" charset="-122"/>
              </a:rPr>
              <a:t>投资决策中使用现金流量的原因</a:t>
            </a:r>
            <a:r>
              <a:rPr lang="zh-CN" altLang="en-US" sz="2200" dirty="0">
                <a:latin typeface="楷体_GB2312" pitchFamily="49" charset="-122"/>
                <a:ea typeface="楷体_GB2312" pitchFamily="49" charset="-122"/>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57200" y="714356"/>
            <a:ext cx="8229600" cy="1571636"/>
          </a:xfrm>
        </p:spPr>
        <p:txBody>
          <a:bodyPr/>
          <a:lstStyle/>
          <a:p>
            <a:r>
              <a:rPr lang="zh-CN" altLang="en-US" sz="3500" b="1" dirty="0" smtClean="0">
                <a:latin typeface="楷体_GB2312" pitchFamily="49" charset="-122"/>
                <a:ea typeface="楷体_GB2312" pitchFamily="49" charset="-122"/>
              </a:rPr>
              <a:t>现金流量的构成</a:t>
            </a:r>
          </a:p>
        </p:txBody>
      </p:sp>
      <p:sp>
        <p:nvSpPr>
          <p:cNvPr id="27651" name="Rectangle 3"/>
          <p:cNvSpPr>
            <a:spLocks noGrp="1" noChangeArrowheads="1"/>
          </p:cNvSpPr>
          <p:nvPr>
            <p:ph type="body" idx="4294967295"/>
          </p:nvPr>
        </p:nvSpPr>
        <p:spPr>
          <a:xfrm>
            <a:off x="457200" y="2852738"/>
            <a:ext cx="8229600" cy="3278187"/>
          </a:xfrm>
        </p:spPr>
        <p:txBody>
          <a:bodyPr/>
          <a:lstStyle/>
          <a:p>
            <a:r>
              <a:rPr lang="zh-CN" altLang="en-US" b="1" dirty="0" smtClean="0"/>
              <a:t>初始（期初）现金流量</a:t>
            </a:r>
            <a:r>
              <a:rPr lang="zh-CN" altLang="en-US" dirty="0" smtClean="0"/>
              <a:t> </a:t>
            </a:r>
          </a:p>
          <a:p>
            <a:r>
              <a:rPr lang="zh-CN" altLang="en-US" b="1" dirty="0" smtClean="0"/>
              <a:t>营业现金流量</a:t>
            </a:r>
            <a:r>
              <a:rPr lang="zh-CN" altLang="en-US" dirty="0" smtClean="0"/>
              <a:t> </a:t>
            </a:r>
          </a:p>
          <a:p>
            <a:r>
              <a:rPr lang="zh-CN" altLang="en-US" b="1" dirty="0" smtClean="0"/>
              <a:t>终结（期末）现金流量 </a:t>
            </a:r>
          </a:p>
          <a:p>
            <a:endParaRPr lang="zh-CN" alt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457200" y="333375"/>
            <a:ext cx="7543800" cy="1871663"/>
          </a:xfrm>
        </p:spPr>
        <p:txBody>
          <a:bodyPr/>
          <a:lstStyle/>
          <a:p>
            <a:r>
              <a:rPr lang="zh-CN" altLang="en-US" b="0" dirty="0" smtClean="0"/>
              <a:t>（</a:t>
            </a:r>
            <a:r>
              <a:rPr lang="en-US" altLang="zh-CN" b="0" dirty="0" smtClean="0"/>
              <a:t>1</a:t>
            </a:r>
            <a:r>
              <a:rPr lang="zh-CN" altLang="en-US" b="0" dirty="0" smtClean="0"/>
              <a:t>）初始现金流量</a:t>
            </a:r>
            <a:r>
              <a:rPr lang="zh-CN" altLang="en-US" dirty="0" smtClean="0"/>
              <a:t> </a:t>
            </a:r>
            <a:br>
              <a:rPr lang="zh-CN" altLang="en-US" dirty="0" smtClean="0"/>
            </a:br>
            <a:endParaRPr lang="zh-CN" altLang="en-US" dirty="0" smtClean="0"/>
          </a:p>
        </p:txBody>
      </p:sp>
      <p:sp>
        <p:nvSpPr>
          <p:cNvPr id="28675" name="Rectangle 3"/>
          <p:cNvSpPr>
            <a:spLocks noGrp="1" noChangeArrowheads="1"/>
          </p:cNvSpPr>
          <p:nvPr>
            <p:ph type="body" idx="4294967295"/>
          </p:nvPr>
        </p:nvSpPr>
        <p:spPr>
          <a:xfrm>
            <a:off x="1258888" y="1844675"/>
            <a:ext cx="4835525" cy="4411663"/>
          </a:xfrm>
        </p:spPr>
        <p:txBody>
          <a:bodyPr>
            <a:normAutofit fontScale="92500"/>
          </a:bodyPr>
          <a:lstStyle/>
          <a:p>
            <a:pPr algn="just"/>
            <a:r>
              <a:rPr lang="zh-CN" altLang="en-US" smtClean="0"/>
              <a:t>投资前费用 </a:t>
            </a:r>
          </a:p>
          <a:p>
            <a:pPr algn="just"/>
            <a:r>
              <a:rPr lang="zh-CN" altLang="en-US" smtClean="0"/>
              <a:t>设备购置费用 </a:t>
            </a:r>
          </a:p>
          <a:p>
            <a:pPr algn="just"/>
            <a:r>
              <a:rPr lang="zh-CN" altLang="en-US" smtClean="0"/>
              <a:t>设备安装费用 </a:t>
            </a:r>
          </a:p>
          <a:p>
            <a:pPr algn="just"/>
            <a:r>
              <a:rPr lang="zh-CN" altLang="en-US" smtClean="0"/>
              <a:t>建筑工程费 </a:t>
            </a:r>
          </a:p>
          <a:p>
            <a:pPr algn="just"/>
            <a:r>
              <a:rPr lang="zh-CN" altLang="en-US" smtClean="0"/>
              <a:t>营运资金的垫支 </a:t>
            </a:r>
          </a:p>
          <a:p>
            <a:pPr algn="just"/>
            <a:r>
              <a:rPr lang="zh-CN" altLang="en-US" smtClean="0"/>
              <a:t>原有固定资产的变价收入扣除相关税金后的净收益 </a:t>
            </a:r>
          </a:p>
          <a:p>
            <a:pPr algn="just"/>
            <a:r>
              <a:rPr lang="zh-CN" altLang="en-US" smtClean="0"/>
              <a:t>不可预见费 </a:t>
            </a:r>
          </a:p>
          <a:p>
            <a:endParaRPr lang="zh-CN"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p:txBody>
          <a:bodyPr/>
          <a:lstStyle/>
          <a:p>
            <a:r>
              <a:rPr lang="zh-CN" altLang="en-US" b="0" dirty="0" smtClean="0"/>
              <a:t>（</a:t>
            </a:r>
            <a:r>
              <a:rPr lang="en-US" altLang="zh-CN" b="0" dirty="0" smtClean="0"/>
              <a:t>2</a:t>
            </a:r>
            <a:r>
              <a:rPr lang="zh-CN" altLang="en-US" b="0" dirty="0" smtClean="0"/>
              <a:t>）营业现金流量</a:t>
            </a:r>
          </a:p>
        </p:txBody>
      </p:sp>
      <p:sp>
        <p:nvSpPr>
          <p:cNvPr id="102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29" name="Rectangle 6"/>
          <p:cNvSpPr>
            <a:spLocks noChangeArrowheads="1"/>
          </p:cNvSpPr>
          <p:nvPr/>
        </p:nvSpPr>
        <p:spPr bwMode="auto">
          <a:xfrm>
            <a:off x="0" y="180975"/>
            <a:ext cx="312738" cy="274638"/>
          </a:xfrm>
          <a:prstGeom prst="rect">
            <a:avLst/>
          </a:prstGeom>
          <a:noFill/>
          <a:ln w="9525">
            <a:noFill/>
            <a:miter lim="800000"/>
            <a:headEnd/>
            <a:tailEnd/>
          </a:ln>
        </p:spPr>
        <p:txBody>
          <a:bodyPr wrap="none" anchor="ctr">
            <a:spAutoFit/>
          </a:bodyPr>
          <a:lstStyle/>
          <a:p>
            <a:pPr eaLnBrk="0" hangingPunct="0"/>
            <a:r>
              <a:rPr lang="zh-CN" altLang="en-US" sz="1200">
                <a:cs typeface="Times New Roman" pitchFamily="18" charset="0"/>
              </a:rPr>
              <a:t>   </a:t>
            </a:r>
            <a:endParaRPr lang="zh-CN" altLang="en-US"/>
          </a:p>
        </p:txBody>
      </p:sp>
      <p:sp>
        <p:nvSpPr>
          <p:cNvPr id="103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31" name="Rectangle 9"/>
          <p:cNvSpPr>
            <a:spLocks noChangeArrowheads="1"/>
          </p:cNvSpPr>
          <p:nvPr/>
        </p:nvSpPr>
        <p:spPr bwMode="auto">
          <a:xfrm>
            <a:off x="0" y="180975"/>
            <a:ext cx="312738" cy="274638"/>
          </a:xfrm>
          <a:prstGeom prst="rect">
            <a:avLst/>
          </a:prstGeom>
          <a:noFill/>
          <a:ln w="9525">
            <a:noFill/>
            <a:miter lim="800000"/>
            <a:headEnd/>
            <a:tailEnd/>
          </a:ln>
        </p:spPr>
        <p:txBody>
          <a:bodyPr wrap="none" anchor="ctr">
            <a:spAutoFit/>
          </a:bodyPr>
          <a:lstStyle/>
          <a:p>
            <a:pPr eaLnBrk="0" hangingPunct="0"/>
            <a:r>
              <a:rPr lang="zh-CN" altLang="en-US" sz="1200">
                <a:cs typeface="Times New Roman" pitchFamily="18" charset="0"/>
              </a:rPr>
              <a:t>   </a:t>
            </a:r>
            <a:endParaRPr lang="zh-CN" altLang="en-US"/>
          </a:p>
        </p:txBody>
      </p:sp>
      <p:graphicFrame>
        <p:nvGraphicFramePr>
          <p:cNvPr id="1026" name="Object 13"/>
          <p:cNvGraphicFramePr>
            <a:graphicFrameLocks noChangeAspect="1"/>
          </p:cNvGraphicFramePr>
          <p:nvPr/>
        </p:nvGraphicFramePr>
        <p:xfrm>
          <a:off x="642938" y="2071688"/>
          <a:ext cx="6000750" cy="1673225"/>
        </p:xfrm>
        <a:graphic>
          <a:graphicData uri="http://schemas.openxmlformats.org/presentationml/2006/ole">
            <mc:AlternateContent xmlns:mc="http://schemas.openxmlformats.org/markup-compatibility/2006">
              <mc:Choice xmlns:v="urn:schemas-microsoft-com:vml" Requires="v">
                <p:oleObj spid="_x0000_s1075" name="Equation" r:id="rId3" imgW="2412720" imgH="672840" progId="">
                  <p:embed/>
                </p:oleObj>
              </mc:Choice>
              <mc:Fallback>
                <p:oleObj name="Equation" r:id="rId3" imgW="2412720" imgH="672840" progId="">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8" y="2071688"/>
                        <a:ext cx="6000750" cy="167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r>
              <a:rPr lang="zh-CN" altLang="en-US" b="0" dirty="0" smtClean="0"/>
              <a:t>（</a:t>
            </a:r>
            <a:r>
              <a:rPr lang="en-US" altLang="zh-CN" b="0" dirty="0" smtClean="0"/>
              <a:t>3</a:t>
            </a:r>
            <a:r>
              <a:rPr lang="zh-CN" altLang="en-US" b="0" dirty="0" smtClean="0"/>
              <a:t>）终结现金流量</a:t>
            </a:r>
          </a:p>
        </p:txBody>
      </p:sp>
      <p:sp>
        <p:nvSpPr>
          <p:cNvPr id="31747" name="Rectangle 3"/>
          <p:cNvSpPr>
            <a:spLocks noGrp="1" noChangeArrowheads="1"/>
          </p:cNvSpPr>
          <p:nvPr>
            <p:ph type="body" idx="4294967295"/>
          </p:nvPr>
        </p:nvSpPr>
        <p:spPr>
          <a:xfrm>
            <a:off x="468313" y="3068638"/>
            <a:ext cx="8229600" cy="2414587"/>
          </a:xfrm>
        </p:spPr>
        <p:txBody>
          <a:bodyPr/>
          <a:lstStyle/>
          <a:p>
            <a:pPr lvl="1">
              <a:buClr>
                <a:schemeClr val="hlink"/>
              </a:buClr>
              <a:buFont typeface="Wingdings" pitchFamily="2" charset="2"/>
              <a:buNone/>
            </a:pPr>
            <a:r>
              <a:rPr lang="zh-CN" altLang="en-US" sz="2100" smtClean="0">
                <a:ea typeface="楷体_GB2312" pitchFamily="49" charset="-122"/>
              </a:rPr>
              <a:t>固定资产残值收入或变价收入</a:t>
            </a:r>
          </a:p>
          <a:p>
            <a:pPr lvl="1">
              <a:buClr>
                <a:schemeClr val="hlink"/>
              </a:buClr>
              <a:buFont typeface="Wingdings" pitchFamily="2" charset="2"/>
              <a:buNone/>
            </a:pPr>
            <a:endParaRPr lang="zh-CN" altLang="en-US" sz="2100" smtClean="0">
              <a:ea typeface="楷体_GB2312" pitchFamily="49" charset="-122"/>
            </a:endParaRPr>
          </a:p>
          <a:p>
            <a:pPr lvl="1">
              <a:buClr>
                <a:schemeClr val="hlink"/>
              </a:buClr>
              <a:buFont typeface="Wingdings" pitchFamily="2" charset="2"/>
              <a:buNone/>
            </a:pPr>
            <a:r>
              <a:rPr lang="zh-CN" altLang="en-US" sz="2100" smtClean="0">
                <a:ea typeface="楷体_GB2312" pitchFamily="49" charset="-122"/>
              </a:rPr>
              <a:t>收回垫支在流动资产上的资金</a:t>
            </a:r>
          </a:p>
          <a:p>
            <a:pPr lvl="1">
              <a:buClr>
                <a:schemeClr val="hlink"/>
              </a:buClr>
              <a:buFont typeface="Wingdings" pitchFamily="2" charset="2"/>
              <a:buNone/>
            </a:pPr>
            <a:endParaRPr lang="zh-CN" altLang="en-US" sz="2100" smtClean="0">
              <a:ea typeface="楷体_GB2312" pitchFamily="49" charset="-122"/>
            </a:endParaRPr>
          </a:p>
          <a:p>
            <a:pPr lvl="1">
              <a:buClr>
                <a:schemeClr val="hlink"/>
              </a:buClr>
              <a:buFont typeface="Wingdings" pitchFamily="2" charset="2"/>
              <a:buNone/>
            </a:pPr>
            <a:r>
              <a:rPr lang="zh-CN" altLang="en-US" sz="2100" smtClean="0">
                <a:ea typeface="楷体_GB2312" pitchFamily="49" charset="-122"/>
              </a:rPr>
              <a:t>停止使用的土地的变价收入</a:t>
            </a:r>
          </a:p>
          <a:p>
            <a:pPr lvl="1">
              <a:buClr>
                <a:schemeClr val="hlink"/>
              </a:buClr>
              <a:buFont typeface="Wingdings" pitchFamily="2" charset="2"/>
              <a:buNone/>
            </a:pPr>
            <a:endParaRPr lang="zh-CN" altLang="en-US" sz="2100" smtClean="0">
              <a:ea typeface="楷体_GB2312" pitchFamily="49" charset="-122"/>
            </a:endParaRPr>
          </a:p>
        </p:txBody>
      </p:sp>
      <p:sp>
        <p:nvSpPr>
          <p:cNvPr id="31748" name="AutoShape 4"/>
          <p:cNvSpPr>
            <a:spLocks noChangeArrowheads="1"/>
          </p:cNvSpPr>
          <p:nvPr/>
        </p:nvSpPr>
        <p:spPr bwMode="auto">
          <a:xfrm>
            <a:off x="5292725" y="2420938"/>
            <a:ext cx="2700338" cy="1008062"/>
          </a:xfrm>
          <a:prstGeom prst="cloudCallout">
            <a:avLst>
              <a:gd name="adj1" fmla="val -83981"/>
              <a:gd name="adj2" fmla="val 41338"/>
            </a:avLst>
          </a:prstGeom>
          <a:noFill/>
          <a:ln w="9525">
            <a:solidFill>
              <a:srgbClr val="FF0000"/>
            </a:solidFill>
            <a:round/>
            <a:headEnd/>
            <a:tailEnd/>
          </a:ln>
        </p:spPr>
        <p:txBody>
          <a:bodyPr/>
          <a:lstStyle/>
          <a:p>
            <a:r>
              <a:rPr lang="zh-CN" altLang="en-US" sz="1600" b="1">
                <a:solidFill>
                  <a:srgbClr val="0000FF"/>
                </a:solidFill>
                <a:ea typeface="楷体_GB2312" pitchFamily="49" charset="-122"/>
              </a:rPr>
              <a:t>指扣除了所需要上缴的税金等支出后的净收入</a:t>
            </a:r>
            <a:r>
              <a:rPr lang="zh-CN" altLang="en-US"/>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140200" y="3573463"/>
            <a:ext cx="5003800" cy="576262"/>
            <a:chOff x="2562" y="1797"/>
            <a:chExt cx="3198" cy="318"/>
          </a:xfrm>
        </p:grpSpPr>
        <p:sp>
          <p:nvSpPr>
            <p:cNvPr id="32776" name="Rectangle 3"/>
            <p:cNvSpPr>
              <a:spLocks noChangeArrowheads="1"/>
            </p:cNvSpPr>
            <p:nvPr/>
          </p:nvSpPr>
          <p:spPr bwMode="auto">
            <a:xfrm>
              <a:off x="2562" y="1797"/>
              <a:ext cx="3198" cy="31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777" name="AutoShape 4"/>
            <p:cNvSpPr>
              <a:spLocks noChangeArrowheads="1"/>
            </p:cNvSpPr>
            <p:nvPr/>
          </p:nvSpPr>
          <p:spPr bwMode="auto">
            <a:xfrm>
              <a:off x="2562" y="1797"/>
              <a:ext cx="227" cy="318"/>
            </a:xfrm>
            <a:prstGeom prst="homePlate">
              <a:avLst>
                <a:gd name="adj" fmla="val 25000"/>
              </a:avLst>
            </a:prstGeom>
            <a:solidFill>
              <a:schemeClr val="bg2"/>
            </a:solidFill>
            <a:ln w="9525">
              <a:solidFill>
                <a:schemeClr val="tx1"/>
              </a:solidFill>
              <a:miter lim="800000"/>
              <a:headEnd/>
              <a:tailEnd/>
            </a:ln>
          </p:spPr>
          <p:txBody>
            <a:bodyPr wrap="none" anchor="ctr"/>
            <a:lstStyle/>
            <a:p>
              <a:endParaRPr lang="zh-CN" altLang="en-US"/>
            </a:p>
          </p:txBody>
        </p:sp>
      </p:grpSp>
      <p:sp>
        <p:nvSpPr>
          <p:cNvPr id="32771" name="Rectangle 5"/>
          <p:cNvSpPr>
            <a:spLocks noGrp="1" noChangeArrowheads="1"/>
          </p:cNvSpPr>
          <p:nvPr>
            <p:ph type="title" idx="4294967295"/>
          </p:nvPr>
        </p:nvSpPr>
        <p:spPr>
          <a:xfrm>
            <a:off x="457200" y="908050"/>
            <a:ext cx="7543800" cy="1368425"/>
          </a:xfrm>
        </p:spPr>
        <p:txBody>
          <a:bodyPr>
            <a:normAutofit fontScale="90000"/>
          </a:bodyPr>
          <a:lstStyle/>
          <a:p>
            <a:r>
              <a:rPr lang="en-US" altLang="zh-CN" sz="5400" smtClean="0">
                <a:latin typeface="华文细黑" pitchFamily="2" charset="-122"/>
                <a:ea typeface="华文细黑" pitchFamily="2" charset="-122"/>
              </a:rPr>
              <a:t>                                                        </a:t>
            </a:r>
            <a:br>
              <a:rPr lang="en-US" altLang="zh-CN" sz="5400" smtClean="0">
                <a:latin typeface="华文细黑" pitchFamily="2" charset="-122"/>
                <a:ea typeface="华文细黑" pitchFamily="2" charset="-122"/>
              </a:rPr>
            </a:br>
            <a:r>
              <a:rPr lang="en-US" altLang="zh-CN" sz="5400" smtClean="0">
                <a:latin typeface="华文细黑" pitchFamily="2" charset="-122"/>
                <a:ea typeface="华文细黑" pitchFamily="2" charset="-122"/>
              </a:rPr>
              <a:t/>
            </a:r>
            <a:br>
              <a:rPr lang="en-US" altLang="zh-CN" sz="5400" smtClean="0">
                <a:latin typeface="华文细黑" pitchFamily="2" charset="-122"/>
                <a:ea typeface="华文细黑" pitchFamily="2" charset="-122"/>
              </a:rPr>
            </a:br>
            <a:r>
              <a:rPr lang="en-US" altLang="zh-CN" sz="4800" smtClean="0">
                <a:latin typeface="华文细黑" pitchFamily="2" charset="-122"/>
                <a:ea typeface="华文细黑" pitchFamily="2" charset="-122"/>
              </a:rPr>
              <a:t>7.2 </a:t>
            </a:r>
            <a:r>
              <a:rPr lang="zh-CN" altLang="en-US" sz="4800" smtClean="0">
                <a:latin typeface="华文细黑" pitchFamily="2" charset="-122"/>
                <a:ea typeface="华文细黑" pitchFamily="2" charset="-122"/>
              </a:rPr>
              <a:t>投资现金流量的分析</a:t>
            </a:r>
            <a:br>
              <a:rPr lang="zh-CN" altLang="en-US" sz="4800" smtClean="0">
                <a:latin typeface="华文细黑" pitchFamily="2" charset="-122"/>
                <a:ea typeface="华文细黑" pitchFamily="2" charset="-122"/>
              </a:rPr>
            </a:br>
            <a:endParaRPr lang="zh-CN" altLang="en-US" sz="4800" smtClean="0">
              <a:latin typeface="华文细黑" pitchFamily="2" charset="-122"/>
              <a:ea typeface="华文细黑" pitchFamily="2" charset="-122"/>
            </a:endParaRPr>
          </a:p>
        </p:txBody>
      </p:sp>
      <p:sp>
        <p:nvSpPr>
          <p:cNvPr id="32772" name="Rectangle 6"/>
          <p:cNvSpPr>
            <a:spLocks noGrp="1" noChangeArrowheads="1"/>
          </p:cNvSpPr>
          <p:nvPr>
            <p:ph type="body" idx="4294967295"/>
          </p:nvPr>
        </p:nvSpPr>
        <p:spPr>
          <a:xfrm>
            <a:off x="3419475" y="2565400"/>
            <a:ext cx="8229600" cy="3638550"/>
          </a:xfrm>
        </p:spPr>
        <p:txBody>
          <a:bodyPr/>
          <a:lstStyle/>
          <a:p>
            <a:pPr algn="just">
              <a:buFont typeface="Wingdings" pitchFamily="2" charset="2"/>
              <a:buNone/>
            </a:pPr>
            <a:endParaRPr lang="zh-CN" altLang="en-US" b="1" smtClean="0"/>
          </a:p>
          <a:p>
            <a:pPr lvl="1">
              <a:buFont typeface="Wingdings" pitchFamily="2" charset="2"/>
              <a:buNone/>
            </a:pPr>
            <a:endParaRPr lang="zh-CN" altLang="en-US" smtClean="0">
              <a:latin typeface="楷体_GB2312" pitchFamily="49" charset="-122"/>
              <a:ea typeface="楷体_GB2312" pitchFamily="49" charset="-122"/>
            </a:endParaRPr>
          </a:p>
          <a:p>
            <a:endParaRPr lang="zh-CN" altLang="en-US" smtClean="0"/>
          </a:p>
          <a:p>
            <a:endParaRPr lang="zh-CN" altLang="en-US" smtClean="0"/>
          </a:p>
        </p:txBody>
      </p:sp>
      <p:sp>
        <p:nvSpPr>
          <p:cNvPr id="32773" name="Rectangle 7"/>
          <p:cNvSpPr>
            <a:spLocks noChangeArrowheads="1"/>
          </p:cNvSpPr>
          <p:nvPr/>
        </p:nvSpPr>
        <p:spPr bwMode="auto">
          <a:xfrm flipV="1">
            <a:off x="3563938" y="1844675"/>
            <a:ext cx="71437" cy="4724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774" name="Rectangle 8"/>
          <p:cNvSpPr>
            <a:spLocks noChangeArrowheads="1"/>
          </p:cNvSpPr>
          <p:nvPr/>
        </p:nvSpPr>
        <p:spPr bwMode="auto">
          <a:xfrm>
            <a:off x="1331913" y="3284538"/>
            <a:ext cx="1944687" cy="1368425"/>
          </a:xfrm>
          <a:prstGeom prst="rect">
            <a:avLst/>
          </a:prstGeom>
          <a:solidFill>
            <a:schemeClr val="accent1"/>
          </a:solidFill>
          <a:ln w="9525">
            <a:solidFill>
              <a:srgbClr val="000000"/>
            </a:solidFill>
            <a:miter lim="800000"/>
            <a:headEnd/>
            <a:tailEnd/>
          </a:ln>
        </p:spPr>
        <p:txBody>
          <a:bodyPr/>
          <a:lstStyle/>
          <a:p>
            <a:pPr algn="just"/>
            <a:r>
              <a:rPr lang="zh-CN" altLang="en-US" b="1">
                <a:solidFill>
                  <a:srgbClr val="663300"/>
                </a:solidFill>
                <a:latin typeface="宋体" pitchFamily="2" charset="-122"/>
                <a:ea typeface="楷体_GB2312" pitchFamily="49" charset="-122"/>
              </a:rPr>
              <a:t>　现金流量是指与投资决策有关的现金流入、流出的数量。</a:t>
            </a:r>
            <a:endParaRPr lang="zh-CN" altLang="en-US" b="1">
              <a:solidFill>
                <a:srgbClr val="663300"/>
              </a:solidFill>
              <a:ea typeface="楷体_GB2312" pitchFamily="49" charset="-122"/>
            </a:endParaRPr>
          </a:p>
        </p:txBody>
      </p:sp>
      <p:sp>
        <p:nvSpPr>
          <p:cNvPr id="32775" name="Rectangle 9"/>
          <p:cNvSpPr>
            <a:spLocks noChangeArrowheads="1"/>
          </p:cNvSpPr>
          <p:nvPr/>
        </p:nvSpPr>
        <p:spPr bwMode="auto">
          <a:xfrm>
            <a:off x="4140200" y="2781300"/>
            <a:ext cx="5329238" cy="2735263"/>
          </a:xfrm>
          <a:prstGeom prst="rect">
            <a:avLst/>
          </a:prstGeom>
          <a:noFill/>
          <a:ln w="9525">
            <a:noFill/>
            <a:miter lim="800000"/>
            <a:headEnd/>
            <a:tailEnd/>
          </a:ln>
        </p:spPr>
        <p:txBody>
          <a:bodyPr/>
          <a:lstStyle/>
          <a:p>
            <a:pPr marL="692150" lvl="1" indent="-347663" eaLnBrk="0" hangingPunct="0">
              <a:spcBef>
                <a:spcPct val="20000"/>
              </a:spcBef>
              <a:buClr>
                <a:schemeClr val="accent2"/>
              </a:buClr>
              <a:buSzPct val="70000"/>
              <a:buFont typeface="Wingdings" pitchFamily="2" charset="2"/>
              <a:buChar char="l"/>
            </a:pPr>
            <a:r>
              <a:rPr lang="zh-CN" altLang="en-US" sz="2200" b="1">
                <a:latin typeface="楷体_GB2312" pitchFamily="49" charset="-122"/>
                <a:ea typeface="楷体_GB2312" pitchFamily="49" charset="-122"/>
              </a:rPr>
              <a:t>现金流量的构成</a:t>
            </a:r>
            <a:r>
              <a:rPr lang="zh-CN" altLang="en-US" sz="2200">
                <a:latin typeface="楷体_GB2312" pitchFamily="49" charset="-122"/>
                <a:ea typeface="楷体_GB2312" pitchFamily="49" charset="-122"/>
              </a:rPr>
              <a:t> </a:t>
            </a:r>
          </a:p>
          <a:p>
            <a:pPr marL="692150" lvl="1" indent="-347663" eaLnBrk="0" hangingPunct="0">
              <a:spcBef>
                <a:spcPct val="20000"/>
              </a:spcBef>
              <a:buClr>
                <a:schemeClr val="accent2"/>
              </a:buClr>
              <a:buSzPct val="70000"/>
              <a:buFont typeface="Wingdings" pitchFamily="2" charset="2"/>
              <a:buChar char="l"/>
            </a:pPr>
            <a:endParaRPr lang="zh-CN" altLang="en-US" sz="2200" b="1">
              <a:latin typeface="楷体_GB2312" pitchFamily="49" charset="-122"/>
              <a:ea typeface="楷体_GB2312" pitchFamily="49" charset="-122"/>
            </a:endParaRPr>
          </a:p>
          <a:p>
            <a:pPr marL="692150" lvl="1" indent="-347663" eaLnBrk="0" hangingPunct="0">
              <a:spcBef>
                <a:spcPct val="20000"/>
              </a:spcBef>
              <a:buClr>
                <a:schemeClr val="accent2"/>
              </a:buClr>
              <a:buSzPct val="70000"/>
              <a:buFont typeface="Wingdings" pitchFamily="2" charset="2"/>
              <a:buChar char="l"/>
            </a:pPr>
            <a:r>
              <a:rPr lang="zh-CN" altLang="en-US" sz="2200" b="1">
                <a:latin typeface="楷体_GB2312" pitchFamily="49" charset="-122"/>
                <a:ea typeface="楷体_GB2312" pitchFamily="49" charset="-122"/>
              </a:rPr>
              <a:t>现金流量的计算</a:t>
            </a:r>
            <a:r>
              <a:rPr lang="zh-CN" altLang="en-US" sz="2200">
                <a:latin typeface="楷体_GB2312" pitchFamily="49" charset="-122"/>
                <a:ea typeface="楷体_GB2312" pitchFamily="49" charset="-122"/>
              </a:rPr>
              <a:t> </a:t>
            </a:r>
          </a:p>
          <a:p>
            <a:pPr marL="692150" lvl="1" indent="-347663" eaLnBrk="0" hangingPunct="0">
              <a:spcBef>
                <a:spcPct val="20000"/>
              </a:spcBef>
              <a:buClr>
                <a:schemeClr val="accent2"/>
              </a:buClr>
              <a:buSzPct val="70000"/>
              <a:buFont typeface="Wingdings" pitchFamily="2" charset="2"/>
              <a:buChar char="l"/>
            </a:pPr>
            <a:endParaRPr lang="zh-CN" altLang="en-US" sz="2200" b="1">
              <a:latin typeface="楷体_GB2312" pitchFamily="49" charset="-122"/>
              <a:ea typeface="楷体_GB2312" pitchFamily="49" charset="-122"/>
            </a:endParaRPr>
          </a:p>
          <a:p>
            <a:pPr marL="692150" lvl="1" indent="-347663" eaLnBrk="0" hangingPunct="0">
              <a:spcBef>
                <a:spcPct val="20000"/>
              </a:spcBef>
              <a:buClr>
                <a:schemeClr val="accent2"/>
              </a:buClr>
              <a:buSzPct val="70000"/>
              <a:buFont typeface="Wingdings" pitchFamily="2" charset="2"/>
              <a:buChar char="l"/>
            </a:pPr>
            <a:r>
              <a:rPr lang="zh-CN" altLang="en-US" sz="2200" b="1">
                <a:latin typeface="楷体_GB2312" pitchFamily="49" charset="-122"/>
                <a:ea typeface="楷体_GB2312" pitchFamily="49" charset="-122"/>
              </a:rPr>
              <a:t>投资决策中使用现金流量的原因</a:t>
            </a:r>
            <a:r>
              <a:rPr lang="zh-CN" altLang="en-US" sz="2200">
                <a:latin typeface="楷体_GB2312" pitchFamily="49" charset="-122"/>
                <a:ea typeface="楷体_GB2312" pitchFamily="49" charset="-122"/>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468313" y="333375"/>
            <a:ext cx="7543800" cy="1223963"/>
          </a:xfrm>
        </p:spPr>
        <p:txBody>
          <a:bodyPr/>
          <a:lstStyle/>
          <a:p>
            <a:r>
              <a:rPr lang="zh-CN" altLang="en-US" sz="3500" b="0" smtClean="0">
                <a:latin typeface="楷体_GB2312" pitchFamily="49" charset="-122"/>
                <a:ea typeface="楷体_GB2312" pitchFamily="49" charset="-122"/>
              </a:rPr>
              <a:t>现金流量的计算</a:t>
            </a:r>
          </a:p>
        </p:txBody>
      </p:sp>
      <p:sp>
        <p:nvSpPr>
          <p:cNvPr id="33795" name="Rectangle 3"/>
          <p:cNvSpPr>
            <a:spLocks noGrp="1" noChangeArrowheads="1"/>
          </p:cNvSpPr>
          <p:nvPr>
            <p:ph type="body" idx="4294967295"/>
          </p:nvPr>
        </p:nvSpPr>
        <p:spPr>
          <a:xfrm>
            <a:off x="457200" y="2636838"/>
            <a:ext cx="4402138" cy="3494087"/>
          </a:xfrm>
        </p:spPr>
        <p:txBody>
          <a:bodyPr/>
          <a:lstStyle/>
          <a:p>
            <a:r>
              <a:rPr lang="zh-CN" altLang="en-US" smtClean="0"/>
              <a:t> </a:t>
            </a:r>
            <a:r>
              <a:rPr lang="zh-CN" altLang="en-US" b="1" smtClean="0"/>
              <a:t>初始现金流的预测 </a:t>
            </a:r>
          </a:p>
          <a:p>
            <a:endParaRPr lang="zh-CN" altLang="en-US" b="1" smtClean="0"/>
          </a:p>
          <a:p>
            <a:endParaRPr lang="zh-CN" altLang="en-US" smtClean="0"/>
          </a:p>
          <a:p>
            <a:endParaRPr lang="zh-CN" altLang="en-US" smtClean="0"/>
          </a:p>
          <a:p>
            <a:r>
              <a:rPr lang="zh-CN" altLang="en-US" b="1" smtClean="0"/>
              <a:t>全部现金流量的计算 </a:t>
            </a:r>
          </a:p>
        </p:txBody>
      </p:sp>
      <p:sp>
        <p:nvSpPr>
          <p:cNvPr id="33796" name="Rectangle 4"/>
          <p:cNvSpPr>
            <a:spLocks noChangeArrowheads="1"/>
          </p:cNvSpPr>
          <p:nvPr/>
        </p:nvSpPr>
        <p:spPr bwMode="auto">
          <a:xfrm>
            <a:off x="1763713" y="3644900"/>
            <a:ext cx="4572000" cy="915988"/>
          </a:xfrm>
          <a:prstGeom prst="rect">
            <a:avLst/>
          </a:prstGeom>
          <a:noFill/>
          <a:ln w="9525">
            <a:noFill/>
            <a:miter lim="800000"/>
            <a:headEnd/>
            <a:tailEnd/>
          </a:ln>
        </p:spPr>
        <p:txBody>
          <a:bodyPr>
            <a:spAutoFit/>
          </a:bodyPr>
          <a:lstStyle/>
          <a:p>
            <a:r>
              <a:rPr lang="zh-CN" altLang="en-US"/>
              <a:t>    （</a:t>
            </a:r>
            <a:r>
              <a:rPr lang="en-US" altLang="zh-CN"/>
              <a:t>1</a:t>
            </a:r>
            <a:r>
              <a:rPr lang="zh-CN" altLang="en-US"/>
              <a:t>）逐项测算法 </a:t>
            </a:r>
          </a:p>
          <a:p>
            <a:r>
              <a:rPr lang="zh-CN" altLang="en-US"/>
              <a:t>    （</a:t>
            </a:r>
            <a:r>
              <a:rPr lang="en-US" altLang="zh-CN"/>
              <a:t>2</a:t>
            </a:r>
            <a:r>
              <a:rPr lang="zh-CN" altLang="en-US"/>
              <a:t>）单位生产能力估算法 </a:t>
            </a:r>
          </a:p>
          <a:p>
            <a:r>
              <a:rPr lang="zh-CN" altLang="en-US"/>
              <a:t>    （</a:t>
            </a:r>
            <a:r>
              <a:rPr lang="en-US" altLang="zh-CN"/>
              <a:t>3</a:t>
            </a:r>
            <a:r>
              <a:rPr lang="zh-CN" altLang="en-US"/>
              <a:t>）装置能力指数法</a:t>
            </a:r>
          </a:p>
        </p:txBody>
      </p:sp>
      <p:sp>
        <p:nvSpPr>
          <p:cNvPr id="33797" name="AutoShape 5"/>
          <p:cNvSpPr>
            <a:spLocks noChangeArrowheads="1"/>
          </p:cNvSpPr>
          <p:nvPr/>
        </p:nvSpPr>
        <p:spPr bwMode="auto">
          <a:xfrm>
            <a:off x="4572000" y="836613"/>
            <a:ext cx="3816350" cy="1871662"/>
          </a:xfrm>
          <a:prstGeom prst="cloudCallout">
            <a:avLst>
              <a:gd name="adj1" fmla="val -67056"/>
              <a:gd name="adj2" fmla="val 105981"/>
            </a:avLst>
          </a:prstGeom>
          <a:noFill/>
          <a:ln w="9525">
            <a:solidFill>
              <a:srgbClr val="FF0000"/>
            </a:solidFill>
            <a:round/>
            <a:headEnd/>
            <a:tailEnd/>
          </a:ln>
        </p:spPr>
        <p:txBody>
          <a:bodyPr/>
          <a:lstStyle/>
          <a:p>
            <a:r>
              <a:rPr lang="zh-CN" altLang="en-US" b="1"/>
              <a:t>逐项测算法就是对构成投资额基本内容的各个项目先逐项测算其数额，然后进行汇总来预测投资额的一种方法。</a:t>
            </a:r>
            <a:r>
              <a:rPr lang="zh-CN" altLang="en-US"/>
              <a:t> </a:t>
            </a:r>
          </a:p>
        </p:txBody>
      </p:sp>
      <p:sp>
        <p:nvSpPr>
          <p:cNvPr id="33798" name="AutoShape 6"/>
          <p:cNvSpPr>
            <a:spLocks noChangeArrowheads="1"/>
          </p:cNvSpPr>
          <p:nvPr/>
        </p:nvSpPr>
        <p:spPr bwMode="auto">
          <a:xfrm>
            <a:off x="5327650" y="2781300"/>
            <a:ext cx="3816350" cy="1871663"/>
          </a:xfrm>
          <a:prstGeom prst="cloudCallout">
            <a:avLst>
              <a:gd name="adj1" fmla="val -65060"/>
              <a:gd name="adj2" fmla="val 17769"/>
            </a:avLst>
          </a:prstGeom>
          <a:noFill/>
          <a:ln w="9525">
            <a:solidFill>
              <a:srgbClr val="FF0000"/>
            </a:solidFill>
            <a:round/>
            <a:headEnd/>
            <a:tailEnd/>
          </a:ln>
        </p:spPr>
        <p:txBody>
          <a:bodyPr/>
          <a:lstStyle/>
          <a:p>
            <a:r>
              <a:rPr lang="zh-CN" altLang="en-US" b="1"/>
              <a:t>单位生产能力估算法是根据同类项目的单位生产能力投资额和拟建项目的生产能力来估算投资额的一种方法。</a:t>
            </a:r>
            <a:r>
              <a:rPr lang="zh-CN" altLang="en-US"/>
              <a:t> </a:t>
            </a:r>
          </a:p>
        </p:txBody>
      </p:sp>
      <p:sp>
        <p:nvSpPr>
          <p:cNvPr id="33799" name="AutoShape 8"/>
          <p:cNvSpPr>
            <a:spLocks noChangeArrowheads="1"/>
          </p:cNvSpPr>
          <p:nvPr/>
        </p:nvSpPr>
        <p:spPr bwMode="auto">
          <a:xfrm>
            <a:off x="4859338" y="4652963"/>
            <a:ext cx="3816350" cy="1871662"/>
          </a:xfrm>
          <a:prstGeom prst="cloudCallout">
            <a:avLst>
              <a:gd name="adj1" fmla="val -63727"/>
              <a:gd name="adj2" fmla="val -60940"/>
            </a:avLst>
          </a:prstGeom>
          <a:noFill/>
          <a:ln w="9525">
            <a:solidFill>
              <a:srgbClr val="FF0000"/>
            </a:solidFill>
            <a:round/>
            <a:headEnd/>
            <a:tailEnd/>
          </a:ln>
        </p:spPr>
        <p:txBody>
          <a:bodyPr/>
          <a:lstStyle/>
          <a:p>
            <a:r>
              <a:rPr lang="zh-CN" altLang="en-US" b="1"/>
              <a:t>装置能力指数法是根据有关项目的装置能力和装置能力指数来预测项目投资额的一种方法。</a:t>
            </a:r>
            <a:r>
              <a:rPr lang="zh-CN" altLang="en-US"/>
              <a:t> </a:t>
            </a:r>
          </a:p>
        </p:txBody>
      </p:sp>
      <p:sp>
        <p:nvSpPr>
          <p:cNvPr id="33800" name="AutoShape 9">
            <a:hlinkClick r:id="" action="ppaction://hlinkshowjump?jump=nextslide" highlightClick="1"/>
          </p:cNvPr>
          <p:cNvSpPr>
            <a:spLocks noChangeArrowheads="1"/>
          </p:cNvSpPr>
          <p:nvPr/>
        </p:nvSpPr>
        <p:spPr bwMode="auto">
          <a:xfrm>
            <a:off x="7740650" y="1628775"/>
            <a:ext cx="576263" cy="287338"/>
          </a:xfrm>
          <a:prstGeom prst="actionButtonForwardNext">
            <a:avLst/>
          </a:prstGeom>
          <a:solidFill>
            <a:schemeClr val="accent1"/>
          </a:solidFill>
          <a:ln w="9525">
            <a:noFill/>
            <a:miter lim="800000"/>
            <a:headEnd/>
            <a:tailEnd/>
          </a:ln>
        </p:spPr>
        <p:txBody>
          <a:bodyPr wrap="none" anchor="ctr"/>
          <a:lstStyle/>
          <a:p>
            <a:endParaRPr lang="zh-CN" altLang="en-US"/>
          </a:p>
        </p:txBody>
      </p:sp>
      <p:sp>
        <p:nvSpPr>
          <p:cNvPr id="33801" name="AutoShape 10">
            <a:hlinkClick r:id="rId2" action="ppaction://hlinksldjump" highlightClick="1"/>
          </p:cNvPr>
          <p:cNvSpPr>
            <a:spLocks noChangeArrowheads="1"/>
          </p:cNvSpPr>
          <p:nvPr/>
        </p:nvSpPr>
        <p:spPr bwMode="auto">
          <a:xfrm>
            <a:off x="8316913" y="3429000"/>
            <a:ext cx="576262" cy="287338"/>
          </a:xfrm>
          <a:prstGeom prst="actionButtonForwardNext">
            <a:avLst/>
          </a:prstGeom>
          <a:solidFill>
            <a:schemeClr val="accent1"/>
          </a:solidFill>
          <a:ln w="9525">
            <a:noFill/>
            <a:miter lim="800000"/>
            <a:headEnd/>
            <a:tailEnd/>
          </a:ln>
        </p:spPr>
        <p:txBody>
          <a:bodyPr wrap="none" anchor="ctr"/>
          <a:lstStyle/>
          <a:p>
            <a:endParaRPr lang="zh-CN" altLang="en-US"/>
          </a:p>
        </p:txBody>
      </p:sp>
      <p:sp>
        <p:nvSpPr>
          <p:cNvPr id="33802" name="AutoShape 11">
            <a:hlinkClick r:id="rId3" action="ppaction://hlinksldjump" highlightClick="1"/>
          </p:cNvPr>
          <p:cNvSpPr>
            <a:spLocks noChangeArrowheads="1"/>
          </p:cNvSpPr>
          <p:nvPr/>
        </p:nvSpPr>
        <p:spPr bwMode="auto">
          <a:xfrm>
            <a:off x="7885113" y="5300663"/>
            <a:ext cx="576262" cy="287337"/>
          </a:xfrm>
          <a:prstGeom prst="actionButtonForwardNext">
            <a:avLst/>
          </a:prstGeom>
          <a:solidFill>
            <a:schemeClr val="accent1"/>
          </a:solidFill>
          <a:ln w="9525">
            <a:noFill/>
            <a:miter lim="800000"/>
            <a:headEnd/>
            <a:tailEnd/>
          </a:ln>
        </p:spPr>
        <p:txBody>
          <a:bodyPr wrap="none" anchor="ctr"/>
          <a:lstStyle/>
          <a:p>
            <a:endParaRPr lang="zh-CN" altLang="en-US"/>
          </a:p>
        </p:txBody>
      </p:sp>
      <p:sp>
        <p:nvSpPr>
          <p:cNvPr id="33803" name="AutoShape 12">
            <a:hlinkClick r:id="rId4" action="ppaction://hlinksldjump" highlightClick="1"/>
          </p:cNvPr>
          <p:cNvSpPr>
            <a:spLocks noChangeArrowheads="1"/>
          </p:cNvSpPr>
          <p:nvPr/>
        </p:nvSpPr>
        <p:spPr bwMode="auto">
          <a:xfrm>
            <a:off x="1692275" y="5445125"/>
            <a:ext cx="935038" cy="288925"/>
          </a:xfrm>
          <a:prstGeom prst="actionButtonForwardNext">
            <a:avLst/>
          </a:prstGeom>
          <a:solidFill>
            <a:schemeClr val="accent1"/>
          </a:solidFill>
          <a:ln w="9525">
            <a:no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b="1" smtClean="0">
                <a:solidFill>
                  <a:srgbClr val="FF0000"/>
                </a:solidFill>
              </a:rPr>
              <a:t>学习要点</a:t>
            </a:r>
          </a:p>
        </p:txBody>
      </p:sp>
      <p:sp>
        <p:nvSpPr>
          <p:cNvPr id="11267" name="内容占位符 2"/>
          <p:cNvSpPr>
            <a:spLocks noGrp="1"/>
          </p:cNvSpPr>
          <p:nvPr>
            <p:ph idx="1"/>
          </p:nvPr>
        </p:nvSpPr>
        <p:spPr/>
        <p:txBody>
          <a:bodyPr/>
          <a:lstStyle/>
          <a:p>
            <a:r>
              <a:rPr lang="zh-CN" altLang="en-US" b="1" smtClean="0"/>
              <a:t>投资效益评价方法</a:t>
            </a:r>
            <a:r>
              <a:rPr lang="en-US" altLang="zh-CN" b="1" smtClean="0"/>
              <a:t>-----</a:t>
            </a:r>
            <a:r>
              <a:rPr lang="zh-CN" altLang="en-US" b="1" smtClean="0"/>
              <a:t>了解各种投资项目效益评价方法的应用条件、优点和缺陷</a:t>
            </a:r>
          </a:p>
          <a:p>
            <a:r>
              <a:rPr lang="zh-CN" altLang="en-US" b="1" smtClean="0"/>
              <a:t>理解净现值法</a:t>
            </a:r>
            <a:r>
              <a:rPr lang="en-US" altLang="zh-CN" b="1" smtClean="0"/>
              <a:t>(NPV)</a:t>
            </a:r>
            <a:r>
              <a:rPr lang="zh-CN" altLang="en-US" b="1" smtClean="0"/>
              <a:t>及为什么它是一个最佳决策评价指标</a:t>
            </a:r>
          </a:p>
          <a:p>
            <a:r>
              <a:rPr lang="zh-CN" altLang="en-US" b="1" smtClean="0"/>
              <a:t>理解投资回收期法</a:t>
            </a:r>
            <a:endParaRPr lang="en-US" altLang="zh-CN" b="1" smtClean="0"/>
          </a:p>
          <a:p>
            <a:r>
              <a:rPr lang="zh-CN" altLang="en-US" b="1" smtClean="0"/>
              <a:t>理解内含报酬率法</a:t>
            </a:r>
            <a:r>
              <a:rPr lang="en-US" altLang="zh-CN" b="1" smtClean="0"/>
              <a:t>(IRR)</a:t>
            </a:r>
          </a:p>
          <a:p>
            <a:r>
              <a:rPr lang="zh-CN" altLang="en-US" b="1" smtClean="0"/>
              <a:t>理解获利能力指数法</a:t>
            </a:r>
            <a:r>
              <a:rPr lang="en-US" altLang="zh-CN" b="1" smtClean="0"/>
              <a:t>(PI)</a:t>
            </a:r>
            <a:r>
              <a:rPr lang="en-US" altLang="zh-CN" smtClean="0"/>
              <a:t> </a:t>
            </a:r>
            <a:endParaRPr lang="en-US" altLang="zh-CN" b="1" smtClean="0"/>
          </a:p>
          <a:p>
            <a:endParaRPr lang="zh-CN" alt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140200" y="4365625"/>
            <a:ext cx="5003800" cy="576263"/>
            <a:chOff x="2562" y="1797"/>
            <a:chExt cx="3198" cy="318"/>
          </a:xfrm>
        </p:grpSpPr>
        <p:sp>
          <p:nvSpPr>
            <p:cNvPr id="40968" name="Rectangle 3"/>
            <p:cNvSpPr>
              <a:spLocks noChangeArrowheads="1"/>
            </p:cNvSpPr>
            <p:nvPr/>
          </p:nvSpPr>
          <p:spPr bwMode="auto">
            <a:xfrm>
              <a:off x="2562" y="1797"/>
              <a:ext cx="3198" cy="31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969" name="AutoShape 4"/>
            <p:cNvSpPr>
              <a:spLocks noChangeArrowheads="1"/>
            </p:cNvSpPr>
            <p:nvPr/>
          </p:nvSpPr>
          <p:spPr bwMode="auto">
            <a:xfrm>
              <a:off x="2562" y="1797"/>
              <a:ext cx="227" cy="318"/>
            </a:xfrm>
            <a:prstGeom prst="homePlate">
              <a:avLst>
                <a:gd name="adj" fmla="val 25000"/>
              </a:avLst>
            </a:prstGeom>
            <a:solidFill>
              <a:schemeClr val="bg2"/>
            </a:solidFill>
            <a:ln w="9525">
              <a:solidFill>
                <a:schemeClr val="tx1"/>
              </a:solidFill>
              <a:miter lim="800000"/>
              <a:headEnd/>
              <a:tailEnd/>
            </a:ln>
          </p:spPr>
          <p:txBody>
            <a:bodyPr wrap="none" anchor="ctr"/>
            <a:lstStyle/>
            <a:p>
              <a:endParaRPr lang="zh-CN" altLang="en-US"/>
            </a:p>
          </p:txBody>
        </p:sp>
      </p:grpSp>
      <p:sp>
        <p:nvSpPr>
          <p:cNvPr id="40963" name="Rectangle 5"/>
          <p:cNvSpPr>
            <a:spLocks noGrp="1" noChangeArrowheads="1"/>
          </p:cNvSpPr>
          <p:nvPr>
            <p:ph type="title" idx="4294967295"/>
          </p:nvPr>
        </p:nvSpPr>
        <p:spPr>
          <a:xfrm>
            <a:off x="457200" y="908050"/>
            <a:ext cx="7543800" cy="1368425"/>
          </a:xfrm>
        </p:spPr>
        <p:txBody>
          <a:bodyPr>
            <a:normAutofit fontScale="90000"/>
          </a:bodyPr>
          <a:lstStyle/>
          <a:p>
            <a:r>
              <a:rPr lang="en-US" altLang="zh-CN" sz="5400" smtClean="0">
                <a:latin typeface="华文细黑" pitchFamily="2" charset="-122"/>
                <a:ea typeface="华文细黑" pitchFamily="2" charset="-122"/>
              </a:rPr>
              <a:t>                                                        </a:t>
            </a:r>
            <a:br>
              <a:rPr lang="en-US" altLang="zh-CN" sz="5400" smtClean="0">
                <a:latin typeface="华文细黑" pitchFamily="2" charset="-122"/>
                <a:ea typeface="华文细黑" pitchFamily="2" charset="-122"/>
              </a:rPr>
            </a:br>
            <a:r>
              <a:rPr lang="en-US" altLang="zh-CN" sz="5400" smtClean="0">
                <a:latin typeface="华文细黑" pitchFamily="2" charset="-122"/>
                <a:ea typeface="华文细黑" pitchFamily="2" charset="-122"/>
              </a:rPr>
              <a:t/>
            </a:r>
            <a:br>
              <a:rPr lang="en-US" altLang="zh-CN" sz="5400" smtClean="0">
                <a:latin typeface="华文细黑" pitchFamily="2" charset="-122"/>
                <a:ea typeface="华文细黑" pitchFamily="2" charset="-122"/>
              </a:rPr>
            </a:br>
            <a:r>
              <a:rPr lang="en-US" altLang="zh-CN" sz="4800" smtClean="0">
                <a:latin typeface="华文细黑" pitchFamily="2" charset="-122"/>
                <a:ea typeface="华文细黑" pitchFamily="2" charset="-122"/>
              </a:rPr>
              <a:t>7.2 </a:t>
            </a:r>
            <a:r>
              <a:rPr lang="zh-CN" altLang="en-US" sz="4800" smtClean="0">
                <a:latin typeface="华文细黑" pitchFamily="2" charset="-122"/>
                <a:ea typeface="华文细黑" pitchFamily="2" charset="-122"/>
              </a:rPr>
              <a:t>投资现金流量的分析</a:t>
            </a:r>
            <a:br>
              <a:rPr lang="zh-CN" altLang="en-US" sz="4800" smtClean="0">
                <a:latin typeface="华文细黑" pitchFamily="2" charset="-122"/>
                <a:ea typeface="华文细黑" pitchFamily="2" charset="-122"/>
              </a:rPr>
            </a:br>
            <a:endParaRPr lang="zh-CN" altLang="en-US" sz="4800" smtClean="0">
              <a:latin typeface="华文细黑" pitchFamily="2" charset="-122"/>
              <a:ea typeface="华文细黑" pitchFamily="2" charset="-122"/>
            </a:endParaRPr>
          </a:p>
        </p:txBody>
      </p:sp>
      <p:sp>
        <p:nvSpPr>
          <p:cNvPr id="40964" name="Rectangle 6"/>
          <p:cNvSpPr>
            <a:spLocks noGrp="1" noChangeArrowheads="1"/>
          </p:cNvSpPr>
          <p:nvPr>
            <p:ph type="body" idx="4294967295"/>
          </p:nvPr>
        </p:nvSpPr>
        <p:spPr>
          <a:xfrm>
            <a:off x="3419475" y="2565400"/>
            <a:ext cx="8229600" cy="3638550"/>
          </a:xfrm>
        </p:spPr>
        <p:txBody>
          <a:bodyPr/>
          <a:lstStyle/>
          <a:p>
            <a:pPr algn="just">
              <a:buFont typeface="Wingdings" pitchFamily="2" charset="2"/>
              <a:buNone/>
            </a:pPr>
            <a:endParaRPr lang="zh-CN" altLang="en-US" b="1" smtClean="0"/>
          </a:p>
          <a:p>
            <a:pPr lvl="1">
              <a:buFont typeface="Wingdings" pitchFamily="2" charset="2"/>
              <a:buNone/>
            </a:pPr>
            <a:endParaRPr lang="zh-CN" altLang="en-US" smtClean="0">
              <a:latin typeface="楷体_GB2312" pitchFamily="49" charset="-122"/>
              <a:ea typeface="楷体_GB2312" pitchFamily="49" charset="-122"/>
            </a:endParaRPr>
          </a:p>
          <a:p>
            <a:endParaRPr lang="zh-CN" altLang="en-US" smtClean="0"/>
          </a:p>
          <a:p>
            <a:endParaRPr lang="zh-CN" altLang="en-US" smtClean="0"/>
          </a:p>
        </p:txBody>
      </p:sp>
      <p:sp>
        <p:nvSpPr>
          <p:cNvPr id="40965" name="Rectangle 7"/>
          <p:cNvSpPr>
            <a:spLocks noChangeArrowheads="1"/>
          </p:cNvSpPr>
          <p:nvPr/>
        </p:nvSpPr>
        <p:spPr bwMode="auto">
          <a:xfrm flipV="1">
            <a:off x="3563938" y="1844675"/>
            <a:ext cx="71437" cy="4724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0966" name="Rectangle 8"/>
          <p:cNvSpPr>
            <a:spLocks noChangeArrowheads="1"/>
          </p:cNvSpPr>
          <p:nvPr/>
        </p:nvSpPr>
        <p:spPr bwMode="auto">
          <a:xfrm>
            <a:off x="1331913" y="3284538"/>
            <a:ext cx="1944687" cy="1368425"/>
          </a:xfrm>
          <a:prstGeom prst="rect">
            <a:avLst/>
          </a:prstGeom>
          <a:solidFill>
            <a:schemeClr val="accent1"/>
          </a:solidFill>
          <a:ln w="9525">
            <a:solidFill>
              <a:srgbClr val="000000"/>
            </a:solidFill>
            <a:miter lim="800000"/>
            <a:headEnd/>
            <a:tailEnd/>
          </a:ln>
        </p:spPr>
        <p:txBody>
          <a:bodyPr/>
          <a:lstStyle/>
          <a:p>
            <a:pPr algn="just"/>
            <a:r>
              <a:rPr lang="zh-CN" altLang="en-US" b="1">
                <a:solidFill>
                  <a:srgbClr val="663300"/>
                </a:solidFill>
                <a:latin typeface="宋体" pitchFamily="2" charset="-122"/>
                <a:ea typeface="楷体_GB2312" pitchFamily="49" charset="-122"/>
              </a:rPr>
              <a:t>　现金流量是指与投资决策有关的现金流入、流出的数量。</a:t>
            </a:r>
            <a:endParaRPr lang="zh-CN" altLang="en-US" b="1">
              <a:solidFill>
                <a:srgbClr val="663300"/>
              </a:solidFill>
              <a:ea typeface="楷体_GB2312" pitchFamily="49" charset="-122"/>
            </a:endParaRPr>
          </a:p>
        </p:txBody>
      </p:sp>
      <p:sp>
        <p:nvSpPr>
          <p:cNvPr id="40967" name="Rectangle 9"/>
          <p:cNvSpPr>
            <a:spLocks noChangeArrowheads="1"/>
          </p:cNvSpPr>
          <p:nvPr/>
        </p:nvSpPr>
        <p:spPr bwMode="auto">
          <a:xfrm>
            <a:off x="4140200" y="2781300"/>
            <a:ext cx="5329238" cy="2735263"/>
          </a:xfrm>
          <a:prstGeom prst="rect">
            <a:avLst/>
          </a:prstGeom>
          <a:noFill/>
          <a:ln w="9525">
            <a:noFill/>
            <a:miter lim="800000"/>
            <a:headEnd/>
            <a:tailEnd/>
          </a:ln>
        </p:spPr>
        <p:txBody>
          <a:bodyPr/>
          <a:lstStyle/>
          <a:p>
            <a:pPr marL="692150" lvl="1" indent="-347663" eaLnBrk="0" hangingPunct="0">
              <a:spcBef>
                <a:spcPct val="20000"/>
              </a:spcBef>
              <a:buClr>
                <a:schemeClr val="accent2"/>
              </a:buClr>
              <a:buSzPct val="70000"/>
              <a:buFont typeface="Wingdings" pitchFamily="2" charset="2"/>
              <a:buChar char="l"/>
            </a:pPr>
            <a:r>
              <a:rPr lang="zh-CN" altLang="en-US" sz="2200" b="1">
                <a:latin typeface="楷体_GB2312" pitchFamily="49" charset="-122"/>
                <a:ea typeface="楷体_GB2312" pitchFamily="49" charset="-122"/>
              </a:rPr>
              <a:t>现金流量的构成</a:t>
            </a:r>
            <a:r>
              <a:rPr lang="zh-CN" altLang="en-US" sz="2200">
                <a:latin typeface="楷体_GB2312" pitchFamily="49" charset="-122"/>
                <a:ea typeface="楷体_GB2312" pitchFamily="49" charset="-122"/>
              </a:rPr>
              <a:t> </a:t>
            </a:r>
          </a:p>
          <a:p>
            <a:pPr marL="692150" lvl="1" indent="-347663" eaLnBrk="0" hangingPunct="0">
              <a:spcBef>
                <a:spcPct val="20000"/>
              </a:spcBef>
              <a:buClr>
                <a:schemeClr val="accent2"/>
              </a:buClr>
              <a:buSzPct val="70000"/>
              <a:buFont typeface="Wingdings" pitchFamily="2" charset="2"/>
              <a:buChar char="l"/>
            </a:pPr>
            <a:endParaRPr lang="zh-CN" altLang="en-US" sz="2200" b="1">
              <a:latin typeface="楷体_GB2312" pitchFamily="49" charset="-122"/>
              <a:ea typeface="楷体_GB2312" pitchFamily="49" charset="-122"/>
            </a:endParaRPr>
          </a:p>
          <a:p>
            <a:pPr marL="692150" lvl="1" indent="-347663" eaLnBrk="0" hangingPunct="0">
              <a:spcBef>
                <a:spcPct val="20000"/>
              </a:spcBef>
              <a:buClr>
                <a:schemeClr val="accent2"/>
              </a:buClr>
              <a:buSzPct val="70000"/>
              <a:buFont typeface="Wingdings" pitchFamily="2" charset="2"/>
              <a:buChar char="l"/>
            </a:pPr>
            <a:r>
              <a:rPr lang="zh-CN" altLang="en-US" sz="2200" b="1">
                <a:latin typeface="楷体_GB2312" pitchFamily="49" charset="-122"/>
                <a:ea typeface="楷体_GB2312" pitchFamily="49" charset="-122"/>
              </a:rPr>
              <a:t>现金流量的计算</a:t>
            </a:r>
            <a:r>
              <a:rPr lang="zh-CN" altLang="en-US" sz="2200">
                <a:latin typeface="楷体_GB2312" pitchFamily="49" charset="-122"/>
                <a:ea typeface="楷体_GB2312" pitchFamily="49" charset="-122"/>
              </a:rPr>
              <a:t> </a:t>
            </a:r>
          </a:p>
          <a:p>
            <a:pPr marL="692150" lvl="1" indent="-347663" eaLnBrk="0" hangingPunct="0">
              <a:spcBef>
                <a:spcPct val="20000"/>
              </a:spcBef>
              <a:buClr>
                <a:schemeClr val="accent2"/>
              </a:buClr>
              <a:buSzPct val="70000"/>
              <a:buFont typeface="Wingdings" pitchFamily="2" charset="2"/>
              <a:buChar char="l"/>
            </a:pPr>
            <a:endParaRPr lang="zh-CN" altLang="en-US" sz="2200" b="1">
              <a:latin typeface="楷体_GB2312" pitchFamily="49" charset="-122"/>
              <a:ea typeface="楷体_GB2312" pitchFamily="49" charset="-122"/>
            </a:endParaRPr>
          </a:p>
          <a:p>
            <a:pPr marL="692150" lvl="1" indent="-347663" eaLnBrk="0" hangingPunct="0">
              <a:spcBef>
                <a:spcPct val="20000"/>
              </a:spcBef>
              <a:buClr>
                <a:schemeClr val="accent2"/>
              </a:buClr>
              <a:buSzPct val="70000"/>
              <a:buFont typeface="Wingdings" pitchFamily="2" charset="2"/>
              <a:buChar char="l"/>
            </a:pPr>
            <a:r>
              <a:rPr lang="zh-CN" altLang="en-US" sz="2200" b="1">
                <a:latin typeface="楷体_GB2312" pitchFamily="49" charset="-122"/>
                <a:ea typeface="楷体_GB2312" pitchFamily="49" charset="-122"/>
              </a:rPr>
              <a:t>投资决策中使用现金流量的原因</a:t>
            </a:r>
            <a:r>
              <a:rPr lang="zh-CN" altLang="en-US" sz="2200">
                <a:latin typeface="楷体_GB2312" pitchFamily="49" charset="-122"/>
                <a:ea typeface="楷体_GB2312" pitchFamily="49" charset="-122"/>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r>
              <a:rPr lang="zh-CN" altLang="en-US" sz="3500" b="0" smtClean="0">
                <a:latin typeface="楷体_GB2312" pitchFamily="49" charset="-122"/>
                <a:ea typeface="楷体_GB2312" pitchFamily="49" charset="-122"/>
              </a:rPr>
              <a:t>投资决策中使用现金流量的原因</a:t>
            </a:r>
          </a:p>
        </p:txBody>
      </p:sp>
      <p:sp>
        <p:nvSpPr>
          <p:cNvPr id="41987" name="Rectangle 3"/>
          <p:cNvSpPr>
            <a:spLocks noGrp="1" noChangeArrowheads="1"/>
          </p:cNvSpPr>
          <p:nvPr>
            <p:ph type="body" idx="4294967295"/>
          </p:nvPr>
        </p:nvSpPr>
        <p:spPr/>
        <p:txBody>
          <a:bodyPr/>
          <a:lstStyle/>
          <a:p>
            <a:pPr>
              <a:buClr>
                <a:schemeClr val="hlink"/>
              </a:buClr>
              <a:buFont typeface="Wingdings" pitchFamily="2" charset="2"/>
              <a:buChar char="Ø"/>
            </a:pPr>
            <a:r>
              <a:rPr lang="zh-CN" altLang="en-US" b="1" smtClean="0">
                <a:latin typeface="楷体_GB2312" pitchFamily="49" charset="-122"/>
                <a:ea typeface="楷体_GB2312" pitchFamily="49" charset="-122"/>
              </a:rPr>
              <a:t>采用现金流量有利于科学地考虑资金的时间价值因素</a:t>
            </a:r>
            <a:r>
              <a:rPr lang="zh-CN" altLang="en-US" sz="3400" smtClean="0"/>
              <a:t> </a:t>
            </a:r>
            <a:endParaRPr lang="zh-CN" altLang="en-US" smtClean="0">
              <a:latin typeface="楷体_GB2312" pitchFamily="49" charset="-122"/>
              <a:ea typeface="楷体_GB2312" pitchFamily="49" charset="-122"/>
            </a:endParaRPr>
          </a:p>
          <a:p>
            <a:pPr>
              <a:buClr>
                <a:schemeClr val="hlink"/>
              </a:buClr>
              <a:buFont typeface="Wingdings" pitchFamily="2" charset="2"/>
              <a:buChar char="Ø"/>
            </a:pPr>
            <a:r>
              <a:rPr lang="zh-CN" altLang="en-US" b="1" smtClean="0">
                <a:latin typeface="楷体_GB2312" pitchFamily="49" charset="-122"/>
                <a:ea typeface="楷体_GB2312" pitchFamily="49" charset="-122"/>
              </a:rPr>
              <a:t>采用现金流量才能使投资决策更符合客观实际情况</a:t>
            </a:r>
            <a:endParaRPr lang="zh-CN" altLang="en-US" sz="3400" smtClean="0">
              <a:latin typeface="楷体_GB2312" pitchFamily="49" charset="-122"/>
              <a:ea typeface="楷体_GB2312" pitchFamily="49" charset="-122"/>
            </a:endParaRPr>
          </a:p>
          <a:p>
            <a:pPr lvl="1">
              <a:buClr>
                <a:schemeClr val="hlink"/>
              </a:buClr>
              <a:buFontTx/>
              <a:buChar char="•"/>
            </a:pPr>
            <a:r>
              <a:rPr lang="zh-CN" altLang="en-US" smtClean="0">
                <a:latin typeface="楷体_GB2312" pitchFamily="49" charset="-122"/>
                <a:ea typeface="楷体_GB2312" pitchFamily="49" charset="-122"/>
              </a:rPr>
              <a:t>利润的计算没有一个统一的标准 </a:t>
            </a:r>
          </a:p>
          <a:p>
            <a:pPr lvl="1">
              <a:buClr>
                <a:schemeClr val="hlink"/>
              </a:buClr>
              <a:buFontTx/>
              <a:buChar char="•"/>
            </a:pPr>
            <a:r>
              <a:rPr lang="zh-CN" altLang="en-US" smtClean="0">
                <a:latin typeface="楷体_GB2312" pitchFamily="49" charset="-122"/>
                <a:ea typeface="楷体_GB2312" pitchFamily="49" charset="-122"/>
              </a:rPr>
              <a:t>利润反映的是某一会计期间</a:t>
            </a:r>
            <a:r>
              <a:rPr lang="zh-CN" altLang="en-US" smtClean="0">
                <a:ea typeface="楷体_GB2312" pitchFamily="49" charset="-122"/>
              </a:rPr>
              <a:t>“</a:t>
            </a:r>
            <a:r>
              <a:rPr lang="zh-CN" altLang="en-US" smtClean="0">
                <a:latin typeface="楷体_GB2312" pitchFamily="49" charset="-122"/>
                <a:ea typeface="楷体_GB2312" pitchFamily="49" charset="-122"/>
              </a:rPr>
              <a:t>应计</a:t>
            </a:r>
            <a:r>
              <a:rPr lang="zh-CN" altLang="en-US" smtClean="0">
                <a:ea typeface="楷体_GB2312" pitchFamily="49" charset="-122"/>
              </a:rPr>
              <a:t>”</a:t>
            </a:r>
            <a:r>
              <a:rPr lang="zh-CN" altLang="en-US" smtClean="0">
                <a:latin typeface="楷体_GB2312" pitchFamily="49" charset="-122"/>
                <a:ea typeface="楷体_GB2312" pitchFamily="49" charset="-122"/>
              </a:rPr>
              <a:t>的现金流量，而不是实际的现金流量</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304800"/>
            <a:ext cx="7772400" cy="609600"/>
          </a:xfrm>
        </p:spPr>
        <p:txBody>
          <a:bodyPr>
            <a:normAutofit fontScale="90000"/>
          </a:bodyPr>
          <a:lstStyle/>
          <a:p>
            <a:pPr algn="l" eaLnBrk="1" hangingPunct="1"/>
            <a:r>
              <a:rPr lang="zh-CN" altLang="en-US" sz="3600" b="1" smtClean="0"/>
              <a:t>决策中用到的两个主要的</a:t>
            </a:r>
            <a:r>
              <a:rPr lang="zh-CN" altLang="en-US" sz="3600" b="1" u="sng" smtClean="0">
                <a:solidFill>
                  <a:srgbClr val="FF3300"/>
                </a:solidFill>
              </a:rPr>
              <a:t>决策变量</a:t>
            </a:r>
          </a:p>
        </p:txBody>
      </p:sp>
      <p:sp>
        <p:nvSpPr>
          <p:cNvPr id="22531" name="Rectangle 3"/>
          <p:cNvSpPr>
            <a:spLocks noGrp="1" noChangeArrowheads="1"/>
          </p:cNvSpPr>
          <p:nvPr>
            <p:ph type="body" idx="1"/>
          </p:nvPr>
        </p:nvSpPr>
        <p:spPr>
          <a:xfrm>
            <a:off x="609600" y="914400"/>
            <a:ext cx="7772400" cy="2819400"/>
          </a:xfrm>
        </p:spPr>
        <p:txBody>
          <a:bodyPr/>
          <a:lstStyle/>
          <a:p>
            <a:pPr eaLnBrk="1" hangingPunct="1">
              <a:buFontTx/>
              <a:buNone/>
            </a:pPr>
            <a:r>
              <a:rPr lang="en-US" altLang="zh-CN" smtClean="0"/>
              <a:t>1</a:t>
            </a:r>
            <a:r>
              <a:rPr lang="zh-CN" altLang="en-US" smtClean="0"/>
              <a:t>、</a:t>
            </a:r>
            <a:r>
              <a:rPr lang="zh-CN" altLang="en-US" sz="2800" b="1" u="sng" smtClean="0">
                <a:solidFill>
                  <a:schemeClr val="accent2"/>
                </a:solidFill>
              </a:rPr>
              <a:t>现金流</a:t>
            </a:r>
            <a:r>
              <a:rPr lang="zh-CN" altLang="en-US" sz="2800" b="1" smtClean="0"/>
              <a:t>：这是预期的税后现金流，是估计出来的（介绍方法时，假设该现金流是确定的，以后再就风险作调整）</a:t>
            </a:r>
          </a:p>
          <a:p>
            <a:pPr eaLnBrk="1" hangingPunct="1">
              <a:buFontTx/>
              <a:buNone/>
            </a:pPr>
            <a:r>
              <a:rPr lang="en-US" altLang="zh-CN" sz="2800" b="1" smtClean="0"/>
              <a:t>2</a:t>
            </a:r>
            <a:r>
              <a:rPr lang="zh-CN" altLang="en-US" sz="2800" b="1" smtClean="0"/>
              <a:t>、</a:t>
            </a:r>
            <a:r>
              <a:rPr lang="zh-CN" altLang="en-US" sz="2800" b="1" smtClean="0">
                <a:solidFill>
                  <a:schemeClr val="accent2"/>
                </a:solidFill>
              </a:rPr>
              <a:t>投资者要求的收益率，</a:t>
            </a:r>
            <a:r>
              <a:rPr lang="zh-CN" altLang="en-US" sz="2800" b="1" u="sng" smtClean="0">
                <a:solidFill>
                  <a:schemeClr val="accent2"/>
                </a:solidFill>
              </a:rPr>
              <a:t>贴现率</a:t>
            </a:r>
            <a:r>
              <a:rPr lang="zh-CN" altLang="en-US" sz="2800" b="1" smtClean="0"/>
              <a:t>：作为贴现率或判断标准，一般用资本成本（筹资资本的成本、机会成本）</a:t>
            </a:r>
            <a:endParaRPr lang="zh-CN" altLang="en-US" b="1" smtClean="0"/>
          </a:p>
        </p:txBody>
      </p:sp>
      <p:sp>
        <p:nvSpPr>
          <p:cNvPr id="14340" name="Text Box 4"/>
          <p:cNvSpPr txBox="1">
            <a:spLocks noChangeArrowheads="1"/>
          </p:cNvSpPr>
          <p:nvPr/>
        </p:nvSpPr>
        <p:spPr bwMode="auto">
          <a:xfrm>
            <a:off x="1763713" y="4800600"/>
            <a:ext cx="2376487" cy="866775"/>
          </a:xfrm>
          <a:prstGeom prst="rect">
            <a:avLst/>
          </a:prstGeom>
          <a:noFill/>
          <a:ln w="12700">
            <a:solidFill>
              <a:srgbClr val="000000"/>
            </a:solidFill>
            <a:miter lim="800000"/>
            <a:headEnd/>
            <a:tailEnd/>
          </a:ln>
        </p:spPr>
        <p:txBody>
          <a:bodyPr>
            <a:spAutoFit/>
          </a:bodyPr>
          <a:lstStyle/>
          <a:p>
            <a:pPr>
              <a:spcBef>
                <a:spcPct val="50000"/>
              </a:spcBef>
            </a:pPr>
            <a:r>
              <a:rPr kumimoji="1" lang="zh-CN" altLang="en-US" sz="2000" b="1">
                <a:latin typeface="Times New Roman" pitchFamily="18" charset="0"/>
              </a:rPr>
              <a:t>回收期；   </a:t>
            </a:r>
            <a:r>
              <a:rPr kumimoji="1" lang="en-US" altLang="zh-CN" sz="2000" b="1">
                <a:latin typeface="Times New Roman" pitchFamily="18" charset="0"/>
              </a:rPr>
              <a:t>NPV</a:t>
            </a:r>
          </a:p>
          <a:p>
            <a:pPr>
              <a:spcBef>
                <a:spcPct val="50000"/>
              </a:spcBef>
            </a:pPr>
            <a:r>
              <a:rPr kumimoji="1" lang="en-US" altLang="zh-CN" sz="2000" b="1">
                <a:latin typeface="Times New Roman" pitchFamily="18" charset="0"/>
              </a:rPr>
              <a:t>    PI    </a:t>
            </a:r>
            <a:r>
              <a:rPr kumimoji="1" lang="zh-CN" altLang="en-US" sz="2000" b="1">
                <a:latin typeface="Times New Roman" pitchFamily="18" charset="0"/>
              </a:rPr>
              <a:t>；  </a:t>
            </a:r>
            <a:r>
              <a:rPr kumimoji="1" lang="en-US" altLang="zh-CN" sz="2000" b="1">
                <a:latin typeface="Times New Roman" pitchFamily="18" charset="0"/>
              </a:rPr>
              <a:t>(M)IRR</a:t>
            </a:r>
          </a:p>
        </p:txBody>
      </p:sp>
      <p:sp>
        <p:nvSpPr>
          <p:cNvPr id="14341" name="Line 5"/>
          <p:cNvSpPr>
            <a:spLocks noChangeShapeType="1"/>
          </p:cNvSpPr>
          <p:nvPr/>
        </p:nvSpPr>
        <p:spPr bwMode="auto">
          <a:xfrm>
            <a:off x="2514600" y="4343400"/>
            <a:ext cx="0" cy="457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4342" name="Line 6"/>
          <p:cNvSpPr>
            <a:spLocks noChangeShapeType="1"/>
          </p:cNvSpPr>
          <p:nvPr/>
        </p:nvSpPr>
        <p:spPr bwMode="auto">
          <a:xfrm>
            <a:off x="3276600" y="4343400"/>
            <a:ext cx="0" cy="457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4343" name="Text Box 7"/>
          <p:cNvSpPr txBox="1">
            <a:spLocks noChangeArrowheads="1"/>
          </p:cNvSpPr>
          <p:nvPr/>
        </p:nvSpPr>
        <p:spPr bwMode="auto">
          <a:xfrm>
            <a:off x="1676400" y="3810000"/>
            <a:ext cx="1219200" cy="466725"/>
          </a:xfrm>
          <a:prstGeom prst="rect">
            <a:avLst/>
          </a:prstGeom>
          <a:noFill/>
          <a:ln w="9525">
            <a:solidFill>
              <a:srgbClr val="333333"/>
            </a:solidFill>
            <a:miter lim="800000"/>
            <a:headEnd/>
            <a:tailEnd/>
          </a:ln>
        </p:spPr>
        <p:txBody>
          <a:bodyPr>
            <a:spAutoFit/>
          </a:bodyPr>
          <a:lstStyle/>
          <a:p>
            <a:pPr>
              <a:spcBef>
                <a:spcPct val="50000"/>
              </a:spcBef>
            </a:pPr>
            <a:r>
              <a:rPr kumimoji="1" lang="zh-CN" altLang="en-US" sz="2400" b="1">
                <a:latin typeface="Times New Roman" pitchFamily="18" charset="0"/>
                <a:ea typeface="楷体_GB2312" pitchFamily="49" charset="-122"/>
              </a:rPr>
              <a:t>现金流</a:t>
            </a:r>
            <a:endParaRPr kumimoji="1" lang="zh-CN" altLang="en-US" sz="2400" b="1">
              <a:latin typeface="Times New Roman" pitchFamily="18" charset="0"/>
            </a:endParaRPr>
          </a:p>
        </p:txBody>
      </p:sp>
      <p:sp>
        <p:nvSpPr>
          <p:cNvPr id="14344" name="Text Box 8"/>
          <p:cNvSpPr txBox="1">
            <a:spLocks noChangeArrowheads="1"/>
          </p:cNvSpPr>
          <p:nvPr/>
        </p:nvSpPr>
        <p:spPr bwMode="auto">
          <a:xfrm>
            <a:off x="2971800" y="3810000"/>
            <a:ext cx="1219200" cy="466725"/>
          </a:xfrm>
          <a:prstGeom prst="rect">
            <a:avLst/>
          </a:prstGeom>
          <a:noFill/>
          <a:ln w="9525">
            <a:solidFill>
              <a:srgbClr val="333333"/>
            </a:solidFill>
            <a:miter lim="800000"/>
            <a:headEnd/>
            <a:tailEnd/>
          </a:ln>
        </p:spPr>
        <p:txBody>
          <a:bodyPr>
            <a:spAutoFit/>
          </a:bodyPr>
          <a:lstStyle/>
          <a:p>
            <a:pPr>
              <a:spcBef>
                <a:spcPct val="50000"/>
              </a:spcBef>
            </a:pPr>
            <a:r>
              <a:rPr kumimoji="1" lang="zh-CN" altLang="en-US" sz="2400" b="1">
                <a:latin typeface="Times New Roman" pitchFamily="18" charset="0"/>
                <a:ea typeface="楷体_GB2312" pitchFamily="49" charset="-122"/>
              </a:rPr>
              <a:t>贴现率</a:t>
            </a:r>
            <a:endParaRPr kumimoji="1" lang="zh-CN" altLang="en-US" sz="2400" b="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additive="base">
                                        <p:cTn id="7" dur="500" fill="hold"/>
                                        <p:tgtEl>
                                          <p:spTgt spid="22530"/>
                                        </p:tgtEl>
                                        <p:attrNameLst>
                                          <p:attrName>ppt_x</p:attrName>
                                        </p:attrNameLst>
                                      </p:cBhvr>
                                      <p:tavLst>
                                        <p:tav tm="0">
                                          <p:val>
                                            <p:strVal val="0-#ppt_w/2"/>
                                          </p:val>
                                        </p:tav>
                                        <p:tav tm="100000">
                                          <p:val>
                                            <p:strVal val="#ppt_x"/>
                                          </p:val>
                                        </p:tav>
                                      </p:tavLst>
                                    </p:anim>
                                    <p:anim calcmode="lin" valueType="num">
                                      <p:cBhvr additive="base">
                                        <p:cTn id="8" dur="500" fill="hold"/>
                                        <p:tgtEl>
                                          <p:spTgt spid="225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531">
                                            <p:txEl>
                                              <p:pRg st="0" end="0"/>
                                            </p:txEl>
                                          </p:spTgt>
                                        </p:tgtEl>
                                        <p:attrNameLst>
                                          <p:attrName>style.visibility</p:attrName>
                                        </p:attrNameLst>
                                      </p:cBhvr>
                                      <p:to>
                                        <p:strVal val="visible"/>
                                      </p:to>
                                    </p:set>
                                    <p:anim calcmode="lin" valueType="num">
                                      <p:cBhvr additive="base">
                                        <p:cTn id="13" dur="500" fill="hold"/>
                                        <p:tgtEl>
                                          <p:spTgt spid="2253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2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2531">
                                            <p:txEl>
                                              <p:pRg st="1" end="1"/>
                                            </p:txEl>
                                          </p:spTgt>
                                        </p:tgtEl>
                                        <p:attrNameLst>
                                          <p:attrName>style.visibility</p:attrName>
                                        </p:attrNameLst>
                                      </p:cBhvr>
                                      <p:to>
                                        <p:strVal val="visible"/>
                                      </p:to>
                                    </p:set>
                                    <p:anim calcmode="lin" valueType="num">
                                      <p:cBhvr additive="base">
                                        <p:cTn id="19" dur="500" fill="hold"/>
                                        <p:tgtEl>
                                          <p:spTgt spid="22531">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253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P spid="2253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140200" y="2781300"/>
            <a:ext cx="5003800" cy="576263"/>
            <a:chOff x="2562" y="1797"/>
            <a:chExt cx="3198" cy="318"/>
          </a:xfrm>
        </p:grpSpPr>
        <p:sp>
          <p:nvSpPr>
            <p:cNvPr id="43016" name="Rectangle 3"/>
            <p:cNvSpPr>
              <a:spLocks noChangeArrowheads="1"/>
            </p:cNvSpPr>
            <p:nvPr/>
          </p:nvSpPr>
          <p:spPr bwMode="auto">
            <a:xfrm>
              <a:off x="2562" y="1797"/>
              <a:ext cx="3198" cy="31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17" name="AutoShape 4"/>
            <p:cNvSpPr>
              <a:spLocks noChangeArrowheads="1"/>
            </p:cNvSpPr>
            <p:nvPr/>
          </p:nvSpPr>
          <p:spPr bwMode="auto">
            <a:xfrm>
              <a:off x="2562" y="1797"/>
              <a:ext cx="227" cy="318"/>
            </a:xfrm>
            <a:prstGeom prst="homePlate">
              <a:avLst>
                <a:gd name="adj" fmla="val 25000"/>
              </a:avLst>
            </a:prstGeom>
            <a:solidFill>
              <a:schemeClr val="bg2"/>
            </a:solidFill>
            <a:ln w="9525">
              <a:solidFill>
                <a:schemeClr val="tx1"/>
              </a:solidFill>
              <a:miter lim="800000"/>
              <a:headEnd/>
              <a:tailEnd/>
            </a:ln>
          </p:spPr>
          <p:txBody>
            <a:bodyPr wrap="none" anchor="ctr"/>
            <a:lstStyle/>
            <a:p>
              <a:endParaRPr lang="zh-CN" altLang="en-US"/>
            </a:p>
          </p:txBody>
        </p:sp>
      </p:grpSp>
      <p:sp>
        <p:nvSpPr>
          <p:cNvPr id="43011" name="Rectangle 5"/>
          <p:cNvSpPr>
            <a:spLocks noGrp="1" noChangeArrowheads="1"/>
          </p:cNvSpPr>
          <p:nvPr>
            <p:ph type="title" idx="4294967295"/>
          </p:nvPr>
        </p:nvSpPr>
        <p:spPr>
          <a:xfrm>
            <a:off x="545889" y="404665"/>
            <a:ext cx="7543800" cy="1728936"/>
          </a:xfrm>
        </p:spPr>
        <p:txBody>
          <a:bodyPr>
            <a:normAutofit fontScale="90000"/>
          </a:bodyPr>
          <a:lstStyle/>
          <a:p>
            <a:r>
              <a:rPr lang="en-US" altLang="zh-CN" sz="5400" dirty="0" smtClean="0">
                <a:latin typeface="华文细黑" pitchFamily="2" charset="-122"/>
                <a:ea typeface="华文细黑" pitchFamily="2" charset="-122"/>
              </a:rPr>
              <a:t>                                                      7.3 </a:t>
            </a:r>
            <a:r>
              <a:rPr lang="zh-CN" altLang="en-US" sz="5400" dirty="0" smtClean="0">
                <a:latin typeface="华文细黑" pitchFamily="2" charset="-122"/>
                <a:ea typeface="华文细黑" pitchFamily="2" charset="-122"/>
              </a:rPr>
              <a:t>折现现金流量方法</a:t>
            </a:r>
            <a:r>
              <a:rPr lang="zh-CN" altLang="en-US" sz="4800" dirty="0" smtClean="0">
                <a:latin typeface="华文细黑" pitchFamily="2" charset="-122"/>
                <a:ea typeface="华文细黑" pitchFamily="2" charset="-122"/>
              </a:rPr>
              <a:t/>
            </a:r>
            <a:br>
              <a:rPr lang="zh-CN" altLang="en-US" sz="4800" dirty="0" smtClean="0">
                <a:latin typeface="华文细黑" pitchFamily="2" charset="-122"/>
                <a:ea typeface="华文细黑" pitchFamily="2" charset="-122"/>
              </a:rPr>
            </a:br>
            <a:endParaRPr lang="zh-CN" altLang="en-US" sz="4800" dirty="0" smtClean="0">
              <a:latin typeface="华文细黑" pitchFamily="2" charset="-122"/>
              <a:ea typeface="华文细黑" pitchFamily="2" charset="-122"/>
            </a:endParaRPr>
          </a:p>
        </p:txBody>
      </p:sp>
      <p:sp>
        <p:nvSpPr>
          <p:cNvPr id="43012" name="Rectangle 6"/>
          <p:cNvSpPr>
            <a:spLocks noGrp="1" noChangeArrowheads="1"/>
          </p:cNvSpPr>
          <p:nvPr>
            <p:ph type="body" idx="4294967295"/>
          </p:nvPr>
        </p:nvSpPr>
        <p:spPr>
          <a:xfrm>
            <a:off x="3419475" y="2565400"/>
            <a:ext cx="8229600" cy="3638550"/>
          </a:xfrm>
        </p:spPr>
        <p:txBody>
          <a:bodyPr/>
          <a:lstStyle/>
          <a:p>
            <a:pPr algn="just">
              <a:buFont typeface="Wingdings" pitchFamily="2" charset="2"/>
              <a:buNone/>
            </a:pPr>
            <a:endParaRPr lang="zh-CN" altLang="en-US" b="1" smtClean="0"/>
          </a:p>
          <a:p>
            <a:pPr lvl="1">
              <a:buFont typeface="Wingdings" pitchFamily="2" charset="2"/>
              <a:buNone/>
            </a:pPr>
            <a:endParaRPr lang="zh-CN" altLang="en-US" smtClean="0">
              <a:latin typeface="楷体_GB2312" pitchFamily="49" charset="-122"/>
              <a:ea typeface="楷体_GB2312" pitchFamily="49" charset="-122"/>
            </a:endParaRPr>
          </a:p>
          <a:p>
            <a:endParaRPr lang="zh-CN" altLang="en-US" smtClean="0"/>
          </a:p>
          <a:p>
            <a:endParaRPr lang="zh-CN" altLang="en-US" smtClean="0"/>
          </a:p>
        </p:txBody>
      </p:sp>
      <p:sp>
        <p:nvSpPr>
          <p:cNvPr id="43013" name="Rectangle 7"/>
          <p:cNvSpPr>
            <a:spLocks noChangeArrowheads="1"/>
          </p:cNvSpPr>
          <p:nvPr/>
        </p:nvSpPr>
        <p:spPr bwMode="auto">
          <a:xfrm flipV="1">
            <a:off x="3563938" y="1844675"/>
            <a:ext cx="71437" cy="4724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3014" name="Rectangle 8"/>
          <p:cNvSpPr>
            <a:spLocks noChangeArrowheads="1"/>
          </p:cNvSpPr>
          <p:nvPr/>
        </p:nvSpPr>
        <p:spPr bwMode="auto">
          <a:xfrm>
            <a:off x="1403350" y="2133600"/>
            <a:ext cx="2016125" cy="4032250"/>
          </a:xfrm>
          <a:prstGeom prst="rect">
            <a:avLst/>
          </a:prstGeom>
          <a:solidFill>
            <a:schemeClr val="accent1"/>
          </a:solidFill>
          <a:ln w="9525">
            <a:solidFill>
              <a:srgbClr val="000000"/>
            </a:solidFill>
            <a:miter lim="800000"/>
            <a:headEnd/>
            <a:tailEnd/>
          </a:ln>
        </p:spPr>
        <p:txBody>
          <a:bodyPr/>
          <a:lstStyle/>
          <a:p>
            <a:pPr algn="just"/>
            <a:r>
              <a:rPr lang="zh-CN" altLang="en-US" b="1"/>
              <a:t>折现现金流量指标主要有净现值、内含报酬率、获利指数、贴现的投资回收期等。对于这类指标的使用，体现了贴现现金流量的思想，即把未来现金流量贴现，使用现金流量的现值计算各种指标，并据以进行决策</a:t>
            </a:r>
            <a:r>
              <a:rPr lang="zh-CN" altLang="en-US"/>
              <a:t> </a:t>
            </a:r>
          </a:p>
        </p:txBody>
      </p:sp>
      <p:sp>
        <p:nvSpPr>
          <p:cNvPr id="43015" name="Rectangle 9"/>
          <p:cNvSpPr>
            <a:spLocks noChangeArrowheads="1"/>
          </p:cNvSpPr>
          <p:nvPr/>
        </p:nvSpPr>
        <p:spPr bwMode="auto">
          <a:xfrm>
            <a:off x="4140200" y="2781300"/>
            <a:ext cx="5329238" cy="2735263"/>
          </a:xfrm>
          <a:prstGeom prst="rect">
            <a:avLst/>
          </a:prstGeom>
          <a:noFill/>
          <a:ln w="9525">
            <a:noFill/>
            <a:miter lim="800000"/>
            <a:headEnd/>
            <a:tailEnd/>
          </a:ln>
        </p:spPr>
        <p:txBody>
          <a:bodyPr/>
          <a:lstStyle/>
          <a:p>
            <a:pPr marL="692150" lvl="1" indent="-347663" eaLnBrk="0" hangingPunct="0">
              <a:spcBef>
                <a:spcPct val="20000"/>
              </a:spcBef>
              <a:buClr>
                <a:schemeClr val="accent2"/>
              </a:buClr>
              <a:buSzPct val="70000"/>
              <a:buFont typeface="Wingdings" pitchFamily="2" charset="2"/>
              <a:buChar char="l"/>
            </a:pPr>
            <a:r>
              <a:rPr lang="zh-CN" altLang="en-US" sz="2600" b="1" dirty="0"/>
              <a:t>净现值</a:t>
            </a:r>
            <a:r>
              <a:rPr lang="zh-CN" altLang="en-US" sz="3000" dirty="0"/>
              <a:t> </a:t>
            </a:r>
            <a:endParaRPr lang="zh-CN" altLang="en-US" sz="2200" dirty="0">
              <a:latin typeface="楷体_GB2312" pitchFamily="49" charset="-122"/>
              <a:ea typeface="楷体_GB2312" pitchFamily="49" charset="-122"/>
            </a:endParaRPr>
          </a:p>
          <a:p>
            <a:pPr marL="692150" lvl="1" indent="-347663" eaLnBrk="0" hangingPunct="0">
              <a:spcBef>
                <a:spcPct val="20000"/>
              </a:spcBef>
              <a:buClr>
                <a:schemeClr val="accent2"/>
              </a:buClr>
              <a:buSzPct val="70000"/>
              <a:buFont typeface="Wingdings" pitchFamily="2" charset="2"/>
              <a:buChar char="l"/>
            </a:pPr>
            <a:endParaRPr lang="zh-CN" altLang="en-US" sz="2200" b="1" dirty="0">
              <a:latin typeface="楷体_GB2312" pitchFamily="49" charset="-122"/>
              <a:ea typeface="楷体_GB2312" pitchFamily="49" charset="-122"/>
            </a:endParaRPr>
          </a:p>
          <a:p>
            <a:pPr marL="692150" lvl="1" indent="-347663" eaLnBrk="0" hangingPunct="0">
              <a:spcBef>
                <a:spcPct val="20000"/>
              </a:spcBef>
              <a:buClr>
                <a:schemeClr val="accent2"/>
              </a:buClr>
              <a:buSzPct val="70000"/>
              <a:buFont typeface="Wingdings" pitchFamily="2" charset="2"/>
              <a:buChar char="l"/>
            </a:pPr>
            <a:r>
              <a:rPr lang="zh-CN" altLang="en-US" sz="2600" b="1" dirty="0"/>
              <a:t>内含报酬率</a:t>
            </a:r>
            <a:r>
              <a:rPr lang="zh-CN" altLang="en-US" sz="3000" dirty="0"/>
              <a:t> </a:t>
            </a:r>
            <a:endParaRPr lang="zh-CN" altLang="en-US" sz="2200" dirty="0">
              <a:latin typeface="楷体_GB2312" pitchFamily="49" charset="-122"/>
              <a:ea typeface="楷体_GB2312" pitchFamily="49" charset="-122"/>
            </a:endParaRPr>
          </a:p>
          <a:p>
            <a:pPr marL="692150" lvl="1" indent="-347663" eaLnBrk="0" hangingPunct="0">
              <a:spcBef>
                <a:spcPct val="20000"/>
              </a:spcBef>
              <a:buClr>
                <a:schemeClr val="accent2"/>
              </a:buClr>
              <a:buSzPct val="70000"/>
              <a:buFont typeface="Wingdings" pitchFamily="2" charset="2"/>
              <a:buChar char="l"/>
            </a:pPr>
            <a:endParaRPr lang="zh-CN" altLang="en-US" sz="2200" b="1" dirty="0">
              <a:latin typeface="楷体_GB2312" pitchFamily="49" charset="-122"/>
              <a:ea typeface="楷体_GB2312" pitchFamily="49" charset="-122"/>
            </a:endParaRPr>
          </a:p>
          <a:p>
            <a:pPr marL="692150" lvl="1" indent="-347663" eaLnBrk="0" hangingPunct="0">
              <a:spcBef>
                <a:spcPct val="20000"/>
              </a:spcBef>
              <a:buClr>
                <a:schemeClr val="accent2"/>
              </a:buClr>
              <a:buSzPct val="70000"/>
              <a:buFont typeface="Wingdings" pitchFamily="2" charset="2"/>
              <a:buChar char="l"/>
            </a:pPr>
            <a:r>
              <a:rPr lang="zh-CN" altLang="en-US" sz="2600" b="1" dirty="0"/>
              <a:t>获利指数</a:t>
            </a:r>
            <a:r>
              <a:rPr lang="zh-CN" altLang="en-US" sz="3000" dirty="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p:txBody>
          <a:bodyPr/>
          <a:lstStyle/>
          <a:p>
            <a:r>
              <a:rPr lang="zh-CN" altLang="en-US" b="0" smtClean="0"/>
              <a:t>净现值</a:t>
            </a:r>
          </a:p>
        </p:txBody>
      </p:sp>
      <p:sp>
        <p:nvSpPr>
          <p:cNvPr id="4100" name="Rectangle 4"/>
          <p:cNvSpPr>
            <a:spLocks noGrp="1" noChangeArrowheads="1"/>
          </p:cNvSpPr>
          <p:nvPr>
            <p:ph type="body" sz="half" idx="4294967295"/>
          </p:nvPr>
        </p:nvSpPr>
        <p:spPr>
          <a:xfrm>
            <a:off x="323850" y="1916113"/>
            <a:ext cx="4038600" cy="3638550"/>
          </a:xfrm>
          <a:noFill/>
        </p:spPr>
        <p:txBody>
          <a:bodyPr/>
          <a:lstStyle/>
          <a:p>
            <a:r>
              <a:rPr lang="zh-CN" altLang="en-US" sz="2200" dirty="0" smtClean="0"/>
              <a:t>计算公式</a:t>
            </a:r>
          </a:p>
          <a:p>
            <a:endParaRPr lang="zh-CN" altLang="en-US" sz="2200" dirty="0" smtClean="0"/>
          </a:p>
          <a:p>
            <a:endParaRPr lang="zh-CN" altLang="en-US" sz="2200" dirty="0" smtClean="0"/>
          </a:p>
          <a:p>
            <a:endParaRPr lang="zh-CN" altLang="en-US" sz="2200" dirty="0" smtClean="0"/>
          </a:p>
          <a:p>
            <a:endParaRPr lang="zh-CN" altLang="en-US" sz="2200" dirty="0" smtClean="0"/>
          </a:p>
          <a:p>
            <a:r>
              <a:rPr lang="zh-CN" altLang="en-US" sz="2200" dirty="0" smtClean="0"/>
              <a:t>决策规则</a:t>
            </a:r>
          </a:p>
          <a:p>
            <a:pPr lvl="1"/>
            <a:r>
              <a:rPr lang="zh-CN" altLang="en-US" sz="2000" dirty="0" smtClean="0"/>
              <a:t>一个备选方案：</a:t>
            </a:r>
            <a:r>
              <a:rPr lang="en-US" altLang="zh-CN" sz="2000" dirty="0" smtClean="0"/>
              <a:t>NPV&gt;0</a:t>
            </a:r>
          </a:p>
          <a:p>
            <a:pPr lvl="1"/>
            <a:r>
              <a:rPr lang="zh-CN" altLang="en-US" sz="2000" dirty="0" smtClean="0"/>
              <a:t>多个互斥方案：选择正值中最大者。</a:t>
            </a:r>
          </a:p>
          <a:p>
            <a:endParaRPr lang="zh-CN" altLang="en-US" sz="2200" dirty="0" smtClean="0"/>
          </a:p>
          <a:p>
            <a:endParaRPr lang="zh-CN" altLang="en-US" sz="2200" dirty="0" smtClean="0">
              <a:ea typeface="楷体_GB2312" pitchFamily="49" charset="-122"/>
            </a:endParaRPr>
          </a:p>
        </p:txBody>
      </p:sp>
      <p:sp>
        <p:nvSpPr>
          <p:cNvPr id="4101" name="Rectangle 5"/>
          <p:cNvSpPr>
            <a:spLocks noChangeArrowheads="1"/>
          </p:cNvSpPr>
          <p:nvPr/>
        </p:nvSpPr>
        <p:spPr bwMode="auto">
          <a:xfrm>
            <a:off x="5724525" y="2565400"/>
            <a:ext cx="2159000" cy="2159000"/>
          </a:xfrm>
          <a:prstGeom prst="rect">
            <a:avLst/>
          </a:prstGeom>
          <a:solidFill>
            <a:srgbClr val="FF66FF"/>
          </a:solidFill>
          <a:ln w="9525">
            <a:solidFill>
              <a:srgbClr val="000000"/>
            </a:solidFill>
            <a:miter lim="800000"/>
            <a:headEnd/>
            <a:tailEnd/>
          </a:ln>
        </p:spPr>
        <p:txBody>
          <a:bodyPr/>
          <a:lstStyle/>
          <a:p>
            <a:pPr algn="just"/>
            <a:r>
              <a:rPr lang="zh-CN" altLang="en-US" b="1"/>
              <a:t>投资项目投入使用后的净现金流量，按资本成本或企业要求达到的报酬率折算为现值，减去初始投资以后的余额，叫作净现值。</a:t>
            </a:r>
            <a:r>
              <a:rPr lang="zh-CN" altLang="en-US"/>
              <a:t> </a:t>
            </a:r>
          </a:p>
        </p:txBody>
      </p:sp>
      <p:graphicFrame>
        <p:nvGraphicFramePr>
          <p:cNvPr id="4098" name="Object 6"/>
          <p:cNvGraphicFramePr>
            <a:graphicFrameLocks noGrp="1" noChangeAspect="1"/>
          </p:cNvGraphicFramePr>
          <p:nvPr>
            <p:ph sz="half" idx="4294967295"/>
          </p:nvPr>
        </p:nvGraphicFramePr>
        <p:xfrm>
          <a:off x="827088" y="2565400"/>
          <a:ext cx="4824412" cy="1381125"/>
        </p:xfrm>
        <a:graphic>
          <a:graphicData uri="http://schemas.openxmlformats.org/presentationml/2006/ole">
            <mc:AlternateContent xmlns:mc="http://schemas.openxmlformats.org/markup-compatibility/2006">
              <mc:Choice xmlns:v="urn:schemas-microsoft-com:vml" Requires="v">
                <p:oleObj spid="_x0000_s2099" name="Equation" r:id="rId3" imgW="2755800" imgH="914400" progId="">
                  <p:embed/>
                </p:oleObj>
              </mc:Choice>
              <mc:Fallback>
                <p:oleObj name="Equation" r:id="rId3" imgW="2755800" imgH="9144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565400"/>
                        <a:ext cx="4824412"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lstStyle/>
          <a:p>
            <a:r>
              <a:rPr lang="zh-CN" altLang="en-US" smtClean="0"/>
              <a:t>净现值法的优缺点 </a:t>
            </a:r>
          </a:p>
        </p:txBody>
      </p:sp>
      <p:sp>
        <p:nvSpPr>
          <p:cNvPr id="45059" name="Rectangle 3"/>
          <p:cNvSpPr>
            <a:spLocks noGrp="1" noChangeArrowheads="1"/>
          </p:cNvSpPr>
          <p:nvPr>
            <p:ph type="body" idx="4294967295"/>
          </p:nvPr>
        </p:nvSpPr>
        <p:spPr>
          <a:xfrm>
            <a:off x="457200" y="2349500"/>
            <a:ext cx="8229600" cy="4175125"/>
          </a:xfrm>
        </p:spPr>
        <p:txBody>
          <a:bodyPr/>
          <a:lstStyle/>
          <a:p>
            <a:pPr>
              <a:lnSpc>
                <a:spcPct val="90000"/>
              </a:lnSpc>
            </a:pPr>
            <a:r>
              <a:rPr lang="zh-CN" altLang="en-US" b="1" dirty="0" smtClean="0"/>
              <a:t>净现值法的优点</a:t>
            </a:r>
            <a:r>
              <a:rPr lang="zh-CN" altLang="en-US" dirty="0" smtClean="0"/>
              <a:t>：</a:t>
            </a:r>
            <a:endParaRPr lang="en-US" altLang="zh-CN" dirty="0" smtClean="0"/>
          </a:p>
          <a:p>
            <a:pPr marL="0" indent="0">
              <a:lnSpc>
                <a:spcPct val="90000"/>
              </a:lnSpc>
              <a:buNone/>
            </a:pPr>
            <a:r>
              <a:rPr lang="zh-CN" altLang="en-US" dirty="0" smtClean="0"/>
              <a:t>          此法考虑了货币的时间价值，能够反映各种投资方案的净收益，是一种较好的方法。</a:t>
            </a:r>
            <a:endParaRPr lang="en-US" altLang="zh-CN" dirty="0" smtClean="0"/>
          </a:p>
          <a:p>
            <a:pPr>
              <a:lnSpc>
                <a:spcPct val="90000"/>
              </a:lnSpc>
            </a:pPr>
            <a:r>
              <a:rPr lang="zh-CN" altLang="en-US" b="1" dirty="0" smtClean="0"/>
              <a:t>净现值法的缺点</a:t>
            </a:r>
            <a:r>
              <a:rPr lang="zh-CN" altLang="en-US" dirty="0" smtClean="0"/>
              <a:t>：</a:t>
            </a:r>
            <a:endParaRPr lang="en-US" altLang="zh-CN" dirty="0" smtClean="0"/>
          </a:p>
          <a:p>
            <a:pPr marL="0" indent="0">
              <a:lnSpc>
                <a:spcPct val="90000"/>
              </a:lnSpc>
              <a:buNone/>
            </a:pPr>
            <a:r>
              <a:rPr lang="zh-CN" altLang="en-US" dirty="0" smtClean="0"/>
              <a:t>          净现值法并不能揭示各个投资方案本身可能达到的实际报酬率是多少，而内含报酬率则弥补了这一缺陷。</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idx="4294967295"/>
          </p:nvPr>
        </p:nvSpPr>
        <p:spPr/>
        <p:txBody>
          <a:bodyPr/>
          <a:lstStyle/>
          <a:p>
            <a:r>
              <a:rPr lang="zh-CN" altLang="en-US" b="0" smtClean="0"/>
              <a:t>内含报酬率</a:t>
            </a:r>
          </a:p>
        </p:txBody>
      </p:sp>
      <p:sp>
        <p:nvSpPr>
          <p:cNvPr id="6148" name="Rectangle 5"/>
          <p:cNvSpPr>
            <a:spLocks noGrp="1" noChangeArrowheads="1"/>
          </p:cNvSpPr>
          <p:nvPr>
            <p:ph type="body" sz="half" idx="4294967295"/>
          </p:nvPr>
        </p:nvSpPr>
        <p:spPr>
          <a:xfrm>
            <a:off x="457200" y="1719263"/>
            <a:ext cx="6491288" cy="4411662"/>
          </a:xfrm>
          <a:noFill/>
        </p:spPr>
        <p:txBody>
          <a:bodyPr/>
          <a:lstStyle/>
          <a:p>
            <a:r>
              <a:rPr lang="zh-CN" altLang="en-US" sz="2600" b="1" smtClean="0"/>
              <a:t>计算方法：</a:t>
            </a:r>
          </a:p>
          <a:p>
            <a:endParaRPr lang="zh-CN" altLang="en-US" sz="2600" b="1" smtClean="0"/>
          </a:p>
          <a:p>
            <a:endParaRPr lang="zh-CN" altLang="en-US" sz="2600" b="1" smtClean="0"/>
          </a:p>
          <a:p>
            <a:endParaRPr lang="zh-CN" altLang="en-US" sz="2600" b="1" smtClean="0"/>
          </a:p>
          <a:p>
            <a:endParaRPr lang="zh-CN" altLang="en-US" sz="2600" b="1" smtClean="0"/>
          </a:p>
          <a:p>
            <a:r>
              <a:rPr lang="zh-CN" altLang="en-US" sz="2600" b="1" smtClean="0"/>
              <a:t>决策规则</a:t>
            </a:r>
          </a:p>
          <a:p>
            <a:pPr lvl="1"/>
            <a:r>
              <a:rPr lang="zh-CN" altLang="en-US" sz="2200" smtClean="0"/>
              <a:t>一个备选方案：</a:t>
            </a:r>
            <a:r>
              <a:rPr lang="en-US" altLang="zh-CN" sz="2200" smtClean="0"/>
              <a:t>IRR&gt;</a:t>
            </a:r>
            <a:r>
              <a:rPr lang="zh-CN" altLang="en-US" sz="2200" smtClean="0"/>
              <a:t>必要的报酬率</a:t>
            </a:r>
          </a:p>
          <a:p>
            <a:pPr lvl="1"/>
            <a:r>
              <a:rPr lang="zh-CN" altLang="en-US" sz="2200" smtClean="0"/>
              <a:t>多个互斥方案：选择超过资金成本或必要报酬率最多者</a:t>
            </a:r>
            <a:endParaRPr lang="zh-CN" altLang="en-US" sz="2200" b="1" smtClean="0"/>
          </a:p>
          <a:p>
            <a:endParaRPr lang="zh-CN" altLang="en-US" sz="2000" smtClean="0"/>
          </a:p>
        </p:txBody>
      </p:sp>
      <p:graphicFrame>
        <p:nvGraphicFramePr>
          <p:cNvPr id="6146" name="Object 6"/>
          <p:cNvGraphicFramePr>
            <a:graphicFrameLocks noGrp="1" noChangeAspect="1"/>
          </p:cNvGraphicFramePr>
          <p:nvPr>
            <p:ph sz="half" idx="4294967295"/>
            <p:extLst>
              <p:ext uri="{D42A27DB-BD31-4B8C-83A1-F6EECF244321}">
                <p14:modId xmlns:p14="http://schemas.microsoft.com/office/powerpoint/2010/main" val="571892203"/>
              </p:ext>
            </p:extLst>
          </p:nvPr>
        </p:nvGraphicFramePr>
        <p:xfrm>
          <a:off x="2474913" y="2349500"/>
          <a:ext cx="2392362" cy="1536700"/>
        </p:xfrm>
        <a:graphic>
          <a:graphicData uri="http://schemas.openxmlformats.org/presentationml/2006/ole">
            <mc:AlternateContent xmlns:mc="http://schemas.openxmlformats.org/markup-compatibility/2006">
              <mc:Choice xmlns:v="urn:schemas-microsoft-com:vml" Requires="v">
                <p:oleObj spid="_x0000_s3123" name="公式" r:id="rId3" imgW="1384200" imgH="888840" progId="Equation.3">
                  <p:embed/>
                </p:oleObj>
              </mc:Choice>
              <mc:Fallback>
                <p:oleObj name="公式" r:id="rId3" imgW="1384200" imgH="888840" progId="Equation.3">
                  <p:embed/>
                  <p:pic>
                    <p:nvPicPr>
                      <p:cNvPr id="0" name="Object 6"/>
                      <p:cNvPicPr>
                        <a:picLocks noChangeAspect="1" noChangeArrowheads="1"/>
                      </p:cNvPicPr>
                      <p:nvPr/>
                    </p:nvPicPr>
                    <p:blipFill>
                      <a:blip r:embed="rId4"/>
                      <a:srcRect/>
                      <a:stretch>
                        <a:fillRect/>
                      </a:stretch>
                    </p:blipFill>
                    <p:spPr bwMode="auto">
                      <a:xfrm>
                        <a:off x="2474913" y="2349500"/>
                        <a:ext cx="2392362" cy="15367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p:txBody>
          <a:bodyPr/>
          <a:lstStyle/>
          <a:p>
            <a:r>
              <a:rPr lang="zh-CN" altLang="en-US" sz="3500" b="0" smtClean="0"/>
              <a:t>内含报酬率</a:t>
            </a:r>
          </a:p>
        </p:txBody>
      </p:sp>
      <p:sp>
        <p:nvSpPr>
          <p:cNvPr id="7172" name="Rectangle 3"/>
          <p:cNvSpPr>
            <a:spLocks noGrp="1" noChangeArrowheads="1"/>
          </p:cNvSpPr>
          <p:nvPr>
            <p:ph type="body" idx="4294967295"/>
          </p:nvPr>
        </p:nvSpPr>
        <p:spPr>
          <a:xfrm>
            <a:off x="1331913" y="1844675"/>
            <a:ext cx="7364412" cy="4525963"/>
          </a:xfrm>
        </p:spPr>
        <p:txBody>
          <a:bodyPr/>
          <a:lstStyle/>
          <a:p>
            <a:pPr>
              <a:buFont typeface="Wingdings" pitchFamily="2" charset="2"/>
              <a:buNone/>
            </a:pPr>
            <a:r>
              <a:rPr lang="en-US" altLang="zh-CN" sz="2600" b="1" smtClean="0">
                <a:solidFill>
                  <a:srgbClr val="0000FF"/>
                </a:solidFill>
                <a:latin typeface="楷体_GB2312" pitchFamily="49" charset="-122"/>
                <a:ea typeface="楷体_GB2312" pitchFamily="49" charset="-122"/>
              </a:rPr>
              <a:t>IRR</a:t>
            </a:r>
            <a:r>
              <a:rPr lang="zh-CN" altLang="en-US" sz="2600" b="1" smtClean="0">
                <a:solidFill>
                  <a:srgbClr val="0000FF"/>
                </a:solidFill>
                <a:latin typeface="楷体_GB2312" pitchFamily="49" charset="-122"/>
                <a:ea typeface="楷体_GB2312" pitchFamily="49" charset="-122"/>
              </a:rPr>
              <a:t>的计算步骤：</a:t>
            </a:r>
          </a:p>
          <a:p>
            <a:pPr lvl="1">
              <a:buClr>
                <a:schemeClr val="hlink"/>
              </a:buClr>
              <a:buFont typeface="Wingdings" pitchFamily="2" charset="2"/>
              <a:buChar char="Ø"/>
            </a:pPr>
            <a:r>
              <a:rPr lang="zh-CN" altLang="en-US" sz="2200" smtClean="0">
                <a:latin typeface="楷体_GB2312" pitchFamily="49" charset="-122"/>
                <a:ea typeface="楷体_GB2312" pitchFamily="49" charset="-122"/>
              </a:rPr>
              <a:t>每年的</a:t>
            </a:r>
            <a:r>
              <a:rPr lang="en-US" altLang="zh-CN" sz="2200" smtClean="0">
                <a:latin typeface="楷体_GB2312" pitchFamily="49" charset="-122"/>
                <a:ea typeface="楷体_GB2312" pitchFamily="49" charset="-122"/>
              </a:rPr>
              <a:t>NCF</a:t>
            </a:r>
            <a:r>
              <a:rPr lang="zh-CN" altLang="en-US" sz="2200" smtClean="0">
                <a:latin typeface="楷体_GB2312" pitchFamily="49" charset="-122"/>
                <a:ea typeface="楷体_GB2312" pitchFamily="49" charset="-122"/>
              </a:rPr>
              <a:t>相等</a:t>
            </a:r>
          </a:p>
          <a:p>
            <a:pPr lvl="2">
              <a:buClr>
                <a:srgbClr val="0000FF"/>
              </a:buClr>
              <a:buFont typeface="Wingdings" pitchFamily="2" charset="2"/>
              <a:buChar char="ü"/>
            </a:pPr>
            <a:r>
              <a:rPr lang="zh-CN" altLang="en-US" sz="2100" smtClean="0">
                <a:latin typeface="楷体_GB2312" pitchFamily="49" charset="-122"/>
                <a:ea typeface="楷体_GB2312" pitchFamily="49" charset="-122"/>
              </a:rPr>
              <a:t>计算年金现值系数 </a:t>
            </a:r>
          </a:p>
          <a:p>
            <a:pPr lvl="2">
              <a:buClr>
                <a:srgbClr val="0000FF"/>
              </a:buClr>
              <a:buFont typeface="Wingdings" pitchFamily="2" charset="2"/>
              <a:buChar char="ü"/>
            </a:pPr>
            <a:endParaRPr lang="zh-CN" altLang="en-US" sz="2100" smtClean="0">
              <a:latin typeface="楷体_GB2312" pitchFamily="49" charset="-122"/>
              <a:ea typeface="楷体_GB2312" pitchFamily="49" charset="-122"/>
            </a:endParaRPr>
          </a:p>
          <a:p>
            <a:pPr lvl="2">
              <a:buClr>
                <a:srgbClr val="0000FF"/>
              </a:buClr>
              <a:buFont typeface="Wingdings" pitchFamily="2" charset="2"/>
              <a:buChar char="ü"/>
            </a:pPr>
            <a:endParaRPr lang="zh-CN" altLang="en-US" sz="2100" smtClean="0">
              <a:latin typeface="楷体_GB2312" pitchFamily="49" charset="-122"/>
              <a:ea typeface="楷体_GB2312" pitchFamily="49" charset="-122"/>
            </a:endParaRPr>
          </a:p>
          <a:p>
            <a:pPr lvl="2">
              <a:buClr>
                <a:srgbClr val="0000FF"/>
              </a:buClr>
              <a:buFont typeface="Wingdings" pitchFamily="2" charset="2"/>
              <a:buChar char="ü"/>
            </a:pPr>
            <a:r>
              <a:rPr lang="zh-CN" altLang="en-US" sz="2100" smtClean="0">
                <a:latin typeface="楷体_GB2312" pitchFamily="49" charset="-122"/>
                <a:ea typeface="楷体_GB2312" pitchFamily="49" charset="-122"/>
              </a:rPr>
              <a:t>查年金现值系数表 </a:t>
            </a:r>
          </a:p>
          <a:p>
            <a:pPr lvl="2">
              <a:buClr>
                <a:srgbClr val="0000FF"/>
              </a:buClr>
              <a:buFont typeface="Wingdings" pitchFamily="2" charset="2"/>
              <a:buChar char="ü"/>
            </a:pPr>
            <a:r>
              <a:rPr lang="zh-CN" altLang="en-US" sz="2100" smtClean="0">
                <a:latin typeface="楷体_GB2312" pitchFamily="49" charset="-122"/>
                <a:ea typeface="楷体_GB2312" pitchFamily="49" charset="-122"/>
              </a:rPr>
              <a:t>采用插值法计算出</a:t>
            </a:r>
            <a:r>
              <a:rPr lang="en-US" altLang="zh-CN" sz="2100" smtClean="0">
                <a:latin typeface="楷体_GB2312" pitchFamily="49" charset="-122"/>
                <a:ea typeface="楷体_GB2312" pitchFamily="49" charset="-122"/>
              </a:rPr>
              <a:t>IRR</a:t>
            </a:r>
            <a:r>
              <a:rPr lang="en-US" altLang="zh-CN" smtClean="0">
                <a:latin typeface="楷体_GB2312" pitchFamily="49" charset="-122"/>
                <a:ea typeface="楷体_GB2312" pitchFamily="49" charset="-122"/>
              </a:rPr>
              <a:t> </a:t>
            </a:r>
          </a:p>
          <a:p>
            <a:pPr lvl="1">
              <a:buClr>
                <a:schemeClr val="hlink"/>
              </a:buClr>
              <a:buFont typeface="Wingdings" pitchFamily="2" charset="2"/>
              <a:buChar char="Ø"/>
            </a:pPr>
            <a:r>
              <a:rPr lang="zh-CN" altLang="en-US" sz="2200" smtClean="0">
                <a:latin typeface="楷体_GB2312" pitchFamily="49" charset="-122"/>
                <a:ea typeface="楷体_GB2312" pitchFamily="49" charset="-122"/>
              </a:rPr>
              <a:t>每年的</a:t>
            </a:r>
            <a:r>
              <a:rPr lang="en-US" altLang="zh-CN" sz="2200" smtClean="0">
                <a:latin typeface="楷体_GB2312" pitchFamily="49" charset="-122"/>
                <a:ea typeface="楷体_GB2312" pitchFamily="49" charset="-122"/>
              </a:rPr>
              <a:t>NCF</a:t>
            </a:r>
            <a:r>
              <a:rPr lang="zh-CN" altLang="en-US" sz="2200" smtClean="0">
                <a:latin typeface="楷体_GB2312" pitchFamily="49" charset="-122"/>
                <a:ea typeface="楷体_GB2312" pitchFamily="49" charset="-122"/>
              </a:rPr>
              <a:t>不相等</a:t>
            </a:r>
            <a:r>
              <a:rPr lang="zh-CN" altLang="en-US" smtClean="0">
                <a:latin typeface="楷体_GB2312" pitchFamily="49" charset="-122"/>
                <a:ea typeface="楷体_GB2312" pitchFamily="49" charset="-122"/>
              </a:rPr>
              <a:t> </a:t>
            </a:r>
          </a:p>
          <a:p>
            <a:pPr lvl="2">
              <a:buClr>
                <a:srgbClr val="0000FF"/>
              </a:buClr>
              <a:buFont typeface="Wingdings" pitchFamily="2" charset="2"/>
              <a:buChar char="ü"/>
            </a:pPr>
            <a:r>
              <a:rPr lang="zh-CN" altLang="en-US" sz="2100" smtClean="0">
                <a:latin typeface="楷体_GB2312" pitchFamily="49" charset="-122"/>
                <a:ea typeface="楷体_GB2312" pitchFamily="49" charset="-122"/>
              </a:rPr>
              <a:t>先预估一个贴现率，计算净现值</a:t>
            </a:r>
          </a:p>
          <a:p>
            <a:pPr lvl="2">
              <a:buClr>
                <a:srgbClr val="0000FF"/>
              </a:buClr>
              <a:buFont typeface="Wingdings" pitchFamily="2" charset="2"/>
              <a:buChar char="ü"/>
            </a:pPr>
            <a:r>
              <a:rPr lang="zh-CN" altLang="en-US" sz="2100" smtClean="0">
                <a:latin typeface="楷体_GB2312" pitchFamily="49" charset="-122"/>
                <a:ea typeface="楷体_GB2312" pitchFamily="49" charset="-122"/>
              </a:rPr>
              <a:t>采用插值法计算出</a:t>
            </a:r>
            <a:r>
              <a:rPr lang="en-US" altLang="zh-CN" sz="2100" smtClean="0">
                <a:latin typeface="楷体_GB2312" pitchFamily="49" charset="-122"/>
                <a:ea typeface="楷体_GB2312" pitchFamily="49" charset="-122"/>
              </a:rPr>
              <a:t>IRR</a:t>
            </a:r>
          </a:p>
        </p:txBody>
      </p:sp>
      <p:sp>
        <p:nvSpPr>
          <p:cNvPr id="717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170" name="Object 5"/>
          <p:cNvGraphicFramePr>
            <a:graphicFrameLocks noChangeAspect="1"/>
          </p:cNvGraphicFramePr>
          <p:nvPr/>
        </p:nvGraphicFramePr>
        <p:xfrm>
          <a:off x="2339975" y="3141663"/>
          <a:ext cx="4032250" cy="719137"/>
        </p:xfrm>
        <a:graphic>
          <a:graphicData uri="http://schemas.openxmlformats.org/presentationml/2006/ole">
            <mc:AlternateContent xmlns:mc="http://schemas.openxmlformats.org/markup-compatibility/2006">
              <mc:Choice xmlns:v="urn:schemas-microsoft-com:vml" Requires="v">
                <p:oleObj spid="_x0000_s4147" name="Equation" r:id="rId3" imgW="1752600" imgH="406400" progId="">
                  <p:embed/>
                </p:oleObj>
              </mc:Choice>
              <mc:Fallback>
                <p:oleObj name="Equation" r:id="rId3" imgW="1752600" imgH="4064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141663"/>
                        <a:ext cx="4032250" cy="719137"/>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4" name="AutoShape 6"/>
          <p:cNvSpPr>
            <a:spLocks noChangeArrowheads="1"/>
          </p:cNvSpPr>
          <p:nvPr/>
        </p:nvSpPr>
        <p:spPr bwMode="auto">
          <a:xfrm>
            <a:off x="6300788" y="3284538"/>
            <a:ext cx="2495550" cy="1584325"/>
          </a:xfrm>
          <a:prstGeom prst="cloudCallout">
            <a:avLst>
              <a:gd name="adj1" fmla="val -56616"/>
              <a:gd name="adj2" fmla="val 79958"/>
            </a:avLst>
          </a:prstGeom>
          <a:noFill/>
          <a:ln w="9525">
            <a:solidFill>
              <a:srgbClr val="FF0000"/>
            </a:solidFill>
            <a:round/>
            <a:headEnd/>
            <a:tailEnd/>
          </a:ln>
        </p:spPr>
        <p:txBody>
          <a:bodyPr/>
          <a:lstStyle/>
          <a:p>
            <a:r>
              <a:rPr kumimoji="1" lang="zh-CN" altLang="en-US" sz="1600" b="1">
                <a:latin typeface="Times New Roman" pitchFamily="18" charset="0"/>
                <a:ea typeface="楷体_GB2312" pitchFamily="49" charset="-122"/>
              </a:rPr>
              <a:t>找到净现值由正到负并且比较接近于零的两个贴现率</a:t>
            </a:r>
          </a:p>
        </p:txBody>
      </p:sp>
      <p:sp>
        <p:nvSpPr>
          <p:cNvPr id="7175" name="AutoShape 7"/>
          <p:cNvSpPr>
            <a:spLocks noChangeArrowheads="1"/>
          </p:cNvSpPr>
          <p:nvPr/>
        </p:nvSpPr>
        <p:spPr bwMode="auto">
          <a:xfrm>
            <a:off x="6516688" y="5210175"/>
            <a:ext cx="2303462" cy="1458913"/>
          </a:xfrm>
          <a:prstGeom prst="cloudCallout">
            <a:avLst>
              <a:gd name="adj1" fmla="val -111407"/>
              <a:gd name="adj2" fmla="val -11046"/>
            </a:avLst>
          </a:prstGeom>
          <a:noFill/>
          <a:ln w="9525">
            <a:solidFill>
              <a:srgbClr val="663300"/>
            </a:solidFill>
            <a:round/>
            <a:headEnd/>
            <a:tailEnd/>
          </a:ln>
        </p:spPr>
        <p:txBody>
          <a:bodyPr/>
          <a:lstStyle/>
          <a:p>
            <a:r>
              <a:rPr kumimoji="1" lang="zh-CN" altLang="en-US" sz="1600" b="1">
                <a:latin typeface="Times New Roman" pitchFamily="18" charset="0"/>
                <a:ea typeface="楷体_GB2312" pitchFamily="49" charset="-122"/>
              </a:rPr>
              <a:t>找到净现值由正到负并且比较接近于零的两个贴现率</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p:txBody>
          <a:bodyPr/>
          <a:lstStyle/>
          <a:p>
            <a:r>
              <a:rPr lang="zh-CN" altLang="en-US" b="0" smtClean="0"/>
              <a:t>内含报酬率法的优缺点</a:t>
            </a:r>
            <a:r>
              <a:rPr lang="zh-CN" altLang="en-US" smtClean="0"/>
              <a:t> </a:t>
            </a:r>
          </a:p>
        </p:txBody>
      </p:sp>
      <p:sp>
        <p:nvSpPr>
          <p:cNvPr id="47107" name="Rectangle 3"/>
          <p:cNvSpPr>
            <a:spLocks noGrp="1" noChangeArrowheads="1"/>
          </p:cNvSpPr>
          <p:nvPr>
            <p:ph type="body" idx="4294967295"/>
          </p:nvPr>
        </p:nvSpPr>
        <p:spPr>
          <a:xfrm>
            <a:off x="539750" y="2446338"/>
            <a:ext cx="8229600" cy="4411662"/>
          </a:xfrm>
        </p:spPr>
        <p:txBody>
          <a:bodyPr/>
          <a:lstStyle/>
          <a:p>
            <a:pPr>
              <a:buFont typeface="Wingdings" pitchFamily="2" charset="2"/>
              <a:buNone/>
            </a:pPr>
            <a:r>
              <a:rPr lang="zh-CN" altLang="en-US" dirty="0" smtClean="0"/>
              <a:t>    </a:t>
            </a:r>
            <a:r>
              <a:rPr lang="zh-CN" altLang="en-US" b="1" dirty="0" smtClean="0"/>
              <a:t>优点</a:t>
            </a:r>
            <a:r>
              <a:rPr lang="zh-CN" altLang="en-US" dirty="0" smtClean="0"/>
              <a:t>：内含报酬率法考虑了资金的时间价值，反映了投资项目的真实报酬率，概念也易于理解。 </a:t>
            </a:r>
          </a:p>
          <a:p>
            <a:pPr>
              <a:buFont typeface="Wingdings" pitchFamily="2" charset="2"/>
              <a:buNone/>
            </a:pPr>
            <a:r>
              <a:rPr lang="zh-CN" altLang="en-US" dirty="0" smtClean="0"/>
              <a:t>    </a:t>
            </a:r>
            <a:r>
              <a:rPr lang="zh-CN" altLang="en-US" b="1" dirty="0" smtClean="0"/>
              <a:t>缺点</a:t>
            </a:r>
            <a:r>
              <a:rPr lang="zh-CN" altLang="en-US" dirty="0" smtClean="0"/>
              <a:t>：但这种方法的计算过程比较复杂。特别是对于每年</a:t>
            </a:r>
            <a:r>
              <a:rPr lang="en-US" altLang="zh-CN" dirty="0" smtClean="0"/>
              <a:t>NCF</a:t>
            </a:r>
            <a:r>
              <a:rPr lang="zh-CN" altLang="en-US" dirty="0" smtClean="0"/>
              <a:t>不相等的投资项目，一般要经过多次测算才能算出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p:txBody>
          <a:bodyPr>
            <a:normAutofit fontScale="90000"/>
          </a:bodyPr>
          <a:lstStyle/>
          <a:p>
            <a:r>
              <a:rPr lang="zh-CN" altLang="en-US" smtClean="0"/>
              <a:t/>
            </a:r>
            <a:br>
              <a:rPr lang="zh-CN" altLang="en-US" smtClean="0"/>
            </a:br>
            <a:r>
              <a:rPr lang="zh-CN" altLang="en-US" sz="3500" b="0" smtClean="0"/>
              <a:t>获利指数</a:t>
            </a:r>
            <a:r>
              <a:rPr lang="zh-CN" altLang="en-US" smtClean="0"/>
              <a:t> </a:t>
            </a:r>
          </a:p>
        </p:txBody>
      </p:sp>
      <p:sp>
        <p:nvSpPr>
          <p:cNvPr id="12292" name="Rectangle 3"/>
          <p:cNvSpPr>
            <a:spLocks noGrp="1" noChangeArrowheads="1"/>
          </p:cNvSpPr>
          <p:nvPr>
            <p:ph type="body" sz="half" idx="4294967295"/>
          </p:nvPr>
        </p:nvSpPr>
        <p:spPr>
          <a:xfrm>
            <a:off x="1331913" y="1773238"/>
            <a:ext cx="6624637" cy="4525962"/>
          </a:xfrm>
        </p:spPr>
        <p:txBody>
          <a:bodyPr/>
          <a:lstStyle/>
          <a:p>
            <a:pPr>
              <a:buClr>
                <a:schemeClr val="hlink"/>
              </a:buClr>
              <a:buFont typeface="Wingdings" pitchFamily="2" charset="2"/>
              <a:buChar char="ü"/>
            </a:pPr>
            <a:r>
              <a:rPr lang="zh-CN" altLang="en-US" sz="2300" b="1" smtClean="0">
                <a:latin typeface="楷体_GB2312" pitchFamily="49" charset="-122"/>
                <a:ea typeface="楷体_GB2312" pitchFamily="49" charset="-122"/>
              </a:rPr>
              <a:t>计算公式</a:t>
            </a:r>
          </a:p>
          <a:p>
            <a:pPr>
              <a:buClr>
                <a:schemeClr val="hlink"/>
              </a:buClr>
              <a:buFont typeface="Wingdings" pitchFamily="2" charset="2"/>
              <a:buChar char="ü"/>
            </a:pPr>
            <a:endParaRPr lang="zh-CN" altLang="en-US" sz="2600" smtClean="0">
              <a:latin typeface="楷体_GB2312" pitchFamily="49" charset="-122"/>
              <a:ea typeface="楷体_GB2312" pitchFamily="49" charset="-122"/>
            </a:endParaRPr>
          </a:p>
          <a:p>
            <a:pPr>
              <a:buClr>
                <a:schemeClr val="hlink"/>
              </a:buClr>
              <a:buFont typeface="Wingdings" pitchFamily="2" charset="2"/>
              <a:buChar char="ü"/>
            </a:pPr>
            <a:endParaRPr lang="zh-CN" altLang="en-US" sz="2600" smtClean="0">
              <a:latin typeface="楷体_GB2312" pitchFamily="49" charset="-122"/>
              <a:ea typeface="楷体_GB2312" pitchFamily="49" charset="-122"/>
            </a:endParaRPr>
          </a:p>
          <a:p>
            <a:pPr>
              <a:buClr>
                <a:schemeClr val="hlink"/>
              </a:buClr>
              <a:buFont typeface="Wingdings" pitchFamily="2" charset="2"/>
              <a:buChar char="ü"/>
            </a:pPr>
            <a:endParaRPr lang="zh-CN" altLang="en-US" sz="2600" smtClean="0">
              <a:latin typeface="楷体_GB2312" pitchFamily="49" charset="-122"/>
              <a:ea typeface="楷体_GB2312" pitchFamily="49" charset="-122"/>
            </a:endParaRPr>
          </a:p>
          <a:p>
            <a:pPr>
              <a:buClr>
                <a:schemeClr val="hlink"/>
              </a:buClr>
              <a:buFont typeface="Wingdings" pitchFamily="2" charset="2"/>
              <a:buChar char="ü"/>
            </a:pPr>
            <a:r>
              <a:rPr lang="zh-CN" altLang="en-US" sz="2300" b="1" smtClean="0">
                <a:latin typeface="楷体_GB2312" pitchFamily="49" charset="-122"/>
                <a:ea typeface="楷体_GB2312" pitchFamily="49" charset="-122"/>
              </a:rPr>
              <a:t>决策规则</a:t>
            </a:r>
          </a:p>
          <a:p>
            <a:pPr lvl="1"/>
            <a:r>
              <a:rPr lang="zh-CN" altLang="en-US" sz="2100" smtClean="0">
                <a:latin typeface="楷体_GB2312" pitchFamily="49" charset="-122"/>
                <a:ea typeface="楷体_GB2312" pitchFamily="49" charset="-122"/>
              </a:rPr>
              <a:t>一个备选方案：大于</a:t>
            </a:r>
            <a:r>
              <a:rPr lang="en-US" altLang="zh-CN" sz="2100" smtClean="0">
                <a:latin typeface="楷体_GB2312" pitchFamily="49" charset="-122"/>
                <a:ea typeface="楷体_GB2312" pitchFamily="49" charset="-122"/>
              </a:rPr>
              <a:t>1</a:t>
            </a:r>
            <a:r>
              <a:rPr lang="zh-CN" altLang="en-US" sz="2100" smtClean="0">
                <a:latin typeface="楷体_GB2312" pitchFamily="49" charset="-122"/>
                <a:ea typeface="楷体_GB2312" pitchFamily="49" charset="-122"/>
              </a:rPr>
              <a:t>采纳，小于</a:t>
            </a:r>
            <a:r>
              <a:rPr lang="en-US" altLang="zh-CN" sz="2100" smtClean="0">
                <a:latin typeface="楷体_GB2312" pitchFamily="49" charset="-122"/>
                <a:ea typeface="楷体_GB2312" pitchFamily="49" charset="-122"/>
              </a:rPr>
              <a:t>1</a:t>
            </a:r>
            <a:r>
              <a:rPr lang="zh-CN" altLang="en-US" sz="2100" smtClean="0">
                <a:latin typeface="楷体_GB2312" pitchFamily="49" charset="-122"/>
                <a:ea typeface="楷体_GB2312" pitchFamily="49" charset="-122"/>
              </a:rPr>
              <a:t>拒绝。</a:t>
            </a:r>
          </a:p>
          <a:p>
            <a:pPr lvl="1"/>
            <a:r>
              <a:rPr lang="zh-CN" altLang="en-US" sz="2100" smtClean="0">
                <a:latin typeface="楷体_GB2312" pitchFamily="49" charset="-122"/>
                <a:ea typeface="楷体_GB2312" pitchFamily="49" charset="-122"/>
              </a:rPr>
              <a:t> 多个互斥方案：选择超过</a:t>
            </a:r>
            <a:r>
              <a:rPr lang="en-US" altLang="zh-CN" sz="2100" smtClean="0">
                <a:latin typeface="楷体_GB2312" pitchFamily="49" charset="-122"/>
                <a:ea typeface="楷体_GB2312" pitchFamily="49" charset="-122"/>
              </a:rPr>
              <a:t>1</a:t>
            </a:r>
            <a:r>
              <a:rPr lang="zh-CN" altLang="en-US" sz="2100" smtClean="0">
                <a:latin typeface="楷体_GB2312" pitchFamily="49" charset="-122"/>
                <a:ea typeface="楷体_GB2312" pitchFamily="49" charset="-122"/>
              </a:rPr>
              <a:t>最多者。</a:t>
            </a:r>
          </a:p>
          <a:p>
            <a:pPr>
              <a:buFont typeface="Wingdings" pitchFamily="2" charset="2"/>
              <a:buNone/>
            </a:pPr>
            <a:endParaRPr lang="zh-CN" altLang="en-US" sz="2600" smtClean="0"/>
          </a:p>
        </p:txBody>
      </p:sp>
      <p:graphicFrame>
        <p:nvGraphicFramePr>
          <p:cNvPr id="12290" name="Object 4"/>
          <p:cNvGraphicFramePr>
            <a:graphicFrameLocks noGrp="1" noChangeAspect="1"/>
          </p:cNvGraphicFramePr>
          <p:nvPr>
            <p:ph sz="half" idx="4294967295"/>
          </p:nvPr>
        </p:nvGraphicFramePr>
        <p:xfrm>
          <a:off x="2555875" y="2565400"/>
          <a:ext cx="3455988" cy="803275"/>
        </p:xfrm>
        <a:graphic>
          <a:graphicData uri="http://schemas.openxmlformats.org/presentationml/2006/ole">
            <mc:AlternateContent xmlns:mc="http://schemas.openxmlformats.org/markup-compatibility/2006">
              <mc:Choice xmlns:v="urn:schemas-microsoft-com:vml" Requires="v">
                <p:oleObj spid="_x0000_s5171" name="Equation" r:id="rId3" imgW="1320480" imgH="457200" progId="Equation.3">
                  <p:embed/>
                </p:oleObj>
              </mc:Choice>
              <mc:Fallback>
                <p:oleObj name="Equation" r:id="rId3" imgW="132048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565400"/>
                        <a:ext cx="3455988" cy="80327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b="1" smtClean="0"/>
              <a:t>引言</a:t>
            </a:r>
          </a:p>
        </p:txBody>
      </p:sp>
      <p:sp>
        <p:nvSpPr>
          <p:cNvPr id="12291" name="Rectangle 3"/>
          <p:cNvSpPr>
            <a:spLocks noGrp="1" noChangeArrowheads="1"/>
          </p:cNvSpPr>
          <p:nvPr>
            <p:ph type="body" idx="1"/>
          </p:nvPr>
        </p:nvSpPr>
        <p:spPr/>
        <p:txBody>
          <a:bodyPr/>
          <a:lstStyle/>
          <a:p>
            <a:pPr eaLnBrk="1" hangingPunct="1"/>
            <a:r>
              <a:rPr lang="zh-CN" altLang="en-US" b="1" dirty="0" smtClean="0">
                <a:solidFill>
                  <a:schemeClr val="accent2"/>
                </a:solidFill>
              </a:rPr>
              <a:t>当我们评价投资决策评价指标时，需要回答以下问题：</a:t>
            </a:r>
          </a:p>
          <a:p>
            <a:pPr eaLnBrk="1" hangingPunct="1">
              <a:buFontTx/>
              <a:buNone/>
            </a:pPr>
            <a:r>
              <a:rPr lang="en-US" altLang="zh-CN" b="1" dirty="0" smtClean="0"/>
              <a:t>(1)</a:t>
            </a:r>
            <a:r>
              <a:rPr lang="zh-CN" altLang="en-US" b="1" dirty="0" smtClean="0"/>
              <a:t>决策评价法则是否考虑了货币的时间价值？</a:t>
            </a:r>
          </a:p>
          <a:p>
            <a:pPr eaLnBrk="1" hangingPunct="1">
              <a:buFontTx/>
              <a:buNone/>
            </a:pPr>
            <a:r>
              <a:rPr lang="en-US" altLang="zh-CN" b="1" dirty="0" smtClean="0"/>
              <a:t>(2)</a:t>
            </a:r>
            <a:r>
              <a:rPr lang="zh-CN" altLang="en-US" b="1" dirty="0" smtClean="0"/>
              <a:t>决策评价法则是否提供了关于是否增加股东财富或企业价值的信息？</a:t>
            </a:r>
          </a:p>
          <a:p>
            <a:pPr eaLnBrk="1" hangingPunct="1"/>
            <a:endParaRPr lang="en-US" altLang="zh-CN" b="1" dirty="0" smtClean="0">
              <a:solidFill>
                <a:schemeClr val="accent2"/>
              </a:solidFill>
            </a:endParaRPr>
          </a:p>
        </p:txBody>
      </p:sp>
    </p:spTree>
    <p:extLst>
      <p:ext uri="{BB962C8B-B14F-4D97-AF65-F5344CB8AC3E}">
        <p14:creationId xmlns:p14="http://schemas.microsoft.com/office/powerpoint/2010/main" val="1780613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r>
              <a:rPr lang="zh-CN" altLang="en-US" smtClean="0"/>
              <a:t>获利指数的优缺点</a:t>
            </a:r>
          </a:p>
        </p:txBody>
      </p:sp>
      <p:sp>
        <p:nvSpPr>
          <p:cNvPr id="49155" name="Rectangle 3"/>
          <p:cNvSpPr>
            <a:spLocks noGrp="1" noChangeArrowheads="1"/>
          </p:cNvSpPr>
          <p:nvPr>
            <p:ph type="body" idx="4294967295"/>
          </p:nvPr>
        </p:nvSpPr>
        <p:spPr/>
        <p:txBody>
          <a:bodyPr>
            <a:normAutofit lnSpcReduction="10000"/>
          </a:bodyPr>
          <a:lstStyle/>
          <a:p>
            <a:r>
              <a:rPr lang="zh-CN" altLang="en-US" b="1" dirty="0" smtClean="0"/>
              <a:t>优点</a:t>
            </a:r>
            <a:r>
              <a:rPr lang="zh-CN" altLang="en-US" dirty="0" smtClean="0"/>
              <a:t>：考虑了资金的时间价值，能够真实地反映投资项目的盈利能力，由于获利指数是用相对数来表示，所以，有利于在初始投资额不同的投资方案之间进行对比。 </a:t>
            </a:r>
          </a:p>
          <a:p>
            <a:r>
              <a:rPr lang="zh-CN" altLang="en-US" b="1" dirty="0" smtClean="0"/>
              <a:t>缺点</a:t>
            </a:r>
            <a:r>
              <a:rPr lang="zh-CN" altLang="en-US" dirty="0" smtClean="0"/>
              <a:t>：获利指数只代表获得报酬的能力而不代表实际可能获得的财富，它忽略了互斥项目之间投资规模上的差异，所以在多个互斥项目的选择中，可能会得到错误的答案。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067175" y="2708275"/>
            <a:ext cx="5076825" cy="504825"/>
            <a:chOff x="2517" y="1706"/>
            <a:chExt cx="3243" cy="363"/>
          </a:xfrm>
        </p:grpSpPr>
        <p:sp>
          <p:nvSpPr>
            <p:cNvPr id="50183" name="Rectangle 3"/>
            <p:cNvSpPr>
              <a:spLocks noChangeArrowheads="1"/>
            </p:cNvSpPr>
            <p:nvPr/>
          </p:nvSpPr>
          <p:spPr bwMode="auto">
            <a:xfrm>
              <a:off x="2517" y="1706"/>
              <a:ext cx="3243" cy="36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0184" name="AutoShape 4"/>
            <p:cNvSpPr>
              <a:spLocks noChangeArrowheads="1"/>
            </p:cNvSpPr>
            <p:nvPr/>
          </p:nvSpPr>
          <p:spPr bwMode="auto">
            <a:xfrm>
              <a:off x="2517" y="1706"/>
              <a:ext cx="182" cy="363"/>
            </a:xfrm>
            <a:prstGeom prst="homePlate">
              <a:avLst>
                <a:gd name="adj" fmla="val 25000"/>
              </a:avLst>
            </a:prstGeom>
            <a:solidFill>
              <a:schemeClr val="bg2"/>
            </a:solidFill>
            <a:ln w="9525">
              <a:solidFill>
                <a:schemeClr val="tx1"/>
              </a:solidFill>
              <a:miter lim="800000"/>
              <a:headEnd/>
              <a:tailEnd/>
            </a:ln>
          </p:spPr>
          <p:txBody>
            <a:bodyPr wrap="none" anchor="ctr"/>
            <a:lstStyle/>
            <a:p>
              <a:endParaRPr lang="zh-CN" altLang="en-US"/>
            </a:p>
          </p:txBody>
        </p:sp>
      </p:grpSp>
      <p:sp>
        <p:nvSpPr>
          <p:cNvPr id="50179" name="Rectangle 5"/>
          <p:cNvSpPr>
            <a:spLocks noGrp="1" noChangeArrowheads="1"/>
          </p:cNvSpPr>
          <p:nvPr>
            <p:ph type="title" idx="4294967295"/>
          </p:nvPr>
        </p:nvSpPr>
        <p:spPr/>
        <p:txBody>
          <a:bodyPr/>
          <a:lstStyle/>
          <a:p>
            <a:r>
              <a:rPr lang="en-US" altLang="zh-CN" sz="3500" smtClean="0"/>
              <a:t>7.4 </a:t>
            </a:r>
            <a:r>
              <a:rPr lang="zh-CN" altLang="en-US" sz="3500" smtClean="0"/>
              <a:t>非折现现金流量方法</a:t>
            </a:r>
          </a:p>
        </p:txBody>
      </p:sp>
      <p:sp>
        <p:nvSpPr>
          <p:cNvPr id="50180" name="Rectangle 6"/>
          <p:cNvSpPr>
            <a:spLocks noGrp="1" noChangeArrowheads="1"/>
          </p:cNvSpPr>
          <p:nvPr>
            <p:ph type="body" idx="4294967295"/>
          </p:nvPr>
        </p:nvSpPr>
        <p:spPr>
          <a:xfrm>
            <a:off x="3563938" y="2636838"/>
            <a:ext cx="5276850" cy="3689350"/>
          </a:xfrm>
        </p:spPr>
        <p:txBody>
          <a:bodyPr/>
          <a:lstStyle/>
          <a:p>
            <a:pPr lvl="1">
              <a:lnSpc>
                <a:spcPct val="140000"/>
              </a:lnSpc>
            </a:pPr>
            <a:r>
              <a:rPr lang="zh-CN" altLang="en-US" sz="2000" b="1" smtClean="0">
                <a:latin typeface="楷体_GB2312" pitchFamily="49" charset="-122"/>
                <a:ea typeface="楷体_GB2312" pitchFamily="49" charset="-122"/>
              </a:rPr>
              <a:t>投资回收期</a:t>
            </a:r>
          </a:p>
          <a:p>
            <a:pPr lvl="1">
              <a:lnSpc>
                <a:spcPct val="140000"/>
              </a:lnSpc>
            </a:pPr>
            <a:r>
              <a:rPr lang="zh-CN" altLang="en-US" sz="2000" b="1" smtClean="0">
                <a:latin typeface="楷体_GB2312" pitchFamily="49" charset="-122"/>
                <a:ea typeface="楷体_GB2312" pitchFamily="49" charset="-122"/>
              </a:rPr>
              <a:t>平均报酬率</a:t>
            </a:r>
          </a:p>
          <a:p>
            <a:pPr lvl="1">
              <a:lnSpc>
                <a:spcPct val="140000"/>
              </a:lnSpc>
            </a:pPr>
            <a:r>
              <a:rPr lang="zh-CN" altLang="en-US" sz="2000" b="1" smtClean="0">
                <a:latin typeface="楷体_GB2312" pitchFamily="49" charset="-122"/>
                <a:ea typeface="楷体_GB2312" pitchFamily="49" charset="-122"/>
              </a:rPr>
              <a:t>平均会计报酬率</a:t>
            </a:r>
          </a:p>
        </p:txBody>
      </p:sp>
      <p:sp>
        <p:nvSpPr>
          <p:cNvPr id="50181" name="Rectangle 7"/>
          <p:cNvSpPr>
            <a:spLocks noChangeArrowheads="1"/>
          </p:cNvSpPr>
          <p:nvPr/>
        </p:nvSpPr>
        <p:spPr bwMode="auto">
          <a:xfrm>
            <a:off x="1331913" y="3357563"/>
            <a:ext cx="1800225" cy="1441450"/>
          </a:xfrm>
          <a:prstGeom prst="rect">
            <a:avLst/>
          </a:prstGeom>
          <a:solidFill>
            <a:schemeClr val="accent1"/>
          </a:solidFill>
          <a:ln w="9525">
            <a:solidFill>
              <a:srgbClr val="000000"/>
            </a:solidFill>
            <a:miter lim="800000"/>
            <a:headEnd/>
            <a:tailEnd/>
          </a:ln>
        </p:spPr>
        <p:txBody>
          <a:bodyPr/>
          <a:lstStyle/>
          <a:p>
            <a:pPr algn="just"/>
            <a:r>
              <a:rPr lang="zh-CN" altLang="en-US" b="1">
                <a:solidFill>
                  <a:srgbClr val="663300"/>
                </a:solidFill>
                <a:latin typeface="宋体" pitchFamily="2" charset="-122"/>
                <a:ea typeface="楷体_GB2312" pitchFamily="49" charset="-122"/>
              </a:rPr>
              <a:t>　非贴现现金流量指标是指不考虑货币时间价值的各种指标。</a:t>
            </a:r>
            <a:endParaRPr lang="zh-CN" altLang="en-US" b="1">
              <a:solidFill>
                <a:srgbClr val="663300"/>
              </a:solidFill>
              <a:ea typeface="楷体_GB2312" pitchFamily="49" charset="-122"/>
            </a:endParaRPr>
          </a:p>
        </p:txBody>
      </p:sp>
      <p:sp>
        <p:nvSpPr>
          <p:cNvPr id="50182" name="Rectangle 8"/>
          <p:cNvSpPr>
            <a:spLocks noChangeArrowheads="1"/>
          </p:cNvSpPr>
          <p:nvPr/>
        </p:nvSpPr>
        <p:spPr bwMode="auto">
          <a:xfrm flipV="1">
            <a:off x="3563938" y="1844675"/>
            <a:ext cx="71437" cy="4724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211638" y="3716338"/>
            <a:ext cx="4681537" cy="647700"/>
          </a:xfrm>
          <a:prstGeom prst="rect">
            <a:avLst/>
          </a:prstGeom>
          <a:solidFill>
            <a:schemeClr val="bg1"/>
          </a:solidFill>
          <a:ln w="9525">
            <a:solidFill>
              <a:srgbClr val="0000FF"/>
            </a:solidFill>
            <a:miter lim="800000"/>
            <a:headEnd/>
            <a:tailEnd/>
          </a:ln>
        </p:spPr>
        <p:txBody>
          <a:bodyPr wrap="none" anchor="ctr"/>
          <a:lstStyle/>
          <a:p>
            <a:endParaRPr lang="zh-CN" altLang="en-US"/>
          </a:p>
        </p:txBody>
      </p:sp>
      <p:sp>
        <p:nvSpPr>
          <p:cNvPr id="51203" name="Rectangle 3"/>
          <p:cNvSpPr>
            <a:spLocks noGrp="1" noChangeArrowheads="1"/>
          </p:cNvSpPr>
          <p:nvPr>
            <p:ph type="title" idx="4294967295"/>
          </p:nvPr>
        </p:nvSpPr>
        <p:spPr/>
        <p:txBody>
          <a:bodyPr>
            <a:normAutofit fontScale="90000"/>
          </a:bodyPr>
          <a:lstStyle/>
          <a:p>
            <a:r>
              <a:rPr lang="zh-CN" altLang="en-US" sz="3600" b="0" smtClean="0">
                <a:latin typeface="楷体_GB2312" pitchFamily="49" charset="-122"/>
                <a:ea typeface="楷体_GB2312" pitchFamily="49" charset="-122"/>
              </a:rPr>
              <a:t/>
            </a:r>
            <a:br>
              <a:rPr lang="zh-CN" altLang="en-US" sz="3600" b="0" smtClean="0">
                <a:latin typeface="楷体_GB2312" pitchFamily="49" charset="-122"/>
                <a:ea typeface="楷体_GB2312" pitchFamily="49" charset="-122"/>
              </a:rPr>
            </a:br>
            <a:r>
              <a:rPr lang="zh-CN" altLang="en-US" sz="3600" b="0" smtClean="0">
                <a:latin typeface="楷体_GB2312" pitchFamily="49" charset="-122"/>
                <a:ea typeface="楷体_GB2312" pitchFamily="49" charset="-122"/>
              </a:rPr>
              <a:t>投资回收期</a:t>
            </a:r>
            <a:endParaRPr lang="en-US" altLang="zh-CN" sz="3600" b="0" smtClean="0">
              <a:latin typeface="楷体_GB2312" pitchFamily="49" charset="-122"/>
              <a:ea typeface="楷体_GB2312" pitchFamily="49" charset="-122"/>
            </a:endParaRPr>
          </a:p>
        </p:txBody>
      </p:sp>
      <p:sp>
        <p:nvSpPr>
          <p:cNvPr id="51204" name="Rectangle 4"/>
          <p:cNvSpPr>
            <a:spLocks noGrp="1" noChangeArrowheads="1"/>
          </p:cNvSpPr>
          <p:nvPr>
            <p:ph type="body" sz="half" idx="4294967295"/>
          </p:nvPr>
        </p:nvSpPr>
        <p:spPr>
          <a:xfrm>
            <a:off x="3419475" y="2636838"/>
            <a:ext cx="5903913" cy="3159125"/>
          </a:xfrm>
        </p:spPr>
        <p:txBody>
          <a:bodyPr/>
          <a:lstStyle/>
          <a:p>
            <a:pPr>
              <a:lnSpc>
                <a:spcPct val="90000"/>
              </a:lnSpc>
              <a:buFont typeface="Wingdings" pitchFamily="2" charset="2"/>
              <a:buNone/>
            </a:pPr>
            <a:r>
              <a:rPr lang="zh-CN" altLang="en-US" sz="2600" b="1" smtClean="0">
                <a:latin typeface="楷体_GB2312" pitchFamily="49" charset="-122"/>
                <a:ea typeface="楷体_GB2312" pitchFamily="49" charset="-122"/>
              </a:rPr>
              <a:t>计算方法</a:t>
            </a:r>
          </a:p>
          <a:p>
            <a:pPr lvl="1">
              <a:lnSpc>
                <a:spcPct val="90000"/>
              </a:lnSpc>
              <a:buClr>
                <a:srgbClr val="0000FF"/>
              </a:buClr>
              <a:buFont typeface="Wingdings" pitchFamily="2" charset="2"/>
              <a:buChar char="ü"/>
            </a:pPr>
            <a:r>
              <a:rPr lang="zh-CN" altLang="en-US" sz="2000" smtClean="0">
                <a:latin typeface="楷体_GB2312" pitchFamily="49" charset="-122"/>
                <a:ea typeface="楷体_GB2312" pitchFamily="49" charset="-122"/>
              </a:rPr>
              <a:t>如果每年的</a:t>
            </a:r>
            <a:r>
              <a:rPr lang="en-US" altLang="zh-CN" sz="2000" smtClean="0">
                <a:latin typeface="楷体_GB2312" pitchFamily="49" charset="-122"/>
                <a:ea typeface="楷体_GB2312" pitchFamily="49" charset="-122"/>
              </a:rPr>
              <a:t>NCF</a:t>
            </a:r>
            <a:r>
              <a:rPr lang="zh-CN" altLang="en-US" sz="2000" smtClean="0">
                <a:latin typeface="楷体_GB2312" pitchFamily="49" charset="-122"/>
                <a:ea typeface="楷体_GB2312" pitchFamily="49" charset="-122"/>
              </a:rPr>
              <a:t>相等：</a:t>
            </a:r>
          </a:p>
          <a:p>
            <a:pPr lvl="2">
              <a:lnSpc>
                <a:spcPct val="90000"/>
              </a:lnSpc>
              <a:buFont typeface="Wingdings" pitchFamily="2" charset="2"/>
              <a:buNone/>
            </a:pPr>
            <a:endParaRPr lang="zh-CN" altLang="en-US" sz="2500" smtClean="0">
              <a:latin typeface="楷体_GB2312" pitchFamily="49" charset="-122"/>
              <a:ea typeface="楷体_GB2312" pitchFamily="49" charset="-122"/>
            </a:endParaRPr>
          </a:p>
          <a:p>
            <a:pPr lvl="2">
              <a:lnSpc>
                <a:spcPct val="90000"/>
              </a:lnSpc>
              <a:buFont typeface="Wingdings" pitchFamily="2" charset="2"/>
              <a:buNone/>
            </a:pPr>
            <a:r>
              <a:rPr lang="zh-CN" altLang="en-US" sz="2500" smtClean="0">
                <a:latin typeface="楷体_GB2312" pitchFamily="49" charset="-122"/>
                <a:ea typeface="楷体_GB2312" pitchFamily="49" charset="-122"/>
              </a:rPr>
              <a:t>投资回收期</a:t>
            </a:r>
            <a:r>
              <a:rPr lang="en-US" altLang="zh-CN" sz="2500" smtClean="0">
                <a:latin typeface="楷体_GB2312" pitchFamily="49" charset="-122"/>
                <a:ea typeface="楷体_GB2312" pitchFamily="49" charset="-122"/>
              </a:rPr>
              <a:t>=</a:t>
            </a:r>
            <a:r>
              <a:rPr lang="zh-CN" altLang="en-US" sz="2500" smtClean="0">
                <a:latin typeface="楷体_GB2312" pitchFamily="49" charset="-122"/>
                <a:ea typeface="楷体_GB2312" pitchFamily="49" charset="-122"/>
              </a:rPr>
              <a:t>原始投资额</a:t>
            </a:r>
            <a:r>
              <a:rPr lang="en-US" altLang="zh-CN" sz="2500" smtClean="0">
                <a:latin typeface="楷体_GB2312" pitchFamily="49" charset="-122"/>
                <a:ea typeface="楷体_GB2312" pitchFamily="49" charset="-122"/>
              </a:rPr>
              <a:t>/</a:t>
            </a:r>
            <a:r>
              <a:rPr lang="zh-CN" altLang="en-US" sz="2500" smtClean="0">
                <a:latin typeface="楷体_GB2312" pitchFamily="49" charset="-122"/>
                <a:ea typeface="楷体_GB2312" pitchFamily="49" charset="-122"/>
              </a:rPr>
              <a:t>每年</a:t>
            </a:r>
            <a:r>
              <a:rPr lang="en-US" altLang="zh-CN" sz="2500" smtClean="0">
                <a:latin typeface="楷体_GB2312" pitchFamily="49" charset="-122"/>
                <a:ea typeface="楷体_GB2312" pitchFamily="49" charset="-122"/>
              </a:rPr>
              <a:t>NCF</a:t>
            </a:r>
          </a:p>
          <a:p>
            <a:pPr lvl="2">
              <a:lnSpc>
                <a:spcPct val="90000"/>
              </a:lnSpc>
            </a:pPr>
            <a:endParaRPr lang="en-US" altLang="zh-CN" sz="1900" smtClean="0">
              <a:latin typeface="楷体_GB2312" pitchFamily="49" charset="-122"/>
              <a:ea typeface="楷体_GB2312" pitchFamily="49" charset="-122"/>
            </a:endParaRPr>
          </a:p>
          <a:p>
            <a:pPr lvl="1">
              <a:lnSpc>
                <a:spcPct val="90000"/>
              </a:lnSpc>
              <a:buClr>
                <a:srgbClr val="0000FF"/>
              </a:buClr>
              <a:buFont typeface="Wingdings" pitchFamily="2" charset="2"/>
              <a:buChar char="ü"/>
            </a:pPr>
            <a:r>
              <a:rPr lang="zh-CN" altLang="en-US" sz="2000" smtClean="0">
                <a:latin typeface="楷体_GB2312" pitchFamily="49" charset="-122"/>
                <a:ea typeface="楷体_GB2312" pitchFamily="49" charset="-122"/>
              </a:rPr>
              <a:t>如果每年营业现金流量不相等：根据每年年末尚未收回的投资额来确定。</a:t>
            </a:r>
            <a:endParaRPr lang="zh-CN" altLang="en-US" sz="2000" b="1" smtClean="0">
              <a:latin typeface="楷体_GB2312" pitchFamily="49" charset="-122"/>
              <a:ea typeface="楷体_GB2312" pitchFamily="49" charset="-122"/>
            </a:endParaRPr>
          </a:p>
          <a:p>
            <a:pPr>
              <a:lnSpc>
                <a:spcPct val="90000"/>
              </a:lnSpc>
              <a:buFont typeface="Wingdings" pitchFamily="2" charset="2"/>
              <a:buNone/>
            </a:pPr>
            <a:r>
              <a:rPr lang="zh-CN" altLang="en-US" sz="2200" b="1" smtClean="0">
                <a:latin typeface="楷体_GB2312" pitchFamily="49" charset="-122"/>
                <a:ea typeface="楷体_GB2312" pitchFamily="49" charset="-122"/>
              </a:rPr>
              <a:t>　　　　　</a:t>
            </a:r>
          </a:p>
        </p:txBody>
      </p:sp>
      <p:sp>
        <p:nvSpPr>
          <p:cNvPr id="51205" name="Rectangle 8"/>
          <p:cNvSpPr>
            <a:spLocks noChangeArrowheads="1"/>
          </p:cNvSpPr>
          <p:nvPr/>
        </p:nvSpPr>
        <p:spPr bwMode="auto">
          <a:xfrm>
            <a:off x="971550" y="3068638"/>
            <a:ext cx="1800225" cy="2089150"/>
          </a:xfrm>
          <a:prstGeom prst="rect">
            <a:avLst/>
          </a:prstGeom>
          <a:solidFill>
            <a:schemeClr val="accent1"/>
          </a:solidFill>
          <a:ln w="9525">
            <a:solidFill>
              <a:srgbClr val="000000"/>
            </a:solidFill>
            <a:miter lim="800000"/>
            <a:headEnd/>
            <a:tailEnd/>
          </a:ln>
        </p:spPr>
        <p:txBody>
          <a:bodyPr/>
          <a:lstStyle/>
          <a:p>
            <a:pPr algn="just"/>
            <a:r>
              <a:rPr lang="zh-CN" altLang="en-US" b="1">
                <a:solidFill>
                  <a:srgbClr val="663300"/>
                </a:solidFill>
                <a:latin typeface="宋体" pitchFamily="2" charset="-122"/>
                <a:ea typeface="楷体_GB2312" pitchFamily="49" charset="-122"/>
              </a:rPr>
              <a:t>　</a:t>
            </a:r>
            <a:r>
              <a:rPr lang="zh-CN" altLang="en-US"/>
              <a:t>投资回收期</a:t>
            </a:r>
            <a:r>
              <a:rPr lang="en-US" altLang="zh-CN" b="1"/>
              <a:t>(PP,Payback Period)</a:t>
            </a:r>
            <a:r>
              <a:rPr lang="zh-CN" altLang="en-US"/>
              <a:t>代表收回投资所需的年限。回收期越短，方案越有利。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zh-CN" altLang="en-US" b="0" smtClean="0"/>
              <a:t>投资回收期</a:t>
            </a:r>
          </a:p>
        </p:txBody>
      </p:sp>
      <p:sp>
        <p:nvSpPr>
          <p:cNvPr id="52227" name="Rectangle 3"/>
          <p:cNvSpPr>
            <a:spLocks noGrp="1" noChangeArrowheads="1"/>
          </p:cNvSpPr>
          <p:nvPr>
            <p:ph type="body" idx="4294967295"/>
          </p:nvPr>
        </p:nvSpPr>
        <p:spPr>
          <a:xfrm>
            <a:off x="1908175" y="1600200"/>
            <a:ext cx="7056438" cy="1397000"/>
          </a:xfrm>
        </p:spPr>
        <p:txBody>
          <a:bodyPr/>
          <a:lstStyle/>
          <a:p>
            <a:pPr>
              <a:buFont typeface="Wingdings" pitchFamily="2" charset="2"/>
              <a:buNone/>
            </a:pPr>
            <a:r>
              <a:rPr lang="zh-CN" altLang="en-US" sz="1900" b="1" smtClean="0">
                <a:latin typeface="楷体_GB2312" pitchFamily="49" charset="-122"/>
                <a:ea typeface="楷体_GB2312" pitchFamily="49" charset="-122"/>
              </a:rPr>
              <a:t>   天天公司欲进行一项投资，初始投资额</a:t>
            </a:r>
            <a:r>
              <a:rPr lang="en-US" altLang="zh-CN" sz="1900" b="1" smtClean="0">
                <a:latin typeface="楷体_GB2312" pitchFamily="49" charset="-122"/>
                <a:ea typeface="楷体_GB2312" pitchFamily="49" charset="-122"/>
              </a:rPr>
              <a:t>10000</a:t>
            </a:r>
            <a:r>
              <a:rPr lang="zh-CN" altLang="en-US" sz="1900" b="1" smtClean="0">
                <a:latin typeface="楷体_GB2312" pitchFamily="49" charset="-122"/>
                <a:ea typeface="楷体_GB2312" pitchFamily="49" charset="-122"/>
              </a:rPr>
              <a:t>元，项目为期</a:t>
            </a:r>
            <a:r>
              <a:rPr lang="en-US" altLang="zh-CN" sz="1900" b="1" smtClean="0">
                <a:latin typeface="楷体_GB2312" pitchFamily="49" charset="-122"/>
                <a:ea typeface="楷体_GB2312" pitchFamily="49" charset="-122"/>
              </a:rPr>
              <a:t>5</a:t>
            </a:r>
            <a:r>
              <a:rPr lang="zh-CN" altLang="en-US" sz="1900" b="1" smtClean="0">
                <a:latin typeface="楷体_GB2312" pitchFamily="49" charset="-122"/>
                <a:ea typeface="楷体_GB2312" pitchFamily="49" charset="-122"/>
              </a:rPr>
              <a:t>年，每年净现金流量有关资料详见表</a:t>
            </a:r>
            <a:r>
              <a:rPr lang="en-US" altLang="zh-CN" sz="1900" b="1" smtClean="0">
                <a:latin typeface="楷体_GB2312" pitchFamily="49" charset="-122"/>
                <a:ea typeface="楷体_GB2312" pitchFamily="49" charset="-122"/>
              </a:rPr>
              <a:t>7-5</a:t>
            </a:r>
            <a:r>
              <a:rPr lang="zh-CN" altLang="en-US" sz="1900" b="1" smtClean="0">
                <a:latin typeface="楷体_GB2312" pitchFamily="49" charset="-122"/>
                <a:ea typeface="楷体_GB2312" pitchFamily="49" charset="-122"/>
              </a:rPr>
              <a:t>，试计算该方案的投资回收期。</a:t>
            </a:r>
          </a:p>
        </p:txBody>
      </p:sp>
      <p:sp>
        <p:nvSpPr>
          <p:cNvPr id="52228" name="Rectangle 4"/>
          <p:cNvSpPr>
            <a:spLocks noChangeArrowheads="1"/>
          </p:cNvSpPr>
          <p:nvPr/>
        </p:nvSpPr>
        <p:spPr bwMode="auto">
          <a:xfrm>
            <a:off x="971550" y="2060575"/>
            <a:ext cx="863600" cy="376238"/>
          </a:xfrm>
          <a:prstGeom prst="rect">
            <a:avLst/>
          </a:prstGeom>
          <a:solidFill>
            <a:schemeClr val="accent1"/>
          </a:solidFill>
          <a:ln w="9525">
            <a:solidFill>
              <a:schemeClr val="tx1"/>
            </a:solidFill>
            <a:miter lim="800000"/>
            <a:headEnd/>
            <a:tailEnd/>
          </a:ln>
        </p:spPr>
        <p:txBody>
          <a:bodyPr>
            <a:spAutoFit/>
          </a:bodyPr>
          <a:lstStyle/>
          <a:p>
            <a:r>
              <a:rPr lang="zh-CN" altLang="en-US" b="1"/>
              <a:t>例</a:t>
            </a:r>
            <a:r>
              <a:rPr lang="en-US" altLang="zh-CN" b="1"/>
              <a:t>7-7</a:t>
            </a:r>
            <a:r>
              <a:rPr lang="en-US" altLang="zh-CN"/>
              <a:t> </a:t>
            </a:r>
            <a:endParaRPr lang="zh-CN" altLang="en-US"/>
          </a:p>
        </p:txBody>
      </p:sp>
      <p:sp>
        <p:nvSpPr>
          <p:cNvPr id="52229" name="Rectangle 6"/>
          <p:cNvSpPr>
            <a:spLocks noChangeArrowheads="1"/>
          </p:cNvSpPr>
          <p:nvPr/>
        </p:nvSpPr>
        <p:spPr bwMode="auto">
          <a:xfrm>
            <a:off x="0" y="2852738"/>
            <a:ext cx="9144000" cy="0"/>
          </a:xfrm>
          <a:prstGeom prst="rect">
            <a:avLst/>
          </a:prstGeom>
          <a:noFill/>
          <a:ln w="9525">
            <a:noFill/>
            <a:miter lim="800000"/>
            <a:headEnd/>
            <a:tailEnd/>
          </a:ln>
        </p:spPr>
        <p:txBody>
          <a:bodyPr wrap="none" anchor="ctr">
            <a:spAutoFit/>
          </a:bodyPr>
          <a:lstStyle/>
          <a:p>
            <a:endParaRPr lang="zh-CN" altLang="en-US"/>
          </a:p>
        </p:txBody>
      </p:sp>
      <p:sp>
        <p:nvSpPr>
          <p:cNvPr id="52230" name="Rectangle 9"/>
          <p:cNvSpPr>
            <a:spLocks noChangeArrowheads="1"/>
          </p:cNvSpPr>
          <p:nvPr/>
        </p:nvSpPr>
        <p:spPr bwMode="auto">
          <a:xfrm>
            <a:off x="3203575" y="2781300"/>
            <a:ext cx="4818063" cy="457200"/>
          </a:xfrm>
          <a:prstGeom prst="rect">
            <a:avLst/>
          </a:prstGeom>
          <a:noFill/>
          <a:ln w="9525">
            <a:noFill/>
            <a:miter lim="800000"/>
            <a:headEnd/>
            <a:tailEnd/>
          </a:ln>
        </p:spPr>
        <p:txBody>
          <a:bodyPr wrap="none" anchor="ctr">
            <a:spAutoFit/>
          </a:bodyPr>
          <a:lstStyle/>
          <a:p>
            <a:pPr eaLnBrk="0" hangingPunct="0"/>
            <a:r>
              <a:rPr lang="zh-CN" altLang="en-US" sz="1200" b="1">
                <a:cs typeface="Times New Roman" pitchFamily="18" charset="0"/>
              </a:rPr>
              <a:t>表</a:t>
            </a:r>
            <a:r>
              <a:rPr lang="en-US" altLang="zh-CN" sz="1200" b="1">
                <a:cs typeface="Times New Roman" pitchFamily="18" charset="0"/>
              </a:rPr>
              <a:t>7-5</a:t>
            </a:r>
            <a:r>
              <a:rPr lang="en-US" altLang="zh-CN" sz="1200">
                <a:cs typeface="Times New Roman" pitchFamily="18" charset="0"/>
              </a:rPr>
              <a:t>                  </a:t>
            </a:r>
            <a:r>
              <a:rPr lang="zh-CN" altLang="en-US" sz="1200" b="1">
                <a:cs typeface="Times New Roman" pitchFamily="18" charset="0"/>
              </a:rPr>
              <a:t>天天公司投资回收期的计算表</a:t>
            </a:r>
            <a:r>
              <a:rPr lang="zh-CN" altLang="en-US" sz="1200">
                <a:cs typeface="Times New Roman" pitchFamily="18" charset="0"/>
              </a:rPr>
              <a:t>                     单位：元</a:t>
            </a:r>
            <a:endParaRPr lang="zh-CN" altLang="en-US" sz="1200"/>
          </a:p>
          <a:p>
            <a:pPr eaLnBrk="0" hangingPunct="0"/>
            <a:endParaRPr lang="zh-CN" altLang="en-US" sz="1200"/>
          </a:p>
        </p:txBody>
      </p:sp>
      <p:graphicFrame>
        <p:nvGraphicFramePr>
          <p:cNvPr id="53272" name="Group 24"/>
          <p:cNvGraphicFramePr>
            <a:graphicFrameLocks noGrp="1"/>
          </p:cNvGraphicFramePr>
          <p:nvPr/>
        </p:nvGraphicFramePr>
        <p:xfrm>
          <a:off x="2700338" y="3141663"/>
          <a:ext cx="5448300" cy="1704340"/>
        </p:xfrm>
        <a:graphic>
          <a:graphicData uri="http://schemas.openxmlformats.org/drawingml/2006/table">
            <a:tbl>
              <a:tblPr/>
              <a:tblGrid>
                <a:gridCol w="900112"/>
                <a:gridCol w="2154238"/>
                <a:gridCol w="2393950"/>
              </a:tblGrid>
              <a:tr h="3937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年份</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每年净现金流量</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年末尚未回收的投资额</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65188">
                <a:tc>
                  <a:txBody>
                    <a:bodyPr/>
                    <a:lstStyle/>
                    <a:p>
                      <a:pPr marL="0" marR="0" lvl="0" indent="2286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2286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2286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2286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4</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2286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5</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286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3000</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2286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3000</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2286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3000</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2286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3000</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2286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3000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286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7000</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2286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4000</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2286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1000</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2286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2286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2246" name="Text Box 25"/>
          <p:cNvSpPr txBox="1">
            <a:spLocks noChangeArrowheads="1"/>
          </p:cNvSpPr>
          <p:nvPr/>
        </p:nvSpPr>
        <p:spPr bwMode="auto">
          <a:xfrm>
            <a:off x="936625" y="5254625"/>
            <a:ext cx="8207375" cy="1371600"/>
          </a:xfrm>
          <a:prstGeom prst="rect">
            <a:avLst/>
          </a:prstGeom>
          <a:noFill/>
          <a:ln w="9525">
            <a:noFill/>
            <a:miter lim="800000"/>
            <a:headEnd/>
            <a:tailEnd/>
          </a:ln>
        </p:spPr>
        <p:txBody>
          <a:bodyPr>
            <a:spAutoFit/>
          </a:bodyPr>
          <a:lstStyle/>
          <a:p>
            <a:r>
              <a:rPr lang="zh-CN" altLang="en-US"/>
              <a:t>       </a:t>
            </a:r>
            <a:r>
              <a:rPr lang="zh-CN" altLang="en-US" sz="1900" b="1">
                <a:latin typeface="楷体_GB2312" pitchFamily="49" charset="-122"/>
                <a:ea typeface="楷体_GB2312" pitchFamily="49" charset="-122"/>
              </a:rPr>
              <a:t>从表</a:t>
            </a:r>
            <a:r>
              <a:rPr lang="en-US" altLang="zh-CN" sz="1900" b="1">
                <a:latin typeface="楷体_GB2312" pitchFamily="49" charset="-122"/>
                <a:ea typeface="楷体_GB2312" pitchFamily="49" charset="-122"/>
              </a:rPr>
              <a:t>7-5</a:t>
            </a:r>
            <a:r>
              <a:rPr lang="zh-CN" altLang="en-US" sz="1900" b="1">
                <a:latin typeface="楷体_GB2312" pitchFamily="49" charset="-122"/>
                <a:ea typeface="楷体_GB2312" pitchFamily="49" charset="-122"/>
              </a:rPr>
              <a:t>中可以看出，由于该项目每年的净现金流量均为</a:t>
            </a:r>
            <a:r>
              <a:rPr lang="en-US" altLang="zh-CN" sz="1900" b="1">
                <a:latin typeface="楷体_GB2312" pitchFamily="49" charset="-122"/>
                <a:ea typeface="楷体_GB2312" pitchFamily="49" charset="-122"/>
              </a:rPr>
              <a:t>3000</a:t>
            </a:r>
            <a:r>
              <a:rPr lang="zh-CN" altLang="en-US" sz="1900" b="1">
                <a:latin typeface="楷体_GB2312" pitchFamily="49" charset="-122"/>
                <a:ea typeface="楷体_GB2312" pitchFamily="49" charset="-122"/>
              </a:rPr>
              <a:t>元，因此该项目的投资回收期为</a:t>
            </a:r>
            <a:r>
              <a:rPr lang="zh-CN" altLang="en-US"/>
              <a:t>：</a:t>
            </a:r>
          </a:p>
          <a:p>
            <a:r>
              <a:rPr lang="en-US" altLang="zh-CN"/>
              <a:t>                                    3+1000/3000=3.33 </a:t>
            </a:r>
            <a:r>
              <a:rPr lang="zh-CN" altLang="en-US" sz="1900" b="1">
                <a:latin typeface="楷体_GB2312" pitchFamily="49" charset="-122"/>
                <a:ea typeface="楷体_GB2312" pitchFamily="49" charset="-122"/>
              </a:rPr>
              <a:t>（年）</a:t>
            </a:r>
          </a:p>
          <a:p>
            <a:pPr>
              <a:spcBef>
                <a:spcPct val="50000"/>
              </a:spcBef>
            </a:pPr>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r>
              <a:rPr lang="zh-CN" altLang="en-US" smtClean="0"/>
              <a:t>投资回收期法的优缺点 </a:t>
            </a:r>
          </a:p>
        </p:txBody>
      </p:sp>
      <p:sp>
        <p:nvSpPr>
          <p:cNvPr id="53251" name="Rectangle 3"/>
          <p:cNvSpPr>
            <a:spLocks noGrp="1" noChangeArrowheads="1"/>
          </p:cNvSpPr>
          <p:nvPr>
            <p:ph type="body" idx="4294967295"/>
          </p:nvPr>
        </p:nvSpPr>
        <p:spPr>
          <a:xfrm>
            <a:off x="457200" y="2000250"/>
            <a:ext cx="8229600" cy="4411663"/>
          </a:xfrm>
        </p:spPr>
        <p:txBody>
          <a:bodyPr/>
          <a:lstStyle/>
          <a:p>
            <a:pPr>
              <a:lnSpc>
                <a:spcPct val="114000"/>
              </a:lnSpc>
            </a:pPr>
            <a:r>
              <a:rPr lang="zh-CN" altLang="en-US" sz="2400" smtClean="0"/>
              <a:t>优点：投资回收期法的概念容易理解，计算也比较简便 </a:t>
            </a:r>
          </a:p>
          <a:p>
            <a:pPr>
              <a:lnSpc>
                <a:spcPct val="114000"/>
              </a:lnSpc>
            </a:pPr>
            <a:r>
              <a:rPr lang="zh-CN" altLang="en-US" sz="2400" smtClean="0"/>
              <a:t>缺点：它不仅忽视了货币的时间价值，而且没有考虑回收期满后的现金流量状况。</a:t>
            </a:r>
          </a:p>
          <a:p>
            <a:pPr>
              <a:lnSpc>
                <a:spcPct val="114000"/>
              </a:lnSpc>
            </a:pPr>
            <a:r>
              <a:rPr lang="zh-CN" altLang="en-US" sz="2400" smtClean="0"/>
              <a:t>事实上，有战略意义的长期投资往往早期报酬较低，而中后期报酬较高。回收期法优先考虑急功近利的项目，它是过去评价投资方案最常用的方法，目前作为辅助方法使用，主要用来测定投资方案的流动性而非盈利性。现以下例说明投资回收期法的缺陷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lstStyle/>
          <a:p>
            <a:r>
              <a:rPr lang="zh-CN" altLang="en-US" smtClean="0"/>
              <a:t>投资回收期法的优缺点</a:t>
            </a:r>
          </a:p>
        </p:txBody>
      </p:sp>
      <p:sp>
        <p:nvSpPr>
          <p:cNvPr id="54275" name="Rectangle 3"/>
          <p:cNvSpPr>
            <a:spLocks noGrp="1" noChangeArrowheads="1"/>
          </p:cNvSpPr>
          <p:nvPr>
            <p:ph type="body" idx="4294967295"/>
          </p:nvPr>
        </p:nvSpPr>
        <p:spPr>
          <a:xfrm>
            <a:off x="539750" y="4437063"/>
            <a:ext cx="8229600" cy="1439862"/>
          </a:xfrm>
        </p:spPr>
        <p:txBody>
          <a:bodyPr/>
          <a:lstStyle/>
          <a:p>
            <a:pPr>
              <a:buFont typeface="Wingdings" pitchFamily="2" charset="2"/>
              <a:buNone/>
            </a:pPr>
            <a:r>
              <a:rPr lang="zh-CN" altLang="en-US" smtClean="0"/>
              <a:t>   </a:t>
            </a:r>
            <a:r>
              <a:rPr lang="zh-CN" altLang="en-US" sz="2000" b="1" smtClean="0">
                <a:latin typeface="楷体_GB2312" pitchFamily="49" charset="-122"/>
                <a:ea typeface="楷体_GB2312" pitchFamily="49" charset="-122"/>
              </a:rPr>
              <a:t>两个方案的回收期相同，都是</a:t>
            </a:r>
            <a:r>
              <a:rPr lang="en-US" altLang="zh-CN" sz="2000" b="1" smtClean="0">
                <a:latin typeface="楷体_GB2312" pitchFamily="49" charset="-122"/>
                <a:ea typeface="楷体_GB2312" pitchFamily="49" charset="-122"/>
              </a:rPr>
              <a:t>2</a:t>
            </a:r>
            <a:r>
              <a:rPr lang="zh-CN" altLang="en-US" sz="2000" b="1" smtClean="0">
                <a:latin typeface="楷体_GB2312" pitchFamily="49" charset="-122"/>
                <a:ea typeface="楷体_GB2312" pitchFamily="49" charset="-122"/>
              </a:rPr>
              <a:t>年，如果用回收期进行评价，两者的投资回收期相等，但实际上</a:t>
            </a:r>
            <a:r>
              <a:rPr lang="en-US" altLang="zh-CN" sz="2000" b="1" smtClean="0">
                <a:latin typeface="楷体_GB2312" pitchFamily="49" charset="-122"/>
                <a:ea typeface="楷体_GB2312" pitchFamily="49" charset="-122"/>
              </a:rPr>
              <a:t>B</a:t>
            </a:r>
            <a:r>
              <a:rPr lang="zh-CN" altLang="en-US" sz="2000" b="1" smtClean="0">
                <a:latin typeface="楷体_GB2312" pitchFamily="49" charset="-122"/>
                <a:ea typeface="楷体_GB2312" pitchFamily="49" charset="-122"/>
              </a:rPr>
              <a:t>方案明显优于</a:t>
            </a:r>
            <a:r>
              <a:rPr lang="en-US" altLang="zh-CN" sz="2000" b="1" smtClean="0">
                <a:latin typeface="楷体_GB2312" pitchFamily="49" charset="-122"/>
                <a:ea typeface="楷体_GB2312" pitchFamily="49" charset="-122"/>
              </a:rPr>
              <a:t>A</a:t>
            </a:r>
            <a:r>
              <a:rPr lang="zh-CN" altLang="en-US" sz="2000" b="1" smtClean="0">
                <a:latin typeface="楷体_GB2312" pitchFamily="49" charset="-122"/>
                <a:ea typeface="楷体_GB2312" pitchFamily="49" charset="-122"/>
              </a:rPr>
              <a:t>方案 </a:t>
            </a:r>
          </a:p>
        </p:txBody>
      </p:sp>
      <p:sp>
        <p:nvSpPr>
          <p:cNvPr id="54276" name="Rectangle 4"/>
          <p:cNvSpPr>
            <a:spLocks noChangeArrowheads="1"/>
          </p:cNvSpPr>
          <p:nvPr/>
        </p:nvSpPr>
        <p:spPr bwMode="auto">
          <a:xfrm>
            <a:off x="1979613" y="1557338"/>
            <a:ext cx="6840537" cy="749300"/>
          </a:xfrm>
          <a:prstGeom prst="rect">
            <a:avLst/>
          </a:prstGeom>
          <a:noFill/>
          <a:ln w="9525">
            <a:noFill/>
            <a:miter lim="800000"/>
            <a:headEnd/>
            <a:tailEnd/>
          </a:ln>
        </p:spPr>
        <p:txBody>
          <a:bodyPr/>
          <a:lstStyle/>
          <a:p>
            <a:pPr marL="342900" indent="-342900" eaLnBrk="0" hangingPunct="0">
              <a:spcBef>
                <a:spcPct val="20000"/>
              </a:spcBef>
              <a:buClr>
                <a:schemeClr val="tx2"/>
              </a:buClr>
              <a:buSzPct val="70000"/>
              <a:buFont typeface="Wingdings" pitchFamily="2" charset="2"/>
              <a:buNone/>
            </a:pPr>
            <a:r>
              <a:rPr lang="zh-CN" altLang="en-US" sz="1900" b="1">
                <a:latin typeface="楷体_GB2312" pitchFamily="49" charset="-122"/>
                <a:ea typeface="楷体_GB2312" pitchFamily="49" charset="-122"/>
              </a:rPr>
              <a:t>   </a:t>
            </a:r>
            <a:r>
              <a:rPr lang="zh-CN" altLang="en-US" sz="2000" b="1">
                <a:latin typeface="楷体_GB2312" pitchFamily="49" charset="-122"/>
                <a:ea typeface="楷体_GB2312" pitchFamily="49" charset="-122"/>
              </a:rPr>
              <a:t>假设有两个方案的预计现金流量如表</a:t>
            </a:r>
            <a:r>
              <a:rPr lang="en-US" altLang="zh-CN" sz="2000" b="1">
                <a:latin typeface="楷体_GB2312" pitchFamily="49" charset="-122"/>
                <a:ea typeface="楷体_GB2312" pitchFamily="49" charset="-122"/>
              </a:rPr>
              <a:t>7-6</a:t>
            </a:r>
            <a:r>
              <a:rPr lang="zh-CN" altLang="en-US" sz="2000" b="1">
                <a:latin typeface="楷体_GB2312" pitchFamily="49" charset="-122"/>
                <a:ea typeface="楷体_GB2312" pitchFamily="49" charset="-122"/>
              </a:rPr>
              <a:t>所示，试计算回收期，比较优劣。</a:t>
            </a:r>
          </a:p>
        </p:txBody>
      </p:sp>
      <p:sp>
        <p:nvSpPr>
          <p:cNvPr id="54277" name="Rectangle 5"/>
          <p:cNvSpPr>
            <a:spLocks noChangeArrowheads="1"/>
          </p:cNvSpPr>
          <p:nvPr/>
        </p:nvSpPr>
        <p:spPr bwMode="auto">
          <a:xfrm>
            <a:off x="971550" y="1844675"/>
            <a:ext cx="863600" cy="376238"/>
          </a:xfrm>
          <a:prstGeom prst="rect">
            <a:avLst/>
          </a:prstGeom>
          <a:solidFill>
            <a:schemeClr val="accent1"/>
          </a:solidFill>
          <a:ln w="9525">
            <a:solidFill>
              <a:schemeClr val="tx1"/>
            </a:solidFill>
            <a:miter lim="800000"/>
            <a:headEnd/>
            <a:tailEnd/>
          </a:ln>
        </p:spPr>
        <p:txBody>
          <a:bodyPr>
            <a:spAutoFit/>
          </a:bodyPr>
          <a:lstStyle/>
          <a:p>
            <a:r>
              <a:rPr lang="zh-CN" altLang="en-US" b="1"/>
              <a:t>例</a:t>
            </a:r>
            <a:r>
              <a:rPr lang="en-US" altLang="zh-CN" b="1"/>
              <a:t>7-8</a:t>
            </a:r>
            <a:r>
              <a:rPr lang="en-US" altLang="zh-CN"/>
              <a:t> </a:t>
            </a:r>
            <a:endParaRPr lang="zh-CN" altLang="en-US"/>
          </a:p>
        </p:txBody>
      </p:sp>
      <p:sp>
        <p:nvSpPr>
          <p:cNvPr id="54278" name="Rectangle 6"/>
          <p:cNvSpPr>
            <a:spLocks noChangeArrowheads="1"/>
          </p:cNvSpPr>
          <p:nvPr/>
        </p:nvSpPr>
        <p:spPr bwMode="auto">
          <a:xfrm>
            <a:off x="1692275" y="2492375"/>
            <a:ext cx="6480175" cy="336550"/>
          </a:xfrm>
          <a:prstGeom prst="rect">
            <a:avLst/>
          </a:prstGeom>
          <a:noFill/>
          <a:ln w="9525">
            <a:noFill/>
            <a:miter lim="800000"/>
            <a:headEnd/>
            <a:tailEnd/>
          </a:ln>
        </p:spPr>
        <p:txBody>
          <a:bodyPr anchor="ctr">
            <a:spAutoFit/>
          </a:bodyPr>
          <a:lstStyle/>
          <a:p>
            <a:pPr eaLnBrk="0" hangingPunct="0"/>
            <a:r>
              <a:rPr lang="zh-CN" altLang="en-US" sz="1600" b="1">
                <a:cs typeface="Times New Roman" pitchFamily="18" charset="0"/>
              </a:rPr>
              <a:t>表</a:t>
            </a:r>
            <a:r>
              <a:rPr lang="en-US" altLang="zh-CN" sz="1600" b="1">
                <a:cs typeface="Times New Roman" pitchFamily="18" charset="0"/>
              </a:rPr>
              <a:t>7-6</a:t>
            </a:r>
            <a:r>
              <a:rPr lang="en-US" altLang="zh-CN" sz="1600">
                <a:cs typeface="Times New Roman" pitchFamily="18" charset="0"/>
              </a:rPr>
              <a:t>                     </a:t>
            </a:r>
            <a:r>
              <a:rPr lang="zh-CN" altLang="en-US" sz="1600" b="1">
                <a:cs typeface="Times New Roman" pitchFamily="18" charset="0"/>
              </a:rPr>
              <a:t>两个方案的预计现金流量</a:t>
            </a:r>
            <a:r>
              <a:rPr lang="zh-CN" altLang="en-US" sz="1600">
                <a:cs typeface="Times New Roman" pitchFamily="18" charset="0"/>
              </a:rPr>
              <a:t>                       单位：元</a:t>
            </a:r>
            <a:endParaRPr lang="zh-CN" altLang="en-US" sz="1600"/>
          </a:p>
        </p:txBody>
      </p:sp>
      <p:graphicFrame>
        <p:nvGraphicFramePr>
          <p:cNvPr id="55335" name="Group 39"/>
          <p:cNvGraphicFramePr>
            <a:graphicFrameLocks noGrp="1"/>
          </p:cNvGraphicFramePr>
          <p:nvPr/>
        </p:nvGraphicFramePr>
        <p:xfrm>
          <a:off x="1258888" y="2997200"/>
          <a:ext cx="6945312" cy="936626"/>
        </p:xfrm>
        <a:graphic>
          <a:graphicData uri="http://schemas.openxmlformats.org/drawingml/2006/table">
            <a:tbl>
              <a:tblPr/>
              <a:tblGrid>
                <a:gridCol w="1987550"/>
                <a:gridCol w="1031875"/>
                <a:gridCol w="738187"/>
                <a:gridCol w="884238"/>
                <a:gridCol w="796925"/>
                <a:gridCol w="781050"/>
                <a:gridCol w="725487"/>
              </a:tblGrid>
              <a:tr h="3508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t</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5</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5788">
                <a:tc>
                  <a:txBody>
                    <a:body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a:t>
                      </a: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方案现金流量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B</a:t>
                      </a: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方案现金流量</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286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-10000</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2286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-10000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143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4000</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1143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4000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7145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6000</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17145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6000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143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6000</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1143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8000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143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6000</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1143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8000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5715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6000</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5715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8000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r>
              <a:rPr lang="zh-CN" altLang="en-US" smtClean="0"/>
              <a:t>贴现回收期法 </a:t>
            </a:r>
          </a:p>
        </p:txBody>
      </p:sp>
      <p:sp>
        <p:nvSpPr>
          <p:cNvPr id="55299" name="Rectangle 6"/>
          <p:cNvSpPr>
            <a:spLocks noChangeArrowheads="1"/>
          </p:cNvSpPr>
          <p:nvPr/>
        </p:nvSpPr>
        <p:spPr bwMode="auto">
          <a:xfrm>
            <a:off x="1979613" y="1628775"/>
            <a:ext cx="6696075" cy="792163"/>
          </a:xfrm>
          <a:prstGeom prst="rect">
            <a:avLst/>
          </a:prstGeom>
          <a:noFill/>
          <a:ln w="9525">
            <a:noFill/>
            <a:miter lim="800000"/>
            <a:headEnd/>
            <a:tailEnd/>
          </a:ln>
        </p:spPr>
        <p:txBody>
          <a:bodyPr/>
          <a:lstStyle/>
          <a:p>
            <a:pPr marL="342900" indent="-342900" eaLnBrk="0" hangingPunct="0">
              <a:spcBef>
                <a:spcPct val="20000"/>
              </a:spcBef>
              <a:buClr>
                <a:schemeClr val="tx2"/>
              </a:buClr>
              <a:buSzPct val="70000"/>
              <a:buFont typeface="Wingdings" pitchFamily="2" charset="2"/>
              <a:buNone/>
            </a:pPr>
            <a:r>
              <a:rPr lang="zh-CN" altLang="en-US" sz="1900" b="1">
                <a:latin typeface="楷体_GB2312" pitchFamily="49" charset="-122"/>
                <a:ea typeface="楷体_GB2312" pitchFamily="49" charset="-122"/>
              </a:rPr>
              <a:t>   仍以表</a:t>
            </a:r>
            <a:r>
              <a:rPr lang="en-US" altLang="zh-CN" sz="1900" b="1">
                <a:latin typeface="楷体_GB2312" pitchFamily="49" charset="-122"/>
                <a:ea typeface="楷体_GB2312" pitchFamily="49" charset="-122"/>
              </a:rPr>
              <a:t>7-5</a:t>
            </a:r>
            <a:r>
              <a:rPr lang="zh-CN" altLang="en-US" sz="1900" b="1">
                <a:latin typeface="楷体_GB2312" pitchFamily="49" charset="-122"/>
                <a:ea typeface="楷体_GB2312" pitchFamily="49" charset="-122"/>
              </a:rPr>
              <a:t>中的天天公司的投资项目说明折现回收期法的使用，假定折现率为</a:t>
            </a:r>
            <a:r>
              <a:rPr lang="en-US" altLang="zh-CN" sz="1900" b="1">
                <a:latin typeface="楷体_GB2312" pitchFamily="49" charset="-122"/>
                <a:ea typeface="楷体_GB2312" pitchFamily="49" charset="-122"/>
              </a:rPr>
              <a:t>10%</a:t>
            </a:r>
            <a:r>
              <a:rPr lang="zh-CN" altLang="en-US" sz="1900" b="1">
                <a:latin typeface="楷体_GB2312" pitchFamily="49" charset="-122"/>
                <a:ea typeface="楷体_GB2312" pitchFamily="49" charset="-122"/>
              </a:rPr>
              <a:t>，见表</a:t>
            </a:r>
            <a:r>
              <a:rPr lang="en-US" altLang="zh-CN" sz="1900" b="1">
                <a:latin typeface="楷体_GB2312" pitchFamily="49" charset="-122"/>
                <a:ea typeface="楷体_GB2312" pitchFamily="49" charset="-122"/>
              </a:rPr>
              <a:t>7-7</a:t>
            </a:r>
            <a:r>
              <a:rPr lang="zh-CN" altLang="en-US" sz="1900" b="1">
                <a:latin typeface="楷体_GB2312" pitchFamily="49" charset="-122"/>
                <a:ea typeface="楷体_GB2312" pitchFamily="49" charset="-122"/>
              </a:rPr>
              <a:t>。</a:t>
            </a:r>
          </a:p>
        </p:txBody>
      </p:sp>
      <p:sp>
        <p:nvSpPr>
          <p:cNvPr id="55300" name="Rectangle 7"/>
          <p:cNvSpPr>
            <a:spLocks noChangeArrowheads="1"/>
          </p:cNvSpPr>
          <p:nvPr/>
        </p:nvSpPr>
        <p:spPr bwMode="auto">
          <a:xfrm>
            <a:off x="971550" y="1844675"/>
            <a:ext cx="863600" cy="376238"/>
          </a:xfrm>
          <a:prstGeom prst="rect">
            <a:avLst/>
          </a:prstGeom>
          <a:solidFill>
            <a:schemeClr val="accent1"/>
          </a:solidFill>
          <a:ln w="9525">
            <a:solidFill>
              <a:schemeClr val="tx1"/>
            </a:solidFill>
            <a:miter lim="800000"/>
            <a:headEnd/>
            <a:tailEnd/>
          </a:ln>
        </p:spPr>
        <p:txBody>
          <a:bodyPr>
            <a:spAutoFit/>
          </a:bodyPr>
          <a:lstStyle/>
          <a:p>
            <a:r>
              <a:rPr lang="zh-CN" altLang="en-US" b="1"/>
              <a:t>例</a:t>
            </a:r>
            <a:r>
              <a:rPr lang="en-US" altLang="zh-CN" b="1"/>
              <a:t>7-9</a:t>
            </a:r>
            <a:r>
              <a:rPr lang="en-US" altLang="zh-CN"/>
              <a:t> </a:t>
            </a:r>
            <a:endParaRPr lang="zh-CN" altLang="en-US"/>
          </a:p>
        </p:txBody>
      </p:sp>
      <p:sp>
        <p:nvSpPr>
          <p:cNvPr id="55301" name="Rectangle 8"/>
          <p:cNvSpPr>
            <a:spLocks noChangeArrowheads="1"/>
          </p:cNvSpPr>
          <p:nvPr/>
        </p:nvSpPr>
        <p:spPr bwMode="auto">
          <a:xfrm>
            <a:off x="2484438" y="2492375"/>
            <a:ext cx="5405437" cy="366713"/>
          </a:xfrm>
          <a:prstGeom prst="rect">
            <a:avLst/>
          </a:prstGeom>
          <a:noFill/>
          <a:ln w="9525">
            <a:noFill/>
            <a:miter lim="800000"/>
            <a:headEnd/>
            <a:tailEnd/>
          </a:ln>
        </p:spPr>
        <p:txBody>
          <a:bodyPr wrap="none" anchor="ctr">
            <a:spAutoFit/>
          </a:bodyPr>
          <a:lstStyle/>
          <a:p>
            <a:pPr eaLnBrk="0" hangingPunct="0"/>
            <a:r>
              <a:rPr lang="zh-CN" altLang="en-US" b="1"/>
              <a:t>表</a:t>
            </a:r>
            <a:r>
              <a:rPr lang="en-US" altLang="zh-CN" b="1"/>
              <a:t>7-7               </a:t>
            </a:r>
            <a:r>
              <a:rPr lang="zh-CN" altLang="en-US" b="1"/>
              <a:t>贴现回收期的计算              </a:t>
            </a:r>
            <a:r>
              <a:rPr lang="zh-CN" altLang="en-US"/>
              <a:t>单位：元 </a:t>
            </a:r>
          </a:p>
        </p:txBody>
      </p:sp>
      <p:graphicFrame>
        <p:nvGraphicFramePr>
          <p:cNvPr id="56359" name="Group 39"/>
          <p:cNvGraphicFramePr>
            <a:graphicFrameLocks noGrp="1"/>
          </p:cNvGraphicFramePr>
          <p:nvPr>
            <p:ph idx="4294967295"/>
          </p:nvPr>
        </p:nvGraphicFramePr>
        <p:xfrm>
          <a:off x="827088" y="3068638"/>
          <a:ext cx="7859712" cy="1742440"/>
        </p:xfrm>
        <a:graphic>
          <a:graphicData uri="http://schemas.openxmlformats.org/drawingml/2006/table">
            <a:tbl>
              <a:tblPr/>
              <a:tblGrid>
                <a:gridCol w="1693862"/>
                <a:gridCol w="1368425"/>
                <a:gridCol w="1025525"/>
                <a:gridCol w="1025525"/>
                <a:gridCol w="984250"/>
                <a:gridCol w="854075"/>
                <a:gridCol w="908050"/>
              </a:tblGrid>
              <a:tr h="431800">
                <a:tc>
                  <a:txBody>
                    <a:bodyPr/>
                    <a:lstStyle/>
                    <a:p>
                      <a:pPr marL="342900" marR="0" lvl="0" indent="-342900" algn="ctr" defTabSz="914400" rtl="0" eaLnBrk="0" fontAlgn="base" latinLnBrk="0" hangingPunct="0">
                        <a:lnSpc>
                          <a:spcPct val="125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年份（</a:t>
                      </a: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t</a:t>
                      </a: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5</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0575">
                <a:tc>
                  <a:txBody>
                    <a:bodyPr/>
                    <a:lstStyle/>
                    <a:p>
                      <a:pPr marL="342900" marR="0" lvl="0" indent="-342900" algn="r" defTabSz="914400" rtl="0" eaLnBrk="0" fontAlgn="base" latinLnBrk="0" hangingPunct="0">
                        <a:lnSpc>
                          <a:spcPct val="125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净现金流量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342900" algn="r" defTabSz="914400" rtl="0" eaLnBrk="0" fontAlgn="base" latinLnBrk="0" hangingPunct="0">
                        <a:lnSpc>
                          <a:spcPct val="125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贴现系数</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342900" algn="r" defTabSz="914400" rtl="0" eaLnBrk="0" fontAlgn="base" latinLnBrk="0" hangingPunct="0">
                        <a:lnSpc>
                          <a:spcPct val="125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贴现后现金流量</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342900" algn="r" defTabSz="914400" rtl="0" eaLnBrk="0" fontAlgn="base" latinLnBrk="0" hangingPunct="0">
                        <a:lnSpc>
                          <a:spcPct val="125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累计贴现后流量</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71450" algn="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-10000</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171450" algn="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171450" algn="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-10000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228600" algn="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3000</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228600" algn="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0.909</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228600" algn="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2727</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228600" algn="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-7273</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228600" algn="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3000</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228600" algn="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0.826</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228600" algn="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2478</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228600" algn="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-4795</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285750" algn="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3000</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285750" algn="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0.751</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285750" algn="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2253</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285750" algn="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-2542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228600" algn="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3000</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228600" algn="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0.683</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228600" algn="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2049</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228600" algn="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-493</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228600" algn="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3000</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228600" algn="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0.621</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228600" algn="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1863</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342900" marR="0" lvl="0" indent="-228600" algn="r" defTabSz="914400" rtl="0" eaLnBrk="0" fontAlgn="base" latinLnBrk="0" hangingPunct="0">
                        <a:lnSpc>
                          <a:spcPct val="125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1370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5329" name="Text Box 35"/>
          <p:cNvSpPr txBox="1">
            <a:spLocks noChangeArrowheads="1"/>
          </p:cNvSpPr>
          <p:nvPr/>
        </p:nvSpPr>
        <p:spPr bwMode="auto">
          <a:xfrm>
            <a:off x="971550" y="4941888"/>
            <a:ext cx="7632700" cy="1158875"/>
          </a:xfrm>
          <a:prstGeom prst="rect">
            <a:avLst/>
          </a:prstGeom>
          <a:noFill/>
          <a:ln w="9525">
            <a:noFill/>
            <a:miter lim="800000"/>
            <a:headEnd/>
            <a:tailEnd/>
          </a:ln>
        </p:spPr>
        <p:txBody>
          <a:bodyPr>
            <a:spAutoFit/>
          </a:bodyPr>
          <a:lstStyle/>
          <a:p>
            <a:r>
              <a:rPr lang="zh-CN" altLang="en-US" sz="2000" b="1">
                <a:latin typeface="楷体_GB2312" pitchFamily="49" charset="-122"/>
                <a:ea typeface="楷体_GB2312" pitchFamily="49" charset="-122"/>
              </a:rPr>
              <a:t>天天公司投资项目的折现回收期为：</a:t>
            </a:r>
          </a:p>
          <a:p>
            <a:r>
              <a:rPr lang="en-US" altLang="zh-CN" sz="2000" b="1">
                <a:latin typeface="楷体_GB2312" pitchFamily="49" charset="-122"/>
                <a:ea typeface="楷体_GB2312" pitchFamily="49" charset="-122"/>
              </a:rPr>
              <a:t>                  4+493/1863=4.26 </a:t>
            </a:r>
            <a:r>
              <a:rPr lang="zh-CN" altLang="en-US" sz="2000" b="1">
                <a:latin typeface="楷体_GB2312" pitchFamily="49" charset="-122"/>
                <a:ea typeface="楷体_GB2312" pitchFamily="49" charset="-122"/>
              </a:rPr>
              <a:t>（年）</a:t>
            </a:r>
          </a:p>
          <a:p>
            <a:pPr>
              <a:spcBef>
                <a:spcPct val="50000"/>
              </a:spcBef>
            </a:pPr>
            <a:endParaRPr lang="zh-CN" altLang="en-US" sz="2000" b="1">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00563" y="3141663"/>
            <a:ext cx="4643437" cy="503237"/>
            <a:chOff x="2835" y="1979"/>
            <a:chExt cx="2925" cy="317"/>
          </a:xfrm>
        </p:grpSpPr>
        <p:sp>
          <p:nvSpPr>
            <p:cNvPr id="60423" name="Rectangle 3"/>
            <p:cNvSpPr>
              <a:spLocks noChangeArrowheads="1"/>
            </p:cNvSpPr>
            <p:nvPr/>
          </p:nvSpPr>
          <p:spPr bwMode="auto">
            <a:xfrm>
              <a:off x="2835" y="1979"/>
              <a:ext cx="2925" cy="31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0424" name="AutoShape 4"/>
            <p:cNvSpPr>
              <a:spLocks noChangeArrowheads="1"/>
            </p:cNvSpPr>
            <p:nvPr/>
          </p:nvSpPr>
          <p:spPr bwMode="auto">
            <a:xfrm>
              <a:off x="2835" y="1979"/>
              <a:ext cx="181" cy="317"/>
            </a:xfrm>
            <a:prstGeom prst="homePlate">
              <a:avLst>
                <a:gd name="adj" fmla="val 25000"/>
              </a:avLst>
            </a:prstGeom>
            <a:solidFill>
              <a:schemeClr val="bg2"/>
            </a:solidFill>
            <a:ln w="9525">
              <a:solidFill>
                <a:schemeClr val="tx1"/>
              </a:solidFill>
              <a:miter lim="800000"/>
              <a:headEnd/>
              <a:tailEnd/>
            </a:ln>
          </p:spPr>
          <p:txBody>
            <a:bodyPr wrap="none" anchor="ctr"/>
            <a:lstStyle/>
            <a:p>
              <a:endParaRPr lang="zh-CN" altLang="en-US"/>
            </a:p>
          </p:txBody>
        </p:sp>
      </p:grpSp>
      <p:sp>
        <p:nvSpPr>
          <p:cNvPr id="60419" name="Rectangle 5"/>
          <p:cNvSpPr>
            <a:spLocks noGrp="1" noChangeArrowheads="1"/>
          </p:cNvSpPr>
          <p:nvPr>
            <p:ph type="title" idx="4294967295"/>
          </p:nvPr>
        </p:nvSpPr>
        <p:spPr/>
        <p:txBody>
          <a:bodyPr/>
          <a:lstStyle/>
          <a:p>
            <a:r>
              <a:rPr lang="en-US" altLang="zh-CN" sz="3500" smtClean="0"/>
              <a:t>7.5</a:t>
            </a:r>
            <a:r>
              <a:rPr lang="zh-CN" altLang="en-US" sz="3500" smtClean="0"/>
              <a:t>投资决策指标的比较</a:t>
            </a:r>
          </a:p>
        </p:txBody>
      </p:sp>
      <p:sp>
        <p:nvSpPr>
          <p:cNvPr id="60420" name="Rectangle 6"/>
          <p:cNvSpPr>
            <a:spLocks noGrp="1" noChangeArrowheads="1"/>
          </p:cNvSpPr>
          <p:nvPr>
            <p:ph type="body" idx="4294967295"/>
          </p:nvPr>
        </p:nvSpPr>
        <p:spPr>
          <a:xfrm>
            <a:off x="3995738" y="3213100"/>
            <a:ext cx="4835525" cy="3302000"/>
          </a:xfrm>
        </p:spPr>
        <p:txBody>
          <a:bodyPr/>
          <a:lstStyle/>
          <a:p>
            <a:pPr lvl="1"/>
            <a:r>
              <a:rPr lang="zh-CN" altLang="en-US" sz="2000" b="1" smtClean="0">
                <a:latin typeface="楷体_GB2312" pitchFamily="49" charset="-122"/>
                <a:ea typeface="楷体_GB2312" pitchFamily="49" charset="-122"/>
              </a:rPr>
              <a:t>两类指标在投资决策应用中的比较</a:t>
            </a:r>
            <a:r>
              <a:rPr lang="zh-CN" altLang="en-US" sz="2000" smtClean="0">
                <a:latin typeface="楷体_GB2312" pitchFamily="49" charset="-122"/>
                <a:ea typeface="楷体_GB2312" pitchFamily="49" charset="-122"/>
              </a:rPr>
              <a:t> </a:t>
            </a:r>
          </a:p>
          <a:p>
            <a:pPr lvl="1"/>
            <a:r>
              <a:rPr lang="zh-CN" altLang="en-US" sz="2000" b="1" smtClean="0">
                <a:latin typeface="楷体_GB2312" pitchFamily="49" charset="-122"/>
                <a:ea typeface="楷体_GB2312" pitchFamily="49" charset="-122"/>
              </a:rPr>
              <a:t>贴现现金流量指标广泛应用的原因</a:t>
            </a:r>
          </a:p>
          <a:p>
            <a:pPr lvl="1"/>
            <a:r>
              <a:rPr lang="zh-CN" altLang="en-US" sz="2000" b="1" smtClean="0">
                <a:latin typeface="楷体_GB2312" pitchFamily="49" charset="-122"/>
                <a:ea typeface="楷体_GB2312" pitchFamily="49" charset="-122"/>
              </a:rPr>
              <a:t>贴现现金流量指标的比较</a:t>
            </a:r>
            <a:r>
              <a:rPr lang="zh-CN" altLang="en-US" sz="2000" smtClean="0">
                <a:latin typeface="楷体_GB2312" pitchFamily="49" charset="-122"/>
                <a:ea typeface="楷体_GB2312" pitchFamily="49" charset="-122"/>
              </a:rPr>
              <a:t> </a:t>
            </a:r>
          </a:p>
          <a:p>
            <a:pPr lvl="1"/>
            <a:endParaRPr lang="zh-CN" altLang="en-US" sz="2000" smtClean="0">
              <a:latin typeface="楷体_GB2312" pitchFamily="49" charset="-122"/>
              <a:ea typeface="楷体_GB2312" pitchFamily="49" charset="-122"/>
            </a:endParaRPr>
          </a:p>
        </p:txBody>
      </p:sp>
      <p:pic>
        <p:nvPicPr>
          <p:cNvPr id="60421" name="Picture 7" descr="small905729002b"/>
          <p:cNvPicPr>
            <a:picLocks noChangeAspect="1" noChangeArrowheads="1"/>
          </p:cNvPicPr>
          <p:nvPr/>
        </p:nvPicPr>
        <p:blipFill>
          <a:blip r:embed="rId2" cstate="print"/>
          <a:srcRect/>
          <a:stretch>
            <a:fillRect/>
          </a:stretch>
        </p:blipFill>
        <p:spPr bwMode="auto">
          <a:xfrm>
            <a:off x="1187450" y="3068638"/>
            <a:ext cx="1901825" cy="2376487"/>
          </a:xfrm>
          <a:prstGeom prst="rect">
            <a:avLst/>
          </a:prstGeom>
          <a:noFill/>
          <a:ln w="9525">
            <a:noFill/>
            <a:miter lim="800000"/>
            <a:headEnd/>
            <a:tailEnd/>
          </a:ln>
        </p:spPr>
      </p:pic>
      <p:sp>
        <p:nvSpPr>
          <p:cNvPr id="60422" name="Rectangle 8"/>
          <p:cNvSpPr>
            <a:spLocks noChangeArrowheads="1"/>
          </p:cNvSpPr>
          <p:nvPr/>
        </p:nvSpPr>
        <p:spPr bwMode="auto">
          <a:xfrm flipV="1">
            <a:off x="3492500" y="1844675"/>
            <a:ext cx="71438" cy="4724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lstStyle/>
          <a:p>
            <a:r>
              <a:rPr lang="zh-CN" altLang="en-US" sz="3400" b="0" smtClean="0">
                <a:latin typeface="楷体_GB2312" pitchFamily="49" charset="-122"/>
                <a:ea typeface="楷体_GB2312" pitchFamily="49" charset="-122"/>
              </a:rPr>
              <a:t>两类指标在投资决策应用中的比较</a:t>
            </a:r>
          </a:p>
        </p:txBody>
      </p:sp>
      <p:sp>
        <p:nvSpPr>
          <p:cNvPr id="61443" name="Rectangle 3"/>
          <p:cNvSpPr>
            <a:spLocks noGrp="1" noChangeArrowheads="1"/>
          </p:cNvSpPr>
          <p:nvPr>
            <p:ph type="body" sz="half" idx="4294967295"/>
          </p:nvPr>
        </p:nvSpPr>
        <p:spPr>
          <a:xfrm>
            <a:off x="1116013" y="1887538"/>
            <a:ext cx="4038600" cy="3990975"/>
          </a:xfrm>
        </p:spPr>
        <p:txBody>
          <a:bodyPr/>
          <a:lstStyle/>
          <a:p>
            <a:pPr>
              <a:lnSpc>
                <a:spcPct val="80000"/>
              </a:lnSpc>
            </a:pPr>
            <a:r>
              <a:rPr lang="en-US" altLang="zh-CN" sz="1600" b="1" smtClean="0">
                <a:solidFill>
                  <a:srgbClr val="0000FF"/>
                </a:solidFill>
                <a:latin typeface="楷体_GB2312" pitchFamily="49" charset="-122"/>
                <a:ea typeface="楷体_GB2312" pitchFamily="49" charset="-122"/>
              </a:rPr>
              <a:t>20</a:t>
            </a:r>
            <a:r>
              <a:rPr lang="zh-CN" altLang="en-US" sz="1600" b="1" smtClean="0">
                <a:solidFill>
                  <a:srgbClr val="0000FF"/>
                </a:solidFill>
                <a:latin typeface="楷体_GB2312" pitchFamily="49" charset="-122"/>
                <a:ea typeface="楷体_GB2312" pitchFamily="49" charset="-122"/>
              </a:rPr>
              <a:t>世纪</a:t>
            </a:r>
            <a:r>
              <a:rPr lang="en-US" altLang="zh-CN" sz="1600" b="1" smtClean="0">
                <a:solidFill>
                  <a:srgbClr val="0000FF"/>
                </a:solidFill>
                <a:latin typeface="楷体_GB2312" pitchFamily="49" charset="-122"/>
                <a:ea typeface="楷体_GB2312" pitchFamily="49" charset="-122"/>
              </a:rPr>
              <a:t>50</a:t>
            </a:r>
            <a:r>
              <a:rPr lang="zh-CN" altLang="en-US" sz="1600" b="1" smtClean="0">
                <a:solidFill>
                  <a:srgbClr val="0000FF"/>
                </a:solidFill>
                <a:latin typeface="楷体_GB2312" pitchFamily="49" charset="-122"/>
                <a:ea typeface="楷体_GB2312" pitchFamily="49" charset="-122"/>
              </a:rPr>
              <a:t>年代</a:t>
            </a:r>
          </a:p>
          <a:p>
            <a:pPr>
              <a:lnSpc>
                <a:spcPct val="80000"/>
              </a:lnSpc>
            </a:pPr>
            <a:endParaRPr lang="zh-CN" altLang="en-US" sz="1600" b="1" smtClean="0">
              <a:solidFill>
                <a:srgbClr val="0000FF"/>
              </a:solidFill>
              <a:latin typeface="楷体_GB2312" pitchFamily="49" charset="-122"/>
              <a:ea typeface="楷体_GB2312" pitchFamily="49" charset="-122"/>
            </a:endParaRPr>
          </a:p>
          <a:p>
            <a:pPr>
              <a:lnSpc>
                <a:spcPct val="80000"/>
              </a:lnSpc>
            </a:pPr>
            <a:endParaRPr lang="zh-CN" altLang="en-US" sz="1600" b="1" smtClean="0">
              <a:solidFill>
                <a:srgbClr val="0000FF"/>
              </a:solidFill>
              <a:latin typeface="楷体_GB2312" pitchFamily="49" charset="-122"/>
              <a:ea typeface="楷体_GB2312" pitchFamily="49" charset="-122"/>
            </a:endParaRPr>
          </a:p>
          <a:p>
            <a:pPr>
              <a:lnSpc>
                <a:spcPct val="80000"/>
              </a:lnSpc>
            </a:pPr>
            <a:endParaRPr lang="zh-CN" altLang="en-US" sz="1600" b="1" smtClean="0">
              <a:solidFill>
                <a:srgbClr val="0000FF"/>
              </a:solidFill>
              <a:latin typeface="楷体_GB2312" pitchFamily="49" charset="-122"/>
              <a:ea typeface="楷体_GB2312" pitchFamily="49" charset="-122"/>
            </a:endParaRPr>
          </a:p>
          <a:p>
            <a:pPr>
              <a:lnSpc>
                <a:spcPct val="80000"/>
              </a:lnSpc>
            </a:pPr>
            <a:endParaRPr lang="zh-CN" altLang="en-US" sz="1600" b="1" smtClean="0">
              <a:solidFill>
                <a:srgbClr val="0000FF"/>
              </a:solidFill>
              <a:latin typeface="楷体_GB2312" pitchFamily="49" charset="-122"/>
              <a:ea typeface="楷体_GB2312" pitchFamily="49" charset="-122"/>
            </a:endParaRPr>
          </a:p>
          <a:p>
            <a:pPr>
              <a:lnSpc>
                <a:spcPct val="80000"/>
              </a:lnSpc>
            </a:pPr>
            <a:r>
              <a:rPr lang="en-US" altLang="zh-CN" sz="1600" b="1" smtClean="0">
                <a:solidFill>
                  <a:srgbClr val="0000FF"/>
                </a:solidFill>
                <a:latin typeface="楷体_GB2312" pitchFamily="49" charset="-122"/>
                <a:ea typeface="楷体_GB2312" pitchFamily="49" charset="-122"/>
              </a:rPr>
              <a:t>20</a:t>
            </a:r>
            <a:r>
              <a:rPr lang="zh-CN" altLang="en-US" sz="1600" b="1" smtClean="0">
                <a:solidFill>
                  <a:srgbClr val="0000FF"/>
                </a:solidFill>
                <a:latin typeface="楷体_GB2312" pitchFamily="49" charset="-122"/>
                <a:ea typeface="楷体_GB2312" pitchFamily="49" charset="-122"/>
              </a:rPr>
              <a:t>世纪六、七十年代 </a:t>
            </a:r>
          </a:p>
        </p:txBody>
      </p:sp>
      <p:sp>
        <p:nvSpPr>
          <p:cNvPr id="61444" name="Rectangle 4"/>
          <p:cNvSpPr>
            <a:spLocks noChangeArrowheads="1"/>
          </p:cNvSpPr>
          <p:nvPr/>
        </p:nvSpPr>
        <p:spPr bwMode="auto">
          <a:xfrm>
            <a:off x="1187450" y="2133600"/>
            <a:ext cx="7388225" cy="915988"/>
          </a:xfrm>
          <a:prstGeom prst="rect">
            <a:avLst/>
          </a:prstGeom>
          <a:noFill/>
          <a:ln w="9525">
            <a:noFill/>
            <a:miter lim="800000"/>
            <a:headEnd/>
            <a:tailEnd/>
          </a:ln>
        </p:spPr>
        <p:txBody>
          <a:bodyPr>
            <a:spAutoFit/>
          </a:bodyPr>
          <a:lstStyle/>
          <a:p>
            <a:r>
              <a:rPr lang="en-US" altLang="zh-CN" b="1">
                <a:latin typeface="楷体_GB2312" pitchFamily="49" charset="-122"/>
                <a:ea typeface="楷体_GB2312" pitchFamily="49" charset="-122"/>
              </a:rPr>
              <a:t>1950</a:t>
            </a:r>
            <a:r>
              <a:rPr lang="zh-CN" altLang="en-US" b="1">
                <a:latin typeface="楷体_GB2312" pitchFamily="49" charset="-122"/>
                <a:ea typeface="楷体_GB2312" pitchFamily="49" charset="-122"/>
              </a:rPr>
              <a:t>年，</a:t>
            </a:r>
            <a:r>
              <a:rPr lang="en-US" altLang="zh-CN" b="1">
                <a:latin typeface="楷体_GB2312" pitchFamily="49" charset="-122"/>
                <a:ea typeface="楷体_GB2312" pitchFamily="49" charset="-122"/>
              </a:rPr>
              <a:t>Michrel Gort</a:t>
            </a:r>
            <a:r>
              <a:rPr lang="zh-CN" altLang="en-US" b="1">
                <a:latin typeface="楷体_GB2312" pitchFamily="49" charset="-122"/>
                <a:ea typeface="楷体_GB2312" pitchFamily="49" charset="-122"/>
              </a:rPr>
              <a:t>教授对美国</a:t>
            </a:r>
            <a:r>
              <a:rPr lang="en-US" altLang="zh-CN" b="1">
                <a:latin typeface="楷体_GB2312" pitchFamily="49" charset="-122"/>
                <a:ea typeface="楷体_GB2312" pitchFamily="49" charset="-122"/>
              </a:rPr>
              <a:t>25</a:t>
            </a:r>
            <a:r>
              <a:rPr lang="zh-CN" altLang="en-US" b="1">
                <a:latin typeface="楷体_GB2312" pitchFamily="49" charset="-122"/>
                <a:ea typeface="楷体_GB2312" pitchFamily="49" charset="-122"/>
              </a:rPr>
              <a:t>家大型公司调查的资料表明，被调查的公司全部使用投资回收期法等非贴现的现金流量指标，而没有一家使用贴现的现金流量指标</a:t>
            </a:r>
          </a:p>
        </p:txBody>
      </p:sp>
      <p:sp>
        <p:nvSpPr>
          <p:cNvPr id="61445" name="Rectangle 5"/>
          <p:cNvSpPr>
            <a:spLocks noChangeArrowheads="1"/>
          </p:cNvSpPr>
          <p:nvPr/>
        </p:nvSpPr>
        <p:spPr bwMode="auto">
          <a:xfrm>
            <a:off x="1258888" y="3463925"/>
            <a:ext cx="7634287" cy="366713"/>
          </a:xfrm>
          <a:prstGeom prst="rect">
            <a:avLst/>
          </a:prstGeom>
          <a:noFill/>
          <a:ln w="9525">
            <a:noFill/>
            <a:miter lim="800000"/>
            <a:headEnd/>
            <a:tailEnd/>
          </a:ln>
        </p:spPr>
        <p:txBody>
          <a:bodyPr anchor="ctr">
            <a:spAutoFit/>
          </a:bodyPr>
          <a:lstStyle/>
          <a:p>
            <a:r>
              <a:rPr lang="en-US" altLang="zh-CN" b="1">
                <a:latin typeface="楷体_GB2312" pitchFamily="49" charset="-122"/>
                <a:ea typeface="楷体_GB2312" pitchFamily="49" charset="-122"/>
              </a:rPr>
              <a:t>Tomes Klammer</a:t>
            </a:r>
            <a:r>
              <a:rPr lang="zh-CN" altLang="en-US" b="1">
                <a:latin typeface="楷体_GB2312" pitchFamily="49" charset="-122"/>
                <a:ea typeface="楷体_GB2312" pitchFamily="49" charset="-122"/>
              </a:rPr>
              <a:t>教授对美国</a:t>
            </a:r>
            <a:r>
              <a:rPr lang="en-US" altLang="zh-CN" b="1">
                <a:latin typeface="楷体_GB2312" pitchFamily="49" charset="-122"/>
                <a:ea typeface="楷体_GB2312" pitchFamily="49" charset="-122"/>
              </a:rPr>
              <a:t>184</a:t>
            </a:r>
            <a:r>
              <a:rPr lang="zh-CN" altLang="en-US" b="1">
                <a:latin typeface="楷体_GB2312" pitchFamily="49" charset="-122"/>
                <a:ea typeface="楷体_GB2312" pitchFamily="49" charset="-122"/>
              </a:rPr>
              <a:t>家大型生产企业进行了调查，资料详见下表</a:t>
            </a:r>
          </a:p>
        </p:txBody>
      </p:sp>
      <p:graphicFrame>
        <p:nvGraphicFramePr>
          <p:cNvPr id="61480" name="Group 40"/>
          <p:cNvGraphicFramePr>
            <a:graphicFrameLocks noGrp="1"/>
          </p:cNvGraphicFramePr>
          <p:nvPr>
            <p:ph sz="half" idx="4294967295"/>
          </p:nvPr>
        </p:nvGraphicFramePr>
        <p:xfrm>
          <a:off x="1403350" y="3933825"/>
          <a:ext cx="6624638" cy="1942783"/>
        </p:xfrm>
        <a:graphic>
          <a:graphicData uri="http://schemas.openxmlformats.org/drawingml/2006/table">
            <a:tbl>
              <a:tblPr/>
              <a:tblGrid>
                <a:gridCol w="2089150"/>
                <a:gridCol w="1584325"/>
                <a:gridCol w="1439863"/>
                <a:gridCol w="1511300"/>
              </a:tblGrid>
              <a:tr h="298450">
                <a:tc rowSpan="2">
                  <a:txBody>
                    <a:bodyPr/>
                    <a:lstStyle/>
                    <a:p>
                      <a:pPr marL="342900" marR="0" lvl="0" indent="-342900" algn="ctr"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投资决策指标</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gridSpan="3">
                  <a:txBody>
                    <a:bodyPr/>
                    <a:lstStyle/>
                    <a:p>
                      <a:pPr marL="342900" marR="0" lvl="0" indent="-342900" algn="ctr" defTabSz="914400" rtl="0" eaLnBrk="0" fontAlgn="base" latinLnBrk="0" hangingPunct="0">
                        <a:lnSpc>
                          <a:spcPct val="100000"/>
                        </a:lnSpc>
                        <a:spcBef>
                          <a:spcPct val="0"/>
                        </a:spcBef>
                        <a:spcAft>
                          <a:spcPct val="0"/>
                        </a:spcAft>
                        <a:buClr>
                          <a:schemeClr val="tx2"/>
                        </a:buClr>
                        <a:buSzPct val="70000"/>
                        <a:buFont typeface="Wingdings" pitchFamily="2" charset="2"/>
                        <a:buNone/>
                        <a:tabLst>
                          <a:tab pos="5526088" algn="r"/>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作为主要方法使用的公司所占的比例（％）</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r>
              <a:tr h="363538">
                <a:tc vMerge="1">
                  <a:txBody>
                    <a:bodyPr/>
                    <a:lstStyle/>
                    <a:p>
                      <a:endParaRPr lang="zh-CN" altLang="en-US"/>
                    </a:p>
                  </a:txBody>
                  <a:tcPr/>
                </a:tc>
                <a:tc>
                  <a:txBody>
                    <a:bodyPr/>
                    <a:lstStyle/>
                    <a:p>
                      <a:pPr marL="342900" marR="0" lvl="0" indent="-342900" algn="ctr"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1959</a:t>
                      </a: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年</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1964</a:t>
                      </a: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年</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1970</a:t>
                      </a: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年</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595313">
                <a:tc>
                  <a:txBody>
                    <a:bodyPr/>
                    <a:lstStyle/>
                    <a:p>
                      <a:pPr marL="342900" marR="0" lvl="0" indent="-342900" algn="ctr" defTabSz="914400" rtl="0" eaLnBrk="0" fontAlgn="base" latinLnBrk="0" hangingPunct="0">
                        <a:lnSpc>
                          <a:spcPct val="125000"/>
                        </a:lnSpc>
                        <a:spcBef>
                          <a:spcPct val="0"/>
                        </a:spcBef>
                        <a:spcAft>
                          <a:spcPct val="0"/>
                        </a:spcAft>
                        <a:buClr>
                          <a:schemeClr val="tx2"/>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贴现现金流量指标</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25000"/>
                        </a:lnSpc>
                        <a:spcBef>
                          <a:spcPct val="0"/>
                        </a:spcBef>
                        <a:spcAft>
                          <a:spcPct val="0"/>
                        </a:spcAft>
                        <a:buClr>
                          <a:schemeClr val="tx2"/>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非贴现现金流量指标</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25000"/>
                        </a:lnSpc>
                        <a:spcBef>
                          <a:spcPct val="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19</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25000"/>
                        </a:lnSpc>
                        <a:spcBef>
                          <a:spcPct val="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81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25000"/>
                        </a:lnSpc>
                        <a:spcBef>
                          <a:spcPct val="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38</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25000"/>
                        </a:lnSpc>
                        <a:spcBef>
                          <a:spcPct val="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62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25000"/>
                        </a:lnSpc>
                        <a:spcBef>
                          <a:spcPct val="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57</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25000"/>
                        </a:lnSpc>
                        <a:spcBef>
                          <a:spcPct val="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43</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542925">
                <a:tc>
                  <a:txBody>
                    <a:bodyPr/>
                    <a:lstStyle/>
                    <a:p>
                      <a:pPr marL="342900" marR="0" lvl="0" indent="-342900" algn="ctr" defTabSz="914400" rtl="0" eaLnBrk="0" fontAlgn="base" latinLnBrk="0" hangingPunct="0">
                        <a:lnSpc>
                          <a:spcPct val="125000"/>
                        </a:lnSpc>
                        <a:spcBef>
                          <a:spcPct val="0"/>
                        </a:spcBef>
                        <a:spcAft>
                          <a:spcPct val="0"/>
                        </a:spcAft>
                        <a:buClr>
                          <a:schemeClr val="tx2"/>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合计</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25000"/>
                        </a:lnSpc>
                        <a:spcBef>
                          <a:spcPct val="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25000"/>
                        </a:lnSpc>
                        <a:spcBef>
                          <a:spcPct val="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25000"/>
                        </a:lnSpc>
                        <a:spcBef>
                          <a:spcPct val="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bl>
          </a:graphicData>
        </a:graphic>
      </p:graphicFrame>
      <p:sp>
        <p:nvSpPr>
          <p:cNvPr id="61471" name="Rectangle 31"/>
          <p:cNvSpPr>
            <a:spLocks noChangeArrowheads="1"/>
          </p:cNvSpPr>
          <p:nvPr/>
        </p:nvSpPr>
        <p:spPr bwMode="auto">
          <a:xfrm>
            <a:off x="2195513" y="6092825"/>
            <a:ext cx="5113337" cy="304800"/>
          </a:xfrm>
          <a:prstGeom prst="rect">
            <a:avLst/>
          </a:prstGeom>
          <a:noFill/>
          <a:ln w="9525">
            <a:noFill/>
            <a:miter lim="800000"/>
            <a:headEnd/>
            <a:tailEnd/>
          </a:ln>
        </p:spPr>
        <p:txBody>
          <a:bodyPr anchor="ctr">
            <a:spAutoFit/>
          </a:bodyPr>
          <a:lstStyle/>
          <a:p>
            <a:r>
              <a:rPr lang="zh-CN" altLang="en-US" sz="1400">
                <a:latin typeface="楷体_GB2312" pitchFamily="49" charset="-122"/>
                <a:ea typeface="楷体_GB2312" pitchFamily="49" charset="-122"/>
              </a:rPr>
              <a:t>资料来源：</a:t>
            </a:r>
            <a:r>
              <a:rPr lang="en-US" altLang="zh-CN" sz="1400">
                <a:latin typeface="楷体_GB2312" pitchFamily="49" charset="-122"/>
                <a:ea typeface="楷体_GB2312" pitchFamily="49" charset="-122"/>
              </a:rPr>
              <a:t>Journal of Bussiness  1972</a:t>
            </a:r>
            <a:r>
              <a:rPr lang="zh-CN" altLang="en-US" sz="1400">
                <a:latin typeface="楷体_GB2312" pitchFamily="49" charset="-122"/>
                <a:ea typeface="楷体_GB2312" pitchFamily="49" charset="-122"/>
              </a:rPr>
              <a:t>年</a:t>
            </a:r>
            <a:r>
              <a:rPr lang="en-US" altLang="zh-CN" sz="1400">
                <a:latin typeface="楷体_GB2312" pitchFamily="49" charset="-122"/>
                <a:ea typeface="楷体_GB2312" pitchFamily="49" charset="-122"/>
              </a:rPr>
              <a:t>7</a:t>
            </a:r>
            <a:r>
              <a:rPr lang="zh-CN" altLang="en-US" sz="1400">
                <a:latin typeface="楷体_GB2312" pitchFamily="49" charset="-122"/>
                <a:ea typeface="楷体_GB2312" pitchFamily="49" charset="-122"/>
              </a:rPr>
              <a:t>月号</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p:txBody>
          <a:bodyPr/>
          <a:lstStyle/>
          <a:p>
            <a:r>
              <a:rPr lang="zh-CN" altLang="en-US" sz="3400" b="0" smtClean="0">
                <a:latin typeface="楷体_GB2312" pitchFamily="49" charset="-122"/>
                <a:ea typeface="楷体_GB2312" pitchFamily="49" charset="-122"/>
              </a:rPr>
              <a:t>两类指标在投资决策应用中的比较</a:t>
            </a:r>
          </a:p>
        </p:txBody>
      </p:sp>
      <p:sp>
        <p:nvSpPr>
          <p:cNvPr id="62467" name="Rectangle 3"/>
          <p:cNvSpPr>
            <a:spLocks noGrp="1" noChangeArrowheads="1"/>
          </p:cNvSpPr>
          <p:nvPr>
            <p:ph type="body" idx="4294967295"/>
          </p:nvPr>
        </p:nvSpPr>
        <p:spPr>
          <a:xfrm>
            <a:off x="1116013" y="1719263"/>
            <a:ext cx="7570787" cy="4411662"/>
          </a:xfrm>
        </p:spPr>
        <p:txBody>
          <a:bodyPr/>
          <a:lstStyle/>
          <a:p>
            <a:r>
              <a:rPr lang="en-US" altLang="zh-CN" sz="1600" b="1" smtClean="0">
                <a:solidFill>
                  <a:srgbClr val="0000FF"/>
                </a:solidFill>
                <a:latin typeface="楷体_GB2312" pitchFamily="49" charset="-122"/>
                <a:ea typeface="楷体_GB2312" pitchFamily="49" charset="-122"/>
              </a:rPr>
              <a:t>20</a:t>
            </a:r>
            <a:r>
              <a:rPr lang="zh-CN" altLang="en-US" sz="1600" b="1" smtClean="0">
                <a:solidFill>
                  <a:srgbClr val="0000FF"/>
                </a:solidFill>
                <a:latin typeface="楷体_GB2312" pitchFamily="49" charset="-122"/>
                <a:ea typeface="楷体_GB2312" pitchFamily="49" charset="-122"/>
              </a:rPr>
              <a:t>世纪</a:t>
            </a:r>
            <a:r>
              <a:rPr lang="en-US" altLang="zh-CN" sz="1600" b="1" smtClean="0">
                <a:solidFill>
                  <a:srgbClr val="0000FF"/>
                </a:solidFill>
                <a:latin typeface="楷体_GB2312" pitchFamily="49" charset="-122"/>
                <a:ea typeface="楷体_GB2312" pitchFamily="49" charset="-122"/>
              </a:rPr>
              <a:t>80</a:t>
            </a:r>
            <a:r>
              <a:rPr lang="zh-CN" altLang="en-US" sz="1600" b="1" smtClean="0">
                <a:solidFill>
                  <a:srgbClr val="0000FF"/>
                </a:solidFill>
                <a:latin typeface="楷体_GB2312" pitchFamily="49" charset="-122"/>
                <a:ea typeface="楷体_GB2312" pitchFamily="49" charset="-122"/>
              </a:rPr>
              <a:t>年代的情况</a:t>
            </a:r>
            <a:r>
              <a:rPr lang="zh-CN" altLang="en-US" sz="1500" smtClean="0">
                <a:solidFill>
                  <a:srgbClr val="0000FF"/>
                </a:solidFill>
                <a:latin typeface="楷体_GB2312" pitchFamily="49" charset="-122"/>
                <a:ea typeface="楷体_GB2312" pitchFamily="49" charset="-122"/>
              </a:rPr>
              <a:t> </a:t>
            </a:r>
          </a:p>
        </p:txBody>
      </p:sp>
      <p:sp>
        <p:nvSpPr>
          <p:cNvPr id="62468" name="Rectangle 4"/>
          <p:cNvSpPr>
            <a:spLocks noChangeArrowheads="1"/>
          </p:cNvSpPr>
          <p:nvPr/>
        </p:nvSpPr>
        <p:spPr bwMode="auto">
          <a:xfrm>
            <a:off x="1187450" y="2133600"/>
            <a:ext cx="6840538" cy="641350"/>
          </a:xfrm>
          <a:prstGeom prst="rect">
            <a:avLst/>
          </a:prstGeom>
          <a:noFill/>
          <a:ln w="9525">
            <a:noFill/>
            <a:miter lim="800000"/>
            <a:headEnd/>
            <a:tailEnd/>
          </a:ln>
        </p:spPr>
        <p:txBody>
          <a:bodyPr anchor="ctr">
            <a:spAutoFit/>
          </a:bodyPr>
          <a:lstStyle/>
          <a:p>
            <a:r>
              <a:rPr lang="en-US" altLang="zh-CN" b="1">
                <a:latin typeface="楷体_GB2312" pitchFamily="49" charset="-122"/>
                <a:ea typeface="楷体_GB2312" pitchFamily="49" charset="-122"/>
              </a:rPr>
              <a:t>1980</a:t>
            </a:r>
            <a:r>
              <a:rPr lang="zh-CN" altLang="en-US" b="1">
                <a:latin typeface="楷体_GB2312" pitchFamily="49" charset="-122"/>
                <a:ea typeface="楷体_GB2312" pitchFamily="49" charset="-122"/>
              </a:rPr>
              <a:t>年，</a:t>
            </a:r>
            <a:r>
              <a:rPr lang="en-US" altLang="zh-CN" b="1">
                <a:latin typeface="楷体_GB2312" pitchFamily="49" charset="-122"/>
                <a:ea typeface="楷体_GB2312" pitchFamily="49" charset="-122"/>
              </a:rPr>
              <a:t>Dauid J. Oblack</a:t>
            </a:r>
            <a:r>
              <a:rPr lang="zh-CN" altLang="en-US" b="1">
                <a:latin typeface="楷体_GB2312" pitchFamily="49" charset="-122"/>
                <a:ea typeface="楷体_GB2312" pitchFamily="49" charset="-122"/>
              </a:rPr>
              <a:t>教授对</a:t>
            </a:r>
            <a:r>
              <a:rPr lang="en-US" altLang="zh-CN" b="1">
                <a:latin typeface="楷体_GB2312" pitchFamily="49" charset="-122"/>
                <a:ea typeface="楷体_GB2312" pitchFamily="49" charset="-122"/>
              </a:rPr>
              <a:t>58</a:t>
            </a:r>
            <a:r>
              <a:rPr lang="zh-CN" altLang="en-US" b="1">
                <a:latin typeface="楷体_GB2312" pitchFamily="49" charset="-122"/>
                <a:ea typeface="楷体_GB2312" pitchFamily="49" charset="-122"/>
              </a:rPr>
              <a:t>家大型跨国公司进行了调查，资料详见下表： </a:t>
            </a:r>
          </a:p>
        </p:txBody>
      </p:sp>
      <p:sp>
        <p:nvSpPr>
          <p:cNvPr id="62469" name="Rectangle 5"/>
          <p:cNvSpPr>
            <a:spLocks noChangeArrowheads="1"/>
          </p:cNvSpPr>
          <p:nvPr/>
        </p:nvSpPr>
        <p:spPr bwMode="auto">
          <a:xfrm>
            <a:off x="2987675" y="2663825"/>
            <a:ext cx="4105275" cy="304800"/>
          </a:xfrm>
          <a:prstGeom prst="rect">
            <a:avLst/>
          </a:prstGeom>
          <a:noFill/>
          <a:ln w="9525">
            <a:noFill/>
            <a:miter lim="800000"/>
            <a:headEnd/>
            <a:tailEnd/>
          </a:ln>
        </p:spPr>
        <p:txBody>
          <a:bodyPr anchor="ctr">
            <a:spAutoFit/>
          </a:bodyPr>
          <a:lstStyle/>
          <a:p>
            <a:pPr algn="ctr"/>
            <a:r>
              <a:rPr lang="zh-CN" altLang="en-US" sz="1400" b="1">
                <a:latin typeface="宋体" pitchFamily="2" charset="-122"/>
                <a:cs typeface="Times New Roman" pitchFamily="18" charset="0"/>
              </a:rPr>
              <a:t>投资决策指标使用情况调查表</a:t>
            </a:r>
            <a:endParaRPr lang="zh-CN" altLang="en-US" sz="1400"/>
          </a:p>
        </p:txBody>
      </p:sp>
      <p:graphicFrame>
        <p:nvGraphicFramePr>
          <p:cNvPr id="62491" name="Group 27"/>
          <p:cNvGraphicFramePr>
            <a:graphicFrameLocks noGrp="1"/>
          </p:cNvGraphicFramePr>
          <p:nvPr/>
        </p:nvGraphicFramePr>
        <p:xfrm>
          <a:off x="1331913" y="3079750"/>
          <a:ext cx="7200900" cy="1717676"/>
        </p:xfrm>
        <a:graphic>
          <a:graphicData uri="http://schemas.openxmlformats.org/drawingml/2006/table">
            <a:tbl>
              <a:tblPr/>
              <a:tblGrid>
                <a:gridCol w="2160587"/>
                <a:gridCol w="5040313"/>
              </a:tblGrid>
              <a:tr h="565150">
                <a:tc>
                  <a:txBody>
                    <a:bodyPr/>
                    <a:lstStyle/>
                    <a:p>
                      <a:pPr marL="0" marR="0" lvl="0" indent="0" algn="ctr" defTabSz="914400" rtl="0" eaLnBrk="0" fontAlgn="base" latinLnBrk="0" hangingPunct="0">
                        <a:lnSpc>
                          <a:spcPct val="125000"/>
                        </a:lnSpc>
                        <a:spcBef>
                          <a:spcPct val="0"/>
                        </a:spcBef>
                        <a:spcAft>
                          <a:spcPct val="0"/>
                        </a:spcAft>
                        <a:buClr>
                          <a:schemeClr val="tx2"/>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投资决策指标</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5000"/>
                        </a:lnSpc>
                        <a:spcBef>
                          <a:spcPct val="0"/>
                        </a:spcBef>
                        <a:spcAft>
                          <a:spcPct val="0"/>
                        </a:spcAft>
                        <a:buClr>
                          <a:schemeClr val="tx2"/>
                        </a:buClr>
                        <a:buSzPct val="70000"/>
                        <a:buFont typeface="Wingdings" pitchFamily="2" charset="2"/>
                        <a:buNone/>
                        <a:tabLst>
                          <a:tab pos="5526088" algn="r"/>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作为主要方法使用的公司所占的比例（％）</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709613">
                <a:tc>
                  <a:txBody>
                    <a:bodyPr/>
                    <a:lstStyle/>
                    <a:p>
                      <a:pPr marL="0" marR="0" lvl="0" indent="0" algn="ctr" defTabSz="914400" rtl="0" eaLnBrk="0" fontAlgn="base" latinLnBrk="0" hangingPunct="0">
                        <a:lnSpc>
                          <a:spcPct val="125000"/>
                        </a:lnSpc>
                        <a:spcBef>
                          <a:spcPct val="0"/>
                        </a:spcBef>
                        <a:spcAft>
                          <a:spcPct val="0"/>
                        </a:spcAft>
                        <a:buClr>
                          <a:schemeClr val="tx2"/>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贴现现金流量指标</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25000"/>
                        </a:lnSpc>
                        <a:spcBef>
                          <a:spcPct val="0"/>
                        </a:spcBef>
                        <a:spcAft>
                          <a:spcPct val="0"/>
                        </a:spcAft>
                        <a:buClr>
                          <a:schemeClr val="tx2"/>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非贴现现金流量指标</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5000"/>
                        </a:lnSpc>
                        <a:spcBef>
                          <a:spcPct val="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76</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25000"/>
                        </a:lnSpc>
                        <a:spcBef>
                          <a:spcPct val="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442913">
                <a:tc>
                  <a:txBody>
                    <a:bodyPr/>
                    <a:lstStyle/>
                    <a:p>
                      <a:pPr marL="0" marR="0" lvl="0" indent="0" algn="ctr" defTabSz="914400" rtl="0" eaLnBrk="0" fontAlgn="base" latinLnBrk="0" hangingPunct="0">
                        <a:lnSpc>
                          <a:spcPct val="125000"/>
                        </a:lnSpc>
                        <a:spcBef>
                          <a:spcPct val="0"/>
                        </a:spcBef>
                        <a:spcAft>
                          <a:spcPct val="0"/>
                        </a:spcAft>
                        <a:buClr>
                          <a:schemeClr val="tx2"/>
                        </a:buClr>
                        <a:buSzPct val="70000"/>
                        <a:buFont typeface="Wingdings" pitchFamily="2" charset="2"/>
                        <a:buNone/>
                        <a:tabLst/>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合计</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5000"/>
                        </a:lnSpc>
                        <a:spcBef>
                          <a:spcPct val="0"/>
                        </a:spcBef>
                        <a:spcAft>
                          <a:spcPct val="0"/>
                        </a:spcAft>
                        <a:buClr>
                          <a:schemeClr val="tx2"/>
                        </a:buClr>
                        <a:buSzPct val="70000"/>
                        <a:buFont typeface="Wingdings" pitchFamily="2" charset="2"/>
                        <a:buNone/>
                        <a:tabLst/>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bl>
          </a:graphicData>
        </a:graphic>
      </p:graphicFrame>
      <p:sp>
        <p:nvSpPr>
          <p:cNvPr id="62485" name="Rectangle 21"/>
          <p:cNvSpPr>
            <a:spLocks noChangeArrowheads="1"/>
          </p:cNvSpPr>
          <p:nvPr/>
        </p:nvSpPr>
        <p:spPr bwMode="auto">
          <a:xfrm>
            <a:off x="1116013" y="5084763"/>
            <a:ext cx="8027987" cy="581025"/>
          </a:xfrm>
          <a:prstGeom prst="rect">
            <a:avLst/>
          </a:prstGeom>
          <a:noFill/>
          <a:ln w="9525">
            <a:noFill/>
            <a:miter lim="800000"/>
            <a:headEnd/>
            <a:tailEnd/>
          </a:ln>
        </p:spPr>
        <p:txBody>
          <a:bodyPr anchor="ctr">
            <a:spAutoFit/>
          </a:bodyPr>
          <a:lstStyle/>
          <a:p>
            <a:pPr indent="338138" eaLnBrk="0" hangingPunct="0"/>
            <a:r>
              <a:rPr lang="zh-CN" altLang="en-US" sz="1600">
                <a:latin typeface="楷体_GB2312" pitchFamily="49" charset="-122"/>
                <a:ea typeface="楷体_GB2312" pitchFamily="49" charset="-122"/>
                <a:cs typeface="Times New Roman" pitchFamily="18" charset="0"/>
              </a:rPr>
              <a:t>资料来源：</a:t>
            </a:r>
            <a:r>
              <a:rPr lang="en-US" altLang="zh-CN" sz="1600">
                <a:latin typeface="楷体_GB2312" pitchFamily="49" charset="-122"/>
                <a:ea typeface="楷体_GB2312" pitchFamily="49" charset="-122"/>
                <a:cs typeface="Times New Roman" pitchFamily="18" charset="0"/>
              </a:rPr>
              <a:t>Financial management  1980</a:t>
            </a:r>
            <a:r>
              <a:rPr lang="zh-CN" altLang="en-US" sz="1600">
                <a:latin typeface="楷体_GB2312" pitchFamily="49" charset="-122"/>
                <a:ea typeface="楷体_GB2312" pitchFamily="49" charset="-122"/>
                <a:cs typeface="Times New Roman" pitchFamily="18" charset="0"/>
              </a:rPr>
              <a:t>年冬季季刊</a:t>
            </a:r>
          </a:p>
          <a:p>
            <a:pPr indent="338138" algn="ctr"/>
            <a:r>
              <a:rPr lang="zh-CN" altLang="en-US" sz="1600">
                <a:latin typeface="宋体" pitchFamily="2" charset="-122"/>
                <a:ea typeface="楷体_GB2312" pitchFamily="49" charset="-122"/>
                <a:cs typeface="Times New Roman" pitchFamily="18" charset="0"/>
              </a:rPr>
              <a:t>*</a:t>
            </a:r>
            <a:r>
              <a:rPr lang="zh-CN" altLang="en-US" sz="1600" b="1">
                <a:latin typeface="楷体_GB2312" pitchFamily="49" charset="-122"/>
                <a:ea typeface="楷体_GB2312" pitchFamily="49" charset="-122"/>
                <a:cs typeface="Times New Roman" pitchFamily="18" charset="0"/>
              </a:rPr>
              <a:t>若不考虑使用中的主次地位，则被调查的公司使用贴现现金流量指标的已达</a:t>
            </a:r>
            <a:r>
              <a:rPr lang="en-US" altLang="zh-CN" sz="1600" b="1">
                <a:latin typeface="楷体_GB2312" pitchFamily="49" charset="-122"/>
                <a:ea typeface="楷体_GB2312" pitchFamily="49" charset="-122"/>
                <a:cs typeface="Times New Roman" pitchFamily="18" charset="0"/>
              </a:rPr>
              <a:t>90</a:t>
            </a:r>
            <a:r>
              <a:rPr lang="zh-CN" altLang="en-US" sz="1600" b="1">
                <a:latin typeface="楷体_GB2312" pitchFamily="49" charset="-122"/>
                <a:ea typeface="楷体_GB2312"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sz="4000" b="1" smtClean="0">
                <a:solidFill>
                  <a:schemeClr val="accent2"/>
                </a:solidFill>
              </a:rPr>
              <a:t> </a:t>
            </a:r>
            <a:r>
              <a:rPr lang="zh-CN" altLang="en-US" sz="4000" b="1" smtClean="0">
                <a:solidFill>
                  <a:schemeClr val="accent2"/>
                </a:solidFill>
              </a:rPr>
              <a:t>资本预算概念及关键术语</a:t>
            </a:r>
          </a:p>
        </p:txBody>
      </p:sp>
      <p:sp>
        <p:nvSpPr>
          <p:cNvPr id="13315" name="Rectangle 3"/>
          <p:cNvSpPr>
            <a:spLocks noGrp="1" noChangeArrowheads="1"/>
          </p:cNvSpPr>
          <p:nvPr>
            <p:ph type="body" idx="1"/>
          </p:nvPr>
        </p:nvSpPr>
        <p:spPr/>
        <p:txBody>
          <a:bodyPr/>
          <a:lstStyle/>
          <a:p>
            <a:r>
              <a:rPr lang="zh-CN" altLang="en-US" sz="2800" b="1" smtClean="0">
                <a:solidFill>
                  <a:schemeClr val="hlink"/>
                </a:solidFill>
              </a:rPr>
              <a:t>资本预算</a:t>
            </a:r>
            <a:r>
              <a:rPr lang="en-US" altLang="zh-CN" sz="2800" smtClean="0"/>
              <a:t>------</a:t>
            </a:r>
            <a:r>
              <a:rPr lang="zh-CN" altLang="en-US" sz="2800" b="1" smtClean="0"/>
              <a:t>是把筹集的资金分配到企业的生产经营活动中</a:t>
            </a:r>
            <a:r>
              <a:rPr lang="en-US" altLang="zh-CN" sz="2800" b="1" smtClean="0"/>
              <a:t>,</a:t>
            </a:r>
            <a:r>
              <a:rPr lang="zh-CN" altLang="en-US" sz="2800" b="1" smtClean="0"/>
              <a:t>建立企业的生产经营条件和从事生产经营活动</a:t>
            </a:r>
            <a:r>
              <a:rPr lang="en-US" altLang="zh-CN" sz="2800" b="1" smtClean="0"/>
              <a:t>,</a:t>
            </a:r>
            <a:r>
              <a:rPr lang="zh-CN" altLang="en-US" sz="2800" b="1" smtClean="0"/>
              <a:t>以期望在未来获取收益的经济行为</a:t>
            </a:r>
            <a:r>
              <a:rPr lang="en-US" altLang="zh-CN" sz="2800" b="1" smtClean="0"/>
              <a:t>;</a:t>
            </a:r>
          </a:p>
          <a:p>
            <a:r>
              <a:rPr lang="zh-CN" altLang="en-US" sz="2800" b="1" smtClean="0">
                <a:solidFill>
                  <a:schemeClr val="hlink"/>
                </a:solidFill>
              </a:rPr>
              <a:t>资本预算编制</a:t>
            </a:r>
            <a:r>
              <a:rPr lang="en-US" altLang="zh-CN" sz="2800" smtClean="0"/>
              <a:t>------</a:t>
            </a:r>
            <a:r>
              <a:rPr lang="zh-CN" altLang="en-US" sz="2800" b="1" smtClean="0"/>
              <a:t>用于持续收益超过一年的资产采购过程</a:t>
            </a:r>
            <a:r>
              <a:rPr lang="en-US" altLang="zh-CN" sz="2800" b="1" smtClean="0"/>
              <a:t>;</a:t>
            </a:r>
          </a:p>
          <a:p>
            <a:pPr>
              <a:buFontTx/>
              <a:buNone/>
            </a:pPr>
            <a:r>
              <a:rPr lang="en-US" altLang="zh-CN" sz="2800" b="1" smtClean="0"/>
              <a:t>1.</a:t>
            </a:r>
            <a:r>
              <a:rPr lang="zh-CN" altLang="en-US" sz="2800" b="1" smtClean="0"/>
              <a:t>资本支出</a:t>
            </a:r>
            <a:r>
              <a:rPr lang="en-US" altLang="zh-CN" sz="2800" b="1" smtClean="0"/>
              <a:t>----</a:t>
            </a:r>
            <a:r>
              <a:rPr lang="zh-CN" altLang="en-US" sz="2800" b="1" smtClean="0"/>
              <a:t>指会产生持续未来现金收益流量的现金支出</a:t>
            </a:r>
            <a:r>
              <a:rPr lang="en-US" altLang="zh-CN" sz="2800" b="1" smtClean="0"/>
              <a:t>;</a:t>
            </a:r>
          </a:p>
          <a:p>
            <a:pPr>
              <a:buFontTx/>
              <a:buNone/>
            </a:pPr>
            <a:r>
              <a:rPr lang="en-US" altLang="zh-CN" sz="2800" b="1" smtClean="0"/>
              <a:t>2.</a:t>
            </a:r>
            <a:r>
              <a:rPr lang="zh-CN" altLang="en-US" sz="2800" b="1" smtClean="0"/>
              <a:t>正常经营支出</a:t>
            </a:r>
            <a:r>
              <a:rPr lang="en-US" altLang="zh-CN" sz="2800" b="1" smtClean="0"/>
              <a:t>----</a:t>
            </a:r>
            <a:r>
              <a:rPr lang="zh-CN" altLang="en-US" sz="2800" b="1" smtClean="0"/>
              <a:t>指在</a:t>
            </a:r>
            <a:r>
              <a:rPr lang="en-US" altLang="zh-CN" sz="2800" b="1" smtClean="0"/>
              <a:t>1</a:t>
            </a:r>
            <a:r>
              <a:rPr lang="zh-CN" altLang="en-US" sz="2800" b="1" smtClean="0"/>
              <a:t>年内或</a:t>
            </a:r>
            <a:r>
              <a:rPr lang="en-US" altLang="zh-CN" sz="2800" b="1" smtClean="0"/>
              <a:t>1</a:t>
            </a:r>
            <a:r>
              <a:rPr lang="zh-CN" altLang="en-US" sz="2800" b="1" smtClean="0"/>
              <a:t>个营业周期内为企业带来现金利益的支出</a:t>
            </a:r>
            <a:r>
              <a:rPr lang="en-US" altLang="zh-CN" sz="2800" b="1" smtClean="0"/>
              <a:t>;</a:t>
            </a:r>
          </a:p>
          <a:p>
            <a:endParaRPr lang="en-US" altLang="zh-CN" sz="2800" b="1" smtClean="0"/>
          </a:p>
        </p:txBody>
      </p:sp>
    </p:spTree>
    <p:extLst>
      <p:ext uri="{BB962C8B-B14F-4D97-AF65-F5344CB8AC3E}">
        <p14:creationId xmlns:p14="http://schemas.microsoft.com/office/powerpoint/2010/main" val="38591054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p:txBody>
          <a:bodyPr/>
          <a:lstStyle/>
          <a:p>
            <a:r>
              <a:rPr lang="zh-CN" altLang="en-US" sz="3400" b="0" smtClean="0">
                <a:latin typeface="楷体_GB2312" pitchFamily="49" charset="-122"/>
                <a:ea typeface="楷体_GB2312" pitchFamily="49" charset="-122"/>
              </a:rPr>
              <a:t>两类指标在投资决策应用中的比较</a:t>
            </a:r>
          </a:p>
        </p:txBody>
      </p:sp>
      <p:sp>
        <p:nvSpPr>
          <p:cNvPr id="63491" name="Rectangle 3"/>
          <p:cNvSpPr>
            <a:spLocks noGrp="1" noChangeArrowheads="1"/>
          </p:cNvSpPr>
          <p:nvPr>
            <p:ph type="body" idx="4294967295"/>
          </p:nvPr>
        </p:nvSpPr>
        <p:spPr>
          <a:xfrm>
            <a:off x="1042988" y="1957388"/>
            <a:ext cx="7632700" cy="2947987"/>
          </a:xfrm>
        </p:spPr>
        <p:txBody>
          <a:bodyPr/>
          <a:lstStyle/>
          <a:p>
            <a:r>
              <a:rPr lang="en-US" altLang="zh-CN" sz="1600" b="1" smtClean="0">
                <a:solidFill>
                  <a:srgbClr val="0000FF"/>
                </a:solidFill>
                <a:latin typeface="楷体_GB2312" pitchFamily="49" charset="-122"/>
                <a:ea typeface="楷体_GB2312" pitchFamily="49" charset="-122"/>
              </a:rPr>
              <a:t>20</a:t>
            </a:r>
            <a:r>
              <a:rPr lang="zh-CN" altLang="en-US" sz="1600" b="1" smtClean="0">
                <a:solidFill>
                  <a:srgbClr val="0000FF"/>
                </a:solidFill>
                <a:latin typeface="楷体_GB2312" pitchFamily="49" charset="-122"/>
                <a:ea typeface="楷体_GB2312" pitchFamily="49" charset="-122"/>
              </a:rPr>
              <a:t>世纪末至</a:t>
            </a:r>
            <a:r>
              <a:rPr lang="en-US" altLang="zh-CN" sz="1600" b="1" smtClean="0">
                <a:solidFill>
                  <a:srgbClr val="0000FF"/>
                </a:solidFill>
                <a:latin typeface="楷体_GB2312" pitchFamily="49" charset="-122"/>
                <a:ea typeface="楷体_GB2312" pitchFamily="49" charset="-122"/>
              </a:rPr>
              <a:t>21</a:t>
            </a:r>
            <a:r>
              <a:rPr lang="zh-CN" altLang="en-US" sz="1600" b="1" smtClean="0">
                <a:solidFill>
                  <a:srgbClr val="0000FF"/>
                </a:solidFill>
                <a:latin typeface="楷体_GB2312" pitchFamily="49" charset="-122"/>
                <a:ea typeface="楷体_GB2312" pitchFamily="49" charset="-122"/>
              </a:rPr>
              <a:t>世纪初的情况</a:t>
            </a:r>
            <a:r>
              <a:rPr lang="zh-CN" altLang="en-US" sz="1600" smtClean="0">
                <a:solidFill>
                  <a:srgbClr val="0000FF"/>
                </a:solidFill>
                <a:latin typeface="楷体_GB2312" pitchFamily="49" charset="-122"/>
                <a:ea typeface="楷体_GB2312" pitchFamily="49" charset="-122"/>
              </a:rPr>
              <a:t> </a:t>
            </a:r>
          </a:p>
          <a:p>
            <a:endParaRPr lang="zh-CN" altLang="en-US" sz="1600" smtClean="0">
              <a:solidFill>
                <a:srgbClr val="0000FF"/>
              </a:solidFill>
              <a:latin typeface="楷体_GB2312" pitchFamily="49" charset="-122"/>
              <a:ea typeface="楷体_GB2312" pitchFamily="49" charset="-122"/>
            </a:endParaRPr>
          </a:p>
          <a:p>
            <a:pPr>
              <a:lnSpc>
                <a:spcPct val="140000"/>
              </a:lnSpc>
              <a:buFont typeface="Wingdings" pitchFamily="2" charset="2"/>
              <a:buNone/>
            </a:pPr>
            <a:r>
              <a:rPr lang="zh-CN" altLang="en-US" sz="1700" smtClean="0">
                <a:latin typeface="楷体_GB2312" pitchFamily="49" charset="-122"/>
                <a:ea typeface="楷体_GB2312" pitchFamily="49" charset="-122"/>
              </a:rPr>
              <a:t>   　　</a:t>
            </a:r>
            <a:r>
              <a:rPr lang="en-US" altLang="zh-CN" sz="1700" b="1" smtClean="0">
                <a:latin typeface="楷体_GB2312" pitchFamily="49" charset="-122"/>
                <a:ea typeface="楷体_GB2312" pitchFamily="49" charset="-122"/>
              </a:rPr>
              <a:t>2001</a:t>
            </a:r>
            <a:r>
              <a:rPr lang="zh-CN" altLang="en-US" sz="1700" b="1" smtClean="0">
                <a:latin typeface="楷体_GB2312" pitchFamily="49" charset="-122"/>
                <a:ea typeface="楷体_GB2312" pitchFamily="49" charset="-122"/>
              </a:rPr>
              <a:t>年美国</a:t>
            </a:r>
            <a:r>
              <a:rPr lang="en-US" altLang="zh-CN" sz="1700" b="1" smtClean="0">
                <a:latin typeface="楷体_GB2312" pitchFamily="49" charset="-122"/>
                <a:ea typeface="楷体_GB2312" pitchFamily="49" charset="-122"/>
              </a:rPr>
              <a:t>Duke</a:t>
            </a:r>
            <a:r>
              <a:rPr lang="zh-CN" altLang="en-US" sz="1700" b="1" smtClean="0">
                <a:latin typeface="楷体_GB2312" pitchFamily="49" charset="-122"/>
                <a:ea typeface="楷体_GB2312" pitchFamily="49" charset="-122"/>
              </a:rPr>
              <a:t>大学的</a:t>
            </a:r>
            <a:r>
              <a:rPr lang="en-US" altLang="zh-CN" sz="1700" b="1" smtClean="0">
                <a:latin typeface="楷体_GB2312" pitchFamily="49" charset="-122"/>
                <a:ea typeface="楷体_GB2312" pitchFamily="49" charset="-122"/>
              </a:rPr>
              <a:t>John Graham </a:t>
            </a:r>
            <a:r>
              <a:rPr lang="zh-CN" altLang="en-US" sz="1700" b="1" smtClean="0">
                <a:latin typeface="楷体_GB2312" pitchFamily="49" charset="-122"/>
                <a:ea typeface="楷体_GB2312" pitchFamily="49" charset="-122"/>
              </a:rPr>
              <a:t>和 </a:t>
            </a:r>
            <a:r>
              <a:rPr lang="en-US" altLang="zh-CN" sz="1700" b="1" smtClean="0">
                <a:latin typeface="楷体_GB2312" pitchFamily="49" charset="-122"/>
                <a:ea typeface="楷体_GB2312" pitchFamily="49" charset="-122"/>
              </a:rPr>
              <a:t>Campbell Havey</a:t>
            </a:r>
            <a:r>
              <a:rPr lang="zh-CN" altLang="en-US" sz="1700" b="1" smtClean="0">
                <a:latin typeface="楷体_GB2312" pitchFamily="49" charset="-122"/>
                <a:ea typeface="楷体_GB2312" pitchFamily="49" charset="-122"/>
              </a:rPr>
              <a:t>教授调查了</a:t>
            </a:r>
            <a:r>
              <a:rPr lang="en-US" altLang="zh-CN" sz="1700" b="1" smtClean="0">
                <a:latin typeface="楷体_GB2312" pitchFamily="49" charset="-122"/>
                <a:ea typeface="楷体_GB2312" pitchFamily="49" charset="-122"/>
              </a:rPr>
              <a:t>392</a:t>
            </a:r>
            <a:r>
              <a:rPr lang="zh-CN" altLang="en-US" sz="1700" b="1" smtClean="0">
                <a:latin typeface="楷体_GB2312" pitchFamily="49" charset="-122"/>
                <a:ea typeface="楷体_GB2312" pitchFamily="49" charset="-122"/>
              </a:rPr>
              <a:t>家公司的财务主管，其中</a:t>
            </a:r>
            <a:r>
              <a:rPr lang="en-US" altLang="zh-CN" sz="1700" b="1" smtClean="0">
                <a:latin typeface="楷体_GB2312" pitchFamily="49" charset="-122"/>
                <a:ea typeface="楷体_GB2312" pitchFamily="49" charset="-122"/>
              </a:rPr>
              <a:t>74.9%</a:t>
            </a:r>
            <a:r>
              <a:rPr lang="zh-CN" altLang="en-US" sz="1700" b="1" smtClean="0">
                <a:latin typeface="楷体_GB2312" pitchFamily="49" charset="-122"/>
                <a:ea typeface="楷体_GB2312" pitchFamily="49" charset="-122"/>
              </a:rPr>
              <a:t>的公司在投资决策时使用</a:t>
            </a:r>
            <a:r>
              <a:rPr lang="en-US" altLang="zh-CN" sz="1700" b="1" smtClean="0">
                <a:latin typeface="楷体_GB2312" pitchFamily="49" charset="-122"/>
                <a:ea typeface="楷体_GB2312" pitchFamily="49" charset="-122"/>
              </a:rPr>
              <a:t>NPV</a:t>
            </a:r>
            <a:r>
              <a:rPr lang="zh-CN" altLang="en-US" sz="1700" b="1" smtClean="0">
                <a:latin typeface="楷体_GB2312" pitchFamily="49" charset="-122"/>
                <a:ea typeface="楷体_GB2312" pitchFamily="49" charset="-122"/>
              </a:rPr>
              <a:t>指标，</a:t>
            </a:r>
            <a:r>
              <a:rPr lang="en-US" altLang="zh-CN" sz="1700" b="1" smtClean="0">
                <a:latin typeface="楷体_GB2312" pitchFamily="49" charset="-122"/>
                <a:ea typeface="楷体_GB2312" pitchFamily="49" charset="-122"/>
              </a:rPr>
              <a:t>75.7%</a:t>
            </a:r>
            <a:r>
              <a:rPr lang="zh-CN" altLang="en-US" sz="1700" b="1" smtClean="0">
                <a:latin typeface="楷体_GB2312" pitchFamily="49" charset="-122"/>
                <a:ea typeface="楷体_GB2312" pitchFamily="49" charset="-122"/>
              </a:rPr>
              <a:t>的公司使用</a:t>
            </a:r>
            <a:r>
              <a:rPr lang="en-US" altLang="zh-CN" sz="1700" b="1" smtClean="0">
                <a:latin typeface="楷体_GB2312" pitchFamily="49" charset="-122"/>
                <a:ea typeface="楷体_GB2312" pitchFamily="49" charset="-122"/>
              </a:rPr>
              <a:t>IRR</a:t>
            </a:r>
            <a:r>
              <a:rPr lang="zh-CN" altLang="en-US" sz="1700" b="1" smtClean="0">
                <a:latin typeface="楷体_GB2312" pitchFamily="49" charset="-122"/>
                <a:ea typeface="楷体_GB2312" pitchFamily="49" charset="-122"/>
              </a:rPr>
              <a:t>指标，</a:t>
            </a:r>
            <a:r>
              <a:rPr lang="en-US" altLang="zh-CN" sz="1700" b="1" smtClean="0">
                <a:latin typeface="楷体_GB2312" pitchFamily="49" charset="-122"/>
                <a:ea typeface="楷体_GB2312" pitchFamily="49" charset="-122"/>
              </a:rPr>
              <a:t>56.7%</a:t>
            </a:r>
            <a:r>
              <a:rPr lang="zh-CN" altLang="en-US" sz="1700" b="1" smtClean="0">
                <a:latin typeface="楷体_GB2312" pitchFamily="49" charset="-122"/>
                <a:ea typeface="楷体_GB2312" pitchFamily="49" charset="-122"/>
              </a:rPr>
              <a:t>的公司同时使用投资回收期指标。同时调查发现，年销售额大于</a:t>
            </a:r>
            <a:r>
              <a:rPr lang="en-US" altLang="zh-CN" sz="1700" b="1" smtClean="0">
                <a:latin typeface="楷体_GB2312" pitchFamily="49" charset="-122"/>
                <a:ea typeface="楷体_GB2312" pitchFamily="49" charset="-122"/>
              </a:rPr>
              <a:t>10</a:t>
            </a:r>
            <a:r>
              <a:rPr lang="zh-CN" altLang="en-US" sz="1700" b="1" smtClean="0">
                <a:latin typeface="楷体_GB2312" pitchFamily="49" charset="-122"/>
                <a:ea typeface="楷体_GB2312" pitchFamily="49" charset="-122"/>
              </a:rPr>
              <a:t>亿美元的公司更多地依赖于</a:t>
            </a:r>
            <a:r>
              <a:rPr lang="en-US" altLang="zh-CN" sz="1700" b="1" smtClean="0">
                <a:latin typeface="楷体_GB2312" pitchFamily="49" charset="-122"/>
                <a:ea typeface="楷体_GB2312" pitchFamily="49" charset="-122"/>
              </a:rPr>
              <a:t>NPV</a:t>
            </a:r>
            <a:r>
              <a:rPr lang="zh-CN" altLang="en-US" sz="1700" b="1" smtClean="0">
                <a:latin typeface="楷体_GB2312" pitchFamily="49" charset="-122"/>
                <a:ea typeface="楷体_GB2312" pitchFamily="49" charset="-122"/>
              </a:rPr>
              <a:t>或</a:t>
            </a:r>
            <a:r>
              <a:rPr lang="en-US" altLang="zh-CN" sz="1700" b="1" smtClean="0">
                <a:latin typeface="楷体_GB2312" pitchFamily="49" charset="-122"/>
                <a:ea typeface="楷体_GB2312" pitchFamily="49" charset="-122"/>
              </a:rPr>
              <a:t>IRR</a:t>
            </a:r>
            <a:r>
              <a:rPr lang="zh-CN" altLang="en-US" sz="1700" b="1" smtClean="0">
                <a:latin typeface="楷体_GB2312" pitchFamily="49" charset="-122"/>
                <a:ea typeface="楷体_GB2312" pitchFamily="49" charset="-122"/>
              </a:rPr>
              <a:t>指标，而年销售额小于</a:t>
            </a:r>
            <a:r>
              <a:rPr lang="en-US" altLang="zh-CN" sz="1700" b="1" smtClean="0">
                <a:latin typeface="楷体_GB2312" pitchFamily="49" charset="-122"/>
                <a:ea typeface="楷体_GB2312" pitchFamily="49" charset="-122"/>
              </a:rPr>
              <a:t>10</a:t>
            </a:r>
            <a:r>
              <a:rPr lang="zh-CN" altLang="en-US" sz="1700" b="1" smtClean="0">
                <a:latin typeface="楷体_GB2312" pitchFamily="49" charset="-122"/>
                <a:ea typeface="楷体_GB2312" pitchFamily="49" charset="-122"/>
              </a:rPr>
              <a:t>亿美元的公司则更多地依赖于投资回收期等非贴现的指标。</a:t>
            </a:r>
            <a:r>
              <a:rPr lang="zh-CN" altLang="en-US" sz="1700" smtClean="0">
                <a:latin typeface="楷体_GB2312" pitchFamily="49" charset="-122"/>
                <a:ea typeface="楷体_GB2312" pitchFamily="49" charset="-122"/>
              </a:rPr>
              <a:t> </a:t>
            </a:r>
          </a:p>
        </p:txBody>
      </p:sp>
      <p:sp>
        <p:nvSpPr>
          <p:cNvPr id="63492" name="Rectangle 4"/>
          <p:cNvSpPr>
            <a:spLocks noChangeArrowheads="1"/>
          </p:cNvSpPr>
          <p:nvPr/>
        </p:nvSpPr>
        <p:spPr bwMode="auto">
          <a:xfrm>
            <a:off x="1187450" y="4652963"/>
            <a:ext cx="7608888" cy="762000"/>
          </a:xfrm>
          <a:prstGeom prst="rect">
            <a:avLst/>
          </a:prstGeom>
          <a:noFill/>
          <a:ln w="9525">
            <a:noFill/>
            <a:miter lim="800000"/>
            <a:headEnd/>
            <a:tailEnd/>
          </a:ln>
        </p:spPr>
        <p:txBody>
          <a:bodyPr anchor="ctr">
            <a:spAutoFit/>
          </a:bodyPr>
          <a:lstStyle/>
          <a:p>
            <a:r>
              <a:rPr lang="zh-CN" altLang="en-US" sz="1400">
                <a:latin typeface="楷体_GB2312" pitchFamily="49" charset="-122"/>
                <a:ea typeface="楷体_GB2312" pitchFamily="49" charset="-122"/>
              </a:rPr>
              <a:t>资料来源：</a:t>
            </a:r>
            <a:r>
              <a:rPr lang="en-US" altLang="zh-CN" sz="1400">
                <a:latin typeface="楷体_GB2312" pitchFamily="49" charset="-122"/>
                <a:ea typeface="楷体_GB2312" pitchFamily="49" charset="-122"/>
              </a:rPr>
              <a:t>John.R.Gramham, Campbell R. Harvey.  The Theory and Practice of Corporate Finance: Evidence from the Field. </a:t>
            </a:r>
            <a:r>
              <a:rPr lang="en-US" altLang="zh-CN" sz="1400" i="1">
                <a:latin typeface="楷体_GB2312" pitchFamily="49" charset="-122"/>
                <a:ea typeface="楷体_GB2312" pitchFamily="49" charset="-122"/>
              </a:rPr>
              <a:t>Journal of Financial</a:t>
            </a:r>
            <a:r>
              <a:rPr lang="zh-CN" altLang="en-US" sz="1400" i="1">
                <a:latin typeface="楷体_GB2312" pitchFamily="49" charset="-122"/>
                <a:ea typeface="楷体_GB2312" pitchFamily="49" charset="-122"/>
              </a:rPr>
              <a:t>　</a:t>
            </a:r>
            <a:r>
              <a:rPr lang="en-US" altLang="zh-CN" sz="1400" i="1">
                <a:latin typeface="楷体_GB2312" pitchFamily="49" charset="-122"/>
                <a:ea typeface="楷体_GB2312" pitchFamily="49" charset="-122"/>
              </a:rPr>
              <a:t>Economics</a:t>
            </a:r>
            <a:r>
              <a:rPr lang="en-US" altLang="zh-CN" sz="1400">
                <a:latin typeface="楷体_GB2312" pitchFamily="49" charset="-122"/>
                <a:ea typeface="楷体_GB2312" pitchFamily="49" charset="-122"/>
              </a:rPr>
              <a:t>, Vol. 60, no. 2</a:t>
            </a:r>
            <a:r>
              <a:rPr lang="en-US" altLang="zh-CN" sz="1400">
                <a:ea typeface="楷体_GB2312" pitchFamily="49" charset="-122"/>
              </a:rPr>
              <a:t>–</a:t>
            </a:r>
            <a:r>
              <a:rPr lang="en-US" altLang="zh-CN" sz="1400">
                <a:latin typeface="楷体_GB2312" pitchFamily="49" charset="-122"/>
                <a:ea typeface="楷体_GB2312" pitchFamily="49" charset="-122"/>
              </a:rPr>
              <a:t>3, 2001, 187</a:t>
            </a:r>
            <a:r>
              <a:rPr lang="en-US" altLang="zh-CN" sz="1400">
                <a:ea typeface="楷体_GB2312" pitchFamily="49" charset="-122"/>
              </a:rPr>
              <a:t>–</a:t>
            </a:r>
            <a:r>
              <a:rPr lang="en-US" altLang="zh-CN" sz="1400">
                <a:latin typeface="楷体_GB2312" pitchFamily="49" charset="-122"/>
                <a:ea typeface="楷体_GB2312" pitchFamily="49" charset="-122"/>
              </a:rPr>
              <a:t>243</a:t>
            </a:r>
            <a:r>
              <a:rPr lang="en-US" altLang="zh-CN" sz="1600">
                <a:latin typeface="楷体_GB2312" pitchFamily="49" charset="-122"/>
                <a:ea typeface="楷体_GB2312" pitchFamily="49" charset="-122"/>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p:txBody>
          <a:bodyPr/>
          <a:lstStyle/>
          <a:p>
            <a:r>
              <a:rPr lang="zh-CN" altLang="en-US" sz="3400" b="0" smtClean="0">
                <a:latin typeface="楷体_GB2312" pitchFamily="49" charset="-122"/>
                <a:ea typeface="楷体_GB2312" pitchFamily="49" charset="-122"/>
              </a:rPr>
              <a:t>贴现现金流量指标广泛应用的原因</a:t>
            </a:r>
          </a:p>
        </p:txBody>
      </p:sp>
      <p:sp>
        <p:nvSpPr>
          <p:cNvPr id="65539" name="Rectangle 3"/>
          <p:cNvSpPr>
            <a:spLocks noGrp="1" noChangeArrowheads="1"/>
          </p:cNvSpPr>
          <p:nvPr>
            <p:ph type="body" idx="4294967295"/>
          </p:nvPr>
        </p:nvSpPr>
        <p:spPr>
          <a:xfrm>
            <a:off x="3419475" y="1773238"/>
            <a:ext cx="5292725" cy="4751387"/>
          </a:xfrm>
        </p:spPr>
        <p:txBody>
          <a:bodyPr/>
          <a:lstStyle/>
          <a:p>
            <a:pPr>
              <a:lnSpc>
                <a:spcPct val="90000"/>
              </a:lnSpc>
              <a:buClr>
                <a:schemeClr val="hlink"/>
              </a:buClr>
              <a:buFont typeface="Wingdings" pitchFamily="2" charset="2"/>
              <a:buChar char="Ø"/>
            </a:pPr>
            <a:r>
              <a:rPr lang="zh-CN" altLang="en-US" sz="1700" b="1" smtClean="0">
                <a:latin typeface="楷体_GB2312" pitchFamily="49" charset="-122"/>
                <a:ea typeface="楷体_GB2312" pitchFamily="49" charset="-122"/>
              </a:rPr>
              <a:t>非贴现指标忽略了资金的时间价值</a:t>
            </a:r>
          </a:p>
          <a:p>
            <a:pPr>
              <a:lnSpc>
                <a:spcPct val="90000"/>
              </a:lnSpc>
              <a:buClr>
                <a:schemeClr val="hlink"/>
              </a:buClr>
              <a:buFont typeface="Wingdings" pitchFamily="2" charset="2"/>
              <a:buChar char="Ø"/>
            </a:pPr>
            <a:endParaRPr lang="zh-CN" altLang="en-US" sz="1700" b="1" smtClean="0">
              <a:latin typeface="楷体_GB2312" pitchFamily="49" charset="-122"/>
              <a:ea typeface="楷体_GB2312" pitchFamily="49" charset="-122"/>
            </a:endParaRPr>
          </a:p>
          <a:p>
            <a:pPr>
              <a:lnSpc>
                <a:spcPct val="90000"/>
              </a:lnSpc>
              <a:buClr>
                <a:schemeClr val="hlink"/>
              </a:buClr>
              <a:buFont typeface="Wingdings" pitchFamily="2" charset="2"/>
              <a:buChar char="Ø"/>
            </a:pPr>
            <a:r>
              <a:rPr lang="zh-CN" altLang="en-US" sz="1700" b="1" smtClean="0">
                <a:latin typeface="楷体_GB2312" pitchFamily="49" charset="-122"/>
                <a:ea typeface="楷体_GB2312" pitchFamily="49" charset="-122"/>
              </a:rPr>
              <a:t>投资回收期法只能反映投资的回收速度，不能反映投资的主要目标</a:t>
            </a:r>
            <a:r>
              <a:rPr lang="en-US" altLang="zh-CN" sz="1700" b="1" smtClean="0">
                <a:ea typeface="楷体_GB2312" pitchFamily="49" charset="-122"/>
              </a:rPr>
              <a:t>—</a:t>
            </a:r>
            <a:r>
              <a:rPr lang="zh-CN" altLang="en-US" sz="1700" b="1" smtClean="0">
                <a:latin typeface="楷体_GB2312" pitchFamily="49" charset="-122"/>
                <a:ea typeface="楷体_GB2312" pitchFamily="49" charset="-122"/>
              </a:rPr>
              <a:t>净现值的多少 </a:t>
            </a:r>
          </a:p>
          <a:p>
            <a:pPr>
              <a:lnSpc>
                <a:spcPct val="90000"/>
              </a:lnSpc>
              <a:buClr>
                <a:schemeClr val="hlink"/>
              </a:buClr>
              <a:buFont typeface="Wingdings" pitchFamily="2" charset="2"/>
              <a:buChar char="Ø"/>
            </a:pPr>
            <a:r>
              <a:rPr lang="zh-CN" altLang="en-US" sz="1700" b="1" smtClean="0">
                <a:latin typeface="楷体_GB2312" pitchFamily="49" charset="-122"/>
                <a:ea typeface="楷体_GB2312" pitchFamily="49" charset="-122"/>
              </a:rPr>
              <a:t>非贴现指标对寿命不同、资金投入的时间和提供报酬的时间不同的投资方案缺乏鉴别能力 </a:t>
            </a:r>
          </a:p>
          <a:p>
            <a:pPr>
              <a:lnSpc>
                <a:spcPct val="90000"/>
              </a:lnSpc>
              <a:buClr>
                <a:schemeClr val="hlink"/>
              </a:buClr>
              <a:buFont typeface="Wingdings" pitchFamily="2" charset="2"/>
              <a:buChar char="Ø"/>
            </a:pPr>
            <a:r>
              <a:rPr lang="zh-CN" altLang="en-US" sz="1700" b="1" smtClean="0">
                <a:latin typeface="楷体_GB2312" pitchFamily="49" charset="-122"/>
                <a:ea typeface="楷体_GB2312" pitchFamily="49" charset="-122"/>
              </a:rPr>
              <a:t>平均报酬率、平均会计报酬率等指标，由于没有考虑资金的时间价值，实际上是夸大了项目的盈利水平 </a:t>
            </a:r>
          </a:p>
          <a:p>
            <a:pPr>
              <a:lnSpc>
                <a:spcPct val="90000"/>
              </a:lnSpc>
              <a:buClr>
                <a:schemeClr val="hlink"/>
              </a:buClr>
              <a:buFont typeface="Wingdings" pitchFamily="2" charset="2"/>
              <a:buChar char="Ø"/>
            </a:pPr>
            <a:r>
              <a:rPr lang="zh-CN" altLang="en-US" sz="1700" b="1" smtClean="0">
                <a:latin typeface="楷体_GB2312" pitchFamily="49" charset="-122"/>
                <a:ea typeface="楷体_GB2312" pitchFamily="49" charset="-122"/>
              </a:rPr>
              <a:t>投资回收期是以标准回收期为方案取舍的依据，但标准回收期一般都是以经验或主观判断为基础来确定的，缺乏客观依据。而贴现指标中的净现值和内含报酬率等指标实际上都是以企业的资金成本为取舍依据的，任何企业的资金成本都可以通过计算得到，因此，这一取舍标准符合客观实际。 </a:t>
            </a:r>
          </a:p>
          <a:p>
            <a:pPr>
              <a:lnSpc>
                <a:spcPct val="90000"/>
              </a:lnSpc>
              <a:buClr>
                <a:schemeClr val="hlink"/>
              </a:buClr>
              <a:buFont typeface="Wingdings" pitchFamily="2" charset="2"/>
              <a:buChar char="Ø"/>
            </a:pPr>
            <a:r>
              <a:rPr lang="zh-CN" altLang="en-US" sz="1700" b="1" smtClean="0">
                <a:latin typeface="楷体_GB2312" pitchFamily="49" charset="-122"/>
                <a:ea typeface="楷体_GB2312" pitchFamily="49" charset="-122"/>
              </a:rPr>
              <a:t>管理人员水平的不断提高和电子计算机的广泛应用，加速了贴现指标的使用。</a:t>
            </a:r>
          </a:p>
        </p:txBody>
      </p:sp>
      <p:sp>
        <p:nvSpPr>
          <p:cNvPr id="65540" name="AutoShape 4"/>
          <p:cNvSpPr>
            <a:spLocks noChangeArrowheads="1"/>
          </p:cNvSpPr>
          <p:nvPr/>
        </p:nvSpPr>
        <p:spPr bwMode="auto">
          <a:xfrm>
            <a:off x="1187450" y="4581525"/>
            <a:ext cx="1511300" cy="1511300"/>
          </a:xfrm>
          <a:prstGeom prst="flowChartMultidocument">
            <a:avLst/>
          </a:prstGeom>
          <a:noFill/>
          <a:ln w="9525">
            <a:solidFill>
              <a:schemeClr val="hlink"/>
            </a:solidFill>
            <a:miter lim="800000"/>
            <a:headEnd/>
            <a:tailEnd/>
          </a:ln>
        </p:spPr>
        <p:txBody>
          <a:bodyPr wrap="none" anchor="ctr"/>
          <a:lstStyle/>
          <a:p>
            <a:pPr algn="ctr"/>
            <a:r>
              <a:rPr lang="zh-CN" altLang="en-US" b="1">
                <a:solidFill>
                  <a:srgbClr val="663300"/>
                </a:solidFill>
                <a:ea typeface="楷体_GB2312" pitchFamily="49" charset="-122"/>
              </a:rPr>
              <a:t>再老生常谈一把</a:t>
            </a:r>
          </a:p>
        </p:txBody>
      </p:sp>
      <p:sp>
        <p:nvSpPr>
          <p:cNvPr id="65541" name="AutoShape 5"/>
          <p:cNvSpPr>
            <a:spLocks/>
          </p:cNvSpPr>
          <p:nvPr/>
        </p:nvSpPr>
        <p:spPr bwMode="auto">
          <a:xfrm>
            <a:off x="3348038" y="2565400"/>
            <a:ext cx="144462" cy="2087563"/>
          </a:xfrm>
          <a:prstGeom prst="leftBrace">
            <a:avLst>
              <a:gd name="adj1" fmla="val 120422"/>
              <a:gd name="adj2" fmla="val 50000"/>
            </a:avLst>
          </a:prstGeom>
          <a:solidFill>
            <a:srgbClr val="FF0000"/>
          </a:solidFill>
          <a:ln w="9525">
            <a:solidFill>
              <a:schemeClr val="tx1"/>
            </a:solidFill>
            <a:round/>
            <a:headEnd/>
            <a:tailEnd/>
          </a:ln>
        </p:spPr>
        <p:txBody>
          <a:bodyPr wrap="none" anchor="ctr"/>
          <a:lstStyle/>
          <a:p>
            <a:endParaRPr lang="zh-CN" altLang="en-US"/>
          </a:p>
        </p:txBody>
      </p:sp>
      <p:sp>
        <p:nvSpPr>
          <p:cNvPr id="107526" name="AutoShape 6"/>
          <p:cNvSpPr>
            <a:spLocks noChangeArrowheads="1"/>
          </p:cNvSpPr>
          <p:nvPr/>
        </p:nvSpPr>
        <p:spPr bwMode="auto">
          <a:xfrm flipV="1">
            <a:off x="2268538" y="1557338"/>
            <a:ext cx="1008062" cy="2087562"/>
          </a:xfrm>
          <a:prstGeom prst="curvedRightArrow">
            <a:avLst>
              <a:gd name="adj1" fmla="val 21399"/>
              <a:gd name="adj2" fmla="val 82835"/>
              <a:gd name="adj3" fmla="val 33333"/>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solidFill>
              <a:schemeClr val="tx2"/>
            </a:solidFill>
            <a:miter lim="800000"/>
            <a:headEnd/>
            <a:tailEnd/>
          </a:ln>
          <a:effectLst/>
        </p:spPr>
        <p:txBody>
          <a:bodyPr rot="10800000" wrap="none" anchor="ctr"/>
          <a:lstStyle/>
          <a:p>
            <a:pPr algn="ctr">
              <a:defRPr/>
            </a:pPr>
            <a:r>
              <a:rPr lang="zh-CN" altLang="en-US" b="1">
                <a:solidFill>
                  <a:srgbClr val="0000FF"/>
                </a:solidFill>
                <a:ea typeface="楷体_GB2312" pitchFamily="49" charset="-122"/>
              </a:rPr>
              <a:t>归根结底都是</a:t>
            </a:r>
          </a:p>
          <a:p>
            <a:pPr algn="ctr">
              <a:defRPr/>
            </a:pPr>
            <a:r>
              <a:rPr lang="zh-CN" altLang="en-US" b="1">
                <a:solidFill>
                  <a:srgbClr val="0000FF"/>
                </a:solidFill>
                <a:ea typeface="楷体_GB2312" pitchFamily="49" charset="-122"/>
              </a:rPr>
              <a:t>时间价值惹的祸</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p:txBody>
          <a:bodyPr/>
          <a:lstStyle/>
          <a:p>
            <a:r>
              <a:rPr lang="zh-CN" altLang="en-US" sz="3400" b="0" smtClean="0">
                <a:latin typeface="楷体_GB2312" pitchFamily="49" charset="-122"/>
                <a:ea typeface="楷体_GB2312" pitchFamily="49" charset="-122"/>
              </a:rPr>
              <a:t>贴现现金流量指标的比较</a:t>
            </a:r>
          </a:p>
        </p:txBody>
      </p:sp>
      <p:sp>
        <p:nvSpPr>
          <p:cNvPr id="67587" name="Rectangle 3"/>
          <p:cNvSpPr>
            <a:spLocks noGrp="1" noChangeArrowheads="1"/>
          </p:cNvSpPr>
          <p:nvPr>
            <p:ph type="body" idx="4294967295"/>
          </p:nvPr>
        </p:nvSpPr>
        <p:spPr>
          <a:xfrm>
            <a:off x="1042988" y="1628775"/>
            <a:ext cx="7812087" cy="1944688"/>
          </a:xfrm>
          <a:noFill/>
          <a:ln>
            <a:solidFill>
              <a:srgbClr val="0000FF"/>
            </a:solidFill>
          </a:ln>
        </p:spPr>
        <p:txBody>
          <a:bodyPr/>
          <a:lstStyle/>
          <a:p>
            <a:pPr lvl="1">
              <a:lnSpc>
                <a:spcPct val="90000"/>
              </a:lnSpc>
              <a:buFont typeface="Wingdings" pitchFamily="2" charset="2"/>
              <a:buNone/>
            </a:pPr>
            <a:r>
              <a:rPr lang="zh-CN" altLang="en-US" sz="2000" b="1" smtClean="0">
                <a:solidFill>
                  <a:srgbClr val="0000FF"/>
                </a:solidFill>
                <a:ea typeface="楷体_GB2312" pitchFamily="49" charset="-122"/>
              </a:rPr>
              <a:t>－净现值与内含报酬率的比较</a:t>
            </a:r>
          </a:p>
          <a:p>
            <a:pPr>
              <a:lnSpc>
                <a:spcPct val="90000"/>
              </a:lnSpc>
              <a:buFont typeface="Wingdings" pitchFamily="2" charset="2"/>
              <a:buNone/>
            </a:pPr>
            <a:r>
              <a:rPr lang="zh-CN" altLang="en-US" b="1" smtClean="0">
                <a:latin typeface="楷体_GB2312" pitchFamily="49" charset="-122"/>
                <a:ea typeface="楷体_GB2312" pitchFamily="49" charset="-122"/>
              </a:rPr>
              <a:t>    </a:t>
            </a:r>
            <a:r>
              <a:rPr lang="zh-CN" altLang="en-US" sz="1700" b="1" smtClean="0">
                <a:latin typeface="楷体_GB2312" pitchFamily="49" charset="-122"/>
                <a:ea typeface="楷体_GB2312" pitchFamily="49" charset="-122"/>
              </a:rPr>
              <a:t>在多数情况下，运用净现值和内含报酬率这两种方法得出的结论是相同的。会产生差异的两种情况：</a:t>
            </a:r>
          </a:p>
          <a:p>
            <a:pPr>
              <a:lnSpc>
                <a:spcPct val="110000"/>
              </a:lnSpc>
              <a:buFont typeface="Wingdings" pitchFamily="2" charset="2"/>
              <a:buNone/>
            </a:pPr>
            <a:r>
              <a:rPr lang="zh-CN" altLang="en-US" sz="1900" b="1" smtClean="0">
                <a:solidFill>
                  <a:srgbClr val="0000FF"/>
                </a:solidFill>
                <a:ea typeface="楷体_GB2312" pitchFamily="49" charset="-122"/>
              </a:rPr>
              <a:t>　　－净现值与获利指数的比较</a:t>
            </a:r>
          </a:p>
          <a:p>
            <a:pPr>
              <a:lnSpc>
                <a:spcPct val="110000"/>
              </a:lnSpc>
              <a:buFont typeface="Wingdings" pitchFamily="2" charset="2"/>
              <a:buNone/>
            </a:pPr>
            <a:r>
              <a:rPr lang="zh-CN" altLang="en-US" sz="1700" b="1" smtClean="0">
                <a:latin typeface="楷体_GB2312" pitchFamily="49" charset="-122"/>
                <a:ea typeface="楷体_GB2312" pitchFamily="49" charset="-122"/>
              </a:rPr>
              <a:t>　　　只有当初始投资不同时，净现值和获利指数才会产生差异。</a:t>
            </a:r>
          </a:p>
          <a:p>
            <a:pPr>
              <a:lnSpc>
                <a:spcPct val="90000"/>
              </a:lnSpc>
              <a:buFont typeface="Wingdings" pitchFamily="2" charset="2"/>
              <a:buNone/>
            </a:pPr>
            <a:endParaRPr lang="zh-CN" altLang="en-US" sz="1900" smtClean="0">
              <a:solidFill>
                <a:srgbClr val="0000FF"/>
              </a:solidFill>
            </a:endParaRPr>
          </a:p>
        </p:txBody>
      </p:sp>
      <p:sp>
        <p:nvSpPr>
          <p:cNvPr id="67588" name="AutoShape 4"/>
          <p:cNvSpPr>
            <a:spLocks/>
          </p:cNvSpPr>
          <p:nvPr/>
        </p:nvSpPr>
        <p:spPr bwMode="auto">
          <a:xfrm>
            <a:off x="3419475" y="4868863"/>
            <a:ext cx="144463" cy="1296987"/>
          </a:xfrm>
          <a:prstGeom prst="leftBrace">
            <a:avLst>
              <a:gd name="adj1" fmla="val 74817"/>
              <a:gd name="adj2" fmla="val 50000"/>
            </a:avLst>
          </a:prstGeom>
          <a:solidFill>
            <a:srgbClr val="FF0000"/>
          </a:solidFill>
          <a:ln w="9525">
            <a:solidFill>
              <a:schemeClr val="tx1"/>
            </a:solidFill>
            <a:round/>
            <a:headEnd/>
            <a:tailEnd/>
          </a:ln>
        </p:spPr>
        <p:txBody>
          <a:bodyPr wrap="none" anchor="ctr"/>
          <a:lstStyle/>
          <a:p>
            <a:endParaRPr lang="zh-CN" altLang="en-US"/>
          </a:p>
        </p:txBody>
      </p:sp>
      <p:sp>
        <p:nvSpPr>
          <p:cNvPr id="67589" name="Rectangle 5"/>
          <p:cNvSpPr>
            <a:spLocks noChangeArrowheads="1"/>
          </p:cNvSpPr>
          <p:nvPr/>
        </p:nvSpPr>
        <p:spPr bwMode="auto">
          <a:xfrm>
            <a:off x="3635375" y="3644900"/>
            <a:ext cx="1795463" cy="366713"/>
          </a:xfrm>
          <a:prstGeom prst="rect">
            <a:avLst/>
          </a:prstGeom>
          <a:noFill/>
          <a:ln w="9525">
            <a:noFill/>
            <a:miter lim="800000"/>
            <a:headEnd/>
            <a:tailEnd/>
          </a:ln>
        </p:spPr>
        <p:txBody>
          <a:bodyPr>
            <a:spAutoFit/>
          </a:bodyPr>
          <a:lstStyle/>
          <a:p>
            <a:r>
              <a:rPr lang="zh-CN" altLang="en-US" b="1">
                <a:solidFill>
                  <a:srgbClr val="000000"/>
                </a:solidFill>
                <a:ea typeface="楷体_GB2312" pitchFamily="49" charset="-122"/>
              </a:rPr>
              <a:t>投资规模不同</a:t>
            </a:r>
          </a:p>
        </p:txBody>
      </p:sp>
      <p:sp>
        <p:nvSpPr>
          <p:cNvPr id="67590" name="Rectangle 6"/>
          <p:cNvSpPr>
            <a:spLocks noChangeArrowheads="1"/>
          </p:cNvSpPr>
          <p:nvPr/>
        </p:nvSpPr>
        <p:spPr bwMode="auto">
          <a:xfrm>
            <a:off x="3492500" y="4292600"/>
            <a:ext cx="3311525" cy="366713"/>
          </a:xfrm>
          <a:prstGeom prst="rect">
            <a:avLst/>
          </a:prstGeom>
          <a:noFill/>
          <a:ln w="9525">
            <a:noFill/>
            <a:miter lim="800000"/>
            <a:headEnd/>
            <a:tailEnd/>
          </a:ln>
        </p:spPr>
        <p:txBody>
          <a:bodyPr anchor="ctr">
            <a:spAutoFit/>
          </a:bodyPr>
          <a:lstStyle/>
          <a:p>
            <a:r>
              <a:rPr lang="zh-CN" altLang="en-US" b="1">
                <a:ea typeface="楷体_GB2312" pitchFamily="49" charset="-122"/>
              </a:rPr>
              <a:t>现金流量发生的时间不同</a:t>
            </a:r>
            <a:r>
              <a:rPr lang="zh-CN" altLang="en-US"/>
              <a:t> </a:t>
            </a:r>
          </a:p>
        </p:txBody>
      </p:sp>
      <p:sp>
        <p:nvSpPr>
          <p:cNvPr id="67591" name="Rectangle 7"/>
          <p:cNvSpPr>
            <a:spLocks noChangeArrowheads="1"/>
          </p:cNvSpPr>
          <p:nvPr/>
        </p:nvSpPr>
        <p:spPr bwMode="auto">
          <a:xfrm>
            <a:off x="1692275" y="4005263"/>
            <a:ext cx="1403350" cy="457200"/>
          </a:xfrm>
          <a:prstGeom prst="rect">
            <a:avLst/>
          </a:prstGeom>
          <a:noFill/>
          <a:ln w="9525">
            <a:noFill/>
            <a:miter lim="800000"/>
            <a:headEnd/>
            <a:tailEnd/>
          </a:ln>
        </p:spPr>
        <p:txBody>
          <a:bodyPr wrap="none">
            <a:spAutoFit/>
          </a:bodyPr>
          <a:lstStyle/>
          <a:p>
            <a:r>
              <a:rPr lang="zh-CN" altLang="en-US" sz="2400">
                <a:ea typeface="楷体_GB2312" pitchFamily="49" charset="-122"/>
              </a:rPr>
              <a:t>互斥项目</a:t>
            </a:r>
          </a:p>
        </p:txBody>
      </p:sp>
      <p:sp>
        <p:nvSpPr>
          <p:cNvPr id="67592" name="Rectangle 8"/>
          <p:cNvSpPr>
            <a:spLocks noChangeArrowheads="1"/>
          </p:cNvSpPr>
          <p:nvPr/>
        </p:nvSpPr>
        <p:spPr bwMode="auto">
          <a:xfrm>
            <a:off x="1547813" y="5229225"/>
            <a:ext cx="1708150" cy="457200"/>
          </a:xfrm>
          <a:prstGeom prst="rect">
            <a:avLst/>
          </a:prstGeom>
          <a:noFill/>
          <a:ln w="9525">
            <a:noFill/>
            <a:miter lim="800000"/>
            <a:headEnd/>
            <a:tailEnd/>
          </a:ln>
        </p:spPr>
        <p:txBody>
          <a:bodyPr wrap="none">
            <a:spAutoFit/>
          </a:bodyPr>
          <a:lstStyle/>
          <a:p>
            <a:r>
              <a:rPr lang="zh-CN" altLang="en-US" sz="2400">
                <a:ea typeface="楷体_GB2312" pitchFamily="49" charset="-122"/>
              </a:rPr>
              <a:t>非常规项目</a:t>
            </a:r>
          </a:p>
        </p:txBody>
      </p:sp>
      <p:sp>
        <p:nvSpPr>
          <p:cNvPr id="67593" name="AutoShape 9"/>
          <p:cNvSpPr>
            <a:spLocks/>
          </p:cNvSpPr>
          <p:nvPr/>
        </p:nvSpPr>
        <p:spPr bwMode="auto">
          <a:xfrm>
            <a:off x="3419475" y="3789363"/>
            <a:ext cx="144463" cy="792162"/>
          </a:xfrm>
          <a:prstGeom prst="leftBrace">
            <a:avLst>
              <a:gd name="adj1" fmla="val 45696"/>
              <a:gd name="adj2" fmla="val 50000"/>
            </a:avLst>
          </a:prstGeom>
          <a:solidFill>
            <a:srgbClr val="FF0000"/>
          </a:solidFill>
          <a:ln w="9525">
            <a:solidFill>
              <a:schemeClr val="tx1"/>
            </a:solidFill>
            <a:round/>
            <a:headEnd/>
            <a:tailEnd/>
          </a:ln>
        </p:spPr>
        <p:txBody>
          <a:bodyPr wrap="none" anchor="ctr"/>
          <a:lstStyle/>
          <a:p>
            <a:endParaRPr lang="zh-CN" altLang="en-US"/>
          </a:p>
        </p:txBody>
      </p:sp>
      <p:sp>
        <p:nvSpPr>
          <p:cNvPr id="67594" name="Rectangle 10"/>
          <p:cNvSpPr>
            <a:spLocks noChangeArrowheads="1"/>
          </p:cNvSpPr>
          <p:nvPr/>
        </p:nvSpPr>
        <p:spPr bwMode="auto">
          <a:xfrm>
            <a:off x="3635375" y="5876925"/>
            <a:ext cx="4859338" cy="641350"/>
          </a:xfrm>
          <a:prstGeom prst="rect">
            <a:avLst/>
          </a:prstGeom>
          <a:noFill/>
          <a:ln w="9525">
            <a:noFill/>
            <a:miter lim="800000"/>
            <a:headEnd/>
            <a:tailEnd/>
          </a:ln>
        </p:spPr>
        <p:txBody>
          <a:bodyPr>
            <a:spAutoFit/>
          </a:bodyPr>
          <a:lstStyle/>
          <a:p>
            <a:r>
              <a:rPr lang="zh-CN" altLang="en-US" b="1">
                <a:latin typeface="楷体_GB2312" pitchFamily="49" charset="-122"/>
                <a:ea typeface="楷体_GB2312" pitchFamily="49" charset="-122"/>
              </a:rPr>
              <a:t>当现金流量的符号不只改变一次，则为非常规型现金流量，此时，就可能会有不止一个</a:t>
            </a:r>
            <a:r>
              <a:rPr lang="en-US" altLang="zh-CN" b="1">
                <a:latin typeface="楷体_GB2312" pitchFamily="49" charset="-122"/>
                <a:ea typeface="楷体_GB2312" pitchFamily="49" charset="-122"/>
              </a:rPr>
              <a:t>IRR</a:t>
            </a:r>
          </a:p>
        </p:txBody>
      </p:sp>
      <p:sp>
        <p:nvSpPr>
          <p:cNvPr id="67595" name="Rectangle 11"/>
          <p:cNvSpPr>
            <a:spLocks noChangeArrowheads="1"/>
          </p:cNvSpPr>
          <p:nvPr/>
        </p:nvSpPr>
        <p:spPr bwMode="auto">
          <a:xfrm>
            <a:off x="3635375" y="4797425"/>
            <a:ext cx="4824413" cy="915988"/>
          </a:xfrm>
          <a:prstGeom prst="rect">
            <a:avLst/>
          </a:prstGeom>
          <a:noFill/>
          <a:ln w="9525">
            <a:noFill/>
            <a:miter lim="800000"/>
            <a:headEnd/>
            <a:tailEnd/>
          </a:ln>
        </p:spPr>
        <p:txBody>
          <a:bodyPr>
            <a:spAutoFit/>
          </a:bodyPr>
          <a:lstStyle/>
          <a:p>
            <a:pPr>
              <a:spcBef>
                <a:spcPct val="20000"/>
              </a:spcBef>
            </a:pPr>
            <a:r>
              <a:rPr lang="zh-CN" altLang="en-US" b="1">
                <a:latin typeface="楷体_GB2312" pitchFamily="49" charset="-122"/>
                <a:ea typeface="楷体_GB2312" pitchFamily="49" charset="-122"/>
              </a:rPr>
              <a:t>当现金流量只改变一次符号的常规型，则</a:t>
            </a:r>
            <a:r>
              <a:rPr lang="en-US" altLang="zh-CN" b="1">
                <a:latin typeface="楷体_GB2312" pitchFamily="49" charset="-122"/>
                <a:ea typeface="楷体_GB2312" pitchFamily="49" charset="-122"/>
              </a:rPr>
              <a:t>NPV</a:t>
            </a:r>
            <a:r>
              <a:rPr lang="zh-CN" altLang="en-US" b="1">
                <a:latin typeface="楷体_GB2312" pitchFamily="49" charset="-122"/>
                <a:ea typeface="楷体_GB2312" pitchFamily="49" charset="-122"/>
              </a:rPr>
              <a:t>是贴现率的单调减函数，随着贴现率的上升，</a:t>
            </a:r>
            <a:r>
              <a:rPr lang="en-US" altLang="zh-CN" b="1">
                <a:latin typeface="楷体_GB2312" pitchFamily="49" charset="-122"/>
                <a:ea typeface="楷体_GB2312" pitchFamily="49" charset="-122"/>
              </a:rPr>
              <a:t>NPV</a:t>
            </a:r>
            <a:r>
              <a:rPr lang="zh-CN" altLang="en-US" b="1">
                <a:latin typeface="楷体_GB2312" pitchFamily="49" charset="-122"/>
                <a:ea typeface="楷体_GB2312" pitchFamily="49" charset="-122"/>
              </a:rPr>
              <a:t>将单调减少</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p:txBody>
          <a:bodyPr/>
          <a:lstStyle/>
          <a:p>
            <a:r>
              <a:rPr lang="zh-CN" altLang="en-US" sz="3400" b="0" smtClean="0">
                <a:latin typeface="楷体_GB2312" pitchFamily="49" charset="-122"/>
                <a:ea typeface="楷体_GB2312" pitchFamily="49" charset="-122"/>
              </a:rPr>
              <a:t>贴现现金流量指标的比较</a:t>
            </a:r>
          </a:p>
        </p:txBody>
      </p:sp>
      <p:graphicFrame>
        <p:nvGraphicFramePr>
          <p:cNvPr id="15362" name="Object 3"/>
          <p:cNvGraphicFramePr>
            <a:graphicFrameLocks noGrp="1" noChangeAspect="1"/>
          </p:cNvGraphicFramePr>
          <p:nvPr>
            <p:ph idx="4294967295"/>
          </p:nvPr>
        </p:nvGraphicFramePr>
        <p:xfrm>
          <a:off x="1357313" y="2714625"/>
          <a:ext cx="6572250" cy="4143375"/>
        </p:xfrm>
        <a:graphic>
          <a:graphicData uri="http://schemas.openxmlformats.org/presentationml/2006/ole">
            <mc:AlternateContent xmlns:mc="http://schemas.openxmlformats.org/markup-compatibility/2006">
              <mc:Choice xmlns:v="urn:schemas-microsoft-com:vml" Requires="v">
                <p:oleObj spid="_x0000_s6195" name="SmartDraw" r:id="rId3" imgW="3488400" imgH="3128760" progId="">
                  <p:embed/>
                </p:oleObj>
              </mc:Choice>
              <mc:Fallback>
                <p:oleObj name="SmartDraw" r:id="rId3" imgW="3488400" imgH="312876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313" y="2714625"/>
                        <a:ext cx="6572250" cy="414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AutoShape 4"/>
          <p:cNvSpPr>
            <a:spLocks noChangeArrowheads="1"/>
          </p:cNvSpPr>
          <p:nvPr/>
        </p:nvSpPr>
        <p:spPr bwMode="auto">
          <a:xfrm>
            <a:off x="4500563" y="1916113"/>
            <a:ext cx="2519362" cy="863600"/>
          </a:xfrm>
          <a:prstGeom prst="flowChartProcess">
            <a:avLst/>
          </a:prstGeom>
          <a:solidFill>
            <a:schemeClr val="folHlink"/>
          </a:solidFill>
          <a:ln w="9525">
            <a:solidFill>
              <a:schemeClr val="tx1"/>
            </a:solidFill>
            <a:miter lim="800000"/>
            <a:headEnd/>
            <a:tailEnd/>
          </a:ln>
        </p:spPr>
        <p:txBody>
          <a:bodyPr wrap="none" anchor="ctr"/>
          <a:lstStyle/>
          <a:p>
            <a:pPr algn="ctr"/>
            <a:r>
              <a:rPr lang="en-US" altLang="zh-CN" b="1">
                <a:latin typeface="楷体_GB2312" pitchFamily="49" charset="-122"/>
                <a:ea typeface="楷体_GB2312" pitchFamily="49" charset="-122"/>
              </a:rPr>
              <a:t>A</a:t>
            </a:r>
            <a:r>
              <a:rPr lang="zh-CN" altLang="en-US" b="1">
                <a:latin typeface="楷体_GB2312" pitchFamily="49" charset="-122"/>
                <a:ea typeface="楷体_GB2312" pitchFamily="49" charset="-122"/>
              </a:rPr>
              <a:t>项目</a:t>
            </a:r>
            <a:r>
              <a:rPr lang="en-US" altLang="zh-CN" b="1">
                <a:latin typeface="楷体_GB2312" pitchFamily="49" charset="-122"/>
                <a:ea typeface="楷体_GB2312" pitchFamily="49" charset="-122"/>
              </a:rPr>
              <a:t>IRR30%</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NPV</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100</a:t>
            </a:r>
          </a:p>
          <a:p>
            <a:pPr algn="ctr"/>
            <a:r>
              <a:rPr lang="en-US" altLang="zh-CN" b="1">
                <a:latin typeface="楷体_GB2312" pitchFamily="49" charset="-122"/>
                <a:ea typeface="楷体_GB2312" pitchFamily="49" charset="-122"/>
              </a:rPr>
              <a:t>B</a:t>
            </a:r>
            <a:r>
              <a:rPr lang="zh-CN" altLang="en-US" b="1">
                <a:latin typeface="楷体_GB2312" pitchFamily="49" charset="-122"/>
                <a:ea typeface="楷体_GB2312" pitchFamily="49" charset="-122"/>
              </a:rPr>
              <a:t>项目</a:t>
            </a:r>
            <a:r>
              <a:rPr lang="en-US" altLang="zh-CN" b="1">
                <a:latin typeface="楷体_GB2312" pitchFamily="49" charset="-122"/>
                <a:ea typeface="楷体_GB2312" pitchFamily="49" charset="-122"/>
              </a:rPr>
              <a:t>IRR20%</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NPV</a:t>
            </a: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200</a:t>
            </a:r>
          </a:p>
        </p:txBody>
      </p:sp>
      <p:sp>
        <p:nvSpPr>
          <p:cNvPr id="15365" name="AutoShape 5"/>
          <p:cNvSpPr>
            <a:spLocks noChangeArrowheads="1"/>
          </p:cNvSpPr>
          <p:nvPr/>
        </p:nvSpPr>
        <p:spPr bwMode="auto">
          <a:xfrm>
            <a:off x="7451725" y="1989138"/>
            <a:ext cx="1368425" cy="576262"/>
          </a:xfrm>
          <a:prstGeom prst="wedgeEllipseCallout">
            <a:avLst>
              <a:gd name="adj1" fmla="val -60440"/>
              <a:gd name="adj2" fmla="val 27963"/>
            </a:avLst>
          </a:prstGeom>
          <a:solidFill>
            <a:schemeClr val="accent1"/>
          </a:solidFill>
          <a:ln w="9525">
            <a:solidFill>
              <a:schemeClr val="tx1"/>
            </a:solidFill>
            <a:miter lim="800000"/>
            <a:headEnd/>
            <a:tailEnd/>
          </a:ln>
        </p:spPr>
        <p:txBody>
          <a:bodyPr/>
          <a:lstStyle/>
          <a:p>
            <a:pPr algn="ctr"/>
            <a:r>
              <a:rPr lang="en-US" altLang="zh-CN" b="1">
                <a:solidFill>
                  <a:srgbClr val="FF0000"/>
                </a:solidFill>
              </a:rPr>
              <a:t>How?</a:t>
            </a:r>
          </a:p>
        </p:txBody>
      </p:sp>
      <p:sp>
        <p:nvSpPr>
          <p:cNvPr id="15366" name="Rectangle 6"/>
          <p:cNvSpPr>
            <a:spLocks noChangeArrowheads="1"/>
          </p:cNvSpPr>
          <p:nvPr/>
        </p:nvSpPr>
        <p:spPr bwMode="auto">
          <a:xfrm>
            <a:off x="2051050" y="1989138"/>
            <a:ext cx="1403350" cy="457200"/>
          </a:xfrm>
          <a:prstGeom prst="rect">
            <a:avLst/>
          </a:prstGeom>
          <a:noFill/>
          <a:ln w="9525">
            <a:noFill/>
            <a:miter lim="800000"/>
            <a:headEnd/>
            <a:tailEnd/>
          </a:ln>
        </p:spPr>
        <p:txBody>
          <a:bodyPr wrap="none">
            <a:spAutoFit/>
          </a:bodyPr>
          <a:lstStyle/>
          <a:p>
            <a:r>
              <a:rPr lang="zh-CN" altLang="en-US" sz="2400">
                <a:ea typeface="楷体_GB2312" pitchFamily="49" charset="-122"/>
              </a:rPr>
              <a:t>互斥项目</a:t>
            </a:r>
          </a:p>
        </p:txBody>
      </p:sp>
      <p:sp>
        <p:nvSpPr>
          <p:cNvPr id="15367" name="Rectangle 7"/>
          <p:cNvSpPr>
            <a:spLocks noChangeArrowheads="1"/>
          </p:cNvSpPr>
          <p:nvPr/>
        </p:nvSpPr>
        <p:spPr bwMode="auto">
          <a:xfrm>
            <a:off x="4859338" y="1557338"/>
            <a:ext cx="1795462" cy="366712"/>
          </a:xfrm>
          <a:prstGeom prst="rect">
            <a:avLst/>
          </a:prstGeom>
          <a:noFill/>
          <a:ln w="9525">
            <a:noFill/>
            <a:miter lim="800000"/>
            <a:headEnd/>
            <a:tailEnd/>
          </a:ln>
        </p:spPr>
        <p:txBody>
          <a:bodyPr>
            <a:spAutoFit/>
          </a:bodyPr>
          <a:lstStyle/>
          <a:p>
            <a:r>
              <a:rPr lang="zh-CN" altLang="en-US" b="1">
                <a:solidFill>
                  <a:srgbClr val="FF0000"/>
                </a:solidFill>
                <a:ea typeface="楷体_GB2312" pitchFamily="49" charset="-122"/>
              </a:rPr>
              <a:t>投资规模不同</a:t>
            </a:r>
          </a:p>
        </p:txBody>
      </p:sp>
      <p:sp>
        <p:nvSpPr>
          <p:cNvPr id="15368" name="Rectangle 8"/>
          <p:cNvSpPr>
            <a:spLocks noChangeArrowheads="1"/>
          </p:cNvSpPr>
          <p:nvPr/>
        </p:nvSpPr>
        <p:spPr bwMode="auto">
          <a:xfrm>
            <a:off x="1187450" y="2420938"/>
            <a:ext cx="2716213" cy="366712"/>
          </a:xfrm>
          <a:prstGeom prst="rect">
            <a:avLst/>
          </a:prstGeom>
          <a:noFill/>
          <a:ln w="9525">
            <a:noFill/>
            <a:miter lim="800000"/>
            <a:headEnd/>
            <a:tailEnd/>
          </a:ln>
        </p:spPr>
        <p:txBody>
          <a:bodyPr wrap="none">
            <a:spAutoFit/>
          </a:bodyPr>
          <a:lstStyle/>
          <a:p>
            <a:r>
              <a:rPr lang="zh-CN" altLang="en-US" b="1">
                <a:solidFill>
                  <a:srgbClr val="FF0000"/>
                </a:solidFill>
                <a:ea typeface="楷体_GB2312" pitchFamily="49" charset="-122"/>
              </a:rPr>
              <a:t>现金流量发生的时间不同</a:t>
            </a:r>
          </a:p>
        </p:txBody>
      </p:sp>
      <p:sp>
        <p:nvSpPr>
          <p:cNvPr id="15369" name="Rectangle 9"/>
          <p:cNvSpPr>
            <a:spLocks noChangeArrowheads="1"/>
          </p:cNvSpPr>
          <p:nvPr/>
        </p:nvSpPr>
        <p:spPr bwMode="auto">
          <a:xfrm>
            <a:off x="1116013" y="1571625"/>
            <a:ext cx="3773487" cy="376238"/>
          </a:xfrm>
          <a:prstGeom prst="rect">
            <a:avLst/>
          </a:prstGeom>
          <a:noFill/>
          <a:ln w="9525">
            <a:solidFill>
              <a:srgbClr val="FF0000"/>
            </a:solidFill>
            <a:miter lim="800000"/>
            <a:headEnd/>
            <a:tailEnd/>
          </a:ln>
        </p:spPr>
        <p:txBody>
          <a:bodyPr wrap="none">
            <a:spAutoFit/>
          </a:bodyPr>
          <a:lstStyle/>
          <a:p>
            <a:r>
              <a:rPr lang="zh-CN" altLang="en-US" b="1">
                <a:solidFill>
                  <a:srgbClr val="0000FF"/>
                </a:solidFill>
                <a:ea typeface="楷体_GB2312" pitchFamily="49" charset="-122"/>
              </a:rPr>
              <a:t>－净现值与内含报酬率的比较（</a:t>
            </a:r>
            <a:r>
              <a:rPr lang="en-US" altLang="zh-CN" b="1">
                <a:solidFill>
                  <a:srgbClr val="0000FF"/>
                </a:solidFill>
                <a:ea typeface="楷体_GB2312" pitchFamily="49" charset="-122"/>
              </a:rPr>
              <a:t>1</a:t>
            </a:r>
            <a:r>
              <a:rPr lang="zh-CN" altLang="en-US" b="1">
                <a:solidFill>
                  <a:srgbClr val="0000FF"/>
                </a:solidFill>
                <a:ea typeface="楷体_GB2312" pitchFamily="49" charset="-122"/>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p:txBody>
          <a:bodyPr/>
          <a:lstStyle/>
          <a:p>
            <a:r>
              <a:rPr lang="zh-CN" altLang="en-US" sz="3400" b="0" smtClean="0">
                <a:latin typeface="楷体_GB2312" pitchFamily="49" charset="-122"/>
                <a:ea typeface="楷体_GB2312" pitchFamily="49" charset="-122"/>
              </a:rPr>
              <a:t>贴现现金流量指标的比较</a:t>
            </a:r>
          </a:p>
        </p:txBody>
      </p:sp>
      <p:sp>
        <p:nvSpPr>
          <p:cNvPr id="16388" name="Rectangle 3"/>
          <p:cNvSpPr>
            <a:spLocks noGrp="1" noChangeArrowheads="1"/>
          </p:cNvSpPr>
          <p:nvPr>
            <p:ph type="body" idx="4294967295"/>
          </p:nvPr>
        </p:nvSpPr>
        <p:spPr>
          <a:xfrm>
            <a:off x="1187450" y="6075363"/>
            <a:ext cx="6718300" cy="782637"/>
          </a:xfrm>
        </p:spPr>
        <p:txBody>
          <a:bodyPr/>
          <a:lstStyle/>
          <a:p>
            <a:pPr>
              <a:lnSpc>
                <a:spcPct val="80000"/>
              </a:lnSpc>
            </a:pPr>
            <a:r>
              <a:rPr kumimoji="1" lang="zh-CN" altLang="en-US" sz="1900" b="1" smtClean="0">
                <a:solidFill>
                  <a:srgbClr val="FF0000"/>
                </a:solidFill>
                <a:ea typeface="楷体_GB2312" pitchFamily="49" charset="-122"/>
              </a:rPr>
              <a:t>结论：</a:t>
            </a:r>
          </a:p>
          <a:p>
            <a:pPr>
              <a:lnSpc>
                <a:spcPct val="80000"/>
              </a:lnSpc>
            </a:pPr>
            <a:r>
              <a:rPr kumimoji="1" lang="zh-CN" altLang="en-US" sz="1900" b="1" smtClean="0">
                <a:ea typeface="楷体_GB2312" pitchFamily="49" charset="-122"/>
              </a:rPr>
              <a:t>净现值与内含报酬率相比较，净现值是一种较好的方法。</a:t>
            </a:r>
          </a:p>
        </p:txBody>
      </p:sp>
      <p:sp>
        <p:nvSpPr>
          <p:cNvPr id="16389" name="Rectangle 4"/>
          <p:cNvSpPr>
            <a:spLocks noChangeArrowheads="1"/>
          </p:cNvSpPr>
          <p:nvPr/>
        </p:nvSpPr>
        <p:spPr bwMode="auto">
          <a:xfrm>
            <a:off x="1116013" y="1571625"/>
            <a:ext cx="3773487" cy="376238"/>
          </a:xfrm>
          <a:prstGeom prst="rect">
            <a:avLst/>
          </a:prstGeom>
          <a:noFill/>
          <a:ln w="9525">
            <a:solidFill>
              <a:srgbClr val="FF0000"/>
            </a:solidFill>
            <a:miter lim="800000"/>
            <a:headEnd/>
            <a:tailEnd/>
          </a:ln>
        </p:spPr>
        <p:txBody>
          <a:bodyPr wrap="none">
            <a:spAutoFit/>
          </a:bodyPr>
          <a:lstStyle/>
          <a:p>
            <a:r>
              <a:rPr lang="zh-CN" altLang="en-US" b="1">
                <a:solidFill>
                  <a:srgbClr val="0000FF"/>
                </a:solidFill>
                <a:ea typeface="楷体_GB2312" pitchFamily="49" charset="-122"/>
              </a:rPr>
              <a:t>－净现值与内含报酬率的比较（</a:t>
            </a:r>
            <a:r>
              <a:rPr lang="en-US" altLang="zh-CN" b="1">
                <a:solidFill>
                  <a:srgbClr val="0000FF"/>
                </a:solidFill>
                <a:ea typeface="楷体_GB2312" pitchFamily="49" charset="-122"/>
              </a:rPr>
              <a:t>2</a:t>
            </a:r>
            <a:r>
              <a:rPr lang="zh-CN" altLang="en-US" b="1">
                <a:solidFill>
                  <a:srgbClr val="0000FF"/>
                </a:solidFill>
                <a:ea typeface="楷体_GB2312" pitchFamily="49" charset="-122"/>
              </a:rPr>
              <a:t>）</a:t>
            </a:r>
          </a:p>
        </p:txBody>
      </p:sp>
      <p:sp>
        <p:nvSpPr>
          <p:cNvPr id="16390" name="Rectangle 5"/>
          <p:cNvSpPr>
            <a:spLocks noChangeArrowheads="1"/>
          </p:cNvSpPr>
          <p:nvPr/>
        </p:nvSpPr>
        <p:spPr bwMode="auto">
          <a:xfrm>
            <a:off x="971550" y="2708275"/>
            <a:ext cx="1708150" cy="457200"/>
          </a:xfrm>
          <a:prstGeom prst="rect">
            <a:avLst/>
          </a:prstGeom>
          <a:noFill/>
          <a:ln w="9525">
            <a:noFill/>
            <a:miter lim="800000"/>
            <a:headEnd/>
            <a:tailEnd/>
          </a:ln>
        </p:spPr>
        <p:txBody>
          <a:bodyPr wrap="none">
            <a:spAutoFit/>
          </a:bodyPr>
          <a:lstStyle/>
          <a:p>
            <a:r>
              <a:rPr lang="zh-CN" altLang="en-US" sz="2400">
                <a:ea typeface="楷体_GB2312" pitchFamily="49" charset="-122"/>
              </a:rPr>
              <a:t>非常规项目</a:t>
            </a:r>
          </a:p>
        </p:txBody>
      </p:sp>
      <p:sp>
        <p:nvSpPr>
          <p:cNvPr id="1639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6386" name="Object 7"/>
          <p:cNvGraphicFramePr>
            <a:graphicFrameLocks noChangeAspect="1"/>
          </p:cNvGraphicFramePr>
          <p:nvPr/>
        </p:nvGraphicFramePr>
        <p:xfrm>
          <a:off x="2627313" y="1989138"/>
          <a:ext cx="6265862" cy="4319587"/>
        </p:xfrm>
        <a:graphic>
          <a:graphicData uri="http://schemas.openxmlformats.org/presentationml/2006/ole">
            <mc:AlternateContent xmlns:mc="http://schemas.openxmlformats.org/markup-compatibility/2006">
              <mc:Choice xmlns:v="urn:schemas-microsoft-com:vml" Requires="v">
                <p:oleObj spid="_x0000_s7219" name="SmartDraw" r:id="rId3" imgW="4283640" imgH="3697200" progId="">
                  <p:embed/>
                </p:oleObj>
              </mc:Choice>
              <mc:Fallback>
                <p:oleObj name="SmartDraw" r:id="rId3" imgW="4283640" imgH="369720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1989138"/>
                        <a:ext cx="6265862" cy="431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p:txBody>
          <a:bodyPr/>
          <a:lstStyle/>
          <a:p>
            <a:r>
              <a:rPr lang="zh-CN" altLang="en-US" sz="3400" b="0" smtClean="0">
                <a:latin typeface="楷体_GB2312" pitchFamily="49" charset="-122"/>
                <a:ea typeface="楷体_GB2312" pitchFamily="49" charset="-122"/>
              </a:rPr>
              <a:t>贴现现金流量指标的比较</a:t>
            </a:r>
          </a:p>
        </p:txBody>
      </p:sp>
      <p:sp>
        <p:nvSpPr>
          <p:cNvPr id="68611" name="Rectangle 3"/>
          <p:cNvSpPr>
            <a:spLocks noGrp="1" noChangeArrowheads="1"/>
          </p:cNvSpPr>
          <p:nvPr>
            <p:ph type="body" idx="4294967295"/>
          </p:nvPr>
        </p:nvSpPr>
        <p:spPr>
          <a:xfrm>
            <a:off x="3563938" y="2519363"/>
            <a:ext cx="3025775" cy="492125"/>
          </a:xfrm>
        </p:spPr>
        <p:txBody>
          <a:bodyPr/>
          <a:lstStyle/>
          <a:p>
            <a:pPr>
              <a:buFont typeface="Wingdings" pitchFamily="2" charset="2"/>
              <a:buNone/>
            </a:pPr>
            <a:r>
              <a:rPr lang="zh-CN" altLang="en-US" sz="2100" b="1" smtClean="0">
                <a:ea typeface="楷体_GB2312" pitchFamily="49" charset="-122"/>
              </a:rPr>
              <a:t>初始投资额不同时</a:t>
            </a:r>
          </a:p>
        </p:txBody>
      </p:sp>
      <p:sp>
        <p:nvSpPr>
          <p:cNvPr id="68612" name="Rectangle 4"/>
          <p:cNvSpPr>
            <a:spLocks noChangeArrowheads="1"/>
          </p:cNvSpPr>
          <p:nvPr/>
        </p:nvSpPr>
        <p:spPr bwMode="auto">
          <a:xfrm>
            <a:off x="1042988" y="1700213"/>
            <a:ext cx="2955925" cy="376237"/>
          </a:xfrm>
          <a:prstGeom prst="rect">
            <a:avLst/>
          </a:prstGeom>
          <a:noFill/>
          <a:ln w="9525">
            <a:solidFill>
              <a:srgbClr val="FF0000"/>
            </a:solidFill>
            <a:miter lim="800000"/>
            <a:headEnd/>
            <a:tailEnd/>
          </a:ln>
        </p:spPr>
        <p:txBody>
          <a:bodyPr wrap="none">
            <a:spAutoFit/>
          </a:bodyPr>
          <a:lstStyle/>
          <a:p>
            <a:r>
              <a:rPr lang="zh-CN" altLang="en-US" b="1">
                <a:solidFill>
                  <a:srgbClr val="0000FF"/>
                </a:solidFill>
                <a:ea typeface="楷体_GB2312" pitchFamily="49" charset="-122"/>
              </a:rPr>
              <a:t>－净现值与获利指数的比较</a:t>
            </a:r>
          </a:p>
        </p:txBody>
      </p:sp>
      <p:grpSp>
        <p:nvGrpSpPr>
          <p:cNvPr id="2" name="Group 5"/>
          <p:cNvGrpSpPr>
            <a:grpSpLocks/>
          </p:cNvGrpSpPr>
          <p:nvPr/>
        </p:nvGrpSpPr>
        <p:grpSpPr bwMode="auto">
          <a:xfrm>
            <a:off x="900113" y="3068638"/>
            <a:ext cx="7777162" cy="1989137"/>
            <a:chOff x="612" y="2051"/>
            <a:chExt cx="4899" cy="1253"/>
          </a:xfrm>
        </p:grpSpPr>
        <p:grpSp>
          <p:nvGrpSpPr>
            <p:cNvPr id="3" name="Group 6"/>
            <p:cNvGrpSpPr>
              <a:grpSpLocks/>
            </p:cNvGrpSpPr>
            <p:nvPr/>
          </p:nvGrpSpPr>
          <p:grpSpPr bwMode="auto">
            <a:xfrm>
              <a:off x="612" y="2069"/>
              <a:ext cx="2359" cy="1235"/>
              <a:chOff x="612" y="2069"/>
              <a:chExt cx="2359" cy="1235"/>
            </a:xfrm>
          </p:grpSpPr>
          <p:sp>
            <p:nvSpPr>
              <p:cNvPr id="68622" name="Rectangle 7"/>
              <p:cNvSpPr>
                <a:spLocks noChangeArrowheads="1"/>
              </p:cNvSpPr>
              <p:nvPr/>
            </p:nvSpPr>
            <p:spPr bwMode="auto">
              <a:xfrm>
                <a:off x="1020" y="2069"/>
                <a:ext cx="1406" cy="680"/>
              </a:xfrm>
              <a:prstGeom prst="rect">
                <a:avLst/>
              </a:prstGeom>
              <a:solidFill>
                <a:srgbClr val="FFFF00"/>
              </a:solidFill>
              <a:ln w="9525">
                <a:solidFill>
                  <a:schemeClr val="tx1"/>
                </a:solidFill>
                <a:miter lim="800000"/>
                <a:headEnd/>
                <a:tailEnd/>
              </a:ln>
            </p:spPr>
            <p:txBody>
              <a:bodyPr wrap="none" anchor="ctr"/>
              <a:lstStyle/>
              <a:p>
                <a:pPr algn="ctr"/>
                <a:r>
                  <a:rPr lang="zh-CN" altLang="en-US"/>
                  <a:t>　</a:t>
                </a:r>
              </a:p>
            </p:txBody>
          </p:sp>
          <p:sp>
            <p:nvSpPr>
              <p:cNvPr id="68623" name="Rectangle 8"/>
              <p:cNvSpPr>
                <a:spLocks noChangeArrowheads="1"/>
              </p:cNvSpPr>
              <p:nvPr/>
            </p:nvSpPr>
            <p:spPr bwMode="auto">
              <a:xfrm>
                <a:off x="612" y="3067"/>
                <a:ext cx="2359" cy="237"/>
              </a:xfrm>
              <a:prstGeom prst="rect">
                <a:avLst/>
              </a:prstGeom>
              <a:noFill/>
              <a:ln w="9525">
                <a:solidFill>
                  <a:srgbClr val="0000FF"/>
                </a:solidFill>
                <a:miter lim="800000"/>
                <a:headEnd/>
                <a:tailEnd/>
              </a:ln>
            </p:spPr>
            <p:txBody>
              <a:bodyPr>
                <a:spAutoFit/>
              </a:bodyPr>
              <a:lstStyle/>
              <a:p>
                <a:r>
                  <a:rPr lang="zh-CN" altLang="en-US" b="1">
                    <a:ea typeface="楷体_GB2312" pitchFamily="49" charset="-122"/>
                  </a:rPr>
                  <a:t>现金流入量现值与初始投资额之差</a:t>
                </a:r>
              </a:p>
            </p:txBody>
          </p:sp>
          <p:sp>
            <p:nvSpPr>
              <p:cNvPr id="68624" name="WordArt 9"/>
              <p:cNvSpPr>
                <a:spLocks noChangeArrowheads="1" noChangeShapeType="1" noTextEdit="1"/>
              </p:cNvSpPr>
              <p:nvPr/>
            </p:nvSpPr>
            <p:spPr bwMode="auto">
              <a:xfrm>
                <a:off x="1474" y="2251"/>
                <a:ext cx="432" cy="304"/>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a:tailEnd/>
                    </a:ln>
                    <a:solidFill>
                      <a:srgbClr val="0066CC"/>
                    </a:solidFill>
                    <a:effectLst>
                      <a:outerShdw dist="35921" dir="2700000" algn="ctr" rotWithShape="0">
                        <a:srgbClr val="990000"/>
                      </a:outerShdw>
                    </a:effectLst>
                    <a:latin typeface="宋体"/>
                    <a:ea typeface="宋体"/>
                  </a:rPr>
                  <a:t>NPV</a:t>
                </a:r>
                <a:endParaRPr lang="zh-CN" altLang="en-US" sz="3600" kern="10">
                  <a:ln w="19050">
                    <a:solidFill>
                      <a:srgbClr val="99CCFF"/>
                    </a:solidFill>
                    <a:round/>
                    <a:headEnd/>
                    <a:tailEnd/>
                  </a:ln>
                  <a:solidFill>
                    <a:srgbClr val="0066CC"/>
                  </a:solidFill>
                  <a:effectLst>
                    <a:outerShdw dist="35921" dir="2700000" algn="ctr" rotWithShape="0">
                      <a:srgbClr val="990000"/>
                    </a:outerShdw>
                  </a:effectLst>
                  <a:latin typeface="宋体"/>
                  <a:ea typeface="宋体"/>
                </a:endParaRPr>
              </a:p>
            </p:txBody>
          </p:sp>
          <p:sp>
            <p:nvSpPr>
              <p:cNvPr id="68625" name="AutoShape 10"/>
              <p:cNvSpPr>
                <a:spLocks noChangeArrowheads="1"/>
              </p:cNvSpPr>
              <p:nvPr/>
            </p:nvSpPr>
            <p:spPr bwMode="auto">
              <a:xfrm>
                <a:off x="1655" y="2777"/>
                <a:ext cx="136" cy="272"/>
              </a:xfrm>
              <a:prstGeom prst="downArrow">
                <a:avLst>
                  <a:gd name="adj1" fmla="val 50000"/>
                  <a:gd name="adj2" fmla="val 50000"/>
                </a:avLst>
              </a:prstGeom>
              <a:solidFill>
                <a:schemeClr val="accent1"/>
              </a:solidFill>
              <a:ln w="9525">
                <a:solidFill>
                  <a:srgbClr val="FF0000"/>
                </a:solidFill>
                <a:miter lim="800000"/>
                <a:headEnd/>
                <a:tailEnd/>
              </a:ln>
            </p:spPr>
            <p:txBody>
              <a:bodyPr vert="eaVert" wrap="none" anchor="ctr"/>
              <a:lstStyle/>
              <a:p>
                <a:endParaRPr lang="zh-CN" altLang="en-US"/>
              </a:p>
            </p:txBody>
          </p:sp>
        </p:grpSp>
        <p:grpSp>
          <p:nvGrpSpPr>
            <p:cNvPr id="4" name="Group 11"/>
            <p:cNvGrpSpPr>
              <a:grpSpLocks/>
            </p:cNvGrpSpPr>
            <p:nvPr/>
          </p:nvGrpSpPr>
          <p:grpSpPr bwMode="auto">
            <a:xfrm>
              <a:off x="3152" y="2051"/>
              <a:ext cx="2359" cy="1253"/>
              <a:chOff x="3152" y="2051"/>
              <a:chExt cx="2359" cy="1253"/>
            </a:xfrm>
          </p:grpSpPr>
          <p:sp>
            <p:nvSpPr>
              <p:cNvPr id="68618" name="Rectangle 12"/>
              <p:cNvSpPr>
                <a:spLocks noChangeArrowheads="1"/>
              </p:cNvSpPr>
              <p:nvPr/>
            </p:nvSpPr>
            <p:spPr bwMode="auto">
              <a:xfrm>
                <a:off x="3606" y="2051"/>
                <a:ext cx="1407" cy="681"/>
              </a:xfrm>
              <a:prstGeom prst="rect">
                <a:avLst/>
              </a:prstGeom>
              <a:solidFill>
                <a:srgbClr val="FFFF00"/>
              </a:solidFill>
              <a:ln w="9525">
                <a:solidFill>
                  <a:schemeClr val="tx1"/>
                </a:solidFill>
                <a:miter lim="800000"/>
                <a:headEnd/>
                <a:tailEnd/>
              </a:ln>
            </p:spPr>
            <p:txBody>
              <a:bodyPr wrap="none" anchor="ctr"/>
              <a:lstStyle/>
              <a:p>
                <a:pPr algn="ctr"/>
                <a:r>
                  <a:rPr lang="zh-CN" altLang="en-US"/>
                  <a:t>　</a:t>
                </a:r>
              </a:p>
            </p:txBody>
          </p:sp>
          <p:sp>
            <p:nvSpPr>
              <p:cNvPr id="68619" name="WordArt 13"/>
              <p:cNvSpPr>
                <a:spLocks noChangeArrowheads="1" noChangeShapeType="1" noTextEdit="1"/>
              </p:cNvSpPr>
              <p:nvPr/>
            </p:nvSpPr>
            <p:spPr bwMode="auto">
              <a:xfrm>
                <a:off x="4150" y="2205"/>
                <a:ext cx="288" cy="349"/>
              </a:xfrm>
              <a:prstGeom prst="rect">
                <a:avLst/>
              </a:prstGeom>
            </p:spPr>
            <p:txBody>
              <a:bodyPr wrap="none" fromWordArt="1">
                <a:prstTxWarp prst="textPlain">
                  <a:avLst>
                    <a:gd name="adj" fmla="val 50000"/>
                  </a:avLst>
                </a:prstTxWarp>
              </a:bodyPr>
              <a:lstStyle/>
              <a:p>
                <a:pPr algn="ctr"/>
                <a:r>
                  <a:rPr lang="en-US" altLang="zh-CN" sz="3600" kern="10">
                    <a:ln w="19050">
                      <a:solidFill>
                        <a:srgbClr val="99CCFF"/>
                      </a:solidFill>
                      <a:round/>
                      <a:headEnd/>
                      <a:tailEnd/>
                    </a:ln>
                    <a:solidFill>
                      <a:srgbClr val="0066CC"/>
                    </a:solidFill>
                    <a:effectLst>
                      <a:outerShdw dist="35921" dir="2700000" algn="ctr" rotWithShape="0">
                        <a:srgbClr val="990000"/>
                      </a:outerShdw>
                    </a:effectLst>
                    <a:latin typeface="宋体"/>
                    <a:ea typeface="宋体"/>
                  </a:rPr>
                  <a:t>PI</a:t>
                </a:r>
                <a:endParaRPr lang="zh-CN" altLang="en-US" sz="3600" kern="10">
                  <a:ln w="19050">
                    <a:solidFill>
                      <a:srgbClr val="99CCFF"/>
                    </a:solidFill>
                    <a:round/>
                    <a:headEnd/>
                    <a:tailEnd/>
                  </a:ln>
                  <a:solidFill>
                    <a:srgbClr val="0066CC"/>
                  </a:solidFill>
                  <a:effectLst>
                    <a:outerShdw dist="35921" dir="2700000" algn="ctr" rotWithShape="0">
                      <a:srgbClr val="990000"/>
                    </a:outerShdw>
                  </a:effectLst>
                  <a:latin typeface="宋体"/>
                  <a:ea typeface="宋体"/>
                </a:endParaRPr>
              </a:p>
            </p:txBody>
          </p:sp>
          <p:sp>
            <p:nvSpPr>
              <p:cNvPr id="68620" name="Rectangle 14"/>
              <p:cNvSpPr>
                <a:spLocks noChangeArrowheads="1"/>
              </p:cNvSpPr>
              <p:nvPr/>
            </p:nvSpPr>
            <p:spPr bwMode="auto">
              <a:xfrm>
                <a:off x="3152" y="3067"/>
                <a:ext cx="2359" cy="237"/>
              </a:xfrm>
              <a:prstGeom prst="rect">
                <a:avLst/>
              </a:prstGeom>
              <a:noFill/>
              <a:ln w="9525">
                <a:solidFill>
                  <a:srgbClr val="0000FF"/>
                </a:solidFill>
                <a:miter lim="800000"/>
                <a:headEnd/>
                <a:tailEnd/>
              </a:ln>
            </p:spPr>
            <p:txBody>
              <a:bodyPr>
                <a:spAutoFit/>
              </a:bodyPr>
              <a:lstStyle/>
              <a:p>
                <a:r>
                  <a:rPr lang="zh-CN" altLang="en-US" b="1">
                    <a:ea typeface="楷体_GB2312" pitchFamily="49" charset="-122"/>
                  </a:rPr>
                  <a:t>现金流入量现值与初始投资额之比</a:t>
                </a:r>
              </a:p>
            </p:txBody>
          </p:sp>
          <p:sp>
            <p:nvSpPr>
              <p:cNvPr id="68621" name="AutoShape 15"/>
              <p:cNvSpPr>
                <a:spLocks noChangeArrowheads="1"/>
              </p:cNvSpPr>
              <p:nvPr/>
            </p:nvSpPr>
            <p:spPr bwMode="auto">
              <a:xfrm>
                <a:off x="4241" y="2758"/>
                <a:ext cx="136" cy="272"/>
              </a:xfrm>
              <a:prstGeom prst="downArrow">
                <a:avLst>
                  <a:gd name="adj1" fmla="val 50000"/>
                  <a:gd name="adj2" fmla="val 50000"/>
                </a:avLst>
              </a:prstGeom>
              <a:solidFill>
                <a:schemeClr val="accent1"/>
              </a:solidFill>
              <a:ln w="9525">
                <a:solidFill>
                  <a:srgbClr val="FF0000"/>
                </a:solidFill>
                <a:miter lim="800000"/>
                <a:headEnd/>
                <a:tailEnd/>
              </a:ln>
            </p:spPr>
            <p:txBody>
              <a:bodyPr vert="eaVert" wrap="none" anchor="ctr"/>
              <a:lstStyle/>
              <a:p>
                <a:endParaRPr lang="zh-CN" altLang="en-US"/>
              </a:p>
            </p:txBody>
          </p:sp>
        </p:grpSp>
      </p:grpSp>
      <p:sp>
        <p:nvSpPr>
          <p:cNvPr id="68614" name="Rectangle 16"/>
          <p:cNvSpPr>
            <a:spLocks noChangeArrowheads="1"/>
          </p:cNvSpPr>
          <p:nvPr/>
        </p:nvSpPr>
        <p:spPr bwMode="auto">
          <a:xfrm>
            <a:off x="1476375" y="5300663"/>
            <a:ext cx="7056438" cy="1190625"/>
          </a:xfrm>
          <a:prstGeom prst="rect">
            <a:avLst/>
          </a:prstGeom>
          <a:noFill/>
          <a:ln w="9525">
            <a:noFill/>
            <a:miter lim="800000"/>
            <a:headEnd/>
            <a:tailEnd/>
          </a:ln>
        </p:spPr>
        <p:txBody>
          <a:bodyPr>
            <a:spAutoFit/>
          </a:bodyPr>
          <a:lstStyle/>
          <a:p>
            <a:r>
              <a:rPr lang="zh-CN" altLang="en-US" b="1">
                <a:solidFill>
                  <a:srgbClr val="FF0000"/>
                </a:solidFill>
                <a:ea typeface="楷体_GB2312" pitchFamily="49" charset="-122"/>
              </a:rPr>
              <a:t>结论：</a:t>
            </a:r>
          </a:p>
          <a:p>
            <a:r>
              <a:rPr lang="zh-CN" altLang="en-US" b="1">
                <a:ea typeface="楷体_GB2312" pitchFamily="49" charset="-122"/>
              </a:rPr>
              <a:t>净现值越高，企业的报酬越大，而获利指数只反映投资回收的程度，而不反映投资回收的多少，在没有资金限量情况下的互斥选择决策中，应选用净现值较大的投资项目。</a:t>
            </a:r>
          </a:p>
        </p:txBody>
      </p:sp>
      <p:sp>
        <p:nvSpPr>
          <p:cNvPr id="68615" name="WordArt 17"/>
          <p:cNvSpPr>
            <a:spLocks noChangeArrowheads="1" noChangeShapeType="1" noTextEdit="1"/>
          </p:cNvSpPr>
          <p:nvPr/>
        </p:nvSpPr>
        <p:spPr bwMode="auto">
          <a:xfrm rot="5400000">
            <a:off x="4440238" y="3416300"/>
            <a:ext cx="863600" cy="457200"/>
          </a:xfrm>
          <a:prstGeom prst="rect">
            <a:avLst/>
          </a:prstGeom>
        </p:spPr>
        <p:txBody>
          <a:bodyPr vert="eaVert" wrap="none" fromWordArt="1">
            <a:prstTxWarp prst="textWave4">
              <a:avLst>
                <a:gd name="adj1" fmla="val 13005"/>
                <a:gd name="adj2" fmla="val 0"/>
              </a:avLst>
            </a:prstTxWarp>
          </a:bodyPr>
          <a:lstStyle/>
          <a:p>
            <a:pPr algn="ctr" fontAlgn="auto"/>
            <a:r>
              <a:rPr lang="zh-CN" altLang="en-US" sz="3600" kern="10">
                <a:ln w="9525">
                  <a:noFill/>
                  <a:round/>
                  <a:headEnd/>
                  <a:tailEnd/>
                </a:ln>
                <a:gradFill rotWithShape="1">
                  <a:gsLst>
                    <a:gs pos="0">
                      <a:srgbClr val="00FF00"/>
                    </a:gs>
                    <a:gs pos="100000">
                      <a:srgbClr val="00CCFF"/>
                    </a:gs>
                  </a:gsLst>
                  <a:lin ang="0" scaled="1"/>
                </a:gradFill>
                <a:effectLst>
                  <a:outerShdw dist="99190" dir="7788334" algn="ctr" rotWithShape="0">
                    <a:srgbClr val="000080">
                      <a:alpha val="79999"/>
                    </a:srgbClr>
                  </a:outerShdw>
                </a:effectLst>
                <a:latin typeface="宋体"/>
                <a:ea typeface="宋体"/>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b="1" dirty="0" smtClean="0"/>
              <a:t>  </a:t>
            </a:r>
            <a:r>
              <a:rPr lang="zh-CN" altLang="en-US" b="1" dirty="0" smtClean="0"/>
              <a:t>资本预算实务</a:t>
            </a:r>
          </a:p>
        </p:txBody>
      </p:sp>
      <p:sp>
        <p:nvSpPr>
          <p:cNvPr id="48131" name="内容占位符 2"/>
          <p:cNvSpPr>
            <a:spLocks noGrp="1"/>
          </p:cNvSpPr>
          <p:nvPr>
            <p:ph idx="1"/>
          </p:nvPr>
        </p:nvSpPr>
        <p:spPr/>
        <p:txBody>
          <a:bodyPr/>
          <a:lstStyle/>
          <a:p>
            <a:r>
              <a:rPr lang="zh-CN" altLang="en-US" b="1" smtClean="0"/>
              <a:t>决策时，应该考虑不同投资评价指标：真正决策时，不能仅仅只考虑一项指标；</a:t>
            </a:r>
            <a:endParaRPr lang="en-US" altLang="zh-CN" b="1" smtClean="0"/>
          </a:p>
          <a:p>
            <a:endParaRPr lang="en-US" altLang="zh-CN" b="1" smtClean="0"/>
          </a:p>
          <a:p>
            <a:r>
              <a:rPr lang="en-US" altLang="zh-CN" b="1" smtClean="0"/>
              <a:t>NPV</a:t>
            </a:r>
            <a:r>
              <a:rPr lang="zh-CN" altLang="en-US" b="1" smtClean="0"/>
              <a:t>和</a:t>
            </a:r>
            <a:r>
              <a:rPr lang="en-US" altLang="zh-CN" b="1" smtClean="0"/>
              <a:t>IRR</a:t>
            </a:r>
            <a:r>
              <a:rPr lang="zh-CN" altLang="en-US" b="1" smtClean="0"/>
              <a:t>是应用最广泛的投资决策标准；</a:t>
            </a:r>
            <a:endParaRPr lang="en-US" altLang="zh-CN" b="1" smtClean="0"/>
          </a:p>
          <a:p>
            <a:endParaRPr lang="en-US" altLang="zh-CN" b="1" smtClean="0"/>
          </a:p>
          <a:p>
            <a:r>
              <a:rPr lang="zh-CN" altLang="en-US" b="1" smtClean="0"/>
              <a:t>投资回收期是应用最广泛的次优投资决策标准；</a:t>
            </a:r>
            <a:endParaRPr lang="en-US" altLang="zh-CN" b="1" smtClean="0"/>
          </a:p>
          <a:p>
            <a:endParaRPr lang="zh-CN" altLang="en-US"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z="4000" b="1" smtClean="0"/>
              <a:t>净现值法的地位</a:t>
            </a:r>
          </a:p>
        </p:txBody>
      </p:sp>
      <p:sp>
        <p:nvSpPr>
          <p:cNvPr id="50179" name="Rectangle 3"/>
          <p:cNvSpPr>
            <a:spLocks noGrp="1" noChangeArrowheads="1"/>
          </p:cNvSpPr>
          <p:nvPr>
            <p:ph type="body" idx="1"/>
          </p:nvPr>
        </p:nvSpPr>
        <p:spPr/>
        <p:txBody>
          <a:bodyPr/>
          <a:lstStyle/>
          <a:p>
            <a:pPr eaLnBrk="1" hangingPunct="1"/>
            <a:r>
              <a:rPr lang="zh-CN" altLang="en-US" b="1" dirty="0" smtClean="0"/>
              <a:t>净现值法直接衡量为企业创造的价值；</a:t>
            </a:r>
          </a:p>
          <a:p>
            <a:pPr eaLnBrk="1" hangingPunct="1"/>
            <a:r>
              <a:rPr lang="zh-CN" altLang="en-US" b="1" dirty="0" smtClean="0"/>
              <a:t>净现值法作为决策评估标准的首要指标；</a:t>
            </a:r>
          </a:p>
          <a:p>
            <a:pPr eaLnBrk="1" hangingPunct="1"/>
            <a:r>
              <a:rPr lang="zh-CN" altLang="en-US" b="1" dirty="0" smtClean="0"/>
              <a:t>无论何时，如果净现值法与其他决策评估法则冲突，应该永远选择净现值法。</a:t>
            </a:r>
          </a:p>
        </p:txBody>
      </p:sp>
    </p:spTree>
    <p:extLst>
      <p:ext uri="{BB962C8B-B14F-4D97-AF65-F5344CB8AC3E}">
        <p14:creationId xmlns:p14="http://schemas.microsoft.com/office/powerpoint/2010/main" val="33111462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b="1" smtClean="0"/>
              <a:t>例题</a:t>
            </a:r>
            <a:endParaRPr lang="en-US" altLang="zh-CN" b="1" smtClean="0"/>
          </a:p>
        </p:txBody>
      </p:sp>
      <p:sp>
        <p:nvSpPr>
          <p:cNvPr id="18435" name="Rectangle 3"/>
          <p:cNvSpPr>
            <a:spLocks noGrp="1" noChangeArrowheads="1"/>
          </p:cNvSpPr>
          <p:nvPr>
            <p:ph type="body" idx="1"/>
          </p:nvPr>
        </p:nvSpPr>
        <p:spPr/>
        <p:txBody>
          <a:bodyPr/>
          <a:lstStyle/>
          <a:p>
            <a:pPr eaLnBrk="1" hangingPunct="1">
              <a:lnSpc>
                <a:spcPct val="80000"/>
              </a:lnSpc>
            </a:pPr>
            <a:r>
              <a:rPr lang="zh-CN" altLang="en-US" sz="2000" b="1" smtClean="0"/>
              <a:t>光明公司有一台设备</a:t>
            </a:r>
            <a:r>
              <a:rPr lang="en-US" altLang="zh-CN" sz="2000" b="1" smtClean="0"/>
              <a:t>,</a:t>
            </a:r>
            <a:r>
              <a:rPr lang="zh-CN" altLang="en-US" sz="2000" b="1" smtClean="0"/>
              <a:t>购于三年前</a:t>
            </a:r>
            <a:r>
              <a:rPr lang="en-US" altLang="zh-CN" sz="2000" b="1" smtClean="0"/>
              <a:t>,</a:t>
            </a:r>
            <a:r>
              <a:rPr lang="zh-CN" altLang="en-US" sz="2000" b="1" smtClean="0"/>
              <a:t>现在考虑更新</a:t>
            </a:r>
            <a:r>
              <a:rPr lang="en-US" altLang="zh-CN" sz="2000" b="1" smtClean="0"/>
              <a:t>.</a:t>
            </a:r>
            <a:r>
              <a:rPr lang="zh-CN" altLang="en-US" sz="2000" b="1" smtClean="0"/>
              <a:t>该公司的所得税率为</a:t>
            </a:r>
            <a:r>
              <a:rPr lang="en-US" altLang="zh-CN" sz="2000" b="1" smtClean="0"/>
              <a:t>40%,</a:t>
            </a:r>
            <a:r>
              <a:rPr lang="zh-CN" altLang="en-US" sz="2000" b="1" smtClean="0"/>
              <a:t>要求的报酬率为</a:t>
            </a:r>
            <a:r>
              <a:rPr lang="en-US" altLang="zh-CN" sz="2000" b="1" smtClean="0"/>
              <a:t>10%.  </a:t>
            </a:r>
            <a:r>
              <a:rPr lang="zh-CN" altLang="en-US" sz="2000" b="1" smtClean="0"/>
              <a:t>其他资料</a:t>
            </a:r>
            <a:r>
              <a:rPr lang="en-US" altLang="zh-CN" sz="2000" b="1" smtClean="0"/>
              <a:t>: </a:t>
            </a:r>
          </a:p>
          <a:p>
            <a:pPr eaLnBrk="1" hangingPunct="1">
              <a:lnSpc>
                <a:spcPct val="80000"/>
              </a:lnSpc>
              <a:buFontTx/>
              <a:buNone/>
            </a:pPr>
            <a:r>
              <a:rPr lang="en-US" altLang="zh-CN" sz="2000" b="1" smtClean="0"/>
              <a:t>                                           </a:t>
            </a:r>
            <a:r>
              <a:rPr lang="zh-CN" altLang="en-US" sz="2000" b="1" smtClean="0"/>
              <a:t>旧设备         新设备                                             </a:t>
            </a:r>
          </a:p>
          <a:p>
            <a:pPr eaLnBrk="1" hangingPunct="1">
              <a:lnSpc>
                <a:spcPct val="80000"/>
              </a:lnSpc>
              <a:buFontTx/>
              <a:buNone/>
            </a:pPr>
            <a:r>
              <a:rPr lang="zh-CN" altLang="en-US" sz="2000" b="1" smtClean="0"/>
              <a:t>    原值                               </a:t>
            </a:r>
            <a:r>
              <a:rPr lang="en-US" altLang="zh-CN" sz="2000" b="1" smtClean="0"/>
              <a:t>60000          50000                      </a:t>
            </a:r>
          </a:p>
          <a:p>
            <a:pPr eaLnBrk="1" hangingPunct="1">
              <a:lnSpc>
                <a:spcPct val="80000"/>
              </a:lnSpc>
              <a:buFontTx/>
              <a:buNone/>
            </a:pPr>
            <a:r>
              <a:rPr lang="en-US" altLang="zh-CN" sz="2000" b="1" smtClean="0"/>
              <a:t>   </a:t>
            </a:r>
            <a:r>
              <a:rPr lang="zh-CN" altLang="en-US" sz="2000" b="1" smtClean="0"/>
              <a:t>税法规定残值                  </a:t>
            </a:r>
            <a:r>
              <a:rPr lang="en-US" altLang="zh-CN" sz="2000" b="1" smtClean="0"/>
              <a:t>6000            5000                     </a:t>
            </a:r>
          </a:p>
          <a:p>
            <a:pPr eaLnBrk="1" hangingPunct="1">
              <a:lnSpc>
                <a:spcPct val="80000"/>
              </a:lnSpc>
              <a:buFontTx/>
              <a:buNone/>
            </a:pPr>
            <a:r>
              <a:rPr lang="en-US" altLang="zh-CN" sz="2000" b="1" smtClean="0"/>
              <a:t>   </a:t>
            </a:r>
            <a:r>
              <a:rPr lang="zh-CN" altLang="en-US" sz="2000" b="1" smtClean="0"/>
              <a:t>预计使用年限                     </a:t>
            </a:r>
            <a:r>
              <a:rPr lang="en-US" altLang="zh-CN" sz="2000" b="1" smtClean="0"/>
              <a:t>6                 4                         </a:t>
            </a:r>
          </a:p>
          <a:p>
            <a:pPr eaLnBrk="1" hangingPunct="1">
              <a:lnSpc>
                <a:spcPct val="80000"/>
              </a:lnSpc>
              <a:buFontTx/>
              <a:buNone/>
            </a:pPr>
            <a:r>
              <a:rPr lang="en-US" altLang="zh-CN" sz="2000" b="1" smtClean="0"/>
              <a:t>   </a:t>
            </a:r>
            <a:r>
              <a:rPr lang="zh-CN" altLang="en-US" sz="2000" b="1" smtClean="0"/>
              <a:t>已使用年限                         </a:t>
            </a:r>
            <a:r>
              <a:rPr lang="en-US" altLang="zh-CN" sz="2000" b="1" smtClean="0"/>
              <a:t>3                0                          </a:t>
            </a:r>
          </a:p>
          <a:p>
            <a:pPr eaLnBrk="1" hangingPunct="1">
              <a:lnSpc>
                <a:spcPct val="80000"/>
              </a:lnSpc>
              <a:buFontTx/>
              <a:buNone/>
            </a:pPr>
            <a:r>
              <a:rPr lang="en-US" altLang="zh-CN" sz="2000" b="1" smtClean="0"/>
              <a:t>   </a:t>
            </a:r>
            <a:r>
              <a:rPr lang="zh-CN" altLang="en-US" sz="2000" b="1" smtClean="0"/>
              <a:t>每年付现成本                  </a:t>
            </a:r>
            <a:r>
              <a:rPr lang="en-US" altLang="zh-CN" sz="2000" b="1" smtClean="0"/>
              <a:t>8600            5000                       </a:t>
            </a:r>
          </a:p>
          <a:p>
            <a:pPr eaLnBrk="1" hangingPunct="1">
              <a:lnSpc>
                <a:spcPct val="80000"/>
              </a:lnSpc>
              <a:buFontTx/>
              <a:buNone/>
            </a:pPr>
            <a:r>
              <a:rPr lang="en-US" altLang="zh-CN" sz="2000" b="1" smtClean="0"/>
              <a:t>   </a:t>
            </a:r>
            <a:r>
              <a:rPr lang="zh-CN" altLang="en-US" sz="2000" b="1" smtClean="0"/>
              <a:t>两年后大修成本             </a:t>
            </a:r>
            <a:r>
              <a:rPr lang="en-US" altLang="zh-CN" sz="2000" b="1" smtClean="0"/>
              <a:t>28000              0                        </a:t>
            </a:r>
          </a:p>
          <a:p>
            <a:pPr eaLnBrk="1" hangingPunct="1">
              <a:lnSpc>
                <a:spcPct val="80000"/>
              </a:lnSpc>
              <a:buFontTx/>
              <a:buNone/>
            </a:pPr>
            <a:r>
              <a:rPr lang="en-US" altLang="zh-CN" sz="2000" b="1" smtClean="0"/>
              <a:t>   </a:t>
            </a:r>
            <a:r>
              <a:rPr lang="zh-CN" altLang="en-US" sz="2000" b="1" smtClean="0"/>
              <a:t>最终残值                         </a:t>
            </a:r>
            <a:r>
              <a:rPr lang="en-US" altLang="zh-CN" sz="2000" b="1" smtClean="0"/>
              <a:t>7000           10000                  </a:t>
            </a:r>
          </a:p>
          <a:p>
            <a:pPr eaLnBrk="1" hangingPunct="1">
              <a:lnSpc>
                <a:spcPct val="80000"/>
              </a:lnSpc>
              <a:buFontTx/>
              <a:buNone/>
            </a:pPr>
            <a:r>
              <a:rPr lang="en-US" altLang="zh-CN" sz="2000" b="1" smtClean="0"/>
              <a:t>   </a:t>
            </a:r>
            <a:r>
              <a:rPr lang="zh-CN" altLang="en-US" sz="2000" b="1" smtClean="0"/>
              <a:t>目前变现价值                </a:t>
            </a:r>
            <a:r>
              <a:rPr lang="en-US" altLang="zh-CN" sz="2000" b="1" smtClean="0"/>
              <a:t>10000           50000       </a:t>
            </a:r>
          </a:p>
          <a:p>
            <a:pPr eaLnBrk="1" hangingPunct="1">
              <a:lnSpc>
                <a:spcPct val="80000"/>
              </a:lnSpc>
              <a:buFontTx/>
              <a:buNone/>
            </a:pPr>
            <a:endParaRPr lang="en-US" altLang="zh-CN" sz="2000" b="1" smtClean="0"/>
          </a:p>
          <a:p>
            <a:pPr eaLnBrk="1" hangingPunct="1">
              <a:lnSpc>
                <a:spcPct val="80000"/>
              </a:lnSpc>
              <a:buFontTx/>
              <a:buNone/>
            </a:pPr>
            <a:r>
              <a:rPr lang="en-US" altLang="zh-CN" sz="2000" b="1" smtClean="0"/>
              <a:t>            </a:t>
            </a:r>
          </a:p>
          <a:p>
            <a:pPr eaLnBrk="1" hangingPunct="1">
              <a:lnSpc>
                <a:spcPct val="80000"/>
              </a:lnSpc>
              <a:buFontTx/>
              <a:buNone/>
            </a:pPr>
            <a:r>
              <a:rPr lang="en-US" altLang="zh-CN" sz="2000" b="1" smtClean="0"/>
              <a:t>    </a:t>
            </a:r>
            <a:r>
              <a:rPr lang="zh-CN" altLang="en-US" sz="2000" b="1" smtClean="0"/>
              <a:t>另外，</a:t>
            </a:r>
            <a:r>
              <a:rPr lang="zh-CN" altLang="zh-CN" sz="2000" b="1" smtClean="0"/>
              <a:t>旧设备</a:t>
            </a:r>
            <a:r>
              <a:rPr lang="zh-CN" altLang="en-US" sz="2000" b="1" smtClean="0"/>
              <a:t>按直线法折旧</a:t>
            </a:r>
            <a:r>
              <a:rPr lang="en-US" altLang="zh-CN" sz="2000" b="1" smtClean="0"/>
              <a:t>,</a:t>
            </a:r>
            <a:r>
              <a:rPr lang="zh-CN" altLang="en-US" sz="2000" b="1" smtClean="0"/>
              <a:t>新设备按年数总和法折旧</a:t>
            </a:r>
            <a:r>
              <a:rPr lang="en-US" altLang="zh-CN" sz="2000" b="1" smtClean="0"/>
              <a:t>.</a:t>
            </a:r>
            <a:r>
              <a:rPr lang="en-US" altLang="zh-CN" sz="2000" smtClean="0"/>
              <a:t> </a:t>
            </a:r>
          </a:p>
        </p:txBody>
      </p:sp>
    </p:spTree>
    <p:extLst>
      <p:ext uri="{BB962C8B-B14F-4D97-AF65-F5344CB8AC3E}">
        <p14:creationId xmlns:p14="http://schemas.microsoft.com/office/powerpoint/2010/main" val="5283920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normAutofit fontScale="90000"/>
          </a:bodyPr>
          <a:lstStyle/>
          <a:p>
            <a:r>
              <a:rPr lang="zh-CN" altLang="en-US" b="1" smtClean="0"/>
              <a:t>总结（</a:t>
            </a:r>
            <a:r>
              <a:rPr lang="en-US" altLang="zh-CN" b="1" smtClean="0"/>
              <a:t>1</a:t>
            </a:r>
            <a:r>
              <a:rPr lang="zh-CN" altLang="en-US" b="1" smtClean="0"/>
              <a:t>） </a:t>
            </a:r>
            <a:r>
              <a:rPr lang="en-US" altLang="zh-CN" b="1" smtClean="0"/>
              <a:t>– </a:t>
            </a:r>
            <a:r>
              <a:rPr lang="zh-CN" altLang="en-US" b="1" smtClean="0"/>
              <a:t>贴现现金流量（</a:t>
            </a:r>
            <a:r>
              <a:rPr lang="en-US" altLang="zh-CN" b="1" smtClean="0"/>
              <a:t>DCF</a:t>
            </a:r>
            <a:r>
              <a:rPr lang="zh-CN" altLang="en-US" b="1" smtClean="0"/>
              <a:t>）决策标准</a:t>
            </a:r>
          </a:p>
        </p:txBody>
      </p:sp>
      <p:sp>
        <p:nvSpPr>
          <p:cNvPr id="49155" name="内容占位符 2"/>
          <p:cNvSpPr>
            <a:spLocks noGrp="1"/>
          </p:cNvSpPr>
          <p:nvPr>
            <p:ph idx="1"/>
          </p:nvPr>
        </p:nvSpPr>
        <p:spPr/>
        <p:txBody>
          <a:bodyPr>
            <a:normAutofit fontScale="92500" lnSpcReduction="10000"/>
          </a:bodyPr>
          <a:lstStyle/>
          <a:p>
            <a:pPr>
              <a:lnSpc>
                <a:spcPct val="80000"/>
              </a:lnSpc>
            </a:pPr>
            <a:r>
              <a:rPr lang="zh-CN" altLang="en-US" sz="2400" b="1" dirty="0" smtClean="0">
                <a:solidFill>
                  <a:srgbClr val="C00000"/>
                </a:solidFill>
              </a:rPr>
              <a:t>净现值法（</a:t>
            </a:r>
            <a:r>
              <a:rPr lang="en-US" altLang="zh-CN" sz="2400" b="1" dirty="0" smtClean="0">
                <a:solidFill>
                  <a:srgbClr val="C00000"/>
                </a:solidFill>
              </a:rPr>
              <a:t>NPV</a:t>
            </a:r>
            <a:r>
              <a:rPr lang="zh-CN" altLang="en-US" sz="2400" b="1" dirty="0" smtClean="0">
                <a:solidFill>
                  <a:srgbClr val="C00000"/>
                </a:solidFill>
              </a:rPr>
              <a:t>）</a:t>
            </a:r>
            <a:endParaRPr lang="en-US" altLang="zh-CN" sz="2400" b="1" dirty="0" smtClean="0">
              <a:solidFill>
                <a:srgbClr val="C00000"/>
              </a:solidFill>
            </a:endParaRPr>
          </a:p>
          <a:p>
            <a:pPr lvl="1">
              <a:lnSpc>
                <a:spcPct val="80000"/>
              </a:lnSpc>
            </a:pPr>
            <a:r>
              <a:rPr lang="zh-CN" altLang="en-US" sz="2400" b="1" dirty="0" smtClean="0"/>
              <a:t>定义：市价与成本之差；</a:t>
            </a:r>
            <a:endParaRPr lang="en-US" altLang="zh-CN" sz="2400" b="1" dirty="0" smtClean="0"/>
          </a:p>
          <a:p>
            <a:pPr lvl="1">
              <a:lnSpc>
                <a:spcPct val="80000"/>
              </a:lnSpc>
            </a:pPr>
            <a:r>
              <a:rPr lang="zh-CN" altLang="en-US" sz="2400" b="1" dirty="0" smtClean="0"/>
              <a:t>决策标准：</a:t>
            </a:r>
            <a:r>
              <a:rPr lang="en-US" altLang="zh-CN" sz="2400" b="1" dirty="0" smtClean="0"/>
              <a:t>NPV&gt;0</a:t>
            </a:r>
            <a:r>
              <a:rPr lang="zh-CN" altLang="en-US" sz="2400" b="1" dirty="0" smtClean="0"/>
              <a:t>时可行；</a:t>
            </a:r>
            <a:endParaRPr lang="en-US" altLang="zh-CN" sz="2400" b="1" dirty="0" smtClean="0"/>
          </a:p>
          <a:p>
            <a:pPr lvl="1">
              <a:lnSpc>
                <a:spcPct val="80000"/>
              </a:lnSpc>
            </a:pPr>
            <a:r>
              <a:rPr lang="zh-CN" altLang="en-US" sz="2400" b="1" dirty="0" smtClean="0"/>
              <a:t>不存在严重决策问题，可作为主要决策标准；</a:t>
            </a:r>
            <a:endParaRPr lang="en-US" altLang="zh-CN" sz="2400" b="1" dirty="0" smtClean="0"/>
          </a:p>
          <a:p>
            <a:pPr>
              <a:lnSpc>
                <a:spcPct val="80000"/>
              </a:lnSpc>
            </a:pPr>
            <a:r>
              <a:rPr lang="zh-CN" altLang="en-US" sz="2400" b="1" dirty="0" smtClean="0">
                <a:solidFill>
                  <a:srgbClr val="C00000"/>
                </a:solidFill>
              </a:rPr>
              <a:t>内含报酬率法（</a:t>
            </a:r>
            <a:r>
              <a:rPr lang="en-US" altLang="zh-CN" sz="2400" b="1" dirty="0" smtClean="0">
                <a:solidFill>
                  <a:srgbClr val="C00000"/>
                </a:solidFill>
              </a:rPr>
              <a:t>IRR</a:t>
            </a:r>
            <a:r>
              <a:rPr lang="zh-CN" altLang="en-US" sz="2400" b="1" dirty="0" smtClean="0">
                <a:solidFill>
                  <a:srgbClr val="C00000"/>
                </a:solidFill>
              </a:rPr>
              <a:t>）</a:t>
            </a:r>
            <a:endParaRPr lang="en-US" altLang="zh-CN" sz="2400" b="1" dirty="0" smtClean="0">
              <a:solidFill>
                <a:srgbClr val="C00000"/>
              </a:solidFill>
            </a:endParaRPr>
          </a:p>
          <a:p>
            <a:pPr lvl="1">
              <a:lnSpc>
                <a:spcPct val="80000"/>
              </a:lnSpc>
            </a:pPr>
            <a:r>
              <a:rPr lang="zh-CN" altLang="en-US" sz="2400" b="1" dirty="0" smtClean="0"/>
              <a:t>定义：使</a:t>
            </a:r>
            <a:r>
              <a:rPr lang="en-US" altLang="zh-CN" sz="2400" b="1" dirty="0" smtClean="0"/>
              <a:t>NPV=0</a:t>
            </a:r>
            <a:r>
              <a:rPr lang="zh-CN" altLang="en-US" sz="2400" b="1" dirty="0" smtClean="0"/>
              <a:t>时的贴现率；</a:t>
            </a:r>
            <a:endParaRPr lang="en-US" altLang="zh-CN" sz="2400" b="1" dirty="0" smtClean="0"/>
          </a:p>
          <a:p>
            <a:pPr lvl="1">
              <a:lnSpc>
                <a:spcPct val="80000"/>
              </a:lnSpc>
            </a:pPr>
            <a:r>
              <a:rPr lang="zh-CN" altLang="en-US" sz="2400" b="1" dirty="0" smtClean="0"/>
              <a:t>决策标准：如果</a:t>
            </a:r>
            <a:r>
              <a:rPr lang="en-US" altLang="zh-CN" sz="2400" b="1" dirty="0" smtClean="0"/>
              <a:t>IRR</a:t>
            </a:r>
            <a:r>
              <a:rPr lang="zh-CN" altLang="en-US" sz="2400" b="1" dirty="0" smtClean="0"/>
              <a:t>大于必要报酬率，则可行；</a:t>
            </a:r>
            <a:endParaRPr lang="en-US" altLang="zh-CN" sz="2400" b="1" dirty="0" smtClean="0"/>
          </a:p>
          <a:p>
            <a:pPr lvl="1">
              <a:lnSpc>
                <a:spcPct val="80000"/>
              </a:lnSpc>
            </a:pPr>
            <a:r>
              <a:rPr lang="zh-CN" altLang="en-US" sz="2400" b="1" dirty="0" smtClean="0"/>
              <a:t>当项目现金流量为非常规时，或用于互斥项目决策时，会存在较严重的问题；</a:t>
            </a:r>
          </a:p>
          <a:p>
            <a:pPr>
              <a:lnSpc>
                <a:spcPct val="80000"/>
              </a:lnSpc>
            </a:pPr>
            <a:r>
              <a:rPr lang="zh-CN" altLang="en-US" sz="2400" b="1" dirty="0" smtClean="0">
                <a:solidFill>
                  <a:srgbClr val="C00000"/>
                </a:solidFill>
              </a:rPr>
              <a:t>获利指数（</a:t>
            </a:r>
            <a:r>
              <a:rPr lang="en-US" altLang="zh-CN" sz="2400" b="1" dirty="0" smtClean="0">
                <a:solidFill>
                  <a:srgbClr val="C00000"/>
                </a:solidFill>
              </a:rPr>
              <a:t>PI</a:t>
            </a:r>
            <a:r>
              <a:rPr lang="zh-CN" altLang="en-US" sz="2400" b="1" dirty="0" smtClean="0">
                <a:solidFill>
                  <a:srgbClr val="C00000"/>
                </a:solidFill>
              </a:rPr>
              <a:t>）</a:t>
            </a:r>
            <a:endParaRPr lang="en-US" altLang="zh-CN" sz="2400" b="1" dirty="0" smtClean="0">
              <a:solidFill>
                <a:srgbClr val="C00000"/>
              </a:solidFill>
            </a:endParaRPr>
          </a:p>
          <a:p>
            <a:pPr lvl="1">
              <a:lnSpc>
                <a:spcPct val="80000"/>
              </a:lnSpc>
            </a:pPr>
            <a:r>
              <a:rPr lang="zh-CN" altLang="en-US" sz="2400" b="1" dirty="0" smtClean="0"/>
              <a:t>定义：未来现金流入的现值与投资成本之比；</a:t>
            </a:r>
            <a:endParaRPr lang="en-US" altLang="zh-CN" sz="2400" b="1" dirty="0" smtClean="0"/>
          </a:p>
          <a:p>
            <a:pPr lvl="1">
              <a:lnSpc>
                <a:spcPct val="80000"/>
              </a:lnSpc>
            </a:pPr>
            <a:r>
              <a:rPr lang="zh-CN" altLang="en-US" sz="2400" b="1" dirty="0" smtClean="0"/>
              <a:t>决策标准：</a:t>
            </a:r>
            <a:r>
              <a:rPr lang="en-US" altLang="zh-CN" sz="2400" b="1" dirty="0" smtClean="0"/>
              <a:t>PI &gt; 1</a:t>
            </a:r>
            <a:r>
              <a:rPr lang="zh-CN" altLang="en-US" sz="2400" b="1" dirty="0" smtClean="0"/>
              <a:t>时可行；</a:t>
            </a:r>
          </a:p>
          <a:p>
            <a:pPr lvl="1">
              <a:lnSpc>
                <a:spcPct val="80000"/>
              </a:lnSpc>
            </a:pPr>
            <a:r>
              <a:rPr lang="zh-CN" altLang="en-US" sz="2400" b="1" dirty="0" smtClean="0"/>
              <a:t>用于互斥项目的比较时容易出现问题；</a:t>
            </a:r>
            <a:endParaRPr lang="en-US" altLang="zh-CN" sz="2400" b="1" dirty="0" smtClean="0"/>
          </a:p>
          <a:p>
            <a:pPr lvl="1">
              <a:lnSpc>
                <a:spcPct val="80000"/>
              </a:lnSpc>
            </a:pPr>
            <a:r>
              <a:rPr lang="zh-CN" altLang="en-US" sz="2400" b="1" dirty="0" smtClean="0"/>
              <a:t>当资金有限时，应用较广；</a:t>
            </a:r>
            <a:endParaRPr lang="en-US" altLang="zh-CN" sz="2400" b="1" dirty="0" smtClean="0"/>
          </a:p>
          <a:p>
            <a:endParaRPr lang="zh-CN" alt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dirty="0" smtClean="0">
                <a:latin typeface="华文细黑" pitchFamily="2" charset="-122"/>
                <a:ea typeface="华文细黑" pitchFamily="2" charset="-122"/>
              </a:rPr>
              <a:t>7.1</a:t>
            </a:r>
            <a:r>
              <a:rPr lang="zh-CN" altLang="en-US" dirty="0" smtClean="0"/>
              <a:t>长期投资概述</a:t>
            </a:r>
            <a:endParaRPr lang="zh-CN" altLang="en-US" dirty="0"/>
          </a:p>
        </p:txBody>
      </p:sp>
      <p:sp>
        <p:nvSpPr>
          <p:cNvPr id="3" name="内容占位符 2"/>
          <p:cNvSpPr>
            <a:spLocks noGrp="1"/>
          </p:cNvSpPr>
          <p:nvPr>
            <p:ph idx="1"/>
          </p:nvPr>
        </p:nvSpPr>
        <p:spPr/>
        <p:txBody>
          <a:bodyPr/>
          <a:lstStyle/>
          <a:p>
            <a:r>
              <a:rPr lang="zh-CN" altLang="en-US" b="1" dirty="0" smtClean="0"/>
              <a:t>企业投资的意义</a:t>
            </a:r>
          </a:p>
          <a:p>
            <a:r>
              <a:rPr lang="zh-CN" altLang="en-US" b="1" dirty="0" smtClean="0"/>
              <a:t>企业投资的分类</a:t>
            </a:r>
          </a:p>
          <a:p>
            <a:r>
              <a:rPr lang="zh-CN" altLang="en-US" b="1" dirty="0" smtClean="0"/>
              <a:t>企业投资管理的原则</a:t>
            </a:r>
          </a:p>
          <a:p>
            <a:r>
              <a:rPr lang="zh-CN" altLang="en-US" b="1" dirty="0" smtClean="0"/>
              <a:t>企业投资过程分析</a:t>
            </a:r>
          </a:p>
          <a:p>
            <a:endParaRPr lang="zh-CN" altLang="en-US" dirty="0"/>
          </a:p>
        </p:txBody>
      </p:sp>
    </p:spTree>
    <p:extLst>
      <p:ext uri="{BB962C8B-B14F-4D97-AF65-F5344CB8AC3E}">
        <p14:creationId xmlns:p14="http://schemas.microsoft.com/office/powerpoint/2010/main" val="18307552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b="1" smtClean="0"/>
              <a:t>总结（</a:t>
            </a:r>
            <a:r>
              <a:rPr lang="en-US" altLang="zh-CN" b="1" smtClean="0"/>
              <a:t>2</a:t>
            </a:r>
            <a:r>
              <a:rPr lang="zh-CN" altLang="en-US" b="1" smtClean="0"/>
              <a:t>）：回收期法</a:t>
            </a:r>
          </a:p>
        </p:txBody>
      </p:sp>
      <p:sp>
        <p:nvSpPr>
          <p:cNvPr id="51203" name="内容占位符 2"/>
          <p:cNvSpPr>
            <a:spLocks noGrp="1"/>
          </p:cNvSpPr>
          <p:nvPr>
            <p:ph idx="1"/>
          </p:nvPr>
        </p:nvSpPr>
        <p:spPr/>
        <p:txBody>
          <a:bodyPr/>
          <a:lstStyle/>
          <a:p>
            <a:r>
              <a:rPr lang="zh-CN" altLang="en-US" sz="2800" b="1" dirty="0" smtClean="0">
                <a:solidFill>
                  <a:srgbClr val="C00000"/>
                </a:solidFill>
              </a:rPr>
              <a:t>回收期</a:t>
            </a:r>
            <a:endParaRPr lang="en-US" altLang="zh-CN" sz="2800" b="1" dirty="0" smtClean="0">
              <a:solidFill>
                <a:srgbClr val="C00000"/>
              </a:solidFill>
            </a:endParaRPr>
          </a:p>
          <a:p>
            <a:pPr lvl="1"/>
            <a:r>
              <a:rPr lang="zh-CN" altLang="en-US" sz="2400" b="1" dirty="0" smtClean="0"/>
              <a:t>定义：收回初始投资所需要的时间；</a:t>
            </a:r>
            <a:endParaRPr lang="en-US" altLang="zh-CN" sz="2400" b="1" dirty="0" smtClean="0"/>
          </a:p>
          <a:p>
            <a:pPr lvl="1"/>
            <a:r>
              <a:rPr lang="zh-CN" altLang="en-US" sz="2400" b="1" dirty="0" smtClean="0"/>
              <a:t>决策标准：如果小于某特定决策标准，则可接受；</a:t>
            </a:r>
            <a:endParaRPr lang="en-US" altLang="zh-CN" sz="2400" b="1" dirty="0" smtClean="0"/>
          </a:p>
          <a:p>
            <a:pPr lvl="1"/>
            <a:r>
              <a:rPr lang="zh-CN" altLang="en-US" sz="2400" b="1" dirty="0" smtClean="0"/>
              <a:t>为考虑资金时间价值，判断主观；</a:t>
            </a:r>
            <a:endParaRPr lang="en-US" altLang="zh-CN" sz="2400" b="1" dirty="0" smtClean="0"/>
          </a:p>
          <a:p>
            <a:r>
              <a:rPr lang="zh-CN" altLang="en-US" sz="2800" b="1" dirty="0" smtClean="0">
                <a:solidFill>
                  <a:srgbClr val="C00000"/>
                </a:solidFill>
              </a:rPr>
              <a:t>贴现投资回收期</a:t>
            </a:r>
            <a:endParaRPr lang="en-US" altLang="zh-CN" sz="2800" b="1" dirty="0" smtClean="0">
              <a:solidFill>
                <a:srgbClr val="C00000"/>
              </a:solidFill>
            </a:endParaRPr>
          </a:p>
          <a:p>
            <a:pPr lvl="1"/>
            <a:r>
              <a:rPr lang="zh-CN" altLang="en-US" sz="2400" b="1" dirty="0" smtClean="0"/>
              <a:t>定义：考虑资金时间价值后，收回初始投资所需要的时间；</a:t>
            </a:r>
            <a:endParaRPr lang="en-US" altLang="zh-CN" sz="2400" b="1" dirty="0" smtClean="0"/>
          </a:p>
          <a:p>
            <a:pPr lvl="1"/>
            <a:r>
              <a:rPr lang="zh-CN" altLang="en-US" sz="2400" b="1" dirty="0" smtClean="0"/>
              <a:t>决策标准：如果小于某特定决策标准，则可接受；</a:t>
            </a:r>
            <a:endParaRPr lang="en-US" altLang="zh-CN" sz="2400" b="1" dirty="0" smtClean="0"/>
          </a:p>
          <a:p>
            <a:pPr lvl="1"/>
            <a:r>
              <a:rPr lang="zh-CN" altLang="en-US" sz="2400" b="1" dirty="0" smtClean="0"/>
              <a:t>判断</a:t>
            </a:r>
            <a:r>
              <a:rPr lang="zh-CN" altLang="en-US" sz="2400" b="1" smtClean="0"/>
              <a:t>标准主观；</a:t>
            </a:r>
            <a:endParaRPr lang="en-US" altLang="zh-CN" sz="2400" b="1" dirty="0" smtClean="0"/>
          </a:p>
          <a:p>
            <a:endParaRPr lang="zh-CN" alt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dirty="0" smtClean="0">
                <a:latin typeface="华文细黑" pitchFamily="2" charset="-122"/>
                <a:ea typeface="华文细黑" pitchFamily="2" charset="-122"/>
              </a:rPr>
              <a:t>7.1</a:t>
            </a:r>
            <a:r>
              <a:rPr lang="zh-CN" altLang="en-US" dirty="0" smtClean="0"/>
              <a:t>长期投资概述</a:t>
            </a:r>
            <a:endParaRPr lang="zh-CN" altLang="en-US" dirty="0"/>
          </a:p>
        </p:txBody>
      </p:sp>
      <p:sp>
        <p:nvSpPr>
          <p:cNvPr id="3" name="内容占位符 2"/>
          <p:cNvSpPr>
            <a:spLocks noGrp="1"/>
          </p:cNvSpPr>
          <p:nvPr>
            <p:ph idx="1"/>
          </p:nvPr>
        </p:nvSpPr>
        <p:spPr/>
        <p:txBody>
          <a:bodyPr/>
          <a:lstStyle/>
          <a:p>
            <a:r>
              <a:rPr lang="zh-CN" altLang="en-US" b="1" dirty="0" smtClean="0"/>
              <a:t>企业投资的意义</a:t>
            </a:r>
          </a:p>
          <a:p>
            <a:r>
              <a:rPr lang="zh-CN" altLang="en-US" b="1" dirty="0" smtClean="0"/>
              <a:t>企业投资的分类</a:t>
            </a:r>
          </a:p>
          <a:p>
            <a:r>
              <a:rPr lang="zh-CN" altLang="en-US" b="1" dirty="0" smtClean="0"/>
              <a:t>企业投资管理的原则</a:t>
            </a:r>
          </a:p>
          <a:p>
            <a:r>
              <a:rPr lang="zh-CN" altLang="en-US" b="1" dirty="0" smtClean="0"/>
              <a:t>企业投资过程分析</a:t>
            </a:r>
          </a:p>
          <a:p>
            <a:endParaRPr lang="zh-CN" altLang="en-US" dirty="0"/>
          </a:p>
        </p:txBody>
      </p:sp>
    </p:spTree>
    <p:extLst>
      <p:ext uri="{BB962C8B-B14F-4D97-AF65-F5344CB8AC3E}">
        <p14:creationId xmlns:p14="http://schemas.microsoft.com/office/powerpoint/2010/main" val="1830755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r>
              <a:rPr lang="en-US" altLang="zh-CN" b="0" smtClean="0">
                <a:latin typeface="宋体" pitchFamily="2" charset="-122"/>
              </a:rPr>
              <a:t>7.1.1 </a:t>
            </a:r>
            <a:r>
              <a:rPr lang="zh-CN" altLang="en-US" b="0" smtClean="0">
                <a:latin typeface="宋体" pitchFamily="2" charset="-122"/>
              </a:rPr>
              <a:t>企业投资的意义</a:t>
            </a:r>
          </a:p>
        </p:txBody>
      </p:sp>
      <p:sp>
        <p:nvSpPr>
          <p:cNvPr id="22531" name="Rectangle 3"/>
          <p:cNvSpPr>
            <a:spLocks noGrp="1" noChangeArrowheads="1"/>
          </p:cNvSpPr>
          <p:nvPr>
            <p:ph type="body" idx="4294967295"/>
          </p:nvPr>
        </p:nvSpPr>
        <p:spPr>
          <a:xfrm>
            <a:off x="468313" y="1772815"/>
            <a:ext cx="8229600" cy="5563023"/>
          </a:xfrm>
        </p:spPr>
        <p:txBody>
          <a:bodyPr/>
          <a:lstStyle/>
          <a:p>
            <a:pPr algn="just"/>
            <a:r>
              <a:rPr lang="en-US" altLang="zh-CN" b="1" dirty="0" smtClean="0"/>
              <a:t>1</a:t>
            </a:r>
            <a:r>
              <a:rPr lang="zh-CN" altLang="en-US" b="1" dirty="0" smtClean="0"/>
              <a:t>．企业投资是实现财务管理目标的基本前提；</a:t>
            </a:r>
          </a:p>
          <a:p>
            <a:pPr algn="just"/>
            <a:r>
              <a:rPr lang="en-US" altLang="zh-CN" b="1" dirty="0" smtClean="0"/>
              <a:t>2</a:t>
            </a:r>
            <a:r>
              <a:rPr lang="zh-CN" altLang="en-US" b="1" dirty="0" smtClean="0"/>
              <a:t>．企业投资是公司发展生产的必要手段；</a:t>
            </a:r>
          </a:p>
          <a:p>
            <a:pPr algn="just"/>
            <a:r>
              <a:rPr lang="en-US" altLang="zh-CN" b="1" dirty="0" smtClean="0"/>
              <a:t>3</a:t>
            </a:r>
            <a:r>
              <a:rPr lang="zh-CN" altLang="en-US" b="1" dirty="0" smtClean="0"/>
              <a:t>．企业投资是公司降低经营风险的重要方法；</a:t>
            </a:r>
          </a:p>
          <a:p>
            <a:pPr algn="just"/>
            <a:endParaRPr lang="zh-CN" altLang="en-US" b="1" dirty="0" smtClean="0"/>
          </a:p>
          <a:p>
            <a:endParaRPr lang="zh-CN" altLang="en-US" dirty="0" smtClean="0"/>
          </a:p>
        </p:txBody>
      </p:sp>
    </p:spTree>
    <p:extLst>
      <p:ext uri="{BB962C8B-B14F-4D97-AF65-F5344CB8AC3E}">
        <p14:creationId xmlns:p14="http://schemas.microsoft.com/office/powerpoint/2010/main" val="3138625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r>
              <a:rPr lang="en-US" altLang="zh-CN" smtClean="0">
                <a:latin typeface="宋体" pitchFamily="2" charset="-122"/>
              </a:rPr>
              <a:t>7.1.2 </a:t>
            </a:r>
            <a:r>
              <a:rPr lang="zh-CN" altLang="en-US" smtClean="0">
                <a:latin typeface="宋体" pitchFamily="2" charset="-122"/>
              </a:rPr>
              <a:t>企业投资的分类</a:t>
            </a:r>
            <a:r>
              <a:rPr lang="zh-CN" altLang="en-US" smtClean="0"/>
              <a:t> </a:t>
            </a:r>
          </a:p>
        </p:txBody>
      </p:sp>
      <p:sp>
        <p:nvSpPr>
          <p:cNvPr id="23555" name="Rectangle 3"/>
          <p:cNvSpPr>
            <a:spLocks noGrp="1" noChangeArrowheads="1"/>
          </p:cNvSpPr>
          <p:nvPr>
            <p:ph type="body" idx="4294967295"/>
          </p:nvPr>
        </p:nvSpPr>
        <p:spPr>
          <a:xfrm>
            <a:off x="457200" y="1916832"/>
            <a:ext cx="8229600" cy="4214093"/>
          </a:xfrm>
        </p:spPr>
        <p:txBody>
          <a:bodyPr/>
          <a:lstStyle/>
          <a:p>
            <a:r>
              <a:rPr lang="zh-CN" altLang="en-US" b="1" smtClean="0"/>
              <a:t>直接投资与间接投资</a:t>
            </a:r>
            <a:r>
              <a:rPr lang="zh-CN" altLang="en-US" smtClean="0"/>
              <a:t> </a:t>
            </a:r>
          </a:p>
          <a:p>
            <a:r>
              <a:rPr lang="zh-CN" altLang="en-US" b="1" smtClean="0"/>
              <a:t>长期投资与短期投资</a:t>
            </a:r>
            <a:r>
              <a:rPr lang="zh-CN" altLang="en-US" smtClean="0"/>
              <a:t> </a:t>
            </a:r>
          </a:p>
          <a:p>
            <a:r>
              <a:rPr lang="zh-CN" altLang="en-US" b="1" smtClean="0"/>
              <a:t>长期投资与短期投资</a:t>
            </a:r>
          </a:p>
          <a:p>
            <a:r>
              <a:rPr lang="zh-CN" altLang="en-US" b="1" smtClean="0"/>
              <a:t>初创投资和后续投资</a:t>
            </a:r>
            <a:r>
              <a:rPr lang="zh-CN" altLang="en-US" smtClean="0"/>
              <a:t> </a:t>
            </a:r>
          </a:p>
          <a:p>
            <a:r>
              <a:rPr lang="zh-CN" altLang="en-US" b="1" smtClean="0"/>
              <a:t>其他分类方法</a:t>
            </a:r>
            <a:r>
              <a:rPr lang="zh-CN" altLang="en-US" smtClean="0"/>
              <a:t> </a:t>
            </a:r>
          </a:p>
        </p:txBody>
      </p:sp>
    </p:spTree>
    <p:extLst>
      <p:ext uri="{BB962C8B-B14F-4D97-AF65-F5344CB8AC3E}">
        <p14:creationId xmlns:p14="http://schemas.microsoft.com/office/powerpoint/2010/main" val="4080716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468313" y="836613"/>
            <a:ext cx="7543800" cy="1223962"/>
          </a:xfrm>
        </p:spPr>
        <p:txBody>
          <a:bodyPr>
            <a:normAutofit fontScale="90000"/>
          </a:bodyPr>
          <a:lstStyle/>
          <a:p>
            <a:r>
              <a:rPr lang="en-US" altLang="zh-CN" smtClean="0"/>
              <a:t>7.1.3 </a:t>
            </a:r>
            <a:r>
              <a:rPr lang="zh-CN" altLang="en-US" smtClean="0"/>
              <a:t>企业投资管理的原则</a:t>
            </a:r>
            <a:br>
              <a:rPr lang="zh-CN" altLang="en-US" smtClean="0"/>
            </a:br>
            <a:endParaRPr lang="zh-CN" altLang="en-US" smtClean="0"/>
          </a:p>
        </p:txBody>
      </p:sp>
      <p:sp>
        <p:nvSpPr>
          <p:cNvPr id="24579" name="Rectangle 3"/>
          <p:cNvSpPr>
            <a:spLocks noGrp="1" noChangeArrowheads="1"/>
          </p:cNvSpPr>
          <p:nvPr>
            <p:ph type="body" idx="4294967295"/>
          </p:nvPr>
        </p:nvSpPr>
        <p:spPr>
          <a:xfrm>
            <a:off x="457200" y="2276475"/>
            <a:ext cx="8229600" cy="3854450"/>
          </a:xfrm>
        </p:spPr>
        <p:txBody>
          <a:bodyPr/>
          <a:lstStyle/>
          <a:p>
            <a:pPr algn="just"/>
            <a:r>
              <a:rPr lang="zh-CN" altLang="en-US" b="1" dirty="0" smtClean="0"/>
              <a:t>认真进行市场调查，及时捕捉投资机会；</a:t>
            </a:r>
          </a:p>
          <a:p>
            <a:pPr algn="just"/>
            <a:r>
              <a:rPr lang="zh-CN" altLang="en-US" b="1" dirty="0" smtClean="0"/>
              <a:t>建立科学的投资决策程序，认真进行投资项目的可行性分析；</a:t>
            </a:r>
          </a:p>
          <a:p>
            <a:pPr algn="just"/>
            <a:r>
              <a:rPr lang="zh-CN" altLang="en-US" b="1" dirty="0" smtClean="0"/>
              <a:t>及时足额地筹集资金，保证投资项目的资金供应；</a:t>
            </a:r>
          </a:p>
          <a:p>
            <a:pPr algn="just"/>
            <a:r>
              <a:rPr lang="zh-CN" altLang="en-US" b="1" dirty="0" smtClean="0"/>
              <a:t>认真分析风险和报酬的关系，适当控制企业的投资</a:t>
            </a:r>
            <a:r>
              <a:rPr lang="zh-CN" altLang="en-US" b="1" smtClean="0"/>
              <a:t>风险；</a:t>
            </a:r>
            <a:endParaRPr lang="zh-CN" altLang="en-US" b="1" dirty="0" smtClean="0"/>
          </a:p>
          <a:p>
            <a:pPr algn="just"/>
            <a:endParaRPr lang="zh-CN" altLang="en-US" b="1" dirty="0" smtClean="0"/>
          </a:p>
          <a:p>
            <a:pPr>
              <a:buFont typeface="Wingdings" pitchFamily="2" charset="2"/>
              <a:buNone/>
            </a:pPr>
            <a:endParaRPr lang="zh-CN" altLang="en-US" b="1" dirty="0" smtClean="0"/>
          </a:p>
        </p:txBody>
      </p:sp>
    </p:spTree>
    <p:extLst>
      <p:ext uri="{BB962C8B-B14F-4D97-AF65-F5344CB8AC3E}">
        <p14:creationId xmlns:p14="http://schemas.microsoft.com/office/powerpoint/2010/main" val="11648913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3173</Words>
  <Application>Microsoft Office PowerPoint</Application>
  <PresentationFormat>全屏显示(4:3)</PresentationFormat>
  <Paragraphs>479</Paragraphs>
  <Slides>50</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50</vt:i4>
      </vt:variant>
    </vt:vector>
  </HeadingPairs>
  <TitlesOfParts>
    <vt:vector size="54" baseType="lpstr">
      <vt:lpstr>Office 主题</vt:lpstr>
      <vt:lpstr>Equation</vt:lpstr>
      <vt:lpstr>公式</vt:lpstr>
      <vt:lpstr>SmartDraw</vt:lpstr>
      <vt:lpstr>第7章：投资决策原理</vt:lpstr>
      <vt:lpstr>学习要点</vt:lpstr>
      <vt:lpstr>引言</vt:lpstr>
      <vt:lpstr> 资本预算概念及关键术语</vt:lpstr>
      <vt:lpstr>7.1长期投资概述</vt:lpstr>
      <vt:lpstr>7.1长期投资概述</vt:lpstr>
      <vt:lpstr>7.1.1 企业投资的意义</vt:lpstr>
      <vt:lpstr>7.1.2 企业投资的分类 </vt:lpstr>
      <vt:lpstr>7.1.3 企业投资管理的原则 </vt:lpstr>
      <vt:lpstr>  </vt:lpstr>
      <vt:lpstr>7.1.4 企业投资过程分析 </vt:lpstr>
      <vt:lpstr>PowerPoint 演示文稿</vt:lpstr>
      <vt:lpstr>                                                          7.2 投资现金流量的分析 </vt:lpstr>
      <vt:lpstr>现金流量的构成</vt:lpstr>
      <vt:lpstr>（1）初始现金流量  </vt:lpstr>
      <vt:lpstr>（2）营业现金流量</vt:lpstr>
      <vt:lpstr>（3）终结现金流量</vt:lpstr>
      <vt:lpstr>                                                          7.2 投资现金流量的分析 </vt:lpstr>
      <vt:lpstr>现金流量的计算</vt:lpstr>
      <vt:lpstr>                                                          7.2 投资现金流量的分析 </vt:lpstr>
      <vt:lpstr>投资决策中使用现金流量的原因</vt:lpstr>
      <vt:lpstr>决策中用到的两个主要的决策变量</vt:lpstr>
      <vt:lpstr>                                                      7.3 折现现金流量方法 </vt:lpstr>
      <vt:lpstr>净现值</vt:lpstr>
      <vt:lpstr>净现值法的优缺点 </vt:lpstr>
      <vt:lpstr>内含报酬率</vt:lpstr>
      <vt:lpstr>内含报酬率</vt:lpstr>
      <vt:lpstr>内含报酬率法的优缺点 </vt:lpstr>
      <vt:lpstr> 获利指数 </vt:lpstr>
      <vt:lpstr>获利指数的优缺点</vt:lpstr>
      <vt:lpstr>7.4 非折现现金流量方法</vt:lpstr>
      <vt:lpstr> 投资回收期</vt:lpstr>
      <vt:lpstr>投资回收期</vt:lpstr>
      <vt:lpstr>投资回收期法的优缺点 </vt:lpstr>
      <vt:lpstr>投资回收期法的优缺点</vt:lpstr>
      <vt:lpstr>贴现回收期法 </vt:lpstr>
      <vt:lpstr>7.5投资决策指标的比较</vt:lpstr>
      <vt:lpstr>两类指标在投资决策应用中的比较</vt:lpstr>
      <vt:lpstr>两类指标在投资决策应用中的比较</vt:lpstr>
      <vt:lpstr>两类指标在投资决策应用中的比较</vt:lpstr>
      <vt:lpstr>贴现现金流量指标广泛应用的原因</vt:lpstr>
      <vt:lpstr>贴现现金流量指标的比较</vt:lpstr>
      <vt:lpstr>贴现现金流量指标的比较</vt:lpstr>
      <vt:lpstr>贴现现金流量指标的比较</vt:lpstr>
      <vt:lpstr>贴现现金流量指标的比较</vt:lpstr>
      <vt:lpstr>  资本预算实务</vt:lpstr>
      <vt:lpstr>净现值法的地位</vt:lpstr>
      <vt:lpstr>例题</vt:lpstr>
      <vt:lpstr>总结（1） – 贴现现金流量（DCF）决策标准</vt:lpstr>
      <vt:lpstr>总结（2）：回收期法</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第7章：投资决策原理</dc:title>
  <dc:creator>xpx3d</dc:creator>
  <cp:lastModifiedBy>China</cp:lastModifiedBy>
  <cp:revision>47</cp:revision>
  <dcterms:created xsi:type="dcterms:W3CDTF">2014-04-14T12:04:14Z</dcterms:created>
  <dcterms:modified xsi:type="dcterms:W3CDTF">2019-11-07T08:59:39Z</dcterms:modified>
</cp:coreProperties>
</file>