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86"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7" r:id="rId28"/>
    <p:sldId id="288" r:id="rId29"/>
    <p:sldId id="289" r:id="rId30"/>
    <p:sldId id="290"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99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0BB399D-FC68-42C9-A61A-E0BF3196F928}" type="datetimeFigureOut">
              <a:rPr lang="zh-CN" altLang="en-US" smtClean="0"/>
              <a:pPr/>
              <a:t>2016/10/30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67434A-3CAA-42C7-A5D7-F9231B07C6D5}"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BB399D-FC68-42C9-A61A-E0BF3196F928}" type="datetimeFigureOut">
              <a:rPr lang="zh-CN" altLang="en-US" smtClean="0"/>
              <a:pPr/>
              <a:t>2016/10/30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67434A-3CAA-42C7-A5D7-F9231B07C6D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BB399D-FC68-42C9-A61A-E0BF3196F928}" type="datetimeFigureOut">
              <a:rPr lang="zh-CN" altLang="en-US" smtClean="0"/>
              <a:pPr/>
              <a:t>2016/10/30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67434A-3CAA-42C7-A5D7-F9231B07C6D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BB399D-FC68-42C9-A61A-E0BF3196F928}" type="datetimeFigureOut">
              <a:rPr lang="zh-CN" altLang="en-US" smtClean="0"/>
              <a:pPr/>
              <a:t>2016/10/30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67434A-3CAA-42C7-A5D7-F9231B07C6D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0BB399D-FC68-42C9-A61A-E0BF3196F928}" type="datetimeFigureOut">
              <a:rPr lang="zh-CN" altLang="en-US" smtClean="0"/>
              <a:pPr/>
              <a:t>2016/10/30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67434A-3CAA-42C7-A5D7-F9231B07C6D5}"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0BB399D-FC68-42C9-A61A-E0BF3196F928}" type="datetimeFigureOut">
              <a:rPr lang="zh-CN" altLang="en-US" smtClean="0"/>
              <a:pPr/>
              <a:t>2016/10/30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67434A-3CAA-42C7-A5D7-F9231B07C6D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0BB399D-FC68-42C9-A61A-E0BF3196F928}" type="datetimeFigureOut">
              <a:rPr lang="zh-CN" altLang="en-US" smtClean="0"/>
              <a:pPr/>
              <a:t>2016/10/30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967434A-3CAA-42C7-A5D7-F9231B07C6D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0BB399D-FC68-42C9-A61A-E0BF3196F928}" type="datetimeFigureOut">
              <a:rPr lang="zh-CN" altLang="en-US" smtClean="0"/>
              <a:pPr/>
              <a:t>2016/10/30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967434A-3CAA-42C7-A5D7-F9231B07C6D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0BB399D-FC68-42C9-A61A-E0BF3196F928}" type="datetimeFigureOut">
              <a:rPr lang="zh-CN" altLang="en-US" smtClean="0"/>
              <a:pPr/>
              <a:t>2016/10/30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967434A-3CAA-42C7-A5D7-F9231B07C6D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0BB399D-FC68-42C9-A61A-E0BF3196F928}" type="datetimeFigureOut">
              <a:rPr lang="zh-CN" altLang="en-US" smtClean="0"/>
              <a:pPr/>
              <a:t>2016/10/30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67434A-3CAA-42C7-A5D7-F9231B07C6D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0BB399D-FC68-42C9-A61A-E0BF3196F928}" type="datetimeFigureOut">
              <a:rPr lang="zh-CN" altLang="en-US" smtClean="0"/>
              <a:pPr/>
              <a:t>2016/10/30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67434A-3CAA-42C7-A5D7-F9231B07C6D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BB399D-FC68-42C9-A61A-E0BF3196F928}" type="datetimeFigureOut">
              <a:rPr lang="zh-CN" altLang="en-US" smtClean="0"/>
              <a:pPr/>
              <a:t>2016/10/30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67434A-3CAA-42C7-A5D7-F9231B07C6D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wmf"/><Relationship Id="rId5" Type="http://schemas.openxmlformats.org/officeDocument/2006/relationships/oleObject" Target="../embeddings/oleObject7.bin"/><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jpeg"/><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0.wmf"/><Relationship Id="rId5" Type="http://schemas.openxmlformats.org/officeDocument/2006/relationships/oleObject" Target="../embeddings/oleObject11.bin"/><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2.wmf"/><Relationship Id="rId5" Type="http://schemas.openxmlformats.org/officeDocument/2006/relationships/oleObject" Target="../embeddings/oleObject13.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5.bin"/></Relationships>
</file>

<file path=ppt/slides/_rels/slide14.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6.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9.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9.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0.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28.bin"/><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2.w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26.bin"/><Relationship Id="rId14" Type="http://schemas.openxmlformats.org/officeDocument/2006/relationships/image" Target="../media/image26.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1.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8.w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33.bin"/></Relationships>
</file>

<file path=ppt/slides/_rels/slide26.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3.wmf"/><Relationship Id="rId5" Type="http://schemas.openxmlformats.org/officeDocument/2006/relationships/oleObject" Target="../embeddings/oleObject36.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38.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6.wmf"/></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8.wmf"/><Relationship Id="rId5" Type="http://schemas.openxmlformats.org/officeDocument/2006/relationships/oleObject" Target="../embeddings/oleObject41.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43.bin"/></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华文细黑" pitchFamily="2" charset="-122"/>
                <a:ea typeface="华文细黑" pitchFamily="2" charset="-122"/>
              </a:rPr>
              <a:t>第</a:t>
            </a:r>
            <a:r>
              <a:rPr lang="en-US" altLang="zh-CN" dirty="0" smtClean="0">
                <a:latin typeface="Times New Roman" pitchFamily="18" charset="0"/>
                <a:ea typeface="华文细黑" pitchFamily="2" charset="-122"/>
                <a:cs typeface="Times New Roman" pitchFamily="18" charset="0"/>
              </a:rPr>
              <a:t>8</a:t>
            </a:r>
            <a:r>
              <a:rPr lang="zh-CN" altLang="en-US" smtClean="0">
                <a:latin typeface="华文细黑" pitchFamily="2" charset="-122"/>
                <a:ea typeface="华文细黑" pitchFamily="2" charset="-122"/>
              </a:rPr>
              <a:t>章：</a:t>
            </a:r>
            <a:r>
              <a:rPr lang="zh-CN" altLang="en-US">
                <a:latin typeface="华文细黑" pitchFamily="2" charset="-122"/>
                <a:ea typeface="华文细黑" pitchFamily="2" charset="-122"/>
              </a:rPr>
              <a:t>投资</a:t>
            </a:r>
            <a:r>
              <a:rPr lang="zh-CN" altLang="en-US" smtClean="0">
                <a:latin typeface="华文细黑" pitchFamily="2" charset="-122"/>
                <a:ea typeface="华文细黑" pitchFamily="2" charset="-122"/>
              </a:rPr>
              <a:t>决策</a:t>
            </a:r>
            <a:r>
              <a:rPr lang="zh-CN" altLang="en-US" dirty="0" smtClean="0">
                <a:latin typeface="华文细黑" pitchFamily="2" charset="-122"/>
                <a:ea typeface="华文细黑" pitchFamily="2" charset="-122"/>
              </a:rPr>
              <a:t>实务</a:t>
            </a:r>
            <a:endParaRPr lang="zh-CN" altLang="en-US" dirty="0"/>
          </a:p>
        </p:txBody>
      </p:sp>
      <p:sp>
        <p:nvSpPr>
          <p:cNvPr id="3" name="副标题 2"/>
          <p:cNvSpPr>
            <a:spLocks noGrp="1"/>
          </p:cNvSpPr>
          <p:nvPr>
            <p:ph type="subTitle" idx="1"/>
          </p:nvPr>
        </p:nvSpPr>
        <p:spPr/>
        <p:txBody>
          <a:bodyPr/>
          <a:lstStyle/>
          <a:p>
            <a:r>
              <a:rPr lang="en-US" altLang="zh-CN" sz="2800" b="1" dirty="0" smtClean="0"/>
              <a:t>8.1</a:t>
            </a:r>
            <a:r>
              <a:rPr lang="zh-CN" altLang="en-US" b="1" dirty="0" smtClean="0"/>
              <a:t>现实中现金流量的计算</a:t>
            </a:r>
            <a:endParaRPr lang="en-US" altLang="zh-CN" b="1" dirty="0" smtClean="0"/>
          </a:p>
          <a:p>
            <a:r>
              <a:rPr lang="en-US" altLang="zh-CN" sz="2800" b="1" dirty="0" smtClean="0"/>
              <a:t>8.2                     </a:t>
            </a:r>
            <a:r>
              <a:rPr lang="zh-CN" altLang="en-US" b="1" dirty="0" smtClean="0"/>
              <a:t>项目投资决策</a:t>
            </a:r>
            <a:endParaRPr lang="en-US" altLang="zh-CN" b="1" dirty="0" smtClean="0"/>
          </a:p>
          <a:p>
            <a:r>
              <a:rPr lang="en-US" altLang="zh-CN" sz="2800" b="1" dirty="0" smtClean="0"/>
              <a:t>8.3                     </a:t>
            </a:r>
            <a:r>
              <a:rPr lang="zh-CN" altLang="en-US" b="1" dirty="0" smtClean="0"/>
              <a:t>风险投资决策</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 Box 2"/>
          <p:cNvSpPr txBox="1">
            <a:spLocks noChangeArrowheads="1"/>
          </p:cNvSpPr>
          <p:nvPr/>
        </p:nvSpPr>
        <p:spPr bwMode="auto">
          <a:xfrm>
            <a:off x="0" y="908050"/>
            <a:ext cx="9144000" cy="457200"/>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sz="2400" b="1">
                <a:solidFill>
                  <a:schemeClr val="bg1"/>
                </a:solidFill>
              </a:rPr>
              <a:t>8.2.1 </a:t>
            </a:r>
            <a:r>
              <a:rPr lang="zh-CN" altLang="en-US" sz="2400" b="1">
                <a:solidFill>
                  <a:schemeClr val="bg1"/>
                </a:solidFill>
              </a:rPr>
              <a:t>固定资产更新决策</a:t>
            </a:r>
          </a:p>
        </p:txBody>
      </p:sp>
      <p:sp>
        <p:nvSpPr>
          <p:cNvPr id="6150" name="AutoShape 3"/>
          <p:cNvSpPr>
            <a:spLocks noChangeArrowheads="1"/>
          </p:cNvSpPr>
          <p:nvPr/>
        </p:nvSpPr>
        <p:spPr bwMode="auto">
          <a:xfrm>
            <a:off x="5076825" y="188913"/>
            <a:ext cx="2808288" cy="503237"/>
          </a:xfrm>
          <a:prstGeom prst="flowChartAlternateProcess">
            <a:avLst/>
          </a:prstGeom>
          <a:solidFill>
            <a:srgbClr val="000080"/>
          </a:solidFill>
          <a:ln w="9525">
            <a:solidFill>
              <a:schemeClr val="tx1"/>
            </a:solidFill>
            <a:miter lim="800000"/>
            <a:headEnd/>
            <a:tailEnd/>
          </a:ln>
        </p:spPr>
        <p:txBody>
          <a:bodyPr wrap="none" anchor="ctr"/>
          <a:lstStyle/>
          <a:p>
            <a:pPr algn="ctr"/>
            <a:r>
              <a:rPr lang="en-US" altLang="zh-CN" b="1">
                <a:solidFill>
                  <a:schemeClr val="bg1"/>
                </a:solidFill>
              </a:rPr>
              <a:t>8.2 </a:t>
            </a:r>
            <a:r>
              <a:rPr lang="zh-CN" altLang="en-US" b="1">
                <a:solidFill>
                  <a:schemeClr val="bg1"/>
                </a:solidFill>
              </a:rPr>
              <a:t>项目投资决策</a:t>
            </a:r>
          </a:p>
        </p:txBody>
      </p:sp>
      <p:sp>
        <p:nvSpPr>
          <p:cNvPr id="6151" name="AutoShape 4"/>
          <p:cNvSpPr>
            <a:spLocks noChangeArrowheads="1"/>
          </p:cNvSpPr>
          <p:nvPr/>
        </p:nvSpPr>
        <p:spPr bwMode="auto">
          <a:xfrm>
            <a:off x="827088" y="3284538"/>
            <a:ext cx="7416800" cy="3240087"/>
          </a:xfrm>
          <a:prstGeom prst="roundRect">
            <a:avLst>
              <a:gd name="adj" fmla="val 16667"/>
            </a:avLst>
          </a:prstGeom>
          <a:solidFill>
            <a:schemeClr val="folHlink"/>
          </a:solidFill>
          <a:ln w="9525">
            <a:solidFill>
              <a:srgbClr val="800000"/>
            </a:solidFill>
            <a:round/>
            <a:headEnd/>
            <a:tailEnd/>
          </a:ln>
        </p:spPr>
        <p:txBody>
          <a:bodyPr wrap="none" anchor="ctr"/>
          <a:lstStyle/>
          <a:p>
            <a:endParaRPr lang="zh-CN" altLang="en-US"/>
          </a:p>
        </p:txBody>
      </p:sp>
      <p:sp>
        <p:nvSpPr>
          <p:cNvPr id="6152" name="Rectangle 5"/>
          <p:cNvSpPr>
            <a:spLocks noChangeArrowheads="1"/>
          </p:cNvSpPr>
          <p:nvPr/>
        </p:nvSpPr>
        <p:spPr bwMode="auto">
          <a:xfrm>
            <a:off x="425450" y="2149475"/>
            <a:ext cx="2374900" cy="0"/>
          </a:xfrm>
          <a:prstGeom prst="rect">
            <a:avLst/>
          </a:prstGeom>
          <a:noFill/>
          <a:ln w="9525">
            <a:noFill/>
            <a:miter lim="800000"/>
            <a:headEnd/>
            <a:tailEnd/>
          </a:ln>
        </p:spPr>
        <p:txBody>
          <a:bodyPr wrap="none">
            <a:spAutoFit/>
          </a:bodyPr>
          <a:lstStyle/>
          <a:p>
            <a:endParaRPr lang="zh-CN" altLang="en-US"/>
          </a:p>
        </p:txBody>
      </p:sp>
      <p:grpSp>
        <p:nvGrpSpPr>
          <p:cNvPr id="2" name="Group 327"/>
          <p:cNvGrpSpPr>
            <a:grpSpLocks/>
          </p:cNvGrpSpPr>
          <p:nvPr/>
        </p:nvGrpSpPr>
        <p:grpSpPr bwMode="auto">
          <a:xfrm>
            <a:off x="395288" y="2565400"/>
            <a:ext cx="7602537" cy="3789363"/>
            <a:chOff x="274" y="1431"/>
            <a:chExt cx="4789" cy="2387"/>
          </a:xfrm>
        </p:grpSpPr>
        <p:graphicFrame>
          <p:nvGraphicFramePr>
            <p:cNvPr id="6146" name="Object 6"/>
            <p:cNvGraphicFramePr>
              <a:graphicFrameLocks noChangeAspect="1"/>
            </p:cNvGraphicFramePr>
            <p:nvPr/>
          </p:nvGraphicFramePr>
          <p:xfrm>
            <a:off x="274" y="2451"/>
            <a:ext cx="72" cy="0"/>
          </p:xfrm>
          <a:graphic>
            <a:graphicData uri="http://schemas.openxmlformats.org/presentationml/2006/ole">
              <mc:AlternateContent xmlns:mc="http://schemas.openxmlformats.org/markup-compatibility/2006">
                <mc:Choice xmlns:v="urn:schemas-microsoft-com:vml" Requires="v">
                  <p:oleObj spid="_x0000_s6182" name="Equation" r:id="rId3" imgW="108000" imgH="119880" progId="">
                    <p:embed/>
                  </p:oleObj>
                </mc:Choice>
                <mc:Fallback>
                  <p:oleObj name="Equation" r:id="rId3" imgW="108000" imgH="11988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 y="2451"/>
                          <a:ext cx="72" cy="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79"/>
            <p:cNvGraphicFramePr>
              <a:graphicFrameLocks noChangeAspect="1"/>
            </p:cNvGraphicFramePr>
            <p:nvPr/>
          </p:nvGraphicFramePr>
          <p:xfrm>
            <a:off x="706" y="2438"/>
            <a:ext cx="72" cy="0"/>
          </p:xfrm>
          <a:graphic>
            <a:graphicData uri="http://schemas.openxmlformats.org/presentationml/2006/ole">
              <mc:AlternateContent xmlns:mc="http://schemas.openxmlformats.org/markup-compatibility/2006">
                <mc:Choice xmlns:v="urn:schemas-microsoft-com:vml" Requires="v">
                  <p:oleObj spid="_x0000_s6183" name="Equation" r:id="rId5" imgW="115250" imgH="128056" progId="">
                    <p:embed/>
                  </p:oleObj>
                </mc:Choice>
                <mc:Fallback>
                  <p:oleObj name="Equation" r:id="rId5" imgW="115250" imgH="128056" progId="">
                    <p:embed/>
                    <p:pic>
                      <p:nvPicPr>
                        <p:cNvPr id="0" name="Object 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6" y="2438"/>
                          <a:ext cx="72" cy="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6" name="Rectangle 99"/>
            <p:cNvSpPr>
              <a:spLocks noChangeArrowheads="1"/>
            </p:cNvSpPr>
            <p:nvPr/>
          </p:nvSpPr>
          <p:spPr bwMode="auto">
            <a:xfrm>
              <a:off x="700" y="1431"/>
              <a:ext cx="1496" cy="0"/>
            </a:xfrm>
            <a:prstGeom prst="rect">
              <a:avLst/>
            </a:prstGeom>
            <a:noFill/>
            <a:ln w="9525">
              <a:noFill/>
              <a:miter lim="800000"/>
              <a:headEnd/>
              <a:tailEnd/>
            </a:ln>
          </p:spPr>
          <p:txBody>
            <a:bodyPr wrap="none">
              <a:spAutoFit/>
            </a:bodyPr>
            <a:lstStyle/>
            <a:p>
              <a:endParaRPr lang="zh-CN" altLang="en-US"/>
            </a:p>
          </p:txBody>
        </p:sp>
        <p:graphicFrame>
          <p:nvGraphicFramePr>
            <p:cNvPr id="6148" name="Object 183"/>
            <p:cNvGraphicFramePr>
              <a:graphicFrameLocks noChangeAspect="1"/>
            </p:cNvGraphicFramePr>
            <p:nvPr/>
          </p:nvGraphicFramePr>
          <p:xfrm>
            <a:off x="706" y="2438"/>
            <a:ext cx="72" cy="0"/>
          </p:xfrm>
          <a:graphic>
            <a:graphicData uri="http://schemas.openxmlformats.org/presentationml/2006/ole">
              <mc:AlternateContent xmlns:mc="http://schemas.openxmlformats.org/markup-compatibility/2006">
                <mc:Choice xmlns:v="urn:schemas-microsoft-com:vml" Requires="v">
                  <p:oleObj spid="_x0000_s6184" name="Equation" r:id="rId7" imgW="115250" imgH="128056" progId="">
                    <p:embed/>
                  </p:oleObj>
                </mc:Choice>
                <mc:Fallback>
                  <p:oleObj name="Equation" r:id="rId7" imgW="115250" imgH="128056" progId="">
                    <p:embed/>
                    <p:pic>
                      <p:nvPicPr>
                        <p:cNvPr id="0" name="Object 1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6" y="2438"/>
                          <a:ext cx="72" cy="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7" name="Rectangle 203"/>
            <p:cNvSpPr>
              <a:spLocks noChangeArrowheads="1"/>
            </p:cNvSpPr>
            <p:nvPr/>
          </p:nvSpPr>
          <p:spPr bwMode="auto">
            <a:xfrm>
              <a:off x="700" y="1431"/>
              <a:ext cx="1496" cy="0"/>
            </a:xfrm>
            <a:prstGeom prst="rect">
              <a:avLst/>
            </a:prstGeom>
            <a:noFill/>
            <a:ln w="9525">
              <a:noFill/>
              <a:miter lim="800000"/>
              <a:headEnd/>
              <a:tailEnd/>
            </a:ln>
          </p:spPr>
          <p:txBody>
            <a:bodyPr wrap="none">
              <a:spAutoFit/>
            </a:bodyPr>
            <a:lstStyle/>
            <a:p>
              <a:endParaRPr lang="zh-CN" altLang="en-US"/>
            </a:p>
          </p:txBody>
        </p:sp>
        <p:sp>
          <p:nvSpPr>
            <p:cNvPr id="6158" name="Rectangle 246"/>
            <p:cNvSpPr>
              <a:spLocks noChangeArrowheads="1"/>
            </p:cNvSpPr>
            <p:nvPr/>
          </p:nvSpPr>
          <p:spPr bwMode="auto">
            <a:xfrm>
              <a:off x="3511" y="3487"/>
              <a:ext cx="1552" cy="331"/>
            </a:xfrm>
            <a:prstGeom prst="rect">
              <a:avLst/>
            </a:prstGeom>
            <a:noFill/>
            <a:ln w="9525">
              <a:noFill/>
              <a:miter lim="800000"/>
              <a:headEnd/>
              <a:tailEnd/>
            </a:ln>
          </p:spPr>
          <p:txBody>
            <a:bodyPr/>
            <a:lstStyle/>
            <a:p>
              <a:pPr algn="ctr" eaLnBrk="0" fontAlgn="t" hangingPunct="0"/>
              <a:r>
                <a:rPr lang="en-US" altLang="zh-CN" sz="1400">
                  <a:latin typeface="Times New Roman" pitchFamily="18" charset="0"/>
                  <a:cs typeface="Times New Roman" pitchFamily="18" charset="0"/>
                </a:rPr>
                <a:t>22 437.5</a:t>
              </a:r>
              <a:endParaRPr lang="en-US" altLang="zh-CN" sz="1400"/>
            </a:p>
          </p:txBody>
        </p:sp>
        <p:sp>
          <p:nvSpPr>
            <p:cNvPr id="6159" name="Rectangle 245"/>
            <p:cNvSpPr>
              <a:spLocks noChangeArrowheads="1"/>
            </p:cNvSpPr>
            <p:nvPr/>
          </p:nvSpPr>
          <p:spPr bwMode="auto">
            <a:xfrm>
              <a:off x="2199" y="3487"/>
              <a:ext cx="1312" cy="331"/>
            </a:xfrm>
            <a:prstGeom prst="rect">
              <a:avLst/>
            </a:prstGeom>
            <a:noFill/>
            <a:ln w="9525">
              <a:noFill/>
              <a:miter lim="800000"/>
              <a:headEnd/>
              <a:tailEnd/>
            </a:ln>
          </p:spPr>
          <p:txBody>
            <a:bodyPr/>
            <a:lstStyle/>
            <a:p>
              <a:pPr algn="ctr" eaLnBrk="0" fontAlgn="t" hangingPunct="0"/>
              <a:r>
                <a:rPr lang="en-US" altLang="zh-CN" sz="1400">
                  <a:latin typeface="Times New Roman" pitchFamily="18" charset="0"/>
                  <a:cs typeface="Times New Roman" pitchFamily="18" charset="0"/>
                </a:rPr>
                <a:t>16 250</a:t>
              </a:r>
              <a:endParaRPr lang="en-US" altLang="zh-CN" sz="1400"/>
            </a:p>
          </p:txBody>
        </p:sp>
        <p:sp>
          <p:nvSpPr>
            <p:cNvPr id="6160" name="Rectangle 244"/>
            <p:cNvSpPr>
              <a:spLocks noChangeArrowheads="1"/>
            </p:cNvSpPr>
            <p:nvPr/>
          </p:nvSpPr>
          <p:spPr bwMode="auto">
            <a:xfrm>
              <a:off x="703" y="3487"/>
              <a:ext cx="1496" cy="331"/>
            </a:xfrm>
            <a:prstGeom prst="rect">
              <a:avLst/>
            </a:prstGeom>
            <a:noFill/>
            <a:ln w="9525">
              <a:noFill/>
              <a:miter lim="800000"/>
              <a:headEnd/>
              <a:tailEnd/>
            </a:ln>
          </p:spPr>
          <p:txBody>
            <a:bodyPr/>
            <a:lstStyle/>
            <a:p>
              <a:pPr algn="just" eaLnBrk="0" fontAlgn="t" hangingPunct="0"/>
              <a:r>
                <a:rPr lang="zh-CN" altLang="en-US" sz="1400">
                  <a:latin typeface="宋体" pitchFamily="2" charset="-122"/>
                </a:rPr>
                <a:t>营业净现金流量</a:t>
              </a:r>
              <a:r>
                <a:rPr lang="en-US" altLang="zh-CN" sz="1400">
                  <a:latin typeface="Times New Roman" pitchFamily="18" charset="0"/>
                  <a:cs typeface="Times New Roman" pitchFamily="18" charset="0"/>
                </a:rPr>
                <a:t>(7)</a:t>
              </a:r>
              <a:r>
                <a:rPr lang="zh-CN" altLang="en-US" sz="1400">
                  <a:latin typeface="宋体" pitchFamily="2" charset="-122"/>
                </a:rPr>
                <a:t>＝</a:t>
              </a:r>
              <a:r>
                <a:rPr lang="en-US" altLang="zh-CN" sz="1400">
                  <a:latin typeface="Times New Roman" pitchFamily="18" charset="0"/>
                  <a:cs typeface="Times New Roman" pitchFamily="18" charset="0"/>
                </a:rPr>
                <a:t>(6)+(3)</a:t>
              </a:r>
            </a:p>
            <a:p>
              <a:pPr algn="just" eaLnBrk="0" fontAlgn="t" hangingPunct="0"/>
              <a:r>
                <a:rPr lang="en-US" altLang="zh-CN" sz="1400">
                  <a:latin typeface="Times New Roman" pitchFamily="18" charset="0"/>
                  <a:cs typeface="Times New Roman" pitchFamily="18" charset="0"/>
                </a:rPr>
                <a:t>                  </a:t>
              </a:r>
              <a:r>
                <a:rPr lang="zh-CN" altLang="en-US" sz="1400"/>
                <a:t>＝</a:t>
              </a:r>
              <a:r>
                <a:rPr lang="en-US" altLang="zh-CN" sz="1400"/>
                <a:t>(1)-(2)-(5)</a:t>
              </a:r>
            </a:p>
          </p:txBody>
        </p:sp>
        <p:sp>
          <p:nvSpPr>
            <p:cNvPr id="6161" name="Rectangle 243"/>
            <p:cNvSpPr>
              <a:spLocks noChangeArrowheads="1"/>
            </p:cNvSpPr>
            <p:nvPr/>
          </p:nvSpPr>
          <p:spPr bwMode="auto">
            <a:xfrm>
              <a:off x="3511" y="3296"/>
              <a:ext cx="1552" cy="191"/>
            </a:xfrm>
            <a:prstGeom prst="rect">
              <a:avLst/>
            </a:prstGeom>
            <a:noFill/>
            <a:ln w="9525">
              <a:noFill/>
              <a:miter lim="800000"/>
              <a:headEnd/>
              <a:tailEnd/>
            </a:ln>
          </p:spPr>
          <p:txBody>
            <a:bodyPr/>
            <a:lstStyle/>
            <a:p>
              <a:pPr algn="ctr" eaLnBrk="0" fontAlgn="t" hangingPunct="0"/>
              <a:r>
                <a:rPr lang="en-US" altLang="zh-CN" sz="1400">
                  <a:latin typeface="Times New Roman" pitchFamily="18" charset="0"/>
                  <a:cs typeface="Times New Roman" pitchFamily="18" charset="0"/>
                </a:rPr>
                <a:t>13 687.5</a:t>
              </a:r>
              <a:endParaRPr lang="en-US" altLang="zh-CN" sz="1400"/>
            </a:p>
          </p:txBody>
        </p:sp>
        <p:sp>
          <p:nvSpPr>
            <p:cNvPr id="6162" name="Rectangle 242"/>
            <p:cNvSpPr>
              <a:spLocks noChangeArrowheads="1"/>
            </p:cNvSpPr>
            <p:nvPr/>
          </p:nvSpPr>
          <p:spPr bwMode="auto">
            <a:xfrm>
              <a:off x="2199" y="3296"/>
              <a:ext cx="1312" cy="191"/>
            </a:xfrm>
            <a:prstGeom prst="rect">
              <a:avLst/>
            </a:prstGeom>
            <a:noFill/>
            <a:ln w="9525">
              <a:noFill/>
              <a:miter lim="800000"/>
              <a:headEnd/>
              <a:tailEnd/>
            </a:ln>
          </p:spPr>
          <p:txBody>
            <a:bodyPr/>
            <a:lstStyle/>
            <a:p>
              <a:pPr algn="ctr" eaLnBrk="0" fontAlgn="t" hangingPunct="0"/>
              <a:r>
                <a:rPr lang="en-US" altLang="zh-CN" sz="1400">
                  <a:latin typeface="Times New Roman" pitchFamily="18" charset="0"/>
                  <a:cs typeface="Times New Roman" pitchFamily="18" charset="0"/>
                </a:rPr>
                <a:t>11 250</a:t>
              </a:r>
              <a:endParaRPr lang="en-US" altLang="zh-CN" sz="1400"/>
            </a:p>
          </p:txBody>
        </p:sp>
        <p:sp>
          <p:nvSpPr>
            <p:cNvPr id="6163" name="Rectangle 241"/>
            <p:cNvSpPr>
              <a:spLocks noChangeArrowheads="1"/>
            </p:cNvSpPr>
            <p:nvPr/>
          </p:nvSpPr>
          <p:spPr bwMode="auto">
            <a:xfrm>
              <a:off x="703" y="3296"/>
              <a:ext cx="1496" cy="191"/>
            </a:xfrm>
            <a:prstGeom prst="rect">
              <a:avLst/>
            </a:prstGeom>
            <a:noFill/>
            <a:ln w="9525">
              <a:noFill/>
              <a:miter lim="800000"/>
              <a:headEnd/>
              <a:tailEnd/>
            </a:ln>
          </p:spPr>
          <p:txBody>
            <a:bodyPr/>
            <a:lstStyle/>
            <a:p>
              <a:pPr eaLnBrk="0" hangingPunct="0">
                <a:spcBef>
                  <a:spcPct val="20000"/>
                </a:spcBef>
                <a:buClr>
                  <a:schemeClr val="tx2"/>
                </a:buClr>
                <a:buSzPct val="70000"/>
                <a:buFont typeface="Wingdings" pitchFamily="2" charset="2"/>
                <a:buNone/>
              </a:pPr>
              <a:r>
                <a:rPr lang="zh-CN" altLang="en-US" sz="1400"/>
                <a:t>税后净利</a:t>
              </a:r>
              <a:r>
                <a:rPr lang="en-US" altLang="zh-CN" sz="1400"/>
                <a:t>(6)</a:t>
              </a:r>
              <a:r>
                <a:rPr lang="zh-CN" altLang="en-US" sz="1400"/>
                <a:t>＝</a:t>
              </a:r>
              <a:r>
                <a:rPr lang="en-US" altLang="zh-CN" sz="1400"/>
                <a:t>(4)-(5)</a:t>
              </a:r>
              <a:endParaRPr lang="zh-CN" altLang="en-US" sz="1400"/>
            </a:p>
          </p:txBody>
        </p:sp>
        <p:sp>
          <p:nvSpPr>
            <p:cNvPr id="6164" name="Rectangle 240"/>
            <p:cNvSpPr>
              <a:spLocks noChangeArrowheads="1"/>
            </p:cNvSpPr>
            <p:nvPr/>
          </p:nvSpPr>
          <p:spPr bwMode="auto">
            <a:xfrm>
              <a:off x="3511" y="3105"/>
              <a:ext cx="1552" cy="191"/>
            </a:xfrm>
            <a:prstGeom prst="rect">
              <a:avLst/>
            </a:prstGeom>
            <a:noFill/>
            <a:ln w="9525">
              <a:noFill/>
              <a:miter lim="800000"/>
              <a:headEnd/>
              <a:tailEnd/>
            </a:ln>
          </p:spPr>
          <p:txBody>
            <a:bodyPr anchor="b"/>
            <a:lstStyle/>
            <a:p>
              <a:pPr algn="ctr" eaLnBrk="0" fontAlgn="b" hangingPunct="0"/>
              <a:r>
                <a:rPr lang="zh-CN" altLang="en-US" sz="1400">
                  <a:latin typeface="Times New Roman" pitchFamily="18" charset="0"/>
                  <a:cs typeface="Times New Roman" pitchFamily="18" charset="0"/>
                </a:rPr>
                <a:t>  </a:t>
              </a:r>
              <a:r>
                <a:rPr lang="en-US" altLang="zh-CN" sz="1400">
                  <a:latin typeface="Times New Roman" pitchFamily="18" charset="0"/>
                  <a:cs typeface="Times New Roman" pitchFamily="18" charset="0"/>
                </a:rPr>
                <a:t>4 562.5</a:t>
              </a:r>
              <a:endParaRPr lang="en-US" altLang="zh-CN" sz="1400"/>
            </a:p>
          </p:txBody>
        </p:sp>
        <p:sp>
          <p:nvSpPr>
            <p:cNvPr id="6165" name="Rectangle 239"/>
            <p:cNvSpPr>
              <a:spLocks noChangeArrowheads="1"/>
            </p:cNvSpPr>
            <p:nvPr/>
          </p:nvSpPr>
          <p:spPr bwMode="auto">
            <a:xfrm>
              <a:off x="2199" y="3105"/>
              <a:ext cx="1312" cy="191"/>
            </a:xfrm>
            <a:prstGeom prst="rect">
              <a:avLst/>
            </a:prstGeom>
            <a:noFill/>
            <a:ln w="9525">
              <a:noFill/>
              <a:miter lim="800000"/>
              <a:headEnd/>
              <a:tailEnd/>
            </a:ln>
          </p:spPr>
          <p:txBody>
            <a:bodyPr anchor="b"/>
            <a:lstStyle/>
            <a:p>
              <a:pPr algn="ctr" eaLnBrk="0" fontAlgn="b" hangingPunct="0"/>
              <a:r>
                <a:rPr lang="en-US" altLang="zh-CN" sz="1400"/>
                <a:t>3750</a:t>
              </a:r>
            </a:p>
          </p:txBody>
        </p:sp>
        <p:sp>
          <p:nvSpPr>
            <p:cNvPr id="6166" name="Rectangle 238"/>
            <p:cNvSpPr>
              <a:spLocks noChangeArrowheads="1"/>
            </p:cNvSpPr>
            <p:nvPr/>
          </p:nvSpPr>
          <p:spPr bwMode="auto">
            <a:xfrm>
              <a:off x="703" y="3105"/>
              <a:ext cx="1496" cy="191"/>
            </a:xfrm>
            <a:prstGeom prst="rect">
              <a:avLst/>
            </a:prstGeom>
            <a:noFill/>
            <a:ln w="9525">
              <a:noFill/>
              <a:miter lim="800000"/>
              <a:headEnd/>
              <a:tailEnd/>
            </a:ln>
          </p:spPr>
          <p:txBody>
            <a:bodyPr/>
            <a:lstStyle/>
            <a:p>
              <a:pPr algn="just" eaLnBrk="0" fontAlgn="t" hangingPunct="0"/>
              <a:r>
                <a:rPr lang="zh-CN" altLang="en-US" sz="1400">
                  <a:latin typeface="宋体" pitchFamily="2" charset="-122"/>
                </a:rPr>
                <a:t>所得税（</a:t>
              </a:r>
              <a:r>
                <a:rPr lang="en-US" altLang="zh-CN" sz="1400">
                  <a:latin typeface="Times New Roman" pitchFamily="18" charset="0"/>
                  <a:cs typeface="Times New Roman" pitchFamily="18" charset="0"/>
                </a:rPr>
                <a:t>5</a:t>
              </a:r>
              <a:r>
                <a:rPr lang="zh-CN" altLang="en-US" sz="1400">
                  <a:latin typeface="宋体" pitchFamily="2" charset="-122"/>
                </a:rPr>
                <a:t>）＝</a:t>
              </a:r>
              <a:r>
                <a:rPr lang="en-US" altLang="zh-CN" sz="1400">
                  <a:latin typeface="Times New Roman" pitchFamily="18" charset="0"/>
                  <a:cs typeface="Times New Roman" pitchFamily="18" charset="0"/>
                </a:rPr>
                <a:t>(4)×25%</a:t>
              </a:r>
              <a:endParaRPr lang="en-US" altLang="zh-CN" sz="1400"/>
            </a:p>
          </p:txBody>
        </p:sp>
        <p:sp>
          <p:nvSpPr>
            <p:cNvPr id="6167" name="Rectangle 237"/>
            <p:cNvSpPr>
              <a:spLocks noChangeArrowheads="1"/>
            </p:cNvSpPr>
            <p:nvPr/>
          </p:nvSpPr>
          <p:spPr bwMode="auto">
            <a:xfrm>
              <a:off x="3511" y="2914"/>
              <a:ext cx="1552" cy="191"/>
            </a:xfrm>
            <a:prstGeom prst="rect">
              <a:avLst/>
            </a:prstGeom>
            <a:noFill/>
            <a:ln w="9525">
              <a:noFill/>
              <a:miter lim="800000"/>
              <a:headEnd/>
              <a:tailEnd/>
            </a:ln>
          </p:spPr>
          <p:txBody>
            <a:bodyPr anchor="b"/>
            <a:lstStyle/>
            <a:p>
              <a:pPr algn="just" eaLnBrk="0" fontAlgn="b" hangingPunct="0"/>
              <a:r>
                <a:rPr lang="en-US" altLang="zh-CN" sz="1400">
                  <a:latin typeface="Times New Roman" pitchFamily="18" charset="0"/>
                  <a:cs typeface="Times New Roman" pitchFamily="18" charset="0"/>
                </a:rPr>
                <a:t>                    18 250</a:t>
              </a:r>
              <a:endParaRPr lang="en-US" altLang="zh-CN" sz="1400"/>
            </a:p>
          </p:txBody>
        </p:sp>
        <p:sp>
          <p:nvSpPr>
            <p:cNvPr id="6168" name="Rectangle 236"/>
            <p:cNvSpPr>
              <a:spLocks noChangeArrowheads="1"/>
            </p:cNvSpPr>
            <p:nvPr/>
          </p:nvSpPr>
          <p:spPr bwMode="auto">
            <a:xfrm>
              <a:off x="2199" y="2914"/>
              <a:ext cx="1312" cy="191"/>
            </a:xfrm>
            <a:prstGeom prst="rect">
              <a:avLst/>
            </a:prstGeom>
            <a:noFill/>
            <a:ln w="9525">
              <a:noFill/>
              <a:miter lim="800000"/>
              <a:headEnd/>
              <a:tailEnd/>
            </a:ln>
          </p:spPr>
          <p:txBody>
            <a:bodyPr anchor="b"/>
            <a:lstStyle/>
            <a:p>
              <a:pPr algn="ctr" eaLnBrk="0" fontAlgn="b" hangingPunct="0"/>
              <a:r>
                <a:rPr lang="en-US" altLang="zh-CN" sz="1400">
                  <a:latin typeface="Times New Roman" pitchFamily="18" charset="0"/>
                  <a:cs typeface="Times New Roman" pitchFamily="18" charset="0"/>
                </a:rPr>
                <a:t>15 000</a:t>
              </a:r>
              <a:endParaRPr lang="en-US" altLang="zh-CN" sz="1400"/>
            </a:p>
          </p:txBody>
        </p:sp>
        <p:sp>
          <p:nvSpPr>
            <p:cNvPr id="6169" name="Rectangle 235"/>
            <p:cNvSpPr>
              <a:spLocks noChangeArrowheads="1"/>
            </p:cNvSpPr>
            <p:nvPr/>
          </p:nvSpPr>
          <p:spPr bwMode="auto">
            <a:xfrm>
              <a:off x="703" y="2914"/>
              <a:ext cx="1496" cy="191"/>
            </a:xfrm>
            <a:prstGeom prst="rect">
              <a:avLst/>
            </a:prstGeom>
            <a:noFill/>
            <a:ln w="9525">
              <a:noFill/>
              <a:miter lim="800000"/>
              <a:headEnd/>
              <a:tailEnd/>
            </a:ln>
          </p:spPr>
          <p:txBody>
            <a:bodyPr/>
            <a:lstStyle/>
            <a:p>
              <a:pPr algn="just" eaLnBrk="0" fontAlgn="t" hangingPunct="0"/>
              <a:r>
                <a:rPr lang="zh-CN" altLang="en-US" sz="1400">
                  <a:latin typeface="宋体" pitchFamily="2" charset="-122"/>
                </a:rPr>
                <a:t>税前利润（</a:t>
              </a:r>
              <a:r>
                <a:rPr lang="en-US" altLang="zh-CN" sz="1400">
                  <a:latin typeface="Times New Roman" pitchFamily="18" charset="0"/>
                  <a:cs typeface="Times New Roman" pitchFamily="18" charset="0"/>
                </a:rPr>
                <a:t>4</a:t>
              </a:r>
              <a:r>
                <a:rPr lang="zh-CN" altLang="en-US" sz="1400">
                  <a:latin typeface="宋体" pitchFamily="2" charset="-122"/>
                </a:rPr>
                <a:t>）＝</a:t>
              </a:r>
              <a:r>
                <a:rPr lang="en-US" altLang="zh-CN" sz="1400">
                  <a:latin typeface="Times New Roman" pitchFamily="18" charset="0"/>
                  <a:cs typeface="Times New Roman" pitchFamily="18" charset="0"/>
                </a:rPr>
                <a:t>(1)-(2)-(3)</a:t>
              </a:r>
              <a:endParaRPr lang="en-US" altLang="zh-CN" sz="1400"/>
            </a:p>
          </p:txBody>
        </p:sp>
        <p:sp>
          <p:nvSpPr>
            <p:cNvPr id="6170" name="Rectangle 234"/>
            <p:cNvSpPr>
              <a:spLocks noChangeArrowheads="1"/>
            </p:cNvSpPr>
            <p:nvPr/>
          </p:nvSpPr>
          <p:spPr bwMode="auto">
            <a:xfrm>
              <a:off x="3511" y="2723"/>
              <a:ext cx="1552" cy="191"/>
            </a:xfrm>
            <a:prstGeom prst="rect">
              <a:avLst/>
            </a:prstGeom>
            <a:noFill/>
            <a:ln w="9525">
              <a:noFill/>
              <a:miter lim="800000"/>
              <a:headEnd/>
              <a:tailEnd/>
            </a:ln>
          </p:spPr>
          <p:txBody>
            <a:bodyPr anchor="b"/>
            <a:lstStyle/>
            <a:p>
              <a:pPr algn="ctr" eaLnBrk="0" fontAlgn="b" hangingPunct="0"/>
              <a:r>
                <a:rPr lang="en-US" altLang="zh-CN" sz="1400">
                  <a:latin typeface="Times New Roman" pitchFamily="18" charset="0"/>
                  <a:cs typeface="Times New Roman" pitchFamily="18" charset="0"/>
                </a:rPr>
                <a:t>8 750</a:t>
              </a:r>
              <a:endParaRPr lang="en-US" altLang="zh-CN" sz="1400"/>
            </a:p>
          </p:txBody>
        </p:sp>
        <p:sp>
          <p:nvSpPr>
            <p:cNvPr id="6171" name="Rectangle 233"/>
            <p:cNvSpPr>
              <a:spLocks noChangeArrowheads="1"/>
            </p:cNvSpPr>
            <p:nvPr/>
          </p:nvSpPr>
          <p:spPr bwMode="auto">
            <a:xfrm>
              <a:off x="2199" y="2723"/>
              <a:ext cx="1312" cy="191"/>
            </a:xfrm>
            <a:prstGeom prst="rect">
              <a:avLst/>
            </a:prstGeom>
            <a:noFill/>
            <a:ln w="9525">
              <a:noFill/>
              <a:miter lim="800000"/>
              <a:headEnd/>
              <a:tailEnd/>
            </a:ln>
          </p:spPr>
          <p:txBody>
            <a:bodyPr anchor="b"/>
            <a:lstStyle/>
            <a:p>
              <a:pPr algn="ctr" eaLnBrk="0" fontAlgn="b" hangingPunct="0"/>
              <a:r>
                <a:rPr lang="en-US" altLang="zh-CN" sz="1400">
                  <a:latin typeface="Times New Roman" pitchFamily="18" charset="0"/>
                  <a:cs typeface="Times New Roman" pitchFamily="18" charset="0"/>
                </a:rPr>
                <a:t>5 000</a:t>
              </a:r>
              <a:endParaRPr lang="en-US" altLang="zh-CN" sz="1400"/>
            </a:p>
          </p:txBody>
        </p:sp>
        <p:sp>
          <p:nvSpPr>
            <p:cNvPr id="6172" name="Rectangle 232"/>
            <p:cNvSpPr>
              <a:spLocks noChangeArrowheads="1"/>
            </p:cNvSpPr>
            <p:nvPr/>
          </p:nvSpPr>
          <p:spPr bwMode="auto">
            <a:xfrm>
              <a:off x="703" y="2723"/>
              <a:ext cx="1496" cy="191"/>
            </a:xfrm>
            <a:prstGeom prst="rect">
              <a:avLst/>
            </a:prstGeom>
            <a:noFill/>
            <a:ln w="9525">
              <a:noFill/>
              <a:miter lim="800000"/>
              <a:headEnd/>
              <a:tailEnd/>
            </a:ln>
          </p:spPr>
          <p:txBody>
            <a:bodyPr/>
            <a:lstStyle/>
            <a:p>
              <a:pPr algn="just" eaLnBrk="0" fontAlgn="t" hangingPunct="0"/>
              <a:r>
                <a:rPr lang="zh-CN" altLang="en-US" sz="1400">
                  <a:latin typeface="宋体" pitchFamily="2" charset="-122"/>
                </a:rPr>
                <a:t>折旧额（</a:t>
              </a:r>
              <a:r>
                <a:rPr lang="en-US" altLang="zh-CN" sz="1400">
                  <a:latin typeface="Times New Roman" pitchFamily="18" charset="0"/>
                  <a:cs typeface="Times New Roman" pitchFamily="18" charset="0"/>
                </a:rPr>
                <a:t>3</a:t>
              </a:r>
              <a:r>
                <a:rPr lang="zh-CN" altLang="en-US" sz="1400">
                  <a:latin typeface="宋体" pitchFamily="2" charset="-122"/>
                </a:rPr>
                <a:t>）</a:t>
              </a:r>
              <a:endParaRPr lang="zh-CN" altLang="en-US" sz="1400"/>
            </a:p>
          </p:txBody>
        </p:sp>
        <p:sp>
          <p:nvSpPr>
            <p:cNvPr id="6173" name="Rectangle 231"/>
            <p:cNvSpPr>
              <a:spLocks noChangeArrowheads="1"/>
            </p:cNvSpPr>
            <p:nvPr/>
          </p:nvSpPr>
          <p:spPr bwMode="auto">
            <a:xfrm>
              <a:off x="3511" y="2532"/>
              <a:ext cx="1552" cy="191"/>
            </a:xfrm>
            <a:prstGeom prst="rect">
              <a:avLst/>
            </a:prstGeom>
            <a:noFill/>
            <a:ln w="9525">
              <a:noFill/>
              <a:miter lim="800000"/>
              <a:headEnd/>
              <a:tailEnd/>
            </a:ln>
          </p:spPr>
          <p:txBody>
            <a:bodyPr anchor="b"/>
            <a:lstStyle/>
            <a:p>
              <a:pPr algn="ctr" eaLnBrk="0" fontAlgn="b" hangingPunct="0"/>
              <a:r>
                <a:rPr lang="en-US" altLang="zh-CN" sz="1400">
                  <a:latin typeface="Times New Roman" pitchFamily="18" charset="0"/>
                  <a:cs typeface="Times New Roman" pitchFamily="18" charset="0"/>
                </a:rPr>
                <a:t>18 000</a:t>
              </a:r>
              <a:endParaRPr lang="en-US" altLang="zh-CN" sz="1400"/>
            </a:p>
          </p:txBody>
        </p:sp>
        <p:sp>
          <p:nvSpPr>
            <p:cNvPr id="6174" name="Rectangle 230"/>
            <p:cNvSpPr>
              <a:spLocks noChangeArrowheads="1"/>
            </p:cNvSpPr>
            <p:nvPr/>
          </p:nvSpPr>
          <p:spPr bwMode="auto">
            <a:xfrm>
              <a:off x="2199" y="2532"/>
              <a:ext cx="1312" cy="191"/>
            </a:xfrm>
            <a:prstGeom prst="rect">
              <a:avLst/>
            </a:prstGeom>
            <a:noFill/>
            <a:ln w="9525">
              <a:noFill/>
              <a:miter lim="800000"/>
              <a:headEnd/>
              <a:tailEnd/>
            </a:ln>
          </p:spPr>
          <p:txBody>
            <a:bodyPr anchor="b"/>
            <a:lstStyle/>
            <a:p>
              <a:pPr algn="ctr" eaLnBrk="0" fontAlgn="b" hangingPunct="0"/>
              <a:r>
                <a:rPr lang="en-US" altLang="zh-CN" sz="1400">
                  <a:latin typeface="Times New Roman" pitchFamily="18" charset="0"/>
                  <a:cs typeface="Times New Roman" pitchFamily="18" charset="0"/>
                </a:rPr>
                <a:t>20 000</a:t>
              </a:r>
              <a:endParaRPr lang="en-US" altLang="zh-CN" sz="1400"/>
            </a:p>
          </p:txBody>
        </p:sp>
        <p:sp>
          <p:nvSpPr>
            <p:cNvPr id="6175" name="Rectangle 229"/>
            <p:cNvSpPr>
              <a:spLocks noChangeArrowheads="1"/>
            </p:cNvSpPr>
            <p:nvPr/>
          </p:nvSpPr>
          <p:spPr bwMode="auto">
            <a:xfrm>
              <a:off x="703" y="2532"/>
              <a:ext cx="1496" cy="191"/>
            </a:xfrm>
            <a:prstGeom prst="rect">
              <a:avLst/>
            </a:prstGeom>
            <a:noFill/>
            <a:ln w="9525">
              <a:noFill/>
              <a:miter lim="800000"/>
              <a:headEnd/>
              <a:tailEnd/>
            </a:ln>
          </p:spPr>
          <p:txBody>
            <a:bodyPr/>
            <a:lstStyle/>
            <a:p>
              <a:pPr algn="just" eaLnBrk="0" fontAlgn="t" hangingPunct="0"/>
              <a:r>
                <a:rPr lang="zh-CN" altLang="en-US" sz="1400">
                  <a:latin typeface="宋体" pitchFamily="2" charset="-122"/>
                </a:rPr>
                <a:t>付现成本（</a:t>
              </a:r>
              <a:r>
                <a:rPr lang="en-US" altLang="zh-CN" sz="1400">
                  <a:latin typeface="Times New Roman" pitchFamily="18" charset="0"/>
                  <a:cs typeface="Times New Roman" pitchFamily="18" charset="0"/>
                </a:rPr>
                <a:t>2</a:t>
              </a:r>
              <a:r>
                <a:rPr lang="zh-CN" altLang="en-US" sz="1400">
                  <a:latin typeface="宋体" pitchFamily="2" charset="-122"/>
                </a:rPr>
                <a:t>）</a:t>
              </a:r>
              <a:endParaRPr lang="zh-CN" altLang="en-US" sz="1400"/>
            </a:p>
          </p:txBody>
        </p:sp>
        <p:sp>
          <p:nvSpPr>
            <p:cNvPr id="6176" name="Rectangle 228"/>
            <p:cNvSpPr>
              <a:spLocks noChangeArrowheads="1"/>
            </p:cNvSpPr>
            <p:nvPr/>
          </p:nvSpPr>
          <p:spPr bwMode="auto">
            <a:xfrm>
              <a:off x="3511" y="2341"/>
              <a:ext cx="1552" cy="191"/>
            </a:xfrm>
            <a:prstGeom prst="rect">
              <a:avLst/>
            </a:prstGeom>
            <a:noFill/>
            <a:ln w="9525">
              <a:noFill/>
              <a:miter lim="800000"/>
              <a:headEnd/>
              <a:tailEnd/>
            </a:ln>
          </p:spPr>
          <p:txBody>
            <a:bodyPr anchor="b"/>
            <a:lstStyle/>
            <a:p>
              <a:pPr algn="ctr" eaLnBrk="0" fontAlgn="b" hangingPunct="0"/>
              <a:r>
                <a:rPr lang="en-US" altLang="zh-CN" sz="1400">
                  <a:latin typeface="Times New Roman" pitchFamily="18" charset="0"/>
                  <a:cs typeface="Times New Roman" pitchFamily="18" charset="0"/>
                </a:rPr>
                <a:t>45 000</a:t>
              </a:r>
              <a:endParaRPr lang="en-US" altLang="zh-CN" sz="1400"/>
            </a:p>
          </p:txBody>
        </p:sp>
        <p:sp>
          <p:nvSpPr>
            <p:cNvPr id="6177" name="Rectangle 227"/>
            <p:cNvSpPr>
              <a:spLocks noChangeArrowheads="1"/>
            </p:cNvSpPr>
            <p:nvPr/>
          </p:nvSpPr>
          <p:spPr bwMode="auto">
            <a:xfrm>
              <a:off x="2199" y="2341"/>
              <a:ext cx="1312" cy="191"/>
            </a:xfrm>
            <a:prstGeom prst="rect">
              <a:avLst/>
            </a:prstGeom>
            <a:noFill/>
            <a:ln w="9525">
              <a:noFill/>
              <a:miter lim="800000"/>
              <a:headEnd/>
              <a:tailEnd/>
            </a:ln>
          </p:spPr>
          <p:txBody>
            <a:bodyPr anchor="b"/>
            <a:lstStyle/>
            <a:p>
              <a:pPr algn="ctr" eaLnBrk="0" fontAlgn="b" hangingPunct="0"/>
              <a:r>
                <a:rPr lang="en-US" altLang="zh-CN" sz="1400">
                  <a:latin typeface="Times New Roman" pitchFamily="18" charset="0"/>
                  <a:cs typeface="Times New Roman" pitchFamily="18" charset="0"/>
                </a:rPr>
                <a:t>40 000</a:t>
              </a:r>
              <a:endParaRPr lang="en-US" altLang="zh-CN" sz="1400"/>
            </a:p>
          </p:txBody>
        </p:sp>
        <p:sp>
          <p:nvSpPr>
            <p:cNvPr id="6178" name="Rectangle 226"/>
            <p:cNvSpPr>
              <a:spLocks noChangeArrowheads="1"/>
            </p:cNvSpPr>
            <p:nvPr/>
          </p:nvSpPr>
          <p:spPr bwMode="auto">
            <a:xfrm>
              <a:off x="703" y="2341"/>
              <a:ext cx="1496" cy="191"/>
            </a:xfrm>
            <a:prstGeom prst="rect">
              <a:avLst/>
            </a:prstGeom>
            <a:noFill/>
            <a:ln w="9525">
              <a:noFill/>
              <a:miter lim="800000"/>
              <a:headEnd/>
              <a:tailEnd/>
            </a:ln>
          </p:spPr>
          <p:txBody>
            <a:bodyPr/>
            <a:lstStyle/>
            <a:p>
              <a:pPr algn="just" eaLnBrk="0" fontAlgn="t" hangingPunct="0"/>
              <a:r>
                <a:rPr lang="zh-CN" altLang="en-US" sz="1400">
                  <a:latin typeface="宋体" pitchFamily="2" charset="-122"/>
                </a:rPr>
                <a:t>销售收入（</a:t>
              </a:r>
              <a:r>
                <a:rPr lang="en-US" altLang="zh-CN" sz="1400">
                  <a:latin typeface="Times New Roman" pitchFamily="18" charset="0"/>
                  <a:cs typeface="Times New Roman" pitchFamily="18" charset="0"/>
                </a:rPr>
                <a:t>1</a:t>
              </a:r>
              <a:r>
                <a:rPr lang="zh-CN" altLang="en-US" sz="1400">
                  <a:latin typeface="宋体" pitchFamily="2" charset="-122"/>
                </a:rPr>
                <a:t>）</a:t>
              </a:r>
              <a:endParaRPr lang="zh-CN" altLang="en-US" sz="1400"/>
            </a:p>
          </p:txBody>
        </p:sp>
        <p:sp>
          <p:nvSpPr>
            <p:cNvPr id="6179" name="Rectangle 225"/>
            <p:cNvSpPr>
              <a:spLocks noChangeArrowheads="1"/>
            </p:cNvSpPr>
            <p:nvPr/>
          </p:nvSpPr>
          <p:spPr bwMode="auto">
            <a:xfrm>
              <a:off x="3511" y="2134"/>
              <a:ext cx="1552" cy="207"/>
            </a:xfrm>
            <a:prstGeom prst="rect">
              <a:avLst/>
            </a:prstGeom>
            <a:noFill/>
            <a:ln w="9525">
              <a:noFill/>
              <a:miter lim="800000"/>
              <a:headEnd/>
              <a:tailEnd/>
            </a:ln>
          </p:spPr>
          <p:txBody>
            <a:bodyPr anchor="b"/>
            <a:lstStyle/>
            <a:p>
              <a:pPr algn="ctr" eaLnBrk="0" fontAlgn="b" hangingPunct="0"/>
              <a:r>
                <a:rPr lang="zh-CN" altLang="en-US" sz="1400">
                  <a:latin typeface="宋体" pitchFamily="2" charset="-122"/>
                </a:rPr>
                <a:t>新设备（第</a:t>
              </a:r>
              <a:r>
                <a:rPr lang="en-US" altLang="zh-CN" sz="1400">
                  <a:latin typeface="Times New Roman" pitchFamily="18" charset="0"/>
                  <a:cs typeface="Times New Roman" pitchFamily="18" charset="0"/>
                </a:rPr>
                <a:t>1</a:t>
              </a:r>
              <a:r>
                <a:rPr lang="zh-CN" altLang="en-US" sz="1400">
                  <a:latin typeface="宋体" pitchFamily="2" charset="-122"/>
                </a:rPr>
                <a:t>～</a:t>
              </a:r>
              <a:r>
                <a:rPr lang="en-US" altLang="zh-CN" sz="1400">
                  <a:latin typeface="Times New Roman" pitchFamily="18" charset="0"/>
                  <a:cs typeface="Times New Roman" pitchFamily="18" charset="0"/>
                </a:rPr>
                <a:t>8</a:t>
              </a:r>
              <a:r>
                <a:rPr lang="zh-CN" altLang="en-US" sz="1400">
                  <a:latin typeface="宋体" pitchFamily="2" charset="-122"/>
                </a:rPr>
                <a:t>年）</a:t>
              </a:r>
              <a:endParaRPr lang="zh-CN" altLang="en-US" sz="1400"/>
            </a:p>
          </p:txBody>
        </p:sp>
        <p:sp>
          <p:nvSpPr>
            <p:cNvPr id="6180" name="Rectangle 224"/>
            <p:cNvSpPr>
              <a:spLocks noChangeArrowheads="1"/>
            </p:cNvSpPr>
            <p:nvPr/>
          </p:nvSpPr>
          <p:spPr bwMode="auto">
            <a:xfrm>
              <a:off x="2199" y="2134"/>
              <a:ext cx="1312" cy="207"/>
            </a:xfrm>
            <a:prstGeom prst="rect">
              <a:avLst/>
            </a:prstGeom>
            <a:noFill/>
            <a:ln w="9525">
              <a:noFill/>
              <a:miter lim="800000"/>
              <a:headEnd/>
              <a:tailEnd/>
            </a:ln>
          </p:spPr>
          <p:txBody>
            <a:bodyPr anchor="b"/>
            <a:lstStyle/>
            <a:p>
              <a:pPr algn="ctr" eaLnBrk="0" fontAlgn="b" hangingPunct="0"/>
              <a:r>
                <a:rPr lang="zh-CN" altLang="en-US" sz="1400">
                  <a:latin typeface="宋体" pitchFamily="2" charset="-122"/>
                </a:rPr>
                <a:t>旧设备（第</a:t>
              </a:r>
              <a:r>
                <a:rPr lang="en-US" altLang="zh-CN" sz="1400">
                  <a:latin typeface="Times New Roman" pitchFamily="18" charset="0"/>
                  <a:cs typeface="Times New Roman" pitchFamily="18" charset="0"/>
                </a:rPr>
                <a:t>1</a:t>
              </a:r>
              <a:r>
                <a:rPr lang="zh-CN" altLang="en-US" sz="1400">
                  <a:latin typeface="宋体" pitchFamily="2" charset="-122"/>
                </a:rPr>
                <a:t>～</a:t>
              </a:r>
              <a:r>
                <a:rPr lang="en-US" altLang="zh-CN" sz="1400">
                  <a:latin typeface="Times New Roman" pitchFamily="18" charset="0"/>
                  <a:cs typeface="Times New Roman" pitchFamily="18" charset="0"/>
                </a:rPr>
                <a:t>4</a:t>
              </a:r>
              <a:r>
                <a:rPr lang="zh-CN" altLang="en-US" sz="1400">
                  <a:latin typeface="宋体" pitchFamily="2" charset="-122"/>
                </a:rPr>
                <a:t>年）</a:t>
              </a:r>
              <a:endParaRPr lang="zh-CN" altLang="en-US" sz="1400"/>
            </a:p>
          </p:txBody>
        </p:sp>
        <p:sp>
          <p:nvSpPr>
            <p:cNvPr id="6181" name="Rectangle 223"/>
            <p:cNvSpPr>
              <a:spLocks noChangeArrowheads="1"/>
            </p:cNvSpPr>
            <p:nvPr/>
          </p:nvSpPr>
          <p:spPr bwMode="auto">
            <a:xfrm>
              <a:off x="703" y="2134"/>
              <a:ext cx="1496" cy="207"/>
            </a:xfrm>
            <a:prstGeom prst="rect">
              <a:avLst/>
            </a:prstGeom>
            <a:noFill/>
            <a:ln w="9525">
              <a:noFill/>
              <a:miter lim="800000"/>
              <a:headEnd/>
              <a:tailEnd/>
            </a:ln>
          </p:spPr>
          <p:txBody>
            <a:bodyPr anchor="b"/>
            <a:lstStyle/>
            <a:p>
              <a:pPr algn="ctr" eaLnBrk="0" fontAlgn="b" hangingPunct="0"/>
              <a:r>
                <a:rPr lang="zh-CN" altLang="en-US" sz="1400">
                  <a:latin typeface="宋体" pitchFamily="2" charset="-122"/>
                </a:rPr>
                <a:t>项目</a:t>
              </a:r>
              <a:endParaRPr lang="zh-CN" altLang="en-US" sz="1400"/>
            </a:p>
          </p:txBody>
        </p:sp>
        <p:sp>
          <p:nvSpPr>
            <p:cNvPr id="6182" name="Rectangle 220"/>
            <p:cNvSpPr>
              <a:spLocks noChangeArrowheads="1"/>
            </p:cNvSpPr>
            <p:nvPr/>
          </p:nvSpPr>
          <p:spPr bwMode="auto">
            <a:xfrm>
              <a:off x="703" y="1933"/>
              <a:ext cx="4360" cy="201"/>
            </a:xfrm>
            <a:prstGeom prst="rect">
              <a:avLst/>
            </a:prstGeom>
            <a:noFill/>
            <a:ln w="9525">
              <a:noFill/>
              <a:miter lim="800000"/>
              <a:headEnd/>
              <a:tailEnd/>
            </a:ln>
          </p:spPr>
          <p:txBody>
            <a:bodyPr anchor="b"/>
            <a:lstStyle/>
            <a:p>
              <a:pPr algn="ctr" eaLnBrk="0" fontAlgn="b" hangingPunct="0"/>
              <a:r>
                <a:rPr lang="zh-CN" altLang="en-US" sz="1400" b="1">
                  <a:latin typeface="宋体" pitchFamily="2" charset="-122"/>
                </a:rPr>
                <a:t>表</a:t>
              </a:r>
              <a:r>
                <a:rPr lang="en-US" altLang="zh-CN" sz="1400" b="1">
                  <a:latin typeface="Times New Roman" pitchFamily="18" charset="0"/>
                  <a:cs typeface="Times New Roman" pitchFamily="18" charset="0"/>
                </a:rPr>
                <a:t>8</a:t>
              </a:r>
              <a:r>
                <a:rPr lang="zh-CN" altLang="en-US" sz="1400" b="1">
                  <a:latin typeface="宋体" pitchFamily="2" charset="-122"/>
                </a:rPr>
                <a:t>－</a:t>
              </a:r>
              <a:r>
                <a:rPr lang="en-US" altLang="zh-CN" sz="1400" b="1">
                  <a:latin typeface="Times New Roman" pitchFamily="18" charset="0"/>
                  <a:cs typeface="Times New Roman" pitchFamily="18" charset="0"/>
                </a:rPr>
                <a:t>7                              </a:t>
              </a:r>
              <a:r>
                <a:rPr lang="zh-CN" altLang="en-US" sz="1400" b="1">
                  <a:latin typeface="宋体" pitchFamily="2" charset="-122"/>
                </a:rPr>
                <a:t>新旧设备的营业现金流量</a:t>
              </a:r>
              <a:r>
                <a:rPr lang="zh-CN" altLang="en-US" sz="1400" b="1">
                  <a:latin typeface="Times New Roman" pitchFamily="18" charset="0"/>
                  <a:cs typeface="Times New Roman" pitchFamily="18" charset="0"/>
                </a:rPr>
                <a:t> </a:t>
              </a:r>
              <a:r>
                <a:rPr lang="zh-CN" altLang="en-US" sz="1400">
                  <a:latin typeface="Times New Roman" pitchFamily="18" charset="0"/>
                  <a:cs typeface="Times New Roman" pitchFamily="18" charset="0"/>
                </a:rPr>
                <a:t>                     </a:t>
              </a:r>
              <a:r>
                <a:rPr lang="zh-CN" altLang="en-US" sz="1400">
                  <a:latin typeface="宋体" pitchFamily="2" charset="-122"/>
                </a:rPr>
                <a:t>单位：万元</a:t>
              </a:r>
              <a:endParaRPr lang="zh-CN" altLang="en-US" sz="1400"/>
            </a:p>
          </p:txBody>
        </p:sp>
        <p:sp>
          <p:nvSpPr>
            <p:cNvPr id="6183" name="Line 247"/>
            <p:cNvSpPr>
              <a:spLocks noChangeShapeType="1"/>
            </p:cNvSpPr>
            <p:nvPr/>
          </p:nvSpPr>
          <p:spPr bwMode="auto">
            <a:xfrm>
              <a:off x="703" y="1933"/>
              <a:ext cx="4360" cy="0"/>
            </a:xfrm>
            <a:prstGeom prst="line">
              <a:avLst/>
            </a:prstGeom>
            <a:noFill/>
            <a:ln w="9525">
              <a:noFill/>
              <a:round/>
              <a:headEnd/>
              <a:tailEnd/>
            </a:ln>
          </p:spPr>
          <p:txBody>
            <a:bodyPr/>
            <a:lstStyle/>
            <a:p>
              <a:endParaRPr lang="zh-CN" altLang="en-US"/>
            </a:p>
          </p:txBody>
        </p:sp>
        <p:sp>
          <p:nvSpPr>
            <p:cNvPr id="6184" name="Line 248"/>
            <p:cNvSpPr>
              <a:spLocks noChangeShapeType="1"/>
            </p:cNvSpPr>
            <p:nvPr/>
          </p:nvSpPr>
          <p:spPr bwMode="auto">
            <a:xfrm>
              <a:off x="703" y="3818"/>
              <a:ext cx="4360" cy="0"/>
            </a:xfrm>
            <a:prstGeom prst="line">
              <a:avLst/>
            </a:prstGeom>
            <a:noFill/>
            <a:ln w="12700">
              <a:solidFill>
                <a:schemeClr val="tx1"/>
              </a:solidFill>
              <a:round/>
              <a:headEnd/>
              <a:tailEnd/>
            </a:ln>
          </p:spPr>
          <p:txBody>
            <a:bodyPr/>
            <a:lstStyle/>
            <a:p>
              <a:endParaRPr lang="zh-CN" altLang="en-US"/>
            </a:p>
          </p:txBody>
        </p:sp>
        <p:sp>
          <p:nvSpPr>
            <p:cNvPr id="6185" name="Line 249"/>
            <p:cNvSpPr>
              <a:spLocks noChangeShapeType="1"/>
            </p:cNvSpPr>
            <p:nvPr/>
          </p:nvSpPr>
          <p:spPr bwMode="auto">
            <a:xfrm>
              <a:off x="703" y="1933"/>
              <a:ext cx="0" cy="981"/>
            </a:xfrm>
            <a:prstGeom prst="line">
              <a:avLst/>
            </a:prstGeom>
            <a:noFill/>
            <a:ln w="9525">
              <a:noFill/>
              <a:round/>
              <a:headEnd/>
              <a:tailEnd/>
            </a:ln>
          </p:spPr>
          <p:txBody>
            <a:bodyPr/>
            <a:lstStyle/>
            <a:p>
              <a:endParaRPr lang="zh-CN" altLang="en-US"/>
            </a:p>
          </p:txBody>
        </p:sp>
        <p:sp>
          <p:nvSpPr>
            <p:cNvPr id="6186" name="Line 250"/>
            <p:cNvSpPr>
              <a:spLocks noChangeShapeType="1"/>
            </p:cNvSpPr>
            <p:nvPr/>
          </p:nvSpPr>
          <p:spPr bwMode="auto">
            <a:xfrm>
              <a:off x="5063" y="1933"/>
              <a:ext cx="0" cy="981"/>
            </a:xfrm>
            <a:prstGeom prst="line">
              <a:avLst/>
            </a:prstGeom>
            <a:noFill/>
            <a:ln w="9525">
              <a:noFill/>
              <a:round/>
              <a:headEnd/>
              <a:tailEnd/>
            </a:ln>
          </p:spPr>
          <p:txBody>
            <a:bodyPr/>
            <a:lstStyle/>
            <a:p>
              <a:endParaRPr lang="zh-CN" altLang="en-US"/>
            </a:p>
          </p:txBody>
        </p:sp>
        <p:sp>
          <p:nvSpPr>
            <p:cNvPr id="6187" name="Line 252"/>
            <p:cNvSpPr>
              <a:spLocks noChangeShapeType="1"/>
            </p:cNvSpPr>
            <p:nvPr/>
          </p:nvSpPr>
          <p:spPr bwMode="auto">
            <a:xfrm>
              <a:off x="703" y="2134"/>
              <a:ext cx="4360" cy="0"/>
            </a:xfrm>
            <a:prstGeom prst="line">
              <a:avLst/>
            </a:prstGeom>
            <a:noFill/>
            <a:ln w="12700" cap="rnd">
              <a:solidFill>
                <a:srgbClr val="000000"/>
              </a:solidFill>
              <a:round/>
              <a:headEnd/>
              <a:tailEnd/>
            </a:ln>
          </p:spPr>
          <p:txBody>
            <a:bodyPr/>
            <a:lstStyle/>
            <a:p>
              <a:endParaRPr lang="zh-CN" altLang="en-US"/>
            </a:p>
          </p:txBody>
        </p:sp>
        <p:sp>
          <p:nvSpPr>
            <p:cNvPr id="6188" name="Line 256"/>
            <p:cNvSpPr>
              <a:spLocks noChangeShapeType="1"/>
            </p:cNvSpPr>
            <p:nvPr/>
          </p:nvSpPr>
          <p:spPr bwMode="auto">
            <a:xfrm>
              <a:off x="703" y="2341"/>
              <a:ext cx="4360" cy="0"/>
            </a:xfrm>
            <a:prstGeom prst="line">
              <a:avLst/>
            </a:prstGeom>
            <a:noFill/>
            <a:ln w="12700" cap="rnd">
              <a:solidFill>
                <a:srgbClr val="000000"/>
              </a:solidFill>
              <a:round/>
              <a:headEnd/>
              <a:tailEnd/>
            </a:ln>
          </p:spPr>
          <p:txBody>
            <a:bodyPr/>
            <a:lstStyle/>
            <a:p>
              <a:endParaRPr lang="zh-CN" altLang="en-US"/>
            </a:p>
          </p:txBody>
        </p:sp>
        <p:sp>
          <p:nvSpPr>
            <p:cNvPr id="6189" name="Line 257"/>
            <p:cNvSpPr>
              <a:spLocks noChangeShapeType="1"/>
            </p:cNvSpPr>
            <p:nvPr/>
          </p:nvSpPr>
          <p:spPr bwMode="auto">
            <a:xfrm>
              <a:off x="2199" y="2134"/>
              <a:ext cx="0" cy="780"/>
            </a:xfrm>
            <a:prstGeom prst="line">
              <a:avLst/>
            </a:prstGeom>
            <a:noFill/>
            <a:ln w="12700" cap="rnd">
              <a:solidFill>
                <a:srgbClr val="000000"/>
              </a:solidFill>
              <a:round/>
              <a:headEnd/>
              <a:tailEnd/>
            </a:ln>
          </p:spPr>
          <p:txBody>
            <a:bodyPr/>
            <a:lstStyle/>
            <a:p>
              <a:endParaRPr lang="zh-CN" altLang="en-US"/>
            </a:p>
          </p:txBody>
        </p:sp>
        <p:sp>
          <p:nvSpPr>
            <p:cNvPr id="6190" name="Line 261"/>
            <p:cNvSpPr>
              <a:spLocks noChangeShapeType="1"/>
            </p:cNvSpPr>
            <p:nvPr/>
          </p:nvSpPr>
          <p:spPr bwMode="auto">
            <a:xfrm>
              <a:off x="3511" y="2134"/>
              <a:ext cx="0" cy="780"/>
            </a:xfrm>
            <a:prstGeom prst="line">
              <a:avLst/>
            </a:prstGeom>
            <a:noFill/>
            <a:ln w="12700" cap="rnd">
              <a:solidFill>
                <a:srgbClr val="000000"/>
              </a:solidFill>
              <a:round/>
              <a:headEnd/>
              <a:tailEnd/>
            </a:ln>
          </p:spPr>
          <p:txBody>
            <a:bodyPr/>
            <a:lstStyle/>
            <a:p>
              <a:endParaRPr lang="zh-CN" altLang="en-US"/>
            </a:p>
          </p:txBody>
        </p:sp>
        <p:sp>
          <p:nvSpPr>
            <p:cNvPr id="6191" name="Line 268"/>
            <p:cNvSpPr>
              <a:spLocks noChangeShapeType="1"/>
            </p:cNvSpPr>
            <p:nvPr/>
          </p:nvSpPr>
          <p:spPr bwMode="auto">
            <a:xfrm>
              <a:off x="703" y="2914"/>
              <a:ext cx="4360" cy="0"/>
            </a:xfrm>
            <a:prstGeom prst="line">
              <a:avLst/>
            </a:prstGeom>
            <a:noFill/>
            <a:ln w="12700">
              <a:solidFill>
                <a:schemeClr val="tx1"/>
              </a:solidFill>
              <a:round/>
              <a:headEnd/>
              <a:tailEnd/>
            </a:ln>
          </p:spPr>
          <p:txBody>
            <a:bodyPr/>
            <a:lstStyle/>
            <a:p>
              <a:endParaRPr lang="zh-CN" altLang="en-US"/>
            </a:p>
          </p:txBody>
        </p:sp>
        <p:sp>
          <p:nvSpPr>
            <p:cNvPr id="6192" name="Line 292"/>
            <p:cNvSpPr>
              <a:spLocks noChangeShapeType="1"/>
            </p:cNvSpPr>
            <p:nvPr/>
          </p:nvSpPr>
          <p:spPr bwMode="auto">
            <a:xfrm>
              <a:off x="703" y="3105"/>
              <a:ext cx="0" cy="191"/>
            </a:xfrm>
            <a:prstGeom prst="line">
              <a:avLst/>
            </a:prstGeom>
            <a:noFill/>
            <a:ln w="9525">
              <a:noFill/>
              <a:round/>
              <a:headEnd/>
              <a:tailEnd/>
            </a:ln>
          </p:spPr>
          <p:txBody>
            <a:bodyPr/>
            <a:lstStyle/>
            <a:p>
              <a:endParaRPr lang="zh-CN" altLang="en-US"/>
            </a:p>
          </p:txBody>
        </p:sp>
        <p:sp>
          <p:nvSpPr>
            <p:cNvPr id="6193" name="Line 293"/>
            <p:cNvSpPr>
              <a:spLocks noChangeShapeType="1"/>
            </p:cNvSpPr>
            <p:nvPr/>
          </p:nvSpPr>
          <p:spPr bwMode="auto">
            <a:xfrm>
              <a:off x="703" y="2914"/>
              <a:ext cx="0" cy="191"/>
            </a:xfrm>
            <a:prstGeom prst="line">
              <a:avLst/>
            </a:prstGeom>
            <a:noFill/>
            <a:ln w="9525">
              <a:noFill/>
              <a:round/>
              <a:headEnd/>
              <a:tailEnd/>
            </a:ln>
          </p:spPr>
          <p:txBody>
            <a:bodyPr/>
            <a:lstStyle/>
            <a:p>
              <a:endParaRPr lang="zh-CN" altLang="en-US"/>
            </a:p>
          </p:txBody>
        </p:sp>
        <p:sp>
          <p:nvSpPr>
            <p:cNvPr id="6194" name="Line 295"/>
            <p:cNvSpPr>
              <a:spLocks noChangeShapeType="1"/>
            </p:cNvSpPr>
            <p:nvPr/>
          </p:nvSpPr>
          <p:spPr bwMode="auto">
            <a:xfrm>
              <a:off x="2199" y="2914"/>
              <a:ext cx="0" cy="382"/>
            </a:xfrm>
            <a:prstGeom prst="line">
              <a:avLst/>
            </a:prstGeom>
            <a:noFill/>
            <a:ln w="12700">
              <a:solidFill>
                <a:srgbClr val="000000"/>
              </a:solidFill>
              <a:round/>
              <a:headEnd/>
              <a:tailEnd/>
            </a:ln>
          </p:spPr>
          <p:txBody>
            <a:bodyPr/>
            <a:lstStyle/>
            <a:p>
              <a:endParaRPr lang="zh-CN" altLang="en-US"/>
            </a:p>
          </p:txBody>
        </p:sp>
        <p:sp>
          <p:nvSpPr>
            <p:cNvPr id="6195" name="Line 297"/>
            <p:cNvSpPr>
              <a:spLocks noChangeShapeType="1"/>
            </p:cNvSpPr>
            <p:nvPr/>
          </p:nvSpPr>
          <p:spPr bwMode="auto">
            <a:xfrm>
              <a:off x="3511" y="2914"/>
              <a:ext cx="0" cy="382"/>
            </a:xfrm>
            <a:prstGeom prst="line">
              <a:avLst/>
            </a:prstGeom>
            <a:noFill/>
            <a:ln w="12700">
              <a:solidFill>
                <a:srgbClr val="000000"/>
              </a:solidFill>
              <a:round/>
              <a:headEnd/>
              <a:tailEnd/>
            </a:ln>
          </p:spPr>
          <p:txBody>
            <a:bodyPr/>
            <a:lstStyle/>
            <a:p>
              <a:endParaRPr lang="zh-CN" altLang="en-US"/>
            </a:p>
          </p:txBody>
        </p:sp>
        <p:sp>
          <p:nvSpPr>
            <p:cNvPr id="6196" name="Line 299"/>
            <p:cNvSpPr>
              <a:spLocks noChangeShapeType="1"/>
            </p:cNvSpPr>
            <p:nvPr/>
          </p:nvSpPr>
          <p:spPr bwMode="auto">
            <a:xfrm>
              <a:off x="5063" y="3105"/>
              <a:ext cx="0" cy="191"/>
            </a:xfrm>
            <a:prstGeom prst="line">
              <a:avLst/>
            </a:prstGeom>
            <a:noFill/>
            <a:ln w="9525">
              <a:noFill/>
              <a:round/>
              <a:headEnd/>
              <a:tailEnd/>
            </a:ln>
          </p:spPr>
          <p:txBody>
            <a:bodyPr/>
            <a:lstStyle/>
            <a:p>
              <a:endParaRPr lang="zh-CN" altLang="en-US"/>
            </a:p>
          </p:txBody>
        </p:sp>
        <p:sp>
          <p:nvSpPr>
            <p:cNvPr id="6197" name="Line 300"/>
            <p:cNvSpPr>
              <a:spLocks noChangeShapeType="1"/>
            </p:cNvSpPr>
            <p:nvPr/>
          </p:nvSpPr>
          <p:spPr bwMode="auto">
            <a:xfrm>
              <a:off x="5063" y="2914"/>
              <a:ext cx="0" cy="191"/>
            </a:xfrm>
            <a:prstGeom prst="line">
              <a:avLst/>
            </a:prstGeom>
            <a:noFill/>
            <a:ln w="9525">
              <a:noFill/>
              <a:round/>
              <a:headEnd/>
              <a:tailEnd/>
            </a:ln>
          </p:spPr>
          <p:txBody>
            <a:bodyPr/>
            <a:lstStyle/>
            <a:p>
              <a:endParaRPr lang="zh-CN" altLang="en-US"/>
            </a:p>
          </p:txBody>
        </p:sp>
        <p:sp>
          <p:nvSpPr>
            <p:cNvPr id="6198" name="Line 301"/>
            <p:cNvSpPr>
              <a:spLocks noChangeShapeType="1"/>
            </p:cNvSpPr>
            <p:nvPr/>
          </p:nvSpPr>
          <p:spPr bwMode="auto">
            <a:xfrm>
              <a:off x="703" y="3296"/>
              <a:ext cx="0" cy="191"/>
            </a:xfrm>
            <a:prstGeom prst="line">
              <a:avLst/>
            </a:prstGeom>
            <a:noFill/>
            <a:ln w="9525">
              <a:noFill/>
              <a:round/>
              <a:headEnd/>
              <a:tailEnd/>
            </a:ln>
          </p:spPr>
          <p:txBody>
            <a:bodyPr/>
            <a:lstStyle/>
            <a:p>
              <a:endParaRPr lang="zh-CN" altLang="en-US"/>
            </a:p>
          </p:txBody>
        </p:sp>
        <p:sp>
          <p:nvSpPr>
            <p:cNvPr id="6199" name="Line 302"/>
            <p:cNvSpPr>
              <a:spLocks noChangeShapeType="1"/>
            </p:cNvSpPr>
            <p:nvPr/>
          </p:nvSpPr>
          <p:spPr bwMode="auto">
            <a:xfrm>
              <a:off x="3511" y="3296"/>
              <a:ext cx="0" cy="522"/>
            </a:xfrm>
            <a:prstGeom prst="line">
              <a:avLst/>
            </a:prstGeom>
            <a:noFill/>
            <a:ln w="12700">
              <a:solidFill>
                <a:schemeClr val="tx1"/>
              </a:solidFill>
              <a:round/>
              <a:headEnd/>
              <a:tailEnd/>
            </a:ln>
          </p:spPr>
          <p:txBody>
            <a:bodyPr/>
            <a:lstStyle/>
            <a:p>
              <a:endParaRPr lang="zh-CN" altLang="en-US"/>
            </a:p>
          </p:txBody>
        </p:sp>
        <p:sp>
          <p:nvSpPr>
            <p:cNvPr id="6200" name="Line 303"/>
            <p:cNvSpPr>
              <a:spLocks noChangeShapeType="1"/>
            </p:cNvSpPr>
            <p:nvPr/>
          </p:nvSpPr>
          <p:spPr bwMode="auto">
            <a:xfrm>
              <a:off x="5063" y="3296"/>
              <a:ext cx="0" cy="191"/>
            </a:xfrm>
            <a:prstGeom prst="line">
              <a:avLst/>
            </a:prstGeom>
            <a:noFill/>
            <a:ln w="9525">
              <a:noFill/>
              <a:round/>
              <a:headEnd/>
              <a:tailEnd/>
            </a:ln>
          </p:spPr>
          <p:txBody>
            <a:bodyPr/>
            <a:lstStyle/>
            <a:p>
              <a:endParaRPr lang="zh-CN" altLang="en-US"/>
            </a:p>
          </p:txBody>
        </p:sp>
        <p:sp>
          <p:nvSpPr>
            <p:cNvPr id="6201" name="Line 304"/>
            <p:cNvSpPr>
              <a:spLocks noChangeShapeType="1"/>
            </p:cNvSpPr>
            <p:nvPr/>
          </p:nvSpPr>
          <p:spPr bwMode="auto">
            <a:xfrm>
              <a:off x="703" y="3296"/>
              <a:ext cx="4360" cy="0"/>
            </a:xfrm>
            <a:prstGeom prst="line">
              <a:avLst/>
            </a:prstGeom>
            <a:noFill/>
            <a:ln w="12700">
              <a:solidFill>
                <a:schemeClr val="tx1"/>
              </a:solidFill>
              <a:round/>
              <a:headEnd/>
              <a:tailEnd/>
            </a:ln>
          </p:spPr>
          <p:txBody>
            <a:bodyPr/>
            <a:lstStyle/>
            <a:p>
              <a:endParaRPr lang="zh-CN" altLang="en-US"/>
            </a:p>
          </p:txBody>
        </p:sp>
        <p:sp>
          <p:nvSpPr>
            <p:cNvPr id="6202" name="Line 312"/>
            <p:cNvSpPr>
              <a:spLocks noChangeShapeType="1"/>
            </p:cNvSpPr>
            <p:nvPr/>
          </p:nvSpPr>
          <p:spPr bwMode="auto">
            <a:xfrm>
              <a:off x="703" y="3487"/>
              <a:ext cx="0" cy="331"/>
            </a:xfrm>
            <a:prstGeom prst="line">
              <a:avLst/>
            </a:prstGeom>
            <a:noFill/>
            <a:ln w="9525">
              <a:noFill/>
              <a:round/>
              <a:headEnd/>
              <a:tailEnd/>
            </a:ln>
          </p:spPr>
          <p:txBody>
            <a:bodyPr/>
            <a:lstStyle/>
            <a:p>
              <a:endParaRPr lang="zh-CN" altLang="en-US"/>
            </a:p>
          </p:txBody>
        </p:sp>
        <p:sp>
          <p:nvSpPr>
            <p:cNvPr id="6203" name="Line 315"/>
            <p:cNvSpPr>
              <a:spLocks noChangeShapeType="1"/>
            </p:cNvSpPr>
            <p:nvPr/>
          </p:nvSpPr>
          <p:spPr bwMode="auto">
            <a:xfrm>
              <a:off x="2199" y="3296"/>
              <a:ext cx="0" cy="522"/>
            </a:xfrm>
            <a:prstGeom prst="line">
              <a:avLst/>
            </a:prstGeom>
            <a:noFill/>
            <a:ln w="12700">
              <a:solidFill>
                <a:schemeClr val="tx1"/>
              </a:solidFill>
              <a:round/>
              <a:headEnd/>
              <a:tailEnd/>
            </a:ln>
          </p:spPr>
          <p:txBody>
            <a:bodyPr/>
            <a:lstStyle/>
            <a:p>
              <a:endParaRPr lang="zh-CN" altLang="en-US"/>
            </a:p>
          </p:txBody>
        </p:sp>
        <p:sp>
          <p:nvSpPr>
            <p:cNvPr id="6204" name="Line 318"/>
            <p:cNvSpPr>
              <a:spLocks noChangeShapeType="1"/>
            </p:cNvSpPr>
            <p:nvPr/>
          </p:nvSpPr>
          <p:spPr bwMode="auto">
            <a:xfrm>
              <a:off x="5063" y="3487"/>
              <a:ext cx="0" cy="331"/>
            </a:xfrm>
            <a:prstGeom prst="line">
              <a:avLst/>
            </a:prstGeom>
            <a:noFill/>
            <a:ln w="9525">
              <a:noFill/>
              <a:round/>
              <a:headEnd/>
              <a:tailEnd/>
            </a:ln>
          </p:spPr>
          <p:txBody>
            <a:bodyPr/>
            <a:lstStyle/>
            <a:p>
              <a:endParaRPr lang="zh-CN" altLang="en-US"/>
            </a:p>
          </p:txBody>
        </p:sp>
      </p:grpSp>
      <p:sp>
        <p:nvSpPr>
          <p:cNvPr id="6154" name="Rectangle 328"/>
          <p:cNvSpPr>
            <a:spLocks noChangeArrowheads="1"/>
          </p:cNvSpPr>
          <p:nvPr/>
        </p:nvSpPr>
        <p:spPr bwMode="auto">
          <a:xfrm>
            <a:off x="755650" y="2060575"/>
            <a:ext cx="7056438" cy="1006475"/>
          </a:xfrm>
          <a:prstGeom prst="rect">
            <a:avLst/>
          </a:prstGeom>
          <a:noFill/>
          <a:ln w="9525">
            <a:noFill/>
            <a:miter lim="800000"/>
            <a:headEnd/>
            <a:tailEnd/>
          </a:ln>
        </p:spPr>
        <p:txBody>
          <a:bodyPr anchor="ctr">
            <a:spAutoFit/>
          </a:bodyPr>
          <a:lstStyle/>
          <a:p>
            <a:pPr indent="266700"/>
            <a:r>
              <a:rPr lang="zh-CN" altLang="en-US" sz="2000"/>
              <a:t>① 计算新旧设备的营业现金流量：</a:t>
            </a:r>
          </a:p>
          <a:p>
            <a:pPr indent="266700"/>
            <a:r>
              <a:rPr lang="zh-CN" altLang="en-US" sz="2000"/>
              <a:t>            旧设备的年折旧额＝</a:t>
            </a:r>
            <a:r>
              <a:rPr lang="en-US" altLang="zh-CN" sz="2000"/>
              <a:t>20 000÷4</a:t>
            </a:r>
            <a:r>
              <a:rPr lang="zh-CN" altLang="en-US" sz="2000"/>
              <a:t>＝</a:t>
            </a:r>
            <a:r>
              <a:rPr lang="en-US" altLang="zh-CN" sz="2000"/>
              <a:t>5 000</a:t>
            </a:r>
          </a:p>
          <a:p>
            <a:pPr indent="266700"/>
            <a:r>
              <a:rPr lang="zh-CN" altLang="en-US" sz="2000"/>
              <a:t>            新设备的年折旧额＝</a:t>
            </a:r>
            <a:r>
              <a:rPr lang="en-US" altLang="zh-CN" sz="2000"/>
              <a:t>70 000÷8</a:t>
            </a:r>
            <a:r>
              <a:rPr lang="zh-CN" altLang="en-US" sz="2000"/>
              <a:t>＝</a:t>
            </a:r>
            <a:r>
              <a:rPr lang="en-US" altLang="zh-CN" sz="2000"/>
              <a:t>8 750</a:t>
            </a:r>
          </a:p>
        </p:txBody>
      </p:sp>
      <p:sp>
        <p:nvSpPr>
          <p:cNvPr id="6155" name="Text Box 329"/>
          <p:cNvSpPr txBox="1">
            <a:spLocks noChangeArrowheads="1"/>
          </p:cNvSpPr>
          <p:nvPr/>
        </p:nvSpPr>
        <p:spPr bwMode="auto">
          <a:xfrm>
            <a:off x="611188" y="1557338"/>
            <a:ext cx="4968875" cy="396875"/>
          </a:xfrm>
          <a:prstGeom prst="rect">
            <a:avLst/>
          </a:prstGeom>
          <a:noFill/>
          <a:ln w="9525">
            <a:noFill/>
            <a:miter lim="800000"/>
            <a:headEnd/>
            <a:tailEnd/>
          </a:ln>
        </p:spPr>
        <p:txBody>
          <a:bodyPr>
            <a:spAutoFit/>
          </a:bodyPr>
          <a:lstStyle/>
          <a:p>
            <a:pPr>
              <a:spcBef>
                <a:spcPct val="50000"/>
              </a:spcBef>
            </a:pPr>
            <a:r>
              <a:rPr lang="zh-CN" altLang="en-US" sz="2000" b="1"/>
              <a:t>（</a:t>
            </a:r>
            <a:r>
              <a:rPr lang="en-US" altLang="zh-CN" sz="2000" b="1"/>
              <a:t>1</a:t>
            </a:r>
            <a:r>
              <a:rPr lang="zh-CN" altLang="en-US" sz="2000" b="1"/>
              <a:t>）直接使用净现值法</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0" y="908050"/>
            <a:ext cx="9144000" cy="457200"/>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sz="2400" b="1">
                <a:solidFill>
                  <a:schemeClr val="bg1"/>
                </a:solidFill>
              </a:rPr>
              <a:t>8.2.1 </a:t>
            </a:r>
            <a:r>
              <a:rPr lang="zh-CN" altLang="en-US" sz="2400" b="1">
                <a:solidFill>
                  <a:schemeClr val="bg1"/>
                </a:solidFill>
              </a:rPr>
              <a:t>固定资产更新决策</a:t>
            </a:r>
          </a:p>
        </p:txBody>
      </p:sp>
      <p:sp>
        <p:nvSpPr>
          <p:cNvPr id="7172" name="AutoShape 3"/>
          <p:cNvSpPr>
            <a:spLocks noChangeArrowheads="1"/>
          </p:cNvSpPr>
          <p:nvPr/>
        </p:nvSpPr>
        <p:spPr bwMode="auto">
          <a:xfrm>
            <a:off x="5076825" y="188913"/>
            <a:ext cx="2808288" cy="503237"/>
          </a:xfrm>
          <a:prstGeom prst="flowChartAlternateProcess">
            <a:avLst/>
          </a:prstGeom>
          <a:solidFill>
            <a:srgbClr val="000080"/>
          </a:solidFill>
          <a:ln w="9525">
            <a:solidFill>
              <a:schemeClr val="tx1"/>
            </a:solidFill>
            <a:miter lim="800000"/>
            <a:headEnd/>
            <a:tailEnd/>
          </a:ln>
        </p:spPr>
        <p:txBody>
          <a:bodyPr wrap="none" anchor="ctr"/>
          <a:lstStyle/>
          <a:p>
            <a:pPr algn="ctr"/>
            <a:r>
              <a:rPr lang="en-US" altLang="zh-CN" b="1">
                <a:solidFill>
                  <a:schemeClr val="bg1"/>
                </a:solidFill>
              </a:rPr>
              <a:t>8.2 </a:t>
            </a:r>
            <a:r>
              <a:rPr lang="zh-CN" altLang="en-US" b="1">
                <a:solidFill>
                  <a:schemeClr val="bg1"/>
                </a:solidFill>
              </a:rPr>
              <a:t>项目投资决策</a:t>
            </a:r>
          </a:p>
        </p:txBody>
      </p:sp>
      <p:sp>
        <p:nvSpPr>
          <p:cNvPr id="7173" name="AutoShape 4"/>
          <p:cNvSpPr>
            <a:spLocks noChangeArrowheads="1"/>
          </p:cNvSpPr>
          <p:nvPr/>
        </p:nvSpPr>
        <p:spPr bwMode="auto">
          <a:xfrm>
            <a:off x="179388" y="2205038"/>
            <a:ext cx="8640762" cy="2447925"/>
          </a:xfrm>
          <a:prstGeom prst="roundRect">
            <a:avLst>
              <a:gd name="adj" fmla="val 16667"/>
            </a:avLst>
          </a:prstGeom>
          <a:solidFill>
            <a:schemeClr val="folHlink"/>
          </a:solidFill>
          <a:ln w="9525">
            <a:solidFill>
              <a:srgbClr val="800000"/>
            </a:solidFill>
            <a:round/>
            <a:headEnd/>
            <a:tailEnd/>
          </a:ln>
        </p:spPr>
        <p:txBody>
          <a:bodyPr wrap="none" anchor="ctr"/>
          <a:lstStyle/>
          <a:p>
            <a:endParaRPr lang="zh-CN" altLang="en-US"/>
          </a:p>
        </p:txBody>
      </p:sp>
      <p:sp>
        <p:nvSpPr>
          <p:cNvPr id="7174" name="Rectangle 5"/>
          <p:cNvSpPr>
            <a:spLocks noChangeArrowheads="1"/>
          </p:cNvSpPr>
          <p:nvPr/>
        </p:nvSpPr>
        <p:spPr bwMode="auto">
          <a:xfrm>
            <a:off x="425450" y="2149475"/>
            <a:ext cx="2374900" cy="0"/>
          </a:xfrm>
          <a:prstGeom prst="rect">
            <a:avLst/>
          </a:prstGeom>
          <a:noFill/>
          <a:ln w="9525">
            <a:noFill/>
            <a:miter lim="800000"/>
            <a:headEnd/>
            <a:tailEnd/>
          </a:ln>
        </p:spPr>
        <p:txBody>
          <a:bodyPr wrap="none">
            <a:spAutoFit/>
          </a:bodyPr>
          <a:lstStyle/>
          <a:p>
            <a:endParaRPr lang="zh-CN" altLang="en-US"/>
          </a:p>
        </p:txBody>
      </p:sp>
      <p:sp>
        <p:nvSpPr>
          <p:cNvPr id="7175" name="Text Box 60"/>
          <p:cNvSpPr txBox="1">
            <a:spLocks noChangeArrowheads="1"/>
          </p:cNvSpPr>
          <p:nvPr/>
        </p:nvSpPr>
        <p:spPr bwMode="auto">
          <a:xfrm>
            <a:off x="395288" y="1628775"/>
            <a:ext cx="3600450" cy="366713"/>
          </a:xfrm>
          <a:prstGeom prst="rect">
            <a:avLst/>
          </a:prstGeom>
          <a:noFill/>
          <a:ln w="9525">
            <a:noFill/>
            <a:miter lim="800000"/>
            <a:headEnd/>
            <a:tailEnd/>
          </a:ln>
        </p:spPr>
        <p:txBody>
          <a:bodyPr>
            <a:spAutoFit/>
          </a:bodyPr>
          <a:lstStyle/>
          <a:p>
            <a:pPr>
              <a:spcBef>
                <a:spcPct val="50000"/>
              </a:spcBef>
            </a:pPr>
            <a:endParaRPr lang="zh-CN" altLang="en-US"/>
          </a:p>
        </p:txBody>
      </p:sp>
      <p:sp>
        <p:nvSpPr>
          <p:cNvPr id="7176" name="Text Box 61"/>
          <p:cNvSpPr txBox="1">
            <a:spLocks noChangeArrowheads="1"/>
          </p:cNvSpPr>
          <p:nvPr/>
        </p:nvSpPr>
        <p:spPr bwMode="auto">
          <a:xfrm>
            <a:off x="250825" y="1557338"/>
            <a:ext cx="4826000" cy="396875"/>
          </a:xfrm>
          <a:prstGeom prst="rect">
            <a:avLst/>
          </a:prstGeom>
          <a:noFill/>
          <a:ln w="9525">
            <a:noFill/>
            <a:miter lim="800000"/>
            <a:headEnd/>
            <a:tailEnd/>
          </a:ln>
        </p:spPr>
        <p:txBody>
          <a:bodyPr>
            <a:spAutoFit/>
          </a:bodyPr>
          <a:lstStyle/>
          <a:p>
            <a:pPr>
              <a:spcBef>
                <a:spcPct val="50000"/>
              </a:spcBef>
            </a:pPr>
            <a:r>
              <a:rPr lang="zh-CN" altLang="en-US" sz="2000" b="1"/>
              <a:t>② 计算新旧设备的现金流量</a:t>
            </a:r>
          </a:p>
        </p:txBody>
      </p:sp>
      <p:graphicFrame>
        <p:nvGraphicFramePr>
          <p:cNvPr id="58680" name="Group 312"/>
          <p:cNvGraphicFramePr>
            <a:graphicFrameLocks noGrp="1"/>
          </p:cNvGraphicFramePr>
          <p:nvPr>
            <p:ph idx="4294967295"/>
          </p:nvPr>
        </p:nvGraphicFramePr>
        <p:xfrm>
          <a:off x="468313" y="2276475"/>
          <a:ext cx="8229600" cy="2149475"/>
        </p:xfrm>
        <a:graphic>
          <a:graphicData uri="http://schemas.openxmlformats.org/drawingml/2006/table">
            <a:tbl>
              <a:tblPr/>
              <a:tblGrid>
                <a:gridCol w="2376487"/>
                <a:gridCol w="1295400"/>
                <a:gridCol w="1955800"/>
                <a:gridCol w="1079500"/>
                <a:gridCol w="1522413"/>
              </a:tblGrid>
              <a:tr h="180975">
                <a:tc gridSpan="5">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宋体" pitchFamily="2" charset="-122"/>
                          <a:ea typeface="宋体" pitchFamily="2" charset="-122"/>
                        </a:rPr>
                        <a:t>表</a:t>
                      </a: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a:t>
                      </a:r>
                      <a:r>
                        <a:rPr kumimoji="0" lang="zh-CN" altLang="en-US" sz="1400" b="1" i="0" u="none" strike="noStrike" cap="none" normalizeH="0" baseline="0" dirty="0" smtClean="0">
                          <a:ln>
                            <a:noFill/>
                          </a:ln>
                          <a:solidFill>
                            <a:schemeClr val="tx1"/>
                          </a:solidFill>
                          <a:effectLst/>
                          <a:latin typeface="宋体" pitchFamily="2" charset="-122"/>
                          <a:ea typeface="宋体" pitchFamily="2" charset="-122"/>
                        </a:rPr>
                        <a:t>－</a:t>
                      </a: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                                </a:t>
                      </a:r>
                      <a:r>
                        <a:rPr kumimoji="0" lang="zh-CN" altLang="en-US" sz="1400" b="1" i="0" u="none" strike="noStrike" cap="none" normalizeH="0" baseline="0" dirty="0" smtClean="0">
                          <a:ln>
                            <a:noFill/>
                          </a:ln>
                          <a:solidFill>
                            <a:schemeClr val="tx1"/>
                          </a:solidFill>
                          <a:effectLst/>
                          <a:latin typeface="宋体" pitchFamily="2" charset="-122"/>
                          <a:ea typeface="宋体" pitchFamily="2" charset="-122"/>
                        </a:rPr>
                        <a:t>新旧设备的现金流量</a:t>
                      </a:r>
                      <a:r>
                        <a:rPr kumimoji="0" lang="zh-CN" altLang="en-US"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rPr>
                        <a:t>单位：万元</a:t>
                      </a:r>
                      <a:endParaRPr kumimoji="0" lang="zh-CN" altLang="en-US" sz="1400" b="0" i="0" u="none" strike="noStrike" cap="none" normalizeH="0" baseline="0" dirty="0" smtClean="0">
                        <a:ln>
                          <a:noFill/>
                        </a:ln>
                        <a:solidFill>
                          <a:schemeClr val="tx1"/>
                        </a:solidFill>
                        <a:effectLst/>
                        <a:latin typeface="Arial" charset="0"/>
                        <a:ea typeface="宋体" pitchFamily="2" charset="-122"/>
                      </a:endParaRPr>
                    </a:p>
                  </a:txBody>
                  <a:tcPr anchor="b"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01625">
                <a:tc row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项目</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anchor="b"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旧设备</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新设备</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261938">
                <a:tc vMerge="1">
                  <a:txBody>
                    <a:bodyPr/>
                    <a:lstStyle/>
                    <a:p>
                      <a:endParaRPr lang="zh-CN" alt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第</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年</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第</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年</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第</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年</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第</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年</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1625">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初始投资</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rowSpan="3">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-20 000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rowSpan="3">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-70 000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314325">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营业净现金流量</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vMerge="1">
                  <a:txBody>
                    <a:bodyPr/>
                    <a:lstStyle/>
                    <a:p>
                      <a:endParaRPr lang="zh-CN" alt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16 250</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vMerge="1">
                  <a:txBody>
                    <a:bodyPr/>
                    <a:lstStyle/>
                    <a:p>
                      <a:endParaRPr lang="zh-CN" alt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22437.5</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11150">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终结现金流量</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rPr>
                        <a:t>　</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rPr>
                        <a:t>0</a:t>
                      </a:r>
                      <a:endParaRPr kumimoji="0" lang="zh-CN" altLang="en-US" sz="1400" b="0" i="0" u="none" strike="noStrike" cap="none" normalizeH="0" baseline="0" dirty="0" smtClean="0">
                        <a:ln>
                          <a:noFill/>
                        </a:ln>
                        <a:solidFill>
                          <a:schemeClr val="tx1"/>
                        </a:solidFill>
                        <a:effectLst/>
                        <a:latin typeface="Arial"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现金流量</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-20 000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16 250</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-70 000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22437.5</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219" name="Text Box 305"/>
          <p:cNvSpPr txBox="1">
            <a:spLocks noChangeArrowheads="1"/>
          </p:cNvSpPr>
          <p:nvPr/>
        </p:nvSpPr>
        <p:spPr bwMode="auto">
          <a:xfrm>
            <a:off x="468313" y="5445125"/>
            <a:ext cx="5256212" cy="396875"/>
          </a:xfrm>
          <a:prstGeom prst="rect">
            <a:avLst/>
          </a:prstGeom>
          <a:noFill/>
          <a:ln w="9525">
            <a:noFill/>
            <a:miter lim="800000"/>
            <a:headEnd/>
            <a:tailEnd/>
          </a:ln>
        </p:spPr>
        <p:txBody>
          <a:bodyPr>
            <a:spAutoFit/>
          </a:bodyPr>
          <a:lstStyle/>
          <a:p>
            <a:pPr>
              <a:spcBef>
                <a:spcPct val="50000"/>
              </a:spcBef>
            </a:pPr>
            <a:r>
              <a:rPr lang="zh-CN" altLang="en-US" sz="2000" b="1"/>
              <a:t>③ 计算新旧设备的净现值</a:t>
            </a:r>
          </a:p>
        </p:txBody>
      </p:sp>
      <p:sp>
        <p:nvSpPr>
          <p:cNvPr id="7220" name="Rectangle 307"/>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170" name="Object 306"/>
          <p:cNvGraphicFramePr>
            <a:graphicFrameLocks noChangeAspect="1"/>
          </p:cNvGraphicFramePr>
          <p:nvPr/>
        </p:nvGraphicFramePr>
        <p:xfrm>
          <a:off x="46038" y="5929313"/>
          <a:ext cx="9240837" cy="857250"/>
        </p:xfrm>
        <a:graphic>
          <a:graphicData uri="http://schemas.openxmlformats.org/presentationml/2006/ole">
            <mc:AlternateContent xmlns:mc="http://schemas.openxmlformats.org/markup-compatibility/2006">
              <mc:Choice xmlns:v="urn:schemas-microsoft-com:vml" Requires="v">
                <p:oleObj spid="_x0000_s7182" name="Equation" r:id="rId3" imgW="5168880" imgH="482400" progId="">
                  <p:embed/>
                </p:oleObj>
              </mc:Choice>
              <mc:Fallback>
                <p:oleObj name="Equation" r:id="rId3" imgW="5168880" imgH="482400" progId="">
                  <p:embed/>
                  <p:pic>
                    <p:nvPicPr>
                      <p:cNvPr id="0" name="Object 3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8" y="5929313"/>
                        <a:ext cx="9240837"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21" name="Line 313"/>
          <p:cNvSpPr>
            <a:spLocks noChangeShapeType="1"/>
          </p:cNvSpPr>
          <p:nvPr/>
        </p:nvSpPr>
        <p:spPr bwMode="auto">
          <a:xfrm>
            <a:off x="7092950" y="6308725"/>
            <a:ext cx="1366838" cy="0"/>
          </a:xfrm>
          <a:prstGeom prst="line">
            <a:avLst/>
          </a:prstGeom>
          <a:noFill/>
          <a:ln w="19050">
            <a:solidFill>
              <a:srgbClr val="800000"/>
            </a:solidFill>
            <a:round/>
            <a:headEnd/>
            <a:tailEnd/>
          </a:ln>
        </p:spPr>
        <p:txBody>
          <a:bodyPr/>
          <a:lstStyle/>
          <a:p>
            <a:endParaRPr lang="zh-CN" altLang="en-US"/>
          </a:p>
        </p:txBody>
      </p:sp>
      <p:sp>
        <p:nvSpPr>
          <p:cNvPr id="7222" name="Line 314"/>
          <p:cNvSpPr>
            <a:spLocks noChangeShapeType="1"/>
          </p:cNvSpPr>
          <p:nvPr/>
        </p:nvSpPr>
        <p:spPr bwMode="auto">
          <a:xfrm>
            <a:off x="7596188" y="6669088"/>
            <a:ext cx="1152525" cy="0"/>
          </a:xfrm>
          <a:prstGeom prst="line">
            <a:avLst/>
          </a:prstGeom>
          <a:noFill/>
          <a:ln w="19050">
            <a:solidFill>
              <a:srgbClr val="800000"/>
            </a:solidFill>
            <a:round/>
            <a:headEnd/>
            <a:tailEnd/>
          </a:ln>
        </p:spPr>
        <p:txBody>
          <a:bodyPr/>
          <a:lstStyle/>
          <a:p>
            <a:endParaRPr lang="zh-CN" altLang="en-US"/>
          </a:p>
        </p:txBody>
      </p:sp>
      <p:grpSp>
        <p:nvGrpSpPr>
          <p:cNvPr id="2" name="Group 321"/>
          <p:cNvGrpSpPr>
            <a:grpSpLocks/>
          </p:cNvGrpSpPr>
          <p:nvPr/>
        </p:nvGrpSpPr>
        <p:grpSpPr bwMode="auto">
          <a:xfrm>
            <a:off x="3635375" y="4797425"/>
            <a:ext cx="3168650" cy="1008063"/>
            <a:chOff x="2290" y="3022"/>
            <a:chExt cx="1996" cy="635"/>
          </a:xfrm>
        </p:grpSpPr>
        <p:sp>
          <p:nvSpPr>
            <p:cNvPr id="7229" name="AutoShape 308"/>
            <p:cNvSpPr>
              <a:spLocks noChangeArrowheads="1"/>
            </p:cNvSpPr>
            <p:nvPr/>
          </p:nvSpPr>
          <p:spPr bwMode="auto">
            <a:xfrm>
              <a:off x="2290" y="3022"/>
              <a:ext cx="1996" cy="635"/>
            </a:xfrm>
            <a:prstGeom prst="cloudCallout">
              <a:avLst>
                <a:gd name="adj1" fmla="val 57264"/>
                <a:gd name="adj2" fmla="val 67639"/>
              </a:avLst>
            </a:prstGeom>
            <a:solidFill>
              <a:srgbClr val="800000"/>
            </a:solidFill>
            <a:ln w="9525">
              <a:solidFill>
                <a:schemeClr val="tx1"/>
              </a:solidFill>
              <a:round/>
              <a:headEnd/>
              <a:tailEnd/>
            </a:ln>
          </p:spPr>
          <p:txBody>
            <a:bodyPr/>
            <a:lstStyle/>
            <a:p>
              <a:pPr algn="ctr"/>
              <a:endParaRPr lang="zh-CN" altLang="en-US"/>
            </a:p>
          </p:txBody>
        </p:sp>
        <p:sp>
          <p:nvSpPr>
            <p:cNvPr id="7230" name="Text Box 315"/>
            <p:cNvSpPr txBox="1">
              <a:spLocks noChangeArrowheads="1"/>
            </p:cNvSpPr>
            <p:nvPr/>
          </p:nvSpPr>
          <p:spPr bwMode="auto">
            <a:xfrm>
              <a:off x="2472" y="3203"/>
              <a:ext cx="1769" cy="250"/>
            </a:xfrm>
            <a:prstGeom prst="rect">
              <a:avLst/>
            </a:prstGeom>
            <a:noFill/>
            <a:ln w="9525">
              <a:noFill/>
              <a:miter lim="800000"/>
              <a:headEnd/>
              <a:tailEnd/>
            </a:ln>
          </p:spPr>
          <p:txBody>
            <a:bodyPr>
              <a:spAutoFit/>
            </a:bodyPr>
            <a:lstStyle/>
            <a:p>
              <a:pPr>
                <a:spcBef>
                  <a:spcPct val="50000"/>
                </a:spcBef>
              </a:pPr>
              <a:r>
                <a:rPr lang="zh-CN" altLang="en-US" sz="2000" b="1">
                  <a:solidFill>
                    <a:schemeClr val="bg1"/>
                  </a:solidFill>
                </a:rPr>
                <a:t>结论：更新设备更优。</a:t>
              </a:r>
            </a:p>
          </p:txBody>
        </p:sp>
      </p:grpSp>
      <p:grpSp>
        <p:nvGrpSpPr>
          <p:cNvPr id="3" name="Group 320"/>
          <p:cNvGrpSpPr>
            <a:grpSpLocks/>
          </p:cNvGrpSpPr>
          <p:nvPr/>
        </p:nvGrpSpPr>
        <p:grpSpPr bwMode="auto">
          <a:xfrm>
            <a:off x="7164388" y="4724400"/>
            <a:ext cx="1763712" cy="1296988"/>
            <a:chOff x="4649" y="2976"/>
            <a:chExt cx="1111" cy="817"/>
          </a:xfrm>
        </p:grpSpPr>
        <p:pic>
          <p:nvPicPr>
            <p:cNvPr id="7225" name="Picture 316" descr="20088716246538_2"/>
            <p:cNvPicPr>
              <a:picLocks noChangeAspect="1" noChangeArrowheads="1"/>
            </p:cNvPicPr>
            <p:nvPr/>
          </p:nvPicPr>
          <p:blipFill>
            <a:blip r:embed="rId5" cstate="print"/>
            <a:srcRect/>
            <a:stretch>
              <a:fillRect/>
            </a:stretch>
          </p:blipFill>
          <p:spPr bwMode="auto">
            <a:xfrm>
              <a:off x="4876" y="2976"/>
              <a:ext cx="454" cy="363"/>
            </a:xfrm>
            <a:prstGeom prst="rect">
              <a:avLst/>
            </a:prstGeom>
            <a:noFill/>
            <a:ln w="9525">
              <a:noFill/>
              <a:miter lim="800000"/>
              <a:headEnd/>
              <a:tailEnd/>
            </a:ln>
          </p:spPr>
        </p:pic>
        <p:pic>
          <p:nvPicPr>
            <p:cNvPr id="7226" name="Picture 317" descr="20088716246538_2"/>
            <p:cNvPicPr>
              <a:picLocks noChangeAspect="1" noChangeArrowheads="1"/>
            </p:cNvPicPr>
            <p:nvPr/>
          </p:nvPicPr>
          <p:blipFill>
            <a:blip r:embed="rId5" cstate="print"/>
            <a:srcRect/>
            <a:stretch>
              <a:fillRect/>
            </a:stretch>
          </p:blipFill>
          <p:spPr bwMode="auto">
            <a:xfrm rot="800923">
              <a:off x="5306" y="3067"/>
              <a:ext cx="454" cy="363"/>
            </a:xfrm>
            <a:prstGeom prst="rect">
              <a:avLst/>
            </a:prstGeom>
            <a:noFill/>
            <a:ln w="9525">
              <a:noFill/>
              <a:miter lim="800000"/>
              <a:headEnd/>
              <a:tailEnd/>
            </a:ln>
          </p:spPr>
        </p:pic>
        <p:sp>
          <p:nvSpPr>
            <p:cNvPr id="7227" name="AutoShape 318"/>
            <p:cNvSpPr>
              <a:spLocks noChangeArrowheads="1"/>
            </p:cNvSpPr>
            <p:nvPr/>
          </p:nvSpPr>
          <p:spPr bwMode="auto">
            <a:xfrm>
              <a:off x="4649" y="3294"/>
              <a:ext cx="726" cy="499"/>
            </a:xfrm>
            <a:prstGeom prst="irregularSeal1">
              <a:avLst/>
            </a:prstGeom>
            <a:solidFill>
              <a:srgbClr val="800000"/>
            </a:solidFill>
            <a:ln w="9525">
              <a:solidFill>
                <a:schemeClr val="tx1"/>
              </a:solidFill>
              <a:miter lim="800000"/>
              <a:headEnd/>
              <a:tailEnd/>
            </a:ln>
          </p:spPr>
          <p:txBody>
            <a:bodyPr wrap="none" anchor="ctr"/>
            <a:lstStyle/>
            <a:p>
              <a:endParaRPr lang="zh-CN" altLang="en-US"/>
            </a:p>
          </p:txBody>
        </p:sp>
        <p:sp>
          <p:nvSpPr>
            <p:cNvPr id="7228" name="Text Box 319"/>
            <p:cNvSpPr txBox="1">
              <a:spLocks noChangeArrowheads="1"/>
            </p:cNvSpPr>
            <p:nvPr/>
          </p:nvSpPr>
          <p:spPr bwMode="auto">
            <a:xfrm>
              <a:off x="4740" y="3430"/>
              <a:ext cx="635" cy="192"/>
            </a:xfrm>
            <a:prstGeom prst="rect">
              <a:avLst/>
            </a:prstGeom>
            <a:noFill/>
            <a:ln w="9525">
              <a:noFill/>
              <a:miter lim="800000"/>
              <a:headEnd/>
              <a:tailEnd/>
            </a:ln>
          </p:spPr>
          <p:txBody>
            <a:bodyPr>
              <a:spAutoFit/>
            </a:bodyPr>
            <a:lstStyle/>
            <a:p>
              <a:pPr>
                <a:spcBef>
                  <a:spcPct val="50000"/>
                </a:spcBef>
              </a:pPr>
              <a:r>
                <a:rPr lang="zh-CN" altLang="en-US" sz="1400">
                  <a:solidFill>
                    <a:schemeClr val="bg1"/>
                  </a:solidFill>
                </a:rPr>
                <a:t>正确吗？</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0" y="908050"/>
            <a:ext cx="9144000" cy="457200"/>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sz="2400" b="1">
                <a:solidFill>
                  <a:schemeClr val="bg1"/>
                </a:solidFill>
              </a:rPr>
              <a:t>8.2.1 </a:t>
            </a:r>
            <a:r>
              <a:rPr lang="zh-CN" altLang="en-US" sz="2400" b="1">
                <a:solidFill>
                  <a:schemeClr val="bg1"/>
                </a:solidFill>
              </a:rPr>
              <a:t>固定资产更新决策</a:t>
            </a:r>
          </a:p>
        </p:txBody>
      </p:sp>
      <p:sp>
        <p:nvSpPr>
          <p:cNvPr id="8197" name="AutoShape 5"/>
          <p:cNvSpPr>
            <a:spLocks noChangeArrowheads="1"/>
          </p:cNvSpPr>
          <p:nvPr/>
        </p:nvSpPr>
        <p:spPr bwMode="auto">
          <a:xfrm>
            <a:off x="5076825" y="188913"/>
            <a:ext cx="2808288" cy="503237"/>
          </a:xfrm>
          <a:prstGeom prst="flowChartAlternateProcess">
            <a:avLst/>
          </a:prstGeom>
          <a:solidFill>
            <a:srgbClr val="000080"/>
          </a:solidFill>
          <a:ln w="9525">
            <a:solidFill>
              <a:schemeClr val="tx1"/>
            </a:solidFill>
            <a:miter lim="800000"/>
            <a:headEnd/>
            <a:tailEnd/>
          </a:ln>
        </p:spPr>
        <p:txBody>
          <a:bodyPr wrap="none" anchor="ctr"/>
          <a:lstStyle/>
          <a:p>
            <a:pPr algn="ctr"/>
            <a:r>
              <a:rPr lang="en-US" altLang="zh-CN" b="1">
                <a:solidFill>
                  <a:schemeClr val="bg1"/>
                </a:solidFill>
              </a:rPr>
              <a:t>8.2 </a:t>
            </a:r>
            <a:r>
              <a:rPr lang="zh-CN" altLang="en-US" b="1">
                <a:solidFill>
                  <a:schemeClr val="bg1"/>
                </a:solidFill>
              </a:rPr>
              <a:t>项目投资决策</a:t>
            </a:r>
          </a:p>
        </p:txBody>
      </p:sp>
      <p:sp>
        <p:nvSpPr>
          <p:cNvPr id="8198" name="Text Box 6"/>
          <p:cNvSpPr txBox="1">
            <a:spLocks noChangeArrowheads="1"/>
          </p:cNvSpPr>
          <p:nvPr/>
        </p:nvSpPr>
        <p:spPr bwMode="auto">
          <a:xfrm>
            <a:off x="395288" y="1700213"/>
            <a:ext cx="4537075" cy="396875"/>
          </a:xfrm>
          <a:prstGeom prst="rect">
            <a:avLst/>
          </a:prstGeom>
          <a:noFill/>
          <a:ln w="9525">
            <a:noFill/>
            <a:miter lim="800000"/>
            <a:headEnd/>
            <a:tailEnd/>
          </a:ln>
        </p:spPr>
        <p:txBody>
          <a:bodyPr>
            <a:spAutoFit/>
          </a:bodyPr>
          <a:lstStyle/>
          <a:p>
            <a:pPr>
              <a:spcBef>
                <a:spcPct val="50000"/>
              </a:spcBef>
            </a:pPr>
            <a:r>
              <a:rPr lang="zh-CN" altLang="en-US" sz="2000" b="1"/>
              <a:t>（</a:t>
            </a:r>
            <a:r>
              <a:rPr lang="en-US" altLang="zh-CN" sz="2000" b="1"/>
              <a:t>2</a:t>
            </a:r>
            <a:r>
              <a:rPr lang="zh-CN" altLang="en-US" sz="2000" b="1"/>
              <a:t>）最小公倍寿命法（项目复制法</a:t>
            </a:r>
            <a:r>
              <a:rPr lang="zh-CN" altLang="en-US" sz="2000"/>
              <a:t> </a:t>
            </a:r>
            <a:r>
              <a:rPr lang="zh-CN" altLang="en-US" sz="2000" b="1"/>
              <a:t>）</a:t>
            </a:r>
          </a:p>
        </p:txBody>
      </p:sp>
      <p:sp>
        <p:nvSpPr>
          <p:cNvPr id="8199" name="AutoShape 7"/>
          <p:cNvSpPr>
            <a:spLocks noChangeArrowheads="1"/>
          </p:cNvSpPr>
          <p:nvPr/>
        </p:nvSpPr>
        <p:spPr bwMode="auto">
          <a:xfrm>
            <a:off x="323850" y="2205038"/>
            <a:ext cx="8569325" cy="936625"/>
          </a:xfrm>
          <a:prstGeom prst="roundRect">
            <a:avLst>
              <a:gd name="adj" fmla="val 16667"/>
            </a:avLst>
          </a:prstGeom>
          <a:solidFill>
            <a:schemeClr val="folHlink"/>
          </a:solidFill>
          <a:ln w="9525">
            <a:solidFill>
              <a:srgbClr val="800000"/>
            </a:solidFill>
            <a:round/>
            <a:headEnd/>
            <a:tailEnd/>
          </a:ln>
        </p:spPr>
        <p:txBody>
          <a:bodyPr wrap="none" anchor="ctr"/>
          <a:lstStyle/>
          <a:p>
            <a:endParaRPr lang="zh-CN" altLang="en-US"/>
          </a:p>
        </p:txBody>
      </p:sp>
      <p:sp>
        <p:nvSpPr>
          <p:cNvPr id="8200" name="Text Box 8"/>
          <p:cNvSpPr txBox="1">
            <a:spLocks noChangeArrowheads="1"/>
          </p:cNvSpPr>
          <p:nvPr/>
        </p:nvSpPr>
        <p:spPr bwMode="auto">
          <a:xfrm>
            <a:off x="611188" y="2349500"/>
            <a:ext cx="8064500" cy="641350"/>
          </a:xfrm>
          <a:prstGeom prst="rect">
            <a:avLst/>
          </a:prstGeom>
          <a:noFill/>
          <a:ln w="9525">
            <a:noFill/>
            <a:miter lim="800000"/>
            <a:headEnd/>
            <a:tailEnd/>
          </a:ln>
        </p:spPr>
        <p:txBody>
          <a:bodyPr>
            <a:spAutoFit/>
          </a:bodyPr>
          <a:lstStyle/>
          <a:p>
            <a:pPr>
              <a:spcBef>
                <a:spcPct val="50000"/>
              </a:spcBef>
            </a:pPr>
            <a:r>
              <a:rPr lang="zh-CN" altLang="en-US" b="1"/>
              <a:t>       将两个方案使用寿命的最小公倍数最为比较期间，并假设两个方案在这个比较区间内进行多次重复投资，将各自多次投资的净现值进行比较的分析方法</a:t>
            </a:r>
            <a:r>
              <a:rPr lang="zh-CN" altLang="en-US"/>
              <a:t>。</a:t>
            </a:r>
          </a:p>
        </p:txBody>
      </p:sp>
      <p:sp>
        <p:nvSpPr>
          <p:cNvPr id="8201" name="Rectangle 14"/>
          <p:cNvSpPr>
            <a:spLocks noChangeArrowheads="1"/>
          </p:cNvSpPr>
          <p:nvPr/>
        </p:nvSpPr>
        <p:spPr bwMode="auto">
          <a:xfrm>
            <a:off x="0" y="2955925"/>
            <a:ext cx="9144000" cy="0"/>
          </a:xfrm>
          <a:prstGeom prst="rect">
            <a:avLst/>
          </a:prstGeom>
          <a:noFill/>
          <a:ln w="9525">
            <a:noFill/>
            <a:miter lim="800000"/>
            <a:headEnd/>
            <a:tailEnd/>
          </a:ln>
        </p:spPr>
        <p:txBody>
          <a:bodyPr wrap="none" anchor="ctr">
            <a:spAutoFit/>
          </a:bodyPr>
          <a:lstStyle/>
          <a:p>
            <a:endParaRPr lang="zh-CN" altLang="en-US"/>
          </a:p>
        </p:txBody>
      </p:sp>
      <p:grpSp>
        <p:nvGrpSpPr>
          <p:cNvPr id="2" name="Group 9"/>
          <p:cNvGrpSpPr>
            <a:grpSpLocks/>
          </p:cNvGrpSpPr>
          <p:nvPr/>
        </p:nvGrpSpPr>
        <p:grpSpPr bwMode="auto">
          <a:xfrm>
            <a:off x="1331913" y="3573463"/>
            <a:ext cx="4114800" cy="98425"/>
            <a:chOff x="0" y="0"/>
            <a:chExt cx="6480" cy="156"/>
          </a:xfrm>
        </p:grpSpPr>
        <p:sp>
          <p:nvSpPr>
            <p:cNvPr id="8212" name="Line 13"/>
            <p:cNvSpPr>
              <a:spLocks noChangeShapeType="1"/>
            </p:cNvSpPr>
            <p:nvPr/>
          </p:nvSpPr>
          <p:spPr bwMode="auto">
            <a:xfrm>
              <a:off x="0" y="156"/>
              <a:ext cx="6480" cy="0"/>
            </a:xfrm>
            <a:prstGeom prst="line">
              <a:avLst/>
            </a:prstGeom>
            <a:noFill/>
            <a:ln w="9525">
              <a:solidFill>
                <a:srgbClr val="000000"/>
              </a:solidFill>
              <a:round/>
              <a:headEnd/>
              <a:tailEnd/>
            </a:ln>
          </p:spPr>
          <p:txBody>
            <a:bodyPr/>
            <a:lstStyle/>
            <a:p>
              <a:endParaRPr lang="zh-CN" altLang="en-US"/>
            </a:p>
          </p:txBody>
        </p:sp>
        <p:sp>
          <p:nvSpPr>
            <p:cNvPr id="8213" name="Line 12"/>
            <p:cNvSpPr>
              <a:spLocks noChangeShapeType="1"/>
            </p:cNvSpPr>
            <p:nvPr/>
          </p:nvSpPr>
          <p:spPr bwMode="auto">
            <a:xfrm>
              <a:off x="0" y="0"/>
              <a:ext cx="0" cy="156"/>
            </a:xfrm>
            <a:prstGeom prst="line">
              <a:avLst/>
            </a:prstGeom>
            <a:noFill/>
            <a:ln w="9525">
              <a:solidFill>
                <a:srgbClr val="000000"/>
              </a:solidFill>
              <a:round/>
              <a:headEnd/>
              <a:tailEnd/>
            </a:ln>
          </p:spPr>
          <p:txBody>
            <a:bodyPr/>
            <a:lstStyle/>
            <a:p>
              <a:endParaRPr lang="zh-CN" altLang="en-US"/>
            </a:p>
          </p:txBody>
        </p:sp>
        <p:sp>
          <p:nvSpPr>
            <p:cNvPr id="8214" name="Line 11"/>
            <p:cNvSpPr>
              <a:spLocks noChangeShapeType="1"/>
            </p:cNvSpPr>
            <p:nvPr/>
          </p:nvSpPr>
          <p:spPr bwMode="auto">
            <a:xfrm>
              <a:off x="3060" y="0"/>
              <a:ext cx="0" cy="156"/>
            </a:xfrm>
            <a:prstGeom prst="line">
              <a:avLst/>
            </a:prstGeom>
            <a:noFill/>
            <a:ln w="9525">
              <a:solidFill>
                <a:srgbClr val="000000"/>
              </a:solidFill>
              <a:round/>
              <a:headEnd/>
              <a:tailEnd/>
            </a:ln>
          </p:spPr>
          <p:txBody>
            <a:bodyPr/>
            <a:lstStyle/>
            <a:p>
              <a:endParaRPr lang="zh-CN" altLang="en-US"/>
            </a:p>
          </p:txBody>
        </p:sp>
        <p:sp>
          <p:nvSpPr>
            <p:cNvPr id="8215" name="Line 10"/>
            <p:cNvSpPr>
              <a:spLocks noChangeShapeType="1"/>
            </p:cNvSpPr>
            <p:nvPr/>
          </p:nvSpPr>
          <p:spPr bwMode="auto">
            <a:xfrm>
              <a:off x="6480" y="0"/>
              <a:ext cx="0" cy="156"/>
            </a:xfrm>
            <a:prstGeom prst="line">
              <a:avLst/>
            </a:prstGeom>
            <a:noFill/>
            <a:ln w="9525">
              <a:solidFill>
                <a:srgbClr val="000000"/>
              </a:solidFill>
              <a:round/>
              <a:headEnd/>
              <a:tailEnd/>
            </a:ln>
          </p:spPr>
          <p:txBody>
            <a:bodyPr/>
            <a:lstStyle/>
            <a:p>
              <a:endParaRPr lang="zh-CN" altLang="en-US"/>
            </a:p>
          </p:txBody>
        </p:sp>
      </p:grpSp>
      <p:sp>
        <p:nvSpPr>
          <p:cNvPr id="8203" name="Rectangle 15"/>
          <p:cNvSpPr>
            <a:spLocks noChangeArrowheads="1"/>
          </p:cNvSpPr>
          <p:nvPr/>
        </p:nvSpPr>
        <p:spPr bwMode="auto">
          <a:xfrm>
            <a:off x="971550" y="3789363"/>
            <a:ext cx="4752975" cy="581025"/>
          </a:xfrm>
          <a:prstGeom prst="rect">
            <a:avLst/>
          </a:prstGeom>
          <a:noFill/>
          <a:ln w="9525">
            <a:noFill/>
            <a:miter lim="800000"/>
            <a:headEnd/>
            <a:tailEnd/>
          </a:ln>
        </p:spPr>
        <p:txBody>
          <a:bodyPr anchor="ctr">
            <a:spAutoFit/>
          </a:bodyPr>
          <a:lstStyle/>
          <a:p>
            <a:pPr indent="266700" eaLnBrk="0" hangingPunct="0"/>
            <a:r>
              <a:rPr lang="en-US" altLang="zh-CN" sz="1600" b="1">
                <a:latin typeface="Times New Roman" pitchFamily="18" charset="0"/>
                <a:cs typeface="Times New Roman" pitchFamily="18" charset="0"/>
              </a:rPr>
              <a:t>0                                    4                                        8                        NPV=31512.5               31512.5</a:t>
            </a:r>
            <a:endParaRPr lang="en-US" altLang="zh-CN" sz="1600" b="1"/>
          </a:p>
        </p:txBody>
      </p:sp>
      <p:sp>
        <p:nvSpPr>
          <p:cNvPr id="8204" name="AutoShape 16"/>
          <p:cNvSpPr>
            <a:spLocks noChangeArrowheads="1"/>
          </p:cNvSpPr>
          <p:nvPr/>
        </p:nvSpPr>
        <p:spPr bwMode="auto">
          <a:xfrm>
            <a:off x="5148263" y="4365625"/>
            <a:ext cx="3384550" cy="1150938"/>
          </a:xfrm>
          <a:prstGeom prst="wedgeEllipseCallout">
            <a:avLst>
              <a:gd name="adj1" fmla="val -49014"/>
              <a:gd name="adj2" fmla="val -64208"/>
            </a:avLst>
          </a:prstGeom>
          <a:solidFill>
            <a:srgbClr val="800000"/>
          </a:solidFill>
          <a:ln w="9525">
            <a:solidFill>
              <a:schemeClr val="tx1"/>
            </a:solidFill>
            <a:miter lim="800000"/>
            <a:headEnd/>
            <a:tailEnd/>
          </a:ln>
        </p:spPr>
        <p:txBody>
          <a:bodyPr/>
          <a:lstStyle/>
          <a:p>
            <a:pPr algn="ctr"/>
            <a:endParaRPr lang="zh-CN" altLang="en-US"/>
          </a:p>
        </p:txBody>
      </p:sp>
      <p:sp>
        <p:nvSpPr>
          <p:cNvPr id="8205" name="Text Box 17"/>
          <p:cNvSpPr txBox="1">
            <a:spLocks noChangeArrowheads="1"/>
          </p:cNvSpPr>
          <p:nvPr/>
        </p:nvSpPr>
        <p:spPr bwMode="auto">
          <a:xfrm>
            <a:off x="5435600" y="4581525"/>
            <a:ext cx="3024188" cy="792163"/>
          </a:xfrm>
          <a:prstGeom prst="rect">
            <a:avLst/>
          </a:prstGeom>
          <a:noFill/>
          <a:ln w="9525">
            <a:noFill/>
            <a:miter lim="800000"/>
            <a:headEnd/>
            <a:tailEnd/>
          </a:ln>
        </p:spPr>
        <p:txBody>
          <a:bodyPr>
            <a:spAutoFit/>
          </a:bodyPr>
          <a:lstStyle/>
          <a:p>
            <a:pPr>
              <a:spcBef>
                <a:spcPct val="50000"/>
              </a:spcBef>
            </a:pPr>
            <a:r>
              <a:rPr lang="zh-CN" altLang="en-US" sz="1400" b="1">
                <a:solidFill>
                  <a:schemeClr val="bg1"/>
                </a:solidFill>
              </a:rPr>
              <a:t>使用旧设备的方案可进行两次，</a:t>
            </a:r>
            <a:r>
              <a:rPr lang="en-US" altLang="zh-CN" sz="1400" b="1">
                <a:solidFill>
                  <a:schemeClr val="bg1"/>
                </a:solidFill>
              </a:rPr>
              <a:t>4</a:t>
            </a:r>
            <a:r>
              <a:rPr lang="zh-CN" altLang="en-US" sz="1400" b="1">
                <a:solidFill>
                  <a:schemeClr val="bg1"/>
                </a:solidFill>
              </a:rPr>
              <a:t>年后按照现在的变现价值重新购置一台同样的旧设备</a:t>
            </a:r>
            <a:r>
              <a:rPr lang="zh-CN" altLang="en-US">
                <a:solidFill>
                  <a:schemeClr val="bg1"/>
                </a:solidFill>
              </a:rPr>
              <a:t> </a:t>
            </a:r>
          </a:p>
        </p:txBody>
      </p:sp>
      <p:sp>
        <p:nvSpPr>
          <p:cNvPr id="8206" name="Rectangle 18"/>
          <p:cNvSpPr>
            <a:spLocks noChangeArrowheads="1"/>
          </p:cNvSpPr>
          <p:nvPr/>
        </p:nvSpPr>
        <p:spPr bwMode="auto">
          <a:xfrm>
            <a:off x="179388" y="4868863"/>
            <a:ext cx="4057650" cy="366712"/>
          </a:xfrm>
          <a:prstGeom prst="rect">
            <a:avLst/>
          </a:prstGeom>
          <a:noFill/>
          <a:ln w="9525">
            <a:noFill/>
            <a:miter lim="800000"/>
            <a:headEnd/>
            <a:tailEnd/>
          </a:ln>
        </p:spPr>
        <p:txBody>
          <a:bodyPr wrap="none" anchor="ctr">
            <a:spAutoFit/>
          </a:bodyPr>
          <a:lstStyle/>
          <a:p>
            <a:pPr eaLnBrk="0" hangingPunct="0"/>
            <a:r>
              <a:rPr lang="en-US" altLang="zh-CN" b="1"/>
              <a:t>8</a:t>
            </a:r>
            <a:r>
              <a:rPr lang="zh-CN" altLang="en-US" b="1"/>
              <a:t>年内，继续使用旧设备的净现值为：</a:t>
            </a:r>
            <a:r>
              <a:rPr lang="zh-CN" altLang="en-US"/>
              <a:t> </a:t>
            </a:r>
          </a:p>
        </p:txBody>
      </p:sp>
      <p:sp>
        <p:nvSpPr>
          <p:cNvPr id="8207" name="Rectangle 20"/>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4" name="Object 19"/>
          <p:cNvGraphicFramePr>
            <a:graphicFrameLocks noChangeAspect="1"/>
          </p:cNvGraphicFramePr>
          <p:nvPr/>
        </p:nvGraphicFramePr>
        <p:xfrm>
          <a:off x="266700" y="5637213"/>
          <a:ext cx="8877300" cy="434975"/>
        </p:xfrm>
        <a:graphic>
          <a:graphicData uri="http://schemas.openxmlformats.org/presentationml/2006/ole">
            <mc:AlternateContent xmlns:mc="http://schemas.openxmlformats.org/markup-compatibility/2006">
              <mc:Choice xmlns:v="urn:schemas-microsoft-com:vml" Requires="v">
                <p:oleObj spid="_x0000_s8218" name="Equation" r:id="rId3" imgW="4991040" imgH="241200" progId="">
                  <p:embed/>
                </p:oleObj>
              </mc:Choice>
              <mc:Fallback>
                <p:oleObj name="Equation" r:id="rId3" imgW="4991040" imgH="241200" progId="">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 y="5637213"/>
                        <a:ext cx="887730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8" name="Rectangle 22"/>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5" name="Object 21"/>
          <p:cNvGraphicFramePr>
            <a:graphicFrameLocks noChangeAspect="1"/>
          </p:cNvGraphicFramePr>
          <p:nvPr/>
        </p:nvGraphicFramePr>
        <p:xfrm>
          <a:off x="285750" y="6111875"/>
          <a:ext cx="2571750" cy="446088"/>
        </p:xfrm>
        <a:graphic>
          <a:graphicData uri="http://schemas.openxmlformats.org/presentationml/2006/ole">
            <mc:AlternateContent xmlns:mc="http://schemas.openxmlformats.org/markup-compatibility/2006">
              <mc:Choice xmlns:v="urn:schemas-microsoft-com:vml" Requires="v">
                <p:oleObj spid="_x0000_s8219" name="Equation" r:id="rId5" imgW="1422360" imgH="241200" progId="">
                  <p:embed/>
                </p:oleObj>
              </mc:Choice>
              <mc:Fallback>
                <p:oleObj name="Equation" r:id="rId5" imgW="1422360" imgH="241200" progId="">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750" y="6111875"/>
                        <a:ext cx="2571750"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26"/>
          <p:cNvGrpSpPr>
            <a:grpSpLocks/>
          </p:cNvGrpSpPr>
          <p:nvPr/>
        </p:nvGrpSpPr>
        <p:grpSpPr bwMode="auto">
          <a:xfrm>
            <a:off x="4716463" y="1268413"/>
            <a:ext cx="2592387" cy="1008062"/>
            <a:chOff x="2971" y="799"/>
            <a:chExt cx="1633" cy="635"/>
          </a:xfrm>
        </p:grpSpPr>
        <p:sp>
          <p:nvSpPr>
            <p:cNvPr id="8210" name="AutoShape 23"/>
            <p:cNvSpPr>
              <a:spLocks noChangeArrowheads="1"/>
            </p:cNvSpPr>
            <p:nvPr/>
          </p:nvSpPr>
          <p:spPr bwMode="auto">
            <a:xfrm>
              <a:off x="2971" y="799"/>
              <a:ext cx="1633" cy="635"/>
            </a:xfrm>
            <a:prstGeom prst="horizontalScroll">
              <a:avLst>
                <a:gd name="adj" fmla="val 12500"/>
              </a:avLst>
            </a:prstGeom>
            <a:solidFill>
              <a:schemeClr val="folHlink"/>
            </a:solidFill>
            <a:ln w="9525">
              <a:solidFill>
                <a:schemeClr val="tx1"/>
              </a:solidFill>
              <a:round/>
              <a:headEnd/>
              <a:tailEnd/>
            </a:ln>
          </p:spPr>
          <p:txBody>
            <a:bodyPr wrap="none" anchor="ctr"/>
            <a:lstStyle/>
            <a:p>
              <a:endParaRPr lang="zh-CN" altLang="en-US"/>
            </a:p>
          </p:txBody>
        </p:sp>
        <p:sp>
          <p:nvSpPr>
            <p:cNvPr id="8211" name="Text Box 24"/>
            <p:cNvSpPr txBox="1">
              <a:spLocks noChangeArrowheads="1"/>
            </p:cNvSpPr>
            <p:nvPr/>
          </p:nvSpPr>
          <p:spPr bwMode="auto">
            <a:xfrm>
              <a:off x="3198" y="981"/>
              <a:ext cx="1224" cy="374"/>
            </a:xfrm>
            <a:prstGeom prst="rect">
              <a:avLst/>
            </a:prstGeom>
            <a:noFill/>
            <a:ln w="9525">
              <a:noFill/>
              <a:miter lim="800000"/>
              <a:headEnd/>
              <a:tailEnd/>
            </a:ln>
          </p:spPr>
          <p:txBody>
            <a:bodyPr>
              <a:spAutoFit/>
            </a:bodyPr>
            <a:lstStyle/>
            <a:p>
              <a:pPr>
                <a:lnSpc>
                  <a:spcPct val="70000"/>
                </a:lnSpc>
                <a:spcBef>
                  <a:spcPct val="50000"/>
                </a:spcBef>
              </a:pPr>
              <a:r>
                <a:rPr lang="zh-CN" altLang="en-US" sz="1600" b="1"/>
                <a:t>优点：易于理解 </a:t>
              </a:r>
            </a:p>
            <a:p>
              <a:pPr>
                <a:lnSpc>
                  <a:spcPct val="70000"/>
                </a:lnSpc>
                <a:spcBef>
                  <a:spcPct val="50000"/>
                </a:spcBef>
              </a:pPr>
              <a:r>
                <a:rPr lang="zh-CN" altLang="en-US" sz="1600" b="1"/>
                <a:t>缺点：计算麻烦</a:t>
              </a:r>
              <a:r>
                <a:rPr lang="zh-CN" altLang="en-US" b="1"/>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Text Box 4"/>
          <p:cNvSpPr txBox="1">
            <a:spLocks noChangeArrowheads="1"/>
          </p:cNvSpPr>
          <p:nvPr/>
        </p:nvSpPr>
        <p:spPr bwMode="auto">
          <a:xfrm>
            <a:off x="0" y="908050"/>
            <a:ext cx="9144000" cy="457200"/>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sz="2400" b="1">
                <a:solidFill>
                  <a:schemeClr val="bg1"/>
                </a:solidFill>
              </a:rPr>
              <a:t>8.2.1 </a:t>
            </a:r>
            <a:r>
              <a:rPr lang="zh-CN" altLang="en-US" sz="2400" b="1">
                <a:solidFill>
                  <a:schemeClr val="bg1"/>
                </a:solidFill>
              </a:rPr>
              <a:t>固定资产更新决策</a:t>
            </a:r>
          </a:p>
        </p:txBody>
      </p:sp>
      <p:sp>
        <p:nvSpPr>
          <p:cNvPr id="9223" name="AutoShape 5"/>
          <p:cNvSpPr>
            <a:spLocks noChangeArrowheads="1"/>
          </p:cNvSpPr>
          <p:nvPr/>
        </p:nvSpPr>
        <p:spPr bwMode="auto">
          <a:xfrm>
            <a:off x="5076825" y="188913"/>
            <a:ext cx="2808288" cy="503237"/>
          </a:xfrm>
          <a:prstGeom prst="flowChartAlternateProcess">
            <a:avLst/>
          </a:prstGeom>
          <a:solidFill>
            <a:srgbClr val="000080"/>
          </a:solidFill>
          <a:ln w="9525">
            <a:solidFill>
              <a:schemeClr val="tx1"/>
            </a:solidFill>
            <a:miter lim="800000"/>
            <a:headEnd/>
            <a:tailEnd/>
          </a:ln>
        </p:spPr>
        <p:txBody>
          <a:bodyPr wrap="none" anchor="ctr"/>
          <a:lstStyle/>
          <a:p>
            <a:pPr algn="ctr"/>
            <a:r>
              <a:rPr lang="en-US" altLang="zh-CN" b="1">
                <a:solidFill>
                  <a:schemeClr val="bg1"/>
                </a:solidFill>
              </a:rPr>
              <a:t>8.2 </a:t>
            </a:r>
            <a:r>
              <a:rPr lang="zh-CN" altLang="en-US" b="1">
                <a:solidFill>
                  <a:schemeClr val="bg1"/>
                </a:solidFill>
              </a:rPr>
              <a:t>项目投资决策</a:t>
            </a:r>
          </a:p>
        </p:txBody>
      </p:sp>
      <p:sp>
        <p:nvSpPr>
          <p:cNvPr id="9224" name="Rectangle 6"/>
          <p:cNvSpPr>
            <a:spLocks noChangeArrowheads="1"/>
          </p:cNvSpPr>
          <p:nvPr/>
        </p:nvSpPr>
        <p:spPr bwMode="auto">
          <a:xfrm>
            <a:off x="395288" y="1700213"/>
            <a:ext cx="2808287" cy="396875"/>
          </a:xfrm>
          <a:prstGeom prst="rect">
            <a:avLst/>
          </a:prstGeom>
          <a:noFill/>
          <a:ln w="9525">
            <a:noFill/>
            <a:miter lim="800000"/>
            <a:headEnd/>
            <a:tailEnd/>
          </a:ln>
        </p:spPr>
        <p:txBody>
          <a:bodyPr anchor="ctr">
            <a:spAutoFit/>
          </a:bodyPr>
          <a:lstStyle/>
          <a:p>
            <a:pPr eaLnBrk="0" hangingPunct="0"/>
            <a:r>
              <a:rPr lang="zh-CN" altLang="en-US" sz="2000" b="1"/>
              <a:t>（</a:t>
            </a:r>
            <a:r>
              <a:rPr lang="en-US" altLang="zh-CN" sz="2000" b="1"/>
              <a:t>3</a:t>
            </a:r>
            <a:r>
              <a:rPr lang="zh-CN" altLang="en-US" sz="2000" b="1"/>
              <a:t>）年均净现值法</a:t>
            </a:r>
          </a:p>
        </p:txBody>
      </p:sp>
      <p:grpSp>
        <p:nvGrpSpPr>
          <p:cNvPr id="2" name="Group 9"/>
          <p:cNvGrpSpPr>
            <a:grpSpLocks/>
          </p:cNvGrpSpPr>
          <p:nvPr/>
        </p:nvGrpSpPr>
        <p:grpSpPr bwMode="auto">
          <a:xfrm>
            <a:off x="684213" y="2205038"/>
            <a:ext cx="7561262" cy="792162"/>
            <a:chOff x="476" y="1525"/>
            <a:chExt cx="4763" cy="499"/>
          </a:xfrm>
        </p:grpSpPr>
        <p:sp>
          <p:nvSpPr>
            <p:cNvPr id="9235" name="AutoShape 7"/>
            <p:cNvSpPr>
              <a:spLocks noChangeArrowheads="1"/>
            </p:cNvSpPr>
            <p:nvPr/>
          </p:nvSpPr>
          <p:spPr bwMode="auto">
            <a:xfrm>
              <a:off x="476" y="1525"/>
              <a:ext cx="4763" cy="499"/>
            </a:xfrm>
            <a:prstGeom prst="roundRect">
              <a:avLst>
                <a:gd name="adj" fmla="val 16667"/>
              </a:avLst>
            </a:prstGeom>
            <a:solidFill>
              <a:schemeClr val="folHlink"/>
            </a:solidFill>
            <a:ln w="9525">
              <a:solidFill>
                <a:srgbClr val="800000"/>
              </a:solidFill>
              <a:round/>
              <a:headEnd/>
              <a:tailEnd/>
            </a:ln>
          </p:spPr>
          <p:txBody>
            <a:bodyPr wrap="none" anchor="ctr"/>
            <a:lstStyle/>
            <a:p>
              <a:endParaRPr lang="zh-CN" altLang="en-US"/>
            </a:p>
          </p:txBody>
        </p:sp>
        <p:sp>
          <p:nvSpPr>
            <p:cNvPr id="9236" name="Text Box 8"/>
            <p:cNvSpPr txBox="1">
              <a:spLocks noChangeArrowheads="1"/>
            </p:cNvSpPr>
            <p:nvPr/>
          </p:nvSpPr>
          <p:spPr bwMode="auto">
            <a:xfrm>
              <a:off x="612" y="1570"/>
              <a:ext cx="4218" cy="404"/>
            </a:xfrm>
            <a:prstGeom prst="rect">
              <a:avLst/>
            </a:prstGeom>
            <a:noFill/>
            <a:ln w="9525">
              <a:noFill/>
              <a:miter lim="800000"/>
              <a:headEnd/>
              <a:tailEnd/>
            </a:ln>
          </p:spPr>
          <p:txBody>
            <a:bodyPr>
              <a:spAutoFit/>
            </a:bodyPr>
            <a:lstStyle/>
            <a:p>
              <a:pPr>
                <a:spcBef>
                  <a:spcPct val="50000"/>
                </a:spcBef>
              </a:pPr>
              <a:r>
                <a:rPr lang="zh-CN" altLang="en-US" b="1"/>
                <a:t>        年均净现值法是把投资项目在寿命期内总的净现值转化为每年的平均净现值并进行比较分析的方法。</a:t>
              </a:r>
            </a:p>
          </p:txBody>
        </p:sp>
      </p:grpSp>
      <p:sp>
        <p:nvSpPr>
          <p:cNvPr id="9226" name="Text Box 10"/>
          <p:cNvSpPr txBox="1">
            <a:spLocks noChangeArrowheads="1"/>
          </p:cNvSpPr>
          <p:nvPr/>
        </p:nvSpPr>
        <p:spPr bwMode="auto">
          <a:xfrm>
            <a:off x="539750" y="3213100"/>
            <a:ext cx="3527425" cy="366713"/>
          </a:xfrm>
          <a:prstGeom prst="rect">
            <a:avLst/>
          </a:prstGeom>
          <a:noFill/>
          <a:ln w="9525">
            <a:noFill/>
            <a:miter lim="800000"/>
            <a:headEnd/>
            <a:tailEnd/>
          </a:ln>
        </p:spPr>
        <p:txBody>
          <a:bodyPr>
            <a:spAutoFit/>
          </a:bodyPr>
          <a:lstStyle/>
          <a:p>
            <a:pPr>
              <a:spcBef>
                <a:spcPct val="50000"/>
              </a:spcBef>
            </a:pPr>
            <a:r>
              <a:rPr lang="zh-CN" altLang="en-US" b="1"/>
              <a:t>年均净现值的计算公式为：</a:t>
            </a:r>
          </a:p>
        </p:txBody>
      </p:sp>
      <p:sp>
        <p:nvSpPr>
          <p:cNvPr id="9227" name="Rectangle 12"/>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9218" name="Object 11"/>
          <p:cNvGraphicFramePr>
            <a:graphicFrameLocks noChangeAspect="1"/>
          </p:cNvGraphicFramePr>
          <p:nvPr/>
        </p:nvGraphicFramePr>
        <p:xfrm>
          <a:off x="2555875" y="3573463"/>
          <a:ext cx="2520950" cy="879475"/>
        </p:xfrm>
        <a:graphic>
          <a:graphicData uri="http://schemas.openxmlformats.org/presentationml/2006/ole">
            <mc:AlternateContent xmlns:mc="http://schemas.openxmlformats.org/markup-compatibility/2006">
              <mc:Choice xmlns:v="urn:schemas-microsoft-com:vml" Requires="v">
                <p:oleObj spid="_x0000_s9266" name="Equation" r:id="rId3" imgW="953328" imgH="355909" progId="">
                  <p:embed/>
                </p:oleObj>
              </mc:Choice>
              <mc:Fallback>
                <p:oleObj name="Equation" r:id="rId3" imgW="953328" imgH="355909" progId="">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3573463"/>
                        <a:ext cx="2520950" cy="87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8" name="Rectangle 14"/>
          <p:cNvSpPr>
            <a:spLocks noChangeArrowheads="1"/>
          </p:cNvSpPr>
          <p:nvPr/>
        </p:nvSpPr>
        <p:spPr bwMode="auto">
          <a:xfrm>
            <a:off x="0" y="33528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9219" name="Object 13"/>
          <p:cNvGraphicFramePr>
            <a:graphicFrameLocks noChangeAspect="1"/>
          </p:cNvGraphicFramePr>
          <p:nvPr/>
        </p:nvGraphicFramePr>
        <p:xfrm>
          <a:off x="1187450" y="4652963"/>
          <a:ext cx="720725" cy="311150"/>
        </p:xfrm>
        <a:graphic>
          <a:graphicData uri="http://schemas.openxmlformats.org/presentationml/2006/ole">
            <mc:AlternateContent xmlns:mc="http://schemas.openxmlformats.org/markup-compatibility/2006">
              <mc:Choice xmlns:v="urn:schemas-microsoft-com:vml" Requires="v">
                <p:oleObj spid="_x0000_s9267" name="Equation" r:id="rId5" imgW="356684" imgH="152864" progId="">
                  <p:embed/>
                </p:oleObj>
              </mc:Choice>
              <mc:Fallback>
                <p:oleObj name="Equation" r:id="rId5" imgW="356684" imgH="152864" progId="">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4652963"/>
                        <a:ext cx="720725" cy="31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9" name="Rectangle 16"/>
          <p:cNvSpPr>
            <a:spLocks noChangeArrowheads="1"/>
          </p:cNvSpPr>
          <p:nvPr/>
        </p:nvSpPr>
        <p:spPr bwMode="auto">
          <a:xfrm>
            <a:off x="0" y="33528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9220" name="Object 15"/>
          <p:cNvGraphicFramePr>
            <a:graphicFrameLocks noChangeAspect="1"/>
          </p:cNvGraphicFramePr>
          <p:nvPr/>
        </p:nvGraphicFramePr>
        <p:xfrm>
          <a:off x="1187450" y="5084763"/>
          <a:ext cx="576263" cy="296862"/>
        </p:xfrm>
        <a:graphic>
          <a:graphicData uri="http://schemas.openxmlformats.org/presentationml/2006/ole">
            <mc:AlternateContent xmlns:mc="http://schemas.openxmlformats.org/markup-compatibility/2006">
              <mc:Choice xmlns:v="urn:schemas-microsoft-com:vml" Requires="v">
                <p:oleObj spid="_x0000_s9268" name="Equation" r:id="rId7" imgW="293118" imgH="152931" progId="">
                  <p:embed/>
                </p:oleObj>
              </mc:Choice>
              <mc:Fallback>
                <p:oleObj name="Equation" r:id="rId7" imgW="293118" imgH="152931" progId="">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5084763"/>
                        <a:ext cx="576263" cy="296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30" name="Rectangle 18"/>
          <p:cNvSpPr>
            <a:spLocks noChangeArrowheads="1"/>
          </p:cNvSpPr>
          <p:nvPr/>
        </p:nvSpPr>
        <p:spPr bwMode="auto">
          <a:xfrm>
            <a:off x="0" y="33337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9221" name="Object 17"/>
          <p:cNvGraphicFramePr>
            <a:graphicFrameLocks noChangeAspect="1"/>
          </p:cNvGraphicFramePr>
          <p:nvPr/>
        </p:nvGraphicFramePr>
        <p:xfrm>
          <a:off x="1187450" y="5445125"/>
          <a:ext cx="1008063" cy="395288"/>
        </p:xfrm>
        <a:graphic>
          <a:graphicData uri="http://schemas.openxmlformats.org/presentationml/2006/ole">
            <mc:AlternateContent xmlns:mc="http://schemas.openxmlformats.org/markup-compatibility/2006">
              <mc:Choice xmlns:v="urn:schemas-microsoft-com:vml" Requires="v">
                <p:oleObj spid="_x0000_s9269" name="Equation" r:id="rId9" imgW="484071" imgH="191081" progId="">
                  <p:embed/>
                </p:oleObj>
              </mc:Choice>
              <mc:Fallback>
                <p:oleObj name="Equation" r:id="rId9" imgW="484071" imgH="191081" progId="">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5445125"/>
                        <a:ext cx="1008063"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31" name="Text Box 19"/>
          <p:cNvSpPr txBox="1">
            <a:spLocks noChangeArrowheads="1"/>
          </p:cNvSpPr>
          <p:nvPr/>
        </p:nvSpPr>
        <p:spPr bwMode="auto">
          <a:xfrm>
            <a:off x="2170113" y="4640263"/>
            <a:ext cx="2016125" cy="366712"/>
          </a:xfrm>
          <a:prstGeom prst="rect">
            <a:avLst/>
          </a:prstGeom>
          <a:noFill/>
          <a:ln w="9525">
            <a:noFill/>
            <a:miter lim="800000"/>
            <a:headEnd/>
            <a:tailEnd/>
          </a:ln>
        </p:spPr>
        <p:txBody>
          <a:bodyPr>
            <a:spAutoFit/>
          </a:bodyPr>
          <a:lstStyle/>
          <a:p>
            <a:pPr>
              <a:spcBef>
                <a:spcPct val="50000"/>
              </a:spcBef>
            </a:pPr>
            <a:r>
              <a:rPr lang="zh-CN" altLang="en-US" b="1"/>
              <a:t>－年均净现值</a:t>
            </a:r>
            <a:r>
              <a:rPr lang="zh-CN" altLang="en-US"/>
              <a:t> </a:t>
            </a:r>
          </a:p>
        </p:txBody>
      </p:sp>
      <p:sp>
        <p:nvSpPr>
          <p:cNvPr id="9232" name="Text Box 20"/>
          <p:cNvSpPr txBox="1">
            <a:spLocks noChangeArrowheads="1"/>
          </p:cNvSpPr>
          <p:nvPr/>
        </p:nvSpPr>
        <p:spPr bwMode="auto">
          <a:xfrm>
            <a:off x="2197100" y="5037138"/>
            <a:ext cx="1368425" cy="366712"/>
          </a:xfrm>
          <a:prstGeom prst="rect">
            <a:avLst/>
          </a:prstGeom>
          <a:noFill/>
          <a:ln w="9525">
            <a:noFill/>
            <a:miter lim="800000"/>
            <a:headEnd/>
            <a:tailEnd/>
          </a:ln>
        </p:spPr>
        <p:txBody>
          <a:bodyPr>
            <a:spAutoFit/>
          </a:bodyPr>
          <a:lstStyle/>
          <a:p>
            <a:pPr>
              <a:spcBef>
                <a:spcPct val="50000"/>
              </a:spcBef>
            </a:pPr>
            <a:r>
              <a:rPr lang="zh-CN" altLang="en-US" b="1"/>
              <a:t>－净现值</a:t>
            </a:r>
            <a:r>
              <a:rPr lang="zh-CN" altLang="en-US"/>
              <a:t> </a:t>
            </a:r>
          </a:p>
        </p:txBody>
      </p:sp>
      <p:sp>
        <p:nvSpPr>
          <p:cNvPr id="9233" name="Text Box 21"/>
          <p:cNvSpPr txBox="1">
            <a:spLocks noChangeArrowheads="1"/>
          </p:cNvSpPr>
          <p:nvPr/>
        </p:nvSpPr>
        <p:spPr bwMode="auto">
          <a:xfrm>
            <a:off x="2209800" y="5411788"/>
            <a:ext cx="6408738" cy="366712"/>
          </a:xfrm>
          <a:prstGeom prst="rect">
            <a:avLst/>
          </a:prstGeom>
          <a:noFill/>
          <a:ln w="9525">
            <a:noFill/>
            <a:miter lim="800000"/>
            <a:headEnd/>
            <a:tailEnd/>
          </a:ln>
        </p:spPr>
        <p:txBody>
          <a:bodyPr>
            <a:spAutoFit/>
          </a:bodyPr>
          <a:lstStyle/>
          <a:p>
            <a:pPr>
              <a:spcBef>
                <a:spcPct val="50000"/>
              </a:spcBef>
            </a:pPr>
            <a:r>
              <a:rPr lang="zh-CN" altLang="en-US" b="1"/>
              <a:t>－建立在资本成本和项目寿命期基础上的年金现值系数。</a:t>
            </a:r>
          </a:p>
        </p:txBody>
      </p:sp>
      <p:sp>
        <p:nvSpPr>
          <p:cNvPr id="9234" name="Text Box 22"/>
          <p:cNvSpPr txBox="1">
            <a:spLocks noChangeArrowheads="1"/>
          </p:cNvSpPr>
          <p:nvPr/>
        </p:nvSpPr>
        <p:spPr bwMode="auto">
          <a:xfrm>
            <a:off x="347663" y="4629150"/>
            <a:ext cx="1152525" cy="366713"/>
          </a:xfrm>
          <a:prstGeom prst="rect">
            <a:avLst/>
          </a:prstGeom>
          <a:noFill/>
          <a:ln w="9525">
            <a:noFill/>
            <a:miter lim="800000"/>
            <a:headEnd/>
            <a:tailEnd/>
          </a:ln>
        </p:spPr>
        <p:txBody>
          <a:bodyPr>
            <a:spAutoFit/>
          </a:bodyPr>
          <a:lstStyle/>
          <a:p>
            <a:pPr>
              <a:spcBef>
                <a:spcPct val="50000"/>
              </a:spcBef>
            </a:pPr>
            <a:r>
              <a:rPr lang="zh-CN" altLang="en-US"/>
              <a:t>式中，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Text Box 2"/>
          <p:cNvSpPr txBox="1">
            <a:spLocks noChangeArrowheads="1"/>
          </p:cNvSpPr>
          <p:nvPr/>
        </p:nvSpPr>
        <p:spPr bwMode="auto">
          <a:xfrm>
            <a:off x="0" y="908050"/>
            <a:ext cx="9144000" cy="457200"/>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sz="2400" b="1">
                <a:solidFill>
                  <a:schemeClr val="bg1"/>
                </a:solidFill>
              </a:rPr>
              <a:t>8.2.1 </a:t>
            </a:r>
            <a:r>
              <a:rPr lang="zh-CN" altLang="en-US" sz="2400" b="1">
                <a:solidFill>
                  <a:schemeClr val="bg1"/>
                </a:solidFill>
              </a:rPr>
              <a:t>固定资产更新决策</a:t>
            </a:r>
          </a:p>
        </p:txBody>
      </p:sp>
      <p:sp>
        <p:nvSpPr>
          <p:cNvPr id="10248" name="AutoShape 3"/>
          <p:cNvSpPr>
            <a:spLocks noChangeArrowheads="1"/>
          </p:cNvSpPr>
          <p:nvPr/>
        </p:nvSpPr>
        <p:spPr bwMode="auto">
          <a:xfrm>
            <a:off x="5076825" y="188913"/>
            <a:ext cx="2808288" cy="503237"/>
          </a:xfrm>
          <a:prstGeom prst="flowChartAlternateProcess">
            <a:avLst/>
          </a:prstGeom>
          <a:solidFill>
            <a:srgbClr val="000080"/>
          </a:solidFill>
          <a:ln w="9525">
            <a:solidFill>
              <a:schemeClr val="tx1"/>
            </a:solidFill>
            <a:miter lim="800000"/>
            <a:headEnd/>
            <a:tailEnd/>
          </a:ln>
        </p:spPr>
        <p:txBody>
          <a:bodyPr wrap="none" anchor="ctr"/>
          <a:lstStyle/>
          <a:p>
            <a:pPr algn="ctr"/>
            <a:r>
              <a:rPr lang="en-US" altLang="zh-CN" b="1">
                <a:solidFill>
                  <a:schemeClr val="bg1"/>
                </a:solidFill>
              </a:rPr>
              <a:t>8.2 </a:t>
            </a:r>
            <a:r>
              <a:rPr lang="zh-CN" altLang="en-US" b="1">
                <a:solidFill>
                  <a:schemeClr val="bg1"/>
                </a:solidFill>
              </a:rPr>
              <a:t>项目投资决策</a:t>
            </a:r>
          </a:p>
        </p:txBody>
      </p:sp>
      <p:sp>
        <p:nvSpPr>
          <p:cNvPr id="10249" name="Rectangle 4"/>
          <p:cNvSpPr>
            <a:spLocks noChangeArrowheads="1"/>
          </p:cNvSpPr>
          <p:nvPr/>
        </p:nvSpPr>
        <p:spPr bwMode="auto">
          <a:xfrm>
            <a:off x="395288" y="1557338"/>
            <a:ext cx="5256212" cy="366712"/>
          </a:xfrm>
          <a:prstGeom prst="rect">
            <a:avLst/>
          </a:prstGeom>
          <a:noFill/>
          <a:ln w="9525">
            <a:noFill/>
            <a:miter lim="800000"/>
            <a:headEnd/>
            <a:tailEnd/>
          </a:ln>
        </p:spPr>
        <p:txBody>
          <a:bodyPr anchor="ctr">
            <a:spAutoFit/>
          </a:bodyPr>
          <a:lstStyle/>
          <a:p>
            <a:pPr eaLnBrk="0" hangingPunct="0"/>
            <a:r>
              <a:rPr lang="zh-CN" altLang="en-US" b="1"/>
              <a:t>计算上例中的两种方案的年均净现值：</a:t>
            </a:r>
            <a:r>
              <a:rPr lang="zh-CN" altLang="en-US"/>
              <a:t> </a:t>
            </a:r>
          </a:p>
        </p:txBody>
      </p:sp>
      <p:sp>
        <p:nvSpPr>
          <p:cNvPr id="10250" name="Rectangle 15"/>
          <p:cNvSpPr>
            <a:spLocks noChangeArrowheads="1"/>
          </p:cNvSpPr>
          <p:nvPr/>
        </p:nvSpPr>
        <p:spPr bwMode="auto">
          <a:xfrm>
            <a:off x="0" y="3333750"/>
            <a:ext cx="9144000" cy="0"/>
          </a:xfrm>
          <a:prstGeom prst="rect">
            <a:avLst/>
          </a:prstGeom>
          <a:noFill/>
          <a:ln w="9525">
            <a:noFill/>
            <a:miter lim="800000"/>
            <a:headEnd/>
            <a:tailEnd/>
          </a:ln>
        </p:spPr>
        <p:txBody>
          <a:bodyPr wrap="none" anchor="ctr">
            <a:spAutoFit/>
          </a:bodyPr>
          <a:lstStyle/>
          <a:p>
            <a:endParaRPr lang="zh-CN" altLang="en-US"/>
          </a:p>
        </p:txBody>
      </p:sp>
      <p:sp>
        <p:nvSpPr>
          <p:cNvPr id="10251" name="Rectangle 22"/>
          <p:cNvSpPr>
            <a:spLocks noChangeArrowheads="1"/>
          </p:cNvSpPr>
          <p:nvPr/>
        </p:nvSpPr>
        <p:spPr bwMode="auto">
          <a:xfrm>
            <a:off x="0" y="30146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42" name="Object 21"/>
          <p:cNvGraphicFramePr>
            <a:graphicFrameLocks noChangeAspect="1"/>
          </p:cNvGraphicFramePr>
          <p:nvPr/>
        </p:nvGraphicFramePr>
        <p:xfrm>
          <a:off x="722313" y="2027238"/>
          <a:ext cx="5707062" cy="1687512"/>
        </p:xfrm>
        <a:graphic>
          <a:graphicData uri="http://schemas.openxmlformats.org/presentationml/2006/ole">
            <mc:AlternateContent xmlns:mc="http://schemas.openxmlformats.org/markup-compatibility/2006">
              <mc:Choice xmlns:v="urn:schemas-microsoft-com:vml" Requires="v">
                <p:oleObj spid="_x0000_s10302" name="Equation" r:id="rId3" imgW="2819160" imgH="965160" progId="">
                  <p:embed/>
                </p:oleObj>
              </mc:Choice>
              <mc:Fallback>
                <p:oleObj name="Equation" r:id="rId3" imgW="2819160" imgH="965160" progId="">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313" y="2027238"/>
                        <a:ext cx="5707062" cy="168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15" name="AutoShape 23"/>
          <p:cNvSpPr>
            <a:spLocks noChangeArrowheads="1"/>
          </p:cNvSpPr>
          <p:nvPr/>
        </p:nvSpPr>
        <p:spPr bwMode="auto">
          <a:xfrm>
            <a:off x="7164388" y="1916113"/>
            <a:ext cx="1620837" cy="1008062"/>
          </a:xfrm>
          <a:prstGeom prst="wedgeEllipseCallout">
            <a:avLst>
              <a:gd name="adj1" fmla="val -71745"/>
              <a:gd name="adj2" fmla="val 40394"/>
            </a:avLst>
          </a:prstGeom>
          <a:solidFill>
            <a:srgbClr val="800000"/>
          </a:solidFill>
          <a:ln w="9525">
            <a:solidFill>
              <a:schemeClr val="tx1"/>
            </a:solidFill>
            <a:miter lim="800000"/>
            <a:headEnd/>
            <a:tailEnd/>
          </a:ln>
        </p:spPr>
        <p:txBody>
          <a:bodyPr/>
          <a:lstStyle/>
          <a:p>
            <a:pPr algn="ctr"/>
            <a:r>
              <a:rPr lang="zh-CN" altLang="en-US" sz="1400" b="1">
                <a:solidFill>
                  <a:schemeClr val="bg1"/>
                </a:solidFill>
              </a:rPr>
              <a:t>与最小公倍寿命法得到的结论一致。</a:t>
            </a:r>
          </a:p>
        </p:txBody>
      </p:sp>
      <p:sp>
        <p:nvSpPr>
          <p:cNvPr id="59417" name="AutoShape 25"/>
          <p:cNvSpPr>
            <a:spLocks noChangeArrowheads="1"/>
          </p:cNvSpPr>
          <p:nvPr/>
        </p:nvSpPr>
        <p:spPr bwMode="auto">
          <a:xfrm>
            <a:off x="179388" y="3789363"/>
            <a:ext cx="8353425" cy="1152525"/>
          </a:xfrm>
          <a:prstGeom prst="roundRect">
            <a:avLst>
              <a:gd name="adj" fmla="val 16667"/>
            </a:avLst>
          </a:prstGeom>
          <a:solidFill>
            <a:schemeClr val="folHlink"/>
          </a:solidFill>
          <a:ln w="9525">
            <a:solidFill>
              <a:srgbClr val="800000"/>
            </a:solidFill>
            <a:round/>
            <a:headEnd/>
            <a:tailEnd/>
          </a:ln>
        </p:spPr>
        <p:txBody>
          <a:bodyPr wrap="none" anchor="ctr"/>
          <a:lstStyle/>
          <a:p>
            <a:endParaRPr lang="zh-CN" altLang="en-US"/>
          </a:p>
        </p:txBody>
      </p:sp>
      <p:sp>
        <p:nvSpPr>
          <p:cNvPr id="59416" name="Text Box 24"/>
          <p:cNvSpPr txBox="1">
            <a:spLocks noChangeArrowheads="1"/>
          </p:cNvSpPr>
          <p:nvPr/>
        </p:nvSpPr>
        <p:spPr bwMode="auto">
          <a:xfrm>
            <a:off x="539750" y="3860800"/>
            <a:ext cx="7704138" cy="915988"/>
          </a:xfrm>
          <a:prstGeom prst="rect">
            <a:avLst/>
          </a:prstGeom>
          <a:noFill/>
          <a:ln w="9525">
            <a:noFill/>
            <a:miter lim="800000"/>
            <a:headEnd/>
            <a:tailEnd/>
          </a:ln>
        </p:spPr>
        <p:txBody>
          <a:bodyPr>
            <a:spAutoFit/>
          </a:bodyPr>
          <a:lstStyle/>
          <a:p>
            <a:pPr>
              <a:spcBef>
                <a:spcPct val="50000"/>
              </a:spcBef>
            </a:pPr>
            <a:r>
              <a:rPr lang="zh-CN" altLang="en-US"/>
              <a:t>       </a:t>
            </a:r>
            <a:r>
              <a:rPr lang="zh-CN" altLang="en-US" b="1"/>
              <a:t>当使用新旧设备的未来收益相同，但准确数字不好估计时，可以比较</a:t>
            </a:r>
            <a:r>
              <a:rPr lang="zh-CN" altLang="en-US" b="1">
                <a:solidFill>
                  <a:srgbClr val="663300"/>
                </a:solidFill>
              </a:rPr>
              <a:t>年均成本</a:t>
            </a:r>
            <a:r>
              <a:rPr lang="zh-CN" altLang="en-US" b="1"/>
              <a:t>，并选取年均成本最小的项目。</a:t>
            </a:r>
            <a:r>
              <a:rPr lang="zh-CN" altLang="en-US" b="1">
                <a:solidFill>
                  <a:srgbClr val="663300"/>
                </a:solidFill>
              </a:rPr>
              <a:t>年均成本</a:t>
            </a:r>
            <a:r>
              <a:rPr lang="zh-CN" altLang="en-US" b="1"/>
              <a:t>是把项目的总现金流出转化为每年的平均现金流出值。</a:t>
            </a:r>
          </a:p>
        </p:txBody>
      </p:sp>
      <p:sp>
        <p:nvSpPr>
          <p:cNvPr id="10255" name="Rectangle 27"/>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sp>
        <p:nvSpPr>
          <p:cNvPr id="10256" name="Rectangle 30"/>
          <p:cNvSpPr>
            <a:spLocks noChangeArrowheads="1"/>
          </p:cNvSpPr>
          <p:nvPr/>
        </p:nvSpPr>
        <p:spPr bwMode="auto">
          <a:xfrm>
            <a:off x="0" y="3352800"/>
            <a:ext cx="9144000" cy="0"/>
          </a:xfrm>
          <a:prstGeom prst="rect">
            <a:avLst/>
          </a:prstGeom>
          <a:noFill/>
          <a:ln w="9525">
            <a:noFill/>
            <a:miter lim="800000"/>
            <a:headEnd/>
            <a:tailEnd/>
          </a:ln>
        </p:spPr>
        <p:txBody>
          <a:bodyPr wrap="none" anchor="ctr">
            <a:spAutoFit/>
          </a:bodyPr>
          <a:lstStyle/>
          <a:p>
            <a:endParaRPr lang="zh-CN" altLang="en-US"/>
          </a:p>
        </p:txBody>
      </p:sp>
      <p:sp>
        <p:nvSpPr>
          <p:cNvPr id="10257" name="Rectangle 32"/>
          <p:cNvSpPr>
            <a:spLocks noChangeArrowheads="1"/>
          </p:cNvSpPr>
          <p:nvPr/>
        </p:nvSpPr>
        <p:spPr bwMode="auto">
          <a:xfrm>
            <a:off x="0" y="3352800"/>
            <a:ext cx="9144000" cy="0"/>
          </a:xfrm>
          <a:prstGeom prst="rect">
            <a:avLst/>
          </a:prstGeom>
          <a:noFill/>
          <a:ln w="9525">
            <a:noFill/>
            <a:miter lim="800000"/>
            <a:headEnd/>
            <a:tailEnd/>
          </a:ln>
        </p:spPr>
        <p:txBody>
          <a:bodyPr wrap="none" anchor="ctr">
            <a:spAutoFit/>
          </a:bodyPr>
          <a:lstStyle/>
          <a:p>
            <a:endParaRPr lang="zh-CN" altLang="en-US"/>
          </a:p>
        </p:txBody>
      </p:sp>
      <p:sp>
        <p:nvSpPr>
          <p:cNvPr id="10258" name="Rectangle 36"/>
          <p:cNvSpPr>
            <a:spLocks noChangeArrowheads="1"/>
          </p:cNvSpPr>
          <p:nvPr/>
        </p:nvSpPr>
        <p:spPr bwMode="auto">
          <a:xfrm>
            <a:off x="0" y="3333750"/>
            <a:ext cx="9144000" cy="0"/>
          </a:xfrm>
          <a:prstGeom prst="rect">
            <a:avLst/>
          </a:prstGeom>
          <a:noFill/>
          <a:ln w="9525">
            <a:noFill/>
            <a:miter lim="800000"/>
            <a:headEnd/>
            <a:tailEnd/>
          </a:ln>
        </p:spPr>
        <p:txBody>
          <a:bodyPr wrap="none" anchor="ctr">
            <a:spAutoFit/>
          </a:bodyPr>
          <a:lstStyle/>
          <a:p>
            <a:endParaRPr lang="zh-CN" altLang="en-US"/>
          </a:p>
        </p:txBody>
      </p:sp>
      <p:grpSp>
        <p:nvGrpSpPr>
          <p:cNvPr id="2" name="Group 39"/>
          <p:cNvGrpSpPr>
            <a:grpSpLocks/>
          </p:cNvGrpSpPr>
          <p:nvPr/>
        </p:nvGrpSpPr>
        <p:grpSpPr bwMode="auto">
          <a:xfrm>
            <a:off x="239713" y="5111750"/>
            <a:ext cx="7580312" cy="1639888"/>
            <a:chOff x="151" y="3220"/>
            <a:chExt cx="4775" cy="1033"/>
          </a:xfrm>
        </p:grpSpPr>
        <p:graphicFrame>
          <p:nvGraphicFramePr>
            <p:cNvPr id="10243" name="Object 26"/>
            <p:cNvGraphicFramePr>
              <a:graphicFrameLocks noChangeAspect="1"/>
            </p:cNvGraphicFramePr>
            <p:nvPr/>
          </p:nvGraphicFramePr>
          <p:xfrm>
            <a:off x="612" y="3475"/>
            <a:ext cx="1134" cy="505"/>
          </p:xfrm>
          <a:graphic>
            <a:graphicData uri="http://schemas.openxmlformats.org/presentationml/2006/ole">
              <mc:AlternateContent xmlns:mc="http://schemas.openxmlformats.org/markup-compatibility/2006">
                <mc:Choice xmlns:v="urn:schemas-microsoft-com:vml" Requires="v">
                  <p:oleObj spid="_x0000_s10303" name="Equation" r:id="rId5" imgW="877443" imgH="394213" progId="">
                    <p:embed/>
                  </p:oleObj>
                </mc:Choice>
                <mc:Fallback>
                  <p:oleObj name="Equation" r:id="rId5" imgW="877443" imgH="394213" progId="">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 y="3475"/>
                          <a:ext cx="1134" cy="5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60" name="Text Box 28"/>
            <p:cNvSpPr txBox="1">
              <a:spLocks noChangeArrowheads="1"/>
            </p:cNvSpPr>
            <p:nvPr/>
          </p:nvSpPr>
          <p:spPr bwMode="auto">
            <a:xfrm>
              <a:off x="151" y="3220"/>
              <a:ext cx="2041" cy="231"/>
            </a:xfrm>
            <a:prstGeom prst="rect">
              <a:avLst/>
            </a:prstGeom>
            <a:noFill/>
            <a:ln w="9525">
              <a:noFill/>
              <a:miter lim="800000"/>
              <a:headEnd/>
              <a:tailEnd/>
            </a:ln>
          </p:spPr>
          <p:txBody>
            <a:bodyPr>
              <a:spAutoFit/>
            </a:bodyPr>
            <a:lstStyle/>
            <a:p>
              <a:pPr>
                <a:spcBef>
                  <a:spcPct val="50000"/>
                </a:spcBef>
              </a:pPr>
              <a:r>
                <a:rPr lang="zh-CN" altLang="en-US" b="1"/>
                <a:t>年均成本的计算公式为：</a:t>
              </a:r>
            </a:p>
          </p:txBody>
        </p:sp>
        <p:graphicFrame>
          <p:nvGraphicFramePr>
            <p:cNvPr id="10244" name="Object 29"/>
            <p:cNvGraphicFramePr>
              <a:graphicFrameLocks noChangeAspect="1"/>
            </p:cNvGraphicFramePr>
            <p:nvPr/>
          </p:nvGraphicFramePr>
          <p:xfrm>
            <a:off x="2336" y="3430"/>
            <a:ext cx="272" cy="190"/>
          </p:xfrm>
          <a:graphic>
            <a:graphicData uri="http://schemas.openxmlformats.org/presentationml/2006/ole">
              <mc:AlternateContent xmlns:mc="http://schemas.openxmlformats.org/markup-compatibility/2006">
                <mc:Choice xmlns:v="urn:schemas-microsoft-com:vml" Requires="v">
                  <p:oleObj spid="_x0000_s10304" name="Equation" r:id="rId7" imgW="216841" imgH="153064" progId="">
                    <p:embed/>
                  </p:oleObj>
                </mc:Choice>
                <mc:Fallback>
                  <p:oleObj name="Equation" r:id="rId7" imgW="216841" imgH="153064" progId="">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6" y="3430"/>
                          <a:ext cx="272" cy="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31"/>
            <p:cNvGraphicFramePr>
              <a:graphicFrameLocks noChangeAspect="1"/>
            </p:cNvGraphicFramePr>
            <p:nvPr/>
          </p:nvGraphicFramePr>
          <p:xfrm>
            <a:off x="2381" y="3748"/>
            <a:ext cx="170" cy="181"/>
          </p:xfrm>
          <a:graphic>
            <a:graphicData uri="http://schemas.openxmlformats.org/presentationml/2006/ole">
              <mc:AlternateContent xmlns:mc="http://schemas.openxmlformats.org/markup-compatibility/2006">
                <mc:Choice xmlns:v="urn:schemas-microsoft-com:vml" Requires="v">
                  <p:oleObj spid="_x0000_s10305" name="Equation" r:id="rId9" imgW="140800" imgH="153600" progId="">
                    <p:embed/>
                  </p:oleObj>
                </mc:Choice>
                <mc:Fallback>
                  <p:oleObj name="Equation" r:id="rId9" imgW="140800" imgH="153600" progId="">
                    <p:embed/>
                    <p:pic>
                      <p:nvPicPr>
                        <p:cNvPr id="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81" y="3748"/>
                          <a:ext cx="170" cy="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61" name="Text Box 33"/>
            <p:cNvSpPr txBox="1">
              <a:spLocks noChangeArrowheads="1"/>
            </p:cNvSpPr>
            <p:nvPr/>
          </p:nvSpPr>
          <p:spPr bwMode="auto">
            <a:xfrm>
              <a:off x="2661" y="3408"/>
              <a:ext cx="1134" cy="231"/>
            </a:xfrm>
            <a:prstGeom prst="rect">
              <a:avLst/>
            </a:prstGeom>
            <a:noFill/>
            <a:ln w="9525">
              <a:noFill/>
              <a:miter lim="800000"/>
              <a:headEnd/>
              <a:tailEnd/>
            </a:ln>
          </p:spPr>
          <p:txBody>
            <a:bodyPr>
              <a:spAutoFit/>
            </a:bodyPr>
            <a:lstStyle/>
            <a:p>
              <a:pPr>
                <a:spcBef>
                  <a:spcPct val="50000"/>
                </a:spcBef>
              </a:pPr>
              <a:r>
                <a:rPr lang="zh-CN" altLang="en-US"/>
                <a:t>－年均成本 </a:t>
              </a:r>
            </a:p>
          </p:txBody>
        </p:sp>
        <p:sp>
          <p:nvSpPr>
            <p:cNvPr id="10262" name="Rectangle 34"/>
            <p:cNvSpPr>
              <a:spLocks noChangeArrowheads="1"/>
            </p:cNvSpPr>
            <p:nvPr/>
          </p:nvSpPr>
          <p:spPr bwMode="auto">
            <a:xfrm>
              <a:off x="2647" y="3695"/>
              <a:ext cx="1596" cy="231"/>
            </a:xfrm>
            <a:prstGeom prst="rect">
              <a:avLst/>
            </a:prstGeom>
            <a:noFill/>
            <a:ln w="9525">
              <a:noFill/>
              <a:miter lim="800000"/>
              <a:headEnd/>
              <a:tailEnd/>
            </a:ln>
          </p:spPr>
          <p:txBody>
            <a:bodyPr wrap="none" anchor="ctr">
              <a:spAutoFit/>
            </a:bodyPr>
            <a:lstStyle/>
            <a:p>
              <a:pPr eaLnBrk="0" hangingPunct="0"/>
              <a:r>
                <a:rPr lang="zh-CN" altLang="en-US"/>
                <a:t>－项目的总成本的现值 </a:t>
              </a:r>
            </a:p>
          </p:txBody>
        </p:sp>
        <p:graphicFrame>
          <p:nvGraphicFramePr>
            <p:cNvPr id="10246" name="Object 35"/>
            <p:cNvGraphicFramePr>
              <a:graphicFrameLocks noChangeAspect="1"/>
            </p:cNvGraphicFramePr>
            <p:nvPr/>
          </p:nvGraphicFramePr>
          <p:xfrm>
            <a:off x="567" y="4012"/>
            <a:ext cx="726" cy="241"/>
          </p:xfrm>
          <a:graphic>
            <a:graphicData uri="http://schemas.openxmlformats.org/presentationml/2006/ole">
              <mc:AlternateContent xmlns:mc="http://schemas.openxmlformats.org/markup-compatibility/2006">
                <mc:Choice xmlns:v="urn:schemas-microsoft-com:vml" Requires="v">
                  <p:oleObj spid="_x0000_s10306" name="Equation" r:id="rId11" imgW="484071" imgH="191081" progId="">
                    <p:embed/>
                  </p:oleObj>
                </mc:Choice>
                <mc:Fallback>
                  <p:oleObj name="Equation" r:id="rId11" imgW="484071" imgH="191081" progId="">
                    <p:embed/>
                    <p:pic>
                      <p:nvPicPr>
                        <p:cNvPr id="0" name="Object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7" y="4012"/>
                          <a:ext cx="726" cy="2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63" name="Rectangle 37"/>
            <p:cNvSpPr>
              <a:spLocks noChangeArrowheads="1"/>
            </p:cNvSpPr>
            <p:nvPr/>
          </p:nvSpPr>
          <p:spPr bwMode="auto">
            <a:xfrm>
              <a:off x="884" y="4019"/>
              <a:ext cx="4042" cy="233"/>
            </a:xfrm>
            <a:prstGeom prst="rect">
              <a:avLst/>
            </a:prstGeom>
            <a:noFill/>
            <a:ln w="9525">
              <a:noFill/>
              <a:miter lim="800000"/>
              <a:headEnd/>
              <a:tailEnd/>
            </a:ln>
          </p:spPr>
          <p:txBody>
            <a:bodyPr wrap="none" anchor="ctr">
              <a:spAutoFit/>
            </a:bodyPr>
            <a:lstStyle/>
            <a:p>
              <a:pPr eaLnBrk="0" hangingPunct="0"/>
              <a:r>
                <a:rPr lang="zh-CN" altLang="en-US"/>
                <a:t>－建立在公司资本成本和项目寿命期基础上的年金现值系数。</a:t>
              </a:r>
            </a:p>
          </p:txBody>
        </p:sp>
        <p:sp>
          <p:nvSpPr>
            <p:cNvPr id="10264" name="Rectangle 38"/>
            <p:cNvSpPr>
              <a:spLocks noChangeArrowheads="1"/>
            </p:cNvSpPr>
            <p:nvPr/>
          </p:nvSpPr>
          <p:spPr bwMode="auto">
            <a:xfrm>
              <a:off x="1882" y="3385"/>
              <a:ext cx="588" cy="231"/>
            </a:xfrm>
            <a:prstGeom prst="rect">
              <a:avLst/>
            </a:prstGeom>
            <a:noFill/>
            <a:ln w="9525">
              <a:noFill/>
              <a:miter lim="800000"/>
              <a:headEnd/>
              <a:tailEnd/>
            </a:ln>
          </p:spPr>
          <p:txBody>
            <a:bodyPr wrap="none" anchor="ctr">
              <a:spAutoFit/>
            </a:bodyPr>
            <a:lstStyle/>
            <a:p>
              <a:pPr eaLnBrk="0" hangingPunct="0"/>
              <a:r>
                <a:rPr lang="zh-CN" altLang="en-US"/>
                <a:t>式中，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415"/>
                                        </p:tgtEl>
                                        <p:attrNameLst>
                                          <p:attrName>style.visibility</p:attrName>
                                        </p:attrNameLst>
                                      </p:cBhvr>
                                      <p:to>
                                        <p:strVal val="visible"/>
                                      </p:to>
                                    </p:set>
                                    <p:animEffect transition="in" filter="blinds(horizontal)">
                                      <p:cBhvr>
                                        <p:cTn id="7" dur="500"/>
                                        <p:tgtEl>
                                          <p:spTgt spid="594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416"/>
                                        </p:tgtEl>
                                        <p:attrNameLst>
                                          <p:attrName>style.visibility</p:attrName>
                                        </p:attrNameLst>
                                      </p:cBhvr>
                                      <p:to>
                                        <p:strVal val="visible"/>
                                      </p:to>
                                    </p:set>
                                    <p:animEffect transition="in" filter="blinds(horizontal)">
                                      <p:cBhvr>
                                        <p:cTn id="12" dur="500"/>
                                        <p:tgtEl>
                                          <p:spTgt spid="5941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9417"/>
                                        </p:tgtEl>
                                        <p:attrNameLst>
                                          <p:attrName>style.visibility</p:attrName>
                                        </p:attrNameLst>
                                      </p:cBhvr>
                                      <p:to>
                                        <p:strVal val="visible"/>
                                      </p:to>
                                    </p:set>
                                    <p:animEffect transition="in" filter="blinds(horizontal)">
                                      <p:cBhvr>
                                        <p:cTn id="15" dur="500"/>
                                        <p:tgtEl>
                                          <p:spTgt spid="5941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15" grpId="0" animBg="1"/>
      <p:bldP spid="59417" grpId="0" animBg="1"/>
      <p:bldP spid="594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0" y="908050"/>
            <a:ext cx="9144000" cy="457200"/>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sz="2400" b="1">
                <a:solidFill>
                  <a:schemeClr val="bg1"/>
                </a:solidFill>
              </a:rPr>
              <a:t>8.2.2</a:t>
            </a:r>
            <a:r>
              <a:rPr lang="zh-CN" altLang="en-US" sz="2400" b="1">
                <a:solidFill>
                  <a:schemeClr val="bg1"/>
                </a:solidFill>
              </a:rPr>
              <a:t>资本限额决策</a:t>
            </a:r>
          </a:p>
        </p:txBody>
      </p:sp>
      <p:sp>
        <p:nvSpPr>
          <p:cNvPr id="39939" name="AutoShape 5"/>
          <p:cNvSpPr>
            <a:spLocks noChangeArrowheads="1"/>
          </p:cNvSpPr>
          <p:nvPr/>
        </p:nvSpPr>
        <p:spPr bwMode="auto">
          <a:xfrm>
            <a:off x="5076825" y="188913"/>
            <a:ext cx="2808288" cy="503237"/>
          </a:xfrm>
          <a:prstGeom prst="flowChartAlternateProcess">
            <a:avLst/>
          </a:prstGeom>
          <a:solidFill>
            <a:srgbClr val="000080"/>
          </a:solidFill>
          <a:ln w="9525">
            <a:solidFill>
              <a:schemeClr val="tx1"/>
            </a:solidFill>
            <a:miter lim="800000"/>
            <a:headEnd/>
            <a:tailEnd/>
          </a:ln>
        </p:spPr>
        <p:txBody>
          <a:bodyPr wrap="none" anchor="ctr"/>
          <a:lstStyle/>
          <a:p>
            <a:pPr algn="ctr"/>
            <a:r>
              <a:rPr lang="en-US" altLang="zh-CN" b="1">
                <a:solidFill>
                  <a:schemeClr val="bg1"/>
                </a:solidFill>
              </a:rPr>
              <a:t>8.2 </a:t>
            </a:r>
            <a:r>
              <a:rPr lang="zh-CN" altLang="en-US" b="1">
                <a:solidFill>
                  <a:schemeClr val="bg1"/>
                </a:solidFill>
              </a:rPr>
              <a:t>项目投资决策</a:t>
            </a:r>
          </a:p>
        </p:txBody>
      </p:sp>
      <p:sp>
        <p:nvSpPr>
          <p:cNvPr id="39940" name="Text Box 6"/>
          <p:cNvSpPr txBox="1">
            <a:spLocks noChangeArrowheads="1"/>
          </p:cNvSpPr>
          <p:nvPr/>
        </p:nvSpPr>
        <p:spPr bwMode="auto">
          <a:xfrm>
            <a:off x="468313" y="3479800"/>
            <a:ext cx="8281987" cy="1187450"/>
          </a:xfrm>
          <a:prstGeom prst="rect">
            <a:avLst/>
          </a:prstGeom>
          <a:noFill/>
          <a:ln w="9525">
            <a:noFill/>
            <a:miter lim="800000"/>
            <a:headEnd/>
            <a:tailEnd/>
          </a:ln>
        </p:spPr>
        <p:txBody>
          <a:bodyPr>
            <a:spAutoFit/>
          </a:bodyPr>
          <a:lstStyle/>
          <a:p>
            <a:pPr>
              <a:spcBef>
                <a:spcPct val="50000"/>
              </a:spcBef>
            </a:pPr>
            <a:r>
              <a:rPr lang="zh-CN" altLang="en-US" b="1"/>
              <a:t>       </a:t>
            </a:r>
            <a:r>
              <a:rPr lang="zh-CN" altLang="en-US" sz="2400" b="1"/>
              <a:t>在有资本限额的情况下，为了使企业获得最大利益，应该选择那些使净现值最大的投资组合。可以采用的方法有两种</a:t>
            </a:r>
            <a:r>
              <a:rPr lang="en-US" altLang="zh-CN" sz="2400" b="1"/>
              <a:t>—</a:t>
            </a:r>
            <a:r>
              <a:rPr lang="zh-CN" altLang="en-US" sz="2400" b="1">
                <a:solidFill>
                  <a:srgbClr val="663300"/>
                </a:solidFill>
              </a:rPr>
              <a:t>获利指数法和净现值法。</a:t>
            </a:r>
          </a:p>
        </p:txBody>
      </p:sp>
      <p:sp>
        <p:nvSpPr>
          <p:cNvPr id="39941" name="Text Box 9"/>
          <p:cNvSpPr txBox="1">
            <a:spLocks noChangeArrowheads="1"/>
          </p:cNvSpPr>
          <p:nvPr/>
        </p:nvSpPr>
        <p:spPr bwMode="auto">
          <a:xfrm>
            <a:off x="468313" y="2090738"/>
            <a:ext cx="8280400" cy="1187450"/>
          </a:xfrm>
          <a:prstGeom prst="rect">
            <a:avLst/>
          </a:prstGeom>
          <a:noFill/>
          <a:ln w="9525">
            <a:noFill/>
            <a:miter lim="800000"/>
            <a:headEnd/>
            <a:tailEnd/>
          </a:ln>
        </p:spPr>
        <p:txBody>
          <a:bodyPr>
            <a:spAutoFit/>
          </a:bodyPr>
          <a:lstStyle/>
          <a:p>
            <a:pPr>
              <a:spcBef>
                <a:spcPct val="50000"/>
              </a:spcBef>
            </a:pPr>
            <a:r>
              <a:rPr lang="zh-CN" altLang="en-US"/>
              <a:t>       </a:t>
            </a:r>
            <a:r>
              <a:rPr lang="zh-CN" altLang="en-US" sz="2400" b="1">
                <a:solidFill>
                  <a:srgbClr val="663300"/>
                </a:solidFill>
              </a:rPr>
              <a:t>资本限额</a:t>
            </a:r>
            <a:r>
              <a:rPr lang="zh-CN" altLang="en-US" sz="2400" b="1"/>
              <a:t>是指企业可以用于投资的资金总量有限，不能投资于所有可接受的项目，这种情况在很多公司都存在，尤其是那些以内部融资为经营策略或外部融资受到限制的企业。</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4"/>
          <p:cNvSpPr>
            <a:spLocks noChangeArrowheads="1"/>
          </p:cNvSpPr>
          <p:nvPr/>
        </p:nvSpPr>
        <p:spPr bwMode="auto">
          <a:xfrm>
            <a:off x="0" y="1484313"/>
            <a:ext cx="3289300" cy="396875"/>
          </a:xfrm>
          <a:prstGeom prst="rect">
            <a:avLst/>
          </a:prstGeom>
          <a:noFill/>
          <a:ln w="9525">
            <a:noFill/>
            <a:miter lim="800000"/>
            <a:headEnd/>
            <a:tailEnd/>
          </a:ln>
        </p:spPr>
        <p:txBody>
          <a:bodyPr wrap="none" anchor="ctr">
            <a:spAutoFit/>
          </a:bodyPr>
          <a:lstStyle/>
          <a:p>
            <a:pPr eaLnBrk="0" hangingPunct="0"/>
            <a:r>
              <a:rPr lang="en-US" altLang="zh-CN" sz="2000" b="1"/>
              <a:t>1. </a:t>
            </a:r>
            <a:r>
              <a:rPr lang="zh-CN" altLang="en-US" sz="2000" b="1"/>
              <a:t>使用获利指数法的步骤</a:t>
            </a:r>
          </a:p>
        </p:txBody>
      </p:sp>
      <p:sp>
        <p:nvSpPr>
          <p:cNvPr id="11268" name="Text Box 5"/>
          <p:cNvSpPr txBox="1">
            <a:spLocks noChangeArrowheads="1"/>
          </p:cNvSpPr>
          <p:nvPr/>
        </p:nvSpPr>
        <p:spPr bwMode="auto">
          <a:xfrm>
            <a:off x="0" y="908050"/>
            <a:ext cx="9144000" cy="457200"/>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sz="2400" b="1">
                <a:solidFill>
                  <a:schemeClr val="bg1"/>
                </a:solidFill>
              </a:rPr>
              <a:t>8.2.2</a:t>
            </a:r>
            <a:r>
              <a:rPr lang="zh-CN" altLang="en-US" sz="2400" b="1">
                <a:solidFill>
                  <a:schemeClr val="bg1"/>
                </a:solidFill>
              </a:rPr>
              <a:t>资本限额决策</a:t>
            </a:r>
          </a:p>
        </p:txBody>
      </p:sp>
      <p:sp>
        <p:nvSpPr>
          <p:cNvPr id="11269" name="AutoShape 6"/>
          <p:cNvSpPr>
            <a:spLocks noChangeArrowheads="1"/>
          </p:cNvSpPr>
          <p:nvPr/>
        </p:nvSpPr>
        <p:spPr bwMode="auto">
          <a:xfrm>
            <a:off x="5076825" y="188913"/>
            <a:ext cx="2808288" cy="503237"/>
          </a:xfrm>
          <a:prstGeom prst="flowChartAlternateProcess">
            <a:avLst/>
          </a:prstGeom>
          <a:solidFill>
            <a:srgbClr val="000080"/>
          </a:solidFill>
          <a:ln w="9525">
            <a:solidFill>
              <a:schemeClr val="tx1"/>
            </a:solidFill>
            <a:miter lim="800000"/>
            <a:headEnd/>
            <a:tailEnd/>
          </a:ln>
        </p:spPr>
        <p:txBody>
          <a:bodyPr wrap="none" anchor="ctr"/>
          <a:lstStyle/>
          <a:p>
            <a:pPr algn="ctr"/>
            <a:r>
              <a:rPr lang="en-US" altLang="zh-CN" b="1">
                <a:solidFill>
                  <a:schemeClr val="bg1"/>
                </a:solidFill>
              </a:rPr>
              <a:t>8.2 </a:t>
            </a:r>
            <a:r>
              <a:rPr lang="zh-CN" altLang="en-US" b="1">
                <a:solidFill>
                  <a:schemeClr val="bg1"/>
                </a:solidFill>
              </a:rPr>
              <a:t>项目投资决策</a:t>
            </a:r>
          </a:p>
        </p:txBody>
      </p:sp>
      <p:grpSp>
        <p:nvGrpSpPr>
          <p:cNvPr id="2" name="Group 33"/>
          <p:cNvGrpSpPr>
            <a:grpSpLocks/>
          </p:cNvGrpSpPr>
          <p:nvPr/>
        </p:nvGrpSpPr>
        <p:grpSpPr bwMode="auto">
          <a:xfrm>
            <a:off x="527050" y="2730500"/>
            <a:ext cx="2016125" cy="2160588"/>
            <a:chOff x="294" y="1616"/>
            <a:chExt cx="1270" cy="1361"/>
          </a:xfrm>
        </p:grpSpPr>
        <p:sp>
          <p:nvSpPr>
            <p:cNvPr id="11289" name="AutoShape 7"/>
            <p:cNvSpPr>
              <a:spLocks noChangeArrowheads="1"/>
            </p:cNvSpPr>
            <p:nvPr/>
          </p:nvSpPr>
          <p:spPr bwMode="auto">
            <a:xfrm>
              <a:off x="294" y="1616"/>
              <a:ext cx="1270" cy="1361"/>
            </a:xfrm>
            <a:prstGeom prst="rightArrowCallout">
              <a:avLst>
                <a:gd name="adj1" fmla="val 26791"/>
                <a:gd name="adj2" fmla="val 26791"/>
                <a:gd name="adj3" fmla="val 16667"/>
                <a:gd name="adj4" fmla="val 66667"/>
              </a:avLst>
            </a:prstGeom>
            <a:solidFill>
              <a:schemeClr val="folHlink"/>
            </a:solidFill>
            <a:ln w="9525">
              <a:solidFill>
                <a:schemeClr val="tx1"/>
              </a:solidFill>
              <a:miter lim="800000"/>
              <a:headEnd/>
              <a:tailEnd/>
            </a:ln>
          </p:spPr>
          <p:txBody>
            <a:bodyPr wrap="none" anchor="ctr"/>
            <a:lstStyle/>
            <a:p>
              <a:endParaRPr lang="zh-CN" altLang="en-US"/>
            </a:p>
          </p:txBody>
        </p:sp>
        <p:sp>
          <p:nvSpPr>
            <p:cNvPr id="11290" name="Text Box 8"/>
            <p:cNvSpPr txBox="1">
              <a:spLocks noChangeArrowheads="1"/>
            </p:cNvSpPr>
            <p:nvPr/>
          </p:nvSpPr>
          <p:spPr bwMode="auto">
            <a:xfrm>
              <a:off x="385" y="1661"/>
              <a:ext cx="726" cy="1269"/>
            </a:xfrm>
            <a:prstGeom prst="rect">
              <a:avLst/>
            </a:prstGeom>
            <a:noFill/>
            <a:ln w="9525">
              <a:noFill/>
              <a:miter lim="800000"/>
              <a:headEnd/>
              <a:tailEnd/>
            </a:ln>
          </p:spPr>
          <p:txBody>
            <a:bodyPr>
              <a:spAutoFit/>
            </a:bodyPr>
            <a:lstStyle/>
            <a:p>
              <a:pPr>
                <a:spcBef>
                  <a:spcPct val="50000"/>
                </a:spcBef>
              </a:pPr>
              <a:r>
                <a:rPr lang="zh-CN" altLang="en-US" b="1"/>
                <a:t>计算所有项目的获利指数，并列出每个项目的初始投资额。 </a:t>
              </a:r>
            </a:p>
          </p:txBody>
        </p:sp>
      </p:grpSp>
      <p:grpSp>
        <p:nvGrpSpPr>
          <p:cNvPr id="3" name="Group 31"/>
          <p:cNvGrpSpPr>
            <a:grpSpLocks/>
          </p:cNvGrpSpPr>
          <p:nvPr/>
        </p:nvGrpSpPr>
        <p:grpSpPr bwMode="auto">
          <a:xfrm>
            <a:off x="3444875" y="1989138"/>
            <a:ext cx="3648075" cy="1463675"/>
            <a:chOff x="2170" y="1253"/>
            <a:chExt cx="2298" cy="922"/>
          </a:xfrm>
        </p:grpSpPr>
        <p:sp>
          <p:nvSpPr>
            <p:cNvPr id="11284" name="AutoShape 12"/>
            <p:cNvSpPr>
              <a:spLocks noChangeArrowheads="1"/>
            </p:cNvSpPr>
            <p:nvPr/>
          </p:nvSpPr>
          <p:spPr bwMode="auto">
            <a:xfrm rot="2887162">
              <a:off x="2419" y="1699"/>
              <a:ext cx="227" cy="725"/>
            </a:xfrm>
            <a:prstGeom prst="upArrow">
              <a:avLst>
                <a:gd name="adj1" fmla="val 50000"/>
                <a:gd name="adj2" fmla="val 79846"/>
              </a:avLst>
            </a:prstGeom>
            <a:solidFill>
              <a:schemeClr val="folHlink"/>
            </a:solidFill>
            <a:ln w="9525">
              <a:solidFill>
                <a:schemeClr val="tx1"/>
              </a:solidFill>
              <a:miter lim="800000"/>
              <a:headEnd/>
              <a:tailEnd/>
            </a:ln>
          </p:spPr>
          <p:txBody>
            <a:bodyPr vert="eaVert" wrap="none" anchor="ctr"/>
            <a:lstStyle/>
            <a:p>
              <a:endParaRPr lang="zh-CN" altLang="en-US"/>
            </a:p>
          </p:txBody>
        </p:sp>
        <p:sp>
          <p:nvSpPr>
            <p:cNvPr id="11285" name="AutoShape 14"/>
            <p:cNvSpPr>
              <a:spLocks noChangeArrowheads="1"/>
            </p:cNvSpPr>
            <p:nvPr/>
          </p:nvSpPr>
          <p:spPr bwMode="auto">
            <a:xfrm>
              <a:off x="2811" y="1253"/>
              <a:ext cx="771" cy="908"/>
            </a:xfrm>
            <a:prstGeom prst="rightArrow">
              <a:avLst>
                <a:gd name="adj1" fmla="val 50000"/>
                <a:gd name="adj2" fmla="val 25000"/>
              </a:avLst>
            </a:prstGeom>
            <a:solidFill>
              <a:schemeClr val="folHlink"/>
            </a:solidFill>
            <a:ln w="9525">
              <a:solidFill>
                <a:schemeClr val="tx1"/>
              </a:solidFill>
              <a:miter lim="800000"/>
              <a:headEnd/>
              <a:tailEnd/>
            </a:ln>
          </p:spPr>
          <p:txBody>
            <a:bodyPr wrap="none" anchor="ctr"/>
            <a:lstStyle/>
            <a:p>
              <a:endParaRPr lang="zh-CN" altLang="en-US"/>
            </a:p>
          </p:txBody>
        </p:sp>
        <p:sp>
          <p:nvSpPr>
            <p:cNvPr id="11286" name="Text Box 15"/>
            <p:cNvSpPr txBox="1">
              <a:spLocks noChangeArrowheads="1"/>
            </p:cNvSpPr>
            <p:nvPr/>
          </p:nvSpPr>
          <p:spPr bwMode="auto">
            <a:xfrm>
              <a:off x="2789" y="1480"/>
              <a:ext cx="771" cy="404"/>
            </a:xfrm>
            <a:prstGeom prst="rect">
              <a:avLst/>
            </a:prstGeom>
            <a:noFill/>
            <a:ln w="9525">
              <a:noFill/>
              <a:miter lim="800000"/>
              <a:headEnd/>
              <a:tailEnd/>
            </a:ln>
          </p:spPr>
          <p:txBody>
            <a:bodyPr>
              <a:spAutoFit/>
            </a:bodyPr>
            <a:lstStyle/>
            <a:p>
              <a:pPr>
                <a:spcBef>
                  <a:spcPct val="50000"/>
                </a:spcBef>
              </a:pPr>
              <a:r>
                <a:rPr lang="zh-CN" altLang="en-US" b="1"/>
                <a:t>资本限额能够满足</a:t>
              </a:r>
            </a:p>
          </p:txBody>
        </p:sp>
        <p:sp>
          <p:nvSpPr>
            <p:cNvPr id="11287" name="AutoShape 17"/>
            <p:cNvSpPr>
              <a:spLocks noChangeArrowheads="1"/>
            </p:cNvSpPr>
            <p:nvPr/>
          </p:nvSpPr>
          <p:spPr bwMode="auto">
            <a:xfrm>
              <a:off x="3606" y="1525"/>
              <a:ext cx="862" cy="363"/>
            </a:xfrm>
            <a:prstGeom prst="flowChartProcess">
              <a:avLst/>
            </a:prstGeom>
            <a:solidFill>
              <a:schemeClr val="folHlink"/>
            </a:solidFill>
            <a:ln w="9525">
              <a:solidFill>
                <a:schemeClr val="tx1"/>
              </a:solidFill>
              <a:miter lim="800000"/>
              <a:headEnd/>
              <a:tailEnd/>
            </a:ln>
          </p:spPr>
          <p:txBody>
            <a:bodyPr wrap="none" anchor="ctr"/>
            <a:lstStyle/>
            <a:p>
              <a:endParaRPr lang="zh-CN" altLang="en-US"/>
            </a:p>
          </p:txBody>
        </p:sp>
        <p:sp>
          <p:nvSpPr>
            <p:cNvPr id="11288" name="Text Box 18"/>
            <p:cNvSpPr txBox="1">
              <a:spLocks noChangeArrowheads="1"/>
            </p:cNvSpPr>
            <p:nvPr/>
          </p:nvSpPr>
          <p:spPr bwMode="auto">
            <a:xfrm>
              <a:off x="3651" y="1570"/>
              <a:ext cx="772" cy="250"/>
            </a:xfrm>
            <a:prstGeom prst="rect">
              <a:avLst/>
            </a:prstGeom>
            <a:noFill/>
            <a:ln w="9525">
              <a:noFill/>
              <a:miter lim="800000"/>
              <a:headEnd/>
              <a:tailEnd/>
            </a:ln>
          </p:spPr>
          <p:txBody>
            <a:bodyPr>
              <a:spAutoFit/>
            </a:bodyPr>
            <a:lstStyle/>
            <a:p>
              <a:pPr>
                <a:spcBef>
                  <a:spcPct val="50000"/>
                </a:spcBef>
              </a:pPr>
              <a:r>
                <a:rPr lang="zh-CN" altLang="en-US" sz="2000" b="1"/>
                <a:t>完成决策</a:t>
              </a:r>
            </a:p>
          </p:txBody>
        </p:sp>
      </p:grpSp>
      <p:grpSp>
        <p:nvGrpSpPr>
          <p:cNvPr id="4" name="Group 45"/>
          <p:cNvGrpSpPr>
            <a:grpSpLocks/>
          </p:cNvGrpSpPr>
          <p:nvPr/>
        </p:nvGrpSpPr>
        <p:grpSpPr bwMode="auto">
          <a:xfrm>
            <a:off x="3433763" y="3860800"/>
            <a:ext cx="5459412" cy="2276475"/>
            <a:chOff x="2163" y="2432"/>
            <a:chExt cx="3439" cy="1434"/>
          </a:xfrm>
        </p:grpSpPr>
        <p:sp>
          <p:nvSpPr>
            <p:cNvPr id="11275" name="AutoShape 13"/>
            <p:cNvSpPr>
              <a:spLocks noChangeArrowheads="1"/>
            </p:cNvSpPr>
            <p:nvPr/>
          </p:nvSpPr>
          <p:spPr bwMode="auto">
            <a:xfrm rot="7941315">
              <a:off x="2412" y="2440"/>
              <a:ext cx="227" cy="725"/>
            </a:xfrm>
            <a:prstGeom prst="upArrow">
              <a:avLst>
                <a:gd name="adj1" fmla="val 50000"/>
                <a:gd name="adj2" fmla="val 79846"/>
              </a:avLst>
            </a:prstGeom>
            <a:solidFill>
              <a:schemeClr val="folHlink"/>
            </a:solidFill>
            <a:ln w="9525">
              <a:solidFill>
                <a:schemeClr val="tx1"/>
              </a:solidFill>
              <a:miter lim="800000"/>
              <a:headEnd/>
              <a:tailEnd/>
            </a:ln>
          </p:spPr>
          <p:txBody>
            <a:bodyPr vert="eaVert" wrap="none" anchor="ctr"/>
            <a:lstStyle/>
            <a:p>
              <a:endParaRPr lang="zh-CN" altLang="en-US"/>
            </a:p>
          </p:txBody>
        </p:sp>
        <p:grpSp>
          <p:nvGrpSpPr>
            <p:cNvPr id="5" name="Group 44"/>
            <p:cNvGrpSpPr>
              <a:grpSpLocks/>
            </p:cNvGrpSpPr>
            <p:nvPr/>
          </p:nvGrpSpPr>
          <p:grpSpPr bwMode="auto">
            <a:xfrm>
              <a:off x="2789" y="2432"/>
              <a:ext cx="2813" cy="1434"/>
              <a:chOff x="2789" y="2432"/>
              <a:chExt cx="2813" cy="1434"/>
            </a:xfrm>
          </p:grpSpPr>
          <p:sp>
            <p:nvSpPr>
              <p:cNvPr id="11277" name="AutoShape 16"/>
              <p:cNvSpPr>
                <a:spLocks noChangeArrowheads="1"/>
              </p:cNvSpPr>
              <p:nvPr/>
            </p:nvSpPr>
            <p:spPr bwMode="auto">
              <a:xfrm>
                <a:off x="2798" y="2696"/>
                <a:ext cx="771" cy="908"/>
              </a:xfrm>
              <a:prstGeom prst="rightArrow">
                <a:avLst>
                  <a:gd name="adj1" fmla="val 50000"/>
                  <a:gd name="adj2" fmla="val 25000"/>
                </a:avLst>
              </a:prstGeom>
              <a:solidFill>
                <a:schemeClr val="folHlink"/>
              </a:solidFill>
              <a:ln w="9525">
                <a:solidFill>
                  <a:schemeClr val="tx1"/>
                </a:solidFill>
                <a:miter lim="800000"/>
                <a:headEnd/>
                <a:tailEnd/>
              </a:ln>
            </p:spPr>
            <p:txBody>
              <a:bodyPr wrap="none" anchor="ctr"/>
              <a:lstStyle/>
              <a:p>
                <a:endParaRPr lang="zh-CN" altLang="en-US"/>
              </a:p>
            </p:txBody>
          </p:sp>
          <p:sp>
            <p:nvSpPr>
              <p:cNvPr id="11278" name="Text Box 19"/>
              <p:cNvSpPr txBox="1">
                <a:spLocks noChangeArrowheads="1"/>
              </p:cNvSpPr>
              <p:nvPr/>
            </p:nvSpPr>
            <p:spPr bwMode="auto">
              <a:xfrm>
                <a:off x="2789" y="2931"/>
                <a:ext cx="771" cy="404"/>
              </a:xfrm>
              <a:prstGeom prst="rect">
                <a:avLst/>
              </a:prstGeom>
              <a:noFill/>
              <a:ln w="9525">
                <a:noFill/>
                <a:miter lim="800000"/>
                <a:headEnd/>
                <a:tailEnd/>
              </a:ln>
            </p:spPr>
            <p:txBody>
              <a:bodyPr>
                <a:spAutoFit/>
              </a:bodyPr>
              <a:lstStyle/>
              <a:p>
                <a:pPr>
                  <a:spcBef>
                    <a:spcPct val="50000"/>
                  </a:spcBef>
                </a:pPr>
                <a:r>
                  <a:rPr lang="zh-CN" altLang="en-US" b="1"/>
                  <a:t>资本限额不能满足</a:t>
                </a:r>
              </a:p>
            </p:txBody>
          </p:sp>
          <p:sp>
            <p:nvSpPr>
              <p:cNvPr id="11279" name="AutoShape 23"/>
              <p:cNvSpPr>
                <a:spLocks noChangeArrowheads="1"/>
              </p:cNvSpPr>
              <p:nvPr/>
            </p:nvSpPr>
            <p:spPr bwMode="auto">
              <a:xfrm>
                <a:off x="3606" y="2432"/>
                <a:ext cx="953" cy="1434"/>
              </a:xfrm>
              <a:prstGeom prst="rightArrow">
                <a:avLst>
                  <a:gd name="adj1" fmla="val 50000"/>
                  <a:gd name="adj2" fmla="val 25000"/>
                </a:avLst>
              </a:prstGeom>
              <a:solidFill>
                <a:schemeClr val="folHlink"/>
              </a:solidFill>
              <a:ln w="9525">
                <a:solidFill>
                  <a:schemeClr val="tx1"/>
                </a:solidFill>
                <a:miter lim="800000"/>
                <a:headEnd/>
                <a:tailEnd/>
              </a:ln>
            </p:spPr>
            <p:txBody>
              <a:bodyPr wrap="none" anchor="ctr"/>
              <a:lstStyle/>
              <a:p>
                <a:endParaRPr lang="zh-CN" altLang="en-US"/>
              </a:p>
            </p:txBody>
          </p:sp>
          <p:sp>
            <p:nvSpPr>
              <p:cNvPr id="11280" name="Text Box 21"/>
              <p:cNvSpPr txBox="1">
                <a:spLocks noChangeArrowheads="1"/>
              </p:cNvSpPr>
              <p:nvPr/>
            </p:nvSpPr>
            <p:spPr bwMode="auto">
              <a:xfrm>
                <a:off x="3616" y="2774"/>
                <a:ext cx="862" cy="750"/>
              </a:xfrm>
              <a:prstGeom prst="rect">
                <a:avLst/>
              </a:prstGeom>
              <a:noFill/>
              <a:ln w="9525">
                <a:noFill/>
                <a:miter lim="800000"/>
                <a:headEnd/>
                <a:tailEnd/>
              </a:ln>
            </p:spPr>
            <p:txBody>
              <a:bodyPr>
                <a:spAutoFit/>
              </a:bodyPr>
              <a:lstStyle/>
              <a:p>
                <a:pPr>
                  <a:spcBef>
                    <a:spcPct val="50000"/>
                  </a:spcBef>
                </a:pPr>
                <a:r>
                  <a:rPr lang="zh-CN" altLang="en-US" b="1"/>
                  <a:t>计算限额内项目各种组合的加权平均获利指数 </a:t>
                </a:r>
              </a:p>
            </p:txBody>
          </p:sp>
          <p:grpSp>
            <p:nvGrpSpPr>
              <p:cNvPr id="6" name="Group 34"/>
              <p:cNvGrpSpPr>
                <a:grpSpLocks/>
              </p:cNvGrpSpPr>
              <p:nvPr/>
            </p:nvGrpSpPr>
            <p:grpSpPr bwMode="auto">
              <a:xfrm>
                <a:off x="4604" y="2750"/>
                <a:ext cx="998" cy="816"/>
                <a:chOff x="4604" y="2840"/>
                <a:chExt cx="998" cy="817"/>
              </a:xfrm>
            </p:grpSpPr>
            <p:sp>
              <p:nvSpPr>
                <p:cNvPr id="11282" name="Rectangle 24"/>
                <p:cNvSpPr>
                  <a:spLocks noChangeArrowheads="1"/>
                </p:cNvSpPr>
                <p:nvPr/>
              </p:nvSpPr>
              <p:spPr bwMode="auto">
                <a:xfrm>
                  <a:off x="4604" y="2840"/>
                  <a:ext cx="998" cy="817"/>
                </a:xfrm>
                <a:prstGeom prst="rect">
                  <a:avLst/>
                </a:prstGeom>
                <a:solidFill>
                  <a:schemeClr val="folHlink"/>
                </a:solidFill>
                <a:ln w="9525">
                  <a:solidFill>
                    <a:schemeClr val="tx1"/>
                  </a:solidFill>
                  <a:miter lim="800000"/>
                  <a:headEnd/>
                  <a:tailEnd/>
                </a:ln>
              </p:spPr>
              <p:txBody>
                <a:bodyPr wrap="none" anchor="ctr"/>
                <a:lstStyle/>
                <a:p>
                  <a:endParaRPr lang="zh-CN" altLang="en-US"/>
                </a:p>
              </p:txBody>
            </p:sp>
            <p:sp>
              <p:nvSpPr>
                <p:cNvPr id="11283" name="Text Box 25"/>
                <p:cNvSpPr txBox="1">
                  <a:spLocks noChangeArrowheads="1"/>
                </p:cNvSpPr>
                <p:nvPr/>
              </p:nvSpPr>
              <p:spPr bwMode="auto">
                <a:xfrm>
                  <a:off x="4649" y="2840"/>
                  <a:ext cx="862" cy="750"/>
                </a:xfrm>
                <a:prstGeom prst="rect">
                  <a:avLst/>
                </a:prstGeom>
                <a:noFill/>
                <a:ln w="9525">
                  <a:noFill/>
                  <a:miter lim="800000"/>
                  <a:headEnd/>
                  <a:tailEnd/>
                </a:ln>
              </p:spPr>
              <p:txBody>
                <a:bodyPr>
                  <a:spAutoFit/>
                </a:bodyPr>
                <a:lstStyle/>
                <a:p>
                  <a:pPr>
                    <a:spcBef>
                      <a:spcPct val="50000"/>
                    </a:spcBef>
                  </a:pPr>
                  <a:r>
                    <a:rPr lang="zh-CN" altLang="en-US" b="1"/>
                    <a:t>接受加权平均获利指数最大最大的投资组合 </a:t>
                  </a:r>
                </a:p>
              </p:txBody>
            </p:sp>
          </p:grpSp>
        </p:grpSp>
      </p:grpSp>
      <p:grpSp>
        <p:nvGrpSpPr>
          <p:cNvPr id="7" name="Group 30"/>
          <p:cNvGrpSpPr>
            <a:grpSpLocks/>
          </p:cNvGrpSpPr>
          <p:nvPr/>
        </p:nvGrpSpPr>
        <p:grpSpPr bwMode="auto">
          <a:xfrm>
            <a:off x="2555875" y="3429000"/>
            <a:ext cx="1295400" cy="863600"/>
            <a:chOff x="1610" y="2160"/>
            <a:chExt cx="816" cy="544"/>
          </a:xfrm>
        </p:grpSpPr>
        <p:sp>
          <p:nvSpPr>
            <p:cNvPr id="11274" name="Rectangle 11"/>
            <p:cNvSpPr>
              <a:spLocks noChangeArrowheads="1"/>
            </p:cNvSpPr>
            <p:nvPr/>
          </p:nvSpPr>
          <p:spPr bwMode="auto">
            <a:xfrm>
              <a:off x="1610" y="2160"/>
              <a:ext cx="816" cy="544"/>
            </a:xfrm>
            <a:prstGeom prst="rect">
              <a:avLst/>
            </a:prstGeom>
            <a:solidFill>
              <a:schemeClr val="folHlink"/>
            </a:solidFill>
            <a:ln w="9525">
              <a:solidFill>
                <a:schemeClr val="tx1"/>
              </a:solidFill>
              <a:miter lim="800000"/>
              <a:headEnd/>
              <a:tailEnd/>
            </a:ln>
          </p:spPr>
          <p:txBody>
            <a:bodyPr wrap="none" anchor="ctr"/>
            <a:lstStyle/>
            <a:p>
              <a:endParaRPr lang="zh-CN" altLang="en-US"/>
            </a:p>
          </p:txBody>
        </p:sp>
        <p:graphicFrame>
          <p:nvGraphicFramePr>
            <p:cNvPr id="11266" name="Object 9"/>
            <p:cNvGraphicFramePr>
              <a:graphicFrameLocks noChangeAspect="1"/>
            </p:cNvGraphicFramePr>
            <p:nvPr/>
          </p:nvGraphicFramePr>
          <p:xfrm>
            <a:off x="1610" y="2251"/>
            <a:ext cx="771" cy="330"/>
          </p:xfrm>
          <a:graphic>
            <a:graphicData uri="http://schemas.openxmlformats.org/presentationml/2006/ole">
              <mc:AlternateContent xmlns:mc="http://schemas.openxmlformats.org/markup-compatibility/2006">
                <mc:Choice xmlns:v="urn:schemas-microsoft-com:vml" Requires="v">
                  <p:oleObj spid="_x0000_s11278" name="Equation" r:id="rId3" imgW="331351" imgH="140187" progId="">
                    <p:embed/>
                  </p:oleObj>
                </mc:Choice>
                <mc:Fallback>
                  <p:oleObj name="Equation" r:id="rId3" imgW="331351" imgH="140187" progId="">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0" y="2251"/>
                          <a:ext cx="771" cy="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ChangeArrowheads="1"/>
          </p:cNvSpPr>
          <p:nvPr/>
        </p:nvSpPr>
        <p:spPr bwMode="auto">
          <a:xfrm>
            <a:off x="0" y="1484313"/>
            <a:ext cx="3033713" cy="396875"/>
          </a:xfrm>
          <a:prstGeom prst="rect">
            <a:avLst/>
          </a:prstGeom>
          <a:noFill/>
          <a:ln w="9525">
            <a:noFill/>
            <a:miter lim="800000"/>
            <a:headEnd/>
            <a:tailEnd/>
          </a:ln>
        </p:spPr>
        <p:txBody>
          <a:bodyPr wrap="none" anchor="ctr">
            <a:spAutoFit/>
          </a:bodyPr>
          <a:lstStyle/>
          <a:p>
            <a:pPr eaLnBrk="0" hangingPunct="0"/>
            <a:r>
              <a:rPr lang="en-US" altLang="zh-CN" sz="2000" b="1"/>
              <a:t>2. </a:t>
            </a:r>
            <a:r>
              <a:rPr lang="zh-CN" altLang="en-US" sz="2000" b="1"/>
              <a:t>使用净现值法的步骤</a:t>
            </a:r>
          </a:p>
        </p:txBody>
      </p:sp>
      <p:sp>
        <p:nvSpPr>
          <p:cNvPr id="12292" name="Text Box 3"/>
          <p:cNvSpPr txBox="1">
            <a:spLocks noChangeArrowheads="1"/>
          </p:cNvSpPr>
          <p:nvPr/>
        </p:nvSpPr>
        <p:spPr bwMode="auto">
          <a:xfrm>
            <a:off x="0" y="908050"/>
            <a:ext cx="9144000" cy="457200"/>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sz="2400" b="1">
                <a:solidFill>
                  <a:schemeClr val="bg1"/>
                </a:solidFill>
              </a:rPr>
              <a:t>8.2.2</a:t>
            </a:r>
            <a:r>
              <a:rPr lang="zh-CN" altLang="en-US" sz="2400" b="1">
                <a:solidFill>
                  <a:schemeClr val="bg1"/>
                </a:solidFill>
              </a:rPr>
              <a:t>资本限额决策</a:t>
            </a:r>
          </a:p>
        </p:txBody>
      </p:sp>
      <p:sp>
        <p:nvSpPr>
          <p:cNvPr id="12293" name="AutoShape 4"/>
          <p:cNvSpPr>
            <a:spLocks noChangeArrowheads="1"/>
          </p:cNvSpPr>
          <p:nvPr/>
        </p:nvSpPr>
        <p:spPr bwMode="auto">
          <a:xfrm>
            <a:off x="5076825" y="188913"/>
            <a:ext cx="2808288" cy="503237"/>
          </a:xfrm>
          <a:prstGeom prst="flowChartAlternateProcess">
            <a:avLst/>
          </a:prstGeom>
          <a:solidFill>
            <a:srgbClr val="000080"/>
          </a:solidFill>
          <a:ln w="9525">
            <a:solidFill>
              <a:schemeClr val="tx1"/>
            </a:solidFill>
            <a:miter lim="800000"/>
            <a:headEnd/>
            <a:tailEnd/>
          </a:ln>
        </p:spPr>
        <p:txBody>
          <a:bodyPr wrap="none" anchor="ctr"/>
          <a:lstStyle/>
          <a:p>
            <a:pPr algn="ctr"/>
            <a:r>
              <a:rPr lang="en-US" altLang="zh-CN" b="1">
                <a:solidFill>
                  <a:schemeClr val="bg1"/>
                </a:solidFill>
              </a:rPr>
              <a:t>8.2 </a:t>
            </a:r>
            <a:r>
              <a:rPr lang="zh-CN" altLang="en-US" b="1">
                <a:solidFill>
                  <a:schemeClr val="bg1"/>
                </a:solidFill>
              </a:rPr>
              <a:t>项目投资决策</a:t>
            </a:r>
          </a:p>
        </p:txBody>
      </p:sp>
      <p:grpSp>
        <p:nvGrpSpPr>
          <p:cNvPr id="2" name="Group 5"/>
          <p:cNvGrpSpPr>
            <a:grpSpLocks/>
          </p:cNvGrpSpPr>
          <p:nvPr/>
        </p:nvGrpSpPr>
        <p:grpSpPr bwMode="auto">
          <a:xfrm>
            <a:off x="539750" y="2781300"/>
            <a:ext cx="2016125" cy="2160588"/>
            <a:chOff x="340" y="1752"/>
            <a:chExt cx="1270" cy="1361"/>
          </a:xfrm>
        </p:grpSpPr>
        <p:sp>
          <p:nvSpPr>
            <p:cNvPr id="12312" name="AutoShape 6"/>
            <p:cNvSpPr>
              <a:spLocks noChangeArrowheads="1"/>
            </p:cNvSpPr>
            <p:nvPr/>
          </p:nvSpPr>
          <p:spPr bwMode="auto">
            <a:xfrm>
              <a:off x="340" y="1752"/>
              <a:ext cx="1270" cy="1361"/>
            </a:xfrm>
            <a:prstGeom prst="rightArrowCallout">
              <a:avLst>
                <a:gd name="adj1" fmla="val 26791"/>
                <a:gd name="adj2" fmla="val 26791"/>
                <a:gd name="adj3" fmla="val 16667"/>
                <a:gd name="adj4" fmla="val 66667"/>
              </a:avLst>
            </a:prstGeom>
            <a:solidFill>
              <a:schemeClr val="folHlink"/>
            </a:solidFill>
            <a:ln w="9525">
              <a:solidFill>
                <a:schemeClr val="tx1"/>
              </a:solidFill>
              <a:miter lim="800000"/>
              <a:headEnd/>
              <a:tailEnd/>
            </a:ln>
          </p:spPr>
          <p:txBody>
            <a:bodyPr wrap="none" anchor="ctr"/>
            <a:lstStyle/>
            <a:p>
              <a:endParaRPr lang="zh-CN" altLang="en-US"/>
            </a:p>
          </p:txBody>
        </p:sp>
        <p:sp>
          <p:nvSpPr>
            <p:cNvPr id="12313" name="Text Box 7"/>
            <p:cNvSpPr txBox="1">
              <a:spLocks noChangeArrowheads="1"/>
            </p:cNvSpPr>
            <p:nvPr/>
          </p:nvSpPr>
          <p:spPr bwMode="auto">
            <a:xfrm>
              <a:off x="431" y="1888"/>
              <a:ext cx="726" cy="1096"/>
            </a:xfrm>
            <a:prstGeom prst="rect">
              <a:avLst/>
            </a:prstGeom>
            <a:noFill/>
            <a:ln w="9525">
              <a:noFill/>
              <a:miter lim="800000"/>
              <a:headEnd/>
              <a:tailEnd/>
            </a:ln>
          </p:spPr>
          <p:txBody>
            <a:bodyPr>
              <a:spAutoFit/>
            </a:bodyPr>
            <a:lstStyle/>
            <a:p>
              <a:pPr>
                <a:spcBef>
                  <a:spcPct val="50000"/>
                </a:spcBef>
              </a:pPr>
              <a:r>
                <a:rPr lang="zh-CN" altLang="en-US" b="1"/>
                <a:t>计算所有项目的净现值，并列出每个项目的初始投资额。 </a:t>
              </a:r>
            </a:p>
          </p:txBody>
        </p:sp>
      </p:grpSp>
      <p:grpSp>
        <p:nvGrpSpPr>
          <p:cNvPr id="3" name="Group 8"/>
          <p:cNvGrpSpPr>
            <a:grpSpLocks/>
          </p:cNvGrpSpPr>
          <p:nvPr/>
        </p:nvGrpSpPr>
        <p:grpSpPr bwMode="auto">
          <a:xfrm>
            <a:off x="3444875" y="1989138"/>
            <a:ext cx="3648075" cy="1463675"/>
            <a:chOff x="2170" y="1253"/>
            <a:chExt cx="2298" cy="922"/>
          </a:xfrm>
        </p:grpSpPr>
        <p:sp>
          <p:nvSpPr>
            <p:cNvPr id="12307" name="AutoShape 9"/>
            <p:cNvSpPr>
              <a:spLocks noChangeArrowheads="1"/>
            </p:cNvSpPr>
            <p:nvPr/>
          </p:nvSpPr>
          <p:spPr bwMode="auto">
            <a:xfrm rot="2887162">
              <a:off x="2419" y="1699"/>
              <a:ext cx="227" cy="725"/>
            </a:xfrm>
            <a:prstGeom prst="upArrow">
              <a:avLst>
                <a:gd name="adj1" fmla="val 50000"/>
                <a:gd name="adj2" fmla="val 79846"/>
              </a:avLst>
            </a:prstGeom>
            <a:solidFill>
              <a:schemeClr val="folHlink"/>
            </a:solidFill>
            <a:ln w="9525">
              <a:solidFill>
                <a:schemeClr val="tx1"/>
              </a:solidFill>
              <a:miter lim="800000"/>
              <a:headEnd/>
              <a:tailEnd/>
            </a:ln>
          </p:spPr>
          <p:txBody>
            <a:bodyPr vert="eaVert" wrap="none" anchor="ctr"/>
            <a:lstStyle/>
            <a:p>
              <a:endParaRPr lang="zh-CN" altLang="en-US"/>
            </a:p>
          </p:txBody>
        </p:sp>
        <p:sp>
          <p:nvSpPr>
            <p:cNvPr id="12308" name="AutoShape 10"/>
            <p:cNvSpPr>
              <a:spLocks noChangeArrowheads="1"/>
            </p:cNvSpPr>
            <p:nvPr/>
          </p:nvSpPr>
          <p:spPr bwMode="auto">
            <a:xfrm>
              <a:off x="2811" y="1253"/>
              <a:ext cx="771" cy="908"/>
            </a:xfrm>
            <a:prstGeom prst="rightArrow">
              <a:avLst>
                <a:gd name="adj1" fmla="val 50000"/>
                <a:gd name="adj2" fmla="val 25000"/>
              </a:avLst>
            </a:prstGeom>
            <a:solidFill>
              <a:schemeClr val="folHlink"/>
            </a:solidFill>
            <a:ln w="9525">
              <a:solidFill>
                <a:schemeClr val="tx1"/>
              </a:solidFill>
              <a:miter lim="800000"/>
              <a:headEnd/>
              <a:tailEnd/>
            </a:ln>
          </p:spPr>
          <p:txBody>
            <a:bodyPr wrap="none" anchor="ctr"/>
            <a:lstStyle/>
            <a:p>
              <a:endParaRPr lang="zh-CN" altLang="en-US"/>
            </a:p>
          </p:txBody>
        </p:sp>
        <p:sp>
          <p:nvSpPr>
            <p:cNvPr id="12309" name="Text Box 11"/>
            <p:cNvSpPr txBox="1">
              <a:spLocks noChangeArrowheads="1"/>
            </p:cNvSpPr>
            <p:nvPr/>
          </p:nvSpPr>
          <p:spPr bwMode="auto">
            <a:xfrm>
              <a:off x="2789" y="1480"/>
              <a:ext cx="771" cy="404"/>
            </a:xfrm>
            <a:prstGeom prst="rect">
              <a:avLst/>
            </a:prstGeom>
            <a:noFill/>
            <a:ln w="9525">
              <a:noFill/>
              <a:miter lim="800000"/>
              <a:headEnd/>
              <a:tailEnd/>
            </a:ln>
          </p:spPr>
          <p:txBody>
            <a:bodyPr>
              <a:spAutoFit/>
            </a:bodyPr>
            <a:lstStyle/>
            <a:p>
              <a:pPr>
                <a:spcBef>
                  <a:spcPct val="50000"/>
                </a:spcBef>
              </a:pPr>
              <a:r>
                <a:rPr lang="zh-CN" altLang="en-US" b="1"/>
                <a:t>资本限额能够满足</a:t>
              </a:r>
            </a:p>
          </p:txBody>
        </p:sp>
        <p:sp>
          <p:nvSpPr>
            <p:cNvPr id="12310" name="AutoShape 12"/>
            <p:cNvSpPr>
              <a:spLocks noChangeArrowheads="1"/>
            </p:cNvSpPr>
            <p:nvPr/>
          </p:nvSpPr>
          <p:spPr bwMode="auto">
            <a:xfrm>
              <a:off x="3606" y="1525"/>
              <a:ext cx="862" cy="363"/>
            </a:xfrm>
            <a:prstGeom prst="flowChartProcess">
              <a:avLst/>
            </a:prstGeom>
            <a:solidFill>
              <a:schemeClr val="folHlink"/>
            </a:solidFill>
            <a:ln w="9525">
              <a:solidFill>
                <a:schemeClr val="tx1"/>
              </a:solidFill>
              <a:miter lim="800000"/>
              <a:headEnd/>
              <a:tailEnd/>
            </a:ln>
          </p:spPr>
          <p:txBody>
            <a:bodyPr wrap="none" anchor="ctr"/>
            <a:lstStyle/>
            <a:p>
              <a:endParaRPr lang="zh-CN" altLang="en-US"/>
            </a:p>
          </p:txBody>
        </p:sp>
        <p:sp>
          <p:nvSpPr>
            <p:cNvPr id="12311" name="Text Box 13"/>
            <p:cNvSpPr txBox="1">
              <a:spLocks noChangeArrowheads="1"/>
            </p:cNvSpPr>
            <p:nvPr/>
          </p:nvSpPr>
          <p:spPr bwMode="auto">
            <a:xfrm>
              <a:off x="3651" y="1570"/>
              <a:ext cx="772" cy="250"/>
            </a:xfrm>
            <a:prstGeom prst="rect">
              <a:avLst/>
            </a:prstGeom>
            <a:noFill/>
            <a:ln w="9525">
              <a:noFill/>
              <a:miter lim="800000"/>
              <a:headEnd/>
              <a:tailEnd/>
            </a:ln>
          </p:spPr>
          <p:txBody>
            <a:bodyPr>
              <a:spAutoFit/>
            </a:bodyPr>
            <a:lstStyle/>
            <a:p>
              <a:pPr>
                <a:spcBef>
                  <a:spcPct val="50000"/>
                </a:spcBef>
              </a:pPr>
              <a:r>
                <a:rPr lang="zh-CN" altLang="en-US" sz="2000" b="1"/>
                <a:t>完成决策</a:t>
              </a:r>
            </a:p>
          </p:txBody>
        </p:sp>
      </p:grpSp>
      <p:grpSp>
        <p:nvGrpSpPr>
          <p:cNvPr id="4" name="Group 14"/>
          <p:cNvGrpSpPr>
            <a:grpSpLocks/>
          </p:cNvGrpSpPr>
          <p:nvPr/>
        </p:nvGrpSpPr>
        <p:grpSpPr bwMode="auto">
          <a:xfrm>
            <a:off x="3433763" y="3860800"/>
            <a:ext cx="5459412" cy="2276475"/>
            <a:chOff x="2163" y="2432"/>
            <a:chExt cx="3439" cy="1434"/>
          </a:xfrm>
        </p:grpSpPr>
        <p:sp>
          <p:nvSpPr>
            <p:cNvPr id="12300" name="AutoShape 15"/>
            <p:cNvSpPr>
              <a:spLocks noChangeArrowheads="1"/>
            </p:cNvSpPr>
            <p:nvPr/>
          </p:nvSpPr>
          <p:spPr bwMode="auto">
            <a:xfrm rot="7941315">
              <a:off x="2412" y="2440"/>
              <a:ext cx="227" cy="725"/>
            </a:xfrm>
            <a:prstGeom prst="upArrow">
              <a:avLst>
                <a:gd name="adj1" fmla="val 50000"/>
                <a:gd name="adj2" fmla="val 79846"/>
              </a:avLst>
            </a:prstGeom>
            <a:solidFill>
              <a:schemeClr val="folHlink"/>
            </a:solidFill>
            <a:ln w="9525">
              <a:solidFill>
                <a:schemeClr val="tx1"/>
              </a:solidFill>
              <a:miter lim="800000"/>
              <a:headEnd/>
              <a:tailEnd/>
            </a:ln>
          </p:spPr>
          <p:txBody>
            <a:bodyPr vert="eaVert" wrap="none" anchor="ctr"/>
            <a:lstStyle/>
            <a:p>
              <a:endParaRPr lang="zh-CN" altLang="en-US"/>
            </a:p>
          </p:txBody>
        </p:sp>
        <p:sp>
          <p:nvSpPr>
            <p:cNvPr id="12301" name="AutoShape 16"/>
            <p:cNvSpPr>
              <a:spLocks noChangeArrowheads="1"/>
            </p:cNvSpPr>
            <p:nvPr/>
          </p:nvSpPr>
          <p:spPr bwMode="auto">
            <a:xfrm>
              <a:off x="2798" y="2696"/>
              <a:ext cx="771" cy="908"/>
            </a:xfrm>
            <a:prstGeom prst="rightArrow">
              <a:avLst>
                <a:gd name="adj1" fmla="val 50000"/>
                <a:gd name="adj2" fmla="val 25000"/>
              </a:avLst>
            </a:prstGeom>
            <a:solidFill>
              <a:schemeClr val="folHlink"/>
            </a:solidFill>
            <a:ln w="9525">
              <a:solidFill>
                <a:schemeClr val="tx1"/>
              </a:solidFill>
              <a:miter lim="800000"/>
              <a:headEnd/>
              <a:tailEnd/>
            </a:ln>
          </p:spPr>
          <p:txBody>
            <a:bodyPr wrap="none" anchor="ctr"/>
            <a:lstStyle/>
            <a:p>
              <a:endParaRPr lang="zh-CN" altLang="en-US"/>
            </a:p>
          </p:txBody>
        </p:sp>
        <p:sp>
          <p:nvSpPr>
            <p:cNvPr id="12302" name="Text Box 17"/>
            <p:cNvSpPr txBox="1">
              <a:spLocks noChangeArrowheads="1"/>
            </p:cNvSpPr>
            <p:nvPr/>
          </p:nvSpPr>
          <p:spPr bwMode="auto">
            <a:xfrm>
              <a:off x="2789" y="2931"/>
              <a:ext cx="771" cy="404"/>
            </a:xfrm>
            <a:prstGeom prst="rect">
              <a:avLst/>
            </a:prstGeom>
            <a:noFill/>
            <a:ln w="9525">
              <a:noFill/>
              <a:miter lim="800000"/>
              <a:headEnd/>
              <a:tailEnd/>
            </a:ln>
          </p:spPr>
          <p:txBody>
            <a:bodyPr>
              <a:spAutoFit/>
            </a:bodyPr>
            <a:lstStyle/>
            <a:p>
              <a:pPr>
                <a:spcBef>
                  <a:spcPct val="50000"/>
                </a:spcBef>
              </a:pPr>
              <a:r>
                <a:rPr lang="zh-CN" altLang="en-US" b="1"/>
                <a:t>资本限额不能满足</a:t>
              </a:r>
            </a:p>
          </p:txBody>
        </p:sp>
        <p:sp>
          <p:nvSpPr>
            <p:cNvPr id="12303" name="AutoShape 18"/>
            <p:cNvSpPr>
              <a:spLocks noChangeArrowheads="1"/>
            </p:cNvSpPr>
            <p:nvPr/>
          </p:nvSpPr>
          <p:spPr bwMode="auto">
            <a:xfrm>
              <a:off x="3606" y="2432"/>
              <a:ext cx="953" cy="1434"/>
            </a:xfrm>
            <a:prstGeom prst="rightArrow">
              <a:avLst>
                <a:gd name="adj1" fmla="val 50000"/>
                <a:gd name="adj2" fmla="val 25000"/>
              </a:avLst>
            </a:prstGeom>
            <a:solidFill>
              <a:schemeClr val="folHlink"/>
            </a:solidFill>
            <a:ln w="9525">
              <a:solidFill>
                <a:schemeClr val="tx1"/>
              </a:solidFill>
              <a:miter lim="800000"/>
              <a:headEnd/>
              <a:tailEnd/>
            </a:ln>
          </p:spPr>
          <p:txBody>
            <a:bodyPr wrap="none" anchor="ctr"/>
            <a:lstStyle/>
            <a:p>
              <a:endParaRPr lang="zh-CN" altLang="en-US"/>
            </a:p>
          </p:txBody>
        </p:sp>
        <p:sp>
          <p:nvSpPr>
            <p:cNvPr id="12304" name="Text Box 19"/>
            <p:cNvSpPr txBox="1">
              <a:spLocks noChangeArrowheads="1"/>
            </p:cNvSpPr>
            <p:nvPr/>
          </p:nvSpPr>
          <p:spPr bwMode="auto">
            <a:xfrm>
              <a:off x="3616" y="2774"/>
              <a:ext cx="862" cy="750"/>
            </a:xfrm>
            <a:prstGeom prst="rect">
              <a:avLst/>
            </a:prstGeom>
            <a:noFill/>
            <a:ln w="9525">
              <a:noFill/>
              <a:miter lim="800000"/>
              <a:headEnd/>
              <a:tailEnd/>
            </a:ln>
          </p:spPr>
          <p:txBody>
            <a:bodyPr>
              <a:spAutoFit/>
            </a:bodyPr>
            <a:lstStyle/>
            <a:p>
              <a:pPr>
                <a:spcBef>
                  <a:spcPct val="50000"/>
                </a:spcBef>
              </a:pPr>
              <a:r>
                <a:rPr lang="zh-CN" altLang="en-US" b="1"/>
                <a:t>计算限额内项目各种组合的净现值合计数 </a:t>
              </a:r>
            </a:p>
          </p:txBody>
        </p:sp>
        <p:sp>
          <p:nvSpPr>
            <p:cNvPr id="12305" name="Rectangle 20"/>
            <p:cNvSpPr>
              <a:spLocks noChangeArrowheads="1"/>
            </p:cNvSpPr>
            <p:nvPr/>
          </p:nvSpPr>
          <p:spPr bwMode="auto">
            <a:xfrm>
              <a:off x="4604" y="2840"/>
              <a:ext cx="998" cy="590"/>
            </a:xfrm>
            <a:prstGeom prst="rect">
              <a:avLst/>
            </a:prstGeom>
            <a:solidFill>
              <a:schemeClr val="folHlink"/>
            </a:solidFill>
            <a:ln w="9525">
              <a:solidFill>
                <a:schemeClr val="tx1"/>
              </a:solidFill>
              <a:miter lim="800000"/>
              <a:headEnd/>
              <a:tailEnd/>
            </a:ln>
          </p:spPr>
          <p:txBody>
            <a:bodyPr wrap="none" anchor="ctr"/>
            <a:lstStyle/>
            <a:p>
              <a:endParaRPr lang="zh-CN" altLang="en-US"/>
            </a:p>
          </p:txBody>
        </p:sp>
        <p:sp>
          <p:nvSpPr>
            <p:cNvPr id="12306" name="Text Box 21"/>
            <p:cNvSpPr txBox="1">
              <a:spLocks noChangeArrowheads="1"/>
            </p:cNvSpPr>
            <p:nvPr/>
          </p:nvSpPr>
          <p:spPr bwMode="auto">
            <a:xfrm>
              <a:off x="4649" y="2840"/>
              <a:ext cx="862" cy="577"/>
            </a:xfrm>
            <a:prstGeom prst="rect">
              <a:avLst/>
            </a:prstGeom>
            <a:noFill/>
            <a:ln w="9525">
              <a:noFill/>
              <a:miter lim="800000"/>
              <a:headEnd/>
              <a:tailEnd/>
            </a:ln>
          </p:spPr>
          <p:txBody>
            <a:bodyPr>
              <a:spAutoFit/>
            </a:bodyPr>
            <a:lstStyle/>
            <a:p>
              <a:pPr>
                <a:spcBef>
                  <a:spcPct val="50000"/>
                </a:spcBef>
              </a:pPr>
              <a:r>
                <a:rPr lang="zh-CN" altLang="en-US" b="1"/>
                <a:t>接受净现值合计数最大的投资组合 </a:t>
              </a:r>
            </a:p>
          </p:txBody>
        </p:sp>
      </p:grpSp>
      <p:sp>
        <p:nvSpPr>
          <p:cNvPr id="12297" name="Rectangle 26"/>
          <p:cNvSpPr>
            <a:spLocks noChangeArrowheads="1"/>
          </p:cNvSpPr>
          <p:nvPr/>
        </p:nvSpPr>
        <p:spPr bwMode="auto">
          <a:xfrm>
            <a:off x="0" y="3352800"/>
            <a:ext cx="9144000" cy="0"/>
          </a:xfrm>
          <a:prstGeom prst="rect">
            <a:avLst/>
          </a:prstGeom>
          <a:noFill/>
          <a:ln w="9525">
            <a:noFill/>
            <a:miter lim="800000"/>
            <a:headEnd/>
            <a:tailEnd/>
          </a:ln>
        </p:spPr>
        <p:txBody>
          <a:bodyPr wrap="none" anchor="ctr">
            <a:spAutoFit/>
          </a:bodyPr>
          <a:lstStyle/>
          <a:p>
            <a:endParaRPr lang="zh-CN" altLang="en-US"/>
          </a:p>
        </p:txBody>
      </p:sp>
      <p:grpSp>
        <p:nvGrpSpPr>
          <p:cNvPr id="5" name="Group 29"/>
          <p:cNvGrpSpPr>
            <a:grpSpLocks/>
          </p:cNvGrpSpPr>
          <p:nvPr/>
        </p:nvGrpSpPr>
        <p:grpSpPr bwMode="auto">
          <a:xfrm>
            <a:off x="2555875" y="3609975"/>
            <a:ext cx="1368425" cy="504825"/>
            <a:chOff x="1610" y="2296"/>
            <a:chExt cx="862" cy="318"/>
          </a:xfrm>
        </p:grpSpPr>
        <p:sp>
          <p:nvSpPr>
            <p:cNvPr id="12299" name="Rectangle 30"/>
            <p:cNvSpPr>
              <a:spLocks noChangeArrowheads="1"/>
            </p:cNvSpPr>
            <p:nvPr/>
          </p:nvSpPr>
          <p:spPr bwMode="auto">
            <a:xfrm>
              <a:off x="1610" y="2296"/>
              <a:ext cx="816" cy="318"/>
            </a:xfrm>
            <a:prstGeom prst="rect">
              <a:avLst/>
            </a:prstGeom>
            <a:solidFill>
              <a:schemeClr val="folHlink"/>
            </a:solidFill>
            <a:ln w="9525">
              <a:solidFill>
                <a:schemeClr val="tx1"/>
              </a:solidFill>
              <a:miter lim="800000"/>
              <a:headEnd/>
              <a:tailEnd/>
            </a:ln>
          </p:spPr>
          <p:txBody>
            <a:bodyPr wrap="none" anchor="ctr"/>
            <a:lstStyle/>
            <a:p>
              <a:endParaRPr lang="zh-CN" altLang="en-US"/>
            </a:p>
          </p:txBody>
        </p:sp>
        <p:graphicFrame>
          <p:nvGraphicFramePr>
            <p:cNvPr id="12290" name="Object 31"/>
            <p:cNvGraphicFramePr>
              <a:graphicFrameLocks noChangeAspect="1"/>
            </p:cNvGraphicFramePr>
            <p:nvPr/>
          </p:nvGraphicFramePr>
          <p:xfrm>
            <a:off x="1610" y="2296"/>
            <a:ext cx="862" cy="282"/>
          </p:xfrm>
          <a:graphic>
            <a:graphicData uri="http://schemas.openxmlformats.org/presentationml/2006/ole">
              <mc:AlternateContent xmlns:mc="http://schemas.openxmlformats.org/markup-compatibility/2006">
                <mc:Choice xmlns:v="urn:schemas-microsoft-com:vml" Requires="v">
                  <p:oleObj spid="_x0000_s12302" name="Equation" r:id="rId3" imgW="471127" imgH="152798" progId="">
                    <p:embed/>
                  </p:oleObj>
                </mc:Choice>
                <mc:Fallback>
                  <p:oleObj name="Equation" r:id="rId3" imgW="471127" imgH="152798" progId="">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0" y="2296"/>
                          <a:ext cx="86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7"/>
          <p:cNvSpPr txBox="1">
            <a:spLocks noChangeArrowheads="1"/>
          </p:cNvSpPr>
          <p:nvPr/>
        </p:nvSpPr>
        <p:spPr bwMode="auto">
          <a:xfrm>
            <a:off x="0" y="908050"/>
            <a:ext cx="9144000" cy="457200"/>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sz="2400" b="1">
                <a:solidFill>
                  <a:schemeClr val="bg1"/>
                </a:solidFill>
              </a:rPr>
              <a:t>8.2.3 </a:t>
            </a:r>
            <a:r>
              <a:rPr lang="zh-CN" altLang="en-US" sz="2400" b="1">
                <a:solidFill>
                  <a:schemeClr val="bg1"/>
                </a:solidFill>
              </a:rPr>
              <a:t>投资时机选择决策</a:t>
            </a:r>
          </a:p>
        </p:txBody>
      </p:sp>
      <p:sp>
        <p:nvSpPr>
          <p:cNvPr id="40963" name="AutoShape 8"/>
          <p:cNvSpPr>
            <a:spLocks noChangeArrowheads="1"/>
          </p:cNvSpPr>
          <p:nvPr/>
        </p:nvSpPr>
        <p:spPr bwMode="auto">
          <a:xfrm>
            <a:off x="5076825" y="188913"/>
            <a:ext cx="2808288" cy="503237"/>
          </a:xfrm>
          <a:prstGeom prst="flowChartAlternateProcess">
            <a:avLst/>
          </a:prstGeom>
          <a:solidFill>
            <a:srgbClr val="000080"/>
          </a:solidFill>
          <a:ln w="9525">
            <a:solidFill>
              <a:schemeClr val="tx1"/>
            </a:solidFill>
            <a:miter lim="800000"/>
            <a:headEnd/>
            <a:tailEnd/>
          </a:ln>
        </p:spPr>
        <p:txBody>
          <a:bodyPr wrap="none" anchor="ctr"/>
          <a:lstStyle/>
          <a:p>
            <a:pPr algn="ctr"/>
            <a:r>
              <a:rPr lang="en-US" altLang="zh-CN" b="1">
                <a:solidFill>
                  <a:schemeClr val="bg1"/>
                </a:solidFill>
              </a:rPr>
              <a:t>8.2 </a:t>
            </a:r>
            <a:r>
              <a:rPr lang="zh-CN" altLang="en-US" b="1">
                <a:solidFill>
                  <a:schemeClr val="bg1"/>
                </a:solidFill>
              </a:rPr>
              <a:t>项目投资决策</a:t>
            </a:r>
          </a:p>
        </p:txBody>
      </p:sp>
      <p:sp>
        <p:nvSpPr>
          <p:cNvPr id="40964" name="Rectangle 12"/>
          <p:cNvSpPr>
            <a:spLocks noGrp="1" noChangeArrowheads="1"/>
          </p:cNvSpPr>
          <p:nvPr>
            <p:ph type="body" idx="4294967295"/>
          </p:nvPr>
        </p:nvSpPr>
        <p:spPr>
          <a:xfrm>
            <a:off x="468313" y="2133600"/>
            <a:ext cx="7777162" cy="3959225"/>
          </a:xfrm>
          <a:noFill/>
        </p:spPr>
        <p:txBody>
          <a:bodyPr/>
          <a:lstStyle/>
          <a:p>
            <a:pPr>
              <a:lnSpc>
                <a:spcPct val="120000"/>
              </a:lnSpc>
            </a:pPr>
            <a:r>
              <a:rPr lang="zh-CN" altLang="en-US" sz="2000" b="1" smtClean="0"/>
              <a:t>投资时机选择决策可以使决策者确定开始投资的最佳时期。 </a:t>
            </a:r>
          </a:p>
          <a:p>
            <a:pPr>
              <a:lnSpc>
                <a:spcPct val="120000"/>
              </a:lnSpc>
            </a:pPr>
            <a:r>
              <a:rPr lang="zh-CN" altLang="en-US" sz="2000" b="1" smtClean="0"/>
              <a:t>在等待时机过程中，公司能够得到更为充分的市场信息或更高的产品价格，或者有时间继续提高产品的性能。但是这些决策优势也会带来因为等待而引起的时间价值的损失，以及竞争者提前进入市场的危险，另外成本也可能会随着时间的延长而增加。</a:t>
            </a:r>
          </a:p>
          <a:p>
            <a:pPr>
              <a:lnSpc>
                <a:spcPct val="120000"/>
              </a:lnSpc>
            </a:pPr>
            <a:r>
              <a:rPr lang="zh-CN" altLang="en-US" sz="2000" b="1" smtClean="0"/>
              <a:t>进行投资时机选择的标准仍然是净现值最大化 ，不能将计算出来的净现值进行简单对比，而应该折合成同一个时点的现值再进行比较。 </a:t>
            </a:r>
          </a:p>
        </p:txBody>
      </p:sp>
      <p:sp>
        <p:nvSpPr>
          <p:cNvPr id="40965" name="Line 13"/>
          <p:cNvSpPr>
            <a:spLocks noChangeShapeType="1"/>
          </p:cNvSpPr>
          <p:nvPr/>
        </p:nvSpPr>
        <p:spPr bwMode="auto">
          <a:xfrm>
            <a:off x="6300788" y="2565400"/>
            <a:ext cx="1008062" cy="0"/>
          </a:xfrm>
          <a:prstGeom prst="line">
            <a:avLst/>
          </a:prstGeom>
          <a:noFill/>
          <a:ln w="25400">
            <a:solidFill>
              <a:srgbClr val="800000"/>
            </a:solidFill>
            <a:round/>
            <a:headEnd/>
            <a:tailEnd/>
          </a:ln>
        </p:spPr>
        <p:txBody>
          <a:bodyPr/>
          <a:lstStyle/>
          <a:p>
            <a:endParaRPr lang="zh-CN" altLang="en-US"/>
          </a:p>
        </p:txBody>
      </p:sp>
      <p:sp>
        <p:nvSpPr>
          <p:cNvPr id="40966" name="Line 14"/>
          <p:cNvSpPr>
            <a:spLocks noChangeShapeType="1"/>
          </p:cNvSpPr>
          <p:nvPr/>
        </p:nvSpPr>
        <p:spPr bwMode="auto">
          <a:xfrm>
            <a:off x="4427538" y="4508500"/>
            <a:ext cx="1584325" cy="0"/>
          </a:xfrm>
          <a:prstGeom prst="line">
            <a:avLst/>
          </a:prstGeom>
          <a:noFill/>
          <a:ln w="25400">
            <a:solidFill>
              <a:srgbClr val="800000"/>
            </a:solidFill>
            <a:round/>
            <a:headEnd/>
            <a:tailEnd/>
          </a:ln>
        </p:spPr>
        <p:txBody>
          <a:bodyPr/>
          <a:lstStyle/>
          <a:p>
            <a:endParaRPr lang="zh-CN" altLang="en-US"/>
          </a:p>
        </p:txBody>
      </p:sp>
      <p:sp>
        <p:nvSpPr>
          <p:cNvPr id="40967" name="Line 15"/>
          <p:cNvSpPr>
            <a:spLocks noChangeShapeType="1"/>
          </p:cNvSpPr>
          <p:nvPr/>
        </p:nvSpPr>
        <p:spPr bwMode="auto">
          <a:xfrm>
            <a:off x="4572000" y="4868863"/>
            <a:ext cx="2663825" cy="0"/>
          </a:xfrm>
          <a:prstGeom prst="line">
            <a:avLst/>
          </a:prstGeom>
          <a:noFill/>
          <a:ln w="25400">
            <a:solidFill>
              <a:srgbClr val="800000"/>
            </a:solidFill>
            <a:round/>
            <a:headEnd/>
            <a:tailEnd/>
          </a:ln>
        </p:spPr>
        <p:txBody>
          <a:bodyPr/>
          <a:lstStyle/>
          <a:p>
            <a:endParaRPr lang="zh-CN" altLang="en-US"/>
          </a:p>
        </p:txBody>
      </p:sp>
      <p:sp>
        <p:nvSpPr>
          <p:cNvPr id="40968" name="Line 16"/>
          <p:cNvSpPr>
            <a:spLocks noChangeShapeType="1"/>
          </p:cNvSpPr>
          <p:nvPr/>
        </p:nvSpPr>
        <p:spPr bwMode="auto">
          <a:xfrm>
            <a:off x="2484438" y="4508500"/>
            <a:ext cx="1223962" cy="0"/>
          </a:xfrm>
          <a:prstGeom prst="line">
            <a:avLst/>
          </a:prstGeom>
          <a:noFill/>
          <a:ln w="25400">
            <a:solidFill>
              <a:srgbClr val="800000"/>
            </a:solid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4"/>
          <p:cNvSpPr txBox="1">
            <a:spLocks noChangeArrowheads="1"/>
          </p:cNvSpPr>
          <p:nvPr/>
        </p:nvSpPr>
        <p:spPr bwMode="auto">
          <a:xfrm>
            <a:off x="0" y="908050"/>
            <a:ext cx="9144000" cy="457200"/>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sz="2400" b="1">
                <a:solidFill>
                  <a:schemeClr val="bg1"/>
                </a:solidFill>
              </a:rPr>
              <a:t>8.2.3 </a:t>
            </a:r>
            <a:r>
              <a:rPr lang="zh-CN" altLang="en-US" sz="2400" b="1">
                <a:solidFill>
                  <a:schemeClr val="bg1"/>
                </a:solidFill>
              </a:rPr>
              <a:t>投资时机选择决策</a:t>
            </a:r>
          </a:p>
        </p:txBody>
      </p:sp>
      <p:sp>
        <p:nvSpPr>
          <p:cNvPr id="41987" name="AutoShape 5"/>
          <p:cNvSpPr>
            <a:spLocks noChangeArrowheads="1"/>
          </p:cNvSpPr>
          <p:nvPr/>
        </p:nvSpPr>
        <p:spPr bwMode="auto">
          <a:xfrm>
            <a:off x="5076825" y="188913"/>
            <a:ext cx="2808288" cy="503237"/>
          </a:xfrm>
          <a:prstGeom prst="flowChartAlternateProcess">
            <a:avLst/>
          </a:prstGeom>
          <a:solidFill>
            <a:srgbClr val="000080"/>
          </a:solidFill>
          <a:ln w="9525">
            <a:solidFill>
              <a:schemeClr val="tx1"/>
            </a:solidFill>
            <a:miter lim="800000"/>
            <a:headEnd/>
            <a:tailEnd/>
          </a:ln>
        </p:spPr>
        <p:txBody>
          <a:bodyPr wrap="none" anchor="ctr"/>
          <a:lstStyle/>
          <a:p>
            <a:pPr algn="ctr"/>
            <a:r>
              <a:rPr lang="en-US" altLang="zh-CN" b="1">
                <a:solidFill>
                  <a:schemeClr val="bg1"/>
                </a:solidFill>
              </a:rPr>
              <a:t>8.2 </a:t>
            </a:r>
            <a:r>
              <a:rPr lang="zh-CN" altLang="en-US" b="1">
                <a:solidFill>
                  <a:schemeClr val="bg1"/>
                </a:solidFill>
              </a:rPr>
              <a:t>项目投资决策</a:t>
            </a:r>
          </a:p>
        </p:txBody>
      </p:sp>
      <p:sp>
        <p:nvSpPr>
          <p:cNvPr id="41988" name="AutoShape 6"/>
          <p:cNvSpPr>
            <a:spLocks noChangeArrowheads="1"/>
          </p:cNvSpPr>
          <p:nvPr/>
        </p:nvSpPr>
        <p:spPr bwMode="auto">
          <a:xfrm>
            <a:off x="395288" y="1484313"/>
            <a:ext cx="8424862" cy="649287"/>
          </a:xfrm>
          <a:prstGeom prst="roundRect">
            <a:avLst>
              <a:gd name="adj" fmla="val 16667"/>
            </a:avLst>
          </a:prstGeom>
          <a:solidFill>
            <a:schemeClr val="folHlink"/>
          </a:solidFill>
          <a:ln w="9525">
            <a:solidFill>
              <a:schemeClr val="tx1"/>
            </a:solidFill>
            <a:round/>
            <a:headEnd/>
            <a:tailEnd/>
          </a:ln>
        </p:spPr>
        <p:txBody>
          <a:bodyPr wrap="none" anchor="ctr"/>
          <a:lstStyle/>
          <a:p>
            <a:endParaRPr lang="zh-CN" altLang="en-US"/>
          </a:p>
        </p:txBody>
      </p:sp>
      <p:sp>
        <p:nvSpPr>
          <p:cNvPr id="41989" name="Text Box 7"/>
          <p:cNvSpPr txBox="1">
            <a:spLocks noChangeArrowheads="1"/>
          </p:cNvSpPr>
          <p:nvPr/>
        </p:nvSpPr>
        <p:spPr bwMode="auto">
          <a:xfrm>
            <a:off x="539750" y="1628775"/>
            <a:ext cx="8208963" cy="396875"/>
          </a:xfrm>
          <a:prstGeom prst="rect">
            <a:avLst/>
          </a:prstGeom>
          <a:noFill/>
          <a:ln w="9525">
            <a:noFill/>
            <a:miter lim="800000"/>
            <a:headEnd/>
            <a:tailEnd/>
          </a:ln>
        </p:spPr>
        <p:txBody>
          <a:bodyPr>
            <a:spAutoFit/>
          </a:bodyPr>
          <a:lstStyle/>
          <a:p>
            <a:pPr>
              <a:spcBef>
                <a:spcPct val="50000"/>
              </a:spcBef>
            </a:pPr>
            <a:r>
              <a:rPr lang="zh-CN" altLang="en-US" sz="2000" b="1"/>
              <a:t>所谓投资期是指项目从开始投入资金至项目建成投入生产所需要的时间。</a:t>
            </a:r>
            <a:r>
              <a:rPr lang="zh-CN" altLang="en-US"/>
              <a:t> </a:t>
            </a:r>
          </a:p>
        </p:txBody>
      </p:sp>
      <p:grpSp>
        <p:nvGrpSpPr>
          <p:cNvPr id="2" name="Group 22"/>
          <p:cNvGrpSpPr>
            <a:grpSpLocks/>
          </p:cNvGrpSpPr>
          <p:nvPr/>
        </p:nvGrpSpPr>
        <p:grpSpPr bwMode="auto">
          <a:xfrm>
            <a:off x="971550" y="2565400"/>
            <a:ext cx="2665413" cy="2952750"/>
            <a:chOff x="657" y="2069"/>
            <a:chExt cx="1679" cy="1860"/>
          </a:xfrm>
        </p:grpSpPr>
        <p:sp>
          <p:nvSpPr>
            <p:cNvPr id="42005" name="AutoShape 13"/>
            <p:cNvSpPr>
              <a:spLocks noChangeArrowheads="1"/>
            </p:cNvSpPr>
            <p:nvPr/>
          </p:nvSpPr>
          <p:spPr bwMode="auto">
            <a:xfrm>
              <a:off x="657" y="2069"/>
              <a:ext cx="1678" cy="1860"/>
            </a:xfrm>
            <a:prstGeom prst="can">
              <a:avLst>
                <a:gd name="adj" fmla="val 27712"/>
              </a:avLst>
            </a:prstGeom>
            <a:solidFill>
              <a:schemeClr val="folHlink"/>
            </a:solidFill>
            <a:ln w="9525">
              <a:solidFill>
                <a:schemeClr val="tx1"/>
              </a:solidFill>
              <a:round/>
              <a:headEnd/>
              <a:tailEnd/>
            </a:ln>
          </p:spPr>
          <p:txBody>
            <a:bodyPr wrap="none" anchor="ctr"/>
            <a:lstStyle/>
            <a:p>
              <a:endParaRPr lang="zh-CN" altLang="en-US"/>
            </a:p>
          </p:txBody>
        </p:sp>
        <p:sp>
          <p:nvSpPr>
            <p:cNvPr id="42006" name="Text Box 14"/>
            <p:cNvSpPr txBox="1">
              <a:spLocks noChangeArrowheads="1"/>
            </p:cNvSpPr>
            <p:nvPr/>
          </p:nvSpPr>
          <p:spPr bwMode="auto">
            <a:xfrm>
              <a:off x="930" y="2205"/>
              <a:ext cx="1088" cy="250"/>
            </a:xfrm>
            <a:prstGeom prst="rect">
              <a:avLst/>
            </a:prstGeom>
            <a:noFill/>
            <a:ln w="9525">
              <a:noFill/>
              <a:miter lim="800000"/>
              <a:headEnd/>
              <a:tailEnd/>
            </a:ln>
          </p:spPr>
          <p:txBody>
            <a:bodyPr>
              <a:spAutoFit/>
            </a:bodyPr>
            <a:lstStyle/>
            <a:p>
              <a:pPr>
                <a:spcBef>
                  <a:spcPct val="50000"/>
                </a:spcBef>
              </a:pPr>
              <a:r>
                <a:rPr lang="zh-CN" altLang="en-US" sz="2000" b="1">
                  <a:solidFill>
                    <a:srgbClr val="800000"/>
                  </a:solidFill>
                </a:rPr>
                <a:t>较短的投资期</a:t>
              </a:r>
            </a:p>
          </p:txBody>
        </p:sp>
        <p:sp>
          <p:nvSpPr>
            <p:cNvPr id="42007" name="Text Box 17"/>
            <p:cNvSpPr txBox="1">
              <a:spLocks noChangeArrowheads="1"/>
            </p:cNvSpPr>
            <p:nvPr/>
          </p:nvSpPr>
          <p:spPr bwMode="auto">
            <a:xfrm>
              <a:off x="657" y="2659"/>
              <a:ext cx="1679" cy="250"/>
            </a:xfrm>
            <a:prstGeom prst="rect">
              <a:avLst/>
            </a:prstGeom>
            <a:noFill/>
            <a:ln w="9525">
              <a:noFill/>
              <a:miter lim="800000"/>
              <a:headEnd/>
              <a:tailEnd/>
            </a:ln>
          </p:spPr>
          <p:txBody>
            <a:bodyPr>
              <a:spAutoFit/>
            </a:bodyPr>
            <a:lstStyle/>
            <a:p>
              <a:pPr algn="ctr">
                <a:spcBef>
                  <a:spcPct val="50000"/>
                </a:spcBef>
              </a:pPr>
              <a:r>
                <a:rPr lang="zh-CN" altLang="en-US" sz="2000" b="1"/>
                <a:t>期初投入较多</a:t>
              </a:r>
            </a:p>
          </p:txBody>
        </p:sp>
        <p:sp>
          <p:nvSpPr>
            <p:cNvPr id="42008" name="Text Box 18"/>
            <p:cNvSpPr txBox="1">
              <a:spLocks noChangeArrowheads="1"/>
            </p:cNvSpPr>
            <p:nvPr/>
          </p:nvSpPr>
          <p:spPr bwMode="auto">
            <a:xfrm>
              <a:off x="793" y="3067"/>
              <a:ext cx="1407" cy="442"/>
            </a:xfrm>
            <a:prstGeom prst="rect">
              <a:avLst/>
            </a:prstGeom>
            <a:noFill/>
            <a:ln w="9525">
              <a:noFill/>
              <a:miter lim="800000"/>
              <a:headEnd/>
              <a:tailEnd/>
            </a:ln>
          </p:spPr>
          <p:txBody>
            <a:bodyPr>
              <a:spAutoFit/>
            </a:bodyPr>
            <a:lstStyle/>
            <a:p>
              <a:pPr algn="ctr">
                <a:spcBef>
                  <a:spcPct val="50000"/>
                </a:spcBef>
              </a:pPr>
              <a:r>
                <a:rPr lang="zh-CN" altLang="en-US" sz="2000" b="1"/>
                <a:t>后续的营业现金流量发生得比较早 </a:t>
              </a:r>
            </a:p>
          </p:txBody>
        </p:sp>
      </p:grpSp>
      <p:grpSp>
        <p:nvGrpSpPr>
          <p:cNvPr id="3" name="Group 23"/>
          <p:cNvGrpSpPr>
            <a:grpSpLocks/>
          </p:cNvGrpSpPr>
          <p:nvPr/>
        </p:nvGrpSpPr>
        <p:grpSpPr bwMode="auto">
          <a:xfrm>
            <a:off x="5651500" y="2565400"/>
            <a:ext cx="2663825" cy="2952750"/>
            <a:chOff x="3243" y="2069"/>
            <a:chExt cx="1678" cy="1860"/>
          </a:xfrm>
        </p:grpSpPr>
        <p:sp>
          <p:nvSpPr>
            <p:cNvPr id="42001" name="AutoShape 15"/>
            <p:cNvSpPr>
              <a:spLocks noChangeArrowheads="1"/>
            </p:cNvSpPr>
            <p:nvPr/>
          </p:nvSpPr>
          <p:spPr bwMode="auto">
            <a:xfrm>
              <a:off x="3243" y="2069"/>
              <a:ext cx="1678" cy="1860"/>
            </a:xfrm>
            <a:prstGeom prst="can">
              <a:avLst>
                <a:gd name="adj" fmla="val 27712"/>
              </a:avLst>
            </a:prstGeom>
            <a:solidFill>
              <a:schemeClr val="folHlink"/>
            </a:solidFill>
            <a:ln w="9525">
              <a:solidFill>
                <a:schemeClr val="tx1"/>
              </a:solidFill>
              <a:round/>
              <a:headEnd/>
              <a:tailEnd/>
            </a:ln>
          </p:spPr>
          <p:txBody>
            <a:bodyPr wrap="none" anchor="ctr"/>
            <a:lstStyle/>
            <a:p>
              <a:endParaRPr lang="zh-CN" altLang="en-US"/>
            </a:p>
          </p:txBody>
        </p:sp>
        <p:sp>
          <p:nvSpPr>
            <p:cNvPr id="42002" name="Text Box 16"/>
            <p:cNvSpPr txBox="1">
              <a:spLocks noChangeArrowheads="1"/>
            </p:cNvSpPr>
            <p:nvPr/>
          </p:nvSpPr>
          <p:spPr bwMode="auto">
            <a:xfrm>
              <a:off x="3515" y="2160"/>
              <a:ext cx="1179" cy="250"/>
            </a:xfrm>
            <a:prstGeom prst="rect">
              <a:avLst/>
            </a:prstGeom>
            <a:noFill/>
            <a:ln w="9525">
              <a:noFill/>
              <a:miter lim="800000"/>
              <a:headEnd/>
              <a:tailEnd/>
            </a:ln>
          </p:spPr>
          <p:txBody>
            <a:bodyPr>
              <a:spAutoFit/>
            </a:bodyPr>
            <a:lstStyle/>
            <a:p>
              <a:pPr>
                <a:spcBef>
                  <a:spcPct val="50000"/>
                </a:spcBef>
              </a:pPr>
              <a:r>
                <a:rPr lang="zh-CN" altLang="en-US" sz="2000" b="1">
                  <a:solidFill>
                    <a:srgbClr val="800000"/>
                  </a:solidFill>
                </a:rPr>
                <a:t>较长的投资期</a:t>
              </a:r>
            </a:p>
          </p:txBody>
        </p:sp>
        <p:sp>
          <p:nvSpPr>
            <p:cNvPr id="42003" name="Text Box 20"/>
            <p:cNvSpPr txBox="1">
              <a:spLocks noChangeArrowheads="1"/>
            </p:cNvSpPr>
            <p:nvPr/>
          </p:nvSpPr>
          <p:spPr bwMode="auto">
            <a:xfrm>
              <a:off x="3470" y="2659"/>
              <a:ext cx="1315" cy="250"/>
            </a:xfrm>
            <a:prstGeom prst="rect">
              <a:avLst/>
            </a:prstGeom>
            <a:noFill/>
            <a:ln w="9525">
              <a:noFill/>
              <a:miter lim="800000"/>
              <a:headEnd/>
              <a:tailEnd/>
            </a:ln>
          </p:spPr>
          <p:txBody>
            <a:bodyPr>
              <a:spAutoFit/>
            </a:bodyPr>
            <a:lstStyle/>
            <a:p>
              <a:pPr algn="ctr">
                <a:spcBef>
                  <a:spcPct val="50000"/>
                </a:spcBef>
              </a:pPr>
              <a:r>
                <a:rPr lang="zh-CN" altLang="en-US" sz="2000" b="1"/>
                <a:t>期初投入较少</a:t>
              </a:r>
            </a:p>
          </p:txBody>
        </p:sp>
        <p:sp>
          <p:nvSpPr>
            <p:cNvPr id="42004" name="Text Box 21"/>
            <p:cNvSpPr txBox="1">
              <a:spLocks noChangeArrowheads="1"/>
            </p:cNvSpPr>
            <p:nvPr/>
          </p:nvSpPr>
          <p:spPr bwMode="auto">
            <a:xfrm>
              <a:off x="3424" y="3113"/>
              <a:ext cx="1452" cy="442"/>
            </a:xfrm>
            <a:prstGeom prst="rect">
              <a:avLst/>
            </a:prstGeom>
            <a:noFill/>
            <a:ln w="9525">
              <a:noFill/>
              <a:miter lim="800000"/>
              <a:headEnd/>
              <a:tailEnd/>
            </a:ln>
          </p:spPr>
          <p:txBody>
            <a:bodyPr>
              <a:spAutoFit/>
            </a:bodyPr>
            <a:lstStyle/>
            <a:p>
              <a:pPr algn="ctr">
                <a:spcBef>
                  <a:spcPct val="50000"/>
                </a:spcBef>
              </a:pPr>
              <a:r>
                <a:rPr lang="zh-CN" altLang="en-US" sz="2000" b="1"/>
                <a:t>后续的营业现金流量发生的比较晚 </a:t>
              </a:r>
            </a:p>
          </p:txBody>
        </p:sp>
      </p:grpSp>
      <p:grpSp>
        <p:nvGrpSpPr>
          <p:cNvPr id="4" name="Group 37"/>
          <p:cNvGrpSpPr>
            <a:grpSpLocks/>
          </p:cNvGrpSpPr>
          <p:nvPr/>
        </p:nvGrpSpPr>
        <p:grpSpPr bwMode="auto">
          <a:xfrm>
            <a:off x="179388" y="5084763"/>
            <a:ext cx="8964612" cy="1657350"/>
            <a:chOff x="113" y="3203"/>
            <a:chExt cx="5647" cy="1044"/>
          </a:xfrm>
        </p:grpSpPr>
        <p:sp>
          <p:nvSpPr>
            <p:cNvPr id="41993" name="Line 28"/>
            <p:cNvSpPr>
              <a:spLocks noChangeShapeType="1"/>
            </p:cNvSpPr>
            <p:nvPr/>
          </p:nvSpPr>
          <p:spPr bwMode="auto">
            <a:xfrm>
              <a:off x="4513" y="3566"/>
              <a:ext cx="0" cy="136"/>
            </a:xfrm>
            <a:prstGeom prst="line">
              <a:avLst/>
            </a:prstGeom>
            <a:noFill/>
            <a:ln w="38100">
              <a:solidFill>
                <a:srgbClr val="800000"/>
              </a:solidFill>
              <a:round/>
              <a:headEnd/>
              <a:tailEnd/>
            </a:ln>
          </p:spPr>
          <p:txBody>
            <a:bodyPr/>
            <a:lstStyle/>
            <a:p>
              <a:endParaRPr lang="zh-CN" altLang="en-US"/>
            </a:p>
          </p:txBody>
        </p:sp>
        <p:sp>
          <p:nvSpPr>
            <p:cNvPr id="41994" name="Line 27"/>
            <p:cNvSpPr>
              <a:spLocks noChangeShapeType="1"/>
            </p:cNvSpPr>
            <p:nvPr/>
          </p:nvSpPr>
          <p:spPr bwMode="auto">
            <a:xfrm>
              <a:off x="1474" y="3566"/>
              <a:ext cx="0" cy="136"/>
            </a:xfrm>
            <a:prstGeom prst="line">
              <a:avLst/>
            </a:prstGeom>
            <a:noFill/>
            <a:ln w="38100">
              <a:solidFill>
                <a:srgbClr val="800000"/>
              </a:solidFill>
              <a:round/>
              <a:headEnd/>
              <a:tailEnd/>
            </a:ln>
          </p:spPr>
          <p:txBody>
            <a:bodyPr/>
            <a:lstStyle/>
            <a:p>
              <a:endParaRPr lang="zh-CN" altLang="en-US"/>
            </a:p>
          </p:txBody>
        </p:sp>
        <p:sp>
          <p:nvSpPr>
            <p:cNvPr id="41995" name="Line 29"/>
            <p:cNvSpPr>
              <a:spLocks noChangeShapeType="1"/>
            </p:cNvSpPr>
            <p:nvPr/>
          </p:nvSpPr>
          <p:spPr bwMode="auto">
            <a:xfrm>
              <a:off x="1474" y="3702"/>
              <a:ext cx="3039" cy="0"/>
            </a:xfrm>
            <a:prstGeom prst="line">
              <a:avLst/>
            </a:prstGeom>
            <a:noFill/>
            <a:ln w="38100">
              <a:solidFill>
                <a:srgbClr val="800000"/>
              </a:solidFill>
              <a:round/>
              <a:headEnd/>
              <a:tailEnd/>
            </a:ln>
          </p:spPr>
          <p:txBody>
            <a:bodyPr/>
            <a:lstStyle/>
            <a:p>
              <a:endParaRPr lang="zh-CN" altLang="en-US"/>
            </a:p>
          </p:txBody>
        </p:sp>
        <p:sp>
          <p:nvSpPr>
            <p:cNvPr id="41996" name="AutoShape 24"/>
            <p:cNvSpPr>
              <a:spLocks noChangeArrowheads="1"/>
            </p:cNvSpPr>
            <p:nvPr/>
          </p:nvSpPr>
          <p:spPr bwMode="auto">
            <a:xfrm rot="10800000">
              <a:off x="113" y="3203"/>
              <a:ext cx="2676" cy="363"/>
            </a:xfrm>
            <a:custGeom>
              <a:avLst/>
              <a:gdLst>
                <a:gd name="T0" fmla="*/ 166 w 21600"/>
                <a:gd name="T1" fmla="*/ 0 h 21600"/>
                <a:gd name="T2" fmla="*/ 46 w 21600"/>
                <a:gd name="T3" fmla="*/ 2 h 21600"/>
                <a:gd name="T4" fmla="*/ 166 w 21600"/>
                <a:gd name="T5" fmla="*/ 1 h 21600"/>
                <a:gd name="T6" fmla="*/ 286 w 21600"/>
                <a:gd name="T7" fmla="*/ 2 h 21600"/>
                <a:gd name="T8" fmla="*/ 0 60000 65536"/>
                <a:gd name="T9" fmla="*/ 0 60000 65536"/>
                <a:gd name="T10" fmla="*/ 0 60000 65536"/>
                <a:gd name="T11" fmla="*/ 0 60000 65536"/>
                <a:gd name="T12" fmla="*/ 24 w 21600"/>
                <a:gd name="T13" fmla="*/ 0 h 21600"/>
                <a:gd name="T14" fmla="*/ 21576 w 21600"/>
                <a:gd name="T15" fmla="*/ 10413 h 21600"/>
              </a:gdLst>
              <a:ahLst/>
              <a:cxnLst>
                <a:cxn ang="T8">
                  <a:pos x="T0" y="T1"/>
                </a:cxn>
                <a:cxn ang="T9">
                  <a:pos x="T2" y="T3"/>
                </a:cxn>
                <a:cxn ang="T10">
                  <a:pos x="T4" y="T5"/>
                </a:cxn>
                <a:cxn ang="T11">
                  <a:pos x="T6" y="T7"/>
                </a:cxn>
              </a:cxnLst>
              <a:rect l="T12" t="T13" r="T14" b="T15"/>
              <a:pathLst>
                <a:path w="21600" h="21600">
                  <a:moveTo>
                    <a:pt x="5399" y="8985"/>
                  </a:moveTo>
                  <a:cubicBezTo>
                    <a:pt x="6179" y="6665"/>
                    <a:pt x="8352" y="5102"/>
                    <a:pt x="10800" y="5103"/>
                  </a:cubicBezTo>
                  <a:cubicBezTo>
                    <a:pt x="13247" y="5103"/>
                    <a:pt x="15420" y="6665"/>
                    <a:pt x="16200" y="8985"/>
                  </a:cubicBezTo>
                  <a:lnTo>
                    <a:pt x="21037" y="7359"/>
                  </a:lnTo>
                  <a:cubicBezTo>
                    <a:pt x="19559" y="2962"/>
                    <a:pt x="15438" y="-1"/>
                    <a:pt x="10799" y="0"/>
                  </a:cubicBezTo>
                  <a:cubicBezTo>
                    <a:pt x="6161" y="0"/>
                    <a:pt x="2040" y="2962"/>
                    <a:pt x="562" y="7359"/>
                  </a:cubicBezTo>
                  <a:close/>
                </a:path>
              </a:pathLst>
            </a:custGeom>
            <a:solidFill>
              <a:srgbClr val="800000"/>
            </a:solidFill>
            <a:ln w="9525">
              <a:solidFill>
                <a:schemeClr val="tx1"/>
              </a:solidFill>
              <a:miter lim="800000"/>
              <a:headEnd/>
              <a:tailEnd/>
            </a:ln>
          </p:spPr>
          <p:txBody>
            <a:bodyPr wrap="none" anchor="ctr"/>
            <a:lstStyle/>
            <a:p>
              <a:endParaRPr lang="zh-CN" altLang="en-US"/>
            </a:p>
          </p:txBody>
        </p:sp>
        <p:sp>
          <p:nvSpPr>
            <p:cNvPr id="41997" name="AutoShape 25"/>
            <p:cNvSpPr>
              <a:spLocks noChangeArrowheads="1"/>
            </p:cNvSpPr>
            <p:nvPr/>
          </p:nvSpPr>
          <p:spPr bwMode="auto">
            <a:xfrm rot="10800000">
              <a:off x="3084" y="3203"/>
              <a:ext cx="2676" cy="363"/>
            </a:xfrm>
            <a:custGeom>
              <a:avLst/>
              <a:gdLst>
                <a:gd name="T0" fmla="*/ 166 w 21600"/>
                <a:gd name="T1" fmla="*/ 0 h 21600"/>
                <a:gd name="T2" fmla="*/ 46 w 21600"/>
                <a:gd name="T3" fmla="*/ 2 h 21600"/>
                <a:gd name="T4" fmla="*/ 166 w 21600"/>
                <a:gd name="T5" fmla="*/ 1 h 21600"/>
                <a:gd name="T6" fmla="*/ 286 w 21600"/>
                <a:gd name="T7" fmla="*/ 2 h 21600"/>
                <a:gd name="T8" fmla="*/ 0 60000 65536"/>
                <a:gd name="T9" fmla="*/ 0 60000 65536"/>
                <a:gd name="T10" fmla="*/ 0 60000 65536"/>
                <a:gd name="T11" fmla="*/ 0 60000 65536"/>
                <a:gd name="T12" fmla="*/ 24 w 21600"/>
                <a:gd name="T13" fmla="*/ 0 h 21600"/>
                <a:gd name="T14" fmla="*/ 21576 w 21600"/>
                <a:gd name="T15" fmla="*/ 10413 h 21600"/>
              </a:gdLst>
              <a:ahLst/>
              <a:cxnLst>
                <a:cxn ang="T8">
                  <a:pos x="T0" y="T1"/>
                </a:cxn>
                <a:cxn ang="T9">
                  <a:pos x="T2" y="T3"/>
                </a:cxn>
                <a:cxn ang="T10">
                  <a:pos x="T4" y="T5"/>
                </a:cxn>
                <a:cxn ang="T11">
                  <a:pos x="T6" y="T7"/>
                </a:cxn>
              </a:cxnLst>
              <a:rect l="T12" t="T13" r="T14" b="T15"/>
              <a:pathLst>
                <a:path w="21600" h="21600">
                  <a:moveTo>
                    <a:pt x="5399" y="8985"/>
                  </a:moveTo>
                  <a:cubicBezTo>
                    <a:pt x="6179" y="6665"/>
                    <a:pt x="8352" y="5102"/>
                    <a:pt x="10800" y="5103"/>
                  </a:cubicBezTo>
                  <a:cubicBezTo>
                    <a:pt x="13247" y="5103"/>
                    <a:pt x="15420" y="6665"/>
                    <a:pt x="16200" y="8985"/>
                  </a:cubicBezTo>
                  <a:lnTo>
                    <a:pt x="21037" y="7359"/>
                  </a:lnTo>
                  <a:cubicBezTo>
                    <a:pt x="19559" y="2962"/>
                    <a:pt x="15438" y="-1"/>
                    <a:pt x="10799" y="0"/>
                  </a:cubicBezTo>
                  <a:cubicBezTo>
                    <a:pt x="6161" y="0"/>
                    <a:pt x="2040" y="2962"/>
                    <a:pt x="562" y="7359"/>
                  </a:cubicBezTo>
                  <a:close/>
                </a:path>
              </a:pathLst>
            </a:custGeom>
            <a:solidFill>
              <a:srgbClr val="800000"/>
            </a:solidFill>
            <a:ln w="9525">
              <a:solidFill>
                <a:schemeClr val="tx1"/>
              </a:solidFill>
              <a:miter lim="800000"/>
              <a:headEnd/>
              <a:tailEnd/>
            </a:ln>
          </p:spPr>
          <p:txBody>
            <a:bodyPr wrap="none" anchor="ctr"/>
            <a:lstStyle/>
            <a:p>
              <a:endParaRPr lang="zh-CN" altLang="en-US"/>
            </a:p>
          </p:txBody>
        </p:sp>
        <p:sp>
          <p:nvSpPr>
            <p:cNvPr id="41998" name="AutoShape 26"/>
            <p:cNvSpPr>
              <a:spLocks noChangeArrowheads="1"/>
            </p:cNvSpPr>
            <p:nvPr/>
          </p:nvSpPr>
          <p:spPr bwMode="auto">
            <a:xfrm rot="10800000">
              <a:off x="1973" y="3884"/>
              <a:ext cx="2086" cy="363"/>
            </a:xfrm>
            <a:custGeom>
              <a:avLst/>
              <a:gdLst>
                <a:gd name="T0" fmla="*/ 176 w 21600"/>
                <a:gd name="T1" fmla="*/ 3 h 21600"/>
                <a:gd name="T2" fmla="*/ 101 w 21600"/>
                <a:gd name="T3" fmla="*/ 6 h 21600"/>
                <a:gd name="T4" fmla="*/ 25 w 21600"/>
                <a:gd name="T5" fmla="*/ 3 h 21600"/>
                <a:gd name="T6" fmla="*/ 101 w 21600"/>
                <a:gd name="T7" fmla="*/ 0 h 21600"/>
                <a:gd name="T8" fmla="*/ 0 60000 65536"/>
                <a:gd name="T9" fmla="*/ 0 60000 65536"/>
                <a:gd name="T10" fmla="*/ 0 60000 65536"/>
                <a:gd name="T11" fmla="*/ 0 60000 65536"/>
                <a:gd name="T12" fmla="*/ 4504 w 21600"/>
                <a:gd name="T13" fmla="*/ 4522 h 21600"/>
                <a:gd name="T14" fmla="*/ 17096 w 21600"/>
                <a:gd name="T15" fmla="*/ 17078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800000"/>
            </a:solidFill>
            <a:ln w="9525">
              <a:solidFill>
                <a:schemeClr val="tx1"/>
              </a:solidFill>
              <a:miter lim="800000"/>
              <a:headEnd/>
              <a:tailEnd/>
            </a:ln>
          </p:spPr>
          <p:txBody>
            <a:bodyPr wrap="none" anchor="ctr"/>
            <a:lstStyle/>
            <a:p>
              <a:endParaRPr lang="zh-CN" altLang="en-US"/>
            </a:p>
          </p:txBody>
        </p:sp>
        <p:sp>
          <p:nvSpPr>
            <p:cNvPr id="41999" name="Line 30"/>
            <p:cNvSpPr>
              <a:spLocks noChangeShapeType="1"/>
            </p:cNvSpPr>
            <p:nvPr/>
          </p:nvSpPr>
          <p:spPr bwMode="auto">
            <a:xfrm>
              <a:off x="3016" y="3702"/>
              <a:ext cx="0" cy="182"/>
            </a:xfrm>
            <a:prstGeom prst="line">
              <a:avLst/>
            </a:prstGeom>
            <a:noFill/>
            <a:ln w="38100">
              <a:solidFill>
                <a:srgbClr val="800000"/>
              </a:solidFill>
              <a:round/>
              <a:headEnd/>
              <a:tailEnd/>
            </a:ln>
          </p:spPr>
          <p:txBody>
            <a:bodyPr/>
            <a:lstStyle/>
            <a:p>
              <a:endParaRPr lang="zh-CN" altLang="en-US"/>
            </a:p>
          </p:txBody>
        </p:sp>
        <p:sp>
          <p:nvSpPr>
            <p:cNvPr id="42000" name="Text Box 32"/>
            <p:cNvSpPr txBox="1">
              <a:spLocks noChangeArrowheads="1"/>
            </p:cNvSpPr>
            <p:nvPr/>
          </p:nvSpPr>
          <p:spPr bwMode="auto">
            <a:xfrm>
              <a:off x="2381" y="3929"/>
              <a:ext cx="1452" cy="231"/>
            </a:xfrm>
            <a:prstGeom prst="rect">
              <a:avLst/>
            </a:prstGeom>
            <a:noFill/>
            <a:ln w="9525">
              <a:noFill/>
              <a:miter lim="800000"/>
              <a:headEnd/>
              <a:tailEnd/>
            </a:ln>
          </p:spPr>
          <p:txBody>
            <a:bodyPr>
              <a:spAutoFit/>
            </a:bodyPr>
            <a:lstStyle/>
            <a:p>
              <a:pPr>
                <a:spcBef>
                  <a:spcPct val="50000"/>
                </a:spcBef>
              </a:pPr>
              <a:r>
                <a:rPr lang="zh-CN" altLang="en-US" b="1">
                  <a:solidFill>
                    <a:schemeClr val="bg1"/>
                  </a:solidFill>
                </a:rPr>
                <a:t>投资决策分析方法</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3"/>
          <p:cNvSpPr txBox="1">
            <a:spLocks noChangeArrowheads="1"/>
          </p:cNvSpPr>
          <p:nvPr/>
        </p:nvSpPr>
        <p:spPr bwMode="auto">
          <a:xfrm>
            <a:off x="0" y="908050"/>
            <a:ext cx="9144000" cy="457200"/>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sz="2400" b="1">
                <a:solidFill>
                  <a:schemeClr val="bg1"/>
                </a:solidFill>
              </a:rPr>
              <a:t>8.1.1</a:t>
            </a:r>
            <a:r>
              <a:rPr lang="zh-CN" altLang="en-US" sz="2400" b="1">
                <a:solidFill>
                  <a:schemeClr val="bg1"/>
                </a:solidFill>
              </a:rPr>
              <a:t>现金流量计算中应注意的问题</a:t>
            </a:r>
          </a:p>
        </p:txBody>
      </p:sp>
      <p:sp>
        <p:nvSpPr>
          <p:cNvPr id="13328" name="AutoShape 16"/>
          <p:cNvSpPr>
            <a:spLocks noChangeArrowheads="1"/>
          </p:cNvSpPr>
          <p:nvPr/>
        </p:nvSpPr>
        <p:spPr bwMode="auto">
          <a:xfrm>
            <a:off x="539750" y="2060575"/>
            <a:ext cx="3889375" cy="647700"/>
          </a:xfrm>
          <a:prstGeom prst="flowChartAlternateProcess">
            <a:avLst/>
          </a:prstGeom>
          <a:noFill/>
          <a:ln w="9525">
            <a:solidFill>
              <a:schemeClr val="tx1"/>
            </a:solidFill>
            <a:miter lim="800000"/>
            <a:headEnd/>
            <a:tailEnd/>
          </a:ln>
        </p:spPr>
        <p:txBody>
          <a:bodyPr wrap="none" anchor="ctr"/>
          <a:lstStyle/>
          <a:p>
            <a:pPr algn="ctr" eaLnBrk="0" hangingPunct="0">
              <a:spcBef>
                <a:spcPct val="20000"/>
              </a:spcBef>
              <a:buClr>
                <a:schemeClr val="tx2"/>
              </a:buClr>
              <a:buSzPct val="70000"/>
              <a:buFont typeface="Wingdings" pitchFamily="2" charset="2"/>
              <a:buNone/>
            </a:pPr>
            <a:r>
              <a:rPr lang="zh-CN" altLang="en-US" sz="2400" b="1"/>
              <a:t>区分相关成本和非相关成本</a:t>
            </a:r>
            <a:endParaRPr lang="zh-CN" altLang="en-US" sz="2400"/>
          </a:p>
        </p:txBody>
      </p:sp>
      <p:sp>
        <p:nvSpPr>
          <p:cNvPr id="34820" name="AutoShape 17"/>
          <p:cNvSpPr>
            <a:spLocks noChangeArrowheads="1"/>
          </p:cNvSpPr>
          <p:nvPr/>
        </p:nvSpPr>
        <p:spPr bwMode="auto">
          <a:xfrm>
            <a:off x="5076825" y="188913"/>
            <a:ext cx="2808288" cy="503237"/>
          </a:xfrm>
          <a:prstGeom prst="flowChartAlternateProcess">
            <a:avLst/>
          </a:prstGeom>
          <a:solidFill>
            <a:srgbClr val="000080"/>
          </a:solidFill>
          <a:ln w="9525">
            <a:solidFill>
              <a:schemeClr val="tx1"/>
            </a:solidFill>
            <a:miter lim="800000"/>
            <a:headEnd/>
            <a:tailEnd/>
          </a:ln>
        </p:spPr>
        <p:txBody>
          <a:bodyPr wrap="none" anchor="ctr"/>
          <a:lstStyle/>
          <a:p>
            <a:pPr algn="ctr"/>
            <a:r>
              <a:rPr lang="en-US" altLang="zh-CN" b="1">
                <a:solidFill>
                  <a:srgbClr val="FFFFFF"/>
                </a:solidFill>
              </a:rPr>
              <a:t>8.1 </a:t>
            </a:r>
            <a:r>
              <a:rPr lang="zh-CN" altLang="en-US" b="1">
                <a:solidFill>
                  <a:srgbClr val="FFFFFF"/>
                </a:solidFill>
              </a:rPr>
              <a:t>现实中现金流量的计算</a:t>
            </a:r>
          </a:p>
        </p:txBody>
      </p:sp>
      <p:sp>
        <p:nvSpPr>
          <p:cNvPr id="13330" name="AutoShape 18"/>
          <p:cNvSpPr>
            <a:spLocks noChangeArrowheads="1"/>
          </p:cNvSpPr>
          <p:nvPr/>
        </p:nvSpPr>
        <p:spPr bwMode="auto">
          <a:xfrm>
            <a:off x="539750" y="3357563"/>
            <a:ext cx="3889375" cy="647700"/>
          </a:xfrm>
          <a:prstGeom prst="flowChartAlternateProcess">
            <a:avLst/>
          </a:prstGeom>
          <a:noFill/>
          <a:ln w="9525">
            <a:solidFill>
              <a:schemeClr val="tx1"/>
            </a:solidFill>
            <a:miter lim="800000"/>
            <a:headEnd/>
            <a:tailEnd/>
          </a:ln>
        </p:spPr>
        <p:txBody>
          <a:bodyPr wrap="none" anchor="ctr"/>
          <a:lstStyle/>
          <a:p>
            <a:pPr algn="ctr" eaLnBrk="0" hangingPunct="0">
              <a:spcBef>
                <a:spcPct val="20000"/>
              </a:spcBef>
              <a:buClr>
                <a:schemeClr val="tx2"/>
              </a:buClr>
              <a:buSzPct val="70000"/>
              <a:buFont typeface="Wingdings" pitchFamily="2" charset="2"/>
              <a:buNone/>
            </a:pPr>
            <a:r>
              <a:rPr lang="zh-CN" altLang="en-US" sz="2400" b="1"/>
              <a:t>机会成本</a:t>
            </a:r>
            <a:endParaRPr lang="zh-CN" altLang="en-US" sz="2400"/>
          </a:p>
        </p:txBody>
      </p:sp>
      <p:sp>
        <p:nvSpPr>
          <p:cNvPr id="13332" name="AutoShape 20"/>
          <p:cNvSpPr>
            <a:spLocks noChangeArrowheads="1"/>
          </p:cNvSpPr>
          <p:nvPr/>
        </p:nvSpPr>
        <p:spPr bwMode="auto">
          <a:xfrm>
            <a:off x="539750" y="4724400"/>
            <a:ext cx="3889375" cy="647700"/>
          </a:xfrm>
          <a:prstGeom prst="flowChartAlternateProcess">
            <a:avLst/>
          </a:prstGeom>
          <a:noFill/>
          <a:ln w="9525">
            <a:solidFill>
              <a:schemeClr val="tx1"/>
            </a:solidFill>
            <a:miter lim="800000"/>
            <a:headEnd/>
            <a:tailEnd/>
          </a:ln>
        </p:spPr>
        <p:txBody>
          <a:bodyPr wrap="none" anchor="ctr"/>
          <a:lstStyle/>
          <a:p>
            <a:pPr algn="ctr" eaLnBrk="0" hangingPunct="0">
              <a:spcBef>
                <a:spcPct val="20000"/>
              </a:spcBef>
              <a:buClr>
                <a:schemeClr val="tx2"/>
              </a:buClr>
              <a:buSzPct val="70000"/>
              <a:buFont typeface="Wingdings" pitchFamily="2" charset="2"/>
              <a:buNone/>
            </a:pPr>
            <a:r>
              <a:rPr lang="zh-CN" altLang="en-US" sz="2400" b="1"/>
              <a:t>部门间的影响</a:t>
            </a:r>
            <a:endParaRPr lang="zh-CN" altLang="en-US" sz="2400"/>
          </a:p>
        </p:txBody>
      </p:sp>
      <p:grpSp>
        <p:nvGrpSpPr>
          <p:cNvPr id="2" name="Group 29"/>
          <p:cNvGrpSpPr>
            <a:grpSpLocks/>
          </p:cNvGrpSpPr>
          <p:nvPr/>
        </p:nvGrpSpPr>
        <p:grpSpPr bwMode="auto">
          <a:xfrm>
            <a:off x="5435600" y="1557338"/>
            <a:ext cx="2593975" cy="863600"/>
            <a:chOff x="3424" y="981"/>
            <a:chExt cx="1634" cy="544"/>
          </a:xfrm>
        </p:grpSpPr>
        <p:sp>
          <p:nvSpPr>
            <p:cNvPr id="34828" name="AutoShape 21"/>
            <p:cNvSpPr>
              <a:spLocks noChangeArrowheads="1"/>
            </p:cNvSpPr>
            <p:nvPr/>
          </p:nvSpPr>
          <p:spPr bwMode="auto">
            <a:xfrm>
              <a:off x="3424" y="981"/>
              <a:ext cx="1634" cy="544"/>
            </a:xfrm>
            <a:prstGeom prst="cloudCallout">
              <a:avLst>
                <a:gd name="adj1" fmla="val -74727"/>
                <a:gd name="adj2" fmla="val 56801"/>
              </a:avLst>
            </a:prstGeom>
            <a:solidFill>
              <a:schemeClr val="folHlink"/>
            </a:solidFill>
            <a:ln w="9525">
              <a:solidFill>
                <a:srgbClr val="800000"/>
              </a:solidFill>
              <a:round/>
              <a:headEnd/>
              <a:tailEnd/>
            </a:ln>
          </p:spPr>
          <p:txBody>
            <a:bodyPr/>
            <a:lstStyle/>
            <a:p>
              <a:pPr algn="ctr"/>
              <a:endParaRPr lang="zh-CN" altLang="en-US"/>
            </a:p>
          </p:txBody>
        </p:sp>
        <p:sp>
          <p:nvSpPr>
            <p:cNvPr id="34829" name="Text Box 22"/>
            <p:cNvSpPr txBox="1">
              <a:spLocks noChangeArrowheads="1"/>
            </p:cNvSpPr>
            <p:nvPr/>
          </p:nvSpPr>
          <p:spPr bwMode="auto">
            <a:xfrm>
              <a:off x="3606" y="1071"/>
              <a:ext cx="1134" cy="288"/>
            </a:xfrm>
            <a:prstGeom prst="rect">
              <a:avLst/>
            </a:prstGeom>
            <a:noFill/>
            <a:ln w="9525">
              <a:noFill/>
              <a:miter lim="800000"/>
              <a:headEnd/>
              <a:tailEnd/>
            </a:ln>
          </p:spPr>
          <p:txBody>
            <a:bodyPr>
              <a:spAutoFit/>
            </a:bodyPr>
            <a:lstStyle/>
            <a:p>
              <a:pPr algn="ctr">
                <a:spcBef>
                  <a:spcPct val="50000"/>
                </a:spcBef>
              </a:pPr>
              <a:r>
                <a:rPr lang="zh-CN" altLang="en-US" sz="2400" b="1"/>
                <a:t>决策相关</a:t>
              </a:r>
            </a:p>
          </p:txBody>
        </p:sp>
      </p:grpSp>
      <p:grpSp>
        <p:nvGrpSpPr>
          <p:cNvPr id="3" name="Group 27"/>
          <p:cNvGrpSpPr>
            <a:grpSpLocks/>
          </p:cNvGrpSpPr>
          <p:nvPr/>
        </p:nvGrpSpPr>
        <p:grpSpPr bwMode="auto">
          <a:xfrm>
            <a:off x="5867400" y="3213100"/>
            <a:ext cx="2593975" cy="863600"/>
            <a:chOff x="3696" y="2024"/>
            <a:chExt cx="1634" cy="544"/>
          </a:xfrm>
        </p:grpSpPr>
        <p:sp>
          <p:nvSpPr>
            <p:cNvPr id="34826" name="AutoShape 25"/>
            <p:cNvSpPr>
              <a:spLocks noChangeArrowheads="1"/>
            </p:cNvSpPr>
            <p:nvPr/>
          </p:nvSpPr>
          <p:spPr bwMode="auto">
            <a:xfrm>
              <a:off x="3696" y="2024"/>
              <a:ext cx="1634" cy="544"/>
            </a:xfrm>
            <a:prstGeom prst="cloudCallout">
              <a:avLst>
                <a:gd name="adj1" fmla="val -93023"/>
                <a:gd name="adj2" fmla="val -2389"/>
              </a:avLst>
            </a:prstGeom>
            <a:solidFill>
              <a:schemeClr val="folHlink"/>
            </a:solidFill>
            <a:ln w="9525">
              <a:solidFill>
                <a:srgbClr val="800000"/>
              </a:solidFill>
              <a:round/>
              <a:headEnd/>
              <a:tailEnd/>
            </a:ln>
          </p:spPr>
          <p:txBody>
            <a:bodyPr/>
            <a:lstStyle/>
            <a:p>
              <a:pPr algn="ctr"/>
              <a:endParaRPr lang="zh-CN" altLang="en-US"/>
            </a:p>
          </p:txBody>
        </p:sp>
        <p:sp>
          <p:nvSpPr>
            <p:cNvPr id="34827" name="Text Box 26"/>
            <p:cNvSpPr txBox="1">
              <a:spLocks noChangeArrowheads="1"/>
            </p:cNvSpPr>
            <p:nvPr/>
          </p:nvSpPr>
          <p:spPr bwMode="auto">
            <a:xfrm>
              <a:off x="3931" y="2146"/>
              <a:ext cx="1134" cy="231"/>
            </a:xfrm>
            <a:prstGeom prst="rect">
              <a:avLst/>
            </a:prstGeom>
            <a:noFill/>
            <a:ln w="9525">
              <a:noFill/>
              <a:miter lim="800000"/>
              <a:headEnd/>
              <a:tailEnd/>
            </a:ln>
          </p:spPr>
          <p:txBody>
            <a:bodyPr>
              <a:spAutoFit/>
            </a:bodyPr>
            <a:lstStyle/>
            <a:p>
              <a:pPr algn="ctr">
                <a:spcBef>
                  <a:spcPct val="50000"/>
                </a:spcBef>
              </a:pPr>
              <a:r>
                <a:rPr lang="zh-CN" altLang="en-US" b="1"/>
                <a:t>放弃的潜在收益</a:t>
              </a:r>
            </a:p>
          </p:txBody>
        </p:sp>
      </p:grpSp>
      <p:sp>
        <p:nvSpPr>
          <p:cNvPr id="13340" name="AutoShape 28"/>
          <p:cNvSpPr>
            <a:spLocks noChangeArrowheads="1"/>
          </p:cNvSpPr>
          <p:nvPr/>
        </p:nvSpPr>
        <p:spPr bwMode="auto">
          <a:xfrm>
            <a:off x="5508625" y="4941888"/>
            <a:ext cx="2593975" cy="863600"/>
          </a:xfrm>
          <a:prstGeom prst="cloudCallout">
            <a:avLst>
              <a:gd name="adj1" fmla="val -82069"/>
              <a:gd name="adj2" fmla="val -18935"/>
            </a:avLst>
          </a:prstGeom>
          <a:solidFill>
            <a:schemeClr val="folHlink"/>
          </a:solidFill>
          <a:ln w="9525">
            <a:solidFill>
              <a:srgbClr val="800000"/>
            </a:solidFill>
            <a:round/>
            <a:headEnd/>
            <a:tailEnd/>
          </a:ln>
        </p:spPr>
        <p:txBody>
          <a:bodyPr/>
          <a:lstStyle/>
          <a:p>
            <a:pPr algn="ctr"/>
            <a:r>
              <a:rPr lang="zh-CN" altLang="en-US" sz="2400" b="1"/>
              <a:t>竞争</a:t>
            </a:r>
            <a:r>
              <a:rPr lang="en-US" altLang="zh-CN" sz="2400" b="1"/>
              <a:t>or</a:t>
            </a:r>
            <a:r>
              <a:rPr lang="zh-CN" altLang="en-US" sz="2400" b="1"/>
              <a:t>互补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3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340"/>
                                        </p:tgtEl>
                                        <p:attrNameLst>
                                          <p:attrName>style.visibility</p:attrName>
                                        </p:attrNameLst>
                                      </p:cBhvr>
                                      <p:to>
                                        <p:strVal val="visible"/>
                                      </p:to>
                                    </p:set>
                                    <p:animEffect transition="in" filter="blinds(horizontal)">
                                      <p:cBhvr>
                                        <p:cTn id="25" dur="500"/>
                                        <p:tgtEl>
                                          <p:spTgt spid="13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8" grpId="0" animBg="1"/>
      <p:bldP spid="13330" grpId="0" animBg="1"/>
      <p:bldP spid="13332" grpId="0" animBg="1"/>
      <p:bldP spid="1334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547813" y="1628775"/>
            <a:ext cx="5353050" cy="3175000"/>
            <a:chOff x="975" y="886"/>
            <a:chExt cx="3372" cy="2000"/>
          </a:xfrm>
        </p:grpSpPr>
        <p:sp>
          <p:nvSpPr>
            <p:cNvPr id="44036" name="Freeform 6"/>
            <p:cNvSpPr>
              <a:spLocks/>
            </p:cNvSpPr>
            <p:nvPr/>
          </p:nvSpPr>
          <p:spPr bwMode="auto">
            <a:xfrm>
              <a:off x="975" y="1284"/>
              <a:ext cx="3357" cy="1602"/>
            </a:xfrm>
            <a:custGeom>
              <a:avLst/>
              <a:gdLst>
                <a:gd name="T0" fmla="*/ 0 w 1720"/>
                <a:gd name="T1" fmla="*/ 0 h 1961"/>
                <a:gd name="T2" fmla="*/ 3357 w 1720"/>
                <a:gd name="T3" fmla="*/ 0 h 1961"/>
                <a:gd name="T4" fmla="*/ 3357 w 1720"/>
                <a:gd name="T5" fmla="*/ 1602 h 1961"/>
                <a:gd name="T6" fmla="*/ 0 60000 65536"/>
                <a:gd name="T7" fmla="*/ 0 60000 65536"/>
                <a:gd name="T8" fmla="*/ 0 60000 65536"/>
                <a:gd name="T9" fmla="*/ 0 w 1720"/>
                <a:gd name="T10" fmla="*/ 0 h 1961"/>
                <a:gd name="T11" fmla="*/ 1720 w 1720"/>
                <a:gd name="T12" fmla="*/ 1961 h 1961"/>
              </a:gdLst>
              <a:ahLst/>
              <a:cxnLst>
                <a:cxn ang="T6">
                  <a:pos x="T0" y="T1"/>
                </a:cxn>
                <a:cxn ang="T7">
                  <a:pos x="T2" y="T3"/>
                </a:cxn>
                <a:cxn ang="T8">
                  <a:pos x="T4" y="T5"/>
                </a:cxn>
              </a:cxnLst>
              <a:rect l="T9" t="T10" r="T11" b="T12"/>
              <a:pathLst>
                <a:path w="1720" h="1961">
                  <a:moveTo>
                    <a:pt x="0" y="0"/>
                  </a:moveTo>
                  <a:lnTo>
                    <a:pt x="1720" y="0"/>
                  </a:lnTo>
                  <a:lnTo>
                    <a:pt x="1720" y="1961"/>
                  </a:lnTo>
                </a:path>
              </a:pathLst>
            </a:custGeom>
            <a:noFill/>
            <a:ln w="22225">
              <a:solidFill>
                <a:schemeClr val="folHlink"/>
              </a:solidFill>
              <a:round/>
              <a:headEnd/>
              <a:tailEnd/>
            </a:ln>
          </p:spPr>
          <p:txBody>
            <a:bodyPr lIns="0" tIns="0" rIns="0" bIns="0" anchor="ctr">
              <a:spAutoFit/>
            </a:bodyPr>
            <a:lstStyle/>
            <a:p>
              <a:endParaRPr lang="zh-CN" altLang="en-US"/>
            </a:p>
          </p:txBody>
        </p:sp>
        <p:sp>
          <p:nvSpPr>
            <p:cNvPr id="44037" name="Rectangle 7"/>
            <p:cNvSpPr>
              <a:spLocks noChangeArrowheads="1"/>
            </p:cNvSpPr>
            <p:nvPr/>
          </p:nvSpPr>
          <p:spPr bwMode="auto">
            <a:xfrm>
              <a:off x="1108" y="886"/>
              <a:ext cx="3239" cy="269"/>
            </a:xfrm>
            <a:prstGeom prst="rect">
              <a:avLst/>
            </a:prstGeom>
            <a:noFill/>
            <a:ln w="6350">
              <a:noFill/>
              <a:miter lim="800000"/>
              <a:headEnd/>
              <a:tailEnd/>
            </a:ln>
          </p:spPr>
          <p:txBody>
            <a:bodyPr lIns="0" tIns="0" rIns="0" bIns="0" anchor="ctr">
              <a:spAutoFit/>
            </a:bodyPr>
            <a:lstStyle/>
            <a:p>
              <a:pPr defTabSz="330200" eaLnBrk="0" hangingPunct="0">
                <a:spcBef>
                  <a:spcPct val="20000"/>
                </a:spcBef>
                <a:buClr>
                  <a:schemeClr val="tx2"/>
                </a:buClr>
                <a:buSzPct val="70000"/>
                <a:buFontTx/>
                <a:buChar char="•"/>
                <a:tabLst>
                  <a:tab pos="8521700" algn="r"/>
                </a:tabLst>
              </a:pPr>
              <a:r>
                <a:rPr lang="zh-CN" altLang="en-US" sz="2800" b="1">
                  <a:ea typeface="黑体" pitchFamily="2" charset="-122"/>
                </a:rPr>
                <a:t>内容纲要</a:t>
              </a:r>
            </a:p>
          </p:txBody>
        </p:sp>
        <p:sp>
          <p:nvSpPr>
            <p:cNvPr id="44038" name="Rectangle 8"/>
            <p:cNvSpPr>
              <a:spLocks noChangeArrowheads="1"/>
            </p:cNvSpPr>
            <p:nvPr/>
          </p:nvSpPr>
          <p:spPr bwMode="auto">
            <a:xfrm>
              <a:off x="1108" y="1397"/>
              <a:ext cx="3162" cy="1280"/>
            </a:xfrm>
            <a:prstGeom prst="rect">
              <a:avLst/>
            </a:prstGeom>
            <a:noFill/>
            <a:ln w="6350">
              <a:noFill/>
              <a:miter lim="800000"/>
              <a:headEnd/>
              <a:tailEnd/>
            </a:ln>
          </p:spPr>
          <p:txBody>
            <a:bodyPr lIns="0" tIns="0" rIns="0" bIns="0">
              <a:spAutoFit/>
            </a:bodyPr>
            <a:lstStyle/>
            <a:p>
              <a:pPr marL="161925" lvl="1" indent="-160338" defTabSz="330200" eaLnBrk="0" hangingPunct="0">
                <a:spcBef>
                  <a:spcPct val="20000"/>
                </a:spcBef>
                <a:buClr>
                  <a:schemeClr val="accent2"/>
                </a:buClr>
                <a:buSzPct val="70000"/>
                <a:buFont typeface="Wingdings" pitchFamily="2" charset="2"/>
                <a:buChar char="l"/>
                <a:tabLst>
                  <a:tab pos="8521700" algn="r"/>
                </a:tabLst>
              </a:pPr>
              <a:r>
                <a:rPr lang="en-US" altLang="zh-CN" sz="2400" b="1" dirty="0"/>
                <a:t>8.1</a:t>
              </a:r>
              <a:r>
                <a:rPr lang="zh-CN" altLang="en-US" sz="2600" b="1" dirty="0"/>
                <a:t>现实中现金流量的计算</a:t>
              </a:r>
              <a:r>
                <a:rPr lang="zh-CN" altLang="en-US" sz="3000" dirty="0"/>
                <a:t> </a:t>
              </a:r>
              <a:endParaRPr lang="en-US" altLang="zh-CN" sz="2400" b="1" dirty="0"/>
            </a:p>
            <a:p>
              <a:pPr marL="161925" lvl="1" indent="-160338" defTabSz="330200" eaLnBrk="0" hangingPunct="0">
                <a:spcBef>
                  <a:spcPct val="20000"/>
                </a:spcBef>
                <a:buClr>
                  <a:schemeClr val="accent2"/>
                </a:buClr>
                <a:buSzPct val="70000"/>
                <a:buFont typeface="Wingdings" pitchFamily="2" charset="2"/>
                <a:buChar char="l"/>
                <a:tabLst>
                  <a:tab pos="8521700" algn="r"/>
                </a:tabLst>
              </a:pPr>
              <a:r>
                <a:rPr lang="en-US" altLang="zh-CN" sz="2400" b="1" dirty="0"/>
                <a:t>8.2</a:t>
              </a:r>
              <a:r>
                <a:rPr lang="zh-CN" altLang="en-US" sz="2600" b="1" dirty="0"/>
                <a:t>项目投资决策</a:t>
              </a:r>
              <a:r>
                <a:rPr lang="zh-CN" altLang="en-US" sz="3000" dirty="0"/>
                <a:t> </a:t>
              </a:r>
              <a:endParaRPr lang="en-US" altLang="zh-CN" sz="2400" b="1" dirty="0"/>
            </a:p>
            <a:p>
              <a:pPr marL="161925" lvl="1" indent="-160338" defTabSz="330200" eaLnBrk="0" hangingPunct="0">
                <a:spcBef>
                  <a:spcPct val="20000"/>
                </a:spcBef>
                <a:buClr>
                  <a:schemeClr val="accent2"/>
                </a:buClr>
                <a:buSzPct val="70000"/>
                <a:buFont typeface="Wingdings" pitchFamily="2" charset="2"/>
                <a:buChar char="l"/>
                <a:tabLst>
                  <a:tab pos="8521700" algn="r"/>
                </a:tabLst>
              </a:pPr>
              <a:r>
                <a:rPr lang="en-US" altLang="zh-CN" sz="2400" b="1" dirty="0"/>
                <a:t>8.3</a:t>
              </a:r>
              <a:r>
                <a:rPr lang="zh-CN" altLang="en-US" sz="2600" b="1" dirty="0"/>
                <a:t>风险投资决策</a:t>
              </a:r>
              <a:r>
                <a:rPr lang="zh-CN" altLang="en-US" sz="3000" dirty="0"/>
                <a:t> </a:t>
              </a:r>
              <a:endParaRPr lang="en-US" altLang="zh-CN" sz="2400" b="1" dirty="0"/>
            </a:p>
            <a:p>
              <a:pPr marL="161925" lvl="1" indent="-160338" defTabSz="330200" eaLnBrk="0" hangingPunct="0">
                <a:spcBef>
                  <a:spcPct val="20000"/>
                </a:spcBef>
                <a:buClr>
                  <a:schemeClr val="accent2"/>
                </a:buClr>
                <a:buSzPct val="70000"/>
                <a:buFont typeface="Wingdings" pitchFamily="2" charset="2"/>
                <a:buChar char="l"/>
                <a:tabLst>
                  <a:tab pos="8521700" algn="r"/>
                </a:tabLst>
              </a:pPr>
              <a:endParaRPr lang="en-US" altLang="zh-CN" sz="2400" b="1" dirty="0"/>
            </a:p>
          </p:txBody>
        </p:sp>
      </p:grpSp>
      <p:sp>
        <p:nvSpPr>
          <p:cNvPr id="69641" name="Rectangle 9"/>
          <p:cNvSpPr>
            <a:spLocks noChangeArrowheads="1"/>
          </p:cNvSpPr>
          <p:nvPr/>
        </p:nvSpPr>
        <p:spPr bwMode="auto">
          <a:xfrm>
            <a:off x="1042988" y="3573463"/>
            <a:ext cx="592137" cy="579437"/>
          </a:xfrm>
          <a:prstGeom prst="rect">
            <a:avLst/>
          </a:prstGeom>
          <a:noFill/>
          <a:ln w="9525">
            <a:noFill/>
            <a:miter lim="800000"/>
            <a:headEnd/>
            <a:tailEnd/>
          </a:ln>
        </p:spPr>
        <p:txBody>
          <a:bodyPr wrap="none">
            <a:spAutoFit/>
          </a:bodyPr>
          <a:lstStyle/>
          <a:p>
            <a:r>
              <a:rPr lang="zh-CN" altLang="en-US" sz="3200" b="1">
                <a:solidFill>
                  <a:schemeClr val="tx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641"/>
                                        </p:tgtEl>
                                        <p:attrNameLst>
                                          <p:attrName>style.visibility</p:attrName>
                                        </p:attrNameLst>
                                      </p:cBhvr>
                                      <p:to>
                                        <p:strVal val="visible"/>
                                      </p:to>
                                    </p:set>
                                    <p:animEffect transition="in" filter="blinds(horizontal)">
                                      <p:cBhvr>
                                        <p:cTn id="7" dur="500"/>
                                        <p:tgtEl>
                                          <p:spTgt spid="69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AutoShape 4"/>
          <p:cNvSpPr>
            <a:spLocks noChangeArrowheads="1"/>
          </p:cNvSpPr>
          <p:nvPr/>
        </p:nvSpPr>
        <p:spPr bwMode="auto">
          <a:xfrm>
            <a:off x="5076825" y="188913"/>
            <a:ext cx="2808288" cy="503237"/>
          </a:xfrm>
          <a:prstGeom prst="flowChartAlternateProcess">
            <a:avLst/>
          </a:prstGeom>
          <a:solidFill>
            <a:srgbClr val="000080"/>
          </a:solidFill>
          <a:ln w="9525">
            <a:solidFill>
              <a:schemeClr val="tx1"/>
            </a:solidFill>
            <a:miter lim="800000"/>
            <a:headEnd/>
            <a:tailEnd/>
          </a:ln>
        </p:spPr>
        <p:txBody>
          <a:bodyPr wrap="none" anchor="ctr"/>
          <a:lstStyle/>
          <a:p>
            <a:pPr algn="ctr"/>
            <a:r>
              <a:rPr lang="en-US" altLang="zh-CN" b="1">
                <a:solidFill>
                  <a:schemeClr val="bg1"/>
                </a:solidFill>
              </a:rPr>
              <a:t>8.3 </a:t>
            </a:r>
            <a:r>
              <a:rPr lang="zh-CN" altLang="en-US" b="1">
                <a:solidFill>
                  <a:schemeClr val="bg1"/>
                </a:solidFill>
              </a:rPr>
              <a:t>风险投资决策</a:t>
            </a:r>
          </a:p>
        </p:txBody>
      </p:sp>
      <p:sp>
        <p:nvSpPr>
          <p:cNvPr id="45059" name="Rectangle 5"/>
          <p:cNvSpPr>
            <a:spLocks noChangeArrowheads="1"/>
          </p:cNvSpPr>
          <p:nvPr/>
        </p:nvSpPr>
        <p:spPr bwMode="auto">
          <a:xfrm>
            <a:off x="323850" y="2492375"/>
            <a:ext cx="503238" cy="2305050"/>
          </a:xfrm>
          <a:prstGeom prst="rect">
            <a:avLst/>
          </a:prstGeom>
          <a:solidFill>
            <a:schemeClr val="folHlink"/>
          </a:solidFill>
          <a:ln w="9525">
            <a:solidFill>
              <a:schemeClr val="tx1"/>
            </a:solidFill>
            <a:miter lim="800000"/>
            <a:headEnd/>
            <a:tailEnd/>
          </a:ln>
        </p:spPr>
        <p:txBody>
          <a:bodyPr wrap="none" anchor="ctr"/>
          <a:lstStyle/>
          <a:p>
            <a:endParaRPr lang="zh-CN" altLang="en-US"/>
          </a:p>
        </p:txBody>
      </p:sp>
      <p:sp>
        <p:nvSpPr>
          <p:cNvPr id="45060" name="Text Box 6"/>
          <p:cNvSpPr txBox="1">
            <a:spLocks noChangeArrowheads="1"/>
          </p:cNvSpPr>
          <p:nvPr/>
        </p:nvSpPr>
        <p:spPr bwMode="auto">
          <a:xfrm>
            <a:off x="338138" y="2420938"/>
            <a:ext cx="488950" cy="2520950"/>
          </a:xfrm>
          <a:prstGeom prst="rect">
            <a:avLst/>
          </a:prstGeom>
          <a:noFill/>
          <a:ln w="9525">
            <a:noFill/>
            <a:miter lim="800000"/>
            <a:headEnd/>
            <a:tailEnd/>
          </a:ln>
        </p:spPr>
        <p:txBody>
          <a:bodyPr vert="eaVert">
            <a:spAutoFit/>
          </a:bodyPr>
          <a:lstStyle/>
          <a:p>
            <a:pPr algn="ctr">
              <a:spcBef>
                <a:spcPct val="50000"/>
              </a:spcBef>
            </a:pPr>
            <a:r>
              <a:rPr lang="zh-CN" altLang="en-US" sz="2000" b="1"/>
              <a:t>风险性投资分析</a:t>
            </a:r>
          </a:p>
        </p:txBody>
      </p:sp>
      <p:sp>
        <p:nvSpPr>
          <p:cNvPr id="45061" name="AutoShape 7"/>
          <p:cNvSpPr>
            <a:spLocks/>
          </p:cNvSpPr>
          <p:nvPr/>
        </p:nvSpPr>
        <p:spPr bwMode="auto">
          <a:xfrm>
            <a:off x="827088" y="2349500"/>
            <a:ext cx="504825" cy="2520950"/>
          </a:xfrm>
          <a:prstGeom prst="leftBrace">
            <a:avLst>
              <a:gd name="adj1" fmla="val 41614"/>
              <a:gd name="adj2" fmla="val 50000"/>
            </a:avLst>
          </a:prstGeom>
          <a:noFill/>
          <a:ln w="9525">
            <a:solidFill>
              <a:schemeClr val="tx1"/>
            </a:solidFill>
            <a:round/>
            <a:headEnd/>
            <a:tailEnd/>
          </a:ln>
        </p:spPr>
        <p:txBody>
          <a:bodyPr wrap="none" anchor="ctr"/>
          <a:lstStyle/>
          <a:p>
            <a:endParaRPr lang="zh-CN" altLang="en-US"/>
          </a:p>
        </p:txBody>
      </p:sp>
      <p:sp>
        <p:nvSpPr>
          <p:cNvPr id="45062" name="Rectangle 8"/>
          <p:cNvSpPr>
            <a:spLocks noChangeArrowheads="1"/>
          </p:cNvSpPr>
          <p:nvPr/>
        </p:nvSpPr>
        <p:spPr bwMode="auto">
          <a:xfrm>
            <a:off x="1331913" y="2133600"/>
            <a:ext cx="1512887" cy="431800"/>
          </a:xfrm>
          <a:prstGeom prst="rect">
            <a:avLst/>
          </a:prstGeom>
          <a:solidFill>
            <a:schemeClr val="folHlink"/>
          </a:solidFill>
          <a:ln w="9525">
            <a:solidFill>
              <a:schemeClr val="tx1"/>
            </a:solidFill>
            <a:miter lim="800000"/>
            <a:headEnd/>
            <a:tailEnd/>
          </a:ln>
        </p:spPr>
        <p:txBody>
          <a:bodyPr wrap="none" anchor="ctr"/>
          <a:lstStyle/>
          <a:p>
            <a:endParaRPr lang="zh-CN" altLang="en-US"/>
          </a:p>
        </p:txBody>
      </p:sp>
      <p:sp>
        <p:nvSpPr>
          <p:cNvPr id="45063" name="Text Box 10"/>
          <p:cNvSpPr txBox="1">
            <a:spLocks noChangeArrowheads="1"/>
          </p:cNvSpPr>
          <p:nvPr/>
        </p:nvSpPr>
        <p:spPr bwMode="auto">
          <a:xfrm>
            <a:off x="1403350" y="2133600"/>
            <a:ext cx="1439863" cy="366713"/>
          </a:xfrm>
          <a:prstGeom prst="rect">
            <a:avLst/>
          </a:prstGeom>
          <a:noFill/>
          <a:ln w="9525">
            <a:noFill/>
            <a:miter lim="800000"/>
            <a:headEnd/>
            <a:tailEnd/>
          </a:ln>
        </p:spPr>
        <p:txBody>
          <a:bodyPr>
            <a:spAutoFit/>
          </a:bodyPr>
          <a:lstStyle/>
          <a:p>
            <a:pPr>
              <a:spcBef>
                <a:spcPct val="50000"/>
              </a:spcBef>
            </a:pPr>
            <a:r>
              <a:rPr lang="zh-CN" altLang="en-US" b="1"/>
              <a:t>风险调整法</a:t>
            </a:r>
          </a:p>
        </p:txBody>
      </p:sp>
      <p:grpSp>
        <p:nvGrpSpPr>
          <p:cNvPr id="2" name="Group 12"/>
          <p:cNvGrpSpPr>
            <a:grpSpLocks/>
          </p:cNvGrpSpPr>
          <p:nvPr/>
        </p:nvGrpSpPr>
        <p:grpSpPr bwMode="auto">
          <a:xfrm>
            <a:off x="1331913" y="4486275"/>
            <a:ext cx="2232025" cy="720725"/>
            <a:chOff x="930" y="2976"/>
            <a:chExt cx="1406" cy="454"/>
          </a:xfrm>
        </p:grpSpPr>
        <p:sp>
          <p:nvSpPr>
            <p:cNvPr id="45083" name="Rectangle 9"/>
            <p:cNvSpPr>
              <a:spLocks noChangeArrowheads="1"/>
            </p:cNvSpPr>
            <p:nvPr/>
          </p:nvSpPr>
          <p:spPr bwMode="auto">
            <a:xfrm>
              <a:off x="930" y="2976"/>
              <a:ext cx="1406" cy="454"/>
            </a:xfrm>
            <a:prstGeom prst="rect">
              <a:avLst/>
            </a:prstGeom>
            <a:solidFill>
              <a:schemeClr val="folHlink"/>
            </a:solidFill>
            <a:ln w="9525">
              <a:solidFill>
                <a:schemeClr val="tx1"/>
              </a:solidFill>
              <a:miter lim="800000"/>
              <a:headEnd/>
              <a:tailEnd/>
            </a:ln>
          </p:spPr>
          <p:txBody>
            <a:bodyPr wrap="none" anchor="ctr"/>
            <a:lstStyle/>
            <a:p>
              <a:endParaRPr lang="zh-CN" altLang="en-US"/>
            </a:p>
          </p:txBody>
        </p:sp>
        <p:sp>
          <p:nvSpPr>
            <p:cNvPr id="45084" name="Text Box 11"/>
            <p:cNvSpPr txBox="1">
              <a:spLocks noChangeArrowheads="1"/>
            </p:cNvSpPr>
            <p:nvPr/>
          </p:nvSpPr>
          <p:spPr bwMode="auto">
            <a:xfrm>
              <a:off x="975" y="2976"/>
              <a:ext cx="1315" cy="404"/>
            </a:xfrm>
            <a:prstGeom prst="rect">
              <a:avLst/>
            </a:prstGeom>
            <a:noFill/>
            <a:ln w="9525">
              <a:noFill/>
              <a:miter lim="800000"/>
              <a:headEnd/>
              <a:tailEnd/>
            </a:ln>
          </p:spPr>
          <p:txBody>
            <a:bodyPr>
              <a:spAutoFit/>
            </a:bodyPr>
            <a:lstStyle/>
            <a:p>
              <a:pPr>
                <a:spcBef>
                  <a:spcPct val="50000"/>
                </a:spcBef>
              </a:pPr>
              <a:r>
                <a:rPr lang="zh-CN" altLang="en-US" b="1"/>
                <a:t>对项目基础状态的不确定性进行分析</a:t>
              </a:r>
            </a:p>
          </p:txBody>
        </p:sp>
      </p:grpSp>
      <p:sp>
        <p:nvSpPr>
          <p:cNvPr id="45065" name="AutoShape 13"/>
          <p:cNvSpPr>
            <a:spLocks/>
          </p:cNvSpPr>
          <p:nvPr/>
        </p:nvSpPr>
        <p:spPr bwMode="auto">
          <a:xfrm>
            <a:off x="2843213" y="1700213"/>
            <a:ext cx="215900" cy="1152525"/>
          </a:xfrm>
          <a:prstGeom prst="leftBrace">
            <a:avLst>
              <a:gd name="adj1" fmla="val 44485"/>
              <a:gd name="adj2" fmla="val 50000"/>
            </a:avLst>
          </a:prstGeom>
          <a:noFill/>
          <a:ln w="9525">
            <a:solidFill>
              <a:schemeClr val="tx1"/>
            </a:solidFill>
            <a:round/>
            <a:headEnd/>
            <a:tailEnd/>
          </a:ln>
        </p:spPr>
        <p:txBody>
          <a:bodyPr wrap="none" anchor="ctr"/>
          <a:lstStyle/>
          <a:p>
            <a:endParaRPr lang="zh-CN" altLang="en-US"/>
          </a:p>
        </p:txBody>
      </p:sp>
      <p:grpSp>
        <p:nvGrpSpPr>
          <p:cNvPr id="3" name="Group 19"/>
          <p:cNvGrpSpPr>
            <a:grpSpLocks/>
          </p:cNvGrpSpPr>
          <p:nvPr/>
        </p:nvGrpSpPr>
        <p:grpSpPr bwMode="auto">
          <a:xfrm>
            <a:off x="3084513" y="1495425"/>
            <a:ext cx="2232025" cy="431800"/>
            <a:chOff x="1973" y="935"/>
            <a:chExt cx="1406" cy="272"/>
          </a:xfrm>
        </p:grpSpPr>
        <p:sp>
          <p:nvSpPr>
            <p:cNvPr id="45081" name="Rectangle 14"/>
            <p:cNvSpPr>
              <a:spLocks noChangeArrowheads="1"/>
            </p:cNvSpPr>
            <p:nvPr/>
          </p:nvSpPr>
          <p:spPr bwMode="auto">
            <a:xfrm>
              <a:off x="1973" y="935"/>
              <a:ext cx="1406" cy="272"/>
            </a:xfrm>
            <a:prstGeom prst="rect">
              <a:avLst/>
            </a:prstGeom>
            <a:solidFill>
              <a:schemeClr val="folHlink"/>
            </a:solidFill>
            <a:ln w="9525">
              <a:solidFill>
                <a:schemeClr val="tx1"/>
              </a:solidFill>
              <a:miter lim="800000"/>
              <a:headEnd/>
              <a:tailEnd/>
            </a:ln>
          </p:spPr>
          <p:txBody>
            <a:bodyPr wrap="none" anchor="ctr"/>
            <a:lstStyle/>
            <a:p>
              <a:endParaRPr lang="zh-CN" altLang="en-US"/>
            </a:p>
          </p:txBody>
        </p:sp>
        <p:sp>
          <p:nvSpPr>
            <p:cNvPr id="45082" name="Text Box 15"/>
            <p:cNvSpPr txBox="1">
              <a:spLocks noChangeArrowheads="1"/>
            </p:cNvSpPr>
            <p:nvPr/>
          </p:nvSpPr>
          <p:spPr bwMode="auto">
            <a:xfrm>
              <a:off x="2064" y="936"/>
              <a:ext cx="1224" cy="231"/>
            </a:xfrm>
            <a:prstGeom prst="rect">
              <a:avLst/>
            </a:prstGeom>
            <a:noFill/>
            <a:ln w="9525">
              <a:noFill/>
              <a:miter lim="800000"/>
              <a:headEnd/>
              <a:tailEnd/>
            </a:ln>
          </p:spPr>
          <p:txBody>
            <a:bodyPr>
              <a:spAutoFit/>
            </a:bodyPr>
            <a:lstStyle/>
            <a:p>
              <a:pPr>
                <a:spcBef>
                  <a:spcPct val="50000"/>
                </a:spcBef>
              </a:pPr>
              <a:r>
                <a:rPr lang="zh-CN" altLang="en-US" b="1"/>
                <a:t>调整未来现金流</a:t>
              </a:r>
            </a:p>
          </p:txBody>
        </p:sp>
      </p:grpSp>
      <p:grpSp>
        <p:nvGrpSpPr>
          <p:cNvPr id="4" name="Group 20"/>
          <p:cNvGrpSpPr>
            <a:grpSpLocks/>
          </p:cNvGrpSpPr>
          <p:nvPr/>
        </p:nvGrpSpPr>
        <p:grpSpPr bwMode="auto">
          <a:xfrm>
            <a:off x="3059113" y="2636838"/>
            <a:ext cx="2232025" cy="431800"/>
            <a:chOff x="1927" y="1661"/>
            <a:chExt cx="1406" cy="272"/>
          </a:xfrm>
        </p:grpSpPr>
        <p:sp>
          <p:nvSpPr>
            <p:cNvPr id="45079" name="Rectangle 17"/>
            <p:cNvSpPr>
              <a:spLocks noChangeArrowheads="1"/>
            </p:cNvSpPr>
            <p:nvPr/>
          </p:nvSpPr>
          <p:spPr bwMode="auto">
            <a:xfrm>
              <a:off x="1927" y="1661"/>
              <a:ext cx="1406" cy="272"/>
            </a:xfrm>
            <a:prstGeom prst="rect">
              <a:avLst/>
            </a:prstGeom>
            <a:solidFill>
              <a:schemeClr val="folHlink"/>
            </a:solidFill>
            <a:ln w="9525">
              <a:solidFill>
                <a:schemeClr val="tx1"/>
              </a:solidFill>
              <a:miter lim="800000"/>
              <a:headEnd/>
              <a:tailEnd/>
            </a:ln>
          </p:spPr>
          <p:txBody>
            <a:bodyPr wrap="none" anchor="ctr"/>
            <a:lstStyle/>
            <a:p>
              <a:endParaRPr lang="zh-CN" altLang="en-US"/>
            </a:p>
          </p:txBody>
        </p:sp>
        <p:sp>
          <p:nvSpPr>
            <p:cNvPr id="45080" name="Text Box 18"/>
            <p:cNvSpPr txBox="1">
              <a:spLocks noChangeArrowheads="1"/>
            </p:cNvSpPr>
            <p:nvPr/>
          </p:nvSpPr>
          <p:spPr bwMode="auto">
            <a:xfrm>
              <a:off x="1988" y="1661"/>
              <a:ext cx="1225" cy="231"/>
            </a:xfrm>
            <a:prstGeom prst="rect">
              <a:avLst/>
            </a:prstGeom>
            <a:noFill/>
            <a:ln w="9525">
              <a:noFill/>
              <a:miter lim="800000"/>
              <a:headEnd/>
              <a:tailEnd/>
            </a:ln>
          </p:spPr>
          <p:txBody>
            <a:bodyPr>
              <a:spAutoFit/>
            </a:bodyPr>
            <a:lstStyle/>
            <a:p>
              <a:pPr algn="ctr">
                <a:spcBef>
                  <a:spcPct val="50000"/>
                </a:spcBef>
              </a:pPr>
              <a:r>
                <a:rPr lang="zh-CN" altLang="en-US" b="1"/>
                <a:t>调整折现率</a:t>
              </a:r>
            </a:p>
          </p:txBody>
        </p:sp>
      </p:grpSp>
      <p:sp>
        <p:nvSpPr>
          <p:cNvPr id="45068" name="AutoShape 22"/>
          <p:cNvSpPr>
            <a:spLocks/>
          </p:cNvSpPr>
          <p:nvPr/>
        </p:nvSpPr>
        <p:spPr bwMode="auto">
          <a:xfrm>
            <a:off x="3563938" y="3933825"/>
            <a:ext cx="287337" cy="2016125"/>
          </a:xfrm>
          <a:prstGeom prst="leftBrace">
            <a:avLst>
              <a:gd name="adj1" fmla="val 58472"/>
              <a:gd name="adj2" fmla="val 50000"/>
            </a:avLst>
          </a:prstGeom>
          <a:noFill/>
          <a:ln w="9525">
            <a:solidFill>
              <a:schemeClr val="tx1"/>
            </a:solidFill>
            <a:round/>
            <a:headEnd/>
            <a:tailEnd/>
          </a:ln>
        </p:spPr>
        <p:txBody>
          <a:bodyPr wrap="none" anchor="ctr"/>
          <a:lstStyle/>
          <a:p>
            <a:endParaRPr lang="zh-CN" altLang="en-US"/>
          </a:p>
        </p:txBody>
      </p:sp>
      <p:grpSp>
        <p:nvGrpSpPr>
          <p:cNvPr id="5" name="Group 23"/>
          <p:cNvGrpSpPr>
            <a:grpSpLocks/>
          </p:cNvGrpSpPr>
          <p:nvPr/>
        </p:nvGrpSpPr>
        <p:grpSpPr bwMode="auto">
          <a:xfrm>
            <a:off x="3851275" y="3716338"/>
            <a:ext cx="2232025" cy="431800"/>
            <a:chOff x="1973" y="935"/>
            <a:chExt cx="1406" cy="272"/>
          </a:xfrm>
        </p:grpSpPr>
        <p:sp>
          <p:nvSpPr>
            <p:cNvPr id="45077" name="Rectangle 24"/>
            <p:cNvSpPr>
              <a:spLocks noChangeArrowheads="1"/>
            </p:cNvSpPr>
            <p:nvPr/>
          </p:nvSpPr>
          <p:spPr bwMode="auto">
            <a:xfrm>
              <a:off x="1973" y="935"/>
              <a:ext cx="1406" cy="272"/>
            </a:xfrm>
            <a:prstGeom prst="rect">
              <a:avLst/>
            </a:prstGeom>
            <a:solidFill>
              <a:schemeClr val="folHlink"/>
            </a:solidFill>
            <a:ln w="9525">
              <a:solidFill>
                <a:schemeClr val="tx1"/>
              </a:solidFill>
              <a:miter lim="800000"/>
              <a:headEnd/>
              <a:tailEnd/>
            </a:ln>
          </p:spPr>
          <p:txBody>
            <a:bodyPr wrap="none" anchor="ctr"/>
            <a:lstStyle/>
            <a:p>
              <a:endParaRPr lang="zh-CN" altLang="en-US"/>
            </a:p>
          </p:txBody>
        </p:sp>
        <p:sp>
          <p:nvSpPr>
            <p:cNvPr id="45078" name="Text Box 25"/>
            <p:cNvSpPr txBox="1">
              <a:spLocks noChangeArrowheads="1"/>
            </p:cNvSpPr>
            <p:nvPr/>
          </p:nvSpPr>
          <p:spPr bwMode="auto">
            <a:xfrm>
              <a:off x="2064" y="936"/>
              <a:ext cx="1224" cy="231"/>
            </a:xfrm>
            <a:prstGeom prst="rect">
              <a:avLst/>
            </a:prstGeom>
            <a:noFill/>
            <a:ln w="9525">
              <a:noFill/>
              <a:miter lim="800000"/>
              <a:headEnd/>
              <a:tailEnd/>
            </a:ln>
          </p:spPr>
          <p:txBody>
            <a:bodyPr>
              <a:spAutoFit/>
            </a:bodyPr>
            <a:lstStyle/>
            <a:p>
              <a:pPr>
                <a:spcBef>
                  <a:spcPct val="50000"/>
                </a:spcBef>
              </a:pPr>
              <a:r>
                <a:rPr lang="zh-CN" altLang="en-US" b="1"/>
                <a:t>敏感性分析</a:t>
              </a:r>
            </a:p>
          </p:txBody>
        </p:sp>
      </p:grpSp>
      <p:grpSp>
        <p:nvGrpSpPr>
          <p:cNvPr id="6" name="Group 26"/>
          <p:cNvGrpSpPr>
            <a:grpSpLocks/>
          </p:cNvGrpSpPr>
          <p:nvPr/>
        </p:nvGrpSpPr>
        <p:grpSpPr bwMode="auto">
          <a:xfrm>
            <a:off x="3924300" y="4724400"/>
            <a:ext cx="2232025" cy="431800"/>
            <a:chOff x="1973" y="935"/>
            <a:chExt cx="1406" cy="272"/>
          </a:xfrm>
        </p:grpSpPr>
        <p:sp>
          <p:nvSpPr>
            <p:cNvPr id="45075" name="Rectangle 27"/>
            <p:cNvSpPr>
              <a:spLocks noChangeArrowheads="1"/>
            </p:cNvSpPr>
            <p:nvPr/>
          </p:nvSpPr>
          <p:spPr bwMode="auto">
            <a:xfrm>
              <a:off x="1973" y="935"/>
              <a:ext cx="1406" cy="272"/>
            </a:xfrm>
            <a:prstGeom prst="rect">
              <a:avLst/>
            </a:prstGeom>
            <a:solidFill>
              <a:schemeClr val="folHlink"/>
            </a:solidFill>
            <a:ln w="9525">
              <a:solidFill>
                <a:schemeClr val="tx1"/>
              </a:solidFill>
              <a:miter lim="800000"/>
              <a:headEnd/>
              <a:tailEnd/>
            </a:ln>
          </p:spPr>
          <p:txBody>
            <a:bodyPr wrap="none" anchor="ctr"/>
            <a:lstStyle/>
            <a:p>
              <a:endParaRPr lang="zh-CN" altLang="en-US"/>
            </a:p>
          </p:txBody>
        </p:sp>
        <p:sp>
          <p:nvSpPr>
            <p:cNvPr id="45076" name="Text Box 28"/>
            <p:cNvSpPr txBox="1">
              <a:spLocks noChangeArrowheads="1"/>
            </p:cNvSpPr>
            <p:nvPr/>
          </p:nvSpPr>
          <p:spPr bwMode="auto">
            <a:xfrm>
              <a:off x="2064" y="936"/>
              <a:ext cx="1224" cy="231"/>
            </a:xfrm>
            <a:prstGeom prst="rect">
              <a:avLst/>
            </a:prstGeom>
            <a:noFill/>
            <a:ln w="9525">
              <a:noFill/>
              <a:miter lim="800000"/>
              <a:headEnd/>
              <a:tailEnd/>
            </a:ln>
          </p:spPr>
          <p:txBody>
            <a:bodyPr>
              <a:spAutoFit/>
            </a:bodyPr>
            <a:lstStyle/>
            <a:p>
              <a:pPr>
                <a:spcBef>
                  <a:spcPct val="50000"/>
                </a:spcBef>
              </a:pPr>
              <a:r>
                <a:rPr lang="zh-CN" altLang="en-US" b="1"/>
                <a:t>决策树分析</a:t>
              </a:r>
            </a:p>
          </p:txBody>
        </p:sp>
      </p:grpSp>
      <p:grpSp>
        <p:nvGrpSpPr>
          <p:cNvPr id="7" name="Group 29"/>
          <p:cNvGrpSpPr>
            <a:grpSpLocks/>
          </p:cNvGrpSpPr>
          <p:nvPr/>
        </p:nvGrpSpPr>
        <p:grpSpPr bwMode="auto">
          <a:xfrm>
            <a:off x="3900488" y="5734050"/>
            <a:ext cx="2232025" cy="431800"/>
            <a:chOff x="1973" y="935"/>
            <a:chExt cx="1406" cy="272"/>
          </a:xfrm>
        </p:grpSpPr>
        <p:sp>
          <p:nvSpPr>
            <p:cNvPr id="45073" name="Rectangle 30"/>
            <p:cNvSpPr>
              <a:spLocks noChangeArrowheads="1"/>
            </p:cNvSpPr>
            <p:nvPr/>
          </p:nvSpPr>
          <p:spPr bwMode="auto">
            <a:xfrm>
              <a:off x="1973" y="935"/>
              <a:ext cx="1406" cy="272"/>
            </a:xfrm>
            <a:prstGeom prst="rect">
              <a:avLst/>
            </a:prstGeom>
            <a:solidFill>
              <a:schemeClr val="folHlink"/>
            </a:solidFill>
            <a:ln w="9525">
              <a:solidFill>
                <a:schemeClr val="tx1"/>
              </a:solidFill>
              <a:miter lim="800000"/>
              <a:headEnd/>
              <a:tailEnd/>
            </a:ln>
          </p:spPr>
          <p:txBody>
            <a:bodyPr wrap="none" anchor="ctr"/>
            <a:lstStyle/>
            <a:p>
              <a:endParaRPr lang="zh-CN" altLang="en-US"/>
            </a:p>
          </p:txBody>
        </p:sp>
        <p:sp>
          <p:nvSpPr>
            <p:cNvPr id="45074" name="Text Box 31"/>
            <p:cNvSpPr txBox="1">
              <a:spLocks noChangeArrowheads="1"/>
            </p:cNvSpPr>
            <p:nvPr/>
          </p:nvSpPr>
          <p:spPr bwMode="auto">
            <a:xfrm>
              <a:off x="2064" y="936"/>
              <a:ext cx="1224" cy="231"/>
            </a:xfrm>
            <a:prstGeom prst="rect">
              <a:avLst/>
            </a:prstGeom>
            <a:noFill/>
            <a:ln w="9525">
              <a:noFill/>
              <a:miter lim="800000"/>
              <a:headEnd/>
              <a:tailEnd/>
            </a:ln>
          </p:spPr>
          <p:txBody>
            <a:bodyPr>
              <a:spAutoFit/>
            </a:bodyPr>
            <a:lstStyle/>
            <a:p>
              <a:pPr>
                <a:spcBef>
                  <a:spcPct val="50000"/>
                </a:spcBef>
              </a:pPr>
              <a:r>
                <a:rPr lang="zh-CN" altLang="en-US" b="1"/>
                <a:t>盈亏平衡分析</a:t>
              </a:r>
            </a:p>
          </p:txBody>
        </p:sp>
      </p:grpSp>
      <p:sp>
        <p:nvSpPr>
          <p:cNvPr id="45072" name="Line 32"/>
          <p:cNvSpPr>
            <a:spLocks noChangeShapeType="1"/>
          </p:cNvSpPr>
          <p:nvPr/>
        </p:nvSpPr>
        <p:spPr bwMode="auto">
          <a:xfrm>
            <a:off x="3563938" y="4941888"/>
            <a:ext cx="360362" cy="0"/>
          </a:xfrm>
          <a:prstGeom prst="line">
            <a:avLst/>
          </a:prstGeom>
          <a:noFill/>
          <a:ln w="9525">
            <a:solidFill>
              <a:schemeClr val="tx1"/>
            </a:solid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AutoShape 7"/>
          <p:cNvSpPr>
            <a:spLocks noChangeArrowheads="1"/>
          </p:cNvSpPr>
          <p:nvPr/>
        </p:nvSpPr>
        <p:spPr bwMode="auto">
          <a:xfrm>
            <a:off x="5076825" y="188913"/>
            <a:ext cx="2808288" cy="503237"/>
          </a:xfrm>
          <a:prstGeom prst="flowChartAlternateProcess">
            <a:avLst/>
          </a:prstGeom>
          <a:solidFill>
            <a:srgbClr val="000080"/>
          </a:solidFill>
          <a:ln w="9525">
            <a:solidFill>
              <a:schemeClr val="tx1"/>
            </a:solidFill>
            <a:miter lim="800000"/>
            <a:headEnd/>
            <a:tailEnd/>
          </a:ln>
        </p:spPr>
        <p:txBody>
          <a:bodyPr wrap="none" anchor="ctr"/>
          <a:lstStyle/>
          <a:p>
            <a:pPr algn="ctr"/>
            <a:r>
              <a:rPr lang="en-US" altLang="zh-CN" b="1">
                <a:solidFill>
                  <a:schemeClr val="bg1"/>
                </a:solidFill>
              </a:rPr>
              <a:t>8.3 </a:t>
            </a:r>
            <a:r>
              <a:rPr lang="zh-CN" altLang="en-US" b="1">
                <a:solidFill>
                  <a:schemeClr val="bg1"/>
                </a:solidFill>
              </a:rPr>
              <a:t>风险投资决策</a:t>
            </a:r>
          </a:p>
        </p:txBody>
      </p:sp>
      <p:sp>
        <p:nvSpPr>
          <p:cNvPr id="16393" name="Text Box 8"/>
          <p:cNvSpPr txBox="1">
            <a:spLocks noChangeArrowheads="1"/>
          </p:cNvSpPr>
          <p:nvPr/>
        </p:nvSpPr>
        <p:spPr bwMode="auto">
          <a:xfrm>
            <a:off x="0" y="908050"/>
            <a:ext cx="9144000" cy="457200"/>
          </a:xfrm>
          <a:prstGeom prst="rect">
            <a:avLst/>
          </a:prstGeom>
          <a:solidFill>
            <a:srgbClr val="A11D26"/>
          </a:solidFill>
          <a:ln w="9525">
            <a:noFill/>
            <a:miter lim="800000"/>
            <a:headEnd/>
            <a:tailEnd/>
          </a:ln>
        </p:spPr>
        <p:txBody>
          <a:bodyPr>
            <a:spAutoFit/>
          </a:bodyPr>
          <a:lstStyle/>
          <a:p>
            <a:pPr algn="just" eaLnBrk="0" hangingPunct="0">
              <a:spcBef>
                <a:spcPct val="50000"/>
              </a:spcBef>
            </a:pPr>
            <a:r>
              <a:rPr lang="en-US" altLang="zh-CN" sz="2400" b="1">
                <a:solidFill>
                  <a:schemeClr val="bg1"/>
                </a:solidFill>
              </a:rPr>
              <a:t>8.3.1 </a:t>
            </a:r>
            <a:r>
              <a:rPr lang="zh-CN" altLang="en-US" sz="2400" b="1">
                <a:solidFill>
                  <a:schemeClr val="bg1"/>
                </a:solidFill>
              </a:rPr>
              <a:t>按风险调整折现率法</a:t>
            </a:r>
          </a:p>
        </p:txBody>
      </p:sp>
      <p:sp>
        <p:nvSpPr>
          <p:cNvPr id="16394" name="AutoShape 9"/>
          <p:cNvSpPr>
            <a:spLocks noChangeArrowheads="1"/>
          </p:cNvSpPr>
          <p:nvPr/>
        </p:nvSpPr>
        <p:spPr bwMode="auto">
          <a:xfrm>
            <a:off x="323850" y="1557338"/>
            <a:ext cx="8280400" cy="1150937"/>
          </a:xfrm>
          <a:prstGeom prst="roundRect">
            <a:avLst>
              <a:gd name="adj" fmla="val 16667"/>
            </a:avLst>
          </a:prstGeom>
          <a:solidFill>
            <a:schemeClr val="folHlink"/>
          </a:solidFill>
          <a:ln w="9525">
            <a:solidFill>
              <a:srgbClr val="800000"/>
            </a:solidFill>
            <a:round/>
            <a:headEnd/>
            <a:tailEnd/>
          </a:ln>
        </p:spPr>
        <p:txBody>
          <a:bodyPr wrap="none" anchor="ctr"/>
          <a:lstStyle/>
          <a:p>
            <a:endParaRPr lang="zh-CN" altLang="en-US"/>
          </a:p>
        </p:txBody>
      </p:sp>
      <p:sp>
        <p:nvSpPr>
          <p:cNvPr id="16395" name="Rectangle 11"/>
          <p:cNvSpPr>
            <a:spLocks noChangeArrowheads="1"/>
          </p:cNvSpPr>
          <p:nvPr/>
        </p:nvSpPr>
        <p:spPr bwMode="auto">
          <a:xfrm>
            <a:off x="250825" y="2997200"/>
            <a:ext cx="4032250" cy="369888"/>
          </a:xfrm>
          <a:prstGeom prst="rect">
            <a:avLst/>
          </a:prstGeom>
          <a:noFill/>
          <a:ln w="9525">
            <a:noFill/>
            <a:miter lim="800000"/>
            <a:headEnd/>
            <a:tailEnd/>
          </a:ln>
        </p:spPr>
        <p:txBody>
          <a:bodyPr wrap="none" anchor="ctr">
            <a:spAutoFit/>
          </a:bodyPr>
          <a:lstStyle/>
          <a:p>
            <a:pPr eaLnBrk="0" hangingPunct="0"/>
            <a:r>
              <a:rPr lang="en-US" altLang="zh-CN" b="1"/>
              <a:t>1</a:t>
            </a:r>
            <a:r>
              <a:rPr lang="zh-CN" altLang="en-US" b="1"/>
              <a:t>、用资本资产定价模型来调整折现率</a:t>
            </a:r>
          </a:p>
        </p:txBody>
      </p:sp>
      <p:sp>
        <p:nvSpPr>
          <p:cNvPr id="16396" name="Text Box 12"/>
          <p:cNvSpPr txBox="1">
            <a:spLocks noChangeArrowheads="1"/>
          </p:cNvSpPr>
          <p:nvPr/>
        </p:nvSpPr>
        <p:spPr bwMode="auto">
          <a:xfrm>
            <a:off x="684213" y="3500438"/>
            <a:ext cx="7848600" cy="366712"/>
          </a:xfrm>
          <a:prstGeom prst="rect">
            <a:avLst/>
          </a:prstGeom>
          <a:noFill/>
          <a:ln w="9525">
            <a:noFill/>
            <a:miter lim="800000"/>
            <a:headEnd/>
            <a:tailEnd/>
          </a:ln>
        </p:spPr>
        <p:txBody>
          <a:bodyPr>
            <a:spAutoFit/>
          </a:bodyPr>
          <a:lstStyle/>
          <a:p>
            <a:pPr>
              <a:spcBef>
                <a:spcPct val="50000"/>
              </a:spcBef>
            </a:pPr>
            <a:r>
              <a:rPr lang="zh-CN" altLang="en-US"/>
              <a:t>引入与证券总风险模型大致相同的模型</a:t>
            </a:r>
            <a:r>
              <a:rPr lang="en-US" altLang="zh-CN"/>
              <a:t>——</a:t>
            </a:r>
            <a:r>
              <a:rPr lang="zh-CN" altLang="en-US"/>
              <a:t>企业总资产风险模型：</a:t>
            </a:r>
          </a:p>
        </p:txBody>
      </p:sp>
      <p:sp>
        <p:nvSpPr>
          <p:cNvPr id="16397" name="Rectangle 13"/>
          <p:cNvSpPr>
            <a:spLocks noChangeArrowheads="1"/>
          </p:cNvSpPr>
          <p:nvPr/>
        </p:nvSpPr>
        <p:spPr bwMode="auto">
          <a:xfrm>
            <a:off x="1692275" y="4076700"/>
            <a:ext cx="4319588" cy="366713"/>
          </a:xfrm>
          <a:prstGeom prst="rect">
            <a:avLst/>
          </a:prstGeom>
          <a:noFill/>
          <a:ln w="9525">
            <a:noFill/>
            <a:miter lim="800000"/>
            <a:headEnd/>
            <a:tailEnd/>
          </a:ln>
        </p:spPr>
        <p:txBody>
          <a:bodyPr wrap="none" anchor="ctr">
            <a:spAutoFit/>
          </a:bodyPr>
          <a:lstStyle/>
          <a:p>
            <a:pPr eaLnBrk="0" hangingPunct="0"/>
            <a:r>
              <a:rPr lang="zh-CN" altLang="en-US" b="1"/>
              <a:t>总资产风险＝不可分散风险＋</a:t>
            </a:r>
            <a:r>
              <a:rPr lang="zh-CN" altLang="en-US"/>
              <a:t>可分散风险</a:t>
            </a:r>
          </a:p>
        </p:txBody>
      </p:sp>
      <p:sp>
        <p:nvSpPr>
          <p:cNvPr id="16398" name="Line 15"/>
          <p:cNvSpPr>
            <a:spLocks noChangeShapeType="1"/>
          </p:cNvSpPr>
          <p:nvPr/>
        </p:nvSpPr>
        <p:spPr bwMode="auto">
          <a:xfrm>
            <a:off x="4716463" y="4437063"/>
            <a:ext cx="1152525" cy="0"/>
          </a:xfrm>
          <a:prstGeom prst="line">
            <a:avLst/>
          </a:prstGeom>
          <a:noFill/>
          <a:ln w="25400">
            <a:solidFill>
              <a:srgbClr val="800000"/>
            </a:solidFill>
            <a:round/>
            <a:headEnd/>
            <a:tailEnd/>
          </a:ln>
        </p:spPr>
        <p:txBody>
          <a:bodyPr/>
          <a:lstStyle/>
          <a:p>
            <a:endParaRPr lang="zh-CN" altLang="en-US"/>
          </a:p>
        </p:txBody>
      </p:sp>
      <p:sp>
        <p:nvSpPr>
          <p:cNvPr id="16399" name="AutoShape 14"/>
          <p:cNvSpPr>
            <a:spLocks noChangeArrowheads="1"/>
          </p:cNvSpPr>
          <p:nvPr/>
        </p:nvSpPr>
        <p:spPr bwMode="auto">
          <a:xfrm>
            <a:off x="6516688" y="3716338"/>
            <a:ext cx="1728787" cy="1008062"/>
          </a:xfrm>
          <a:prstGeom prst="cloudCallout">
            <a:avLst>
              <a:gd name="adj1" fmla="val -86366"/>
              <a:gd name="adj2" fmla="val 27796"/>
            </a:avLst>
          </a:prstGeom>
          <a:solidFill>
            <a:srgbClr val="800000"/>
          </a:solidFill>
          <a:ln w="9525">
            <a:solidFill>
              <a:schemeClr val="tx1"/>
            </a:solidFill>
            <a:round/>
            <a:headEnd/>
            <a:tailEnd/>
          </a:ln>
        </p:spPr>
        <p:txBody>
          <a:bodyPr/>
          <a:lstStyle/>
          <a:p>
            <a:pPr algn="ctr"/>
            <a:endParaRPr lang="zh-CN" altLang="en-US"/>
          </a:p>
        </p:txBody>
      </p:sp>
      <p:sp>
        <p:nvSpPr>
          <p:cNvPr id="16400" name="Text Box 16"/>
          <p:cNvSpPr txBox="1">
            <a:spLocks noChangeArrowheads="1"/>
          </p:cNvSpPr>
          <p:nvPr/>
        </p:nvSpPr>
        <p:spPr bwMode="auto">
          <a:xfrm>
            <a:off x="6659563" y="3860800"/>
            <a:ext cx="1368425" cy="517525"/>
          </a:xfrm>
          <a:prstGeom prst="rect">
            <a:avLst/>
          </a:prstGeom>
          <a:noFill/>
          <a:ln w="9525">
            <a:noFill/>
            <a:miter lim="800000"/>
            <a:headEnd/>
            <a:tailEnd/>
          </a:ln>
        </p:spPr>
        <p:txBody>
          <a:bodyPr>
            <a:spAutoFit/>
          </a:bodyPr>
          <a:lstStyle/>
          <a:p>
            <a:pPr>
              <a:spcBef>
                <a:spcPct val="50000"/>
              </a:spcBef>
            </a:pPr>
            <a:r>
              <a:rPr lang="zh-CN" altLang="en-US" sz="1400" b="1">
                <a:solidFill>
                  <a:schemeClr val="bg1"/>
                </a:solidFill>
              </a:rPr>
              <a:t>可通过企业多角化经营消除</a:t>
            </a:r>
          </a:p>
        </p:txBody>
      </p:sp>
      <p:sp>
        <p:nvSpPr>
          <p:cNvPr id="16401" name="Rectangle 22"/>
          <p:cNvSpPr>
            <a:spLocks noChangeArrowheads="1"/>
          </p:cNvSpPr>
          <p:nvPr/>
        </p:nvSpPr>
        <p:spPr bwMode="auto">
          <a:xfrm>
            <a:off x="0" y="3333750"/>
            <a:ext cx="9144000" cy="0"/>
          </a:xfrm>
          <a:prstGeom prst="rect">
            <a:avLst/>
          </a:prstGeom>
          <a:noFill/>
          <a:ln w="9525">
            <a:noFill/>
            <a:miter lim="800000"/>
            <a:headEnd/>
            <a:tailEnd/>
          </a:ln>
        </p:spPr>
        <p:txBody>
          <a:bodyPr wrap="none" anchor="ctr">
            <a:spAutoFit/>
          </a:bodyPr>
          <a:lstStyle/>
          <a:p>
            <a:endParaRPr lang="zh-CN" altLang="en-US"/>
          </a:p>
        </p:txBody>
      </p:sp>
      <p:sp>
        <p:nvSpPr>
          <p:cNvPr id="16402" name="Rectangle 26"/>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zh-CN" altLang="en-US"/>
          </a:p>
        </p:txBody>
      </p:sp>
      <p:sp>
        <p:nvSpPr>
          <p:cNvPr id="16403" name="Rectangle 28"/>
          <p:cNvSpPr>
            <a:spLocks noChangeArrowheads="1"/>
          </p:cNvSpPr>
          <p:nvPr/>
        </p:nvSpPr>
        <p:spPr bwMode="auto">
          <a:xfrm>
            <a:off x="0" y="3333750"/>
            <a:ext cx="9144000" cy="0"/>
          </a:xfrm>
          <a:prstGeom prst="rect">
            <a:avLst/>
          </a:prstGeom>
          <a:noFill/>
          <a:ln w="9525">
            <a:noFill/>
            <a:miter lim="800000"/>
            <a:headEnd/>
            <a:tailEnd/>
          </a:ln>
        </p:spPr>
        <p:txBody>
          <a:bodyPr wrap="none" anchor="ctr">
            <a:spAutoFit/>
          </a:bodyPr>
          <a:lstStyle/>
          <a:p>
            <a:endParaRPr lang="zh-CN" altLang="en-US"/>
          </a:p>
        </p:txBody>
      </p:sp>
      <p:sp>
        <p:nvSpPr>
          <p:cNvPr id="16404" name="Rectangle 30"/>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6386" name="Object 33"/>
          <p:cNvGraphicFramePr>
            <a:graphicFrameLocks noChangeAspect="1"/>
          </p:cNvGraphicFramePr>
          <p:nvPr/>
        </p:nvGraphicFramePr>
        <p:xfrm>
          <a:off x="3336925" y="3346450"/>
          <a:ext cx="104775" cy="180975"/>
        </p:xfrm>
        <a:graphic>
          <a:graphicData uri="http://schemas.openxmlformats.org/presentationml/2006/ole">
            <mc:AlternateContent xmlns:mc="http://schemas.openxmlformats.org/markup-compatibility/2006">
              <mc:Choice xmlns:v="urn:schemas-microsoft-com:vml" Requires="v">
                <p:oleObj spid="_x0000_s13386" name="Equation" r:id="rId3" imgW="102177" imgH="178809" progId="">
                  <p:embed/>
                </p:oleObj>
              </mc:Choice>
              <mc:Fallback>
                <p:oleObj name="Equation" r:id="rId3" imgW="102177" imgH="178809" progId="">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6925" y="3346450"/>
                        <a:ext cx="104775"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5" name="Rectangle 35"/>
          <p:cNvSpPr>
            <a:spLocks noChangeArrowheads="1"/>
          </p:cNvSpPr>
          <p:nvPr/>
        </p:nvSpPr>
        <p:spPr bwMode="auto">
          <a:xfrm>
            <a:off x="3336925" y="3527425"/>
            <a:ext cx="215900" cy="228600"/>
          </a:xfrm>
          <a:prstGeom prst="rect">
            <a:avLst/>
          </a:prstGeom>
          <a:noFill/>
          <a:ln w="9525">
            <a:noFill/>
            <a:miter lim="800000"/>
            <a:headEnd/>
            <a:tailEnd/>
          </a:ln>
        </p:spPr>
        <p:txBody>
          <a:bodyPr wrap="none" anchor="ctr">
            <a:spAutoFit/>
          </a:bodyPr>
          <a:lstStyle/>
          <a:p>
            <a:pPr eaLnBrk="0" hangingPunct="0"/>
            <a:r>
              <a:rPr lang="zh-CN" altLang="en-US" sz="900"/>
              <a:t> </a:t>
            </a:r>
            <a:endParaRPr lang="zh-CN" altLang="en-US"/>
          </a:p>
        </p:txBody>
      </p:sp>
      <p:grpSp>
        <p:nvGrpSpPr>
          <p:cNvPr id="2" name="Group 37"/>
          <p:cNvGrpSpPr>
            <a:grpSpLocks/>
          </p:cNvGrpSpPr>
          <p:nvPr/>
        </p:nvGrpSpPr>
        <p:grpSpPr bwMode="auto">
          <a:xfrm>
            <a:off x="395288" y="4581525"/>
            <a:ext cx="8850312" cy="2144713"/>
            <a:chOff x="249" y="2886"/>
            <a:chExt cx="5575" cy="1351"/>
          </a:xfrm>
        </p:grpSpPr>
        <p:sp>
          <p:nvSpPr>
            <p:cNvPr id="16408" name="Text Box 17"/>
            <p:cNvSpPr txBox="1">
              <a:spLocks noChangeArrowheads="1"/>
            </p:cNvSpPr>
            <p:nvPr/>
          </p:nvSpPr>
          <p:spPr bwMode="auto">
            <a:xfrm>
              <a:off x="249" y="2886"/>
              <a:ext cx="4082" cy="212"/>
            </a:xfrm>
            <a:prstGeom prst="rect">
              <a:avLst/>
            </a:prstGeom>
            <a:noFill/>
            <a:ln w="9525">
              <a:noFill/>
              <a:miter lim="800000"/>
              <a:headEnd/>
              <a:tailEnd/>
            </a:ln>
          </p:spPr>
          <p:txBody>
            <a:bodyPr>
              <a:spAutoFit/>
            </a:bodyPr>
            <a:lstStyle/>
            <a:p>
              <a:pPr>
                <a:spcBef>
                  <a:spcPct val="50000"/>
                </a:spcBef>
              </a:pPr>
              <a:r>
                <a:rPr lang="zh-CN" altLang="en-US" sz="1600" b="1"/>
                <a:t>这时，特定投资项目按风险调整的折现率可按下式来计算：</a:t>
              </a:r>
            </a:p>
          </p:txBody>
        </p:sp>
        <p:graphicFrame>
          <p:nvGraphicFramePr>
            <p:cNvPr id="16387" name="Object 18"/>
            <p:cNvGraphicFramePr>
              <a:graphicFrameLocks noChangeAspect="1"/>
            </p:cNvGraphicFramePr>
            <p:nvPr/>
          </p:nvGraphicFramePr>
          <p:xfrm>
            <a:off x="249" y="3430"/>
            <a:ext cx="2313" cy="360"/>
          </p:xfrm>
          <a:graphic>
            <a:graphicData uri="http://schemas.openxmlformats.org/presentationml/2006/ole">
              <mc:AlternateContent xmlns:mc="http://schemas.openxmlformats.org/markup-compatibility/2006">
                <mc:Choice xmlns:v="urn:schemas-microsoft-com:vml" Requires="v">
                  <p:oleObj spid="_x0000_s13387" name="Equation" r:id="rId5" imgW="1549080" imgH="241200" progId="">
                    <p:embed/>
                  </p:oleObj>
                </mc:Choice>
                <mc:Fallback>
                  <p:oleObj name="Equation" r:id="rId5" imgW="1549080" imgH="241200" progId="">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 y="3430"/>
                          <a:ext cx="2313" cy="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8" name="Object 21"/>
            <p:cNvGraphicFramePr>
              <a:graphicFrameLocks noChangeAspect="1"/>
            </p:cNvGraphicFramePr>
            <p:nvPr/>
          </p:nvGraphicFramePr>
          <p:xfrm>
            <a:off x="2699" y="3203"/>
            <a:ext cx="258" cy="272"/>
          </p:xfrm>
          <a:graphic>
            <a:graphicData uri="http://schemas.openxmlformats.org/presentationml/2006/ole">
              <mc:AlternateContent xmlns:mc="http://schemas.openxmlformats.org/markup-compatibility/2006">
                <mc:Choice xmlns:v="urn:schemas-microsoft-com:vml" Requires="v">
                  <p:oleObj spid="_x0000_s13388" name="Equation" r:id="rId7" imgW="178731" imgH="191497" progId="">
                    <p:embed/>
                  </p:oleObj>
                </mc:Choice>
                <mc:Fallback>
                  <p:oleObj name="Equation" r:id="rId7" imgW="178731" imgH="191497" progId="">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9" y="3203"/>
                          <a:ext cx="258"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9" name="Rectangle 23"/>
            <p:cNvSpPr>
              <a:spLocks noChangeArrowheads="1"/>
            </p:cNvSpPr>
            <p:nvPr/>
          </p:nvSpPr>
          <p:spPr bwMode="auto">
            <a:xfrm>
              <a:off x="2952" y="3166"/>
              <a:ext cx="2872" cy="231"/>
            </a:xfrm>
            <a:prstGeom prst="rect">
              <a:avLst/>
            </a:prstGeom>
            <a:noFill/>
            <a:ln w="9525">
              <a:noFill/>
              <a:miter lim="800000"/>
              <a:headEnd/>
              <a:tailEnd/>
            </a:ln>
          </p:spPr>
          <p:txBody>
            <a:bodyPr wrap="none" anchor="ctr">
              <a:spAutoFit/>
            </a:bodyPr>
            <a:lstStyle/>
            <a:p>
              <a:pPr eaLnBrk="0" hangingPunct="0"/>
              <a:r>
                <a:rPr lang="en-US" altLang="zh-CN" sz="1600"/>
                <a:t>—</a:t>
              </a:r>
              <a:r>
                <a:rPr lang="zh-CN" altLang="en-US" sz="1600"/>
                <a:t>项目</a:t>
              </a:r>
              <a:r>
                <a:rPr lang="en-US" altLang="zh-CN" sz="1600"/>
                <a:t>j</a:t>
              </a:r>
              <a:r>
                <a:rPr lang="zh-CN" altLang="en-US" sz="1600"/>
                <a:t>按风险调整的折现率或项目的必要报酬率</a:t>
              </a:r>
              <a:r>
                <a:rPr lang="zh-CN" altLang="en-US"/>
                <a:t> </a:t>
              </a:r>
            </a:p>
          </p:txBody>
        </p:sp>
        <p:graphicFrame>
          <p:nvGraphicFramePr>
            <p:cNvPr id="16389" name="Object 25"/>
            <p:cNvGraphicFramePr>
              <a:graphicFrameLocks noChangeAspect="1"/>
            </p:cNvGraphicFramePr>
            <p:nvPr/>
          </p:nvGraphicFramePr>
          <p:xfrm>
            <a:off x="2707" y="3430"/>
            <a:ext cx="288" cy="274"/>
          </p:xfrm>
          <a:graphic>
            <a:graphicData uri="http://schemas.openxmlformats.org/presentationml/2006/ole">
              <mc:AlternateContent xmlns:mc="http://schemas.openxmlformats.org/markup-compatibility/2006">
                <mc:Choice xmlns:v="urn:schemas-microsoft-com:vml" Requires="v">
                  <p:oleObj spid="_x0000_s13389" name="Equation" r:id="rId9" imgW="191497" imgH="178731" progId="">
                    <p:embed/>
                  </p:oleObj>
                </mc:Choice>
                <mc:Fallback>
                  <p:oleObj name="Equation" r:id="rId9" imgW="191497" imgH="178731" progId="">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07" y="3430"/>
                          <a:ext cx="288" cy="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0" name="Object 27"/>
            <p:cNvGraphicFramePr>
              <a:graphicFrameLocks noChangeAspect="1"/>
            </p:cNvGraphicFramePr>
            <p:nvPr/>
          </p:nvGraphicFramePr>
          <p:xfrm>
            <a:off x="2699" y="3687"/>
            <a:ext cx="234" cy="276"/>
          </p:xfrm>
          <a:graphic>
            <a:graphicData uri="http://schemas.openxmlformats.org/presentationml/2006/ole">
              <mc:AlternateContent xmlns:mc="http://schemas.openxmlformats.org/markup-compatibility/2006">
                <mc:Choice xmlns:v="urn:schemas-microsoft-com:vml" Requires="v">
                  <p:oleObj spid="_x0000_s13390" name="Equation" r:id="rId11" imgW="166037" imgH="191581" progId="">
                    <p:embed/>
                  </p:oleObj>
                </mc:Choice>
                <mc:Fallback>
                  <p:oleObj name="Equation" r:id="rId11" imgW="166037" imgH="191581" progId="">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99" y="3687"/>
                          <a:ext cx="234"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1" name="Object 29"/>
            <p:cNvGraphicFramePr>
              <a:graphicFrameLocks noChangeAspect="1"/>
            </p:cNvGraphicFramePr>
            <p:nvPr/>
          </p:nvGraphicFramePr>
          <p:xfrm>
            <a:off x="2701" y="3944"/>
            <a:ext cx="309" cy="293"/>
          </p:xfrm>
          <a:graphic>
            <a:graphicData uri="http://schemas.openxmlformats.org/presentationml/2006/ole">
              <mc:AlternateContent xmlns:mc="http://schemas.openxmlformats.org/markup-compatibility/2006">
                <mc:Choice xmlns:v="urn:schemas-microsoft-com:vml" Requires="v">
                  <p:oleObj spid="_x0000_s13391" name="Equation" r:id="rId13" imgW="191497" imgH="178731" progId="">
                    <p:embed/>
                  </p:oleObj>
                </mc:Choice>
                <mc:Fallback>
                  <p:oleObj name="Equation" r:id="rId13" imgW="191497" imgH="178731" progId="">
                    <p:embed/>
                    <p:pic>
                      <p:nvPicPr>
                        <p:cNvPr id="0"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01" y="3944"/>
                          <a:ext cx="309" cy="2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10" name="Rectangle 31"/>
            <p:cNvSpPr>
              <a:spLocks noChangeArrowheads="1"/>
            </p:cNvSpPr>
            <p:nvPr/>
          </p:nvSpPr>
          <p:spPr bwMode="auto">
            <a:xfrm>
              <a:off x="2967" y="3439"/>
              <a:ext cx="1048" cy="212"/>
            </a:xfrm>
            <a:prstGeom prst="rect">
              <a:avLst/>
            </a:prstGeom>
            <a:noFill/>
            <a:ln w="9525">
              <a:noFill/>
              <a:miter lim="800000"/>
              <a:headEnd/>
              <a:tailEnd/>
            </a:ln>
          </p:spPr>
          <p:txBody>
            <a:bodyPr wrap="none" anchor="ctr">
              <a:spAutoFit/>
            </a:bodyPr>
            <a:lstStyle/>
            <a:p>
              <a:pPr eaLnBrk="0" hangingPunct="0"/>
              <a:r>
                <a:rPr lang="en-US" altLang="zh-CN" sz="1600"/>
                <a:t>—</a:t>
              </a:r>
              <a:r>
                <a:rPr lang="zh-CN" altLang="en-US" sz="1600"/>
                <a:t>无风险折现率 </a:t>
              </a:r>
            </a:p>
          </p:txBody>
        </p:sp>
        <p:sp>
          <p:nvSpPr>
            <p:cNvPr id="16411" name="Rectangle 32"/>
            <p:cNvSpPr>
              <a:spLocks noChangeArrowheads="1"/>
            </p:cNvSpPr>
            <p:nvPr/>
          </p:nvSpPr>
          <p:spPr bwMode="auto">
            <a:xfrm>
              <a:off x="2989" y="3688"/>
              <a:ext cx="1976" cy="231"/>
            </a:xfrm>
            <a:prstGeom prst="rect">
              <a:avLst/>
            </a:prstGeom>
            <a:noFill/>
            <a:ln w="9525">
              <a:noFill/>
              <a:miter lim="800000"/>
              <a:headEnd/>
              <a:tailEnd/>
            </a:ln>
          </p:spPr>
          <p:txBody>
            <a:bodyPr wrap="none" anchor="ctr">
              <a:spAutoFit/>
            </a:bodyPr>
            <a:lstStyle/>
            <a:p>
              <a:pPr eaLnBrk="0" hangingPunct="0"/>
              <a:r>
                <a:rPr lang="en-US" altLang="zh-CN" sz="1600"/>
                <a:t>—</a:t>
              </a:r>
              <a:r>
                <a:rPr lang="zh-CN" altLang="en-US" sz="1600"/>
                <a:t>项目</a:t>
              </a:r>
              <a:r>
                <a:rPr lang="en-US" altLang="zh-CN" sz="1600"/>
                <a:t>j</a:t>
              </a:r>
              <a:r>
                <a:rPr lang="zh-CN" altLang="en-US" sz="1600"/>
                <a:t>的不可分散风险的</a:t>
              </a:r>
              <a:r>
                <a:rPr lang="en-US" altLang="zh-CN" sz="1600"/>
                <a:t>β</a:t>
              </a:r>
              <a:r>
                <a:rPr lang="zh-CN" altLang="en-US" sz="1600"/>
                <a:t>系数</a:t>
              </a:r>
              <a:r>
                <a:rPr lang="zh-CN" altLang="en-US"/>
                <a:t> </a:t>
              </a:r>
            </a:p>
          </p:txBody>
        </p:sp>
        <p:sp>
          <p:nvSpPr>
            <p:cNvPr id="16412" name="Rectangle 34"/>
            <p:cNvSpPr>
              <a:spLocks noChangeArrowheads="1"/>
            </p:cNvSpPr>
            <p:nvPr/>
          </p:nvSpPr>
          <p:spPr bwMode="auto">
            <a:xfrm>
              <a:off x="2973" y="3962"/>
              <a:ext cx="2419" cy="212"/>
            </a:xfrm>
            <a:prstGeom prst="rect">
              <a:avLst/>
            </a:prstGeom>
            <a:noFill/>
            <a:ln w="9525">
              <a:noFill/>
              <a:miter lim="800000"/>
              <a:headEnd/>
              <a:tailEnd/>
            </a:ln>
          </p:spPr>
          <p:txBody>
            <a:bodyPr anchor="ctr">
              <a:spAutoFit/>
            </a:bodyPr>
            <a:lstStyle/>
            <a:p>
              <a:pPr eaLnBrk="0" hangingPunct="0"/>
              <a:r>
                <a:rPr lang="en-US" altLang="zh-CN" sz="1600">
                  <a:latin typeface="Times New Roman" pitchFamily="18" charset="0"/>
                  <a:cs typeface="Times New Roman" pitchFamily="18" charset="0"/>
                </a:rPr>
                <a:t>—</a:t>
              </a:r>
              <a:r>
                <a:rPr lang="zh-CN" altLang="en-US" sz="1600">
                  <a:latin typeface="Times New Roman" pitchFamily="18" charset="0"/>
                  <a:cs typeface="Times New Roman" pitchFamily="18" charset="0"/>
                </a:rPr>
                <a:t>所有项目平均的折现率或必要报酬率</a:t>
              </a:r>
              <a:endParaRPr lang="zh-CN" altLang="en-US" sz="1600"/>
            </a:p>
          </p:txBody>
        </p:sp>
        <p:sp>
          <p:nvSpPr>
            <p:cNvPr id="16413" name="AutoShape 36"/>
            <p:cNvSpPr>
              <a:spLocks/>
            </p:cNvSpPr>
            <p:nvPr/>
          </p:nvSpPr>
          <p:spPr bwMode="auto">
            <a:xfrm>
              <a:off x="2616" y="3204"/>
              <a:ext cx="45" cy="998"/>
            </a:xfrm>
            <a:prstGeom prst="leftBracket">
              <a:avLst>
                <a:gd name="adj" fmla="val 184815"/>
              </a:avLst>
            </a:prstGeom>
            <a:noFill/>
            <a:ln w="9525">
              <a:solidFill>
                <a:schemeClr val="tx1"/>
              </a:solidFill>
              <a:round/>
              <a:headEnd/>
              <a:tailEnd/>
            </a:ln>
          </p:spPr>
          <p:txBody>
            <a:bodyPr wrap="none" anchor="ctr"/>
            <a:lstStyle/>
            <a:p>
              <a:endParaRPr lang="zh-CN" altLang="en-US"/>
            </a:p>
          </p:txBody>
        </p:sp>
      </p:grpSp>
      <p:sp>
        <p:nvSpPr>
          <p:cNvPr id="16407" name="Text Box 39"/>
          <p:cNvSpPr txBox="1">
            <a:spLocks noChangeArrowheads="1"/>
          </p:cNvSpPr>
          <p:nvPr/>
        </p:nvSpPr>
        <p:spPr bwMode="auto">
          <a:xfrm>
            <a:off x="468313" y="1628775"/>
            <a:ext cx="7993062" cy="915988"/>
          </a:xfrm>
          <a:prstGeom prst="rect">
            <a:avLst/>
          </a:prstGeom>
          <a:noFill/>
          <a:ln w="9525">
            <a:noFill/>
            <a:miter lim="800000"/>
            <a:headEnd/>
            <a:tailEnd/>
          </a:ln>
        </p:spPr>
        <p:txBody>
          <a:bodyPr>
            <a:spAutoFit/>
          </a:bodyPr>
          <a:lstStyle/>
          <a:p>
            <a:pPr>
              <a:spcBef>
                <a:spcPct val="50000"/>
              </a:spcBef>
            </a:pPr>
            <a:r>
              <a:rPr lang="zh-CN" altLang="en-US" b="1"/>
              <a:t>按风险调整折现率法</a:t>
            </a:r>
            <a:r>
              <a:rPr lang="zh-CN" altLang="en-US"/>
              <a:t>：将与特定投资项目有关的风险报酬，加入到资本成本或公司要求达到的报酬率中，构成按风险调整的折现率，并据以进行投资决策分析的方法。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AutoShape 4"/>
          <p:cNvSpPr>
            <a:spLocks noChangeArrowheads="1"/>
          </p:cNvSpPr>
          <p:nvPr/>
        </p:nvSpPr>
        <p:spPr bwMode="auto">
          <a:xfrm>
            <a:off x="5076825" y="188913"/>
            <a:ext cx="2808288" cy="503237"/>
          </a:xfrm>
          <a:prstGeom prst="flowChartAlternateProcess">
            <a:avLst/>
          </a:prstGeom>
          <a:solidFill>
            <a:srgbClr val="000080"/>
          </a:solidFill>
          <a:ln w="9525">
            <a:solidFill>
              <a:schemeClr val="tx1"/>
            </a:solidFill>
            <a:miter lim="800000"/>
            <a:headEnd/>
            <a:tailEnd/>
          </a:ln>
        </p:spPr>
        <p:txBody>
          <a:bodyPr wrap="none" anchor="ctr"/>
          <a:lstStyle/>
          <a:p>
            <a:pPr algn="ctr"/>
            <a:r>
              <a:rPr lang="en-US" altLang="zh-CN" b="1">
                <a:solidFill>
                  <a:schemeClr val="bg1"/>
                </a:solidFill>
              </a:rPr>
              <a:t>8.3 </a:t>
            </a:r>
            <a:r>
              <a:rPr lang="zh-CN" altLang="en-US" b="1">
                <a:solidFill>
                  <a:schemeClr val="bg1"/>
                </a:solidFill>
              </a:rPr>
              <a:t>风险投资决策</a:t>
            </a:r>
          </a:p>
        </p:txBody>
      </p:sp>
      <p:sp>
        <p:nvSpPr>
          <p:cNvPr id="17412" name="Text Box 5"/>
          <p:cNvSpPr txBox="1">
            <a:spLocks noChangeArrowheads="1"/>
          </p:cNvSpPr>
          <p:nvPr/>
        </p:nvSpPr>
        <p:spPr bwMode="auto">
          <a:xfrm>
            <a:off x="0" y="908050"/>
            <a:ext cx="9144000" cy="457200"/>
          </a:xfrm>
          <a:prstGeom prst="rect">
            <a:avLst/>
          </a:prstGeom>
          <a:solidFill>
            <a:srgbClr val="A11D26"/>
          </a:solidFill>
          <a:ln w="9525">
            <a:noFill/>
            <a:miter lim="800000"/>
            <a:headEnd/>
            <a:tailEnd/>
          </a:ln>
        </p:spPr>
        <p:txBody>
          <a:bodyPr>
            <a:spAutoFit/>
          </a:bodyPr>
          <a:lstStyle/>
          <a:p>
            <a:pPr algn="just" eaLnBrk="0" hangingPunct="0">
              <a:spcBef>
                <a:spcPct val="50000"/>
              </a:spcBef>
            </a:pPr>
            <a:r>
              <a:rPr lang="en-US" altLang="zh-CN" sz="2400" b="1">
                <a:solidFill>
                  <a:schemeClr val="bg1"/>
                </a:solidFill>
              </a:rPr>
              <a:t>8.3.1 </a:t>
            </a:r>
            <a:r>
              <a:rPr lang="zh-CN" altLang="en-US" sz="2400" b="1">
                <a:solidFill>
                  <a:schemeClr val="bg1"/>
                </a:solidFill>
              </a:rPr>
              <a:t>按风险调整折现率法</a:t>
            </a:r>
          </a:p>
        </p:txBody>
      </p:sp>
      <p:sp>
        <p:nvSpPr>
          <p:cNvPr id="17413" name="Rectangle 9"/>
          <p:cNvSpPr>
            <a:spLocks noChangeArrowheads="1"/>
          </p:cNvSpPr>
          <p:nvPr/>
        </p:nvSpPr>
        <p:spPr bwMode="auto">
          <a:xfrm>
            <a:off x="0" y="1557338"/>
            <a:ext cx="4264025" cy="369887"/>
          </a:xfrm>
          <a:prstGeom prst="rect">
            <a:avLst/>
          </a:prstGeom>
          <a:noFill/>
          <a:ln w="9525">
            <a:noFill/>
            <a:miter lim="800000"/>
            <a:headEnd/>
            <a:tailEnd/>
          </a:ln>
        </p:spPr>
        <p:txBody>
          <a:bodyPr wrap="none" anchor="ctr">
            <a:spAutoFit/>
          </a:bodyPr>
          <a:lstStyle/>
          <a:p>
            <a:pPr eaLnBrk="0" hangingPunct="0"/>
            <a:r>
              <a:rPr lang="en-US" altLang="zh-CN" b="1"/>
              <a:t>2</a:t>
            </a:r>
            <a:r>
              <a:rPr lang="zh-CN" altLang="en-US" b="1"/>
              <a:t>、按投资项目的风险等级来调整折现率</a:t>
            </a:r>
          </a:p>
        </p:txBody>
      </p:sp>
      <p:sp>
        <p:nvSpPr>
          <p:cNvPr id="17414" name="Rectangle 10"/>
          <p:cNvSpPr>
            <a:spLocks noChangeArrowheads="1"/>
          </p:cNvSpPr>
          <p:nvPr/>
        </p:nvSpPr>
        <p:spPr bwMode="auto">
          <a:xfrm>
            <a:off x="0" y="2636838"/>
            <a:ext cx="1979613" cy="2289175"/>
          </a:xfrm>
          <a:prstGeom prst="rect">
            <a:avLst/>
          </a:prstGeom>
          <a:noFill/>
          <a:ln w="9525">
            <a:noFill/>
            <a:miter lim="800000"/>
            <a:headEnd/>
            <a:tailEnd/>
          </a:ln>
        </p:spPr>
        <p:txBody>
          <a:bodyPr anchor="ctr">
            <a:spAutoFit/>
          </a:bodyPr>
          <a:lstStyle/>
          <a:p>
            <a:pPr eaLnBrk="0" hangingPunct="0"/>
            <a:r>
              <a:rPr lang="zh-CN" altLang="en-US"/>
              <a:t>       </a:t>
            </a:r>
            <a:r>
              <a:rPr lang="zh-CN" altLang="en-US" b="1"/>
              <a:t>对影响投资项目风险的各因素进行评分，根据评分来确定风险等级，再根据风险等级来调整折现率的一种方法 </a:t>
            </a:r>
          </a:p>
        </p:txBody>
      </p:sp>
      <p:graphicFrame>
        <p:nvGraphicFramePr>
          <p:cNvPr id="17410" name="Object 11"/>
          <p:cNvGraphicFramePr>
            <a:graphicFrameLocks noChangeAspect="1"/>
          </p:cNvGraphicFramePr>
          <p:nvPr/>
        </p:nvGraphicFramePr>
        <p:xfrm>
          <a:off x="22225" y="4327525"/>
          <a:ext cx="104775" cy="180975"/>
        </p:xfrm>
        <a:graphic>
          <a:graphicData uri="http://schemas.openxmlformats.org/presentationml/2006/ole">
            <mc:AlternateContent xmlns:mc="http://schemas.openxmlformats.org/markup-compatibility/2006">
              <mc:Choice xmlns:v="urn:schemas-microsoft-com:vml" Requires="v">
                <p:oleObj spid="_x0000_s14350" name="Equation" r:id="rId3" imgW="102177" imgH="178809" progId="">
                  <p:embed/>
                </p:oleObj>
              </mc:Choice>
              <mc:Fallback>
                <p:oleObj name="Equation" r:id="rId3" imgW="102177" imgH="178809" progId="">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25" y="4327525"/>
                        <a:ext cx="104775"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5" name="Rectangle 89"/>
          <p:cNvSpPr>
            <a:spLocks noChangeArrowheads="1"/>
          </p:cNvSpPr>
          <p:nvPr/>
        </p:nvSpPr>
        <p:spPr bwMode="auto">
          <a:xfrm>
            <a:off x="12700" y="1363663"/>
            <a:ext cx="9118600" cy="0"/>
          </a:xfrm>
          <a:prstGeom prst="rect">
            <a:avLst/>
          </a:prstGeom>
          <a:noFill/>
          <a:ln w="9525">
            <a:noFill/>
            <a:miter lim="800000"/>
            <a:headEnd/>
            <a:tailEnd/>
          </a:ln>
        </p:spPr>
        <p:txBody>
          <a:bodyPr wrap="none">
            <a:spAutoFit/>
          </a:bodyPr>
          <a:lstStyle/>
          <a:p>
            <a:endParaRPr lang="zh-CN" altLang="en-US"/>
          </a:p>
        </p:txBody>
      </p:sp>
      <p:sp>
        <p:nvSpPr>
          <p:cNvPr id="17416" name="Line 309"/>
          <p:cNvSpPr>
            <a:spLocks noChangeShapeType="1"/>
          </p:cNvSpPr>
          <p:nvPr/>
        </p:nvSpPr>
        <p:spPr bwMode="auto">
          <a:xfrm>
            <a:off x="2921000" y="1592263"/>
            <a:ext cx="0" cy="0"/>
          </a:xfrm>
          <a:prstGeom prst="line">
            <a:avLst/>
          </a:prstGeom>
          <a:noFill/>
          <a:ln w="12700" cap="rnd">
            <a:solidFill>
              <a:srgbClr val="000000"/>
            </a:solidFill>
            <a:round/>
            <a:headEnd/>
            <a:tailEnd/>
          </a:ln>
        </p:spPr>
        <p:txBody>
          <a:bodyPr/>
          <a:lstStyle/>
          <a:p>
            <a:endParaRPr lang="zh-CN" altLang="en-US"/>
          </a:p>
        </p:txBody>
      </p:sp>
      <p:graphicFrame>
        <p:nvGraphicFramePr>
          <p:cNvPr id="75227" name="Group 475"/>
          <p:cNvGraphicFramePr>
            <a:graphicFrameLocks noGrp="1"/>
          </p:cNvGraphicFramePr>
          <p:nvPr/>
        </p:nvGraphicFramePr>
        <p:xfrm>
          <a:off x="22225" y="4327525"/>
          <a:ext cx="208280" cy="487680"/>
        </p:xfrm>
        <a:graphic>
          <a:graphicData uri="http://schemas.openxmlformats.org/drawingml/2006/table">
            <a:tbl>
              <a:tblPr/>
              <a:tblGrid>
                <a:gridCol w="208280"/>
              </a:tblGrid>
              <a:tr h="180975">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endParaRPr kumimoji="0" lang="zh-CN" altLang="en-US" sz="2600" b="0"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cap="flat">
                      <a:noFill/>
                    </a:lnR>
                    <a:lnT cap="flat">
                      <a:noFill/>
                    </a:lnT>
                    <a:lnB cap="flat">
                      <a:noFill/>
                    </a:lnB>
                    <a:lnTlToBr>
                      <a:noFill/>
                    </a:lnTlToBr>
                    <a:lnBlToTr>
                      <a:noFill/>
                    </a:lnBlToTr>
                    <a:noFill/>
                  </a:tcPr>
                </a:tc>
              </a:tr>
            </a:tbl>
          </a:graphicData>
        </a:graphic>
      </p:graphicFrame>
      <p:sp>
        <p:nvSpPr>
          <p:cNvPr id="17419" name="AutoShape 497"/>
          <p:cNvSpPr>
            <a:spLocks noChangeArrowheads="1"/>
          </p:cNvSpPr>
          <p:nvPr/>
        </p:nvSpPr>
        <p:spPr bwMode="auto">
          <a:xfrm>
            <a:off x="2124075" y="1989138"/>
            <a:ext cx="6840538" cy="4752975"/>
          </a:xfrm>
          <a:prstGeom prst="roundRect">
            <a:avLst>
              <a:gd name="adj" fmla="val 16667"/>
            </a:avLst>
          </a:prstGeom>
          <a:solidFill>
            <a:schemeClr val="folHlink"/>
          </a:solidFill>
          <a:ln w="9525">
            <a:solidFill>
              <a:srgbClr val="800000"/>
            </a:solidFill>
            <a:round/>
            <a:headEnd/>
            <a:tailEnd/>
          </a:ln>
        </p:spPr>
        <p:txBody>
          <a:bodyPr wrap="none" anchor="ctr"/>
          <a:lstStyle/>
          <a:p>
            <a:endParaRPr lang="zh-CN" altLang="en-US"/>
          </a:p>
        </p:txBody>
      </p:sp>
      <p:graphicFrame>
        <p:nvGraphicFramePr>
          <p:cNvPr id="75391" name="Group 639"/>
          <p:cNvGraphicFramePr>
            <a:graphicFrameLocks noGrp="1"/>
          </p:cNvGraphicFramePr>
          <p:nvPr>
            <p:ph idx="4294967295"/>
          </p:nvPr>
        </p:nvGraphicFramePr>
        <p:xfrm>
          <a:off x="2411413" y="2060575"/>
          <a:ext cx="6264275" cy="4586605"/>
        </p:xfrm>
        <a:graphic>
          <a:graphicData uri="http://schemas.openxmlformats.org/drawingml/2006/table">
            <a:tbl>
              <a:tblPr/>
              <a:tblGrid>
                <a:gridCol w="1152525"/>
                <a:gridCol w="619125"/>
                <a:gridCol w="436562"/>
                <a:gridCol w="498475"/>
                <a:gridCol w="498475"/>
                <a:gridCol w="568325"/>
                <a:gridCol w="427038"/>
                <a:gridCol w="569912"/>
                <a:gridCol w="498475"/>
                <a:gridCol w="498475"/>
                <a:gridCol w="496888"/>
              </a:tblGrid>
              <a:tr h="288925">
                <a:tc rowSpan="3">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宋体" pitchFamily="2" charset="-122"/>
                          <a:ea typeface="宋体" pitchFamily="2" charset="-122"/>
                        </a:rPr>
                        <a:t>相关因素</a:t>
                      </a:r>
                      <a:endParaRPr kumimoji="0" lang="zh-CN" altLang="en-US" sz="1200" b="0" i="0" u="none" strike="noStrike" cap="none" normalizeH="0" baseline="0" dirty="0" smtClean="0">
                        <a:ln>
                          <a:noFill/>
                        </a:ln>
                        <a:solidFill>
                          <a:schemeClr val="tx1"/>
                        </a:solidFill>
                        <a:effectLst/>
                        <a:latin typeface="Arial" charset="0"/>
                        <a:ea typeface="宋体" pitchFamily="2" charset="-122"/>
                      </a:endParaRPr>
                    </a:p>
                  </a:txBody>
                  <a:tcPr anchor="b" horzOverflow="overflow">
                    <a:lnL cap="flat">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10">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pitchFamily="2" charset="-122"/>
                          <a:ea typeface="宋体" pitchFamily="2" charset="-122"/>
                        </a:rPr>
                        <a:t>投资项目的风险状况及得分</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01613">
                <a:tc vMerge="1">
                  <a:txBody>
                    <a:bodyPr/>
                    <a:lstStyle/>
                    <a:p>
                      <a:endParaRPr lang="zh-CN" altLang="en-US"/>
                    </a:p>
                  </a:txBody>
                  <a:tcPr/>
                </a:tc>
                <a:tc grid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E</a:t>
                      </a:r>
                      <a:endParaRPr kumimoji="0" lang="en-US" altLang="zh-CN" sz="10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327025">
                <a:tc vMerge="1">
                  <a:txBody>
                    <a:bodyPr/>
                    <a:lstStyle/>
                    <a:p>
                      <a:endParaRPr lang="zh-CN" altLang="en-US"/>
                    </a:p>
                  </a:txBody>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pitchFamily="2" charset="-122"/>
                          <a:ea typeface="宋体" pitchFamily="2" charset="-122"/>
                        </a:rPr>
                        <a:t>状况</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pitchFamily="2" charset="-122"/>
                          <a:ea typeface="宋体" pitchFamily="2" charset="-122"/>
                        </a:rPr>
                        <a:t>得分</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pitchFamily="2" charset="-122"/>
                          <a:ea typeface="宋体" pitchFamily="2" charset="-122"/>
                        </a:rPr>
                        <a:t>状况</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pitchFamily="2" charset="-122"/>
                          <a:ea typeface="宋体" pitchFamily="2" charset="-122"/>
                        </a:rPr>
                        <a:t>得分</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pitchFamily="2" charset="-122"/>
                          <a:ea typeface="宋体" pitchFamily="2" charset="-122"/>
                        </a:rPr>
                        <a:t>状况</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pitchFamily="2" charset="-122"/>
                          <a:ea typeface="宋体" pitchFamily="2" charset="-122"/>
                        </a:rPr>
                        <a:t>得分</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pitchFamily="2" charset="-122"/>
                          <a:ea typeface="宋体" pitchFamily="2" charset="-122"/>
                        </a:rPr>
                        <a:t>状况</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宋体" pitchFamily="2" charset="-122"/>
                        </a:rPr>
                        <a:t>得分</a:t>
                      </a:r>
                      <a:endParaRPr kumimoji="0" lang="zh-CN" altLang="en-US" sz="1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宋体" pitchFamily="2" charset="-122"/>
                        </a:rPr>
                        <a:t>状况</a:t>
                      </a:r>
                      <a:endParaRPr kumimoji="0" lang="zh-CN" altLang="en-US" sz="1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宋体" pitchFamily="2" charset="-122"/>
                        </a:rPr>
                        <a:t>得分</a:t>
                      </a:r>
                      <a:endParaRPr kumimoji="0" lang="zh-CN" altLang="en-US" sz="1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0025">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pitchFamily="2" charset="-122"/>
                          <a:ea typeface="宋体" pitchFamily="2" charset="-122"/>
                        </a:rPr>
                        <a:t>市场竞争</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pitchFamily="2" charset="-122"/>
                          <a:ea typeface="宋体" pitchFamily="2" charset="-122"/>
                        </a:rPr>
                        <a:t>无</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pitchFamily="2" charset="-122"/>
                          <a:ea typeface="宋体" pitchFamily="2" charset="-122"/>
                        </a:rPr>
                        <a:t>较弱</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pitchFamily="2" charset="-122"/>
                          <a:ea typeface="宋体" pitchFamily="2" charset="-122"/>
                        </a:rPr>
                        <a:t>一般</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pitchFamily="2" charset="-122"/>
                          <a:ea typeface="宋体" pitchFamily="2" charset="-122"/>
                        </a:rPr>
                        <a:t>较强</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1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宋体" pitchFamily="2" charset="-122"/>
                        </a:rPr>
                        <a:t>很强</a:t>
                      </a:r>
                      <a:endParaRPr kumimoji="0" lang="zh-CN" altLang="en-US" sz="1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a:t>
                      </a:r>
                      <a:endParaRPr kumimoji="0" lang="en-US" altLang="zh-CN" sz="1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201613">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pitchFamily="2" charset="-122"/>
                          <a:ea typeface="宋体" pitchFamily="2" charset="-122"/>
                        </a:rPr>
                        <a:t>战略上的协调</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pitchFamily="2" charset="-122"/>
                          <a:ea typeface="宋体" pitchFamily="2" charset="-122"/>
                        </a:rPr>
                        <a:t>很好</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pitchFamily="2" charset="-122"/>
                          <a:ea typeface="宋体" pitchFamily="2" charset="-122"/>
                        </a:rPr>
                        <a:t>较好</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pitchFamily="2" charset="-122"/>
                          <a:ea typeface="宋体" pitchFamily="2" charset="-122"/>
                        </a:rPr>
                        <a:t>一般</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pitchFamily="2" charset="-122"/>
                          <a:ea typeface="宋体" pitchFamily="2" charset="-122"/>
                        </a:rPr>
                        <a:t>较差</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1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宋体" pitchFamily="2" charset="-122"/>
                        </a:rPr>
                        <a:t>很差</a:t>
                      </a:r>
                      <a:endParaRPr kumimoji="0" lang="zh-CN" altLang="en-US" sz="1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a:t>
                      </a:r>
                      <a:endParaRPr kumimoji="0" lang="en-US" altLang="zh-CN" sz="1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201613">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pitchFamily="2" charset="-122"/>
                          <a:ea typeface="宋体" pitchFamily="2" charset="-122"/>
                        </a:rPr>
                        <a:t>投资回收期</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a:t>
                      </a:r>
                      <a:r>
                        <a:rPr kumimoji="0" lang="zh-CN" altLang="en-US"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年</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年</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2.5</a:t>
                      </a:r>
                      <a:r>
                        <a:rPr kumimoji="0" lang="zh-CN" altLang="en-US"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年</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r>
                        <a:rPr kumimoji="0" lang="zh-CN" altLang="en-US"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年</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1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r>
                        <a:rPr kumimoji="0" lang="zh-CN" altLang="en-US" sz="10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年</a:t>
                      </a:r>
                      <a:endParaRPr kumimoji="0" lang="zh-CN" altLang="en-US" sz="1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a:t>
                      </a:r>
                      <a:endParaRPr kumimoji="0" lang="en-US" altLang="zh-CN" sz="1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200025">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pitchFamily="2" charset="-122"/>
                          <a:ea typeface="宋体" pitchFamily="2" charset="-122"/>
                        </a:rPr>
                        <a:t>资源供应</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pitchFamily="2" charset="-122"/>
                          <a:ea typeface="宋体" pitchFamily="2" charset="-122"/>
                        </a:rPr>
                        <a:t>一般</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pitchFamily="2" charset="-122"/>
                          <a:ea typeface="宋体" pitchFamily="2" charset="-122"/>
                        </a:rPr>
                        <a:t>很好</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pitchFamily="2" charset="-122"/>
                          <a:ea typeface="宋体" pitchFamily="2" charset="-122"/>
                        </a:rPr>
                        <a:t>较好</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pitchFamily="2" charset="-122"/>
                          <a:ea typeface="宋体" pitchFamily="2" charset="-122"/>
                        </a:rPr>
                        <a:t>很差</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a:t>
                      </a:r>
                      <a:endParaRPr kumimoji="0" lang="en-US" altLang="zh-CN" sz="1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宋体" pitchFamily="2" charset="-122"/>
                        </a:rPr>
                        <a:t>较差</a:t>
                      </a:r>
                      <a:endParaRPr kumimoji="0" lang="zh-CN" altLang="en-US" sz="1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1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r h="201613">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pitchFamily="2" charset="-122"/>
                          <a:ea typeface="宋体" pitchFamily="2" charset="-122"/>
                        </a:rPr>
                        <a:t>总分</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22</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41</a:t>
                      </a:r>
                      <a:endParaRPr kumimoji="0" lang="en-US" altLang="zh-CN" sz="1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49</a:t>
                      </a:r>
                      <a:endParaRPr kumimoji="0" lang="en-US" altLang="zh-CN" sz="1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1613">
                <a:tc gridSpan="11">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宋体" pitchFamily="2" charset="-122"/>
                          <a:ea typeface="宋体" pitchFamily="2" charset="-122"/>
                        </a:rPr>
                        <a:t>总分</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rPr>
                        <a:t>风险等级</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rPr>
                        <a:t>调整后的折现率</a:t>
                      </a:r>
                      <a:endParaRPr kumimoji="0" lang="zh-CN" altLang="en-US" sz="1200" b="0" i="0" u="none" strike="noStrike" cap="none" normalizeH="0" baseline="0" dirty="0" smtClean="0">
                        <a:ln>
                          <a:noFill/>
                        </a:ln>
                        <a:solidFill>
                          <a:schemeClr val="tx1"/>
                        </a:solidFill>
                        <a:effectLst/>
                        <a:latin typeface="Arial" charset="0"/>
                        <a:ea typeface="宋体" pitchFamily="2" charset="-122"/>
                      </a:endParaRPr>
                    </a:p>
                  </a:txBody>
                  <a:tcPr horzOverflow="overflow">
                    <a:lnL cap="flat">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00025">
                <a:tc gridSpan="11">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r>
                        <a:rPr kumimoji="0" lang="en-US" altLang="zh-CN" sz="1200" b="0" i="0" u="none" strike="noStrike" cap="none" normalizeH="0" baseline="0" smtClean="0">
                          <a:ln>
                            <a:noFill/>
                          </a:ln>
                          <a:solidFill>
                            <a:schemeClr val="tx1"/>
                          </a:solidFill>
                          <a:effectLst/>
                          <a:latin typeface="Arial"/>
                          <a:ea typeface="宋体" pitchFamily="2" charset="-122"/>
                          <a:cs typeface="Times New Roman" pitchFamily="18" charset="0"/>
                        </a:rPr>
                        <a:t>—</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                       </a:t>
                      </a:r>
                      <a:r>
                        <a:rPr kumimoji="0" lang="zh-CN" altLang="en-US"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很低</a:t>
                      </a: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cap="flat">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01613">
                <a:tc gridSpan="11">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r>
                        <a:rPr kumimoji="0" lang="en-US" altLang="zh-CN" sz="1200" b="0" i="0" u="none" strike="noStrike" cap="none" normalizeH="0" baseline="0" smtClean="0">
                          <a:ln>
                            <a:noFill/>
                          </a:ln>
                          <a:solidFill>
                            <a:schemeClr val="tx1"/>
                          </a:solidFill>
                          <a:effectLst/>
                          <a:latin typeface="Arial"/>
                          <a:ea typeface="宋体" pitchFamily="2" charset="-122"/>
                          <a:cs typeface="Times New Roman" pitchFamily="18" charset="0"/>
                        </a:rPr>
                        <a:t>—</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16                      </a:t>
                      </a:r>
                      <a:r>
                        <a:rPr kumimoji="0" lang="zh-CN" altLang="en-US"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较低</a:t>
                      </a: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cap="flat">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01613">
                <a:tc gridSpan="11">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16</a:t>
                      </a:r>
                      <a:r>
                        <a:rPr kumimoji="0" lang="en-US" altLang="zh-CN" sz="1200" b="0" i="0" u="none" strike="noStrike" cap="none" normalizeH="0" baseline="0" smtClean="0">
                          <a:ln>
                            <a:noFill/>
                          </a:ln>
                          <a:solidFill>
                            <a:schemeClr val="tx1"/>
                          </a:solidFill>
                          <a:effectLst/>
                          <a:latin typeface="Arial"/>
                          <a:ea typeface="宋体" pitchFamily="2" charset="-122"/>
                          <a:cs typeface="Times New Roman" pitchFamily="18" charset="0"/>
                        </a:rPr>
                        <a:t>—</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24                     </a:t>
                      </a:r>
                      <a:r>
                        <a:rPr kumimoji="0" lang="zh-CN" altLang="en-US"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一般</a:t>
                      </a: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cap="flat">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00025">
                <a:tc gridSpan="11">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24</a:t>
                      </a:r>
                      <a:r>
                        <a:rPr kumimoji="0" lang="en-US" altLang="zh-CN" sz="1200" b="0" i="0" u="none" strike="noStrike" cap="none" normalizeH="0" baseline="0" smtClean="0">
                          <a:ln>
                            <a:noFill/>
                          </a:ln>
                          <a:solidFill>
                            <a:schemeClr val="tx1"/>
                          </a:solidFill>
                          <a:effectLst/>
                          <a:latin typeface="Arial"/>
                          <a:ea typeface="宋体" pitchFamily="2" charset="-122"/>
                          <a:cs typeface="Times New Roman" pitchFamily="18" charset="0"/>
                        </a:rPr>
                        <a:t>—</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32                     </a:t>
                      </a:r>
                      <a:r>
                        <a:rPr kumimoji="0" lang="zh-CN" altLang="en-US"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较高</a:t>
                      </a: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cap="flat">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04788">
                <a:tc gridSpan="11">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32</a:t>
                      </a:r>
                      <a:r>
                        <a:rPr kumimoji="0" lang="en-US" altLang="zh-CN" sz="1200" b="0" i="0" u="none" strike="noStrike" cap="none" normalizeH="0" baseline="0" smtClean="0">
                          <a:ln>
                            <a:noFill/>
                          </a:ln>
                          <a:solidFill>
                            <a:schemeClr val="tx1"/>
                          </a:solidFill>
                          <a:effectLst/>
                          <a:latin typeface="Arial"/>
                          <a:ea typeface="宋体" pitchFamily="2" charset="-122"/>
                          <a:cs typeface="Times New Roman" pitchFamily="18" charset="0"/>
                        </a:rPr>
                        <a:t>—</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40                     </a:t>
                      </a:r>
                      <a:r>
                        <a:rPr kumimoji="0" lang="zh-CN" altLang="en-US"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很高</a:t>
                      </a: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17%</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cap="flat">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00025">
                <a:tc gridSpan="11">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40</a:t>
                      </a:r>
                      <a:r>
                        <a:rPr kumimoji="0" lang="zh-CN" altLang="en-US"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分以上</a:t>
                      </a: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最高</a:t>
                      </a: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25%</a:t>
                      </a:r>
                      <a:r>
                        <a:rPr kumimoji="0" lang="zh-CN" altLang="en-US"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以上</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01613">
                <a:tc gridSpan="11">
                  <a:txBody>
                    <a:bodyPr/>
                    <a:lstStyle/>
                    <a:p>
                      <a:pPr marL="0" marR="0" lvl="0" indent="0" algn="just" defTabSz="914400" rtl="0" eaLnBrk="0" fontAlgn="t"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KA=9%    KB=7%   KC=12%    KD=25%    KE</a:t>
                      </a:r>
                      <a:r>
                        <a:rPr kumimoji="0"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25%</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AutoShape 5"/>
          <p:cNvSpPr>
            <a:spLocks noChangeArrowheads="1"/>
          </p:cNvSpPr>
          <p:nvPr/>
        </p:nvSpPr>
        <p:spPr bwMode="auto">
          <a:xfrm>
            <a:off x="5076825" y="188913"/>
            <a:ext cx="2808288" cy="503237"/>
          </a:xfrm>
          <a:prstGeom prst="flowChartAlternateProcess">
            <a:avLst/>
          </a:prstGeom>
          <a:solidFill>
            <a:srgbClr val="000080"/>
          </a:solidFill>
          <a:ln w="9525">
            <a:solidFill>
              <a:schemeClr val="tx1"/>
            </a:solidFill>
            <a:miter lim="800000"/>
            <a:headEnd/>
            <a:tailEnd/>
          </a:ln>
        </p:spPr>
        <p:txBody>
          <a:bodyPr wrap="none" anchor="ctr"/>
          <a:lstStyle/>
          <a:p>
            <a:pPr algn="ctr"/>
            <a:r>
              <a:rPr lang="en-US" altLang="zh-CN" b="1">
                <a:solidFill>
                  <a:schemeClr val="bg1"/>
                </a:solidFill>
              </a:rPr>
              <a:t>8.3 </a:t>
            </a:r>
            <a:r>
              <a:rPr lang="zh-CN" altLang="en-US" b="1">
                <a:solidFill>
                  <a:schemeClr val="bg1"/>
                </a:solidFill>
              </a:rPr>
              <a:t>风险投资决策</a:t>
            </a:r>
          </a:p>
        </p:txBody>
      </p:sp>
      <p:sp>
        <p:nvSpPr>
          <p:cNvPr id="46083" name="Text Box 6"/>
          <p:cNvSpPr txBox="1">
            <a:spLocks noChangeArrowheads="1"/>
          </p:cNvSpPr>
          <p:nvPr/>
        </p:nvSpPr>
        <p:spPr bwMode="auto">
          <a:xfrm>
            <a:off x="0" y="908050"/>
            <a:ext cx="9144000" cy="457200"/>
          </a:xfrm>
          <a:prstGeom prst="rect">
            <a:avLst/>
          </a:prstGeom>
          <a:solidFill>
            <a:srgbClr val="A11D26"/>
          </a:solidFill>
          <a:ln w="9525">
            <a:noFill/>
            <a:miter lim="800000"/>
            <a:headEnd/>
            <a:tailEnd/>
          </a:ln>
        </p:spPr>
        <p:txBody>
          <a:bodyPr>
            <a:spAutoFit/>
          </a:bodyPr>
          <a:lstStyle/>
          <a:p>
            <a:pPr algn="just" eaLnBrk="0" hangingPunct="0">
              <a:spcBef>
                <a:spcPct val="50000"/>
              </a:spcBef>
            </a:pPr>
            <a:r>
              <a:rPr lang="en-US" altLang="zh-CN" sz="2400" b="1">
                <a:solidFill>
                  <a:schemeClr val="bg1"/>
                </a:solidFill>
              </a:rPr>
              <a:t>8.3.2 </a:t>
            </a:r>
            <a:r>
              <a:rPr lang="zh-CN" altLang="en-US" sz="2400" b="1">
                <a:solidFill>
                  <a:schemeClr val="bg1"/>
                </a:solidFill>
              </a:rPr>
              <a:t>按风险调整现金流量法</a:t>
            </a:r>
          </a:p>
        </p:txBody>
      </p:sp>
      <p:grpSp>
        <p:nvGrpSpPr>
          <p:cNvPr id="2" name="Group 10"/>
          <p:cNvGrpSpPr>
            <a:grpSpLocks/>
          </p:cNvGrpSpPr>
          <p:nvPr/>
        </p:nvGrpSpPr>
        <p:grpSpPr bwMode="auto">
          <a:xfrm>
            <a:off x="107950" y="1484313"/>
            <a:ext cx="8707438" cy="1071562"/>
            <a:chOff x="68" y="935"/>
            <a:chExt cx="5485" cy="635"/>
          </a:xfrm>
        </p:grpSpPr>
        <p:sp>
          <p:nvSpPr>
            <p:cNvPr id="46093" name="AutoShape 7"/>
            <p:cNvSpPr>
              <a:spLocks noChangeArrowheads="1"/>
            </p:cNvSpPr>
            <p:nvPr/>
          </p:nvSpPr>
          <p:spPr bwMode="auto">
            <a:xfrm>
              <a:off x="68" y="935"/>
              <a:ext cx="5485" cy="635"/>
            </a:xfrm>
            <a:prstGeom prst="roundRect">
              <a:avLst>
                <a:gd name="adj" fmla="val 16667"/>
              </a:avLst>
            </a:prstGeom>
            <a:solidFill>
              <a:schemeClr val="folHlink"/>
            </a:solidFill>
            <a:ln w="9525">
              <a:solidFill>
                <a:srgbClr val="800000"/>
              </a:solidFill>
              <a:round/>
              <a:headEnd/>
              <a:tailEnd/>
            </a:ln>
          </p:spPr>
          <p:txBody>
            <a:bodyPr wrap="none" anchor="ctr"/>
            <a:lstStyle/>
            <a:p>
              <a:endParaRPr lang="zh-CN" altLang="en-US"/>
            </a:p>
          </p:txBody>
        </p:sp>
        <p:sp>
          <p:nvSpPr>
            <p:cNvPr id="46094" name="Text Box 8"/>
            <p:cNvSpPr txBox="1">
              <a:spLocks noChangeArrowheads="1"/>
            </p:cNvSpPr>
            <p:nvPr/>
          </p:nvSpPr>
          <p:spPr bwMode="auto">
            <a:xfrm>
              <a:off x="203" y="935"/>
              <a:ext cx="5217" cy="543"/>
            </a:xfrm>
            <a:prstGeom prst="rect">
              <a:avLst/>
            </a:prstGeom>
            <a:noFill/>
            <a:ln w="9525">
              <a:noFill/>
              <a:miter lim="800000"/>
              <a:headEnd/>
              <a:tailEnd/>
            </a:ln>
          </p:spPr>
          <p:txBody>
            <a:bodyPr>
              <a:spAutoFit/>
            </a:bodyPr>
            <a:lstStyle/>
            <a:p>
              <a:pPr>
                <a:spcBef>
                  <a:spcPct val="50000"/>
                </a:spcBef>
              </a:pPr>
              <a:r>
                <a:rPr lang="zh-CN" altLang="en-US"/>
                <a:t>       由于风险的存在，使得各年的现金流量变得不确定，为此，就需要按风险情况对各年的现金流量进行调整。这种先按风险调整现金流量，然后进行长期投资决策的评价方法，叫</a:t>
              </a:r>
              <a:r>
                <a:rPr lang="zh-CN" altLang="en-US" b="1"/>
                <a:t>按风险调整现金流量法</a:t>
              </a:r>
              <a:r>
                <a:rPr lang="zh-CN" altLang="en-US"/>
                <a:t>。 </a:t>
              </a:r>
            </a:p>
          </p:txBody>
        </p:sp>
      </p:grpSp>
      <p:sp>
        <p:nvSpPr>
          <p:cNvPr id="46085" name="Rectangle 11"/>
          <p:cNvSpPr>
            <a:spLocks noChangeArrowheads="1"/>
          </p:cNvSpPr>
          <p:nvPr/>
        </p:nvSpPr>
        <p:spPr bwMode="auto">
          <a:xfrm>
            <a:off x="179388" y="2708275"/>
            <a:ext cx="1970087" cy="366713"/>
          </a:xfrm>
          <a:prstGeom prst="rect">
            <a:avLst/>
          </a:prstGeom>
          <a:noFill/>
          <a:ln w="9525">
            <a:noFill/>
            <a:miter lim="800000"/>
            <a:headEnd/>
            <a:tailEnd/>
          </a:ln>
        </p:spPr>
        <p:txBody>
          <a:bodyPr wrap="none" anchor="ctr">
            <a:spAutoFit/>
          </a:bodyPr>
          <a:lstStyle/>
          <a:p>
            <a:pPr eaLnBrk="0" hangingPunct="0"/>
            <a:r>
              <a:rPr lang="en-US" altLang="zh-CN" b="1"/>
              <a:t>1</a:t>
            </a:r>
            <a:r>
              <a:rPr lang="zh-CN" altLang="en-US" b="1"/>
              <a:t>、确定当量法</a:t>
            </a:r>
          </a:p>
        </p:txBody>
      </p:sp>
      <p:sp>
        <p:nvSpPr>
          <p:cNvPr id="46086" name="Rectangle 12"/>
          <p:cNvSpPr>
            <a:spLocks noChangeArrowheads="1"/>
          </p:cNvSpPr>
          <p:nvPr/>
        </p:nvSpPr>
        <p:spPr bwMode="auto">
          <a:xfrm>
            <a:off x="323850" y="3068638"/>
            <a:ext cx="8424863" cy="915987"/>
          </a:xfrm>
          <a:prstGeom prst="rect">
            <a:avLst/>
          </a:prstGeom>
          <a:noFill/>
          <a:ln w="9525">
            <a:noFill/>
            <a:miter lim="800000"/>
            <a:headEnd/>
            <a:tailEnd/>
          </a:ln>
        </p:spPr>
        <p:txBody>
          <a:bodyPr anchor="ctr">
            <a:spAutoFit/>
          </a:bodyPr>
          <a:lstStyle/>
          <a:p>
            <a:pPr eaLnBrk="0" hangingPunct="0"/>
            <a:r>
              <a:rPr lang="zh-CN" altLang="en-US"/>
              <a:t>   把不确定的各年现金流量，按照一定的系数（通常称为约当系数）折算为大约相当于确定的现金流量的数量，然后，利用无风险折现率来评价风险投资项目的决策分析方法。</a:t>
            </a:r>
          </a:p>
        </p:txBody>
      </p:sp>
      <p:sp>
        <p:nvSpPr>
          <p:cNvPr id="46087" name="Rectangle 14"/>
          <p:cNvSpPr>
            <a:spLocks noChangeArrowheads="1"/>
          </p:cNvSpPr>
          <p:nvPr/>
        </p:nvSpPr>
        <p:spPr bwMode="auto">
          <a:xfrm>
            <a:off x="1116013" y="4289425"/>
            <a:ext cx="5040312" cy="366713"/>
          </a:xfrm>
          <a:prstGeom prst="rect">
            <a:avLst/>
          </a:prstGeom>
          <a:noFill/>
          <a:ln w="9525">
            <a:noFill/>
            <a:miter lim="800000"/>
            <a:headEnd/>
            <a:tailEnd/>
          </a:ln>
        </p:spPr>
        <p:txBody>
          <a:bodyPr anchor="ctr">
            <a:spAutoFit/>
          </a:bodyPr>
          <a:lstStyle/>
          <a:p>
            <a:pPr eaLnBrk="0" hangingPunct="0"/>
            <a:r>
              <a:rPr lang="zh-CN" altLang="en-US">
                <a:latin typeface="Times New Roman" pitchFamily="18" charset="0"/>
                <a:cs typeface="Times New Roman" pitchFamily="18" charset="0"/>
              </a:rPr>
              <a:t>肯定的现金流量＝期望现金流量</a:t>
            </a:r>
            <a:r>
              <a:rPr lang="en-US" altLang="zh-CN"/>
              <a:t>×</a:t>
            </a:r>
            <a:r>
              <a:rPr lang="zh-CN" altLang="en-US"/>
              <a:t>约当系数</a:t>
            </a:r>
          </a:p>
        </p:txBody>
      </p:sp>
      <p:sp>
        <p:nvSpPr>
          <p:cNvPr id="46088" name="Text Box 17"/>
          <p:cNvSpPr txBox="1">
            <a:spLocks noChangeArrowheads="1"/>
          </p:cNvSpPr>
          <p:nvPr/>
        </p:nvSpPr>
        <p:spPr bwMode="auto">
          <a:xfrm>
            <a:off x="468313" y="4868863"/>
            <a:ext cx="8280400" cy="1190625"/>
          </a:xfrm>
          <a:prstGeom prst="rect">
            <a:avLst/>
          </a:prstGeom>
          <a:noFill/>
          <a:ln w="9525">
            <a:noFill/>
            <a:miter lim="800000"/>
            <a:headEnd/>
            <a:tailEnd/>
          </a:ln>
        </p:spPr>
        <p:txBody>
          <a:bodyPr>
            <a:spAutoFit/>
          </a:bodyPr>
          <a:lstStyle/>
          <a:p>
            <a:pPr>
              <a:spcBef>
                <a:spcPct val="50000"/>
              </a:spcBef>
            </a:pPr>
            <a:r>
              <a:rPr lang="zh-CN" altLang="en-US"/>
              <a:t>       在进行评价时，可根据各年现金流量风险的大小，选取不同的约当系数，当现金流量为确定时，可取</a:t>
            </a:r>
            <a:r>
              <a:rPr lang="en-US" altLang="zh-CN"/>
              <a:t>d</a:t>
            </a:r>
            <a:r>
              <a:rPr lang="zh-CN" altLang="en-US"/>
              <a:t>＝</a:t>
            </a:r>
            <a:r>
              <a:rPr lang="en-US" altLang="zh-CN"/>
              <a:t>1.00</a:t>
            </a:r>
            <a:r>
              <a:rPr lang="zh-CN" altLang="en-US"/>
              <a:t>，当现金流量的风险很小时，可取</a:t>
            </a:r>
            <a:r>
              <a:rPr lang="en-US" altLang="zh-CN"/>
              <a:t>1.00</a:t>
            </a:r>
            <a:r>
              <a:rPr lang="zh-CN" altLang="en-US"/>
              <a:t>＞</a:t>
            </a:r>
            <a:r>
              <a:rPr lang="en-US" altLang="zh-CN"/>
              <a:t>d≥0.80</a:t>
            </a:r>
            <a:r>
              <a:rPr lang="zh-CN" altLang="en-US"/>
              <a:t>；当风险一般时，可取</a:t>
            </a:r>
            <a:r>
              <a:rPr lang="en-US" altLang="zh-CN"/>
              <a:t>0.80</a:t>
            </a:r>
            <a:r>
              <a:rPr lang="zh-CN" altLang="en-US"/>
              <a:t>＞</a:t>
            </a:r>
            <a:r>
              <a:rPr lang="en-US" altLang="zh-CN"/>
              <a:t>d≥0.40</a:t>
            </a:r>
            <a:r>
              <a:rPr lang="zh-CN" altLang="en-US"/>
              <a:t>；当现金流量风险很大时，可取</a:t>
            </a:r>
            <a:r>
              <a:rPr lang="en-US" altLang="zh-CN"/>
              <a:t>0.40</a:t>
            </a:r>
            <a:r>
              <a:rPr lang="zh-CN" altLang="en-US"/>
              <a:t>＞</a:t>
            </a:r>
            <a:r>
              <a:rPr lang="en-US" altLang="zh-CN"/>
              <a:t>d</a:t>
            </a:r>
            <a:r>
              <a:rPr lang="zh-CN" altLang="en-US"/>
              <a:t>＞</a:t>
            </a:r>
            <a:r>
              <a:rPr lang="en-US" altLang="zh-CN"/>
              <a:t>0</a:t>
            </a:r>
            <a:r>
              <a:rPr lang="zh-CN" altLang="en-US"/>
              <a:t>。</a:t>
            </a:r>
          </a:p>
        </p:txBody>
      </p:sp>
      <p:sp>
        <p:nvSpPr>
          <p:cNvPr id="46089" name="AutoShape 18"/>
          <p:cNvSpPr>
            <a:spLocks noChangeArrowheads="1"/>
          </p:cNvSpPr>
          <p:nvPr/>
        </p:nvSpPr>
        <p:spPr bwMode="auto">
          <a:xfrm>
            <a:off x="5508625" y="3860800"/>
            <a:ext cx="1655763" cy="431800"/>
          </a:xfrm>
          <a:prstGeom prst="wedgeEllipseCallout">
            <a:avLst>
              <a:gd name="adj1" fmla="val -43750"/>
              <a:gd name="adj2" fmla="val 70000"/>
            </a:avLst>
          </a:prstGeom>
          <a:solidFill>
            <a:srgbClr val="800000"/>
          </a:solidFill>
          <a:ln w="9525">
            <a:solidFill>
              <a:schemeClr val="tx1"/>
            </a:solidFill>
            <a:miter lim="800000"/>
            <a:headEnd/>
            <a:tailEnd/>
          </a:ln>
        </p:spPr>
        <p:txBody>
          <a:bodyPr/>
          <a:lstStyle/>
          <a:p>
            <a:pPr algn="ctr"/>
            <a:r>
              <a:rPr lang="zh-CN" altLang="en-US" sz="1400" b="1">
                <a:solidFill>
                  <a:schemeClr val="bg1"/>
                </a:solidFill>
              </a:rPr>
              <a:t>一般用</a:t>
            </a:r>
            <a:r>
              <a:rPr lang="en-US" altLang="zh-CN" sz="1400" b="1">
                <a:solidFill>
                  <a:schemeClr val="bg1"/>
                </a:solidFill>
              </a:rPr>
              <a:t>d</a:t>
            </a:r>
            <a:r>
              <a:rPr lang="zh-CN" altLang="en-US" sz="1400" b="1">
                <a:solidFill>
                  <a:schemeClr val="bg1"/>
                </a:solidFill>
              </a:rPr>
              <a:t>表示</a:t>
            </a:r>
          </a:p>
        </p:txBody>
      </p:sp>
      <p:sp>
        <p:nvSpPr>
          <p:cNvPr id="46090" name="Line 19"/>
          <p:cNvSpPr>
            <a:spLocks noChangeShapeType="1"/>
          </p:cNvSpPr>
          <p:nvPr/>
        </p:nvSpPr>
        <p:spPr bwMode="auto">
          <a:xfrm>
            <a:off x="4643438" y="4652963"/>
            <a:ext cx="865187" cy="0"/>
          </a:xfrm>
          <a:prstGeom prst="line">
            <a:avLst/>
          </a:prstGeom>
          <a:noFill/>
          <a:ln w="28575">
            <a:solidFill>
              <a:srgbClr val="800000"/>
            </a:solidFill>
            <a:round/>
            <a:headEnd/>
            <a:tailEnd/>
          </a:ln>
        </p:spPr>
        <p:txBody>
          <a:bodyPr/>
          <a:lstStyle/>
          <a:p>
            <a:endParaRPr lang="zh-CN" altLang="en-US"/>
          </a:p>
        </p:txBody>
      </p:sp>
      <p:sp>
        <p:nvSpPr>
          <p:cNvPr id="46091" name="AutoShape 20"/>
          <p:cNvSpPr>
            <a:spLocks noChangeArrowheads="1"/>
          </p:cNvSpPr>
          <p:nvPr/>
        </p:nvSpPr>
        <p:spPr bwMode="auto">
          <a:xfrm rot="10800000">
            <a:off x="4572000" y="5876925"/>
            <a:ext cx="3240088" cy="792163"/>
          </a:xfrm>
          <a:prstGeom prst="flowChartMagneticTape">
            <a:avLst/>
          </a:prstGeom>
          <a:solidFill>
            <a:srgbClr val="800000"/>
          </a:solidFill>
          <a:ln w="9525">
            <a:solidFill>
              <a:schemeClr val="tx1"/>
            </a:solidFill>
            <a:miter lim="800000"/>
            <a:headEnd/>
            <a:tailEnd/>
          </a:ln>
        </p:spPr>
        <p:txBody>
          <a:bodyPr wrap="none" anchor="ctr"/>
          <a:lstStyle/>
          <a:p>
            <a:endParaRPr lang="zh-CN" altLang="en-US"/>
          </a:p>
        </p:txBody>
      </p:sp>
      <p:sp>
        <p:nvSpPr>
          <p:cNvPr id="46092" name="Text Box 21"/>
          <p:cNvSpPr txBox="1">
            <a:spLocks noChangeArrowheads="1"/>
          </p:cNvSpPr>
          <p:nvPr/>
        </p:nvSpPr>
        <p:spPr bwMode="auto">
          <a:xfrm>
            <a:off x="5003800" y="5876925"/>
            <a:ext cx="2376488" cy="730250"/>
          </a:xfrm>
          <a:prstGeom prst="rect">
            <a:avLst/>
          </a:prstGeom>
          <a:noFill/>
          <a:ln w="9525">
            <a:noFill/>
            <a:miter lim="800000"/>
            <a:headEnd/>
            <a:tailEnd/>
          </a:ln>
        </p:spPr>
        <p:txBody>
          <a:bodyPr>
            <a:spAutoFit/>
          </a:bodyPr>
          <a:lstStyle/>
          <a:p>
            <a:pPr>
              <a:spcBef>
                <a:spcPct val="50000"/>
              </a:spcBef>
            </a:pPr>
            <a:r>
              <a:rPr lang="en-US" altLang="zh-CN" sz="1400" b="1">
                <a:solidFill>
                  <a:schemeClr val="bg1"/>
                </a:solidFill>
              </a:rPr>
              <a:t>d</a:t>
            </a:r>
            <a:r>
              <a:rPr lang="zh-CN" altLang="en-US" sz="1400" b="1">
                <a:solidFill>
                  <a:schemeClr val="bg1"/>
                </a:solidFill>
              </a:rPr>
              <a:t>的确定方法有两种：标准离差率、不同分析人员给出的约当系数加权平均</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9" name="AutoShape 4"/>
          <p:cNvSpPr>
            <a:spLocks noChangeArrowheads="1"/>
          </p:cNvSpPr>
          <p:nvPr/>
        </p:nvSpPr>
        <p:spPr bwMode="auto">
          <a:xfrm>
            <a:off x="5076825" y="188913"/>
            <a:ext cx="2808288" cy="503237"/>
          </a:xfrm>
          <a:prstGeom prst="flowChartAlternateProcess">
            <a:avLst/>
          </a:prstGeom>
          <a:solidFill>
            <a:srgbClr val="000080"/>
          </a:solidFill>
          <a:ln w="9525">
            <a:solidFill>
              <a:schemeClr val="tx1"/>
            </a:solidFill>
            <a:miter lim="800000"/>
            <a:headEnd/>
            <a:tailEnd/>
          </a:ln>
        </p:spPr>
        <p:txBody>
          <a:bodyPr wrap="none" anchor="ctr"/>
          <a:lstStyle/>
          <a:p>
            <a:pPr algn="ctr"/>
            <a:r>
              <a:rPr lang="en-US" altLang="zh-CN" b="1">
                <a:solidFill>
                  <a:schemeClr val="bg1"/>
                </a:solidFill>
              </a:rPr>
              <a:t>8.3 </a:t>
            </a:r>
            <a:r>
              <a:rPr lang="zh-CN" altLang="en-US" b="1">
                <a:solidFill>
                  <a:schemeClr val="bg1"/>
                </a:solidFill>
              </a:rPr>
              <a:t>风险投资决策</a:t>
            </a:r>
          </a:p>
        </p:txBody>
      </p:sp>
      <p:sp>
        <p:nvSpPr>
          <p:cNvPr id="18440" name="Text Box 5"/>
          <p:cNvSpPr txBox="1">
            <a:spLocks noChangeArrowheads="1"/>
          </p:cNvSpPr>
          <p:nvPr/>
        </p:nvSpPr>
        <p:spPr bwMode="auto">
          <a:xfrm>
            <a:off x="0" y="908050"/>
            <a:ext cx="9144000" cy="457200"/>
          </a:xfrm>
          <a:prstGeom prst="rect">
            <a:avLst/>
          </a:prstGeom>
          <a:solidFill>
            <a:srgbClr val="A11D26"/>
          </a:solidFill>
          <a:ln w="9525">
            <a:noFill/>
            <a:miter lim="800000"/>
            <a:headEnd/>
            <a:tailEnd/>
          </a:ln>
        </p:spPr>
        <p:txBody>
          <a:bodyPr>
            <a:spAutoFit/>
          </a:bodyPr>
          <a:lstStyle/>
          <a:p>
            <a:pPr algn="just" eaLnBrk="0" hangingPunct="0">
              <a:spcBef>
                <a:spcPct val="50000"/>
              </a:spcBef>
            </a:pPr>
            <a:r>
              <a:rPr lang="en-US" altLang="zh-CN" sz="2400" b="1">
                <a:solidFill>
                  <a:schemeClr val="bg1"/>
                </a:solidFill>
              </a:rPr>
              <a:t>8.3.2 </a:t>
            </a:r>
            <a:r>
              <a:rPr lang="zh-CN" altLang="en-US" sz="2400" b="1">
                <a:solidFill>
                  <a:schemeClr val="bg1"/>
                </a:solidFill>
              </a:rPr>
              <a:t>按风险调整现金流量法</a:t>
            </a:r>
          </a:p>
        </p:txBody>
      </p:sp>
      <p:sp>
        <p:nvSpPr>
          <p:cNvPr id="18441" name="Rectangle 6"/>
          <p:cNvSpPr>
            <a:spLocks noChangeArrowheads="1"/>
          </p:cNvSpPr>
          <p:nvPr/>
        </p:nvSpPr>
        <p:spPr bwMode="auto">
          <a:xfrm>
            <a:off x="468313" y="1628775"/>
            <a:ext cx="1498600" cy="366713"/>
          </a:xfrm>
          <a:prstGeom prst="rect">
            <a:avLst/>
          </a:prstGeom>
          <a:noFill/>
          <a:ln w="9525">
            <a:noFill/>
            <a:miter lim="800000"/>
            <a:headEnd/>
            <a:tailEnd/>
          </a:ln>
        </p:spPr>
        <p:txBody>
          <a:bodyPr wrap="none" anchor="ctr">
            <a:spAutoFit/>
          </a:bodyPr>
          <a:lstStyle/>
          <a:p>
            <a:pPr eaLnBrk="0" hangingPunct="0"/>
            <a:r>
              <a:rPr lang="en-US" altLang="zh-CN" b="1"/>
              <a:t>2</a:t>
            </a:r>
            <a:r>
              <a:rPr lang="zh-CN" altLang="en-US" b="1"/>
              <a:t>、概率法</a:t>
            </a:r>
          </a:p>
        </p:txBody>
      </p:sp>
      <p:sp>
        <p:nvSpPr>
          <p:cNvPr id="18442" name="AutoShape 7"/>
          <p:cNvSpPr>
            <a:spLocks noChangeArrowheads="1"/>
          </p:cNvSpPr>
          <p:nvPr/>
        </p:nvSpPr>
        <p:spPr bwMode="auto">
          <a:xfrm>
            <a:off x="395288" y="2060575"/>
            <a:ext cx="8208962" cy="1081088"/>
          </a:xfrm>
          <a:prstGeom prst="roundRect">
            <a:avLst>
              <a:gd name="adj" fmla="val 16667"/>
            </a:avLst>
          </a:prstGeom>
          <a:solidFill>
            <a:schemeClr val="folHlink"/>
          </a:solidFill>
          <a:ln w="9525">
            <a:solidFill>
              <a:srgbClr val="800000"/>
            </a:solidFill>
            <a:round/>
            <a:headEnd/>
            <a:tailEnd/>
          </a:ln>
        </p:spPr>
        <p:txBody>
          <a:bodyPr wrap="none" anchor="ctr"/>
          <a:lstStyle/>
          <a:p>
            <a:endParaRPr lang="zh-CN" altLang="en-US"/>
          </a:p>
        </p:txBody>
      </p:sp>
      <p:sp>
        <p:nvSpPr>
          <p:cNvPr id="18443" name="Text Box 8"/>
          <p:cNvSpPr txBox="1">
            <a:spLocks noChangeArrowheads="1"/>
          </p:cNvSpPr>
          <p:nvPr/>
        </p:nvSpPr>
        <p:spPr bwMode="auto">
          <a:xfrm>
            <a:off x="684213" y="2133600"/>
            <a:ext cx="7632700" cy="915988"/>
          </a:xfrm>
          <a:prstGeom prst="rect">
            <a:avLst/>
          </a:prstGeom>
          <a:noFill/>
          <a:ln w="9525">
            <a:noFill/>
            <a:miter lim="800000"/>
            <a:headEnd/>
            <a:tailEnd/>
          </a:ln>
        </p:spPr>
        <p:txBody>
          <a:bodyPr>
            <a:spAutoFit/>
          </a:bodyPr>
          <a:lstStyle/>
          <a:p>
            <a:pPr>
              <a:spcBef>
                <a:spcPct val="50000"/>
              </a:spcBef>
            </a:pPr>
            <a:r>
              <a:rPr lang="zh-CN" altLang="en-US" b="1"/>
              <a:t>概率法</a:t>
            </a:r>
            <a:r>
              <a:rPr lang="zh-CN" altLang="en-US"/>
              <a:t>是指通过发生概率来调整各期的现金流量，并计算投资项目的年期望现金流量和期望净现值，进而对风险投资做出评价的一种方法。适用于各期的现金流量相互独立的投资项目  </a:t>
            </a:r>
          </a:p>
        </p:txBody>
      </p:sp>
      <p:sp>
        <p:nvSpPr>
          <p:cNvPr id="18444" name="Rectangle 9"/>
          <p:cNvSpPr>
            <a:spLocks noChangeArrowheads="1"/>
          </p:cNvSpPr>
          <p:nvPr/>
        </p:nvSpPr>
        <p:spPr bwMode="auto">
          <a:xfrm>
            <a:off x="468313" y="3357563"/>
            <a:ext cx="5213350" cy="366712"/>
          </a:xfrm>
          <a:prstGeom prst="rect">
            <a:avLst/>
          </a:prstGeom>
          <a:noFill/>
          <a:ln w="9525">
            <a:noFill/>
            <a:miter lim="800000"/>
            <a:headEnd/>
            <a:tailEnd/>
          </a:ln>
        </p:spPr>
        <p:txBody>
          <a:bodyPr wrap="none" anchor="ctr">
            <a:spAutoFit/>
          </a:bodyPr>
          <a:lstStyle/>
          <a:p>
            <a:pPr eaLnBrk="0" hangingPunct="0"/>
            <a:r>
              <a:rPr lang="zh-CN" altLang="en-US"/>
              <a:t>运用概率法时，各年的期望现金流量计算公式为：</a:t>
            </a:r>
          </a:p>
        </p:txBody>
      </p:sp>
      <p:sp>
        <p:nvSpPr>
          <p:cNvPr id="18445" name="Rectangle 11"/>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34" name="Object 10"/>
          <p:cNvGraphicFramePr>
            <a:graphicFrameLocks noChangeAspect="1"/>
          </p:cNvGraphicFramePr>
          <p:nvPr/>
        </p:nvGraphicFramePr>
        <p:xfrm>
          <a:off x="684213" y="4076700"/>
          <a:ext cx="2376487" cy="981075"/>
        </p:xfrm>
        <a:graphic>
          <a:graphicData uri="http://schemas.openxmlformats.org/presentationml/2006/ole">
            <mc:AlternateContent xmlns:mc="http://schemas.openxmlformats.org/markup-compatibility/2006">
              <mc:Choice xmlns:v="urn:schemas-microsoft-com:vml" Requires="v">
                <p:oleObj spid="_x0000_s15422" name="Equation" r:id="rId3" imgW="1042758" imgH="432363" progId="">
                  <p:embed/>
                </p:oleObj>
              </mc:Choice>
              <mc:Fallback>
                <p:oleObj name="Equation" r:id="rId3" imgW="1042758" imgH="432363" progId="">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4076700"/>
                        <a:ext cx="2376487"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6" name="Rectangle 13"/>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35" name="Object 12"/>
          <p:cNvGraphicFramePr>
            <a:graphicFrameLocks noChangeAspect="1"/>
          </p:cNvGraphicFramePr>
          <p:nvPr/>
        </p:nvGraphicFramePr>
        <p:xfrm>
          <a:off x="4356100" y="3933825"/>
          <a:ext cx="649288" cy="468313"/>
        </p:xfrm>
        <a:graphic>
          <a:graphicData uri="http://schemas.openxmlformats.org/presentationml/2006/ole">
            <mc:AlternateContent xmlns:mc="http://schemas.openxmlformats.org/markup-compatibility/2006">
              <mc:Choice xmlns:v="urn:schemas-microsoft-com:vml" Requires="v">
                <p:oleObj spid="_x0000_s15423" name="Equation" r:id="rId5" imgW="305596" imgH="216464" progId="">
                  <p:embed/>
                </p:oleObj>
              </mc:Choice>
              <mc:Fallback>
                <p:oleObj name="Equation" r:id="rId5" imgW="305596" imgH="216464" progId="">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3933825"/>
                        <a:ext cx="649288"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7" name="Rectangle 15"/>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36" name="Object 14"/>
          <p:cNvGraphicFramePr>
            <a:graphicFrameLocks noChangeAspect="1"/>
          </p:cNvGraphicFramePr>
          <p:nvPr/>
        </p:nvGraphicFramePr>
        <p:xfrm>
          <a:off x="4356100" y="4581525"/>
          <a:ext cx="863600" cy="465138"/>
        </p:xfrm>
        <a:graphic>
          <a:graphicData uri="http://schemas.openxmlformats.org/presentationml/2006/ole">
            <mc:AlternateContent xmlns:mc="http://schemas.openxmlformats.org/markup-compatibility/2006">
              <mc:Choice xmlns:v="urn:schemas-microsoft-com:vml" Requires="v">
                <p:oleObj spid="_x0000_s15424" name="Equation" r:id="rId7" imgW="369422" imgH="203819" progId="">
                  <p:embed/>
                </p:oleObj>
              </mc:Choice>
              <mc:Fallback>
                <p:oleObj name="Equation" r:id="rId7" imgW="369422" imgH="203819" progId="">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6100" y="4581525"/>
                        <a:ext cx="863600"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8" name="Rectangle 17"/>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zh-CN" altLang="en-US"/>
          </a:p>
        </p:txBody>
      </p:sp>
      <p:sp>
        <p:nvSpPr>
          <p:cNvPr id="18449" name="Text Box 18"/>
          <p:cNvSpPr txBox="1">
            <a:spLocks noChangeArrowheads="1"/>
          </p:cNvSpPr>
          <p:nvPr/>
        </p:nvSpPr>
        <p:spPr bwMode="auto">
          <a:xfrm>
            <a:off x="5256213" y="5661025"/>
            <a:ext cx="3887787" cy="366713"/>
          </a:xfrm>
          <a:prstGeom prst="rect">
            <a:avLst/>
          </a:prstGeom>
          <a:noFill/>
          <a:ln w="9525">
            <a:noFill/>
            <a:miter lim="800000"/>
            <a:headEnd/>
            <a:tailEnd/>
          </a:ln>
        </p:spPr>
        <p:txBody>
          <a:bodyPr>
            <a:spAutoFit/>
          </a:bodyPr>
          <a:lstStyle/>
          <a:p>
            <a:pPr>
              <a:spcBef>
                <a:spcPct val="50000"/>
              </a:spcBef>
            </a:pPr>
            <a:r>
              <a:rPr lang="zh-CN" altLang="en-US"/>
              <a:t>－第</a:t>
            </a:r>
            <a:r>
              <a:rPr lang="en-US" altLang="zh-CN"/>
              <a:t>t</a:t>
            </a:r>
            <a:r>
              <a:rPr lang="zh-CN" altLang="en-US"/>
              <a:t>年可能结果的数量</a:t>
            </a:r>
          </a:p>
        </p:txBody>
      </p:sp>
      <p:sp>
        <p:nvSpPr>
          <p:cNvPr id="18450" name="Rectangle 19"/>
          <p:cNvSpPr>
            <a:spLocks noChangeArrowheads="1"/>
          </p:cNvSpPr>
          <p:nvPr/>
        </p:nvSpPr>
        <p:spPr bwMode="auto">
          <a:xfrm>
            <a:off x="5219700" y="4005263"/>
            <a:ext cx="2825750" cy="366712"/>
          </a:xfrm>
          <a:prstGeom prst="rect">
            <a:avLst/>
          </a:prstGeom>
          <a:noFill/>
          <a:ln w="9525">
            <a:noFill/>
            <a:miter lim="800000"/>
            <a:headEnd/>
            <a:tailEnd/>
          </a:ln>
        </p:spPr>
        <p:txBody>
          <a:bodyPr wrap="none" anchor="ctr">
            <a:spAutoFit/>
          </a:bodyPr>
          <a:lstStyle/>
          <a:p>
            <a:pPr eaLnBrk="0" hangingPunct="0"/>
            <a:r>
              <a:rPr lang="zh-CN" altLang="en-US"/>
              <a:t>－第</a:t>
            </a:r>
            <a:r>
              <a:rPr lang="en-US" altLang="zh-CN"/>
              <a:t>t</a:t>
            </a:r>
            <a:r>
              <a:rPr lang="zh-CN" altLang="en-US"/>
              <a:t>年的期望净现金流量 </a:t>
            </a:r>
          </a:p>
        </p:txBody>
      </p:sp>
      <p:graphicFrame>
        <p:nvGraphicFramePr>
          <p:cNvPr id="18437" name="Object 20"/>
          <p:cNvGraphicFramePr>
            <a:graphicFrameLocks noGrp="1" noChangeAspect="1"/>
          </p:cNvGraphicFramePr>
          <p:nvPr>
            <p:ph sz="half" idx="4294967295"/>
          </p:nvPr>
        </p:nvGraphicFramePr>
        <p:xfrm>
          <a:off x="4643438" y="5661025"/>
          <a:ext cx="392112" cy="431800"/>
        </p:xfrm>
        <a:graphic>
          <a:graphicData uri="http://schemas.openxmlformats.org/presentationml/2006/ole">
            <mc:AlternateContent xmlns:mc="http://schemas.openxmlformats.org/markup-compatibility/2006">
              <mc:Choice xmlns:v="urn:schemas-microsoft-com:vml" Requires="v">
                <p:oleObj spid="_x0000_s15425" name="Equation" r:id="rId9" imgW="126720" imgH="139680" progId="">
                  <p:embed/>
                </p:oleObj>
              </mc:Choice>
              <mc:Fallback>
                <p:oleObj name="Equation" r:id="rId9" imgW="126720" imgH="139680" progId="">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3438" y="5661025"/>
                        <a:ext cx="39211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8" name="Object 25"/>
          <p:cNvGraphicFramePr>
            <a:graphicFrameLocks noGrp="1" noChangeAspect="1"/>
          </p:cNvGraphicFramePr>
          <p:nvPr>
            <p:ph sz="quarter" idx="4294967295"/>
          </p:nvPr>
        </p:nvGraphicFramePr>
        <p:xfrm>
          <a:off x="4643438" y="5084763"/>
          <a:ext cx="392112" cy="504825"/>
        </p:xfrm>
        <a:graphic>
          <a:graphicData uri="http://schemas.openxmlformats.org/presentationml/2006/ole">
            <mc:AlternateContent xmlns:mc="http://schemas.openxmlformats.org/markup-compatibility/2006">
              <mc:Choice xmlns:v="urn:schemas-microsoft-com:vml" Requires="v">
                <p:oleObj spid="_x0000_s15426" name="Equation" r:id="rId11" imgW="177480" imgH="228600" progId="">
                  <p:embed/>
                </p:oleObj>
              </mc:Choice>
              <mc:Fallback>
                <p:oleObj name="Equation" r:id="rId11" imgW="177480" imgH="228600" progId="">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3438" y="5084763"/>
                        <a:ext cx="39211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51" name="Rectangle 29"/>
          <p:cNvSpPr>
            <a:spLocks noChangeArrowheads="1"/>
          </p:cNvSpPr>
          <p:nvPr/>
        </p:nvSpPr>
        <p:spPr bwMode="auto">
          <a:xfrm>
            <a:off x="5148263" y="5013325"/>
            <a:ext cx="3397250" cy="366713"/>
          </a:xfrm>
          <a:prstGeom prst="rect">
            <a:avLst/>
          </a:prstGeom>
          <a:noFill/>
          <a:ln w="9525">
            <a:noFill/>
            <a:miter lim="800000"/>
            <a:headEnd/>
            <a:tailEnd/>
          </a:ln>
        </p:spPr>
        <p:txBody>
          <a:bodyPr wrap="none" anchor="ctr">
            <a:spAutoFit/>
          </a:bodyPr>
          <a:lstStyle/>
          <a:p>
            <a:pPr eaLnBrk="0" hangingPunct="0"/>
            <a:r>
              <a:rPr lang="zh-CN" altLang="en-US"/>
              <a:t> －第</a:t>
            </a:r>
            <a:r>
              <a:rPr lang="en-US" altLang="zh-CN"/>
              <a:t>t</a:t>
            </a:r>
            <a:r>
              <a:rPr lang="zh-CN" altLang="en-US"/>
              <a:t>年的第</a:t>
            </a:r>
            <a:r>
              <a:rPr lang="en-US" altLang="zh-CN"/>
              <a:t>i</a:t>
            </a:r>
            <a:r>
              <a:rPr lang="zh-CN" altLang="en-US"/>
              <a:t>种结果的发生概率 </a:t>
            </a:r>
          </a:p>
        </p:txBody>
      </p:sp>
      <p:sp>
        <p:nvSpPr>
          <p:cNvPr id="18452" name="Rectangle 30"/>
          <p:cNvSpPr>
            <a:spLocks noChangeArrowheads="1"/>
          </p:cNvSpPr>
          <p:nvPr/>
        </p:nvSpPr>
        <p:spPr bwMode="auto">
          <a:xfrm>
            <a:off x="5219700" y="4508500"/>
            <a:ext cx="3562350" cy="366713"/>
          </a:xfrm>
          <a:prstGeom prst="rect">
            <a:avLst/>
          </a:prstGeom>
          <a:noFill/>
          <a:ln w="9525">
            <a:noFill/>
            <a:miter lim="800000"/>
            <a:headEnd/>
            <a:tailEnd/>
          </a:ln>
        </p:spPr>
        <p:txBody>
          <a:bodyPr wrap="none" anchor="ctr">
            <a:spAutoFit/>
          </a:bodyPr>
          <a:lstStyle/>
          <a:p>
            <a:pPr eaLnBrk="0" hangingPunct="0"/>
            <a:r>
              <a:rPr lang="zh-CN" altLang="en-US"/>
              <a:t>－第</a:t>
            </a:r>
            <a:r>
              <a:rPr lang="en-US" altLang="zh-CN"/>
              <a:t>t</a:t>
            </a:r>
            <a:r>
              <a:rPr lang="zh-CN" altLang="en-US"/>
              <a:t>年的第</a:t>
            </a:r>
            <a:r>
              <a:rPr lang="en-US" altLang="zh-CN"/>
              <a:t>i</a:t>
            </a:r>
            <a:r>
              <a:rPr lang="zh-CN" altLang="en-US"/>
              <a:t>种结果的净现金流量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Rectangle 4"/>
          <p:cNvSpPr>
            <a:spLocks noChangeArrowheads="1"/>
          </p:cNvSpPr>
          <p:nvPr/>
        </p:nvSpPr>
        <p:spPr bwMode="auto">
          <a:xfrm>
            <a:off x="323850" y="1736725"/>
            <a:ext cx="3676650" cy="366713"/>
          </a:xfrm>
          <a:prstGeom prst="rect">
            <a:avLst/>
          </a:prstGeom>
          <a:noFill/>
          <a:ln w="9525">
            <a:noFill/>
            <a:miter lim="800000"/>
            <a:headEnd/>
            <a:tailEnd/>
          </a:ln>
        </p:spPr>
        <p:txBody>
          <a:bodyPr anchor="ctr">
            <a:spAutoFit/>
          </a:bodyPr>
          <a:lstStyle/>
          <a:p>
            <a:pPr eaLnBrk="0" hangingPunct="0"/>
            <a:r>
              <a:rPr lang="zh-CN" altLang="en-US"/>
              <a:t>投资的期望净现值可以按下式计算 </a:t>
            </a:r>
          </a:p>
        </p:txBody>
      </p:sp>
      <p:sp>
        <p:nvSpPr>
          <p:cNvPr id="19463" name="Rectangle 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9458" name="Object 5"/>
          <p:cNvGraphicFramePr>
            <a:graphicFrameLocks noChangeAspect="1"/>
          </p:cNvGraphicFramePr>
          <p:nvPr/>
        </p:nvGraphicFramePr>
        <p:xfrm>
          <a:off x="1547813" y="2205038"/>
          <a:ext cx="3024187" cy="979487"/>
        </p:xfrm>
        <a:graphic>
          <a:graphicData uri="http://schemas.openxmlformats.org/presentationml/2006/ole">
            <mc:AlternateContent xmlns:mc="http://schemas.openxmlformats.org/markup-compatibility/2006">
              <mc:Choice xmlns:v="urn:schemas-microsoft-com:vml" Requires="v">
                <p:oleObj spid="_x0000_s16434" name="Equation" r:id="rId3" imgW="1322522" imgH="432363" progId="">
                  <p:embed/>
                </p:oleObj>
              </mc:Choice>
              <mc:Fallback>
                <p:oleObj name="Equation" r:id="rId3" imgW="1322522" imgH="432363"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205038"/>
                        <a:ext cx="3024187" cy="979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4" name="AutoShape 7"/>
          <p:cNvSpPr>
            <a:spLocks noChangeArrowheads="1"/>
          </p:cNvSpPr>
          <p:nvPr/>
        </p:nvSpPr>
        <p:spPr bwMode="auto">
          <a:xfrm>
            <a:off x="5076825" y="188913"/>
            <a:ext cx="2808288" cy="503237"/>
          </a:xfrm>
          <a:prstGeom prst="flowChartAlternateProcess">
            <a:avLst/>
          </a:prstGeom>
          <a:solidFill>
            <a:srgbClr val="000080"/>
          </a:solidFill>
          <a:ln w="9525">
            <a:solidFill>
              <a:schemeClr val="tx1"/>
            </a:solidFill>
            <a:miter lim="800000"/>
            <a:headEnd/>
            <a:tailEnd/>
          </a:ln>
        </p:spPr>
        <p:txBody>
          <a:bodyPr wrap="none" anchor="ctr"/>
          <a:lstStyle/>
          <a:p>
            <a:pPr algn="ctr"/>
            <a:r>
              <a:rPr lang="en-US" altLang="zh-CN" b="1">
                <a:solidFill>
                  <a:schemeClr val="bg1"/>
                </a:solidFill>
              </a:rPr>
              <a:t>8.3 </a:t>
            </a:r>
            <a:r>
              <a:rPr lang="zh-CN" altLang="en-US" b="1">
                <a:solidFill>
                  <a:schemeClr val="bg1"/>
                </a:solidFill>
              </a:rPr>
              <a:t>风险投资决策</a:t>
            </a:r>
          </a:p>
        </p:txBody>
      </p:sp>
      <p:sp>
        <p:nvSpPr>
          <p:cNvPr id="19465" name="Text Box 8"/>
          <p:cNvSpPr txBox="1">
            <a:spLocks noChangeArrowheads="1"/>
          </p:cNvSpPr>
          <p:nvPr/>
        </p:nvSpPr>
        <p:spPr bwMode="auto">
          <a:xfrm>
            <a:off x="0" y="908050"/>
            <a:ext cx="9144000" cy="457200"/>
          </a:xfrm>
          <a:prstGeom prst="rect">
            <a:avLst/>
          </a:prstGeom>
          <a:solidFill>
            <a:srgbClr val="A11D26"/>
          </a:solidFill>
          <a:ln w="9525">
            <a:noFill/>
            <a:miter lim="800000"/>
            <a:headEnd/>
            <a:tailEnd/>
          </a:ln>
        </p:spPr>
        <p:txBody>
          <a:bodyPr>
            <a:spAutoFit/>
          </a:bodyPr>
          <a:lstStyle/>
          <a:p>
            <a:pPr algn="just" eaLnBrk="0" hangingPunct="0">
              <a:spcBef>
                <a:spcPct val="50000"/>
              </a:spcBef>
            </a:pPr>
            <a:r>
              <a:rPr lang="en-US" altLang="zh-CN" sz="2400" b="1">
                <a:solidFill>
                  <a:schemeClr val="bg1"/>
                </a:solidFill>
              </a:rPr>
              <a:t>8.3.2 </a:t>
            </a:r>
            <a:r>
              <a:rPr lang="zh-CN" altLang="en-US" sz="2400" b="1">
                <a:solidFill>
                  <a:schemeClr val="bg1"/>
                </a:solidFill>
              </a:rPr>
              <a:t>按风险调整现金流量法</a:t>
            </a:r>
          </a:p>
        </p:txBody>
      </p:sp>
      <p:sp>
        <p:nvSpPr>
          <p:cNvPr id="19466" name="Rectangle 9"/>
          <p:cNvSpPr>
            <a:spLocks noChangeArrowheads="1"/>
          </p:cNvSpPr>
          <p:nvPr/>
        </p:nvSpPr>
        <p:spPr bwMode="auto">
          <a:xfrm>
            <a:off x="2627313" y="3357563"/>
            <a:ext cx="2698750" cy="366712"/>
          </a:xfrm>
          <a:prstGeom prst="rect">
            <a:avLst/>
          </a:prstGeom>
          <a:noFill/>
          <a:ln w="9525">
            <a:noFill/>
            <a:miter lim="800000"/>
            <a:headEnd/>
            <a:tailEnd/>
          </a:ln>
        </p:spPr>
        <p:txBody>
          <a:bodyPr wrap="none" anchor="ctr">
            <a:spAutoFit/>
          </a:bodyPr>
          <a:lstStyle/>
          <a:p>
            <a:pPr eaLnBrk="0" hangingPunct="0"/>
            <a:r>
              <a:rPr lang="zh-CN" altLang="en-US"/>
              <a:t>－投资项目的期望净现值</a:t>
            </a:r>
          </a:p>
        </p:txBody>
      </p:sp>
      <p:sp>
        <p:nvSpPr>
          <p:cNvPr id="19467" name="Rectangle 10"/>
          <p:cNvSpPr>
            <a:spLocks noChangeArrowheads="1"/>
          </p:cNvSpPr>
          <p:nvPr/>
        </p:nvSpPr>
        <p:spPr bwMode="auto">
          <a:xfrm>
            <a:off x="2627313" y="4005263"/>
            <a:ext cx="3460750" cy="366712"/>
          </a:xfrm>
          <a:prstGeom prst="rect">
            <a:avLst/>
          </a:prstGeom>
          <a:noFill/>
          <a:ln w="9525">
            <a:noFill/>
            <a:miter lim="800000"/>
            <a:headEnd/>
            <a:tailEnd/>
          </a:ln>
        </p:spPr>
        <p:txBody>
          <a:bodyPr wrap="none" anchor="ctr">
            <a:spAutoFit/>
          </a:bodyPr>
          <a:lstStyle/>
          <a:p>
            <a:pPr eaLnBrk="0" hangingPunct="0"/>
            <a:r>
              <a:rPr lang="zh-CN" altLang="en-US"/>
              <a:t>－折现率为</a:t>
            </a:r>
            <a:r>
              <a:rPr lang="en-US" altLang="zh-CN"/>
              <a:t>k, t</a:t>
            </a:r>
            <a:r>
              <a:rPr lang="zh-CN" altLang="en-US"/>
              <a:t>年的复利现值系数</a:t>
            </a:r>
          </a:p>
        </p:txBody>
      </p:sp>
      <p:sp>
        <p:nvSpPr>
          <p:cNvPr id="19468" name="Rectangle 11"/>
          <p:cNvSpPr>
            <a:spLocks noChangeArrowheads="1"/>
          </p:cNvSpPr>
          <p:nvPr/>
        </p:nvSpPr>
        <p:spPr bwMode="auto">
          <a:xfrm>
            <a:off x="2627313" y="4508500"/>
            <a:ext cx="2533650" cy="366713"/>
          </a:xfrm>
          <a:prstGeom prst="rect">
            <a:avLst/>
          </a:prstGeom>
          <a:noFill/>
          <a:ln w="9525">
            <a:noFill/>
            <a:miter lim="800000"/>
            <a:headEnd/>
            <a:tailEnd/>
          </a:ln>
        </p:spPr>
        <p:txBody>
          <a:bodyPr wrap="none" anchor="ctr">
            <a:spAutoFit/>
          </a:bodyPr>
          <a:lstStyle/>
          <a:p>
            <a:pPr eaLnBrk="0" hangingPunct="0"/>
            <a:r>
              <a:rPr lang="zh-CN" altLang="en-US"/>
              <a:t>－未来现金流量的期数 </a:t>
            </a:r>
          </a:p>
        </p:txBody>
      </p:sp>
      <p:graphicFrame>
        <p:nvGraphicFramePr>
          <p:cNvPr id="19459" name="Object 12"/>
          <p:cNvGraphicFramePr>
            <a:graphicFrameLocks noChangeAspect="1"/>
          </p:cNvGraphicFramePr>
          <p:nvPr/>
        </p:nvGraphicFramePr>
        <p:xfrm>
          <a:off x="1763713" y="3357563"/>
          <a:ext cx="647700" cy="417512"/>
        </p:xfrm>
        <a:graphic>
          <a:graphicData uri="http://schemas.openxmlformats.org/presentationml/2006/ole">
            <mc:AlternateContent xmlns:mc="http://schemas.openxmlformats.org/markup-compatibility/2006">
              <mc:Choice xmlns:v="urn:schemas-microsoft-com:vml" Requires="v">
                <p:oleObj spid="_x0000_s16435" name="Equation" r:id="rId5" imgW="293118" imgH="191164" progId="">
                  <p:embed/>
                </p:oleObj>
              </mc:Choice>
              <mc:Fallback>
                <p:oleObj name="Equation" r:id="rId5" imgW="293118" imgH="191164" progId="">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3357563"/>
                        <a:ext cx="647700"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0" name="Object 14"/>
          <p:cNvGraphicFramePr>
            <a:graphicFrameLocks noChangeAspect="1"/>
          </p:cNvGraphicFramePr>
          <p:nvPr/>
        </p:nvGraphicFramePr>
        <p:xfrm>
          <a:off x="1692275" y="4005263"/>
          <a:ext cx="863600" cy="420687"/>
        </p:xfrm>
        <a:graphic>
          <a:graphicData uri="http://schemas.openxmlformats.org/presentationml/2006/ole">
            <mc:AlternateContent xmlns:mc="http://schemas.openxmlformats.org/markup-compatibility/2006">
              <mc:Choice xmlns:v="urn:schemas-microsoft-com:vml" Requires="v">
                <p:oleObj spid="_x0000_s16436" name="Equation" r:id="rId7" imgW="394900" imgH="191081" progId="">
                  <p:embed/>
                </p:oleObj>
              </mc:Choice>
              <mc:Fallback>
                <p:oleObj name="Equation" r:id="rId7" imgW="394900" imgH="191081" progId="">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4005263"/>
                        <a:ext cx="863600" cy="420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1" name="Object 16"/>
          <p:cNvGraphicFramePr>
            <a:graphicFrameLocks noGrp="1" noChangeAspect="1"/>
          </p:cNvGraphicFramePr>
          <p:nvPr>
            <p:ph idx="4294967295"/>
          </p:nvPr>
        </p:nvGraphicFramePr>
        <p:xfrm>
          <a:off x="1835150" y="4508500"/>
          <a:ext cx="433388" cy="366713"/>
        </p:xfrm>
        <a:graphic>
          <a:graphicData uri="http://schemas.openxmlformats.org/presentationml/2006/ole">
            <mc:AlternateContent xmlns:mc="http://schemas.openxmlformats.org/markup-compatibility/2006">
              <mc:Choice xmlns:v="urn:schemas-microsoft-com:vml" Requires="v">
                <p:oleObj spid="_x0000_s16437" name="Equation" r:id="rId9" imgW="164880" imgH="139680" progId="">
                  <p:embed/>
                </p:oleObj>
              </mc:Choice>
              <mc:Fallback>
                <p:oleObj name="Equation" r:id="rId9" imgW="164880" imgH="139680" progId="">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5150" y="4508500"/>
                        <a:ext cx="4333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9" name="Rectangle 18"/>
          <p:cNvSpPr>
            <a:spLocks noChangeArrowheads="1"/>
          </p:cNvSpPr>
          <p:nvPr/>
        </p:nvSpPr>
        <p:spPr bwMode="auto">
          <a:xfrm>
            <a:off x="1042988" y="3357563"/>
            <a:ext cx="933450" cy="366712"/>
          </a:xfrm>
          <a:prstGeom prst="rect">
            <a:avLst/>
          </a:prstGeom>
          <a:noFill/>
          <a:ln w="9525">
            <a:noFill/>
            <a:miter lim="800000"/>
            <a:headEnd/>
            <a:tailEnd/>
          </a:ln>
        </p:spPr>
        <p:txBody>
          <a:bodyPr wrap="none" anchor="ctr">
            <a:spAutoFit/>
          </a:bodyPr>
          <a:lstStyle/>
          <a:p>
            <a:pPr eaLnBrk="0" hangingPunct="0"/>
            <a:r>
              <a:rPr lang="zh-CN" altLang="en-US"/>
              <a:t>式中， </a:t>
            </a:r>
          </a:p>
        </p:txBody>
      </p:sp>
      <p:grpSp>
        <p:nvGrpSpPr>
          <p:cNvPr id="2" name="Group 21"/>
          <p:cNvGrpSpPr>
            <a:grpSpLocks/>
          </p:cNvGrpSpPr>
          <p:nvPr/>
        </p:nvGrpSpPr>
        <p:grpSpPr bwMode="auto">
          <a:xfrm>
            <a:off x="5867400" y="1844675"/>
            <a:ext cx="2447925" cy="1152525"/>
            <a:chOff x="3969" y="1389"/>
            <a:chExt cx="1542" cy="726"/>
          </a:xfrm>
        </p:grpSpPr>
        <p:sp>
          <p:nvSpPr>
            <p:cNvPr id="19471" name="AutoShape 19"/>
            <p:cNvSpPr>
              <a:spLocks noChangeArrowheads="1"/>
            </p:cNvSpPr>
            <p:nvPr/>
          </p:nvSpPr>
          <p:spPr bwMode="auto">
            <a:xfrm>
              <a:off x="3969" y="1389"/>
              <a:ext cx="1542" cy="726"/>
            </a:xfrm>
            <a:prstGeom prst="cloudCallout">
              <a:avLst>
                <a:gd name="adj1" fmla="val -43750"/>
                <a:gd name="adj2" fmla="val 70000"/>
              </a:avLst>
            </a:prstGeom>
            <a:solidFill>
              <a:srgbClr val="800000"/>
            </a:solidFill>
            <a:ln w="9525">
              <a:solidFill>
                <a:schemeClr val="tx1"/>
              </a:solidFill>
              <a:round/>
              <a:headEnd/>
              <a:tailEnd/>
            </a:ln>
          </p:spPr>
          <p:txBody>
            <a:bodyPr/>
            <a:lstStyle/>
            <a:p>
              <a:pPr algn="ctr"/>
              <a:endParaRPr lang="zh-CN" altLang="en-US"/>
            </a:p>
          </p:txBody>
        </p:sp>
        <p:sp>
          <p:nvSpPr>
            <p:cNvPr id="19472" name="Text Box 20"/>
            <p:cNvSpPr txBox="1">
              <a:spLocks noChangeArrowheads="1"/>
            </p:cNvSpPr>
            <p:nvPr/>
          </p:nvSpPr>
          <p:spPr bwMode="auto">
            <a:xfrm>
              <a:off x="4241" y="1480"/>
              <a:ext cx="1043" cy="520"/>
            </a:xfrm>
            <a:prstGeom prst="rect">
              <a:avLst/>
            </a:prstGeom>
            <a:noFill/>
            <a:ln w="9525">
              <a:noFill/>
              <a:miter lim="800000"/>
              <a:headEnd/>
              <a:tailEnd/>
            </a:ln>
          </p:spPr>
          <p:txBody>
            <a:bodyPr>
              <a:spAutoFit/>
            </a:bodyPr>
            <a:lstStyle/>
            <a:p>
              <a:pPr>
                <a:spcBef>
                  <a:spcPct val="50000"/>
                </a:spcBef>
              </a:pPr>
              <a:r>
                <a:rPr lang="zh-CN" altLang="en-US" sz="1600" b="1">
                  <a:solidFill>
                    <a:schemeClr val="bg1"/>
                  </a:solidFill>
                </a:rPr>
                <a:t>只适于分析各期现金流量相互独立的投资项目</a:t>
              </a:r>
              <a:r>
                <a:rPr lang="zh-CN" altLang="en-US" sz="1400" b="1"/>
                <a:t> </a:t>
              </a: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AutoShape 4"/>
          <p:cNvSpPr>
            <a:spLocks noChangeArrowheads="1"/>
          </p:cNvSpPr>
          <p:nvPr/>
        </p:nvSpPr>
        <p:spPr bwMode="auto">
          <a:xfrm>
            <a:off x="5076825" y="188913"/>
            <a:ext cx="2808288" cy="503237"/>
          </a:xfrm>
          <a:prstGeom prst="flowChartAlternateProcess">
            <a:avLst/>
          </a:prstGeom>
          <a:solidFill>
            <a:srgbClr val="000080"/>
          </a:solidFill>
          <a:ln w="9525">
            <a:solidFill>
              <a:schemeClr val="tx1"/>
            </a:solidFill>
            <a:miter lim="800000"/>
            <a:headEnd/>
            <a:tailEnd/>
          </a:ln>
        </p:spPr>
        <p:txBody>
          <a:bodyPr wrap="none" anchor="ctr"/>
          <a:lstStyle/>
          <a:p>
            <a:pPr algn="ctr"/>
            <a:r>
              <a:rPr lang="en-US" altLang="zh-CN" b="1">
                <a:solidFill>
                  <a:schemeClr val="bg1"/>
                </a:solidFill>
              </a:rPr>
              <a:t>8.3 </a:t>
            </a:r>
            <a:r>
              <a:rPr lang="zh-CN" altLang="en-US" b="1">
                <a:solidFill>
                  <a:schemeClr val="bg1"/>
                </a:solidFill>
              </a:rPr>
              <a:t>风险投资决策</a:t>
            </a:r>
          </a:p>
        </p:txBody>
      </p:sp>
      <p:sp>
        <p:nvSpPr>
          <p:cNvPr id="22532" name="Text Box 5"/>
          <p:cNvSpPr txBox="1">
            <a:spLocks noChangeArrowheads="1"/>
          </p:cNvSpPr>
          <p:nvPr/>
        </p:nvSpPr>
        <p:spPr bwMode="auto">
          <a:xfrm>
            <a:off x="0" y="908050"/>
            <a:ext cx="9144000" cy="457200"/>
          </a:xfrm>
          <a:prstGeom prst="rect">
            <a:avLst/>
          </a:prstGeom>
          <a:solidFill>
            <a:srgbClr val="A11D2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spcBef>
                <a:spcPct val="50000"/>
              </a:spcBef>
            </a:pPr>
            <a:r>
              <a:rPr lang="en-US" altLang="zh-CN" sz="2400" b="1" dirty="0" smtClean="0">
                <a:solidFill>
                  <a:schemeClr val="bg1"/>
                </a:solidFill>
              </a:rPr>
              <a:t>8.3.3 </a:t>
            </a:r>
            <a:r>
              <a:rPr lang="zh-CN" altLang="en-US" sz="2400" b="1" dirty="0">
                <a:solidFill>
                  <a:schemeClr val="bg1"/>
                </a:solidFill>
              </a:rPr>
              <a:t>盈亏平衡分析</a:t>
            </a:r>
          </a:p>
        </p:txBody>
      </p:sp>
      <p:sp>
        <p:nvSpPr>
          <p:cNvPr id="22533" name="AutoShape 6"/>
          <p:cNvSpPr>
            <a:spLocks noChangeArrowheads="1"/>
          </p:cNvSpPr>
          <p:nvPr/>
        </p:nvSpPr>
        <p:spPr bwMode="auto">
          <a:xfrm>
            <a:off x="250825" y="1557338"/>
            <a:ext cx="8642350" cy="1079500"/>
          </a:xfrm>
          <a:prstGeom prst="roundRect">
            <a:avLst>
              <a:gd name="adj" fmla="val 16667"/>
            </a:avLst>
          </a:prstGeom>
          <a:solidFill>
            <a:schemeClr val="folHlink"/>
          </a:solidFill>
          <a:ln w="9525">
            <a:solidFill>
              <a:srgbClr val="800000"/>
            </a:solidFill>
            <a:round/>
            <a:headEnd/>
            <a:tailEnd/>
          </a:ln>
        </p:spPr>
        <p:txBody>
          <a:bodyPr wrap="none" anchor="ctr"/>
          <a:lstStyle/>
          <a:p>
            <a:endParaRPr lang="zh-CN" altLang="en-US"/>
          </a:p>
        </p:txBody>
      </p:sp>
      <p:sp>
        <p:nvSpPr>
          <p:cNvPr id="22534" name="Text Box 7"/>
          <p:cNvSpPr txBox="1">
            <a:spLocks noChangeArrowheads="1"/>
          </p:cNvSpPr>
          <p:nvPr/>
        </p:nvSpPr>
        <p:spPr bwMode="auto">
          <a:xfrm>
            <a:off x="395288" y="1557338"/>
            <a:ext cx="82804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t>盈亏平衡分析</a:t>
            </a:r>
            <a:r>
              <a:rPr lang="zh-CN" altLang="en-US"/>
              <a:t>是通过计算某项目的盈亏平衡点对项目的盈利能力及投资可行性进行分析的方法。一般用达到盈亏平衡时的销售量或销售收入来表示。盈亏平衡包括会计上的盈亏平衡和财务上的盈亏平衡。 </a:t>
            </a:r>
          </a:p>
        </p:txBody>
      </p:sp>
      <p:sp>
        <p:nvSpPr>
          <p:cNvPr id="22535" name="Rectangle 8"/>
          <p:cNvSpPr>
            <a:spLocks noChangeArrowheads="1"/>
          </p:cNvSpPr>
          <p:nvPr/>
        </p:nvSpPr>
        <p:spPr bwMode="auto">
          <a:xfrm>
            <a:off x="0" y="2852738"/>
            <a:ext cx="81010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altLang="zh-CN" b="1"/>
              <a:t>1</a:t>
            </a:r>
            <a:r>
              <a:rPr lang="zh-CN" altLang="en-US" b="1"/>
              <a:t>、会计上的盈亏平衡点</a:t>
            </a:r>
            <a:r>
              <a:rPr lang="en-US" altLang="zh-CN" b="1"/>
              <a:t>——</a:t>
            </a:r>
            <a:r>
              <a:rPr lang="zh-CN" altLang="en-US"/>
              <a:t>使公司的会计利润为零时的销售水平 </a:t>
            </a:r>
          </a:p>
        </p:txBody>
      </p:sp>
      <p:graphicFrame>
        <p:nvGraphicFramePr>
          <p:cNvPr id="22530" name="Object 24"/>
          <p:cNvGraphicFramePr>
            <a:graphicFrameLocks noChangeAspect="1"/>
          </p:cNvGraphicFramePr>
          <p:nvPr/>
        </p:nvGraphicFramePr>
        <p:xfrm>
          <a:off x="755650" y="4941888"/>
          <a:ext cx="6624638" cy="692150"/>
        </p:xfrm>
        <a:graphic>
          <a:graphicData uri="http://schemas.openxmlformats.org/presentationml/2006/ole">
            <mc:AlternateContent xmlns:mc="http://schemas.openxmlformats.org/markup-compatibility/2006">
              <mc:Choice xmlns:v="urn:schemas-microsoft-com:vml" Requires="v">
                <p:oleObj spid="_x0000_s17415" name="Equation" r:id="rId3" imgW="3287873" imgH="342751" progId="Equation.DSMT4">
                  <p:embed/>
                </p:oleObj>
              </mc:Choice>
              <mc:Fallback>
                <p:oleObj name="Equation" r:id="rId3" imgW="3287873" imgH="34275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4941888"/>
                        <a:ext cx="6624638" cy="69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6" name="Text Box 25"/>
          <p:cNvSpPr txBox="1">
            <a:spLocks noChangeArrowheads="1"/>
          </p:cNvSpPr>
          <p:nvPr/>
        </p:nvSpPr>
        <p:spPr bwMode="auto">
          <a:xfrm>
            <a:off x="1692275" y="3500438"/>
            <a:ext cx="6048375"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项目成本</a:t>
            </a:r>
            <a:r>
              <a:rPr lang="en-US" altLang="en-US"/>
              <a:t>＝</a:t>
            </a:r>
            <a:r>
              <a:rPr lang="zh-CN" altLang="en-US"/>
              <a:t>固定成本＋变动成本</a:t>
            </a:r>
          </a:p>
          <a:p>
            <a:pPr eaLnBrk="1" hangingPunct="1">
              <a:spcBef>
                <a:spcPct val="50000"/>
              </a:spcBef>
            </a:pPr>
            <a:r>
              <a:rPr lang="zh-CN" altLang="en-US"/>
              <a:t>              ＝固定成本＋销售量</a:t>
            </a:r>
            <a:r>
              <a:rPr lang="zh-CN" altLang="zh-CN"/>
              <a:t>×</a:t>
            </a:r>
            <a:r>
              <a:rPr lang="zh-CN" altLang="en-US"/>
              <a:t>单位变动成本 </a:t>
            </a:r>
            <a:endParaRPr lang="en-US" altLang="zh-CN"/>
          </a:p>
        </p:txBody>
      </p:sp>
      <p:sp>
        <p:nvSpPr>
          <p:cNvPr id="22537" name="Text Box 26"/>
          <p:cNvSpPr txBox="1">
            <a:spLocks noChangeArrowheads="1"/>
          </p:cNvSpPr>
          <p:nvPr/>
        </p:nvSpPr>
        <p:spPr bwMode="auto">
          <a:xfrm>
            <a:off x="611188" y="3500438"/>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如果：</a:t>
            </a:r>
          </a:p>
        </p:txBody>
      </p:sp>
    </p:spTree>
    <p:extLst>
      <p:ext uri="{BB962C8B-B14F-4D97-AF65-F5344CB8AC3E}">
        <p14:creationId xmlns:p14="http://schemas.microsoft.com/office/powerpoint/2010/main" val="42659889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AutoShape 19"/>
          <p:cNvSpPr>
            <a:spLocks noChangeArrowheads="1"/>
          </p:cNvSpPr>
          <p:nvPr/>
        </p:nvSpPr>
        <p:spPr bwMode="auto">
          <a:xfrm>
            <a:off x="5076825" y="188913"/>
            <a:ext cx="2808288" cy="503237"/>
          </a:xfrm>
          <a:prstGeom prst="flowChartAlternateProcess">
            <a:avLst/>
          </a:prstGeom>
          <a:solidFill>
            <a:srgbClr val="000080"/>
          </a:solidFill>
          <a:ln w="9525">
            <a:solidFill>
              <a:schemeClr val="tx1"/>
            </a:solidFill>
            <a:miter lim="800000"/>
            <a:headEnd/>
            <a:tailEnd/>
          </a:ln>
        </p:spPr>
        <p:txBody>
          <a:bodyPr wrap="none" anchor="ctr"/>
          <a:lstStyle/>
          <a:p>
            <a:pPr algn="ctr"/>
            <a:r>
              <a:rPr lang="en-US" altLang="zh-CN" b="1">
                <a:solidFill>
                  <a:schemeClr val="bg1"/>
                </a:solidFill>
              </a:rPr>
              <a:t>8.3 </a:t>
            </a:r>
            <a:r>
              <a:rPr lang="zh-CN" altLang="en-US" b="1">
                <a:solidFill>
                  <a:schemeClr val="bg1"/>
                </a:solidFill>
              </a:rPr>
              <a:t>风险投资决策</a:t>
            </a:r>
          </a:p>
        </p:txBody>
      </p:sp>
      <p:sp>
        <p:nvSpPr>
          <p:cNvPr id="52227" name="Text Box 20"/>
          <p:cNvSpPr txBox="1">
            <a:spLocks noChangeArrowheads="1"/>
          </p:cNvSpPr>
          <p:nvPr/>
        </p:nvSpPr>
        <p:spPr bwMode="auto">
          <a:xfrm>
            <a:off x="0" y="908050"/>
            <a:ext cx="9144000" cy="457200"/>
          </a:xfrm>
          <a:prstGeom prst="rect">
            <a:avLst/>
          </a:prstGeom>
          <a:solidFill>
            <a:srgbClr val="A11D2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spcBef>
                <a:spcPct val="50000"/>
              </a:spcBef>
            </a:pPr>
            <a:r>
              <a:rPr lang="zh-CN" altLang="en-US" sz="2400" b="1" dirty="0" smtClean="0">
                <a:solidFill>
                  <a:schemeClr val="bg1"/>
                </a:solidFill>
              </a:rPr>
              <a:t>盈亏</a:t>
            </a:r>
            <a:r>
              <a:rPr lang="zh-CN" altLang="en-US" sz="2400" b="1" dirty="0">
                <a:solidFill>
                  <a:schemeClr val="bg1"/>
                </a:solidFill>
              </a:rPr>
              <a:t>平衡分析</a:t>
            </a:r>
          </a:p>
        </p:txBody>
      </p:sp>
      <p:sp>
        <p:nvSpPr>
          <p:cNvPr id="52228" name="Rectangle 21"/>
          <p:cNvSpPr>
            <a:spLocks noChangeArrowheads="1"/>
          </p:cNvSpPr>
          <p:nvPr/>
        </p:nvSpPr>
        <p:spPr bwMode="auto">
          <a:xfrm>
            <a:off x="468313" y="1557338"/>
            <a:ext cx="7121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r>
              <a:rPr lang="zh-CN" altLang="en-US"/>
              <a:t>会计上的盈亏平衡点将会随着</a:t>
            </a:r>
            <a:r>
              <a:rPr lang="zh-CN" altLang="en-US" b="1">
                <a:solidFill>
                  <a:srgbClr val="9E0000"/>
                </a:solidFill>
              </a:rPr>
              <a:t>固定成本</a:t>
            </a:r>
            <a:r>
              <a:rPr lang="zh-CN" altLang="en-US"/>
              <a:t>和</a:t>
            </a:r>
            <a:r>
              <a:rPr lang="zh-CN" altLang="en-US" b="1">
                <a:solidFill>
                  <a:srgbClr val="9E0000"/>
                </a:solidFill>
              </a:rPr>
              <a:t>单位边际贡献</a:t>
            </a:r>
            <a:r>
              <a:rPr lang="zh-CN" altLang="en-US"/>
              <a:t>的变化而变化 </a:t>
            </a:r>
          </a:p>
        </p:txBody>
      </p:sp>
      <p:grpSp>
        <p:nvGrpSpPr>
          <p:cNvPr id="52229" name="Group 26"/>
          <p:cNvGrpSpPr>
            <a:grpSpLocks/>
          </p:cNvGrpSpPr>
          <p:nvPr/>
        </p:nvGrpSpPr>
        <p:grpSpPr bwMode="auto">
          <a:xfrm>
            <a:off x="1763713" y="1989138"/>
            <a:ext cx="5165725" cy="3429000"/>
            <a:chOff x="1111" y="1298"/>
            <a:chExt cx="3254" cy="2160"/>
          </a:xfrm>
        </p:grpSpPr>
        <p:grpSp>
          <p:nvGrpSpPr>
            <p:cNvPr id="52234" name="Group 4"/>
            <p:cNvGrpSpPr>
              <a:grpSpLocks/>
            </p:cNvGrpSpPr>
            <p:nvPr/>
          </p:nvGrpSpPr>
          <p:grpSpPr bwMode="auto">
            <a:xfrm>
              <a:off x="1111" y="1298"/>
              <a:ext cx="3254" cy="2160"/>
              <a:chOff x="0" y="0"/>
              <a:chExt cx="4686" cy="3273"/>
            </a:xfrm>
          </p:grpSpPr>
          <p:sp>
            <p:nvSpPr>
              <p:cNvPr id="52236" name="Text Box 5"/>
              <p:cNvSpPr txBox="1">
                <a:spLocks noChangeArrowheads="1"/>
              </p:cNvSpPr>
              <p:nvPr/>
            </p:nvSpPr>
            <p:spPr bwMode="auto">
              <a:xfrm>
                <a:off x="3255" y="2562"/>
                <a:ext cx="10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zh-CN" altLang="en-US" sz="1600">
                    <a:latin typeface="Times New Roman" pitchFamily="18" charset="0"/>
                  </a:rPr>
                  <a:t>销售量</a:t>
                </a:r>
              </a:p>
            </p:txBody>
          </p:sp>
          <p:sp>
            <p:nvSpPr>
              <p:cNvPr id="52237" name="Text Box 6"/>
              <p:cNvSpPr txBox="1">
                <a:spLocks noChangeArrowheads="1"/>
              </p:cNvSpPr>
              <p:nvPr/>
            </p:nvSpPr>
            <p:spPr bwMode="auto">
              <a:xfrm>
                <a:off x="465" y="1028"/>
                <a:ext cx="1521"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zh-CN" altLang="en-US" sz="1600">
                    <a:latin typeface="Times New Roman" pitchFamily="18" charset="0"/>
                  </a:rPr>
                  <a:t>会计盈亏平衡点</a:t>
                </a:r>
                <a:endParaRPr lang="zh-CN" altLang="en-US" sz="1600"/>
              </a:p>
            </p:txBody>
          </p:sp>
          <p:sp>
            <p:nvSpPr>
              <p:cNvPr id="52238" name="Text Box 7"/>
              <p:cNvSpPr txBox="1">
                <a:spLocks noChangeArrowheads="1"/>
              </p:cNvSpPr>
              <p:nvPr/>
            </p:nvSpPr>
            <p:spPr bwMode="auto">
              <a:xfrm>
                <a:off x="2868" y="467"/>
                <a:ext cx="982" cy="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zh-CN" altLang="en-US" sz="1600">
                    <a:latin typeface="Times New Roman" pitchFamily="18" charset="0"/>
                  </a:rPr>
                  <a:t>总成本</a:t>
                </a:r>
                <a:endParaRPr lang="zh-CN" altLang="en-US" sz="1600"/>
              </a:p>
            </p:txBody>
          </p:sp>
          <p:sp>
            <p:nvSpPr>
              <p:cNvPr id="52239" name="Text Box 8"/>
              <p:cNvSpPr txBox="1">
                <a:spLocks noChangeArrowheads="1"/>
              </p:cNvSpPr>
              <p:nvPr/>
            </p:nvSpPr>
            <p:spPr bwMode="auto">
              <a:xfrm>
                <a:off x="3089" y="1789"/>
                <a:ext cx="982" cy="2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zh-CN" altLang="en-US" sz="1600">
                    <a:latin typeface="Times New Roman" pitchFamily="18" charset="0"/>
                  </a:rPr>
                  <a:t>固定成本</a:t>
                </a:r>
                <a:endParaRPr lang="zh-CN" altLang="en-US" sz="1600"/>
              </a:p>
            </p:txBody>
          </p:sp>
          <p:sp>
            <p:nvSpPr>
              <p:cNvPr id="52240" name="Text Box 9"/>
              <p:cNvSpPr txBox="1">
                <a:spLocks noChangeArrowheads="1"/>
              </p:cNvSpPr>
              <p:nvPr/>
            </p:nvSpPr>
            <p:spPr bwMode="auto">
              <a:xfrm>
                <a:off x="1893" y="24"/>
                <a:ext cx="981" cy="2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zh-CN" altLang="en-US" sz="1600">
                    <a:latin typeface="Times New Roman" pitchFamily="18" charset="0"/>
                  </a:rPr>
                  <a:t>销售收入</a:t>
                </a:r>
                <a:endParaRPr lang="zh-CN" altLang="en-US" sz="1600"/>
              </a:p>
            </p:txBody>
          </p:sp>
          <p:sp>
            <p:nvSpPr>
              <p:cNvPr id="52241" name="Line 10"/>
              <p:cNvSpPr>
                <a:spLocks noChangeShapeType="1"/>
              </p:cNvSpPr>
              <p:nvPr/>
            </p:nvSpPr>
            <p:spPr bwMode="auto">
              <a:xfrm>
                <a:off x="360" y="2493"/>
                <a:ext cx="378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42" name="Line 11"/>
              <p:cNvSpPr>
                <a:spLocks noChangeShapeType="1"/>
              </p:cNvSpPr>
              <p:nvPr/>
            </p:nvSpPr>
            <p:spPr bwMode="auto">
              <a:xfrm flipV="1">
                <a:off x="360" y="97"/>
                <a:ext cx="1" cy="23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43" name="Line 12"/>
              <p:cNvSpPr>
                <a:spLocks noChangeShapeType="1"/>
              </p:cNvSpPr>
              <p:nvPr/>
            </p:nvSpPr>
            <p:spPr bwMode="auto">
              <a:xfrm flipV="1">
                <a:off x="360" y="97"/>
                <a:ext cx="2664" cy="23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4" name="Line 13"/>
              <p:cNvSpPr>
                <a:spLocks noChangeShapeType="1"/>
              </p:cNvSpPr>
              <p:nvPr/>
            </p:nvSpPr>
            <p:spPr bwMode="auto">
              <a:xfrm>
                <a:off x="360" y="1754"/>
                <a:ext cx="364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5" name="Line 14"/>
              <p:cNvSpPr>
                <a:spLocks noChangeShapeType="1"/>
              </p:cNvSpPr>
              <p:nvPr/>
            </p:nvSpPr>
            <p:spPr bwMode="auto">
              <a:xfrm flipV="1">
                <a:off x="360" y="745"/>
                <a:ext cx="3505" cy="10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6" name="Text Box 15"/>
              <p:cNvSpPr txBox="1">
                <a:spLocks noChangeArrowheads="1"/>
              </p:cNvSpPr>
              <p:nvPr/>
            </p:nvSpPr>
            <p:spPr bwMode="auto">
              <a:xfrm>
                <a:off x="3705" y="1058"/>
                <a:ext cx="981" cy="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zh-CN" altLang="en-US" sz="1600">
                    <a:latin typeface="Times New Roman" pitchFamily="18" charset="0"/>
                  </a:rPr>
                  <a:t>变动成本</a:t>
                </a:r>
                <a:endParaRPr lang="zh-CN" altLang="en-US" sz="1600"/>
              </a:p>
            </p:txBody>
          </p:sp>
          <p:sp>
            <p:nvSpPr>
              <p:cNvPr id="52247" name="AutoShape 16"/>
              <p:cNvSpPr>
                <a:spLocks/>
              </p:cNvSpPr>
              <p:nvPr/>
            </p:nvSpPr>
            <p:spPr bwMode="auto">
              <a:xfrm>
                <a:off x="3588" y="823"/>
                <a:ext cx="179" cy="883"/>
              </a:xfrm>
              <a:prstGeom prst="rightBrace">
                <a:avLst>
                  <a:gd name="adj1" fmla="val 41108"/>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48" name="Text Box 17"/>
              <p:cNvSpPr txBox="1">
                <a:spLocks noChangeArrowheads="1"/>
              </p:cNvSpPr>
              <p:nvPr/>
            </p:nvSpPr>
            <p:spPr bwMode="auto">
              <a:xfrm>
                <a:off x="0" y="0"/>
                <a:ext cx="360" cy="10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zh-CN" altLang="en-US" sz="1600">
                    <a:latin typeface="Times New Roman" pitchFamily="18" charset="0"/>
                  </a:rPr>
                  <a:t>金额</a:t>
                </a:r>
                <a:endParaRPr lang="zh-CN" altLang="en-US" sz="1600"/>
              </a:p>
            </p:txBody>
          </p:sp>
          <p:sp>
            <p:nvSpPr>
              <p:cNvPr id="52249" name="Text Box 18"/>
              <p:cNvSpPr txBox="1">
                <a:spLocks noChangeArrowheads="1"/>
              </p:cNvSpPr>
              <p:nvPr/>
            </p:nvSpPr>
            <p:spPr bwMode="auto">
              <a:xfrm>
                <a:off x="360" y="2805"/>
                <a:ext cx="306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zh-CN" altLang="en-US" sz="2000">
                    <a:latin typeface="Times New Roman" pitchFamily="18" charset="0"/>
                  </a:rPr>
                  <a:t>   图</a:t>
                </a:r>
                <a:r>
                  <a:rPr lang="en-US" altLang="zh-CN" sz="2000">
                    <a:latin typeface="Times New Roman" pitchFamily="18" charset="0"/>
                  </a:rPr>
                  <a:t>8</a:t>
                </a:r>
                <a:r>
                  <a:rPr lang="zh-CN" altLang="en-US" sz="2000">
                    <a:latin typeface="Times New Roman" pitchFamily="18" charset="0"/>
                  </a:rPr>
                  <a:t>－</a:t>
                </a:r>
                <a:r>
                  <a:rPr lang="en-US" altLang="zh-CN" sz="2000">
                    <a:latin typeface="Times New Roman" pitchFamily="18" charset="0"/>
                  </a:rPr>
                  <a:t>4 </a:t>
                </a:r>
                <a:r>
                  <a:rPr lang="zh-CN" altLang="en-US" sz="2000">
                    <a:latin typeface="Times New Roman" pitchFamily="18" charset="0"/>
                  </a:rPr>
                  <a:t>会计盈亏平衡点</a:t>
                </a:r>
                <a:endParaRPr lang="zh-CN" altLang="en-US" sz="2000"/>
              </a:p>
            </p:txBody>
          </p:sp>
        </p:grpSp>
        <p:sp>
          <p:nvSpPr>
            <p:cNvPr id="52235" name="Oval 23"/>
            <p:cNvSpPr>
              <a:spLocks noChangeArrowheads="1"/>
            </p:cNvSpPr>
            <p:nvPr/>
          </p:nvSpPr>
          <p:spPr bwMode="auto">
            <a:xfrm>
              <a:off x="2154" y="2205"/>
              <a:ext cx="46" cy="45"/>
            </a:xfrm>
            <a:prstGeom prst="ellipse">
              <a:avLst/>
            </a:prstGeom>
            <a:solidFill>
              <a:srgbClr val="800000"/>
            </a:solidFill>
            <a:ln w="9525">
              <a:solidFill>
                <a:schemeClr val="tx1"/>
              </a:solidFill>
              <a:round/>
              <a:headEnd/>
              <a:tailEnd/>
            </a:ln>
          </p:spPr>
          <p:txBody>
            <a:bodyPr wrap="none" anchor="ctr"/>
            <a:lstStyle/>
            <a:p>
              <a:endParaRPr lang="zh-CN" altLang="en-US"/>
            </a:p>
          </p:txBody>
        </p:sp>
      </p:grpSp>
      <p:grpSp>
        <p:nvGrpSpPr>
          <p:cNvPr id="4" name="Group 27"/>
          <p:cNvGrpSpPr>
            <a:grpSpLocks/>
          </p:cNvGrpSpPr>
          <p:nvPr/>
        </p:nvGrpSpPr>
        <p:grpSpPr bwMode="auto">
          <a:xfrm>
            <a:off x="755650" y="5445125"/>
            <a:ext cx="7920038" cy="1225550"/>
            <a:chOff x="340" y="3475"/>
            <a:chExt cx="4989" cy="772"/>
          </a:xfrm>
        </p:grpSpPr>
        <p:sp>
          <p:nvSpPr>
            <p:cNvPr id="52232" name="AutoShape 24"/>
            <p:cNvSpPr>
              <a:spLocks noChangeArrowheads="1"/>
            </p:cNvSpPr>
            <p:nvPr/>
          </p:nvSpPr>
          <p:spPr bwMode="auto">
            <a:xfrm>
              <a:off x="340" y="3475"/>
              <a:ext cx="4989" cy="772"/>
            </a:xfrm>
            <a:prstGeom prst="roundRect">
              <a:avLst>
                <a:gd name="adj" fmla="val 16667"/>
              </a:avLst>
            </a:prstGeom>
            <a:solidFill>
              <a:schemeClr val="folHlink"/>
            </a:solidFill>
            <a:ln w="9525">
              <a:solidFill>
                <a:srgbClr val="800000"/>
              </a:solidFill>
              <a:round/>
              <a:headEnd/>
              <a:tailEnd/>
            </a:ln>
          </p:spPr>
          <p:txBody>
            <a:bodyPr wrap="none" anchor="ctr"/>
            <a:lstStyle/>
            <a:p>
              <a:endParaRPr lang="zh-CN" altLang="en-US"/>
            </a:p>
          </p:txBody>
        </p:sp>
        <p:sp>
          <p:nvSpPr>
            <p:cNvPr id="52233" name="Text Box 25"/>
            <p:cNvSpPr txBox="1">
              <a:spLocks noChangeArrowheads="1"/>
            </p:cNvSpPr>
            <p:nvPr/>
          </p:nvSpPr>
          <p:spPr bwMode="auto">
            <a:xfrm>
              <a:off x="385" y="3475"/>
              <a:ext cx="4854"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1600" b="1"/>
                <a:t>[</a:t>
              </a:r>
              <a:r>
                <a:rPr lang="zh-CN" altLang="en-US" sz="1600" b="1"/>
                <a:t>思考</a:t>
              </a:r>
              <a:r>
                <a:rPr lang="en-US" altLang="zh-CN" sz="1600" b="1"/>
                <a:t>]</a:t>
              </a:r>
              <a:r>
                <a:rPr lang="zh-CN" altLang="en-US" sz="1600"/>
                <a:t>：某公司准备投资</a:t>
              </a:r>
              <a:r>
                <a:rPr lang="en-US" altLang="zh-CN" sz="1600"/>
                <a:t>30 000</a:t>
              </a:r>
              <a:r>
                <a:rPr lang="zh-CN" altLang="en-US" sz="1600"/>
                <a:t>元建设一条数控机床的生产线，该项目的寿命期为</a:t>
              </a:r>
              <a:r>
                <a:rPr lang="en-US" altLang="zh-CN" sz="1600"/>
                <a:t>10</a:t>
              </a:r>
              <a:r>
                <a:rPr lang="zh-CN" altLang="en-US" sz="1600"/>
                <a:t>年，设备按直线法折旧，无残值；每年的固定成本为</a:t>
              </a:r>
              <a:r>
                <a:rPr lang="en-US" altLang="zh-CN" sz="1600"/>
                <a:t>7 000</a:t>
              </a:r>
              <a:r>
                <a:rPr lang="zh-CN" altLang="en-US" sz="1600"/>
                <a:t>元（含</a:t>
              </a:r>
              <a:r>
                <a:rPr lang="en-US" altLang="zh-CN" sz="1600"/>
                <a:t>3000</a:t>
              </a:r>
              <a:r>
                <a:rPr lang="zh-CN" altLang="en-US" sz="1600"/>
                <a:t>元折旧），预定每台机床售价为</a:t>
              </a:r>
              <a:r>
                <a:rPr lang="en-US" altLang="zh-CN" sz="1600"/>
                <a:t>8 000</a:t>
              </a:r>
              <a:r>
                <a:rPr lang="zh-CN" altLang="en-US" sz="1600"/>
                <a:t>元，单位变动成本为每台</a:t>
              </a:r>
              <a:r>
                <a:rPr lang="en-US" altLang="zh-CN" sz="1600"/>
                <a:t>6 000</a:t>
              </a:r>
              <a:r>
                <a:rPr lang="zh-CN" altLang="en-US" sz="1600"/>
                <a:t>元，公司的所得税税率</a:t>
              </a:r>
              <a:r>
                <a:rPr lang="en-US" altLang="zh-CN" sz="1600"/>
                <a:t>25</a:t>
              </a:r>
              <a:r>
                <a:rPr lang="zh-CN" altLang="en-US" sz="1600"/>
                <a:t>％，资本成本为</a:t>
              </a:r>
              <a:r>
                <a:rPr lang="en-US" altLang="zh-CN" sz="1600"/>
                <a:t>10</a:t>
              </a:r>
              <a:r>
                <a:rPr lang="zh-CN" altLang="en-US" sz="1600"/>
                <a:t>％。根据以上条件计算会计盈亏平衡点。 </a:t>
              </a:r>
            </a:p>
          </p:txBody>
        </p:sp>
      </p:grpSp>
      <p:pic>
        <p:nvPicPr>
          <p:cNvPr id="93213" name="Picture 29" descr="20088716246538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4724400"/>
            <a:ext cx="7207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66844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3213"/>
                                        </p:tgtEl>
                                        <p:attrNameLst>
                                          <p:attrName>style.visibility</p:attrName>
                                        </p:attrNameLst>
                                      </p:cBhvr>
                                      <p:to>
                                        <p:strVal val="visible"/>
                                      </p:to>
                                    </p:set>
                                    <p:animEffect transition="in" filter="blinds(horizontal)">
                                      <p:cBhvr>
                                        <p:cTn id="7" dur="500"/>
                                        <p:tgtEl>
                                          <p:spTgt spid="93213"/>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AutoShape 4"/>
          <p:cNvSpPr>
            <a:spLocks noChangeArrowheads="1"/>
          </p:cNvSpPr>
          <p:nvPr/>
        </p:nvSpPr>
        <p:spPr bwMode="auto">
          <a:xfrm>
            <a:off x="5076825" y="188913"/>
            <a:ext cx="2808288" cy="503237"/>
          </a:xfrm>
          <a:prstGeom prst="flowChartAlternateProcess">
            <a:avLst/>
          </a:prstGeom>
          <a:solidFill>
            <a:srgbClr val="000080"/>
          </a:solidFill>
          <a:ln w="9525">
            <a:solidFill>
              <a:schemeClr val="tx1"/>
            </a:solidFill>
            <a:miter lim="800000"/>
            <a:headEnd/>
            <a:tailEnd/>
          </a:ln>
        </p:spPr>
        <p:txBody>
          <a:bodyPr wrap="none" anchor="ctr"/>
          <a:lstStyle/>
          <a:p>
            <a:pPr algn="ctr"/>
            <a:r>
              <a:rPr lang="en-US" altLang="zh-CN" b="1">
                <a:solidFill>
                  <a:schemeClr val="bg1"/>
                </a:solidFill>
              </a:rPr>
              <a:t>8.3 </a:t>
            </a:r>
            <a:r>
              <a:rPr lang="zh-CN" altLang="en-US" b="1">
                <a:solidFill>
                  <a:schemeClr val="bg1"/>
                </a:solidFill>
              </a:rPr>
              <a:t>风险投资决策</a:t>
            </a:r>
          </a:p>
        </p:txBody>
      </p:sp>
      <p:sp>
        <p:nvSpPr>
          <p:cNvPr id="53251" name="Text Box 5"/>
          <p:cNvSpPr txBox="1">
            <a:spLocks noChangeArrowheads="1"/>
          </p:cNvSpPr>
          <p:nvPr/>
        </p:nvSpPr>
        <p:spPr bwMode="auto">
          <a:xfrm>
            <a:off x="0" y="908050"/>
            <a:ext cx="9144000" cy="457200"/>
          </a:xfrm>
          <a:prstGeom prst="rect">
            <a:avLst/>
          </a:prstGeom>
          <a:solidFill>
            <a:srgbClr val="A11D2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spcBef>
                <a:spcPct val="50000"/>
              </a:spcBef>
            </a:pPr>
            <a:r>
              <a:rPr lang="en-US" altLang="zh-CN" sz="2400" b="1" dirty="0" smtClean="0">
                <a:solidFill>
                  <a:schemeClr val="bg1"/>
                </a:solidFill>
              </a:rPr>
              <a:t> </a:t>
            </a:r>
            <a:r>
              <a:rPr lang="zh-CN" altLang="en-US" sz="2400" b="1" dirty="0">
                <a:solidFill>
                  <a:schemeClr val="bg1"/>
                </a:solidFill>
              </a:rPr>
              <a:t>盈亏平衡分析</a:t>
            </a:r>
          </a:p>
        </p:txBody>
      </p:sp>
      <p:sp>
        <p:nvSpPr>
          <p:cNvPr id="53252" name="Rectangle 6"/>
          <p:cNvSpPr>
            <a:spLocks noChangeArrowheads="1"/>
          </p:cNvSpPr>
          <p:nvPr/>
        </p:nvSpPr>
        <p:spPr bwMode="auto">
          <a:xfrm>
            <a:off x="179388" y="1557338"/>
            <a:ext cx="77771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altLang="zh-CN" b="1"/>
              <a:t>2</a:t>
            </a:r>
            <a:r>
              <a:rPr lang="zh-CN" altLang="en-US" b="1"/>
              <a:t>、财务上的盈亏平衡点</a:t>
            </a:r>
            <a:r>
              <a:rPr lang="en-US" altLang="zh-CN" b="1"/>
              <a:t>——</a:t>
            </a:r>
            <a:r>
              <a:rPr lang="zh-CN" altLang="en-US"/>
              <a:t>使项目净现值为零时的销售水平 </a:t>
            </a:r>
            <a:endParaRPr lang="en-US" altLang="zh-CN"/>
          </a:p>
        </p:txBody>
      </p:sp>
      <p:grpSp>
        <p:nvGrpSpPr>
          <p:cNvPr id="53253" name="Group 7"/>
          <p:cNvGrpSpPr>
            <a:grpSpLocks/>
          </p:cNvGrpSpPr>
          <p:nvPr/>
        </p:nvGrpSpPr>
        <p:grpSpPr bwMode="auto">
          <a:xfrm>
            <a:off x="1547813" y="2852738"/>
            <a:ext cx="5473700" cy="3311525"/>
            <a:chOff x="0" y="0"/>
            <a:chExt cx="4500" cy="3432"/>
          </a:xfrm>
        </p:grpSpPr>
        <p:grpSp>
          <p:nvGrpSpPr>
            <p:cNvPr id="53257" name="Group 8"/>
            <p:cNvGrpSpPr>
              <a:grpSpLocks/>
            </p:cNvGrpSpPr>
            <p:nvPr/>
          </p:nvGrpSpPr>
          <p:grpSpPr bwMode="auto">
            <a:xfrm>
              <a:off x="0" y="0"/>
              <a:ext cx="4320" cy="3018"/>
              <a:chOff x="0" y="0"/>
              <a:chExt cx="4320" cy="3018"/>
            </a:xfrm>
          </p:grpSpPr>
          <p:sp>
            <p:nvSpPr>
              <p:cNvPr id="53259" name="Line 9"/>
              <p:cNvSpPr>
                <a:spLocks noChangeShapeType="1"/>
              </p:cNvSpPr>
              <p:nvPr/>
            </p:nvSpPr>
            <p:spPr bwMode="auto">
              <a:xfrm flipV="1">
                <a:off x="360" y="0"/>
                <a:ext cx="0" cy="265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0" name="Line 10"/>
              <p:cNvSpPr>
                <a:spLocks noChangeShapeType="1"/>
              </p:cNvSpPr>
              <p:nvPr/>
            </p:nvSpPr>
            <p:spPr bwMode="auto">
              <a:xfrm>
                <a:off x="360" y="2652"/>
                <a:ext cx="39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1" name="Line 11"/>
              <p:cNvSpPr>
                <a:spLocks noChangeShapeType="1"/>
              </p:cNvSpPr>
              <p:nvPr/>
            </p:nvSpPr>
            <p:spPr bwMode="auto">
              <a:xfrm flipV="1">
                <a:off x="360" y="156"/>
                <a:ext cx="2880" cy="24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2" name="Line 12"/>
              <p:cNvSpPr>
                <a:spLocks noChangeShapeType="1"/>
              </p:cNvSpPr>
              <p:nvPr/>
            </p:nvSpPr>
            <p:spPr bwMode="auto">
              <a:xfrm flipV="1">
                <a:off x="360" y="780"/>
                <a:ext cx="378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3" name="Text Box 13"/>
              <p:cNvSpPr txBox="1">
                <a:spLocks noChangeArrowheads="1"/>
              </p:cNvSpPr>
              <p:nvPr/>
            </p:nvSpPr>
            <p:spPr bwMode="auto">
              <a:xfrm>
                <a:off x="3570" y="2706"/>
                <a:ext cx="720" cy="3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zh-CN" altLang="en-US" sz="1600">
                    <a:latin typeface="Times New Roman" pitchFamily="18" charset="0"/>
                  </a:rPr>
                  <a:t>销售量</a:t>
                </a:r>
              </a:p>
            </p:txBody>
          </p:sp>
          <p:sp>
            <p:nvSpPr>
              <p:cNvPr id="53264" name="Text Box 14"/>
              <p:cNvSpPr txBox="1">
                <a:spLocks noChangeArrowheads="1"/>
              </p:cNvSpPr>
              <p:nvPr/>
            </p:nvSpPr>
            <p:spPr bwMode="auto">
              <a:xfrm>
                <a:off x="1980" y="156"/>
                <a:ext cx="720" cy="3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zh-CN" altLang="en-US" sz="1600">
                    <a:latin typeface="Times New Roman" pitchFamily="18" charset="0"/>
                  </a:rPr>
                  <a:t>收入现值</a:t>
                </a:r>
              </a:p>
            </p:txBody>
          </p:sp>
          <p:sp>
            <p:nvSpPr>
              <p:cNvPr id="53265" name="Text Box 15"/>
              <p:cNvSpPr txBox="1">
                <a:spLocks noChangeArrowheads="1"/>
              </p:cNvSpPr>
              <p:nvPr/>
            </p:nvSpPr>
            <p:spPr bwMode="auto">
              <a:xfrm>
                <a:off x="570" y="981"/>
                <a:ext cx="126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zh-CN" altLang="en-US" sz="1600">
                    <a:latin typeface="Times New Roman" pitchFamily="18" charset="0"/>
                  </a:rPr>
                  <a:t>财务盈亏平衡点</a:t>
                </a:r>
              </a:p>
            </p:txBody>
          </p:sp>
          <p:sp>
            <p:nvSpPr>
              <p:cNvPr id="53266" name="Text Box 16"/>
              <p:cNvSpPr txBox="1">
                <a:spLocks noChangeArrowheads="1"/>
              </p:cNvSpPr>
              <p:nvPr/>
            </p:nvSpPr>
            <p:spPr bwMode="auto">
              <a:xfrm>
                <a:off x="3420" y="1092"/>
                <a:ext cx="720" cy="3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zh-CN" altLang="en-US" sz="1600">
                    <a:latin typeface="Times New Roman" pitchFamily="18" charset="0"/>
                  </a:rPr>
                  <a:t>成本现值</a:t>
                </a:r>
              </a:p>
            </p:txBody>
          </p:sp>
          <p:sp>
            <p:nvSpPr>
              <p:cNvPr id="53267" name="Text Box 17"/>
              <p:cNvSpPr txBox="1">
                <a:spLocks noChangeArrowheads="1"/>
              </p:cNvSpPr>
              <p:nvPr/>
            </p:nvSpPr>
            <p:spPr bwMode="auto">
              <a:xfrm>
                <a:off x="0" y="279"/>
                <a:ext cx="360" cy="1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zh-CN" altLang="en-US" sz="1600">
                    <a:latin typeface="Times New Roman" pitchFamily="18" charset="0"/>
                  </a:rPr>
                  <a:t>金额</a:t>
                </a:r>
                <a:endParaRPr lang="zh-CN" altLang="en-US" sz="1600"/>
              </a:p>
            </p:txBody>
          </p:sp>
          <p:sp>
            <p:nvSpPr>
              <p:cNvPr id="53268" name="Text Box 18"/>
              <p:cNvSpPr txBox="1">
                <a:spLocks noChangeArrowheads="1"/>
              </p:cNvSpPr>
              <p:nvPr/>
            </p:nvSpPr>
            <p:spPr bwMode="auto">
              <a:xfrm>
                <a:off x="285" y="2706"/>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900">
                    <a:latin typeface="Times New Roman" pitchFamily="18" charset="0"/>
                  </a:rPr>
                  <a:t>0</a:t>
                </a:r>
                <a:endParaRPr lang="en-US" altLang="zh-CN"/>
              </a:p>
            </p:txBody>
          </p:sp>
        </p:grpSp>
        <p:sp>
          <p:nvSpPr>
            <p:cNvPr id="53258" name="Text Box 19"/>
            <p:cNvSpPr txBox="1">
              <a:spLocks noChangeArrowheads="1"/>
            </p:cNvSpPr>
            <p:nvPr/>
          </p:nvSpPr>
          <p:spPr bwMode="auto">
            <a:xfrm>
              <a:off x="720" y="2964"/>
              <a:ext cx="378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zh-CN" altLang="en-US" sz="2000">
                  <a:latin typeface="Times New Roman" pitchFamily="18" charset="0"/>
                </a:rPr>
                <a:t>    图</a:t>
              </a:r>
              <a:r>
                <a:rPr lang="en-US" altLang="zh-CN" sz="2000">
                  <a:latin typeface="Times New Roman" pitchFamily="18" charset="0"/>
                </a:rPr>
                <a:t>8</a:t>
              </a:r>
              <a:r>
                <a:rPr lang="zh-CN" altLang="en-US" sz="2000">
                  <a:latin typeface="Times New Roman" pitchFamily="18" charset="0"/>
                </a:rPr>
                <a:t>－</a:t>
              </a:r>
              <a:r>
                <a:rPr lang="en-US" altLang="zh-CN" sz="2000">
                  <a:latin typeface="Times New Roman" pitchFamily="18" charset="0"/>
                </a:rPr>
                <a:t>5    </a:t>
              </a:r>
              <a:r>
                <a:rPr lang="zh-CN" altLang="en-US" sz="2000">
                  <a:latin typeface="Times New Roman" pitchFamily="18" charset="0"/>
                </a:rPr>
                <a:t>财务盈亏平衡点</a:t>
              </a:r>
            </a:p>
          </p:txBody>
        </p:sp>
      </p:grpSp>
      <p:sp>
        <p:nvSpPr>
          <p:cNvPr id="53254" name="AutoShape 20"/>
          <p:cNvSpPr>
            <a:spLocks noChangeArrowheads="1"/>
          </p:cNvSpPr>
          <p:nvPr/>
        </p:nvSpPr>
        <p:spPr bwMode="auto">
          <a:xfrm>
            <a:off x="539750" y="1989138"/>
            <a:ext cx="8064500" cy="719137"/>
          </a:xfrm>
          <a:prstGeom prst="roundRect">
            <a:avLst>
              <a:gd name="adj" fmla="val 16667"/>
            </a:avLst>
          </a:prstGeom>
          <a:solidFill>
            <a:schemeClr val="folHlink"/>
          </a:solidFill>
          <a:ln w="9525">
            <a:solidFill>
              <a:srgbClr val="800000"/>
            </a:solidFill>
            <a:round/>
            <a:headEnd/>
            <a:tailEnd/>
          </a:ln>
        </p:spPr>
        <p:txBody>
          <a:bodyPr wrap="none" anchor="ctr"/>
          <a:lstStyle/>
          <a:p>
            <a:endParaRPr lang="zh-CN" altLang="en-US"/>
          </a:p>
        </p:txBody>
      </p:sp>
      <p:sp>
        <p:nvSpPr>
          <p:cNvPr id="53255" name="Text Box 21"/>
          <p:cNvSpPr txBox="1">
            <a:spLocks noChangeArrowheads="1"/>
          </p:cNvSpPr>
          <p:nvPr/>
        </p:nvSpPr>
        <p:spPr bwMode="auto">
          <a:xfrm>
            <a:off x="827088" y="2060575"/>
            <a:ext cx="74898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1400" b="1"/>
              <a:t>       </a:t>
            </a:r>
            <a:r>
              <a:rPr lang="zh-CN" altLang="en-US" sz="1600" b="1"/>
              <a:t>考虑了项目投资的机会成本，它不仅产生一个较大的最低收益率，还将产生一个更加现实的最低收益率。</a:t>
            </a:r>
            <a:r>
              <a:rPr lang="zh-CN" altLang="en-US" sz="1600"/>
              <a:t> </a:t>
            </a:r>
          </a:p>
        </p:txBody>
      </p:sp>
      <p:sp>
        <p:nvSpPr>
          <p:cNvPr id="53256" name="Oval 22"/>
          <p:cNvSpPr>
            <a:spLocks noChangeArrowheads="1"/>
          </p:cNvSpPr>
          <p:nvPr/>
        </p:nvSpPr>
        <p:spPr bwMode="auto">
          <a:xfrm>
            <a:off x="3779838" y="4125913"/>
            <a:ext cx="71437" cy="71437"/>
          </a:xfrm>
          <a:prstGeom prst="ellipse">
            <a:avLst/>
          </a:prstGeom>
          <a:solidFill>
            <a:srgbClr val="800000"/>
          </a:solidFill>
          <a:ln w="9525">
            <a:solidFill>
              <a:schemeClr val="tx1"/>
            </a:solidFill>
            <a:round/>
            <a:headEnd/>
            <a:tailEnd/>
          </a:ln>
        </p:spPr>
        <p:txBody>
          <a:bodyPr wrap="none" anchor="ctr"/>
          <a:lstStyle/>
          <a:p>
            <a:endParaRPr lang="zh-CN" altLang="en-US"/>
          </a:p>
        </p:txBody>
      </p:sp>
    </p:spTree>
    <p:extLst>
      <p:ext uri="{BB962C8B-B14F-4D97-AF65-F5344CB8AC3E}">
        <p14:creationId xmlns:p14="http://schemas.microsoft.com/office/powerpoint/2010/main" val="573540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z="4000" b="1" smtClean="0">
                <a:solidFill>
                  <a:schemeClr val="hlink"/>
                </a:solidFill>
              </a:rPr>
              <a:t>＃估计现金流量需考虑因素的总结</a:t>
            </a:r>
          </a:p>
        </p:txBody>
      </p:sp>
      <p:sp>
        <p:nvSpPr>
          <p:cNvPr id="12291" name="Rectangle 3"/>
          <p:cNvSpPr>
            <a:spLocks noGrp="1" noChangeArrowheads="1"/>
          </p:cNvSpPr>
          <p:nvPr>
            <p:ph type="body" idx="1"/>
          </p:nvPr>
        </p:nvSpPr>
        <p:spPr/>
        <p:txBody>
          <a:bodyPr/>
          <a:lstStyle/>
          <a:p>
            <a:pPr eaLnBrk="1" hangingPunct="1">
              <a:lnSpc>
                <a:spcPct val="80000"/>
              </a:lnSpc>
            </a:pPr>
            <a:r>
              <a:rPr lang="zh-CN" altLang="en-US" sz="2800" b="1" dirty="0" smtClean="0"/>
              <a:t>区分相关成本与非相关成本</a:t>
            </a:r>
          </a:p>
          <a:p>
            <a:pPr eaLnBrk="1" hangingPunct="1">
              <a:lnSpc>
                <a:spcPct val="80000"/>
              </a:lnSpc>
              <a:buFontTx/>
              <a:buNone/>
            </a:pPr>
            <a:r>
              <a:rPr lang="en-US" altLang="zh-CN" sz="2800" b="1" dirty="0" smtClean="0">
                <a:solidFill>
                  <a:schemeClr val="folHlink"/>
                </a:solidFill>
              </a:rPr>
              <a:t>(1)</a:t>
            </a:r>
            <a:r>
              <a:rPr lang="zh-CN" altLang="en-US" sz="2800" b="1" dirty="0" smtClean="0">
                <a:solidFill>
                  <a:schemeClr val="folHlink"/>
                </a:solidFill>
              </a:rPr>
              <a:t>相关成本</a:t>
            </a:r>
            <a:r>
              <a:rPr lang="en-US" altLang="zh-CN" sz="2800" b="1" dirty="0" smtClean="0">
                <a:solidFill>
                  <a:schemeClr val="folHlink"/>
                </a:solidFill>
              </a:rPr>
              <a:t>------</a:t>
            </a:r>
            <a:r>
              <a:rPr lang="zh-CN" altLang="en-US" sz="2800" b="1" dirty="0" smtClean="0">
                <a:solidFill>
                  <a:schemeClr val="folHlink"/>
                </a:solidFill>
              </a:rPr>
              <a:t>差额成本、未来成本、重置成本、机会成本等</a:t>
            </a:r>
            <a:r>
              <a:rPr lang="en-US" altLang="zh-CN" sz="2800" b="1" dirty="0" smtClean="0">
                <a:solidFill>
                  <a:schemeClr val="folHlink"/>
                </a:solidFill>
              </a:rPr>
              <a:t>;</a:t>
            </a:r>
          </a:p>
          <a:p>
            <a:pPr eaLnBrk="1" hangingPunct="1">
              <a:lnSpc>
                <a:spcPct val="80000"/>
              </a:lnSpc>
              <a:buFontTx/>
              <a:buNone/>
            </a:pPr>
            <a:r>
              <a:rPr lang="en-US" altLang="zh-CN" sz="2800" b="1" dirty="0" smtClean="0">
                <a:solidFill>
                  <a:schemeClr val="folHlink"/>
                </a:solidFill>
              </a:rPr>
              <a:t>(2)</a:t>
            </a:r>
            <a:r>
              <a:rPr lang="zh-CN" altLang="en-US" sz="2800" b="1" dirty="0" smtClean="0">
                <a:solidFill>
                  <a:schemeClr val="folHlink"/>
                </a:solidFill>
              </a:rPr>
              <a:t>非相关成本</a:t>
            </a:r>
            <a:r>
              <a:rPr lang="en-US" altLang="zh-CN" sz="2800" b="1" dirty="0" smtClean="0">
                <a:solidFill>
                  <a:schemeClr val="folHlink"/>
                </a:solidFill>
              </a:rPr>
              <a:t>------</a:t>
            </a:r>
            <a:r>
              <a:rPr lang="zh-CN" altLang="en-US" sz="2800" b="1" dirty="0" smtClean="0">
                <a:solidFill>
                  <a:schemeClr val="folHlink"/>
                </a:solidFill>
              </a:rPr>
              <a:t>沉没成本、过去成本、账面成本</a:t>
            </a:r>
            <a:r>
              <a:rPr lang="en-US" altLang="zh-CN" sz="2800" b="1" dirty="0" smtClean="0">
                <a:solidFill>
                  <a:schemeClr val="folHlink"/>
                </a:solidFill>
              </a:rPr>
              <a:t>;</a:t>
            </a:r>
          </a:p>
          <a:p>
            <a:pPr eaLnBrk="1" hangingPunct="1">
              <a:lnSpc>
                <a:spcPct val="80000"/>
              </a:lnSpc>
            </a:pPr>
            <a:r>
              <a:rPr lang="zh-CN" altLang="en-US" sz="2800" b="1" dirty="0" smtClean="0"/>
              <a:t>不要忽视机会成本</a:t>
            </a:r>
            <a:r>
              <a:rPr lang="en-US" altLang="zh-CN" sz="2800" b="1" dirty="0" smtClean="0"/>
              <a:t>;   </a:t>
            </a:r>
          </a:p>
          <a:p>
            <a:pPr eaLnBrk="1" hangingPunct="1">
              <a:lnSpc>
                <a:spcPct val="80000"/>
              </a:lnSpc>
            </a:pPr>
            <a:r>
              <a:rPr lang="zh-CN" altLang="en-US" sz="2800" b="1" dirty="0" smtClean="0"/>
              <a:t>所得税 </a:t>
            </a:r>
            <a:r>
              <a:rPr lang="en-US" altLang="zh-CN" sz="2800" b="1" dirty="0" smtClean="0"/>
              <a:t>;                     </a:t>
            </a:r>
          </a:p>
          <a:p>
            <a:pPr eaLnBrk="1" hangingPunct="1">
              <a:lnSpc>
                <a:spcPct val="80000"/>
              </a:lnSpc>
            </a:pPr>
            <a:r>
              <a:rPr lang="zh-CN" altLang="en-US" sz="2800" b="1" dirty="0" smtClean="0"/>
              <a:t>外部效应</a:t>
            </a:r>
            <a:r>
              <a:rPr lang="en-US" altLang="zh-CN" sz="2800" b="1" dirty="0" smtClean="0"/>
              <a:t>------</a:t>
            </a:r>
            <a:r>
              <a:rPr lang="zh-CN" altLang="en-US" sz="2800" b="1" dirty="0" smtClean="0"/>
              <a:t>侵蚀</a:t>
            </a:r>
            <a:r>
              <a:rPr lang="en-US" altLang="zh-CN" sz="2800" b="1" dirty="0" smtClean="0"/>
              <a:t>,</a:t>
            </a:r>
            <a:r>
              <a:rPr lang="zh-CN" altLang="en-US" sz="2800" b="1" dirty="0" smtClean="0"/>
              <a:t>对公司其他部门的影响</a:t>
            </a:r>
            <a:r>
              <a:rPr lang="en-US" altLang="zh-CN" sz="2800" b="1" dirty="0" smtClean="0"/>
              <a:t>; </a:t>
            </a:r>
          </a:p>
          <a:p>
            <a:pPr eaLnBrk="1" hangingPunct="1">
              <a:lnSpc>
                <a:spcPct val="80000"/>
              </a:lnSpc>
            </a:pPr>
            <a:r>
              <a:rPr lang="zh-CN" altLang="en-US" sz="2800" b="1" dirty="0" smtClean="0"/>
              <a:t>对净营运资本的影响；</a:t>
            </a:r>
          </a:p>
          <a:p>
            <a:pPr eaLnBrk="1" hangingPunct="1">
              <a:lnSpc>
                <a:spcPct val="80000"/>
              </a:lnSpc>
            </a:pPr>
            <a:r>
              <a:rPr lang="zh-CN" altLang="en-US" sz="2800" b="1" dirty="0" smtClean="0"/>
              <a:t>不考虑融资成本与融资现金流</a:t>
            </a:r>
            <a:r>
              <a:rPr lang="en-US" altLang="zh-CN" sz="2800" b="1" dirty="0" smtClean="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AutoShape 4"/>
          <p:cNvSpPr>
            <a:spLocks noChangeArrowheads="1"/>
          </p:cNvSpPr>
          <p:nvPr/>
        </p:nvSpPr>
        <p:spPr bwMode="auto">
          <a:xfrm>
            <a:off x="5076825" y="188913"/>
            <a:ext cx="2808288" cy="503237"/>
          </a:xfrm>
          <a:prstGeom prst="flowChartAlternateProcess">
            <a:avLst/>
          </a:prstGeom>
          <a:solidFill>
            <a:srgbClr val="000080"/>
          </a:solidFill>
          <a:ln w="9525">
            <a:solidFill>
              <a:schemeClr val="tx1"/>
            </a:solidFill>
            <a:miter lim="800000"/>
            <a:headEnd/>
            <a:tailEnd/>
          </a:ln>
        </p:spPr>
        <p:txBody>
          <a:bodyPr wrap="none" anchor="ctr"/>
          <a:lstStyle/>
          <a:p>
            <a:pPr algn="ctr"/>
            <a:r>
              <a:rPr lang="en-US" altLang="zh-CN" b="1">
                <a:solidFill>
                  <a:schemeClr val="bg1"/>
                </a:solidFill>
              </a:rPr>
              <a:t>8.3 </a:t>
            </a:r>
            <a:r>
              <a:rPr lang="zh-CN" altLang="en-US" b="1">
                <a:solidFill>
                  <a:schemeClr val="bg1"/>
                </a:solidFill>
              </a:rPr>
              <a:t>风险投资决策</a:t>
            </a:r>
          </a:p>
        </p:txBody>
      </p:sp>
      <p:sp>
        <p:nvSpPr>
          <p:cNvPr id="23559" name="Text Box 5"/>
          <p:cNvSpPr txBox="1">
            <a:spLocks noChangeArrowheads="1"/>
          </p:cNvSpPr>
          <p:nvPr/>
        </p:nvSpPr>
        <p:spPr bwMode="auto">
          <a:xfrm>
            <a:off x="0" y="908050"/>
            <a:ext cx="9144000" cy="457200"/>
          </a:xfrm>
          <a:prstGeom prst="rect">
            <a:avLst/>
          </a:prstGeom>
          <a:solidFill>
            <a:srgbClr val="A11D2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spcBef>
                <a:spcPct val="50000"/>
              </a:spcBef>
            </a:pPr>
            <a:r>
              <a:rPr lang="zh-CN" altLang="en-US" sz="2400" b="1" dirty="0" smtClean="0">
                <a:solidFill>
                  <a:schemeClr val="bg1"/>
                </a:solidFill>
              </a:rPr>
              <a:t>盈亏</a:t>
            </a:r>
            <a:r>
              <a:rPr lang="zh-CN" altLang="en-US" sz="2400" b="1" dirty="0">
                <a:solidFill>
                  <a:schemeClr val="bg1"/>
                </a:solidFill>
              </a:rPr>
              <a:t>平衡分析</a:t>
            </a:r>
          </a:p>
        </p:txBody>
      </p:sp>
      <p:sp>
        <p:nvSpPr>
          <p:cNvPr id="23560" name="Text Box 6"/>
          <p:cNvSpPr txBox="1">
            <a:spLocks noChangeArrowheads="1"/>
          </p:cNvSpPr>
          <p:nvPr/>
        </p:nvSpPr>
        <p:spPr bwMode="auto">
          <a:xfrm>
            <a:off x="323850" y="1484313"/>
            <a:ext cx="7848600"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a:t>       </a:t>
            </a:r>
            <a:r>
              <a:rPr lang="zh-CN" altLang="en-US" sz="2000"/>
              <a:t>如果设初始投资为</a:t>
            </a:r>
            <a:r>
              <a:rPr lang="en-US" altLang="zh-CN" sz="2000"/>
              <a:t>C</a:t>
            </a:r>
            <a:r>
              <a:rPr lang="zh-CN" altLang="en-US" sz="2000"/>
              <a:t>，建立在项目寿命期和公司资本成本基础上的年金现值系数为               ，</a:t>
            </a:r>
            <a:r>
              <a:rPr lang="zh-CN" altLang="en-US"/>
              <a:t>则使得净现值为零时（即达到财务盈亏平衡时）的年均现金流量</a:t>
            </a:r>
            <a:r>
              <a:rPr lang="en-US" altLang="zh-CN"/>
              <a:t>ACF</a:t>
            </a:r>
            <a:r>
              <a:rPr lang="zh-CN" altLang="en-US"/>
              <a:t>为： </a:t>
            </a:r>
          </a:p>
        </p:txBody>
      </p:sp>
      <p:sp>
        <p:nvSpPr>
          <p:cNvPr id="23561" name="Rectangle 8"/>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23554" name="Object 7"/>
          <p:cNvGraphicFramePr>
            <a:graphicFrameLocks noChangeAspect="1"/>
          </p:cNvGraphicFramePr>
          <p:nvPr/>
        </p:nvGraphicFramePr>
        <p:xfrm>
          <a:off x="2438400" y="1833563"/>
          <a:ext cx="1117600" cy="438150"/>
        </p:xfrm>
        <a:graphic>
          <a:graphicData uri="http://schemas.openxmlformats.org/presentationml/2006/ole">
            <mc:AlternateContent xmlns:mc="http://schemas.openxmlformats.org/markup-compatibility/2006">
              <mc:Choice xmlns:v="urn:schemas-microsoft-com:vml" Requires="v">
                <p:oleObj spid="_x0000_s18454" name="Equation" r:id="rId3" imgW="484071" imgH="191081" progId="Equation.DSMT4">
                  <p:embed/>
                </p:oleObj>
              </mc:Choice>
              <mc:Fallback>
                <p:oleObj name="Equation" r:id="rId3" imgW="484071" imgH="19108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833563"/>
                        <a:ext cx="111760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2" name="Rectangle 10"/>
          <p:cNvSpPr>
            <a:spLocks noChangeArrowheads="1"/>
          </p:cNvSpPr>
          <p:nvPr/>
        </p:nvSpPr>
        <p:spPr bwMode="auto">
          <a:xfrm>
            <a:off x="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23555" name="Object 9"/>
          <p:cNvGraphicFramePr>
            <a:graphicFrameLocks noChangeAspect="1"/>
          </p:cNvGraphicFramePr>
          <p:nvPr/>
        </p:nvGraphicFramePr>
        <p:xfrm>
          <a:off x="2555875" y="2565400"/>
          <a:ext cx="2016125" cy="788988"/>
        </p:xfrm>
        <a:graphic>
          <a:graphicData uri="http://schemas.openxmlformats.org/presentationml/2006/ole">
            <mc:AlternateContent xmlns:mc="http://schemas.openxmlformats.org/markup-compatibility/2006">
              <mc:Choice xmlns:v="urn:schemas-microsoft-com:vml" Requires="v">
                <p:oleObj spid="_x0000_s18455" name="Equation" r:id="rId5" imgW="877443" imgH="343347" progId="Equation.DSMT4">
                  <p:embed/>
                </p:oleObj>
              </mc:Choice>
              <mc:Fallback>
                <p:oleObj name="Equation" r:id="rId5" imgW="877443" imgH="34334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2565400"/>
                        <a:ext cx="2016125" cy="78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3" name="Text Box 11"/>
          <p:cNvSpPr txBox="1">
            <a:spLocks noChangeArrowheads="1"/>
          </p:cNvSpPr>
          <p:nvPr/>
        </p:nvSpPr>
        <p:spPr bwMode="auto">
          <a:xfrm>
            <a:off x="395288" y="3429000"/>
            <a:ext cx="7991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      假设期末无残值及垫支资金回收等现金流入，那么</a:t>
            </a:r>
            <a:r>
              <a:rPr lang="en-US" altLang="zh-CN"/>
              <a:t>ACF</a:t>
            </a:r>
            <a:r>
              <a:rPr lang="zh-CN" altLang="en-US"/>
              <a:t>即为年均营业现金流量，根据前面对营业现金流量的计算可知：</a:t>
            </a:r>
          </a:p>
        </p:txBody>
      </p:sp>
      <p:sp>
        <p:nvSpPr>
          <p:cNvPr id="23564" name="Rectangle 13"/>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23556" name="Object 12"/>
          <p:cNvGraphicFramePr>
            <a:graphicFrameLocks noChangeAspect="1"/>
          </p:cNvGraphicFramePr>
          <p:nvPr/>
        </p:nvGraphicFramePr>
        <p:xfrm>
          <a:off x="539750" y="4292600"/>
          <a:ext cx="8172450" cy="1049338"/>
        </p:xfrm>
        <a:graphic>
          <a:graphicData uri="http://schemas.openxmlformats.org/presentationml/2006/ole">
            <mc:AlternateContent xmlns:mc="http://schemas.openxmlformats.org/markup-compatibility/2006">
              <mc:Choice xmlns:v="urn:schemas-microsoft-com:vml" Requires="v">
                <p:oleObj spid="_x0000_s18456" name="Equation" r:id="rId7" imgW="4151098" imgH="533169" progId="Equation.DSMT4">
                  <p:embed/>
                </p:oleObj>
              </mc:Choice>
              <mc:Fallback>
                <p:oleObj name="Equation" r:id="rId7" imgW="4151098" imgH="533169"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4292600"/>
                        <a:ext cx="8172450" cy="1049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5" name="Rectangle 14"/>
          <p:cNvSpPr>
            <a:spLocks noChangeArrowheads="1"/>
          </p:cNvSpPr>
          <p:nvPr/>
        </p:nvSpPr>
        <p:spPr bwMode="auto">
          <a:xfrm>
            <a:off x="323850" y="5445125"/>
            <a:ext cx="327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r>
              <a:rPr lang="zh-CN" altLang="en-US"/>
              <a:t>则财务上的盈亏平衡点为：</a:t>
            </a:r>
          </a:p>
        </p:txBody>
      </p:sp>
      <p:sp>
        <p:nvSpPr>
          <p:cNvPr id="23566" name="Rectangle 16"/>
          <p:cNvSpPr>
            <a:spLocks noChangeArrowheads="1"/>
          </p:cNvSpPr>
          <p:nvPr/>
        </p:nvSpPr>
        <p:spPr bwMode="auto">
          <a:xfrm>
            <a:off x="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23557" name="Object 15"/>
          <p:cNvGraphicFramePr>
            <a:graphicFrameLocks noChangeAspect="1"/>
          </p:cNvGraphicFramePr>
          <p:nvPr/>
        </p:nvGraphicFramePr>
        <p:xfrm>
          <a:off x="4067175" y="5661025"/>
          <a:ext cx="2592388" cy="735013"/>
        </p:xfrm>
        <a:graphic>
          <a:graphicData uri="http://schemas.openxmlformats.org/presentationml/2006/ole">
            <mc:AlternateContent xmlns:mc="http://schemas.openxmlformats.org/markup-compatibility/2006">
              <mc:Choice xmlns:v="urn:schemas-microsoft-com:vml" Requires="v">
                <p:oleObj spid="_x0000_s18457" name="Equation" r:id="rId9" imgW="1208073" imgH="343347" progId="Equation.DSMT4">
                  <p:embed/>
                </p:oleObj>
              </mc:Choice>
              <mc:Fallback>
                <p:oleObj name="Equation" r:id="rId9" imgW="1208073" imgH="343347"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7175" y="5661025"/>
                        <a:ext cx="2592388" cy="735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74795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7"/>
          <p:cNvSpPr>
            <a:spLocks noChangeArrowheads="1"/>
          </p:cNvSpPr>
          <p:nvPr/>
        </p:nvSpPr>
        <p:spPr bwMode="auto">
          <a:xfrm>
            <a:off x="0" y="29860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7894" name="Object 6"/>
          <p:cNvGraphicFramePr>
            <a:graphicFrameLocks noChangeAspect="1"/>
          </p:cNvGraphicFramePr>
          <p:nvPr/>
        </p:nvGraphicFramePr>
        <p:xfrm>
          <a:off x="468313" y="2852738"/>
          <a:ext cx="6048375" cy="1511300"/>
        </p:xfrm>
        <a:graphic>
          <a:graphicData uri="http://schemas.openxmlformats.org/presentationml/2006/ole">
            <mc:AlternateContent xmlns:mc="http://schemas.openxmlformats.org/markup-compatibility/2006">
              <mc:Choice xmlns:v="urn:schemas-microsoft-com:vml" Requires="v">
                <p:oleObj spid="_x0000_s3110" name="Equation" r:id="rId3" imgW="3543120" imgH="888840" progId="">
                  <p:embed/>
                </p:oleObj>
              </mc:Choice>
              <mc:Fallback>
                <p:oleObj name="Equation" r:id="rId3" imgW="3543120" imgH="88884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852738"/>
                        <a:ext cx="6048375" cy="151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6" name="Object 8"/>
          <p:cNvGraphicFramePr>
            <a:graphicFrameLocks noChangeAspect="1"/>
          </p:cNvGraphicFramePr>
          <p:nvPr/>
        </p:nvGraphicFramePr>
        <p:xfrm>
          <a:off x="466725" y="4508500"/>
          <a:ext cx="8140700" cy="749300"/>
        </p:xfrm>
        <a:graphic>
          <a:graphicData uri="http://schemas.openxmlformats.org/presentationml/2006/ole">
            <mc:AlternateContent xmlns:mc="http://schemas.openxmlformats.org/markup-compatibility/2006">
              <mc:Choice xmlns:v="urn:schemas-microsoft-com:vml" Requires="v">
                <p:oleObj spid="_x0000_s3111" name="Equation" r:id="rId5" imgW="4660560" imgH="431640" progId="">
                  <p:embed/>
                </p:oleObj>
              </mc:Choice>
              <mc:Fallback>
                <p:oleObj name="Equation" r:id="rId5" imgW="4660560" imgH="431640" progId="">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725" y="4508500"/>
                        <a:ext cx="8140700"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8" name="Text Box 10"/>
          <p:cNvSpPr txBox="1">
            <a:spLocks noChangeArrowheads="1"/>
          </p:cNvSpPr>
          <p:nvPr/>
        </p:nvSpPr>
        <p:spPr bwMode="auto">
          <a:xfrm>
            <a:off x="7524750" y="2852738"/>
            <a:ext cx="863600" cy="366712"/>
          </a:xfrm>
          <a:prstGeom prst="rect">
            <a:avLst/>
          </a:prstGeom>
          <a:noFill/>
          <a:ln w="9525">
            <a:noFill/>
            <a:miter lim="800000"/>
            <a:headEnd/>
            <a:tailEnd/>
          </a:ln>
        </p:spPr>
        <p:txBody>
          <a:bodyPr>
            <a:spAutoFit/>
          </a:bodyPr>
          <a:lstStyle/>
          <a:p>
            <a:pPr>
              <a:spcBef>
                <a:spcPct val="50000"/>
              </a:spcBef>
            </a:pPr>
            <a:r>
              <a:rPr lang="zh-CN" altLang="en-US"/>
              <a:t>（</a:t>
            </a:r>
            <a:r>
              <a:rPr lang="en-US" altLang="zh-CN"/>
              <a:t>8-5</a:t>
            </a:r>
            <a:r>
              <a:rPr lang="zh-CN" altLang="en-US"/>
              <a:t>）</a:t>
            </a:r>
          </a:p>
        </p:txBody>
      </p:sp>
      <p:sp>
        <p:nvSpPr>
          <p:cNvPr id="37899" name="Text Box 11"/>
          <p:cNvSpPr txBox="1">
            <a:spLocks noChangeArrowheads="1"/>
          </p:cNvSpPr>
          <p:nvPr/>
        </p:nvSpPr>
        <p:spPr bwMode="auto">
          <a:xfrm>
            <a:off x="7524750" y="4437063"/>
            <a:ext cx="935038" cy="366712"/>
          </a:xfrm>
          <a:prstGeom prst="rect">
            <a:avLst/>
          </a:prstGeom>
          <a:noFill/>
          <a:ln w="9525">
            <a:noFill/>
            <a:miter lim="800000"/>
            <a:headEnd/>
            <a:tailEnd/>
          </a:ln>
        </p:spPr>
        <p:txBody>
          <a:bodyPr>
            <a:spAutoFit/>
          </a:bodyPr>
          <a:lstStyle/>
          <a:p>
            <a:pPr>
              <a:spcBef>
                <a:spcPct val="50000"/>
              </a:spcBef>
            </a:pPr>
            <a:r>
              <a:rPr lang="zh-CN" altLang="en-US"/>
              <a:t>（</a:t>
            </a:r>
            <a:r>
              <a:rPr lang="en-US" altLang="zh-CN"/>
              <a:t>8-6</a:t>
            </a:r>
            <a:r>
              <a:rPr lang="zh-CN" altLang="en-US"/>
              <a:t>） </a:t>
            </a:r>
          </a:p>
        </p:txBody>
      </p:sp>
      <p:sp>
        <p:nvSpPr>
          <p:cNvPr id="3080" name="Text Box 14"/>
          <p:cNvSpPr txBox="1">
            <a:spLocks noChangeArrowheads="1"/>
          </p:cNvSpPr>
          <p:nvPr/>
        </p:nvSpPr>
        <p:spPr bwMode="auto">
          <a:xfrm>
            <a:off x="0" y="908050"/>
            <a:ext cx="9144000" cy="457200"/>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sz="2400" b="1">
                <a:solidFill>
                  <a:schemeClr val="bg1"/>
                </a:solidFill>
              </a:rPr>
              <a:t>8.1.1</a:t>
            </a:r>
            <a:r>
              <a:rPr lang="zh-CN" altLang="en-US" sz="2400" b="1">
                <a:solidFill>
                  <a:schemeClr val="bg1"/>
                </a:solidFill>
              </a:rPr>
              <a:t>税负与折旧对投资的影响</a:t>
            </a:r>
          </a:p>
        </p:txBody>
      </p:sp>
      <p:sp>
        <p:nvSpPr>
          <p:cNvPr id="3081" name="AutoShape 15"/>
          <p:cNvSpPr>
            <a:spLocks noChangeArrowheads="1"/>
          </p:cNvSpPr>
          <p:nvPr/>
        </p:nvSpPr>
        <p:spPr bwMode="auto">
          <a:xfrm>
            <a:off x="5076825" y="188913"/>
            <a:ext cx="2808288" cy="503237"/>
          </a:xfrm>
          <a:prstGeom prst="flowChartAlternateProcess">
            <a:avLst/>
          </a:prstGeom>
          <a:solidFill>
            <a:srgbClr val="000080"/>
          </a:solidFill>
          <a:ln w="9525">
            <a:solidFill>
              <a:schemeClr val="tx1"/>
            </a:solidFill>
            <a:miter lim="800000"/>
            <a:headEnd/>
            <a:tailEnd/>
          </a:ln>
        </p:spPr>
        <p:txBody>
          <a:bodyPr wrap="none" anchor="ctr"/>
          <a:lstStyle/>
          <a:p>
            <a:pPr algn="ctr"/>
            <a:r>
              <a:rPr lang="en-US" altLang="zh-CN" b="1">
                <a:solidFill>
                  <a:srgbClr val="FFFFFF"/>
                </a:solidFill>
              </a:rPr>
              <a:t>8.1 </a:t>
            </a:r>
            <a:r>
              <a:rPr lang="zh-CN" altLang="en-US" b="1">
                <a:solidFill>
                  <a:srgbClr val="FFFFFF"/>
                </a:solidFill>
              </a:rPr>
              <a:t>现实中现金流量的计算</a:t>
            </a:r>
          </a:p>
        </p:txBody>
      </p:sp>
      <p:sp>
        <p:nvSpPr>
          <p:cNvPr id="3082" name="Text Box 16"/>
          <p:cNvSpPr txBox="1">
            <a:spLocks noChangeArrowheads="1"/>
          </p:cNvSpPr>
          <p:nvPr/>
        </p:nvSpPr>
        <p:spPr bwMode="auto">
          <a:xfrm>
            <a:off x="179388" y="1412875"/>
            <a:ext cx="5184775" cy="396875"/>
          </a:xfrm>
          <a:prstGeom prst="rect">
            <a:avLst/>
          </a:prstGeom>
          <a:noFill/>
          <a:ln w="9525">
            <a:noFill/>
            <a:miter lim="800000"/>
            <a:headEnd/>
            <a:tailEnd/>
          </a:ln>
        </p:spPr>
        <p:txBody>
          <a:bodyPr>
            <a:spAutoFit/>
          </a:bodyPr>
          <a:lstStyle/>
          <a:p>
            <a:pPr>
              <a:spcBef>
                <a:spcPct val="50000"/>
              </a:spcBef>
            </a:pPr>
            <a:r>
              <a:rPr lang="zh-CN" altLang="en-US" sz="2000" b="1" dirty="0" smtClean="0"/>
              <a:t>税后</a:t>
            </a:r>
            <a:r>
              <a:rPr lang="zh-CN" altLang="en-US" sz="2000" b="1" dirty="0"/>
              <a:t>现金流量</a:t>
            </a:r>
          </a:p>
        </p:txBody>
      </p:sp>
      <p:grpSp>
        <p:nvGrpSpPr>
          <p:cNvPr id="2" name="Group 23"/>
          <p:cNvGrpSpPr>
            <a:grpSpLocks/>
          </p:cNvGrpSpPr>
          <p:nvPr/>
        </p:nvGrpSpPr>
        <p:grpSpPr bwMode="auto">
          <a:xfrm>
            <a:off x="4500563" y="5661025"/>
            <a:ext cx="3384550" cy="1079500"/>
            <a:chOff x="2835" y="3640"/>
            <a:chExt cx="2132" cy="680"/>
          </a:xfrm>
        </p:grpSpPr>
        <p:sp>
          <p:nvSpPr>
            <p:cNvPr id="3089" name="AutoShape 17"/>
            <p:cNvSpPr>
              <a:spLocks noChangeArrowheads="1"/>
            </p:cNvSpPr>
            <p:nvPr/>
          </p:nvSpPr>
          <p:spPr bwMode="auto">
            <a:xfrm>
              <a:off x="2835" y="3640"/>
              <a:ext cx="2132" cy="680"/>
            </a:xfrm>
            <a:prstGeom prst="wedgeRoundRectCallout">
              <a:avLst>
                <a:gd name="adj1" fmla="val -38977"/>
                <a:gd name="adj2" fmla="val -82060"/>
                <a:gd name="adj3" fmla="val 16667"/>
              </a:avLst>
            </a:prstGeom>
            <a:solidFill>
              <a:schemeClr val="folHlink"/>
            </a:solidFill>
            <a:ln w="9525">
              <a:solidFill>
                <a:schemeClr val="tx1"/>
              </a:solidFill>
              <a:miter lim="800000"/>
              <a:headEnd/>
              <a:tailEnd/>
            </a:ln>
          </p:spPr>
          <p:txBody>
            <a:bodyPr/>
            <a:lstStyle/>
            <a:p>
              <a:pPr algn="ctr"/>
              <a:endParaRPr lang="zh-CN" altLang="en-US"/>
            </a:p>
          </p:txBody>
        </p:sp>
        <p:sp>
          <p:nvSpPr>
            <p:cNvPr id="3090" name="Text Box 18"/>
            <p:cNvSpPr txBox="1">
              <a:spLocks noChangeArrowheads="1"/>
            </p:cNvSpPr>
            <p:nvPr/>
          </p:nvSpPr>
          <p:spPr bwMode="auto">
            <a:xfrm>
              <a:off x="2925" y="3748"/>
              <a:ext cx="1951" cy="442"/>
            </a:xfrm>
            <a:prstGeom prst="rect">
              <a:avLst/>
            </a:prstGeom>
            <a:noFill/>
            <a:ln w="9525">
              <a:noFill/>
              <a:miter lim="800000"/>
              <a:headEnd/>
              <a:tailEnd/>
            </a:ln>
          </p:spPr>
          <p:txBody>
            <a:bodyPr>
              <a:spAutoFit/>
            </a:bodyPr>
            <a:lstStyle/>
            <a:p>
              <a:pPr>
                <a:spcBef>
                  <a:spcPct val="50000"/>
                </a:spcBef>
              </a:pPr>
              <a:r>
                <a:rPr lang="zh-CN" altLang="en-US" sz="2000" b="1"/>
                <a:t>不需要知道利润是多少，使用起来比较方便 </a:t>
              </a:r>
            </a:p>
          </p:txBody>
        </p:sp>
      </p:grpSp>
      <p:sp>
        <p:nvSpPr>
          <p:cNvPr id="3084" name="Rectangle 21"/>
          <p:cNvSpPr>
            <a:spLocks noChangeArrowheads="1"/>
          </p:cNvSpPr>
          <p:nvPr/>
        </p:nvSpPr>
        <p:spPr bwMode="auto">
          <a:xfrm>
            <a:off x="0" y="33337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076" name="Object 20"/>
          <p:cNvGraphicFramePr>
            <a:graphicFrameLocks noChangeAspect="1"/>
          </p:cNvGraphicFramePr>
          <p:nvPr/>
        </p:nvGraphicFramePr>
        <p:xfrm>
          <a:off x="466725" y="2124075"/>
          <a:ext cx="5907088" cy="341313"/>
        </p:xfrm>
        <a:graphic>
          <a:graphicData uri="http://schemas.openxmlformats.org/presentationml/2006/ole">
            <mc:AlternateContent xmlns:mc="http://schemas.openxmlformats.org/markup-compatibility/2006">
              <mc:Choice xmlns:v="urn:schemas-microsoft-com:vml" Requires="v">
                <p:oleObj spid="_x0000_s3112" name="Equation" r:id="rId7" imgW="3504960" imgH="203040" progId="">
                  <p:embed/>
                </p:oleObj>
              </mc:Choice>
              <mc:Fallback>
                <p:oleObj name="Equation" r:id="rId7" imgW="3504960" imgH="203040" progId="">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6725" y="2124075"/>
                        <a:ext cx="5907088"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5" name="Text Box 22"/>
          <p:cNvSpPr txBox="1">
            <a:spLocks noChangeArrowheads="1"/>
          </p:cNvSpPr>
          <p:nvPr/>
        </p:nvSpPr>
        <p:spPr bwMode="auto">
          <a:xfrm>
            <a:off x="7524750" y="2060575"/>
            <a:ext cx="935038" cy="366713"/>
          </a:xfrm>
          <a:prstGeom prst="rect">
            <a:avLst/>
          </a:prstGeom>
          <a:noFill/>
          <a:ln w="9525">
            <a:noFill/>
            <a:miter lim="800000"/>
            <a:headEnd/>
            <a:tailEnd/>
          </a:ln>
        </p:spPr>
        <p:txBody>
          <a:bodyPr>
            <a:spAutoFit/>
          </a:bodyPr>
          <a:lstStyle/>
          <a:p>
            <a:pPr>
              <a:spcBef>
                <a:spcPct val="50000"/>
              </a:spcBef>
            </a:pPr>
            <a:r>
              <a:rPr lang="zh-CN" altLang="en-US"/>
              <a:t>（</a:t>
            </a:r>
            <a:r>
              <a:rPr lang="en-US" altLang="zh-CN"/>
              <a:t>8-4</a:t>
            </a:r>
            <a:r>
              <a:rPr lang="zh-CN" altLang="en-US"/>
              <a:t>） </a:t>
            </a:r>
          </a:p>
        </p:txBody>
      </p:sp>
      <p:grpSp>
        <p:nvGrpSpPr>
          <p:cNvPr id="3" name="Group 26"/>
          <p:cNvGrpSpPr>
            <a:grpSpLocks/>
          </p:cNvGrpSpPr>
          <p:nvPr/>
        </p:nvGrpSpPr>
        <p:grpSpPr bwMode="auto">
          <a:xfrm>
            <a:off x="5003800" y="1412875"/>
            <a:ext cx="1800225" cy="576263"/>
            <a:chOff x="3152" y="890"/>
            <a:chExt cx="1134" cy="363"/>
          </a:xfrm>
        </p:grpSpPr>
        <p:sp>
          <p:nvSpPr>
            <p:cNvPr id="3087" name="AutoShape 24"/>
            <p:cNvSpPr>
              <a:spLocks noChangeArrowheads="1"/>
            </p:cNvSpPr>
            <p:nvPr/>
          </p:nvSpPr>
          <p:spPr bwMode="auto">
            <a:xfrm>
              <a:off x="3152" y="890"/>
              <a:ext cx="1134" cy="363"/>
            </a:xfrm>
            <a:prstGeom prst="wedgeRoundRectCallout">
              <a:avLst>
                <a:gd name="adj1" fmla="val -52380"/>
                <a:gd name="adj2" fmla="val 76444"/>
                <a:gd name="adj3" fmla="val 16667"/>
              </a:avLst>
            </a:prstGeom>
            <a:solidFill>
              <a:schemeClr val="folHlink"/>
            </a:solidFill>
            <a:ln w="9525">
              <a:solidFill>
                <a:schemeClr val="tx1"/>
              </a:solidFill>
              <a:miter lim="800000"/>
              <a:headEnd/>
              <a:tailEnd/>
            </a:ln>
          </p:spPr>
          <p:txBody>
            <a:bodyPr/>
            <a:lstStyle/>
            <a:p>
              <a:pPr algn="ctr"/>
              <a:endParaRPr lang="zh-CN" altLang="en-US"/>
            </a:p>
          </p:txBody>
        </p:sp>
        <p:sp>
          <p:nvSpPr>
            <p:cNvPr id="3088" name="Text Box 25"/>
            <p:cNvSpPr txBox="1">
              <a:spLocks noChangeArrowheads="1"/>
            </p:cNvSpPr>
            <p:nvPr/>
          </p:nvSpPr>
          <p:spPr bwMode="auto">
            <a:xfrm>
              <a:off x="3152" y="935"/>
              <a:ext cx="1134" cy="250"/>
            </a:xfrm>
            <a:prstGeom prst="rect">
              <a:avLst/>
            </a:prstGeom>
            <a:noFill/>
            <a:ln w="9525">
              <a:noFill/>
              <a:miter lim="800000"/>
              <a:headEnd/>
              <a:tailEnd/>
            </a:ln>
          </p:spPr>
          <p:txBody>
            <a:bodyPr>
              <a:spAutoFit/>
            </a:bodyPr>
            <a:lstStyle/>
            <a:p>
              <a:pPr>
                <a:spcBef>
                  <a:spcPct val="50000"/>
                </a:spcBef>
              </a:pPr>
              <a:r>
                <a:rPr lang="zh-CN" altLang="en-US" sz="2000" b="1"/>
                <a:t>已包括流转税</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7894"/>
                                        </p:tgtEl>
                                        <p:attrNameLst>
                                          <p:attrName>style.visibility</p:attrName>
                                        </p:attrNameLst>
                                      </p:cBhvr>
                                      <p:to>
                                        <p:strVal val="visible"/>
                                      </p:to>
                                    </p:set>
                                    <p:animEffect transition="in" filter="blinds(horizontal)">
                                      <p:cBhvr>
                                        <p:cTn id="11" dur="500"/>
                                        <p:tgtEl>
                                          <p:spTgt spid="37894"/>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37898"/>
                                        </p:tgtEl>
                                        <p:attrNameLst>
                                          <p:attrName>style.visibility</p:attrName>
                                        </p:attrNameLst>
                                      </p:cBhvr>
                                      <p:to>
                                        <p:strVal val="visible"/>
                                      </p:to>
                                    </p:set>
                                    <p:animEffect transition="in" filter="blinds(horizontal)">
                                      <p:cBhvr>
                                        <p:cTn id="14" dur="500"/>
                                        <p:tgtEl>
                                          <p:spTgt spid="3789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89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8" grpId="0"/>
      <p:bldP spid="3789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1547813" y="1406525"/>
            <a:ext cx="5353050" cy="3175000"/>
            <a:chOff x="975" y="886"/>
            <a:chExt cx="3372" cy="2000"/>
          </a:xfrm>
        </p:grpSpPr>
        <p:sp>
          <p:nvSpPr>
            <p:cNvPr id="36868" name="Freeform 9"/>
            <p:cNvSpPr>
              <a:spLocks/>
            </p:cNvSpPr>
            <p:nvPr/>
          </p:nvSpPr>
          <p:spPr bwMode="auto">
            <a:xfrm>
              <a:off x="975" y="1284"/>
              <a:ext cx="3357" cy="1602"/>
            </a:xfrm>
            <a:custGeom>
              <a:avLst/>
              <a:gdLst>
                <a:gd name="T0" fmla="*/ 0 w 1720"/>
                <a:gd name="T1" fmla="*/ 0 h 1961"/>
                <a:gd name="T2" fmla="*/ 3357 w 1720"/>
                <a:gd name="T3" fmla="*/ 0 h 1961"/>
                <a:gd name="T4" fmla="*/ 3357 w 1720"/>
                <a:gd name="T5" fmla="*/ 1602 h 1961"/>
                <a:gd name="T6" fmla="*/ 0 60000 65536"/>
                <a:gd name="T7" fmla="*/ 0 60000 65536"/>
                <a:gd name="T8" fmla="*/ 0 60000 65536"/>
                <a:gd name="T9" fmla="*/ 0 w 1720"/>
                <a:gd name="T10" fmla="*/ 0 h 1961"/>
                <a:gd name="T11" fmla="*/ 1720 w 1720"/>
                <a:gd name="T12" fmla="*/ 1961 h 1961"/>
              </a:gdLst>
              <a:ahLst/>
              <a:cxnLst>
                <a:cxn ang="T6">
                  <a:pos x="T0" y="T1"/>
                </a:cxn>
                <a:cxn ang="T7">
                  <a:pos x="T2" y="T3"/>
                </a:cxn>
                <a:cxn ang="T8">
                  <a:pos x="T4" y="T5"/>
                </a:cxn>
              </a:cxnLst>
              <a:rect l="T9" t="T10" r="T11" b="T12"/>
              <a:pathLst>
                <a:path w="1720" h="1961">
                  <a:moveTo>
                    <a:pt x="0" y="0"/>
                  </a:moveTo>
                  <a:lnTo>
                    <a:pt x="1720" y="0"/>
                  </a:lnTo>
                  <a:lnTo>
                    <a:pt x="1720" y="1961"/>
                  </a:lnTo>
                </a:path>
              </a:pathLst>
            </a:custGeom>
            <a:noFill/>
            <a:ln w="22225">
              <a:solidFill>
                <a:schemeClr val="folHlink"/>
              </a:solidFill>
              <a:round/>
              <a:headEnd/>
              <a:tailEnd/>
            </a:ln>
          </p:spPr>
          <p:txBody>
            <a:bodyPr lIns="0" tIns="0" rIns="0" bIns="0" anchor="ctr">
              <a:spAutoFit/>
            </a:bodyPr>
            <a:lstStyle/>
            <a:p>
              <a:endParaRPr lang="zh-CN" altLang="en-US"/>
            </a:p>
          </p:txBody>
        </p:sp>
        <p:sp>
          <p:nvSpPr>
            <p:cNvPr id="36869" name="Rectangle 10"/>
            <p:cNvSpPr>
              <a:spLocks noChangeArrowheads="1"/>
            </p:cNvSpPr>
            <p:nvPr/>
          </p:nvSpPr>
          <p:spPr bwMode="auto">
            <a:xfrm>
              <a:off x="1108" y="886"/>
              <a:ext cx="3239" cy="269"/>
            </a:xfrm>
            <a:prstGeom prst="rect">
              <a:avLst/>
            </a:prstGeom>
            <a:noFill/>
            <a:ln w="6350">
              <a:noFill/>
              <a:miter lim="800000"/>
              <a:headEnd/>
              <a:tailEnd/>
            </a:ln>
          </p:spPr>
          <p:txBody>
            <a:bodyPr lIns="0" tIns="0" rIns="0" bIns="0" anchor="ctr">
              <a:spAutoFit/>
            </a:bodyPr>
            <a:lstStyle/>
            <a:p>
              <a:pPr defTabSz="330200" eaLnBrk="0" hangingPunct="0">
                <a:spcBef>
                  <a:spcPct val="20000"/>
                </a:spcBef>
                <a:buClr>
                  <a:schemeClr val="tx2"/>
                </a:buClr>
                <a:buSzPct val="70000"/>
                <a:buFontTx/>
                <a:buChar char="•"/>
                <a:tabLst>
                  <a:tab pos="8521700" algn="r"/>
                </a:tabLst>
              </a:pPr>
              <a:r>
                <a:rPr lang="zh-CN" altLang="en-US" sz="2800" b="1">
                  <a:ea typeface="黑体" pitchFamily="2" charset="-122"/>
                </a:rPr>
                <a:t>内容纲要</a:t>
              </a:r>
            </a:p>
          </p:txBody>
        </p:sp>
        <p:sp>
          <p:nvSpPr>
            <p:cNvPr id="36870" name="Rectangle 11"/>
            <p:cNvSpPr>
              <a:spLocks noChangeArrowheads="1"/>
            </p:cNvSpPr>
            <p:nvPr/>
          </p:nvSpPr>
          <p:spPr bwMode="auto">
            <a:xfrm>
              <a:off x="1108" y="1397"/>
              <a:ext cx="3162" cy="1280"/>
            </a:xfrm>
            <a:prstGeom prst="rect">
              <a:avLst/>
            </a:prstGeom>
            <a:noFill/>
            <a:ln w="6350">
              <a:noFill/>
              <a:miter lim="800000"/>
              <a:headEnd/>
              <a:tailEnd/>
            </a:ln>
          </p:spPr>
          <p:txBody>
            <a:bodyPr lIns="0" tIns="0" rIns="0" bIns="0">
              <a:spAutoFit/>
            </a:bodyPr>
            <a:lstStyle/>
            <a:p>
              <a:pPr marL="161925" lvl="1" indent="-160338" defTabSz="330200" eaLnBrk="0" hangingPunct="0">
                <a:spcBef>
                  <a:spcPct val="20000"/>
                </a:spcBef>
                <a:buClr>
                  <a:schemeClr val="accent2"/>
                </a:buClr>
                <a:buSzPct val="70000"/>
                <a:buFont typeface="Wingdings" pitchFamily="2" charset="2"/>
                <a:buChar char="l"/>
                <a:tabLst>
                  <a:tab pos="8521700" algn="r"/>
                </a:tabLst>
              </a:pPr>
              <a:r>
                <a:rPr lang="en-US" altLang="zh-CN" sz="2400" b="1"/>
                <a:t>8.1</a:t>
              </a:r>
              <a:r>
                <a:rPr lang="zh-CN" altLang="en-US" sz="2600" b="1"/>
                <a:t>现实中现金流量的计算</a:t>
              </a:r>
              <a:r>
                <a:rPr lang="zh-CN" altLang="en-US" sz="3000"/>
                <a:t> </a:t>
              </a:r>
              <a:endParaRPr lang="en-US" altLang="zh-CN" sz="2400" b="1"/>
            </a:p>
            <a:p>
              <a:pPr marL="161925" lvl="1" indent="-160338" defTabSz="330200" eaLnBrk="0" hangingPunct="0">
                <a:spcBef>
                  <a:spcPct val="20000"/>
                </a:spcBef>
                <a:buClr>
                  <a:schemeClr val="accent2"/>
                </a:buClr>
                <a:buSzPct val="70000"/>
                <a:buFont typeface="Wingdings" pitchFamily="2" charset="2"/>
                <a:buChar char="l"/>
                <a:tabLst>
                  <a:tab pos="8521700" algn="r"/>
                </a:tabLst>
              </a:pPr>
              <a:r>
                <a:rPr lang="en-US" altLang="zh-CN" sz="2400" b="1"/>
                <a:t>8.2</a:t>
              </a:r>
              <a:r>
                <a:rPr lang="zh-CN" altLang="en-US" sz="2600" b="1"/>
                <a:t>项目投资决策</a:t>
              </a:r>
              <a:r>
                <a:rPr lang="zh-CN" altLang="en-US" sz="3000"/>
                <a:t> </a:t>
              </a:r>
              <a:endParaRPr lang="en-US" altLang="zh-CN" sz="2400" b="1"/>
            </a:p>
            <a:p>
              <a:pPr marL="161925" lvl="1" indent="-160338" defTabSz="330200" eaLnBrk="0" hangingPunct="0">
                <a:spcBef>
                  <a:spcPct val="20000"/>
                </a:spcBef>
                <a:buClr>
                  <a:schemeClr val="accent2"/>
                </a:buClr>
                <a:buSzPct val="70000"/>
                <a:buFont typeface="Wingdings" pitchFamily="2" charset="2"/>
                <a:buChar char="l"/>
                <a:tabLst>
                  <a:tab pos="8521700" algn="r"/>
                </a:tabLst>
              </a:pPr>
              <a:r>
                <a:rPr lang="en-US" altLang="zh-CN" sz="2400" b="1"/>
                <a:t>8.3</a:t>
              </a:r>
              <a:r>
                <a:rPr lang="zh-CN" altLang="en-US" sz="2600" b="1"/>
                <a:t>风险投资决策</a:t>
              </a:r>
              <a:r>
                <a:rPr lang="zh-CN" altLang="en-US" sz="3000"/>
                <a:t> </a:t>
              </a:r>
              <a:endParaRPr lang="en-US" altLang="zh-CN" sz="2400" b="1"/>
            </a:p>
            <a:p>
              <a:pPr marL="161925" lvl="1" indent="-160338" defTabSz="330200" eaLnBrk="0" hangingPunct="0">
                <a:spcBef>
                  <a:spcPct val="20000"/>
                </a:spcBef>
                <a:buClr>
                  <a:schemeClr val="accent2"/>
                </a:buClr>
                <a:buSzPct val="70000"/>
                <a:buFont typeface="Wingdings" pitchFamily="2" charset="2"/>
                <a:buChar char="l"/>
                <a:tabLst>
                  <a:tab pos="8521700" algn="r"/>
                </a:tabLst>
              </a:pPr>
              <a:r>
                <a:rPr lang="en-US" altLang="zh-CN" sz="2400" b="1"/>
                <a:t>8.4</a:t>
              </a:r>
              <a:r>
                <a:rPr lang="zh-CN" altLang="en-US" sz="2600" b="1"/>
                <a:t>通货膨胀对投资分析的影响</a:t>
              </a:r>
              <a:endParaRPr lang="en-US" altLang="zh-CN" sz="2400" b="1"/>
            </a:p>
          </p:txBody>
        </p:sp>
      </p:grpSp>
      <p:sp>
        <p:nvSpPr>
          <p:cNvPr id="36876" name="Rectangle 12"/>
          <p:cNvSpPr>
            <a:spLocks noChangeArrowheads="1"/>
          </p:cNvSpPr>
          <p:nvPr/>
        </p:nvSpPr>
        <p:spPr bwMode="auto">
          <a:xfrm>
            <a:off x="1042988" y="2708275"/>
            <a:ext cx="592137" cy="579438"/>
          </a:xfrm>
          <a:prstGeom prst="rect">
            <a:avLst/>
          </a:prstGeom>
          <a:noFill/>
          <a:ln w="9525">
            <a:noFill/>
            <a:miter lim="800000"/>
            <a:headEnd/>
            <a:tailEnd/>
          </a:ln>
        </p:spPr>
        <p:txBody>
          <a:bodyPr wrap="none">
            <a:spAutoFit/>
          </a:bodyPr>
          <a:lstStyle/>
          <a:p>
            <a:r>
              <a:rPr lang="zh-CN" altLang="en-US" sz="3200" b="1">
                <a:solidFill>
                  <a:schemeClr val="tx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76"/>
                                        </p:tgtEl>
                                        <p:attrNameLst>
                                          <p:attrName>style.visibility</p:attrName>
                                        </p:attrNameLst>
                                      </p:cBhvr>
                                      <p:to>
                                        <p:strVal val="visible"/>
                                      </p:to>
                                    </p:set>
                                    <p:animEffect transition="in" filter="blinds(horizontal)">
                                      <p:cBhvr>
                                        <p:cTn id="7" dur="500"/>
                                        <p:tgtEl>
                                          <p:spTgt spid="36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5"/>
          <p:cNvSpPr>
            <a:spLocks noChangeArrowheads="1"/>
          </p:cNvSpPr>
          <p:nvPr/>
        </p:nvSpPr>
        <p:spPr bwMode="auto">
          <a:xfrm>
            <a:off x="5076825" y="188913"/>
            <a:ext cx="2808288" cy="503237"/>
          </a:xfrm>
          <a:prstGeom prst="flowChartAlternateProcess">
            <a:avLst/>
          </a:prstGeom>
          <a:solidFill>
            <a:srgbClr val="000080"/>
          </a:solidFill>
          <a:ln w="9525">
            <a:solidFill>
              <a:schemeClr val="tx1"/>
            </a:solidFill>
            <a:miter lim="800000"/>
            <a:headEnd/>
            <a:tailEnd/>
          </a:ln>
        </p:spPr>
        <p:txBody>
          <a:bodyPr wrap="none" anchor="ctr"/>
          <a:lstStyle/>
          <a:p>
            <a:pPr algn="ctr"/>
            <a:r>
              <a:rPr lang="en-US" altLang="zh-CN" b="1">
                <a:solidFill>
                  <a:schemeClr val="bg1"/>
                </a:solidFill>
              </a:rPr>
              <a:t>8.2 </a:t>
            </a:r>
            <a:r>
              <a:rPr lang="zh-CN" altLang="en-US" b="1">
                <a:solidFill>
                  <a:schemeClr val="bg1"/>
                </a:solidFill>
              </a:rPr>
              <a:t>项目投资决策</a:t>
            </a:r>
          </a:p>
        </p:txBody>
      </p:sp>
      <p:sp>
        <p:nvSpPr>
          <p:cNvPr id="37891" name="Text Box 6"/>
          <p:cNvSpPr txBox="1">
            <a:spLocks noChangeArrowheads="1"/>
          </p:cNvSpPr>
          <p:nvPr/>
        </p:nvSpPr>
        <p:spPr bwMode="auto">
          <a:xfrm>
            <a:off x="0" y="908050"/>
            <a:ext cx="9144000" cy="457200"/>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sz="2400" b="1">
                <a:solidFill>
                  <a:schemeClr val="bg1"/>
                </a:solidFill>
              </a:rPr>
              <a:t>8.2.1 </a:t>
            </a:r>
            <a:r>
              <a:rPr lang="zh-CN" altLang="en-US" sz="2400" b="1">
                <a:solidFill>
                  <a:schemeClr val="bg1"/>
                </a:solidFill>
              </a:rPr>
              <a:t>固定资产更新决策</a:t>
            </a:r>
          </a:p>
        </p:txBody>
      </p:sp>
      <p:sp>
        <p:nvSpPr>
          <p:cNvPr id="37892" name="Text Box 8"/>
          <p:cNvSpPr txBox="1">
            <a:spLocks noChangeArrowheads="1"/>
          </p:cNvSpPr>
          <p:nvPr/>
        </p:nvSpPr>
        <p:spPr bwMode="auto">
          <a:xfrm>
            <a:off x="179388" y="1557338"/>
            <a:ext cx="7777162" cy="457200"/>
          </a:xfrm>
          <a:prstGeom prst="rect">
            <a:avLst/>
          </a:prstGeom>
          <a:noFill/>
          <a:ln w="9525">
            <a:noFill/>
            <a:miter lim="800000"/>
            <a:headEnd/>
            <a:tailEnd/>
          </a:ln>
        </p:spPr>
        <p:txBody>
          <a:bodyPr>
            <a:spAutoFit/>
          </a:bodyPr>
          <a:lstStyle/>
          <a:p>
            <a:pPr>
              <a:spcBef>
                <a:spcPct val="50000"/>
              </a:spcBef>
            </a:pPr>
            <a:r>
              <a:rPr lang="en-US" altLang="zh-CN" sz="2400" b="1"/>
              <a:t>1. </a:t>
            </a:r>
            <a:r>
              <a:rPr lang="zh-CN" altLang="en-US" sz="2400" b="1"/>
              <a:t>新旧设备使用寿命相同的情况</a:t>
            </a:r>
            <a:r>
              <a:rPr lang="en-US" altLang="zh-CN" sz="2400" b="1"/>
              <a:t>——</a:t>
            </a:r>
            <a:r>
              <a:rPr lang="zh-CN" altLang="en-US" sz="2400" b="1"/>
              <a:t>差量分析法</a:t>
            </a:r>
          </a:p>
        </p:txBody>
      </p:sp>
      <p:sp>
        <p:nvSpPr>
          <p:cNvPr id="37893" name="Rectangle 10"/>
          <p:cNvSpPr>
            <a:spLocks noGrp="1" noChangeArrowheads="1"/>
          </p:cNvSpPr>
          <p:nvPr>
            <p:ph type="body" idx="4294967295"/>
          </p:nvPr>
        </p:nvSpPr>
        <p:spPr>
          <a:xfrm>
            <a:off x="323850" y="3213100"/>
            <a:ext cx="8229600" cy="2160588"/>
          </a:xfrm>
          <a:noFill/>
        </p:spPr>
        <p:txBody>
          <a:bodyPr/>
          <a:lstStyle/>
          <a:p>
            <a:r>
              <a:rPr lang="zh-CN" altLang="en-US" sz="2000" b="1" smtClean="0"/>
              <a:t>首先，将两个方案的现金流量进行对比，求出</a:t>
            </a:r>
            <a:r>
              <a:rPr lang="en-US" altLang="zh-CN" sz="2000" b="1" smtClean="0"/>
              <a:t>Δ</a:t>
            </a:r>
            <a:r>
              <a:rPr lang="zh-CN" altLang="en-US" sz="2000" b="1" smtClean="0"/>
              <a:t>现金流量＝</a:t>
            </a:r>
            <a:r>
              <a:rPr lang="en-US" altLang="zh-CN" sz="2000" b="1" smtClean="0"/>
              <a:t>A</a:t>
            </a:r>
            <a:r>
              <a:rPr lang="zh-CN" altLang="en-US" sz="2000" b="1" smtClean="0"/>
              <a:t>的现金流量－</a:t>
            </a:r>
            <a:r>
              <a:rPr lang="en-US" altLang="zh-CN" sz="2000" b="1" smtClean="0"/>
              <a:t>B</a:t>
            </a:r>
            <a:r>
              <a:rPr lang="zh-CN" altLang="en-US" sz="2000" b="1" smtClean="0"/>
              <a:t>的现金流量；</a:t>
            </a:r>
          </a:p>
          <a:p>
            <a:r>
              <a:rPr lang="zh-CN" altLang="en-US" sz="2000" b="1" smtClean="0"/>
              <a:t>其次，根据各期的</a:t>
            </a:r>
            <a:r>
              <a:rPr lang="en-US" altLang="zh-CN" sz="2000" b="1" smtClean="0"/>
              <a:t>Δ</a:t>
            </a:r>
            <a:r>
              <a:rPr lang="zh-CN" altLang="en-US" sz="2000" b="1" smtClean="0"/>
              <a:t>现金流量，计算两个方案的</a:t>
            </a:r>
            <a:r>
              <a:rPr lang="en-US" altLang="zh-CN" sz="2000" b="1" smtClean="0"/>
              <a:t>Δ</a:t>
            </a:r>
            <a:r>
              <a:rPr lang="zh-CN" altLang="en-US" sz="2000" b="1" smtClean="0"/>
              <a:t>净现值；</a:t>
            </a:r>
          </a:p>
          <a:p>
            <a:r>
              <a:rPr lang="zh-CN" altLang="en-US" sz="2000" b="1" smtClean="0"/>
              <a:t>最后，根据</a:t>
            </a:r>
            <a:r>
              <a:rPr lang="en-US" altLang="zh-CN" sz="2000" b="1" smtClean="0"/>
              <a:t>Δ</a:t>
            </a:r>
            <a:r>
              <a:rPr lang="zh-CN" altLang="en-US" sz="2000" b="1" smtClean="0"/>
              <a:t>净现值做出判断：如果</a:t>
            </a:r>
            <a:r>
              <a:rPr lang="en-US" altLang="zh-CN" sz="2000" b="1" smtClean="0"/>
              <a:t>Δ</a:t>
            </a:r>
            <a:r>
              <a:rPr lang="zh-CN" altLang="en-US" sz="2000" b="1" smtClean="0"/>
              <a:t>净现值≥ </a:t>
            </a:r>
            <a:r>
              <a:rPr lang="en-US" altLang="zh-CN" sz="2000" b="1" smtClean="0"/>
              <a:t>0</a:t>
            </a:r>
            <a:r>
              <a:rPr lang="zh-CN" altLang="en-US" sz="2000" b="1" smtClean="0"/>
              <a:t>，则选择方案</a:t>
            </a:r>
            <a:r>
              <a:rPr lang="en-US" altLang="zh-CN" sz="2000" b="1" smtClean="0"/>
              <a:t>A</a:t>
            </a:r>
            <a:r>
              <a:rPr lang="zh-CN" altLang="en-US" sz="2000" b="1" smtClean="0"/>
              <a:t>，否则，选择方案</a:t>
            </a:r>
            <a:r>
              <a:rPr lang="en-US" altLang="zh-CN" sz="2000" b="1" smtClean="0"/>
              <a:t>B</a:t>
            </a:r>
            <a:r>
              <a:rPr lang="zh-CN" altLang="en-US" sz="2000" b="1" smtClean="0"/>
              <a:t>。</a:t>
            </a:r>
          </a:p>
        </p:txBody>
      </p:sp>
      <p:sp>
        <p:nvSpPr>
          <p:cNvPr id="37894" name="Text Box 11"/>
          <p:cNvSpPr txBox="1">
            <a:spLocks noChangeArrowheads="1"/>
          </p:cNvSpPr>
          <p:nvPr/>
        </p:nvSpPr>
        <p:spPr bwMode="auto">
          <a:xfrm>
            <a:off x="539750" y="2276475"/>
            <a:ext cx="2232025" cy="396875"/>
          </a:xfrm>
          <a:prstGeom prst="rect">
            <a:avLst/>
          </a:prstGeom>
          <a:noFill/>
          <a:ln w="9525">
            <a:noFill/>
            <a:miter lim="800000"/>
            <a:headEnd/>
            <a:tailEnd/>
          </a:ln>
        </p:spPr>
        <p:txBody>
          <a:bodyPr>
            <a:spAutoFit/>
          </a:bodyPr>
          <a:lstStyle/>
          <a:p>
            <a:pPr>
              <a:spcBef>
                <a:spcPct val="50000"/>
              </a:spcBef>
            </a:pPr>
            <a:r>
              <a:rPr lang="zh-CN" altLang="en-US" sz="2000" b="1"/>
              <a:t>基本步骤：</a:t>
            </a:r>
          </a:p>
        </p:txBody>
      </p:sp>
      <p:sp>
        <p:nvSpPr>
          <p:cNvPr id="37895"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185"/>
          <p:cNvSpPr txBox="1">
            <a:spLocks noChangeArrowheads="1"/>
          </p:cNvSpPr>
          <p:nvPr/>
        </p:nvSpPr>
        <p:spPr bwMode="auto">
          <a:xfrm>
            <a:off x="0" y="908050"/>
            <a:ext cx="9144000" cy="457200"/>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sz="2400" b="1">
                <a:solidFill>
                  <a:schemeClr val="bg1"/>
                </a:solidFill>
              </a:rPr>
              <a:t>8.2.1 </a:t>
            </a:r>
            <a:r>
              <a:rPr lang="zh-CN" altLang="en-US" sz="2400" b="1">
                <a:solidFill>
                  <a:schemeClr val="bg1"/>
                </a:solidFill>
              </a:rPr>
              <a:t>固定资产更新决策</a:t>
            </a:r>
          </a:p>
        </p:txBody>
      </p:sp>
      <p:sp>
        <p:nvSpPr>
          <p:cNvPr id="4100" name="AutoShape 186"/>
          <p:cNvSpPr>
            <a:spLocks noChangeArrowheads="1"/>
          </p:cNvSpPr>
          <p:nvPr/>
        </p:nvSpPr>
        <p:spPr bwMode="auto">
          <a:xfrm>
            <a:off x="5076825" y="188913"/>
            <a:ext cx="2808288" cy="503237"/>
          </a:xfrm>
          <a:prstGeom prst="flowChartAlternateProcess">
            <a:avLst/>
          </a:prstGeom>
          <a:solidFill>
            <a:srgbClr val="000080"/>
          </a:solidFill>
          <a:ln w="9525">
            <a:solidFill>
              <a:schemeClr val="tx1"/>
            </a:solidFill>
            <a:miter lim="800000"/>
            <a:headEnd/>
            <a:tailEnd/>
          </a:ln>
        </p:spPr>
        <p:txBody>
          <a:bodyPr wrap="none" anchor="ctr"/>
          <a:lstStyle/>
          <a:p>
            <a:pPr algn="ctr"/>
            <a:r>
              <a:rPr lang="en-US" altLang="zh-CN" b="1">
                <a:solidFill>
                  <a:schemeClr val="bg1"/>
                </a:solidFill>
              </a:rPr>
              <a:t>8.2 </a:t>
            </a:r>
            <a:r>
              <a:rPr lang="zh-CN" altLang="en-US" b="1">
                <a:solidFill>
                  <a:schemeClr val="bg1"/>
                </a:solidFill>
              </a:rPr>
              <a:t>项目投资决策</a:t>
            </a:r>
          </a:p>
        </p:txBody>
      </p:sp>
      <p:sp>
        <p:nvSpPr>
          <p:cNvPr id="4101" name="AutoShape 187"/>
          <p:cNvSpPr>
            <a:spLocks noChangeArrowheads="1"/>
          </p:cNvSpPr>
          <p:nvPr/>
        </p:nvSpPr>
        <p:spPr bwMode="auto">
          <a:xfrm>
            <a:off x="87313" y="3357563"/>
            <a:ext cx="8877300" cy="3311525"/>
          </a:xfrm>
          <a:prstGeom prst="roundRect">
            <a:avLst>
              <a:gd name="adj" fmla="val 16667"/>
            </a:avLst>
          </a:prstGeom>
          <a:solidFill>
            <a:schemeClr val="folHlink"/>
          </a:solidFill>
          <a:ln w="9525">
            <a:solidFill>
              <a:srgbClr val="800000"/>
            </a:solidFill>
            <a:round/>
            <a:headEnd/>
            <a:tailEnd/>
          </a:ln>
        </p:spPr>
        <p:txBody>
          <a:bodyPr wrap="none" anchor="ctr"/>
          <a:lstStyle/>
          <a:p>
            <a:endParaRPr lang="zh-CN" altLang="en-US"/>
          </a:p>
        </p:txBody>
      </p:sp>
      <p:sp>
        <p:nvSpPr>
          <p:cNvPr id="4102" name="Rectangle 220"/>
          <p:cNvSpPr>
            <a:spLocks noChangeArrowheads="1"/>
          </p:cNvSpPr>
          <p:nvPr/>
        </p:nvSpPr>
        <p:spPr bwMode="auto">
          <a:xfrm>
            <a:off x="425450" y="2149475"/>
            <a:ext cx="2374900" cy="0"/>
          </a:xfrm>
          <a:prstGeom prst="rect">
            <a:avLst/>
          </a:prstGeom>
          <a:noFill/>
          <a:ln w="9525">
            <a:noFill/>
            <a:miter lim="800000"/>
            <a:headEnd/>
            <a:tailEnd/>
          </a:ln>
        </p:spPr>
        <p:txBody>
          <a:bodyPr wrap="none">
            <a:spAutoFit/>
          </a:bodyPr>
          <a:lstStyle/>
          <a:p>
            <a:endParaRPr lang="zh-CN" altLang="en-US"/>
          </a:p>
        </p:txBody>
      </p:sp>
      <p:graphicFrame>
        <p:nvGraphicFramePr>
          <p:cNvPr id="4098" name="Object 374"/>
          <p:cNvGraphicFramePr>
            <a:graphicFrameLocks noChangeAspect="1"/>
          </p:cNvGraphicFramePr>
          <p:nvPr/>
        </p:nvGraphicFramePr>
        <p:xfrm>
          <a:off x="434975" y="3890963"/>
          <a:ext cx="114300" cy="0"/>
        </p:xfrm>
        <a:graphic>
          <a:graphicData uri="http://schemas.openxmlformats.org/presentationml/2006/ole">
            <mc:AlternateContent xmlns:mc="http://schemas.openxmlformats.org/markup-compatibility/2006">
              <mc:Choice xmlns:v="urn:schemas-microsoft-com:vml" Requires="v">
                <p:oleObj spid="_x0000_s4110" name="Equation" r:id="rId3" imgW="108000" imgH="119880" progId="">
                  <p:embed/>
                </p:oleObj>
              </mc:Choice>
              <mc:Fallback>
                <p:oleObj name="Equation" r:id="rId3" imgW="108000" imgH="119880" progId="">
                  <p:embed/>
                  <p:pic>
                    <p:nvPicPr>
                      <p:cNvPr id="0" name="Object 3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975" y="3890963"/>
                        <a:ext cx="114300" cy="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3" name="Rectangle 406"/>
          <p:cNvSpPr>
            <a:spLocks noChangeArrowheads="1"/>
          </p:cNvSpPr>
          <p:nvPr/>
        </p:nvSpPr>
        <p:spPr bwMode="auto">
          <a:xfrm>
            <a:off x="425450" y="2263775"/>
            <a:ext cx="2374900" cy="0"/>
          </a:xfrm>
          <a:prstGeom prst="rect">
            <a:avLst/>
          </a:prstGeom>
          <a:noFill/>
          <a:ln w="9525">
            <a:noFill/>
            <a:miter lim="800000"/>
            <a:headEnd/>
            <a:tailEnd/>
          </a:ln>
        </p:spPr>
        <p:txBody>
          <a:bodyPr wrap="none">
            <a:spAutoFit/>
          </a:bodyPr>
          <a:lstStyle/>
          <a:p>
            <a:endParaRPr lang="zh-CN" altLang="en-US"/>
          </a:p>
        </p:txBody>
      </p:sp>
      <p:graphicFrame>
        <p:nvGraphicFramePr>
          <p:cNvPr id="49873" name="Group 721"/>
          <p:cNvGraphicFramePr>
            <a:graphicFrameLocks noGrp="1"/>
          </p:cNvGraphicFramePr>
          <p:nvPr/>
        </p:nvGraphicFramePr>
        <p:xfrm>
          <a:off x="395288" y="3357563"/>
          <a:ext cx="8107362" cy="3188336"/>
        </p:xfrm>
        <a:graphic>
          <a:graphicData uri="http://schemas.openxmlformats.org/drawingml/2006/table">
            <a:tbl>
              <a:tblPr/>
              <a:tblGrid>
                <a:gridCol w="2706687"/>
                <a:gridCol w="1439863"/>
                <a:gridCol w="1728787"/>
                <a:gridCol w="1150938"/>
                <a:gridCol w="1081087"/>
              </a:tblGrid>
              <a:tr h="503238">
                <a:tc gridSpan="5">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14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表</a:t>
                      </a: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a:t>
                      </a:r>
                      <a:r>
                        <a:rPr kumimoji="0" lang="zh-CN" altLang="en-US" sz="14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                      </a:t>
                      </a:r>
                      <a:r>
                        <a:rPr kumimoji="0" lang="zh-CN" altLang="en-US" sz="14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各年营业现金流量的差量</a:t>
                      </a:r>
                      <a:r>
                        <a:rPr kumimoji="0" lang="zh-CN" altLang="en-US"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单位：元</a:t>
                      </a:r>
                      <a:endParaRPr kumimoji="0" lang="zh-CN" altLang="en-US" sz="1400" b="0" i="0" u="none" strike="noStrike" cap="none" normalizeH="0" baseline="0" dirty="0" smtClean="0">
                        <a:ln>
                          <a:noFill/>
                        </a:ln>
                        <a:solidFill>
                          <a:schemeClr val="tx1"/>
                        </a:solidFill>
                        <a:effectLst/>
                        <a:latin typeface="Arial" charset="0"/>
                        <a:ea typeface="宋体" pitchFamily="2" charset="-122"/>
                      </a:endParaRPr>
                    </a:p>
                  </a:txBody>
                  <a:tcPr anchor="b"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44475">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项目</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anchor="b"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第</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年</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第</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年</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第</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年</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第</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年</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342900" marR="0" lvl="0" indent="-342900" algn="just" defTabSz="914400" rtl="0" eaLnBrk="0" fontAlgn="t"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Δ</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销售收入（</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20 000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20 000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20 000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20 000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228600">
                <a:tc>
                  <a:txBody>
                    <a:bodyPr/>
                    <a:lstStyle/>
                    <a:p>
                      <a:pPr marL="342900" marR="0" lvl="0" indent="-342900" algn="just" defTabSz="914400" rtl="0" eaLnBrk="0" fontAlgn="t"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Δ</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付现成本（</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-2 000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-2 000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-2 000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-2 000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228600">
                <a:tc>
                  <a:txBody>
                    <a:bodyPr/>
                    <a:lstStyle/>
                    <a:p>
                      <a:pPr marL="342900" marR="0" lvl="0" indent="-342900" algn="just" defTabSz="914400" rtl="0" eaLnBrk="0" fontAlgn="t"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Δ</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折旧额（</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20 200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13 900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7 600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1 300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342900" marR="0" lvl="0" indent="-342900" algn="just" defTabSz="914400" rtl="0" eaLnBrk="0" fontAlgn="t"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Δ</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税前利润（</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1 800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8 100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14 400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just"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20 700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284163">
                <a:tc>
                  <a:txBody>
                    <a:bodyPr/>
                    <a:lstStyle/>
                    <a:p>
                      <a:pPr marL="342900" marR="0" lvl="0" indent="-342900" algn="just" defTabSz="914400" rtl="0" eaLnBrk="0" fontAlgn="t"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Δ</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所得税（</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(4)×33%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450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2  025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3 600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5 175      </a:t>
                      </a:r>
                    </a:p>
                  </a:txBody>
                  <a:tcPr anchor="b" horzOverflow="overflow">
                    <a:lnL w="12700" cap="flat" cmpd="sng" algn="ctr">
                      <a:solidFill>
                        <a:srgbClr val="000000"/>
                      </a:solidFill>
                      <a:prstDash val="solid"/>
                      <a:round/>
                      <a:headEnd type="none" w="med" len="med"/>
                      <a:tailEnd type="none" w="med" len="med"/>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Δ</a:t>
                      </a:r>
                      <a:r>
                        <a:rPr kumimoji="0" lang="zh-CN" altLang="en-US" sz="1400" b="0" i="0" u="none" strike="noStrike" cap="none" normalizeH="0" baseline="0" smtClean="0">
                          <a:ln>
                            <a:noFill/>
                          </a:ln>
                          <a:solidFill>
                            <a:schemeClr val="tx1"/>
                          </a:solidFill>
                          <a:effectLst/>
                          <a:latin typeface="Arial" charset="0"/>
                          <a:ea typeface="宋体" pitchFamily="2" charset="-122"/>
                        </a:rPr>
                        <a:t>税后净利</a:t>
                      </a:r>
                      <a:r>
                        <a:rPr kumimoji="0" lang="en-US" altLang="zh-CN" sz="1400" b="0" i="0" u="none" strike="noStrike" cap="none" normalizeH="0" baseline="0" smtClean="0">
                          <a:ln>
                            <a:noFill/>
                          </a:ln>
                          <a:solidFill>
                            <a:schemeClr val="tx1"/>
                          </a:solidFill>
                          <a:effectLst/>
                          <a:latin typeface="Arial" charset="0"/>
                          <a:ea typeface="宋体" pitchFamily="2" charset="-122"/>
                        </a:rPr>
                        <a:t>(6)</a:t>
                      </a:r>
                      <a:r>
                        <a:rPr kumimoji="0" lang="zh-CN" altLang="en-US" sz="1400" b="0" i="0" u="none" strike="noStrike" cap="none" normalizeH="0" baseline="0" smtClean="0">
                          <a:ln>
                            <a:noFill/>
                          </a:ln>
                          <a:solidFill>
                            <a:schemeClr val="tx1"/>
                          </a:solidFill>
                          <a:effectLst/>
                          <a:latin typeface="Arial" charset="0"/>
                          <a:ea typeface="宋体" pitchFamily="2" charset="-122"/>
                        </a:rPr>
                        <a:t>＝</a:t>
                      </a:r>
                      <a:r>
                        <a:rPr kumimoji="0" lang="en-US" altLang="zh-CN" sz="1400" b="0" i="0" u="none" strike="noStrike" cap="none" normalizeH="0" baseline="0" smtClean="0">
                          <a:ln>
                            <a:noFill/>
                          </a:ln>
                          <a:solidFill>
                            <a:schemeClr val="tx1"/>
                          </a:solidFill>
                          <a:effectLst/>
                          <a:latin typeface="Arial" charset="0"/>
                          <a:ea typeface="宋体" pitchFamily="2" charset="-122"/>
                        </a:rPr>
                        <a:t>(4)-(5)</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1 350</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6 075</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10 800</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just" defTabSz="914400" rtl="0" eaLnBrk="0" fontAlgn="t"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15 525</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215900">
                <a:tc>
                  <a:txBody>
                    <a:bodyPr/>
                    <a:lstStyle/>
                    <a:p>
                      <a:pPr marL="342900" marR="0" lvl="0" indent="-342900" algn="just" defTabSz="914400" rtl="0" eaLnBrk="0" fontAlgn="t"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Δ</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营业净现金流量</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(6)+(3)</a:t>
                      </a:r>
                    </a:p>
                    <a:p>
                      <a:pPr marL="342900" marR="0" lvl="0" indent="-342900" algn="just" defTabSz="914400" rtl="0" eaLnBrk="0" fontAlgn="t"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(1)-(2)-(5)</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21 550</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19 975</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18 400</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t"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16 825</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157" name="Text Box 760"/>
          <p:cNvSpPr txBox="1">
            <a:spLocks noChangeArrowheads="1"/>
          </p:cNvSpPr>
          <p:nvPr/>
        </p:nvSpPr>
        <p:spPr bwMode="auto">
          <a:xfrm>
            <a:off x="250825" y="1773238"/>
            <a:ext cx="7921625" cy="396875"/>
          </a:xfrm>
          <a:prstGeom prst="rect">
            <a:avLst/>
          </a:prstGeom>
          <a:noFill/>
          <a:ln w="9525">
            <a:noFill/>
            <a:miter lim="800000"/>
            <a:headEnd/>
            <a:tailEnd/>
          </a:ln>
        </p:spPr>
        <p:txBody>
          <a:bodyPr>
            <a:spAutoFit/>
          </a:bodyPr>
          <a:lstStyle/>
          <a:p>
            <a:r>
              <a:rPr lang="zh-CN" altLang="en-US" b="1"/>
              <a:t>（</a:t>
            </a:r>
            <a:r>
              <a:rPr lang="en-US" altLang="zh-CN" sz="2000" b="1"/>
              <a:t>1</a:t>
            </a:r>
            <a:r>
              <a:rPr lang="zh-CN" altLang="en-US" sz="2000" b="1"/>
              <a:t>）计算初始投资的差量</a:t>
            </a:r>
          </a:p>
        </p:txBody>
      </p:sp>
      <p:sp>
        <p:nvSpPr>
          <p:cNvPr id="4158" name="Text Box 761"/>
          <p:cNvSpPr txBox="1">
            <a:spLocks noChangeArrowheads="1"/>
          </p:cNvSpPr>
          <p:nvPr/>
        </p:nvSpPr>
        <p:spPr bwMode="auto">
          <a:xfrm>
            <a:off x="1042988" y="2276475"/>
            <a:ext cx="6337300" cy="396875"/>
          </a:xfrm>
          <a:prstGeom prst="rect">
            <a:avLst/>
          </a:prstGeom>
          <a:noFill/>
          <a:ln w="9525">
            <a:noFill/>
            <a:miter lim="800000"/>
            <a:headEnd/>
            <a:tailEnd/>
          </a:ln>
        </p:spPr>
        <p:txBody>
          <a:bodyPr>
            <a:spAutoFit/>
          </a:bodyPr>
          <a:lstStyle/>
          <a:p>
            <a:r>
              <a:rPr lang="en-US" altLang="zh-CN" sz="2000"/>
              <a:t> Δ</a:t>
            </a:r>
            <a:r>
              <a:rPr lang="zh-CN" altLang="en-US" sz="2000"/>
              <a:t>初始投资＝</a:t>
            </a:r>
            <a:r>
              <a:rPr lang="en-US" altLang="zh-CN" sz="2000"/>
              <a:t>70 000-20 000</a:t>
            </a:r>
            <a:r>
              <a:rPr lang="zh-CN" altLang="en-US" sz="2000"/>
              <a:t>＝</a:t>
            </a:r>
            <a:r>
              <a:rPr lang="en-US" altLang="zh-CN" sz="2000"/>
              <a:t>50 000</a:t>
            </a:r>
            <a:r>
              <a:rPr lang="zh-CN" altLang="en-US" sz="2000"/>
              <a:t>（元）</a:t>
            </a:r>
          </a:p>
        </p:txBody>
      </p:sp>
      <p:sp>
        <p:nvSpPr>
          <p:cNvPr id="4159" name="Text Box 762"/>
          <p:cNvSpPr txBox="1">
            <a:spLocks noChangeArrowheads="1"/>
          </p:cNvSpPr>
          <p:nvPr/>
        </p:nvSpPr>
        <p:spPr bwMode="auto">
          <a:xfrm>
            <a:off x="250825" y="2781300"/>
            <a:ext cx="4824413" cy="396875"/>
          </a:xfrm>
          <a:prstGeom prst="rect">
            <a:avLst/>
          </a:prstGeom>
          <a:noFill/>
          <a:ln w="9525">
            <a:noFill/>
            <a:miter lim="800000"/>
            <a:headEnd/>
            <a:tailEnd/>
          </a:ln>
        </p:spPr>
        <p:txBody>
          <a:bodyPr>
            <a:spAutoFit/>
          </a:bodyPr>
          <a:lstStyle/>
          <a:p>
            <a:pPr>
              <a:spcBef>
                <a:spcPct val="50000"/>
              </a:spcBef>
            </a:pPr>
            <a:r>
              <a:rPr lang="zh-CN" altLang="en-US" sz="2000" b="1"/>
              <a:t>（</a:t>
            </a:r>
            <a:r>
              <a:rPr lang="en-US" altLang="zh-CN" sz="2000" b="1"/>
              <a:t>2</a:t>
            </a:r>
            <a:r>
              <a:rPr lang="zh-CN" altLang="en-US" sz="2000" b="1"/>
              <a:t>）计算各年营业现金流量的差量</a:t>
            </a:r>
            <a:r>
              <a:rPr lang="zh-CN" altLang="en-US"/>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4"/>
          <p:cNvSpPr txBox="1">
            <a:spLocks noChangeArrowheads="1"/>
          </p:cNvSpPr>
          <p:nvPr/>
        </p:nvSpPr>
        <p:spPr bwMode="auto">
          <a:xfrm>
            <a:off x="0" y="908050"/>
            <a:ext cx="9144000" cy="457200"/>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sz="2400" b="1">
                <a:solidFill>
                  <a:schemeClr val="bg1"/>
                </a:solidFill>
              </a:rPr>
              <a:t>8.2.1 </a:t>
            </a:r>
            <a:r>
              <a:rPr lang="zh-CN" altLang="en-US" sz="2400" b="1">
                <a:solidFill>
                  <a:schemeClr val="bg1"/>
                </a:solidFill>
              </a:rPr>
              <a:t>固定资产更新决策</a:t>
            </a:r>
          </a:p>
        </p:txBody>
      </p:sp>
      <p:sp>
        <p:nvSpPr>
          <p:cNvPr id="5124" name="AutoShape 5"/>
          <p:cNvSpPr>
            <a:spLocks noChangeArrowheads="1"/>
          </p:cNvSpPr>
          <p:nvPr/>
        </p:nvSpPr>
        <p:spPr bwMode="auto">
          <a:xfrm>
            <a:off x="5076825" y="188913"/>
            <a:ext cx="2808288" cy="503237"/>
          </a:xfrm>
          <a:prstGeom prst="flowChartAlternateProcess">
            <a:avLst/>
          </a:prstGeom>
          <a:solidFill>
            <a:srgbClr val="000080"/>
          </a:solidFill>
          <a:ln w="9525">
            <a:solidFill>
              <a:schemeClr val="tx1"/>
            </a:solidFill>
            <a:miter lim="800000"/>
            <a:headEnd/>
            <a:tailEnd/>
          </a:ln>
        </p:spPr>
        <p:txBody>
          <a:bodyPr wrap="none" anchor="ctr"/>
          <a:lstStyle/>
          <a:p>
            <a:pPr algn="ctr"/>
            <a:r>
              <a:rPr lang="en-US" altLang="zh-CN" b="1">
                <a:solidFill>
                  <a:schemeClr val="bg1"/>
                </a:solidFill>
              </a:rPr>
              <a:t>8.2 </a:t>
            </a:r>
            <a:r>
              <a:rPr lang="zh-CN" altLang="en-US" b="1">
                <a:solidFill>
                  <a:schemeClr val="bg1"/>
                </a:solidFill>
              </a:rPr>
              <a:t>项目投资决策</a:t>
            </a:r>
          </a:p>
        </p:txBody>
      </p:sp>
      <p:sp>
        <p:nvSpPr>
          <p:cNvPr id="5125" name="AutoShape 6"/>
          <p:cNvSpPr>
            <a:spLocks noChangeArrowheads="1"/>
          </p:cNvSpPr>
          <p:nvPr/>
        </p:nvSpPr>
        <p:spPr bwMode="auto">
          <a:xfrm>
            <a:off x="468313" y="2133600"/>
            <a:ext cx="8207375" cy="2736850"/>
          </a:xfrm>
          <a:prstGeom prst="roundRect">
            <a:avLst>
              <a:gd name="adj" fmla="val 16667"/>
            </a:avLst>
          </a:prstGeom>
          <a:solidFill>
            <a:schemeClr val="folHlink"/>
          </a:solidFill>
          <a:ln w="9525">
            <a:solidFill>
              <a:srgbClr val="800000"/>
            </a:solidFill>
            <a:round/>
            <a:headEnd/>
            <a:tailEnd/>
          </a:ln>
        </p:spPr>
        <p:txBody>
          <a:bodyPr wrap="none" anchor="ctr"/>
          <a:lstStyle/>
          <a:p>
            <a:endParaRPr lang="zh-CN" altLang="en-US"/>
          </a:p>
        </p:txBody>
      </p:sp>
      <p:graphicFrame>
        <p:nvGraphicFramePr>
          <p:cNvPr id="52282" name="Group 58"/>
          <p:cNvGraphicFramePr>
            <a:graphicFrameLocks noGrp="1"/>
          </p:cNvGraphicFramePr>
          <p:nvPr>
            <p:ph idx="4294967295"/>
          </p:nvPr>
        </p:nvGraphicFramePr>
        <p:xfrm>
          <a:off x="755650" y="2205038"/>
          <a:ext cx="7632700" cy="2452688"/>
        </p:xfrm>
        <a:graphic>
          <a:graphicData uri="http://schemas.openxmlformats.org/drawingml/2006/table">
            <a:tbl>
              <a:tblPr/>
              <a:tblGrid>
                <a:gridCol w="2019300"/>
                <a:gridCol w="966788"/>
                <a:gridCol w="1328737"/>
                <a:gridCol w="928688"/>
                <a:gridCol w="1128712"/>
                <a:gridCol w="1260475"/>
              </a:tblGrid>
              <a:tr h="431800">
                <a:tc gridSpan="6">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宋体" pitchFamily="2" charset="-122"/>
                          <a:ea typeface="宋体" pitchFamily="2" charset="-122"/>
                        </a:rPr>
                        <a:t>表</a:t>
                      </a: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a:t>
                      </a:r>
                      <a:r>
                        <a:rPr kumimoji="0" lang="zh-CN" altLang="en-US" sz="1400" b="1" i="0" u="none" strike="noStrike" cap="none" normalizeH="0" baseline="0" dirty="0" smtClean="0">
                          <a:ln>
                            <a:noFill/>
                          </a:ln>
                          <a:solidFill>
                            <a:schemeClr val="tx1"/>
                          </a:solidFill>
                          <a:effectLst/>
                          <a:latin typeface="宋体" pitchFamily="2" charset="-122"/>
                          <a:ea typeface="宋体" pitchFamily="2" charset="-122"/>
                        </a:rPr>
                        <a:t>－</a:t>
                      </a: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                          </a:t>
                      </a:r>
                      <a:r>
                        <a:rPr kumimoji="0" lang="zh-CN" altLang="en-US" sz="1400" b="1" i="0" u="none" strike="noStrike" cap="none" normalizeH="0" baseline="0" dirty="0" smtClean="0">
                          <a:ln>
                            <a:noFill/>
                          </a:ln>
                          <a:solidFill>
                            <a:schemeClr val="tx1"/>
                          </a:solidFill>
                          <a:effectLst/>
                          <a:latin typeface="宋体" pitchFamily="2" charset="-122"/>
                          <a:ea typeface="宋体" pitchFamily="2" charset="-122"/>
                        </a:rPr>
                        <a:t>两个方案现金流量的差量</a:t>
                      </a:r>
                      <a:r>
                        <a:rPr kumimoji="0" lang="zh-CN" altLang="en-US"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rPr>
                        <a:t>单位：元</a:t>
                      </a:r>
                      <a:endParaRPr kumimoji="0" lang="zh-CN" altLang="en-US" sz="1400" b="0" i="0" u="none" strike="noStrike" cap="none" normalizeH="0" baseline="0" dirty="0" smtClean="0">
                        <a:ln>
                          <a:noFill/>
                        </a:ln>
                        <a:solidFill>
                          <a:schemeClr val="tx1"/>
                        </a:solidFill>
                        <a:effectLst/>
                        <a:latin typeface="Arial" charset="0"/>
                        <a:ea typeface="宋体" pitchFamily="2" charset="-122"/>
                      </a:endParaRPr>
                    </a:p>
                  </a:txBody>
                  <a:tcPr anchor="b"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46088">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项目</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第</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年</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第</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年</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第</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年</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第</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年</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第</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年</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3700">
                <a:tc>
                  <a:txBody>
                    <a:bodyPr/>
                    <a:lstStyle/>
                    <a:p>
                      <a:pPr marL="342900" marR="0" lvl="0" indent="-342900" algn="just" defTabSz="914400" rtl="0" eaLnBrk="0" fontAlgn="t"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Δ</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初始投资</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-50 000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393700">
                <a:tc>
                  <a:txBody>
                    <a:bodyPr/>
                    <a:lstStyle/>
                    <a:p>
                      <a:pPr marL="342900" marR="0" lvl="0" indent="-342900" algn="just" defTabSz="914400" rtl="0" eaLnBrk="0" fontAlgn="t"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Δ</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营业净现金流量</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21 550</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19 975</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18 400</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16 825</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horzOverflow="overflow">
                    <a:lnL>
                      <a:noFill/>
                    </a:lnL>
                    <a:lnR cap="flat">
                      <a:noFill/>
                    </a:lnR>
                    <a:lnT>
                      <a:noFill/>
                    </a:lnT>
                    <a:lnB>
                      <a:noFill/>
                    </a:lnB>
                    <a:lnTlToBr>
                      <a:noFill/>
                    </a:lnTlToBr>
                    <a:lnBlToTr>
                      <a:noFill/>
                    </a:lnBlToTr>
                    <a:noFill/>
                  </a:tcPr>
                </a:tc>
              </a:tr>
              <a:tr h="393700">
                <a:tc>
                  <a:txBody>
                    <a:bodyPr/>
                    <a:lstStyle/>
                    <a:p>
                      <a:pPr marL="342900" marR="0" lvl="0" indent="-342900" algn="just" defTabSz="914400" rtl="0" eaLnBrk="0" fontAlgn="t"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Δ</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终结现金流量</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7 000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r h="393700">
                <a:tc>
                  <a:txBody>
                    <a:bodyPr/>
                    <a:lstStyle/>
                    <a:p>
                      <a:pPr marL="342900" marR="0" lvl="0" indent="-342900" algn="just" defTabSz="914400" rtl="0" eaLnBrk="0" fontAlgn="t"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Δ</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现金流量</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-50 000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21 550</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19 975</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18 400</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23 825</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163" name="Text Box 59"/>
          <p:cNvSpPr txBox="1">
            <a:spLocks noChangeArrowheads="1"/>
          </p:cNvSpPr>
          <p:nvPr/>
        </p:nvSpPr>
        <p:spPr bwMode="auto">
          <a:xfrm>
            <a:off x="611188" y="1557338"/>
            <a:ext cx="5976937" cy="396875"/>
          </a:xfrm>
          <a:prstGeom prst="rect">
            <a:avLst/>
          </a:prstGeom>
          <a:noFill/>
          <a:ln w="9525">
            <a:noFill/>
            <a:miter lim="800000"/>
            <a:headEnd/>
            <a:tailEnd/>
          </a:ln>
        </p:spPr>
        <p:txBody>
          <a:bodyPr>
            <a:spAutoFit/>
          </a:bodyPr>
          <a:lstStyle/>
          <a:p>
            <a:pPr>
              <a:spcBef>
                <a:spcPct val="50000"/>
              </a:spcBef>
            </a:pPr>
            <a:r>
              <a:rPr lang="zh-CN" altLang="en-US" sz="2000" b="1"/>
              <a:t>（</a:t>
            </a:r>
            <a:r>
              <a:rPr lang="en-US" altLang="zh-CN" sz="2000" b="1"/>
              <a:t>3</a:t>
            </a:r>
            <a:r>
              <a:rPr lang="zh-CN" altLang="en-US" sz="2000" b="1"/>
              <a:t>）计算两个方案现金流量的差量 </a:t>
            </a:r>
          </a:p>
        </p:txBody>
      </p:sp>
      <p:sp>
        <p:nvSpPr>
          <p:cNvPr id="5164" name="Text Box 60"/>
          <p:cNvSpPr txBox="1">
            <a:spLocks noChangeArrowheads="1"/>
          </p:cNvSpPr>
          <p:nvPr/>
        </p:nvSpPr>
        <p:spPr bwMode="auto">
          <a:xfrm>
            <a:off x="684213" y="4941888"/>
            <a:ext cx="3671887" cy="396875"/>
          </a:xfrm>
          <a:prstGeom prst="rect">
            <a:avLst/>
          </a:prstGeom>
          <a:noFill/>
          <a:ln w="9525">
            <a:noFill/>
            <a:miter lim="800000"/>
            <a:headEnd/>
            <a:tailEnd/>
          </a:ln>
        </p:spPr>
        <p:txBody>
          <a:bodyPr>
            <a:spAutoFit/>
          </a:bodyPr>
          <a:lstStyle/>
          <a:p>
            <a:pPr>
              <a:spcBef>
                <a:spcPct val="50000"/>
              </a:spcBef>
            </a:pPr>
            <a:r>
              <a:rPr lang="zh-CN" altLang="en-US" sz="2000" b="1"/>
              <a:t>（</a:t>
            </a:r>
            <a:r>
              <a:rPr lang="en-US" altLang="zh-CN" sz="2000" b="1"/>
              <a:t>4</a:t>
            </a:r>
            <a:r>
              <a:rPr lang="zh-CN" altLang="en-US" sz="2000" b="1"/>
              <a:t>）计算净现值的差量</a:t>
            </a:r>
          </a:p>
        </p:txBody>
      </p:sp>
      <p:sp>
        <p:nvSpPr>
          <p:cNvPr id="5165" name="Rectangle 62"/>
          <p:cNvSpPr>
            <a:spLocks noChangeArrowheads="1"/>
          </p:cNvSpPr>
          <p:nvPr/>
        </p:nvSpPr>
        <p:spPr bwMode="auto">
          <a:xfrm>
            <a:off x="0" y="31384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122" name="Object 61"/>
          <p:cNvGraphicFramePr>
            <a:graphicFrameLocks noChangeAspect="1"/>
          </p:cNvGraphicFramePr>
          <p:nvPr/>
        </p:nvGraphicFramePr>
        <p:xfrm>
          <a:off x="0" y="5362575"/>
          <a:ext cx="9144000" cy="1125538"/>
        </p:xfrm>
        <a:graphic>
          <a:graphicData uri="http://schemas.openxmlformats.org/presentationml/2006/ole">
            <mc:AlternateContent xmlns:mc="http://schemas.openxmlformats.org/markup-compatibility/2006">
              <mc:Choice xmlns:v="urn:schemas-microsoft-com:vml" Requires="v">
                <p:oleObj spid="_x0000_s5134" name="Equation" r:id="rId3" imgW="5676840" imgH="685800" progId="">
                  <p:embed/>
                </p:oleObj>
              </mc:Choice>
              <mc:Fallback>
                <p:oleObj name="Equation" r:id="rId3" imgW="5676840" imgH="685800" progId="">
                  <p:embed/>
                  <p:pic>
                    <p:nvPicPr>
                      <p:cNvPr id="0" name="Object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362575"/>
                        <a:ext cx="9144000" cy="1125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66" name="AutoShape 63"/>
          <p:cNvSpPr>
            <a:spLocks noChangeArrowheads="1"/>
          </p:cNvSpPr>
          <p:nvPr/>
        </p:nvSpPr>
        <p:spPr bwMode="auto">
          <a:xfrm>
            <a:off x="4211638" y="6021388"/>
            <a:ext cx="4464050" cy="692150"/>
          </a:xfrm>
          <a:prstGeom prst="horizontalScroll">
            <a:avLst>
              <a:gd name="adj" fmla="val 12500"/>
            </a:avLst>
          </a:prstGeom>
          <a:solidFill>
            <a:schemeClr val="folHlink"/>
          </a:solidFill>
          <a:ln w="9525">
            <a:solidFill>
              <a:schemeClr val="tx1"/>
            </a:solidFill>
            <a:round/>
            <a:headEnd/>
            <a:tailEnd/>
          </a:ln>
        </p:spPr>
        <p:txBody>
          <a:bodyPr wrap="none" anchor="ctr"/>
          <a:lstStyle/>
          <a:p>
            <a:endParaRPr lang="zh-CN" altLang="en-US"/>
          </a:p>
        </p:txBody>
      </p:sp>
      <p:sp>
        <p:nvSpPr>
          <p:cNvPr id="5167" name="Text Box 64"/>
          <p:cNvSpPr txBox="1">
            <a:spLocks noChangeArrowheads="1"/>
          </p:cNvSpPr>
          <p:nvPr/>
        </p:nvSpPr>
        <p:spPr bwMode="auto">
          <a:xfrm>
            <a:off x="4356100" y="6165850"/>
            <a:ext cx="4103688" cy="336550"/>
          </a:xfrm>
          <a:prstGeom prst="rect">
            <a:avLst/>
          </a:prstGeom>
          <a:noFill/>
          <a:ln w="9525">
            <a:noFill/>
            <a:miter lim="800000"/>
            <a:headEnd/>
            <a:tailEnd/>
          </a:ln>
        </p:spPr>
        <p:txBody>
          <a:bodyPr>
            <a:spAutoFit/>
          </a:bodyPr>
          <a:lstStyle/>
          <a:p>
            <a:pPr>
              <a:spcBef>
                <a:spcPct val="50000"/>
              </a:spcBef>
            </a:pPr>
            <a:r>
              <a:rPr lang="zh-CN" altLang="en-US" sz="1600" b="1"/>
              <a:t>固定资产更新后，将增加净现值</a:t>
            </a:r>
            <a:r>
              <a:rPr lang="en-US" altLang="zh-CN" sz="1600" b="1"/>
              <a:t>16179.18</a:t>
            </a:r>
            <a:r>
              <a:rPr lang="zh-CN" altLang="en-US" sz="1600" b="1"/>
              <a:t>元</a:t>
            </a:r>
            <a:r>
              <a:rPr lang="zh-CN" altLang="en-US" sz="1600"/>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p:cNvSpPr txBox="1">
            <a:spLocks noChangeArrowheads="1"/>
          </p:cNvSpPr>
          <p:nvPr/>
        </p:nvSpPr>
        <p:spPr bwMode="auto">
          <a:xfrm>
            <a:off x="250825" y="1628775"/>
            <a:ext cx="7705725" cy="1004888"/>
          </a:xfrm>
          <a:prstGeom prst="rect">
            <a:avLst/>
          </a:prstGeom>
          <a:noFill/>
          <a:ln w="9525">
            <a:noFill/>
            <a:miter lim="800000"/>
            <a:headEnd/>
            <a:tailEnd/>
          </a:ln>
        </p:spPr>
        <p:txBody>
          <a:bodyPr>
            <a:spAutoFit/>
          </a:bodyPr>
          <a:lstStyle/>
          <a:p>
            <a:pPr>
              <a:spcBef>
                <a:spcPct val="50000"/>
              </a:spcBef>
            </a:pPr>
            <a:r>
              <a:rPr lang="en-US" altLang="zh-CN" sz="2400" b="1"/>
              <a:t>2. </a:t>
            </a:r>
            <a:r>
              <a:rPr lang="zh-CN" altLang="en-US" sz="2400" b="1"/>
              <a:t>新旧设备使用寿命不同的情况</a:t>
            </a:r>
          </a:p>
          <a:p>
            <a:pPr>
              <a:spcBef>
                <a:spcPct val="50000"/>
              </a:spcBef>
            </a:pPr>
            <a:r>
              <a:rPr lang="en-US" altLang="zh-CN" sz="2400" b="1"/>
              <a:t>                              ——</a:t>
            </a:r>
            <a:r>
              <a:rPr lang="zh-CN" altLang="en-US" sz="2400" b="1"/>
              <a:t>最小公倍寿命法和年均净现值法</a:t>
            </a:r>
          </a:p>
        </p:txBody>
      </p:sp>
      <p:sp>
        <p:nvSpPr>
          <p:cNvPr id="38915" name="Text Box 5"/>
          <p:cNvSpPr txBox="1">
            <a:spLocks noChangeArrowheads="1"/>
          </p:cNvSpPr>
          <p:nvPr/>
        </p:nvSpPr>
        <p:spPr bwMode="auto">
          <a:xfrm>
            <a:off x="0" y="908050"/>
            <a:ext cx="9144000" cy="457200"/>
          </a:xfrm>
          <a:prstGeom prst="rect">
            <a:avLst/>
          </a:prstGeom>
          <a:solidFill>
            <a:srgbClr val="A11D26"/>
          </a:solidFill>
          <a:ln w="9525">
            <a:noFill/>
            <a:miter lim="800000"/>
            <a:headEnd/>
            <a:tailEnd/>
          </a:ln>
        </p:spPr>
        <p:txBody>
          <a:bodyPr>
            <a:spAutoFit/>
          </a:bodyPr>
          <a:lstStyle/>
          <a:p>
            <a:pPr eaLnBrk="0" hangingPunct="0">
              <a:spcBef>
                <a:spcPct val="50000"/>
              </a:spcBef>
            </a:pPr>
            <a:r>
              <a:rPr lang="en-US" altLang="zh-CN" sz="2400" b="1">
                <a:solidFill>
                  <a:schemeClr val="bg1"/>
                </a:solidFill>
              </a:rPr>
              <a:t>8.2.1 </a:t>
            </a:r>
            <a:r>
              <a:rPr lang="zh-CN" altLang="en-US" sz="2400" b="1">
                <a:solidFill>
                  <a:schemeClr val="bg1"/>
                </a:solidFill>
              </a:rPr>
              <a:t>固定资产更新决策</a:t>
            </a:r>
          </a:p>
        </p:txBody>
      </p:sp>
      <p:sp>
        <p:nvSpPr>
          <p:cNvPr id="38916" name="AutoShape 6"/>
          <p:cNvSpPr>
            <a:spLocks noChangeArrowheads="1"/>
          </p:cNvSpPr>
          <p:nvPr/>
        </p:nvSpPr>
        <p:spPr bwMode="auto">
          <a:xfrm>
            <a:off x="5076825" y="188913"/>
            <a:ext cx="2808288" cy="503237"/>
          </a:xfrm>
          <a:prstGeom prst="flowChartAlternateProcess">
            <a:avLst/>
          </a:prstGeom>
          <a:solidFill>
            <a:srgbClr val="000080"/>
          </a:solidFill>
          <a:ln w="9525">
            <a:solidFill>
              <a:schemeClr val="tx1"/>
            </a:solidFill>
            <a:miter lim="800000"/>
            <a:headEnd/>
            <a:tailEnd/>
          </a:ln>
        </p:spPr>
        <p:txBody>
          <a:bodyPr wrap="none" anchor="ctr"/>
          <a:lstStyle/>
          <a:p>
            <a:pPr algn="ctr"/>
            <a:r>
              <a:rPr lang="en-US" altLang="zh-CN" b="1">
                <a:solidFill>
                  <a:schemeClr val="bg1"/>
                </a:solidFill>
              </a:rPr>
              <a:t>8.2 </a:t>
            </a:r>
            <a:r>
              <a:rPr lang="zh-CN" altLang="en-US" b="1">
                <a:solidFill>
                  <a:schemeClr val="bg1"/>
                </a:solidFill>
              </a:rPr>
              <a:t>项目投资决策</a:t>
            </a:r>
          </a:p>
        </p:txBody>
      </p:sp>
      <p:grpSp>
        <p:nvGrpSpPr>
          <p:cNvPr id="2" name="Group 11"/>
          <p:cNvGrpSpPr>
            <a:grpSpLocks/>
          </p:cNvGrpSpPr>
          <p:nvPr/>
        </p:nvGrpSpPr>
        <p:grpSpPr bwMode="auto">
          <a:xfrm>
            <a:off x="539750" y="5445125"/>
            <a:ext cx="7920038" cy="936625"/>
            <a:chOff x="295" y="1661"/>
            <a:chExt cx="4989" cy="590"/>
          </a:xfrm>
        </p:grpSpPr>
        <p:sp>
          <p:nvSpPr>
            <p:cNvPr id="38919" name="AutoShape 9"/>
            <p:cNvSpPr>
              <a:spLocks noChangeArrowheads="1"/>
            </p:cNvSpPr>
            <p:nvPr/>
          </p:nvSpPr>
          <p:spPr bwMode="auto">
            <a:xfrm>
              <a:off x="295" y="1661"/>
              <a:ext cx="4989" cy="590"/>
            </a:xfrm>
            <a:prstGeom prst="roundRect">
              <a:avLst>
                <a:gd name="adj" fmla="val 16667"/>
              </a:avLst>
            </a:prstGeom>
            <a:solidFill>
              <a:schemeClr val="folHlink"/>
            </a:solidFill>
            <a:ln w="9525">
              <a:solidFill>
                <a:srgbClr val="800000"/>
              </a:solidFill>
              <a:round/>
              <a:headEnd/>
              <a:tailEnd/>
            </a:ln>
          </p:spPr>
          <p:txBody>
            <a:bodyPr wrap="none" anchor="ctr"/>
            <a:lstStyle/>
            <a:p>
              <a:endParaRPr lang="zh-CN" altLang="en-US"/>
            </a:p>
          </p:txBody>
        </p:sp>
        <p:sp>
          <p:nvSpPr>
            <p:cNvPr id="38920" name="Text Box 10"/>
            <p:cNvSpPr txBox="1">
              <a:spLocks noChangeArrowheads="1"/>
            </p:cNvSpPr>
            <p:nvPr/>
          </p:nvSpPr>
          <p:spPr bwMode="auto">
            <a:xfrm>
              <a:off x="521" y="1752"/>
              <a:ext cx="4627" cy="404"/>
            </a:xfrm>
            <a:prstGeom prst="rect">
              <a:avLst/>
            </a:prstGeom>
            <a:noFill/>
            <a:ln w="9525">
              <a:noFill/>
              <a:miter lim="800000"/>
              <a:headEnd/>
              <a:tailEnd/>
            </a:ln>
          </p:spPr>
          <p:txBody>
            <a:bodyPr>
              <a:spAutoFit/>
            </a:bodyPr>
            <a:lstStyle/>
            <a:p>
              <a:pPr>
                <a:spcBef>
                  <a:spcPct val="50000"/>
                </a:spcBef>
              </a:pPr>
              <a:r>
                <a:rPr lang="zh-CN" altLang="en-US"/>
                <a:t>       假设新设备的使用寿命为</a:t>
              </a:r>
              <a:r>
                <a:rPr lang="en-US" altLang="zh-CN"/>
                <a:t>8</a:t>
              </a:r>
              <a:r>
                <a:rPr lang="zh-CN" altLang="en-US"/>
                <a:t>年，每年可获得销售收入</a:t>
              </a:r>
              <a:r>
                <a:rPr lang="en-US" altLang="zh-CN"/>
                <a:t>45000</a:t>
              </a:r>
              <a:r>
                <a:rPr lang="zh-CN" altLang="en-US"/>
                <a:t>元，采用直线折旧法，期末无残值。 </a:t>
              </a:r>
            </a:p>
          </p:txBody>
        </p:sp>
      </p:grpSp>
      <p:sp>
        <p:nvSpPr>
          <p:cNvPr id="38918" name="Text Box 12"/>
          <p:cNvSpPr txBox="1">
            <a:spLocks noChangeArrowheads="1"/>
          </p:cNvSpPr>
          <p:nvPr/>
        </p:nvSpPr>
        <p:spPr bwMode="auto">
          <a:xfrm>
            <a:off x="323850" y="3429000"/>
            <a:ext cx="8424863" cy="1616075"/>
          </a:xfrm>
          <a:prstGeom prst="rect">
            <a:avLst/>
          </a:prstGeom>
          <a:noFill/>
          <a:ln w="9525">
            <a:noFill/>
            <a:miter lim="800000"/>
            <a:headEnd/>
            <a:tailEnd/>
          </a:ln>
        </p:spPr>
        <p:txBody>
          <a:bodyPr>
            <a:spAutoFit/>
          </a:bodyPr>
          <a:lstStyle/>
          <a:p>
            <a:pPr>
              <a:lnSpc>
                <a:spcPct val="125000"/>
              </a:lnSpc>
              <a:spcBef>
                <a:spcPct val="50000"/>
              </a:spcBef>
            </a:pPr>
            <a:r>
              <a:rPr lang="zh-CN" altLang="en-US"/>
              <a:t>        </a:t>
            </a:r>
            <a:r>
              <a:rPr lang="zh-CN" altLang="en-US" sz="2000" b="1"/>
              <a:t>对于寿命不同的项目，不能对他们的净现值、内含报酬率及获利指数进行直接比较。为了使投资项目的各项指标具有可比性，要设法使其在相同的寿命期内进行比较。此时可以采用的方法有最小公倍寿命法和年均净现值法。</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2891</Words>
  <Application>Microsoft Office PowerPoint</Application>
  <PresentationFormat>全屏显示(4:3)</PresentationFormat>
  <Paragraphs>425</Paragraphs>
  <Slides>30</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32" baseType="lpstr">
      <vt:lpstr>Office 主题</vt:lpstr>
      <vt:lpstr>Equation</vt:lpstr>
      <vt:lpstr>第8章：投资决策实务</vt:lpstr>
      <vt:lpstr>PowerPoint 演示文稿</vt:lpstr>
      <vt:lpstr>＃估计现金流量需考虑因素的总结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第8章：投资决策实务</dc:title>
  <dc:creator>xpx3d</dc:creator>
  <cp:lastModifiedBy>water</cp:lastModifiedBy>
  <cp:revision>15</cp:revision>
  <dcterms:created xsi:type="dcterms:W3CDTF">2014-04-14T12:53:26Z</dcterms:created>
  <dcterms:modified xsi:type="dcterms:W3CDTF">2016-10-30T10:15:34Z</dcterms:modified>
</cp:coreProperties>
</file>