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303" r:id="rId42"/>
    <p:sldId id="304" r:id="rId43"/>
    <p:sldId id="306" r:id="rId44"/>
    <p:sldId id="307" r:id="rId45"/>
    <p:sldId id="308" r:id="rId46"/>
    <p:sldId id="309" r:id="rId47"/>
    <p:sldId id="310" r:id="rId48"/>
    <p:sldId id="311" r:id="rId49"/>
    <p:sldId id="312" r:id="rId50"/>
    <p:sldId id="313" r:id="rId51"/>
    <p:sldId id="314" r:id="rId52"/>
    <p:sldId id="315" r:id="rId53"/>
    <p:sldId id="316" r:id="rId54"/>
    <p:sldId id="319" r:id="rId55"/>
    <p:sldId id="320" r:id="rId56"/>
    <p:sldId id="321" r:id="rId57"/>
    <p:sldId id="322" r:id="rId58"/>
    <p:sldId id="323" r:id="rId59"/>
    <p:sldId id="326" r:id="rId60"/>
    <p:sldId id="327" r:id="rId61"/>
    <p:sldId id="328" r:id="rId62"/>
    <p:sldId id="331"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9.w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44E17D-7A69-4AED-B4E2-1EA0FF74E4D1}"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7A24DE-D10F-45F5-9D68-4FE6889EB1C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4E17D-7A69-4AED-B4E2-1EA0FF74E4D1}" type="datetimeFigureOut">
              <a:rPr lang="zh-CN" altLang="en-US" smtClean="0"/>
              <a:pPr/>
              <a:t>2019/5/21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A24DE-D10F-45F5-9D68-4FE6889EB1C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5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9</a:t>
            </a:r>
            <a:r>
              <a:rPr lang="zh-CN" altLang="en-US" b="1" smtClean="0"/>
              <a:t>章   </a:t>
            </a:r>
            <a:r>
              <a:rPr lang="zh-CN" altLang="en-US" b="1">
                <a:latin typeface="华文细黑" pitchFamily="2" charset="-122"/>
                <a:ea typeface="华文细黑" pitchFamily="2" charset="-122"/>
              </a:rPr>
              <a:t>短期</a:t>
            </a:r>
            <a:r>
              <a:rPr lang="zh-CN" altLang="en-US" b="1" smtClean="0">
                <a:latin typeface="华文细黑" pitchFamily="2" charset="-122"/>
                <a:ea typeface="华文细黑" pitchFamily="2" charset="-122"/>
              </a:rPr>
              <a:t>资产</a:t>
            </a:r>
            <a:r>
              <a:rPr lang="zh-CN" altLang="en-US" b="1" dirty="0" smtClean="0">
                <a:latin typeface="华文细黑" pitchFamily="2" charset="-122"/>
                <a:ea typeface="华文细黑" pitchFamily="2" charset="-122"/>
              </a:rPr>
              <a:t>管理</a:t>
            </a:r>
            <a:endParaRPr lang="zh-CN" altLang="en-US" b="1" dirty="0"/>
          </a:p>
        </p:txBody>
      </p:sp>
      <p:sp>
        <p:nvSpPr>
          <p:cNvPr id="3" name="内容占位符 2"/>
          <p:cNvSpPr>
            <a:spLocks noGrp="1"/>
          </p:cNvSpPr>
          <p:nvPr>
            <p:ph idx="1"/>
          </p:nvPr>
        </p:nvSpPr>
        <p:spPr/>
        <p:txBody>
          <a:bodyPr/>
          <a:lstStyle/>
          <a:p>
            <a:r>
              <a:rPr lang="zh-CN" altLang="en-US" b="1" dirty="0" smtClean="0">
                <a:ea typeface="楷体_GB2312" pitchFamily="49" charset="-122"/>
              </a:rPr>
              <a:t>营运资本管理</a:t>
            </a:r>
          </a:p>
          <a:p>
            <a:r>
              <a:rPr lang="zh-CN" altLang="en-US" b="1" dirty="0" smtClean="0">
                <a:ea typeface="楷体_GB2312" pitchFamily="49" charset="-122"/>
              </a:rPr>
              <a:t>短期资产管理</a:t>
            </a:r>
          </a:p>
          <a:p>
            <a:r>
              <a:rPr lang="zh-CN" altLang="en-US" b="1" dirty="0" smtClean="0">
                <a:ea typeface="楷体_GB2312" pitchFamily="49" charset="-122"/>
              </a:rPr>
              <a:t>现金管理</a:t>
            </a:r>
          </a:p>
          <a:p>
            <a:r>
              <a:rPr lang="zh-CN" altLang="en-US" b="1" dirty="0" smtClean="0">
                <a:ea typeface="楷体_GB2312" pitchFamily="49" charset="-122"/>
              </a:rPr>
              <a:t>短期金融资产管理</a:t>
            </a:r>
          </a:p>
          <a:p>
            <a:r>
              <a:rPr lang="zh-CN" altLang="en-US" b="1" dirty="0" smtClean="0">
                <a:ea typeface="楷体_GB2312" pitchFamily="49" charset="-122"/>
              </a:rPr>
              <a:t>应收账款管理</a:t>
            </a:r>
          </a:p>
          <a:p>
            <a:r>
              <a:rPr lang="zh-CN" altLang="en-US" b="1" dirty="0" smtClean="0">
                <a:ea typeface="楷体_GB2312" pitchFamily="49" charset="-122"/>
              </a:rPr>
              <a:t>存货规划及控制</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51275" y="3357563"/>
            <a:ext cx="5091113" cy="576262"/>
            <a:chOff x="2517" y="1842"/>
            <a:chExt cx="3243" cy="363"/>
          </a:xfrm>
        </p:grpSpPr>
        <p:sp>
          <p:nvSpPr>
            <p:cNvPr id="40967" name="Rectangle 3"/>
            <p:cNvSpPr>
              <a:spLocks noChangeArrowheads="1"/>
            </p:cNvSpPr>
            <p:nvPr/>
          </p:nvSpPr>
          <p:spPr bwMode="auto">
            <a:xfrm>
              <a:off x="2517" y="1842"/>
              <a:ext cx="3243" cy="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68" name="AutoShape 4"/>
            <p:cNvSpPr>
              <a:spLocks noChangeArrowheads="1"/>
            </p:cNvSpPr>
            <p:nvPr/>
          </p:nvSpPr>
          <p:spPr bwMode="auto">
            <a:xfrm>
              <a:off x="2517" y="1842"/>
              <a:ext cx="182" cy="363"/>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40963" name="Rectangle 5"/>
          <p:cNvSpPr>
            <a:spLocks noGrp="1" noChangeArrowheads="1"/>
          </p:cNvSpPr>
          <p:nvPr>
            <p:ph type="body" idx="4294967295"/>
          </p:nvPr>
        </p:nvSpPr>
        <p:spPr>
          <a:xfrm>
            <a:off x="3563938" y="2781300"/>
            <a:ext cx="5580062" cy="4310063"/>
          </a:xfrm>
        </p:spPr>
        <p:txBody>
          <a:bodyPr/>
          <a:lstStyle/>
          <a:p>
            <a:pPr lvl="1">
              <a:lnSpc>
                <a:spcPct val="150000"/>
              </a:lnSpc>
            </a:pPr>
            <a:r>
              <a:rPr lang="zh-CN" altLang="en-US" sz="2000" b="1" smtClean="0">
                <a:latin typeface="楷体_GB2312" pitchFamily="49" charset="-122"/>
                <a:ea typeface="楷体_GB2312" pitchFamily="49" charset="-122"/>
              </a:rPr>
              <a:t>短期资产的特征与分类</a:t>
            </a:r>
            <a:r>
              <a:rPr lang="zh-CN" altLang="en-US" sz="2000" smtClean="0">
                <a:latin typeface="楷体_GB2312" pitchFamily="49" charset="-122"/>
                <a:ea typeface="楷体_GB2312" pitchFamily="49" charset="-122"/>
              </a:rPr>
              <a:t> </a:t>
            </a:r>
          </a:p>
          <a:p>
            <a:pPr lvl="1">
              <a:lnSpc>
                <a:spcPct val="150000"/>
              </a:lnSpc>
            </a:pPr>
            <a:r>
              <a:rPr lang="zh-CN" altLang="en-US" sz="2000" b="1" smtClean="0">
                <a:latin typeface="楷体_GB2312" pitchFamily="49" charset="-122"/>
                <a:ea typeface="楷体_GB2312" pitchFamily="49" charset="-122"/>
              </a:rPr>
              <a:t>短期资产的持有政策</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短期资产政策对公司风险和报酬的影响</a:t>
            </a:r>
            <a:r>
              <a:rPr lang="zh-CN" altLang="en-US" sz="2000" smtClean="0">
                <a:latin typeface="楷体_GB2312" pitchFamily="49" charset="-122"/>
                <a:ea typeface="楷体_GB2312" pitchFamily="49" charset="-122"/>
              </a:rPr>
              <a:t> </a:t>
            </a:r>
          </a:p>
          <a:p>
            <a:pPr lvl="1"/>
            <a:endParaRPr lang="zh-CN" altLang="en-US" sz="2000" smtClean="0">
              <a:latin typeface="楷体_GB2312" pitchFamily="49" charset="-122"/>
              <a:ea typeface="楷体_GB2312" pitchFamily="49" charset="-122"/>
            </a:endParaRPr>
          </a:p>
        </p:txBody>
      </p:sp>
      <p:sp>
        <p:nvSpPr>
          <p:cNvPr id="40964" name="Rectangle 6"/>
          <p:cNvSpPr>
            <a:spLocks noChangeArrowheads="1"/>
          </p:cNvSpPr>
          <p:nvPr/>
        </p:nvSpPr>
        <p:spPr bwMode="auto">
          <a:xfrm flipV="1">
            <a:off x="3635375" y="18446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65" name="Rectangle 7"/>
          <p:cNvSpPr>
            <a:spLocks noChangeArrowheads="1"/>
          </p:cNvSpPr>
          <p:nvPr/>
        </p:nvSpPr>
        <p:spPr bwMode="auto">
          <a:xfrm>
            <a:off x="1187450" y="3429000"/>
            <a:ext cx="2087563" cy="1295400"/>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600">
                <a:latin typeface="楷体_GB2312" pitchFamily="49" charset="-122"/>
                <a:ea typeface="楷体_GB2312" pitchFamily="49" charset="-122"/>
              </a:rPr>
              <a:t>短期资产又称作流动资产，是指可以在</a:t>
            </a:r>
            <a:r>
              <a:rPr lang="en-US" altLang="zh-CN" sz="1600">
                <a:latin typeface="楷体_GB2312" pitchFamily="49" charset="-122"/>
                <a:ea typeface="楷体_GB2312" pitchFamily="49" charset="-122"/>
              </a:rPr>
              <a:t>1</a:t>
            </a:r>
            <a:r>
              <a:rPr lang="zh-CN" altLang="en-US" sz="1600">
                <a:latin typeface="楷体_GB2312" pitchFamily="49" charset="-122"/>
                <a:ea typeface="楷体_GB2312" pitchFamily="49" charset="-122"/>
              </a:rPr>
              <a:t>年以内或超过</a:t>
            </a:r>
            <a:r>
              <a:rPr lang="en-US" altLang="zh-CN" sz="1600">
                <a:latin typeface="楷体_GB2312" pitchFamily="49" charset="-122"/>
                <a:ea typeface="楷体_GB2312" pitchFamily="49" charset="-122"/>
              </a:rPr>
              <a:t>1</a:t>
            </a:r>
            <a:r>
              <a:rPr lang="zh-CN" altLang="en-US" sz="1600">
                <a:latin typeface="楷体_GB2312" pitchFamily="49" charset="-122"/>
                <a:ea typeface="楷体_GB2312" pitchFamily="49" charset="-122"/>
              </a:rPr>
              <a:t>年的一个营业周期内变现或运用的资产</a:t>
            </a:r>
            <a:endParaRPr lang="zh-CN" altLang="en-US" sz="1600">
              <a:solidFill>
                <a:srgbClr val="663300"/>
              </a:solidFill>
              <a:latin typeface="宋体" charset="-122"/>
              <a:ea typeface="楷体_GB2312" pitchFamily="49" charset="-122"/>
            </a:endParaRPr>
          </a:p>
        </p:txBody>
      </p:sp>
      <p:sp>
        <p:nvSpPr>
          <p:cNvPr id="40966" name="Rectangle 8"/>
          <p:cNvSpPr>
            <a:spLocks noGrp="1" noChangeArrowheads="1"/>
          </p:cNvSpPr>
          <p:nvPr>
            <p:ph type="title" idx="4294967295"/>
          </p:nvPr>
        </p:nvSpPr>
        <p:spPr/>
        <p:txBody>
          <a:bodyPr/>
          <a:lstStyle/>
          <a:p>
            <a:r>
              <a:rPr lang="zh-CN" altLang="en-US" smtClean="0">
                <a:solidFill>
                  <a:schemeClr val="tx1"/>
                </a:solidFill>
              </a:rPr>
              <a:t>短期资产管理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zh-CN" altLang="en-US" sz="2800" smtClean="0">
                <a:solidFill>
                  <a:srgbClr val="3333FF"/>
                </a:solidFill>
                <a:ea typeface="楷体_GB2312" pitchFamily="49" charset="-122"/>
              </a:rPr>
              <a:t>短期资产的持有政策</a:t>
            </a:r>
          </a:p>
        </p:txBody>
      </p:sp>
      <p:sp>
        <p:nvSpPr>
          <p:cNvPr id="41987" name="Rectangle 3"/>
          <p:cNvSpPr>
            <a:spLocks noGrp="1" noChangeArrowheads="1"/>
          </p:cNvSpPr>
          <p:nvPr>
            <p:ph type="body" idx="4294967295"/>
          </p:nvPr>
        </p:nvSpPr>
        <p:spPr>
          <a:xfrm>
            <a:off x="755650" y="1484313"/>
            <a:ext cx="7067550" cy="4411662"/>
          </a:xfrm>
        </p:spPr>
        <p:txBody>
          <a:bodyPr/>
          <a:lstStyle/>
          <a:p>
            <a:pPr lvl="1">
              <a:buFont typeface="Wingdings" pitchFamily="2" charset="2"/>
              <a:buNone/>
            </a:pPr>
            <a:r>
              <a:rPr lang="zh-CN" altLang="en-US" dirty="0" smtClean="0">
                <a:latin typeface="楷体_GB2312" pitchFamily="49" charset="-122"/>
                <a:ea typeface="楷体_GB2312" pitchFamily="49" charset="-122"/>
              </a:rPr>
              <a:t> </a:t>
            </a:r>
          </a:p>
          <a:p>
            <a:pPr>
              <a:buClr>
                <a:schemeClr val="hlink"/>
              </a:buClr>
              <a:buFont typeface="Wingdings" pitchFamily="2" charset="2"/>
              <a:buChar char="Ø"/>
            </a:pPr>
            <a:r>
              <a:rPr lang="zh-CN" altLang="en-US" sz="2400" b="1" dirty="0" smtClean="0">
                <a:latin typeface="楷体_GB2312" pitchFamily="49" charset="-122"/>
                <a:ea typeface="楷体_GB2312" pitchFamily="49" charset="-122"/>
              </a:rPr>
              <a:t>在权衡确定短期资产的最优持有水平时，应当综合考虑如下因素</a:t>
            </a:r>
            <a:r>
              <a:rPr lang="en-US" altLang="zh-CN" sz="2400" b="1"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 </a:t>
            </a:r>
          </a:p>
          <a:p>
            <a:pPr lvl="1"/>
            <a:r>
              <a:rPr lang="zh-CN" altLang="en-US" sz="2400" dirty="0" smtClean="0">
                <a:latin typeface="楷体_GB2312" pitchFamily="49" charset="-122"/>
                <a:ea typeface="楷体_GB2312" pitchFamily="49" charset="-122"/>
              </a:rPr>
              <a:t>风险与报酬</a:t>
            </a:r>
          </a:p>
          <a:p>
            <a:pPr lvl="1"/>
            <a:r>
              <a:rPr lang="zh-CN" altLang="en-US" sz="2400" dirty="0" smtClean="0">
                <a:latin typeface="楷体_GB2312" pitchFamily="49" charset="-122"/>
                <a:ea typeface="楷体_GB2312" pitchFamily="49" charset="-122"/>
              </a:rPr>
              <a:t>企业所处的行业 </a:t>
            </a:r>
          </a:p>
          <a:p>
            <a:pPr lvl="1"/>
            <a:r>
              <a:rPr lang="zh-CN" altLang="en-US" sz="2400" dirty="0" smtClean="0">
                <a:latin typeface="楷体_GB2312" pitchFamily="49" charset="-122"/>
                <a:ea typeface="楷体_GB2312" pitchFamily="49" charset="-122"/>
              </a:rPr>
              <a:t>企业规模</a:t>
            </a:r>
          </a:p>
          <a:p>
            <a:pPr lvl="1"/>
            <a:r>
              <a:rPr lang="zh-CN" altLang="en-US" sz="2400" dirty="0" smtClean="0">
                <a:latin typeface="楷体_GB2312" pitchFamily="49" charset="-122"/>
                <a:ea typeface="楷体_GB2312" pitchFamily="49" charset="-122"/>
              </a:rPr>
              <a:t>外部融资环境</a:t>
            </a:r>
          </a:p>
          <a:p>
            <a:pPr>
              <a:buClr>
                <a:schemeClr val="hlink"/>
              </a:buClr>
              <a:buFont typeface="Wingdings" pitchFamily="2" charset="2"/>
              <a:buChar char="Ø"/>
            </a:pPr>
            <a:r>
              <a:rPr lang="zh-CN" altLang="en-US" sz="2400" b="1" dirty="0" smtClean="0">
                <a:latin typeface="楷体_GB2312" pitchFamily="49" charset="-122"/>
                <a:ea typeface="楷体_GB2312" pitchFamily="49" charset="-122"/>
              </a:rPr>
              <a:t>短期资产政策类型</a:t>
            </a:r>
          </a:p>
          <a:p>
            <a:pPr lvl="1"/>
            <a:endParaRPr lang="zh-CN" altLang="en-US" sz="2400" dirty="0" smtClean="0"/>
          </a:p>
          <a:p>
            <a:pPr lvl="1"/>
            <a:endParaRPr lang="zh-CN" alt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r>
              <a:rPr lang="zh-CN" altLang="en-US" sz="2200" b="0" smtClean="0">
                <a:solidFill>
                  <a:schemeClr val="tx1"/>
                </a:solidFill>
                <a:latin typeface="楷体_GB2312" pitchFamily="49" charset="-122"/>
                <a:ea typeface="楷体_GB2312" pitchFamily="49" charset="-122"/>
              </a:rPr>
              <a:t>短期资产政策类型</a:t>
            </a:r>
          </a:p>
        </p:txBody>
      </p:sp>
      <p:sp>
        <p:nvSpPr>
          <p:cNvPr id="48131" name="Rectangle 3"/>
          <p:cNvSpPr>
            <a:spLocks noChangeArrowheads="1"/>
          </p:cNvSpPr>
          <p:nvPr/>
        </p:nvSpPr>
        <p:spPr bwMode="auto">
          <a:xfrm>
            <a:off x="0" y="2095500"/>
            <a:ext cx="9144000" cy="0"/>
          </a:xfrm>
          <a:prstGeom prst="rect">
            <a:avLst/>
          </a:prstGeom>
          <a:noFill/>
          <a:ln w="9525">
            <a:noFill/>
            <a:miter lim="800000"/>
            <a:headEnd/>
            <a:tailEnd/>
          </a:ln>
        </p:spPr>
        <p:txBody>
          <a:bodyPr wrap="none" anchor="ctr">
            <a:spAutoFit/>
          </a:bodyPr>
          <a:lstStyle/>
          <a:p>
            <a:endParaRPr lang="zh-CN" altLang="en-US"/>
          </a:p>
        </p:txBody>
      </p:sp>
      <p:sp>
        <p:nvSpPr>
          <p:cNvPr id="48132" name="AutoShape 5"/>
          <p:cNvSpPr>
            <a:spLocks noChangeArrowheads="1"/>
          </p:cNvSpPr>
          <p:nvPr/>
        </p:nvSpPr>
        <p:spPr bwMode="auto">
          <a:xfrm>
            <a:off x="6948488" y="1844675"/>
            <a:ext cx="1944687" cy="1152525"/>
          </a:xfrm>
          <a:prstGeom prst="wedgeEllipseCallout">
            <a:avLst>
              <a:gd name="adj1" fmla="val -102653"/>
              <a:gd name="adj2" fmla="val 11981"/>
            </a:avLst>
          </a:prstGeom>
          <a:solidFill>
            <a:schemeClr val="accent1"/>
          </a:solidFill>
          <a:ln w="9525">
            <a:solidFill>
              <a:schemeClr val="tx1"/>
            </a:solidFill>
            <a:miter lim="800000"/>
            <a:headEnd/>
            <a:tailEnd/>
          </a:ln>
        </p:spPr>
        <p:txBody>
          <a:bodyPr/>
          <a:lstStyle/>
          <a:p>
            <a:pPr algn="ctr" eaLnBrk="1" hangingPunct="1">
              <a:spcBef>
                <a:spcPct val="0"/>
              </a:spcBef>
              <a:buClrTx/>
              <a:buSzTx/>
              <a:buFontTx/>
              <a:buNone/>
            </a:pPr>
            <a:r>
              <a:rPr lang="zh-CN" altLang="en-US" sz="1800">
                <a:ea typeface="楷体_GB2312" pitchFamily="49" charset="-122"/>
              </a:rPr>
              <a:t>报酬低</a:t>
            </a:r>
          </a:p>
          <a:p>
            <a:pPr algn="ctr" eaLnBrk="1" hangingPunct="1">
              <a:spcBef>
                <a:spcPct val="0"/>
              </a:spcBef>
              <a:buClrTx/>
              <a:buSzTx/>
              <a:buFontTx/>
              <a:buNone/>
            </a:pPr>
            <a:r>
              <a:rPr lang="zh-CN" altLang="en-US" sz="1800">
                <a:ea typeface="楷体_GB2312" pitchFamily="49" charset="-122"/>
              </a:rPr>
              <a:t>风险小</a:t>
            </a:r>
          </a:p>
        </p:txBody>
      </p:sp>
      <p:sp>
        <p:nvSpPr>
          <p:cNvPr id="48133" name="AutoShape 6"/>
          <p:cNvSpPr>
            <a:spLocks noGrp="1" noChangeArrowheads="1"/>
          </p:cNvSpPr>
          <p:nvPr>
            <p:ph type="body" idx="4294967295"/>
          </p:nvPr>
        </p:nvSpPr>
        <p:spPr>
          <a:xfrm>
            <a:off x="7092950" y="3933825"/>
            <a:ext cx="1871663" cy="1079500"/>
          </a:xfrm>
          <a:prstGeom prst="wedgeEllipseCallout">
            <a:avLst>
              <a:gd name="adj1" fmla="val -114630"/>
              <a:gd name="adj2" fmla="val -7796"/>
            </a:avLst>
          </a:prstGeom>
          <a:solidFill>
            <a:schemeClr val="accent1"/>
          </a:solidFill>
          <a:ln>
            <a:solidFill>
              <a:schemeClr val="tx1"/>
            </a:solidFill>
          </a:ln>
        </p:spPr>
        <p:txBody>
          <a:bodyPr/>
          <a:lstStyle/>
          <a:p>
            <a:pPr>
              <a:lnSpc>
                <a:spcPct val="80000"/>
              </a:lnSpc>
              <a:buFont typeface="Wingdings" pitchFamily="2" charset="2"/>
              <a:buNone/>
            </a:pPr>
            <a:r>
              <a:rPr lang="zh-CN" altLang="en-US" sz="1700" b="1" smtClean="0">
                <a:latin typeface="楷体_GB2312" pitchFamily="49" charset="-122"/>
                <a:ea typeface="楷体_GB2312" pitchFamily="49" charset="-122"/>
              </a:rPr>
              <a:t> 报酬高</a:t>
            </a:r>
          </a:p>
          <a:p>
            <a:pPr>
              <a:lnSpc>
                <a:spcPct val="80000"/>
              </a:lnSpc>
              <a:buFont typeface="Wingdings" pitchFamily="2" charset="2"/>
              <a:buNone/>
            </a:pPr>
            <a:r>
              <a:rPr lang="zh-CN" altLang="en-US" sz="1700" b="1" smtClean="0">
                <a:latin typeface="楷体_GB2312" pitchFamily="49" charset="-122"/>
                <a:ea typeface="楷体_GB2312" pitchFamily="49" charset="-122"/>
              </a:rPr>
              <a:t> 风险大</a:t>
            </a:r>
            <a:r>
              <a:rPr lang="zh-CN" altLang="en-US" sz="1700" smtClean="0">
                <a:latin typeface="楷体_GB2312" pitchFamily="49" charset="-122"/>
                <a:ea typeface="楷体_GB2312" pitchFamily="49" charset="-122"/>
              </a:rPr>
              <a:t> </a:t>
            </a:r>
          </a:p>
        </p:txBody>
      </p:sp>
      <p:sp>
        <p:nvSpPr>
          <p:cNvPr id="48134" name="AutoShape 7"/>
          <p:cNvSpPr>
            <a:spLocks noChangeArrowheads="1"/>
          </p:cNvSpPr>
          <p:nvPr/>
        </p:nvSpPr>
        <p:spPr bwMode="auto">
          <a:xfrm>
            <a:off x="6948488" y="2852738"/>
            <a:ext cx="1944687" cy="1152525"/>
          </a:xfrm>
          <a:prstGeom prst="wedgeEllipseCallout">
            <a:avLst>
              <a:gd name="adj1" fmla="val -104120"/>
              <a:gd name="adj2" fmla="val 11981"/>
            </a:avLst>
          </a:prstGeom>
          <a:solidFill>
            <a:schemeClr val="accent1"/>
          </a:solidFill>
          <a:ln w="9525">
            <a:solidFill>
              <a:schemeClr val="tx1"/>
            </a:solidFill>
            <a:miter lim="800000"/>
            <a:headEnd/>
            <a:tailEnd/>
          </a:ln>
        </p:spPr>
        <p:txBody>
          <a:bodyPr/>
          <a:lstStyle/>
          <a:p>
            <a:pPr algn="ctr" eaLnBrk="1" hangingPunct="1">
              <a:spcBef>
                <a:spcPct val="0"/>
              </a:spcBef>
              <a:buClrTx/>
              <a:buSzTx/>
              <a:buFontTx/>
              <a:buNone/>
            </a:pPr>
            <a:r>
              <a:rPr lang="zh-CN" altLang="en-US" sz="1800">
                <a:ea typeface="楷体_GB2312" pitchFamily="49" charset="-122"/>
              </a:rPr>
              <a:t>报酬</a:t>
            </a:r>
            <a:r>
              <a:rPr lang="zh-CN" altLang="en-US" sz="1800">
                <a:latin typeface="楷体_GB2312" pitchFamily="49" charset="-122"/>
                <a:ea typeface="楷体_GB2312" pitchFamily="49" charset="-122"/>
              </a:rPr>
              <a:t>和风险的平衡</a:t>
            </a:r>
            <a:r>
              <a:rPr lang="zh-CN" altLang="en-US" sz="1800" b="0">
                <a:latin typeface="楷体_GB2312" pitchFamily="49" charset="-122"/>
                <a:ea typeface="楷体_GB2312" pitchFamily="49" charset="-122"/>
              </a:rPr>
              <a:t> </a:t>
            </a:r>
          </a:p>
        </p:txBody>
      </p:sp>
      <p:pic>
        <p:nvPicPr>
          <p:cNvPr id="48135" name="Picture 11"/>
          <p:cNvPicPr>
            <a:picLocks noChangeAspect="1" noChangeArrowheads="1"/>
          </p:cNvPicPr>
          <p:nvPr/>
        </p:nvPicPr>
        <p:blipFill>
          <a:blip r:embed="rId2" cstate="print"/>
          <a:srcRect/>
          <a:stretch>
            <a:fillRect/>
          </a:stretch>
        </p:blipFill>
        <p:spPr bwMode="auto">
          <a:xfrm>
            <a:off x="1116013" y="1844675"/>
            <a:ext cx="4929187" cy="4310063"/>
          </a:xfrm>
          <a:prstGeom prst="rect">
            <a:avLst/>
          </a:prstGeom>
          <a:noFill/>
          <a:ln w="9525">
            <a:noFill/>
            <a:miter lim="800000"/>
            <a:headEnd/>
            <a:tailEnd/>
          </a:ln>
        </p:spPr>
      </p:pic>
      <p:grpSp>
        <p:nvGrpSpPr>
          <p:cNvPr id="2" name="Group 12"/>
          <p:cNvGrpSpPr>
            <a:grpSpLocks noChangeAspect="1"/>
          </p:cNvGrpSpPr>
          <p:nvPr/>
        </p:nvGrpSpPr>
        <p:grpSpPr bwMode="auto">
          <a:xfrm>
            <a:off x="1187450" y="1870075"/>
            <a:ext cx="5113338" cy="4987925"/>
            <a:chOff x="1870" y="3018"/>
            <a:chExt cx="8053" cy="7854"/>
          </a:xfrm>
        </p:grpSpPr>
        <p:sp>
          <p:nvSpPr>
            <p:cNvPr id="48138" name="AutoShape 13"/>
            <p:cNvSpPr>
              <a:spLocks noChangeAspect="1" noChangeArrowheads="1"/>
            </p:cNvSpPr>
            <p:nvPr/>
          </p:nvSpPr>
          <p:spPr bwMode="auto">
            <a:xfrm>
              <a:off x="1870" y="3018"/>
              <a:ext cx="8053" cy="7854"/>
            </a:xfrm>
            <a:prstGeom prst="rect">
              <a:avLst/>
            </a:prstGeom>
            <a:noFill/>
            <a:ln w="9525">
              <a:noFill/>
              <a:miter lim="800000"/>
              <a:headEnd/>
              <a:tailEnd/>
            </a:ln>
          </p:spPr>
          <p:txBody>
            <a:bodyPr/>
            <a:lstStyle/>
            <a:p>
              <a:endParaRPr lang="zh-CN" altLang="en-US"/>
            </a:p>
          </p:txBody>
        </p:sp>
        <p:sp>
          <p:nvSpPr>
            <p:cNvPr id="48139" name="Freeform 14"/>
            <p:cNvSpPr>
              <a:spLocks/>
            </p:cNvSpPr>
            <p:nvPr/>
          </p:nvSpPr>
          <p:spPr bwMode="auto">
            <a:xfrm>
              <a:off x="2993" y="3981"/>
              <a:ext cx="4484" cy="4809"/>
            </a:xfrm>
            <a:custGeom>
              <a:avLst/>
              <a:gdLst>
                <a:gd name="T0" fmla="*/ 4484 w 4484"/>
                <a:gd name="T1" fmla="*/ 4809 h 4809"/>
                <a:gd name="T2" fmla="*/ 0 w 4484"/>
                <a:gd name="T3" fmla="*/ 4809 h 4809"/>
                <a:gd name="T4" fmla="*/ 0 w 4484"/>
                <a:gd name="T5" fmla="*/ 0 h 4809"/>
                <a:gd name="T6" fmla="*/ 0 60000 65536"/>
                <a:gd name="T7" fmla="*/ 0 60000 65536"/>
                <a:gd name="T8" fmla="*/ 0 60000 65536"/>
                <a:gd name="T9" fmla="*/ 0 w 4484"/>
                <a:gd name="T10" fmla="*/ 0 h 4809"/>
                <a:gd name="T11" fmla="*/ 4484 w 4484"/>
                <a:gd name="T12" fmla="*/ 4809 h 4809"/>
              </a:gdLst>
              <a:ahLst/>
              <a:cxnLst>
                <a:cxn ang="T6">
                  <a:pos x="T0" y="T1"/>
                </a:cxn>
                <a:cxn ang="T7">
                  <a:pos x="T2" y="T3"/>
                </a:cxn>
                <a:cxn ang="T8">
                  <a:pos x="T4" y="T5"/>
                </a:cxn>
              </a:cxnLst>
              <a:rect l="T9" t="T10" r="T11" b="T12"/>
              <a:pathLst>
                <a:path w="4484" h="4809">
                  <a:moveTo>
                    <a:pt x="4484" y="4809"/>
                  </a:moveTo>
                  <a:lnTo>
                    <a:pt x="0" y="4809"/>
                  </a:lnTo>
                  <a:lnTo>
                    <a:pt x="0" y="0"/>
                  </a:lnTo>
                </a:path>
              </a:pathLst>
            </a:custGeom>
            <a:noFill/>
            <a:ln w="12700">
              <a:solidFill>
                <a:srgbClr val="000000"/>
              </a:solidFill>
              <a:round/>
              <a:headEnd/>
              <a:tailEnd/>
            </a:ln>
          </p:spPr>
          <p:txBody>
            <a:bodyPr/>
            <a:lstStyle/>
            <a:p>
              <a:endParaRPr lang="zh-CN" altLang="en-US"/>
            </a:p>
          </p:txBody>
        </p:sp>
        <p:sp>
          <p:nvSpPr>
            <p:cNvPr id="48140" name="Line 15"/>
            <p:cNvSpPr>
              <a:spLocks noChangeShapeType="1"/>
            </p:cNvSpPr>
            <p:nvPr/>
          </p:nvSpPr>
          <p:spPr bwMode="auto">
            <a:xfrm>
              <a:off x="2993" y="7289"/>
              <a:ext cx="266" cy="0"/>
            </a:xfrm>
            <a:prstGeom prst="line">
              <a:avLst/>
            </a:prstGeom>
            <a:noFill/>
            <a:ln w="20955">
              <a:solidFill>
                <a:srgbClr val="FF0000"/>
              </a:solidFill>
              <a:round/>
              <a:headEnd/>
              <a:tailEnd/>
            </a:ln>
          </p:spPr>
          <p:txBody>
            <a:bodyPr/>
            <a:lstStyle/>
            <a:p>
              <a:endParaRPr lang="zh-CN" altLang="en-US"/>
            </a:p>
          </p:txBody>
        </p:sp>
        <p:sp>
          <p:nvSpPr>
            <p:cNvPr id="48141" name="Line 16"/>
            <p:cNvSpPr>
              <a:spLocks noChangeShapeType="1"/>
            </p:cNvSpPr>
            <p:nvPr/>
          </p:nvSpPr>
          <p:spPr bwMode="auto">
            <a:xfrm>
              <a:off x="3424" y="7289"/>
              <a:ext cx="269" cy="0"/>
            </a:xfrm>
            <a:prstGeom prst="line">
              <a:avLst/>
            </a:prstGeom>
            <a:noFill/>
            <a:ln w="20955">
              <a:solidFill>
                <a:srgbClr val="FF0000"/>
              </a:solidFill>
              <a:round/>
              <a:headEnd/>
              <a:tailEnd/>
            </a:ln>
          </p:spPr>
          <p:txBody>
            <a:bodyPr/>
            <a:lstStyle/>
            <a:p>
              <a:endParaRPr lang="zh-CN" altLang="en-US"/>
            </a:p>
          </p:txBody>
        </p:sp>
        <p:sp>
          <p:nvSpPr>
            <p:cNvPr id="48142" name="Line 17"/>
            <p:cNvSpPr>
              <a:spLocks noChangeShapeType="1"/>
            </p:cNvSpPr>
            <p:nvPr/>
          </p:nvSpPr>
          <p:spPr bwMode="auto">
            <a:xfrm>
              <a:off x="3858" y="7289"/>
              <a:ext cx="266" cy="0"/>
            </a:xfrm>
            <a:prstGeom prst="line">
              <a:avLst/>
            </a:prstGeom>
            <a:noFill/>
            <a:ln w="20955">
              <a:solidFill>
                <a:srgbClr val="FF0000"/>
              </a:solidFill>
              <a:round/>
              <a:headEnd/>
              <a:tailEnd/>
            </a:ln>
          </p:spPr>
          <p:txBody>
            <a:bodyPr/>
            <a:lstStyle/>
            <a:p>
              <a:endParaRPr lang="zh-CN" altLang="en-US"/>
            </a:p>
          </p:txBody>
        </p:sp>
        <p:sp>
          <p:nvSpPr>
            <p:cNvPr id="48143" name="Line 18"/>
            <p:cNvSpPr>
              <a:spLocks noChangeShapeType="1"/>
            </p:cNvSpPr>
            <p:nvPr/>
          </p:nvSpPr>
          <p:spPr bwMode="auto">
            <a:xfrm>
              <a:off x="4289" y="7289"/>
              <a:ext cx="265" cy="0"/>
            </a:xfrm>
            <a:prstGeom prst="line">
              <a:avLst/>
            </a:prstGeom>
            <a:noFill/>
            <a:ln w="20955">
              <a:solidFill>
                <a:srgbClr val="FF0000"/>
              </a:solidFill>
              <a:round/>
              <a:headEnd/>
              <a:tailEnd/>
            </a:ln>
          </p:spPr>
          <p:txBody>
            <a:bodyPr/>
            <a:lstStyle/>
            <a:p>
              <a:endParaRPr lang="zh-CN" altLang="en-US"/>
            </a:p>
          </p:txBody>
        </p:sp>
        <p:sp>
          <p:nvSpPr>
            <p:cNvPr id="48144" name="Line 19"/>
            <p:cNvSpPr>
              <a:spLocks noChangeShapeType="1"/>
            </p:cNvSpPr>
            <p:nvPr/>
          </p:nvSpPr>
          <p:spPr bwMode="auto">
            <a:xfrm>
              <a:off x="4720" y="7289"/>
              <a:ext cx="265" cy="0"/>
            </a:xfrm>
            <a:prstGeom prst="line">
              <a:avLst/>
            </a:prstGeom>
            <a:noFill/>
            <a:ln w="20955">
              <a:solidFill>
                <a:srgbClr val="FF0000"/>
              </a:solidFill>
              <a:round/>
              <a:headEnd/>
              <a:tailEnd/>
            </a:ln>
          </p:spPr>
          <p:txBody>
            <a:bodyPr/>
            <a:lstStyle/>
            <a:p>
              <a:endParaRPr lang="zh-CN" altLang="en-US"/>
            </a:p>
          </p:txBody>
        </p:sp>
        <p:sp>
          <p:nvSpPr>
            <p:cNvPr id="48145" name="Line 20"/>
            <p:cNvSpPr>
              <a:spLocks noChangeShapeType="1"/>
            </p:cNvSpPr>
            <p:nvPr/>
          </p:nvSpPr>
          <p:spPr bwMode="auto">
            <a:xfrm>
              <a:off x="5154" y="7289"/>
              <a:ext cx="265" cy="0"/>
            </a:xfrm>
            <a:prstGeom prst="line">
              <a:avLst/>
            </a:prstGeom>
            <a:noFill/>
            <a:ln w="20955">
              <a:solidFill>
                <a:srgbClr val="FF0000"/>
              </a:solidFill>
              <a:round/>
              <a:headEnd/>
              <a:tailEnd/>
            </a:ln>
          </p:spPr>
          <p:txBody>
            <a:bodyPr/>
            <a:lstStyle/>
            <a:p>
              <a:endParaRPr lang="zh-CN" altLang="en-US"/>
            </a:p>
          </p:txBody>
        </p:sp>
        <p:sp>
          <p:nvSpPr>
            <p:cNvPr id="48146" name="Line 21"/>
            <p:cNvSpPr>
              <a:spLocks noChangeShapeType="1"/>
            </p:cNvSpPr>
            <p:nvPr/>
          </p:nvSpPr>
          <p:spPr bwMode="auto">
            <a:xfrm>
              <a:off x="5585" y="7289"/>
              <a:ext cx="265" cy="0"/>
            </a:xfrm>
            <a:prstGeom prst="line">
              <a:avLst/>
            </a:prstGeom>
            <a:noFill/>
            <a:ln w="20955">
              <a:solidFill>
                <a:srgbClr val="FF0000"/>
              </a:solidFill>
              <a:round/>
              <a:headEnd/>
              <a:tailEnd/>
            </a:ln>
          </p:spPr>
          <p:txBody>
            <a:bodyPr/>
            <a:lstStyle/>
            <a:p>
              <a:endParaRPr lang="zh-CN" altLang="en-US"/>
            </a:p>
          </p:txBody>
        </p:sp>
        <p:sp>
          <p:nvSpPr>
            <p:cNvPr id="48147" name="Line 22"/>
            <p:cNvSpPr>
              <a:spLocks noChangeShapeType="1"/>
            </p:cNvSpPr>
            <p:nvPr/>
          </p:nvSpPr>
          <p:spPr bwMode="auto">
            <a:xfrm>
              <a:off x="2993" y="6385"/>
              <a:ext cx="266" cy="0"/>
            </a:xfrm>
            <a:prstGeom prst="line">
              <a:avLst/>
            </a:prstGeom>
            <a:noFill/>
            <a:ln w="20955">
              <a:solidFill>
                <a:srgbClr val="FF0000"/>
              </a:solidFill>
              <a:round/>
              <a:headEnd/>
              <a:tailEnd/>
            </a:ln>
          </p:spPr>
          <p:txBody>
            <a:bodyPr/>
            <a:lstStyle/>
            <a:p>
              <a:endParaRPr lang="zh-CN" altLang="en-US"/>
            </a:p>
          </p:txBody>
        </p:sp>
        <p:sp>
          <p:nvSpPr>
            <p:cNvPr id="48148" name="Line 23"/>
            <p:cNvSpPr>
              <a:spLocks noChangeShapeType="1"/>
            </p:cNvSpPr>
            <p:nvPr/>
          </p:nvSpPr>
          <p:spPr bwMode="auto">
            <a:xfrm>
              <a:off x="3424" y="6385"/>
              <a:ext cx="269" cy="0"/>
            </a:xfrm>
            <a:prstGeom prst="line">
              <a:avLst/>
            </a:prstGeom>
            <a:noFill/>
            <a:ln w="20955">
              <a:solidFill>
                <a:srgbClr val="FF0000"/>
              </a:solidFill>
              <a:round/>
              <a:headEnd/>
              <a:tailEnd/>
            </a:ln>
          </p:spPr>
          <p:txBody>
            <a:bodyPr/>
            <a:lstStyle/>
            <a:p>
              <a:endParaRPr lang="zh-CN" altLang="en-US"/>
            </a:p>
          </p:txBody>
        </p:sp>
        <p:sp>
          <p:nvSpPr>
            <p:cNvPr id="48149" name="Line 24"/>
            <p:cNvSpPr>
              <a:spLocks noChangeShapeType="1"/>
            </p:cNvSpPr>
            <p:nvPr/>
          </p:nvSpPr>
          <p:spPr bwMode="auto">
            <a:xfrm>
              <a:off x="3858" y="6385"/>
              <a:ext cx="266" cy="0"/>
            </a:xfrm>
            <a:prstGeom prst="line">
              <a:avLst/>
            </a:prstGeom>
            <a:noFill/>
            <a:ln w="20955">
              <a:solidFill>
                <a:srgbClr val="FF0000"/>
              </a:solidFill>
              <a:round/>
              <a:headEnd/>
              <a:tailEnd/>
            </a:ln>
          </p:spPr>
          <p:txBody>
            <a:bodyPr/>
            <a:lstStyle/>
            <a:p>
              <a:endParaRPr lang="zh-CN" altLang="en-US"/>
            </a:p>
          </p:txBody>
        </p:sp>
        <p:sp>
          <p:nvSpPr>
            <p:cNvPr id="48150" name="Line 25"/>
            <p:cNvSpPr>
              <a:spLocks noChangeShapeType="1"/>
            </p:cNvSpPr>
            <p:nvPr/>
          </p:nvSpPr>
          <p:spPr bwMode="auto">
            <a:xfrm>
              <a:off x="4289" y="6385"/>
              <a:ext cx="265" cy="0"/>
            </a:xfrm>
            <a:prstGeom prst="line">
              <a:avLst/>
            </a:prstGeom>
            <a:noFill/>
            <a:ln w="20955">
              <a:solidFill>
                <a:srgbClr val="FF0000"/>
              </a:solidFill>
              <a:round/>
              <a:headEnd/>
              <a:tailEnd/>
            </a:ln>
          </p:spPr>
          <p:txBody>
            <a:bodyPr/>
            <a:lstStyle/>
            <a:p>
              <a:endParaRPr lang="zh-CN" altLang="en-US"/>
            </a:p>
          </p:txBody>
        </p:sp>
        <p:sp>
          <p:nvSpPr>
            <p:cNvPr id="48151" name="Line 26"/>
            <p:cNvSpPr>
              <a:spLocks noChangeShapeType="1"/>
            </p:cNvSpPr>
            <p:nvPr/>
          </p:nvSpPr>
          <p:spPr bwMode="auto">
            <a:xfrm>
              <a:off x="4720" y="6385"/>
              <a:ext cx="265" cy="0"/>
            </a:xfrm>
            <a:prstGeom prst="line">
              <a:avLst/>
            </a:prstGeom>
            <a:noFill/>
            <a:ln w="20955">
              <a:solidFill>
                <a:srgbClr val="FF0000"/>
              </a:solidFill>
              <a:round/>
              <a:headEnd/>
              <a:tailEnd/>
            </a:ln>
          </p:spPr>
          <p:txBody>
            <a:bodyPr/>
            <a:lstStyle/>
            <a:p>
              <a:endParaRPr lang="zh-CN" altLang="en-US"/>
            </a:p>
          </p:txBody>
        </p:sp>
        <p:sp>
          <p:nvSpPr>
            <p:cNvPr id="48152" name="Line 27"/>
            <p:cNvSpPr>
              <a:spLocks noChangeShapeType="1"/>
            </p:cNvSpPr>
            <p:nvPr/>
          </p:nvSpPr>
          <p:spPr bwMode="auto">
            <a:xfrm>
              <a:off x="5154" y="6385"/>
              <a:ext cx="265" cy="0"/>
            </a:xfrm>
            <a:prstGeom prst="line">
              <a:avLst/>
            </a:prstGeom>
            <a:noFill/>
            <a:ln w="20955">
              <a:solidFill>
                <a:srgbClr val="FF0000"/>
              </a:solidFill>
              <a:round/>
              <a:headEnd/>
              <a:tailEnd/>
            </a:ln>
          </p:spPr>
          <p:txBody>
            <a:bodyPr/>
            <a:lstStyle/>
            <a:p>
              <a:endParaRPr lang="zh-CN" altLang="en-US"/>
            </a:p>
          </p:txBody>
        </p:sp>
        <p:sp>
          <p:nvSpPr>
            <p:cNvPr id="48153" name="Line 28"/>
            <p:cNvSpPr>
              <a:spLocks noChangeShapeType="1"/>
            </p:cNvSpPr>
            <p:nvPr/>
          </p:nvSpPr>
          <p:spPr bwMode="auto">
            <a:xfrm>
              <a:off x="5585" y="6385"/>
              <a:ext cx="265" cy="0"/>
            </a:xfrm>
            <a:prstGeom prst="line">
              <a:avLst/>
            </a:prstGeom>
            <a:noFill/>
            <a:ln w="20955">
              <a:solidFill>
                <a:srgbClr val="FF0000"/>
              </a:solidFill>
              <a:round/>
              <a:headEnd/>
              <a:tailEnd/>
            </a:ln>
          </p:spPr>
          <p:txBody>
            <a:bodyPr/>
            <a:lstStyle/>
            <a:p>
              <a:endParaRPr lang="zh-CN" altLang="en-US"/>
            </a:p>
          </p:txBody>
        </p:sp>
        <p:sp>
          <p:nvSpPr>
            <p:cNvPr id="48154" name="Line 29"/>
            <p:cNvSpPr>
              <a:spLocks noChangeShapeType="1"/>
            </p:cNvSpPr>
            <p:nvPr/>
          </p:nvSpPr>
          <p:spPr bwMode="auto">
            <a:xfrm>
              <a:off x="2993" y="5482"/>
              <a:ext cx="266" cy="0"/>
            </a:xfrm>
            <a:prstGeom prst="line">
              <a:avLst/>
            </a:prstGeom>
            <a:noFill/>
            <a:ln w="20955">
              <a:solidFill>
                <a:srgbClr val="FF0000"/>
              </a:solidFill>
              <a:round/>
              <a:headEnd/>
              <a:tailEnd/>
            </a:ln>
          </p:spPr>
          <p:txBody>
            <a:bodyPr/>
            <a:lstStyle/>
            <a:p>
              <a:endParaRPr lang="zh-CN" altLang="en-US"/>
            </a:p>
          </p:txBody>
        </p:sp>
        <p:sp>
          <p:nvSpPr>
            <p:cNvPr id="48155" name="Line 30"/>
            <p:cNvSpPr>
              <a:spLocks noChangeShapeType="1"/>
            </p:cNvSpPr>
            <p:nvPr/>
          </p:nvSpPr>
          <p:spPr bwMode="auto">
            <a:xfrm>
              <a:off x="3424" y="5482"/>
              <a:ext cx="269" cy="0"/>
            </a:xfrm>
            <a:prstGeom prst="line">
              <a:avLst/>
            </a:prstGeom>
            <a:noFill/>
            <a:ln w="20955">
              <a:solidFill>
                <a:srgbClr val="FF0000"/>
              </a:solidFill>
              <a:round/>
              <a:headEnd/>
              <a:tailEnd/>
            </a:ln>
          </p:spPr>
          <p:txBody>
            <a:bodyPr/>
            <a:lstStyle/>
            <a:p>
              <a:endParaRPr lang="zh-CN" altLang="en-US"/>
            </a:p>
          </p:txBody>
        </p:sp>
        <p:sp>
          <p:nvSpPr>
            <p:cNvPr id="48156" name="Line 31"/>
            <p:cNvSpPr>
              <a:spLocks noChangeShapeType="1"/>
            </p:cNvSpPr>
            <p:nvPr/>
          </p:nvSpPr>
          <p:spPr bwMode="auto">
            <a:xfrm>
              <a:off x="3858" y="5482"/>
              <a:ext cx="266" cy="0"/>
            </a:xfrm>
            <a:prstGeom prst="line">
              <a:avLst/>
            </a:prstGeom>
            <a:noFill/>
            <a:ln w="20955">
              <a:solidFill>
                <a:srgbClr val="FF0000"/>
              </a:solidFill>
              <a:round/>
              <a:headEnd/>
              <a:tailEnd/>
            </a:ln>
          </p:spPr>
          <p:txBody>
            <a:bodyPr/>
            <a:lstStyle/>
            <a:p>
              <a:endParaRPr lang="zh-CN" altLang="en-US"/>
            </a:p>
          </p:txBody>
        </p:sp>
        <p:sp>
          <p:nvSpPr>
            <p:cNvPr id="48157" name="Line 32"/>
            <p:cNvSpPr>
              <a:spLocks noChangeShapeType="1"/>
            </p:cNvSpPr>
            <p:nvPr/>
          </p:nvSpPr>
          <p:spPr bwMode="auto">
            <a:xfrm>
              <a:off x="4289" y="5482"/>
              <a:ext cx="265" cy="0"/>
            </a:xfrm>
            <a:prstGeom prst="line">
              <a:avLst/>
            </a:prstGeom>
            <a:noFill/>
            <a:ln w="20955">
              <a:solidFill>
                <a:srgbClr val="FF0000"/>
              </a:solidFill>
              <a:round/>
              <a:headEnd/>
              <a:tailEnd/>
            </a:ln>
          </p:spPr>
          <p:txBody>
            <a:bodyPr/>
            <a:lstStyle/>
            <a:p>
              <a:endParaRPr lang="zh-CN" altLang="en-US"/>
            </a:p>
          </p:txBody>
        </p:sp>
        <p:sp>
          <p:nvSpPr>
            <p:cNvPr id="48158" name="Line 33"/>
            <p:cNvSpPr>
              <a:spLocks noChangeShapeType="1"/>
            </p:cNvSpPr>
            <p:nvPr/>
          </p:nvSpPr>
          <p:spPr bwMode="auto">
            <a:xfrm>
              <a:off x="4720" y="5482"/>
              <a:ext cx="265" cy="0"/>
            </a:xfrm>
            <a:prstGeom prst="line">
              <a:avLst/>
            </a:prstGeom>
            <a:noFill/>
            <a:ln w="20955">
              <a:solidFill>
                <a:srgbClr val="FF0000"/>
              </a:solidFill>
              <a:round/>
              <a:headEnd/>
              <a:tailEnd/>
            </a:ln>
          </p:spPr>
          <p:txBody>
            <a:bodyPr/>
            <a:lstStyle/>
            <a:p>
              <a:endParaRPr lang="zh-CN" altLang="en-US"/>
            </a:p>
          </p:txBody>
        </p:sp>
        <p:sp>
          <p:nvSpPr>
            <p:cNvPr id="48159" name="Line 34"/>
            <p:cNvSpPr>
              <a:spLocks noChangeShapeType="1"/>
            </p:cNvSpPr>
            <p:nvPr/>
          </p:nvSpPr>
          <p:spPr bwMode="auto">
            <a:xfrm>
              <a:off x="5154" y="5482"/>
              <a:ext cx="265" cy="0"/>
            </a:xfrm>
            <a:prstGeom prst="line">
              <a:avLst/>
            </a:prstGeom>
            <a:noFill/>
            <a:ln w="20955">
              <a:solidFill>
                <a:srgbClr val="FF0000"/>
              </a:solidFill>
              <a:round/>
              <a:headEnd/>
              <a:tailEnd/>
            </a:ln>
          </p:spPr>
          <p:txBody>
            <a:bodyPr/>
            <a:lstStyle/>
            <a:p>
              <a:endParaRPr lang="zh-CN" altLang="en-US"/>
            </a:p>
          </p:txBody>
        </p:sp>
        <p:sp>
          <p:nvSpPr>
            <p:cNvPr id="48160" name="Line 35"/>
            <p:cNvSpPr>
              <a:spLocks noChangeShapeType="1"/>
            </p:cNvSpPr>
            <p:nvPr/>
          </p:nvSpPr>
          <p:spPr bwMode="auto">
            <a:xfrm>
              <a:off x="5585" y="5482"/>
              <a:ext cx="265" cy="0"/>
            </a:xfrm>
            <a:prstGeom prst="line">
              <a:avLst/>
            </a:prstGeom>
            <a:noFill/>
            <a:ln w="20955">
              <a:solidFill>
                <a:srgbClr val="FF0000"/>
              </a:solidFill>
              <a:round/>
              <a:headEnd/>
              <a:tailEnd/>
            </a:ln>
          </p:spPr>
          <p:txBody>
            <a:bodyPr/>
            <a:lstStyle/>
            <a:p>
              <a:endParaRPr lang="zh-CN" altLang="en-US"/>
            </a:p>
          </p:txBody>
        </p:sp>
        <p:sp>
          <p:nvSpPr>
            <p:cNvPr id="48161" name="Line 36"/>
            <p:cNvSpPr>
              <a:spLocks noChangeShapeType="1"/>
            </p:cNvSpPr>
            <p:nvPr/>
          </p:nvSpPr>
          <p:spPr bwMode="auto">
            <a:xfrm>
              <a:off x="5983" y="5482"/>
              <a:ext cx="0" cy="322"/>
            </a:xfrm>
            <a:prstGeom prst="line">
              <a:avLst/>
            </a:prstGeom>
            <a:noFill/>
            <a:ln w="20955">
              <a:solidFill>
                <a:srgbClr val="FF0000"/>
              </a:solidFill>
              <a:round/>
              <a:headEnd/>
              <a:tailEnd/>
            </a:ln>
          </p:spPr>
          <p:txBody>
            <a:bodyPr/>
            <a:lstStyle/>
            <a:p>
              <a:endParaRPr lang="zh-CN" altLang="en-US"/>
            </a:p>
          </p:txBody>
        </p:sp>
        <p:sp>
          <p:nvSpPr>
            <p:cNvPr id="48162" name="Line 37"/>
            <p:cNvSpPr>
              <a:spLocks noChangeShapeType="1"/>
            </p:cNvSpPr>
            <p:nvPr/>
          </p:nvSpPr>
          <p:spPr bwMode="auto">
            <a:xfrm>
              <a:off x="5983" y="6004"/>
              <a:ext cx="0" cy="321"/>
            </a:xfrm>
            <a:prstGeom prst="line">
              <a:avLst/>
            </a:prstGeom>
            <a:noFill/>
            <a:ln w="20955">
              <a:solidFill>
                <a:srgbClr val="FF0000"/>
              </a:solidFill>
              <a:round/>
              <a:headEnd/>
              <a:tailEnd/>
            </a:ln>
          </p:spPr>
          <p:txBody>
            <a:bodyPr/>
            <a:lstStyle/>
            <a:p>
              <a:endParaRPr lang="zh-CN" altLang="en-US"/>
            </a:p>
          </p:txBody>
        </p:sp>
        <p:sp>
          <p:nvSpPr>
            <p:cNvPr id="48163" name="Line 38"/>
            <p:cNvSpPr>
              <a:spLocks noChangeShapeType="1"/>
            </p:cNvSpPr>
            <p:nvPr/>
          </p:nvSpPr>
          <p:spPr bwMode="auto">
            <a:xfrm>
              <a:off x="5983" y="6526"/>
              <a:ext cx="0" cy="321"/>
            </a:xfrm>
            <a:prstGeom prst="line">
              <a:avLst/>
            </a:prstGeom>
            <a:noFill/>
            <a:ln w="20955">
              <a:solidFill>
                <a:srgbClr val="FF0000"/>
              </a:solidFill>
              <a:round/>
              <a:headEnd/>
              <a:tailEnd/>
            </a:ln>
          </p:spPr>
          <p:txBody>
            <a:bodyPr/>
            <a:lstStyle/>
            <a:p>
              <a:endParaRPr lang="zh-CN" altLang="en-US"/>
            </a:p>
          </p:txBody>
        </p:sp>
        <p:sp>
          <p:nvSpPr>
            <p:cNvPr id="48164" name="Line 39"/>
            <p:cNvSpPr>
              <a:spLocks noChangeShapeType="1"/>
            </p:cNvSpPr>
            <p:nvPr/>
          </p:nvSpPr>
          <p:spPr bwMode="auto">
            <a:xfrm>
              <a:off x="5983" y="7048"/>
              <a:ext cx="0" cy="321"/>
            </a:xfrm>
            <a:prstGeom prst="line">
              <a:avLst/>
            </a:prstGeom>
            <a:noFill/>
            <a:ln w="20955">
              <a:solidFill>
                <a:srgbClr val="FF0000"/>
              </a:solidFill>
              <a:round/>
              <a:headEnd/>
              <a:tailEnd/>
            </a:ln>
          </p:spPr>
          <p:txBody>
            <a:bodyPr/>
            <a:lstStyle/>
            <a:p>
              <a:endParaRPr lang="zh-CN" altLang="en-US"/>
            </a:p>
          </p:txBody>
        </p:sp>
        <p:sp>
          <p:nvSpPr>
            <p:cNvPr id="48165" name="Line 40"/>
            <p:cNvSpPr>
              <a:spLocks noChangeShapeType="1"/>
            </p:cNvSpPr>
            <p:nvPr/>
          </p:nvSpPr>
          <p:spPr bwMode="auto">
            <a:xfrm>
              <a:off x="5983" y="7566"/>
              <a:ext cx="0" cy="321"/>
            </a:xfrm>
            <a:prstGeom prst="line">
              <a:avLst/>
            </a:prstGeom>
            <a:noFill/>
            <a:ln w="20955">
              <a:solidFill>
                <a:srgbClr val="FF0000"/>
              </a:solidFill>
              <a:round/>
              <a:headEnd/>
              <a:tailEnd/>
            </a:ln>
          </p:spPr>
          <p:txBody>
            <a:bodyPr/>
            <a:lstStyle/>
            <a:p>
              <a:endParaRPr lang="zh-CN" altLang="en-US"/>
            </a:p>
          </p:txBody>
        </p:sp>
        <p:sp>
          <p:nvSpPr>
            <p:cNvPr id="48166" name="Line 41"/>
            <p:cNvSpPr>
              <a:spLocks noChangeShapeType="1"/>
            </p:cNvSpPr>
            <p:nvPr/>
          </p:nvSpPr>
          <p:spPr bwMode="auto">
            <a:xfrm>
              <a:off x="5983" y="8087"/>
              <a:ext cx="0" cy="321"/>
            </a:xfrm>
            <a:prstGeom prst="line">
              <a:avLst/>
            </a:prstGeom>
            <a:noFill/>
            <a:ln w="20955">
              <a:solidFill>
                <a:srgbClr val="FF0000"/>
              </a:solidFill>
              <a:round/>
              <a:headEnd/>
              <a:tailEnd/>
            </a:ln>
          </p:spPr>
          <p:txBody>
            <a:bodyPr/>
            <a:lstStyle/>
            <a:p>
              <a:endParaRPr lang="zh-CN" altLang="en-US"/>
            </a:p>
          </p:txBody>
        </p:sp>
        <p:sp>
          <p:nvSpPr>
            <p:cNvPr id="48167" name="Line 42"/>
            <p:cNvSpPr>
              <a:spLocks noChangeShapeType="1"/>
            </p:cNvSpPr>
            <p:nvPr/>
          </p:nvSpPr>
          <p:spPr bwMode="auto">
            <a:xfrm>
              <a:off x="5983" y="8609"/>
              <a:ext cx="0" cy="181"/>
            </a:xfrm>
            <a:prstGeom prst="line">
              <a:avLst/>
            </a:prstGeom>
            <a:noFill/>
            <a:ln w="20955">
              <a:solidFill>
                <a:srgbClr val="FF0000"/>
              </a:solidFill>
              <a:round/>
              <a:headEnd/>
              <a:tailEnd/>
            </a:ln>
          </p:spPr>
          <p:txBody>
            <a:bodyPr/>
            <a:lstStyle/>
            <a:p>
              <a:endParaRPr lang="zh-CN" altLang="en-US"/>
            </a:p>
          </p:txBody>
        </p:sp>
        <p:sp>
          <p:nvSpPr>
            <p:cNvPr id="48168" name="Freeform 43"/>
            <p:cNvSpPr>
              <a:spLocks/>
            </p:cNvSpPr>
            <p:nvPr/>
          </p:nvSpPr>
          <p:spPr bwMode="auto">
            <a:xfrm>
              <a:off x="2993" y="5783"/>
              <a:ext cx="4236" cy="2104"/>
            </a:xfrm>
            <a:custGeom>
              <a:avLst/>
              <a:gdLst>
                <a:gd name="T0" fmla="*/ 4236 w 4236"/>
                <a:gd name="T1" fmla="*/ 1205 h 2104"/>
                <a:gd name="T2" fmla="*/ 0 w 4236"/>
                <a:gd name="T3" fmla="*/ 2104 h 2104"/>
                <a:gd name="T4" fmla="*/ 4236 w 4236"/>
                <a:gd name="T5" fmla="*/ 0 h 2104"/>
                <a:gd name="T6" fmla="*/ 0 60000 65536"/>
                <a:gd name="T7" fmla="*/ 0 60000 65536"/>
                <a:gd name="T8" fmla="*/ 0 60000 65536"/>
                <a:gd name="T9" fmla="*/ 0 w 4236"/>
                <a:gd name="T10" fmla="*/ 0 h 2104"/>
                <a:gd name="T11" fmla="*/ 4236 w 4236"/>
                <a:gd name="T12" fmla="*/ 2104 h 2104"/>
              </a:gdLst>
              <a:ahLst/>
              <a:cxnLst>
                <a:cxn ang="T6">
                  <a:pos x="T0" y="T1"/>
                </a:cxn>
                <a:cxn ang="T7">
                  <a:pos x="T2" y="T3"/>
                </a:cxn>
                <a:cxn ang="T8">
                  <a:pos x="T4" y="T5"/>
                </a:cxn>
              </a:cxnLst>
              <a:rect l="T9" t="T10" r="T11" b="T12"/>
              <a:pathLst>
                <a:path w="4236" h="2104">
                  <a:moveTo>
                    <a:pt x="4236" y="1205"/>
                  </a:moveTo>
                  <a:lnTo>
                    <a:pt x="0" y="2104"/>
                  </a:lnTo>
                  <a:lnTo>
                    <a:pt x="4236" y="0"/>
                  </a:lnTo>
                </a:path>
              </a:pathLst>
            </a:custGeom>
            <a:noFill/>
            <a:ln w="38100">
              <a:solidFill>
                <a:srgbClr val="0000FF"/>
              </a:solidFill>
              <a:round/>
              <a:headEnd/>
              <a:tailEnd/>
            </a:ln>
          </p:spPr>
          <p:txBody>
            <a:bodyPr/>
            <a:lstStyle/>
            <a:p>
              <a:endParaRPr lang="zh-CN" altLang="en-US"/>
            </a:p>
          </p:txBody>
        </p:sp>
        <p:sp>
          <p:nvSpPr>
            <p:cNvPr id="48169" name="Line 44"/>
            <p:cNvSpPr>
              <a:spLocks noChangeShapeType="1"/>
            </p:cNvSpPr>
            <p:nvPr/>
          </p:nvSpPr>
          <p:spPr bwMode="auto">
            <a:xfrm flipH="1">
              <a:off x="3096" y="4431"/>
              <a:ext cx="4133" cy="3403"/>
            </a:xfrm>
            <a:prstGeom prst="line">
              <a:avLst/>
            </a:prstGeom>
            <a:noFill/>
            <a:ln w="38100">
              <a:solidFill>
                <a:srgbClr val="0000FF"/>
              </a:solidFill>
              <a:round/>
              <a:headEnd/>
              <a:tailEnd/>
            </a:ln>
          </p:spPr>
          <p:txBody>
            <a:bodyPr/>
            <a:lstStyle/>
            <a:p>
              <a:endParaRPr lang="zh-CN" altLang="en-US"/>
            </a:p>
          </p:txBody>
        </p:sp>
        <p:sp>
          <p:nvSpPr>
            <p:cNvPr id="48170" name="Rectangle 45"/>
            <p:cNvSpPr>
              <a:spLocks noChangeArrowheads="1"/>
            </p:cNvSpPr>
            <p:nvPr/>
          </p:nvSpPr>
          <p:spPr bwMode="auto">
            <a:xfrm>
              <a:off x="6294" y="9099"/>
              <a:ext cx="9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销售额</a:t>
              </a:r>
              <a:endParaRPr lang="zh-CN" altLang="en-US" sz="1800" b="0"/>
            </a:p>
          </p:txBody>
        </p:sp>
        <p:sp>
          <p:nvSpPr>
            <p:cNvPr id="48171" name="Rectangle 46"/>
            <p:cNvSpPr>
              <a:spLocks noChangeArrowheads="1"/>
            </p:cNvSpPr>
            <p:nvPr/>
          </p:nvSpPr>
          <p:spPr bwMode="auto">
            <a:xfrm>
              <a:off x="2370" y="3921"/>
              <a:ext cx="3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流</a:t>
              </a:r>
              <a:endParaRPr lang="zh-CN" altLang="en-US" sz="1800" b="0"/>
            </a:p>
          </p:txBody>
        </p:sp>
        <p:sp>
          <p:nvSpPr>
            <p:cNvPr id="48172" name="Rectangle 47"/>
            <p:cNvSpPr>
              <a:spLocks noChangeArrowheads="1"/>
            </p:cNvSpPr>
            <p:nvPr/>
          </p:nvSpPr>
          <p:spPr bwMode="auto">
            <a:xfrm>
              <a:off x="2370" y="4282"/>
              <a:ext cx="3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动</a:t>
              </a:r>
              <a:endParaRPr lang="zh-CN" altLang="en-US" sz="1800" b="0"/>
            </a:p>
          </p:txBody>
        </p:sp>
        <p:sp>
          <p:nvSpPr>
            <p:cNvPr id="48173" name="Rectangle 48"/>
            <p:cNvSpPr>
              <a:spLocks noChangeArrowheads="1"/>
            </p:cNvSpPr>
            <p:nvPr/>
          </p:nvSpPr>
          <p:spPr bwMode="auto">
            <a:xfrm>
              <a:off x="2370" y="4643"/>
              <a:ext cx="3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资</a:t>
              </a:r>
              <a:endParaRPr lang="zh-CN" altLang="en-US" sz="1800" b="0"/>
            </a:p>
          </p:txBody>
        </p:sp>
        <p:sp>
          <p:nvSpPr>
            <p:cNvPr id="48174" name="Rectangle 49"/>
            <p:cNvSpPr>
              <a:spLocks noChangeArrowheads="1"/>
            </p:cNvSpPr>
            <p:nvPr/>
          </p:nvSpPr>
          <p:spPr bwMode="auto">
            <a:xfrm>
              <a:off x="2370" y="5005"/>
              <a:ext cx="3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产</a:t>
              </a:r>
              <a:endParaRPr lang="zh-CN" altLang="en-US" sz="1800" b="0"/>
            </a:p>
          </p:txBody>
        </p:sp>
        <p:sp>
          <p:nvSpPr>
            <p:cNvPr id="48175" name="Rectangle 50"/>
            <p:cNvSpPr>
              <a:spLocks noChangeArrowheads="1"/>
            </p:cNvSpPr>
            <p:nvPr/>
          </p:nvSpPr>
          <p:spPr bwMode="auto">
            <a:xfrm>
              <a:off x="7355" y="4041"/>
              <a:ext cx="12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宽松政策</a:t>
              </a:r>
              <a:endParaRPr lang="zh-CN" altLang="en-US" sz="1800" b="0"/>
            </a:p>
          </p:txBody>
        </p:sp>
        <p:sp>
          <p:nvSpPr>
            <p:cNvPr id="48176" name="Rectangle 51"/>
            <p:cNvSpPr>
              <a:spLocks noChangeArrowheads="1"/>
            </p:cNvSpPr>
            <p:nvPr/>
          </p:nvSpPr>
          <p:spPr bwMode="auto">
            <a:xfrm>
              <a:off x="7398" y="5470"/>
              <a:ext cx="12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适中政策</a:t>
              </a:r>
              <a:endParaRPr lang="zh-CN" altLang="en-US" sz="1800" b="0"/>
            </a:p>
          </p:txBody>
        </p:sp>
        <p:sp>
          <p:nvSpPr>
            <p:cNvPr id="48177" name="Rectangle 52"/>
            <p:cNvSpPr>
              <a:spLocks noChangeArrowheads="1"/>
            </p:cNvSpPr>
            <p:nvPr/>
          </p:nvSpPr>
          <p:spPr bwMode="auto">
            <a:xfrm>
              <a:off x="7398" y="6795"/>
              <a:ext cx="1201" cy="624"/>
            </a:xfrm>
            <a:prstGeom prst="rect">
              <a:avLst/>
            </a:prstGeom>
            <a:noFill/>
            <a:ln w="9525">
              <a:noFill/>
              <a:miter lim="800000"/>
              <a:headEnd/>
              <a:tailEnd/>
            </a:ln>
          </p:spPr>
          <p:txBody>
            <a:bodyPr wrap="none" lIns="0" tIns="0" rIns="0" bIns="0">
              <a:spAutoFit/>
            </a:bodyPr>
            <a:lstStyle/>
            <a:p>
              <a:pPr algn="just" eaLnBrk="1" hangingPunct="1">
                <a:spcBef>
                  <a:spcPct val="0"/>
                </a:spcBef>
                <a:buClrTx/>
                <a:buSzTx/>
                <a:buFontTx/>
                <a:buNone/>
              </a:pPr>
              <a:r>
                <a:rPr lang="zh-CN" altLang="en-US" sz="1500" b="0">
                  <a:solidFill>
                    <a:srgbClr val="000000"/>
                  </a:solidFill>
                  <a:latin typeface="宋体" charset="-122"/>
                </a:rPr>
                <a:t>紧缩政策</a:t>
              </a:r>
              <a:endParaRPr lang="zh-CN" altLang="en-US" sz="1800" b="0"/>
            </a:p>
          </p:txBody>
        </p:sp>
        <p:sp>
          <p:nvSpPr>
            <p:cNvPr id="48178" name="Rectangle 53"/>
            <p:cNvSpPr>
              <a:spLocks noChangeArrowheads="1"/>
            </p:cNvSpPr>
            <p:nvPr/>
          </p:nvSpPr>
          <p:spPr bwMode="auto">
            <a:xfrm>
              <a:off x="1969" y="3138"/>
              <a:ext cx="7858" cy="6515"/>
            </a:xfrm>
            <a:prstGeom prst="rect">
              <a:avLst/>
            </a:prstGeom>
            <a:noFill/>
            <a:ln w="9525">
              <a:noFill/>
              <a:miter lim="800000"/>
              <a:headEnd/>
              <a:tailEnd/>
            </a:ln>
          </p:spPr>
          <p:txBody>
            <a:bodyPr/>
            <a:lstStyle/>
            <a:p>
              <a:endParaRPr lang="zh-CN" altLang="en-US"/>
            </a:p>
          </p:txBody>
        </p:sp>
      </p:grpSp>
      <p:sp>
        <p:nvSpPr>
          <p:cNvPr id="48137" name="Text Box 54"/>
          <p:cNvSpPr txBox="1">
            <a:spLocks noChangeArrowheads="1"/>
          </p:cNvSpPr>
          <p:nvPr/>
        </p:nvSpPr>
        <p:spPr bwMode="auto">
          <a:xfrm>
            <a:off x="2555875" y="6237288"/>
            <a:ext cx="2520950" cy="33655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600"/>
              <a:t>短期资产持有政策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51275" y="3860800"/>
            <a:ext cx="5091113" cy="576263"/>
            <a:chOff x="2517" y="1842"/>
            <a:chExt cx="3243" cy="363"/>
          </a:xfrm>
        </p:grpSpPr>
        <p:sp>
          <p:nvSpPr>
            <p:cNvPr id="49159" name="Rectangle 3"/>
            <p:cNvSpPr>
              <a:spLocks noChangeArrowheads="1"/>
            </p:cNvSpPr>
            <p:nvPr/>
          </p:nvSpPr>
          <p:spPr bwMode="auto">
            <a:xfrm>
              <a:off x="2517" y="1842"/>
              <a:ext cx="3243" cy="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160" name="AutoShape 4"/>
            <p:cNvSpPr>
              <a:spLocks noChangeArrowheads="1"/>
            </p:cNvSpPr>
            <p:nvPr/>
          </p:nvSpPr>
          <p:spPr bwMode="auto">
            <a:xfrm>
              <a:off x="2517" y="1842"/>
              <a:ext cx="182" cy="363"/>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49155" name="Rectangle 5"/>
          <p:cNvSpPr>
            <a:spLocks noGrp="1" noChangeArrowheads="1"/>
          </p:cNvSpPr>
          <p:nvPr>
            <p:ph type="body" idx="4294967295"/>
          </p:nvPr>
        </p:nvSpPr>
        <p:spPr>
          <a:xfrm>
            <a:off x="3563938" y="2781300"/>
            <a:ext cx="5580062" cy="4310063"/>
          </a:xfrm>
        </p:spPr>
        <p:txBody>
          <a:bodyPr/>
          <a:lstStyle/>
          <a:p>
            <a:pPr lvl="1">
              <a:lnSpc>
                <a:spcPct val="150000"/>
              </a:lnSpc>
            </a:pPr>
            <a:r>
              <a:rPr lang="zh-CN" altLang="en-US" sz="2000" b="1" smtClean="0">
                <a:latin typeface="楷体_GB2312" pitchFamily="49" charset="-122"/>
                <a:ea typeface="楷体_GB2312" pitchFamily="49" charset="-122"/>
              </a:rPr>
              <a:t>短期资产的特征与分类</a:t>
            </a:r>
            <a:r>
              <a:rPr lang="zh-CN" altLang="en-US" sz="2000" smtClean="0">
                <a:latin typeface="楷体_GB2312" pitchFamily="49" charset="-122"/>
                <a:ea typeface="楷体_GB2312" pitchFamily="49" charset="-122"/>
              </a:rPr>
              <a:t> </a:t>
            </a:r>
          </a:p>
          <a:p>
            <a:pPr lvl="1">
              <a:lnSpc>
                <a:spcPct val="150000"/>
              </a:lnSpc>
            </a:pPr>
            <a:r>
              <a:rPr lang="zh-CN" altLang="en-US" sz="2000" b="1" smtClean="0">
                <a:latin typeface="楷体_GB2312" pitchFamily="49" charset="-122"/>
                <a:ea typeface="楷体_GB2312" pitchFamily="49" charset="-122"/>
              </a:rPr>
              <a:t>短期资产的持有政策</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短期资产政策对公司风险和报酬的影响</a:t>
            </a:r>
            <a:r>
              <a:rPr lang="zh-CN" altLang="en-US" sz="2000" smtClean="0">
                <a:latin typeface="楷体_GB2312" pitchFamily="49" charset="-122"/>
                <a:ea typeface="楷体_GB2312" pitchFamily="49" charset="-122"/>
              </a:rPr>
              <a:t> </a:t>
            </a:r>
          </a:p>
          <a:p>
            <a:pPr lvl="1"/>
            <a:endParaRPr lang="zh-CN" altLang="en-US" sz="2000" smtClean="0">
              <a:latin typeface="楷体_GB2312" pitchFamily="49" charset="-122"/>
              <a:ea typeface="楷体_GB2312" pitchFamily="49" charset="-122"/>
            </a:endParaRPr>
          </a:p>
        </p:txBody>
      </p:sp>
      <p:sp>
        <p:nvSpPr>
          <p:cNvPr id="49156" name="Rectangle 6"/>
          <p:cNvSpPr>
            <a:spLocks noChangeArrowheads="1"/>
          </p:cNvSpPr>
          <p:nvPr/>
        </p:nvSpPr>
        <p:spPr bwMode="auto">
          <a:xfrm flipV="1">
            <a:off x="3635375" y="18446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157" name="Rectangle 7"/>
          <p:cNvSpPr>
            <a:spLocks noChangeArrowheads="1"/>
          </p:cNvSpPr>
          <p:nvPr/>
        </p:nvSpPr>
        <p:spPr bwMode="auto">
          <a:xfrm>
            <a:off x="1187450" y="3429000"/>
            <a:ext cx="2087563" cy="1295400"/>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600">
                <a:latin typeface="楷体_GB2312" pitchFamily="49" charset="-122"/>
                <a:ea typeface="楷体_GB2312" pitchFamily="49" charset="-122"/>
              </a:rPr>
              <a:t>短期资产又称作流动资产，是指可以在</a:t>
            </a:r>
            <a:r>
              <a:rPr lang="en-US" altLang="zh-CN" sz="1600">
                <a:latin typeface="楷体_GB2312" pitchFamily="49" charset="-122"/>
                <a:ea typeface="楷体_GB2312" pitchFamily="49" charset="-122"/>
              </a:rPr>
              <a:t>1</a:t>
            </a:r>
            <a:r>
              <a:rPr lang="zh-CN" altLang="en-US" sz="1600">
                <a:latin typeface="楷体_GB2312" pitchFamily="49" charset="-122"/>
                <a:ea typeface="楷体_GB2312" pitchFamily="49" charset="-122"/>
              </a:rPr>
              <a:t>年以内或超过</a:t>
            </a:r>
            <a:r>
              <a:rPr lang="en-US" altLang="zh-CN" sz="1600">
                <a:latin typeface="楷体_GB2312" pitchFamily="49" charset="-122"/>
                <a:ea typeface="楷体_GB2312" pitchFamily="49" charset="-122"/>
              </a:rPr>
              <a:t>1</a:t>
            </a:r>
            <a:r>
              <a:rPr lang="zh-CN" altLang="en-US" sz="1600">
                <a:latin typeface="楷体_GB2312" pitchFamily="49" charset="-122"/>
                <a:ea typeface="楷体_GB2312" pitchFamily="49" charset="-122"/>
              </a:rPr>
              <a:t>年的一个营业周期内变现或运用的资产</a:t>
            </a:r>
            <a:endParaRPr lang="zh-CN" altLang="en-US" sz="1600">
              <a:solidFill>
                <a:srgbClr val="663300"/>
              </a:solidFill>
              <a:latin typeface="宋体" charset="-122"/>
              <a:ea typeface="楷体_GB2312" pitchFamily="49" charset="-122"/>
            </a:endParaRPr>
          </a:p>
        </p:txBody>
      </p:sp>
      <p:sp>
        <p:nvSpPr>
          <p:cNvPr id="49158" name="Rectangle 8"/>
          <p:cNvSpPr>
            <a:spLocks noGrp="1" noChangeArrowheads="1"/>
          </p:cNvSpPr>
          <p:nvPr>
            <p:ph type="title" idx="4294967295"/>
          </p:nvPr>
        </p:nvSpPr>
        <p:spPr/>
        <p:txBody>
          <a:bodyPr/>
          <a:lstStyle/>
          <a:p>
            <a:r>
              <a:rPr lang="zh-CN" altLang="en-US" smtClean="0">
                <a:solidFill>
                  <a:schemeClr val="tx1"/>
                </a:solidFill>
              </a:rPr>
              <a:t>短期资产管理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zh-CN" altLang="en-US" sz="2600" b="0" smtClean="0">
                <a:solidFill>
                  <a:schemeClr val="tx1"/>
                </a:solidFill>
                <a:latin typeface="楷体_GB2312" pitchFamily="49" charset="-122"/>
                <a:ea typeface="楷体_GB2312" pitchFamily="49" charset="-122"/>
              </a:rPr>
              <a:t>短期资产政策对公司风险和报酬的影响</a:t>
            </a:r>
          </a:p>
        </p:txBody>
      </p:sp>
      <p:sp>
        <p:nvSpPr>
          <p:cNvPr id="50179" name="Rectangle 3"/>
          <p:cNvSpPr>
            <a:spLocks noGrp="1" noChangeArrowheads="1"/>
          </p:cNvSpPr>
          <p:nvPr>
            <p:ph type="body" sz="half" idx="4294967295"/>
          </p:nvPr>
        </p:nvSpPr>
        <p:spPr>
          <a:xfrm>
            <a:off x="1042988" y="1719263"/>
            <a:ext cx="5761037" cy="4411662"/>
          </a:xfrm>
        </p:spPr>
        <p:txBody>
          <a:bodyPr/>
          <a:lstStyle/>
          <a:p>
            <a:pPr>
              <a:buClr>
                <a:schemeClr val="hlink"/>
              </a:buClr>
              <a:buFont typeface="Wingdings" pitchFamily="2" charset="2"/>
              <a:buChar char="Ø"/>
            </a:pPr>
            <a:r>
              <a:rPr lang="zh-CN" altLang="en-US" sz="1900" smtClean="0">
                <a:latin typeface="楷体_GB2312" pitchFamily="49" charset="-122"/>
                <a:ea typeface="楷体_GB2312" pitchFamily="49" charset="-122"/>
              </a:rPr>
              <a:t>长期资产减少，短期资产增加：减少风险和盈利</a:t>
            </a:r>
            <a:endParaRPr lang="en-US" altLang="zh-CN" sz="1900" smtClean="0">
              <a:latin typeface="楷体_GB2312" pitchFamily="49" charset="-122"/>
              <a:ea typeface="楷体_GB2312" pitchFamily="49" charset="-122"/>
            </a:endParaRPr>
          </a:p>
          <a:p>
            <a:pPr>
              <a:buClr>
                <a:schemeClr val="hlink"/>
              </a:buClr>
              <a:buFont typeface="Wingdings" pitchFamily="2" charset="2"/>
              <a:buChar char="Ø"/>
            </a:pPr>
            <a:r>
              <a:rPr lang="zh-CN" altLang="en-US" sz="1900" smtClean="0">
                <a:latin typeface="楷体_GB2312" pitchFamily="49" charset="-122"/>
                <a:ea typeface="楷体_GB2312" pitchFamily="49" charset="-122"/>
              </a:rPr>
              <a:t>长期资产增加，短期资产减少：增加风险和盈利 </a:t>
            </a:r>
          </a:p>
          <a:p>
            <a:pPr>
              <a:buClr>
                <a:schemeClr val="hlink"/>
              </a:buClr>
              <a:buFont typeface="Wingdings" pitchFamily="2" charset="2"/>
              <a:buNone/>
            </a:pPr>
            <a:endParaRPr lang="zh-CN" altLang="en-US" sz="1900" smtClean="0">
              <a:latin typeface="楷体_GB2312" pitchFamily="49" charset="-122"/>
              <a:ea typeface="楷体_GB2312" pitchFamily="49" charset="-122"/>
            </a:endParaRPr>
          </a:p>
          <a:p>
            <a:pPr>
              <a:buClr>
                <a:schemeClr val="hlink"/>
              </a:buClr>
              <a:buFont typeface="Wingdings" pitchFamily="2" charset="2"/>
              <a:buNone/>
            </a:pPr>
            <a:r>
              <a:rPr lang="zh-CN" altLang="en-US" sz="1900" smtClean="0">
                <a:latin typeface="楷体_GB2312" pitchFamily="49" charset="-122"/>
                <a:ea typeface="楷体_GB2312" pitchFamily="49" charset="-122"/>
              </a:rPr>
              <a:t>例：</a:t>
            </a:r>
          </a:p>
        </p:txBody>
      </p:sp>
      <p:graphicFrame>
        <p:nvGraphicFramePr>
          <p:cNvPr id="78919" name="Group 71"/>
          <p:cNvGraphicFramePr>
            <a:graphicFrameLocks noGrp="1"/>
          </p:cNvGraphicFramePr>
          <p:nvPr>
            <p:ph sz="half" idx="4294967295"/>
          </p:nvPr>
        </p:nvGraphicFramePr>
        <p:xfrm>
          <a:off x="1403350" y="3860800"/>
          <a:ext cx="5616575" cy="1219200"/>
        </p:xfrm>
        <a:graphic>
          <a:graphicData uri="http://schemas.openxmlformats.org/drawingml/2006/table">
            <a:tbl>
              <a:tblPr/>
              <a:tblGrid>
                <a:gridCol w="2654300"/>
                <a:gridCol w="2962275"/>
              </a:tblGrid>
              <a:tr h="2889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资产组合</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筹资组合</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2730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2339975" algn="r"/>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短期资产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2573338" algn="r"/>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短期资金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587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2339975" algn="r"/>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长期资产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2573338" algn="r"/>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长期资金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80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2339975" algn="r"/>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合计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2573338" algn="r"/>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合计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0197" name="Text Box 67"/>
          <p:cNvSpPr txBox="1">
            <a:spLocks noChangeArrowheads="1"/>
          </p:cNvSpPr>
          <p:nvPr/>
        </p:nvSpPr>
        <p:spPr bwMode="auto">
          <a:xfrm>
            <a:off x="2195513" y="3284538"/>
            <a:ext cx="3816350" cy="30480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400" b="0">
                <a:latin typeface="楷体_GB2312" pitchFamily="49" charset="-122"/>
                <a:ea typeface="楷体_GB2312" pitchFamily="49" charset="-122"/>
              </a:rPr>
              <a:t>恒远公司资产组合与资组合	单位：元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59338" y="2997200"/>
            <a:ext cx="4067175" cy="504825"/>
            <a:chOff x="3107" y="1842"/>
            <a:chExt cx="2653" cy="318"/>
          </a:xfrm>
        </p:grpSpPr>
        <p:sp>
          <p:nvSpPr>
            <p:cNvPr id="54280" name="Rectangle 3"/>
            <p:cNvSpPr>
              <a:spLocks noChangeArrowheads="1"/>
            </p:cNvSpPr>
            <p:nvPr/>
          </p:nvSpPr>
          <p:spPr bwMode="auto">
            <a:xfrm>
              <a:off x="3107" y="1842"/>
              <a:ext cx="2653"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4281" name="AutoShape 4"/>
            <p:cNvSpPr>
              <a:spLocks noChangeArrowheads="1"/>
            </p:cNvSpPr>
            <p:nvPr/>
          </p:nvSpPr>
          <p:spPr bwMode="auto">
            <a:xfrm>
              <a:off x="3107" y="1842"/>
              <a:ext cx="181"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54275" name="Rectangle 6"/>
          <p:cNvSpPr>
            <a:spLocks noGrp="1" noChangeArrowheads="1"/>
          </p:cNvSpPr>
          <p:nvPr>
            <p:ph type="body" idx="4294967295"/>
          </p:nvPr>
        </p:nvSpPr>
        <p:spPr>
          <a:xfrm>
            <a:off x="4500563" y="2924175"/>
            <a:ext cx="3816350" cy="2246313"/>
          </a:xfrm>
        </p:spPr>
        <p:txBody>
          <a:bodyPr/>
          <a:lstStyle/>
          <a:p>
            <a:pPr lvl="1">
              <a:lnSpc>
                <a:spcPct val="130000"/>
              </a:lnSpc>
            </a:pPr>
            <a:r>
              <a:rPr lang="zh-CN" altLang="en-US" sz="2200" b="1" smtClean="0">
                <a:latin typeface="楷体_GB2312" pitchFamily="49" charset="-122"/>
                <a:ea typeface="楷体_GB2312" pitchFamily="49" charset="-122"/>
              </a:rPr>
              <a:t>现金管理的动机与内容</a:t>
            </a:r>
            <a:r>
              <a:rPr lang="zh-CN" altLang="en-US" sz="2200" smtClean="0">
                <a:latin typeface="楷体_GB2312" pitchFamily="49" charset="-122"/>
                <a:ea typeface="楷体_GB2312" pitchFamily="49" charset="-122"/>
              </a:rPr>
              <a:t> </a:t>
            </a:r>
          </a:p>
          <a:p>
            <a:pPr lvl="1">
              <a:lnSpc>
                <a:spcPct val="130000"/>
              </a:lnSpc>
            </a:pPr>
            <a:r>
              <a:rPr lang="zh-CN" altLang="en-US" sz="2200" b="1" smtClean="0">
                <a:latin typeface="楷体_GB2312" pitchFamily="49" charset="-122"/>
                <a:ea typeface="楷体_GB2312" pitchFamily="49" charset="-122"/>
              </a:rPr>
              <a:t>现金预算管理</a:t>
            </a:r>
            <a:r>
              <a:rPr lang="zh-CN" altLang="en-US" sz="2200" smtClean="0">
                <a:latin typeface="楷体_GB2312" pitchFamily="49" charset="-122"/>
                <a:ea typeface="楷体_GB2312" pitchFamily="49" charset="-122"/>
              </a:rPr>
              <a:t> </a:t>
            </a:r>
          </a:p>
          <a:p>
            <a:pPr lvl="1">
              <a:lnSpc>
                <a:spcPct val="130000"/>
              </a:lnSpc>
            </a:pPr>
            <a:r>
              <a:rPr lang="zh-CN" altLang="en-US" sz="2200" b="1" smtClean="0">
                <a:latin typeface="楷体_GB2312" pitchFamily="49" charset="-122"/>
                <a:ea typeface="楷体_GB2312" pitchFamily="49" charset="-122"/>
              </a:rPr>
              <a:t>现金持有量决策</a:t>
            </a:r>
            <a:r>
              <a:rPr lang="zh-CN" altLang="en-US" sz="2200" smtClean="0">
                <a:latin typeface="楷体_GB2312" pitchFamily="49" charset="-122"/>
                <a:ea typeface="楷体_GB2312" pitchFamily="49" charset="-122"/>
              </a:rPr>
              <a:t> </a:t>
            </a:r>
          </a:p>
          <a:p>
            <a:pPr lvl="1">
              <a:lnSpc>
                <a:spcPct val="130000"/>
              </a:lnSpc>
            </a:pPr>
            <a:r>
              <a:rPr lang="zh-CN" altLang="en-US" sz="2200" b="1" smtClean="0">
                <a:latin typeface="楷体_GB2312" pitchFamily="49" charset="-122"/>
                <a:ea typeface="楷体_GB2312" pitchFamily="49" charset="-122"/>
              </a:rPr>
              <a:t>现金的日常控制</a:t>
            </a:r>
            <a:r>
              <a:rPr lang="zh-CN" altLang="en-US" sz="2800" smtClean="0"/>
              <a:t> </a:t>
            </a:r>
          </a:p>
        </p:txBody>
      </p:sp>
      <p:sp>
        <p:nvSpPr>
          <p:cNvPr id="54276" name="Rectangle 7"/>
          <p:cNvSpPr>
            <a:spLocks noChangeArrowheads="1"/>
          </p:cNvSpPr>
          <p:nvPr/>
        </p:nvSpPr>
        <p:spPr bwMode="auto">
          <a:xfrm flipV="1">
            <a:off x="4140200"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4277" name="Rectangle 8"/>
          <p:cNvSpPr>
            <a:spLocks noChangeArrowheads="1"/>
          </p:cNvSpPr>
          <p:nvPr/>
        </p:nvSpPr>
        <p:spPr bwMode="auto">
          <a:xfrm>
            <a:off x="1547813" y="3213100"/>
            <a:ext cx="2087562" cy="1295400"/>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800">
                <a:solidFill>
                  <a:srgbClr val="663300"/>
                </a:solidFill>
                <a:latin typeface="宋体" charset="-122"/>
                <a:ea typeface="楷体_GB2312" pitchFamily="49" charset="-122"/>
              </a:rPr>
              <a:t>   现金管理是在现金的流动性与报酬性之间进行权衡选择的过程， 。</a:t>
            </a:r>
          </a:p>
        </p:txBody>
      </p:sp>
      <p:sp>
        <p:nvSpPr>
          <p:cNvPr id="54278" name="Text Box 9"/>
          <p:cNvSpPr txBox="1">
            <a:spLocks noChangeArrowheads="1"/>
          </p:cNvSpPr>
          <p:nvPr/>
        </p:nvSpPr>
        <p:spPr bwMode="auto">
          <a:xfrm>
            <a:off x="755650" y="1341438"/>
            <a:ext cx="3095625" cy="457200"/>
          </a:xfrm>
          <a:prstGeom prst="rect">
            <a:avLst/>
          </a:prstGeom>
          <a:noFill/>
          <a:ln w="9525" algn="ctr">
            <a:noFill/>
            <a:miter lim="800000"/>
            <a:headEnd/>
            <a:tailEnd/>
          </a:ln>
        </p:spPr>
        <p:txBody>
          <a:bodyPr>
            <a:spAutoFit/>
          </a:bodyPr>
          <a:lstStyle/>
          <a:p>
            <a:pPr marL="342900" indent="-342900">
              <a:spcBef>
                <a:spcPct val="50000"/>
              </a:spcBef>
            </a:pPr>
            <a:endParaRPr lang="zh-CN" altLang="en-US"/>
          </a:p>
        </p:txBody>
      </p:sp>
      <p:sp>
        <p:nvSpPr>
          <p:cNvPr id="54279" name="Rectangle 10"/>
          <p:cNvSpPr>
            <a:spLocks noGrp="1" noChangeArrowheads="1"/>
          </p:cNvSpPr>
          <p:nvPr>
            <p:ph type="title" idx="4294967295"/>
          </p:nvPr>
        </p:nvSpPr>
        <p:spPr/>
        <p:txBody>
          <a:bodyPr/>
          <a:lstStyle/>
          <a:p>
            <a:r>
              <a:rPr lang="zh-CN" altLang="en-US" smtClean="0">
                <a:solidFill>
                  <a:schemeClr val="tx1"/>
                </a:solidFill>
              </a:rPr>
              <a:t>现金管理</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zh-CN" altLang="en-US" sz="2400" b="0" smtClean="0">
                <a:latin typeface="楷体_GB2312" pitchFamily="49" charset="-122"/>
                <a:ea typeface="楷体_GB2312" pitchFamily="49" charset="-122"/>
              </a:rPr>
              <a:t>现金管理的动机与内容</a:t>
            </a:r>
          </a:p>
        </p:txBody>
      </p:sp>
      <p:sp>
        <p:nvSpPr>
          <p:cNvPr id="55299" name="AutoShape 3"/>
          <p:cNvSpPr>
            <a:spLocks noChangeArrowheads="1"/>
          </p:cNvSpPr>
          <p:nvPr/>
        </p:nvSpPr>
        <p:spPr bwMode="auto">
          <a:xfrm>
            <a:off x="1258888" y="2205038"/>
            <a:ext cx="1657350" cy="936625"/>
          </a:xfrm>
          <a:prstGeom prst="chevron">
            <a:avLst>
              <a:gd name="adj" fmla="val 44237"/>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rPr>
              <a:t>现金的概念</a:t>
            </a:r>
          </a:p>
        </p:txBody>
      </p:sp>
      <p:sp>
        <p:nvSpPr>
          <p:cNvPr id="86020" name="Rectangle 4"/>
          <p:cNvSpPr>
            <a:spLocks noGrp="1" noChangeArrowheads="1"/>
          </p:cNvSpPr>
          <p:nvPr>
            <p:ph type="body" idx="4294967295"/>
          </p:nvPr>
        </p:nvSpPr>
        <p:spPr>
          <a:xfrm>
            <a:off x="3132138" y="1989138"/>
            <a:ext cx="5411787" cy="1336675"/>
          </a:xfrm>
          <a:noFill/>
          <a:ln>
            <a:solidFill>
              <a:srgbClr val="3333FF"/>
            </a:solidFill>
          </a:ln>
        </p:spPr>
        <p:txBody>
          <a:bodyPr/>
          <a:lstStyle/>
          <a:p>
            <a:pPr eaLnBrk="1">
              <a:lnSpc>
                <a:spcPct val="80000"/>
              </a:lnSpc>
              <a:buClr>
                <a:schemeClr val="accent2"/>
              </a:buClr>
              <a:buSzPct val="60000"/>
            </a:pPr>
            <a:r>
              <a:rPr kumimoji="1" lang="zh-CN" altLang="en-US" sz="2000" b="1" smtClean="0">
                <a:ea typeface="楷体_GB2312" pitchFamily="49" charset="-122"/>
              </a:rPr>
              <a:t>现金是指公司占用在各种货币形态上的资产，包括库存现金、银行存款及其他货币资金</a:t>
            </a:r>
          </a:p>
          <a:p>
            <a:pPr>
              <a:lnSpc>
                <a:spcPct val="80000"/>
              </a:lnSpc>
              <a:buClr>
                <a:schemeClr val="accent2"/>
              </a:buClr>
              <a:buSzPct val="60000"/>
            </a:pPr>
            <a:r>
              <a:rPr kumimoji="1" lang="zh-CN" altLang="en-US" sz="2000" b="1" smtClean="0">
                <a:ea typeface="楷体_GB2312" pitchFamily="49" charset="-122"/>
              </a:rPr>
              <a:t>企业资产中流动性最强的资产</a:t>
            </a:r>
          </a:p>
          <a:p>
            <a:pPr>
              <a:lnSpc>
                <a:spcPct val="80000"/>
              </a:lnSpc>
              <a:buClr>
                <a:schemeClr val="accent2"/>
              </a:buClr>
              <a:buSzPct val="60000"/>
            </a:pPr>
            <a:r>
              <a:rPr kumimoji="1" lang="zh-CN" altLang="en-US" sz="2000" b="1" smtClean="0">
                <a:ea typeface="楷体_GB2312" pitchFamily="49" charset="-122"/>
              </a:rPr>
              <a:t>同时也是盈利能力最差的资产</a:t>
            </a:r>
          </a:p>
        </p:txBody>
      </p:sp>
      <p:sp>
        <p:nvSpPr>
          <p:cNvPr id="55301" name="AutoShape 5"/>
          <p:cNvSpPr>
            <a:spLocks noChangeArrowheads="1"/>
          </p:cNvSpPr>
          <p:nvPr/>
        </p:nvSpPr>
        <p:spPr bwMode="auto">
          <a:xfrm>
            <a:off x="1331913" y="4149725"/>
            <a:ext cx="1655762" cy="936625"/>
          </a:xfrm>
          <a:prstGeom prst="chevron">
            <a:avLst>
              <a:gd name="adj" fmla="val 44195"/>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rPr>
              <a:t>持有现金的动机</a:t>
            </a:r>
          </a:p>
        </p:txBody>
      </p:sp>
      <p:sp>
        <p:nvSpPr>
          <p:cNvPr id="55302" name="Rectangle 6"/>
          <p:cNvSpPr>
            <a:spLocks noChangeArrowheads="1"/>
          </p:cNvSpPr>
          <p:nvPr/>
        </p:nvSpPr>
        <p:spPr bwMode="auto">
          <a:xfrm>
            <a:off x="3132138" y="3867150"/>
            <a:ext cx="5472112" cy="1260475"/>
          </a:xfrm>
          <a:prstGeom prst="rect">
            <a:avLst/>
          </a:prstGeom>
          <a:noFill/>
          <a:ln w="9525">
            <a:solidFill>
              <a:srgbClr val="3333FF"/>
            </a:solidFill>
            <a:miter lim="800000"/>
            <a:headEnd/>
            <a:tailEnd/>
          </a:ln>
        </p:spPr>
        <p:txBody>
          <a:bodyPr anchor="ctr">
            <a:spAutoFit/>
          </a:bodyPr>
          <a:lstStyle/>
          <a:p>
            <a:pPr marL="342900" indent="-342900">
              <a:lnSpc>
                <a:spcPct val="80000"/>
              </a:lnSpc>
              <a:buSzPct val="60000"/>
            </a:pPr>
            <a:r>
              <a:rPr kumimoji="1" lang="zh-CN" altLang="en-US" sz="2000">
                <a:ea typeface="楷体_GB2312" pitchFamily="49" charset="-122"/>
              </a:rPr>
              <a:t>交易动机 </a:t>
            </a:r>
          </a:p>
          <a:p>
            <a:pPr marL="342900" indent="-342900">
              <a:lnSpc>
                <a:spcPct val="80000"/>
              </a:lnSpc>
              <a:buSzPct val="60000"/>
            </a:pPr>
            <a:r>
              <a:rPr kumimoji="1" lang="zh-CN" altLang="en-US" sz="2000">
                <a:ea typeface="楷体_GB2312" pitchFamily="49" charset="-122"/>
              </a:rPr>
              <a:t>补偿动机 </a:t>
            </a:r>
          </a:p>
          <a:p>
            <a:pPr marL="342900" indent="-342900">
              <a:lnSpc>
                <a:spcPct val="80000"/>
              </a:lnSpc>
              <a:buSzPct val="60000"/>
            </a:pPr>
            <a:r>
              <a:rPr kumimoji="1" lang="zh-CN" altLang="en-US" sz="2000">
                <a:ea typeface="楷体_GB2312" pitchFamily="49" charset="-122"/>
              </a:rPr>
              <a:t>预防动机 </a:t>
            </a:r>
          </a:p>
          <a:p>
            <a:pPr marL="342900" indent="-342900">
              <a:lnSpc>
                <a:spcPct val="80000"/>
              </a:lnSpc>
              <a:buSzPct val="60000"/>
            </a:pPr>
            <a:r>
              <a:rPr kumimoji="1" lang="zh-CN" altLang="en-US" sz="2000">
                <a:ea typeface="楷体_GB2312" pitchFamily="49" charset="-122"/>
              </a:rPr>
              <a:t>投资动机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 calcmode="lin" valueType="num">
                                      <p:cBhvr additive="base">
                                        <p:cTn id="7" dur="500" fill="hold"/>
                                        <p:tgtEl>
                                          <p:spTgt spid="86020"/>
                                        </p:tgtEl>
                                        <p:attrNameLst>
                                          <p:attrName>ppt_x</p:attrName>
                                        </p:attrNameLst>
                                      </p:cBhvr>
                                      <p:tavLst>
                                        <p:tav tm="0">
                                          <p:val>
                                            <p:strVal val="0-#ppt_w/2"/>
                                          </p:val>
                                        </p:tav>
                                        <p:tav tm="100000">
                                          <p:val>
                                            <p:strVal val="#ppt_x"/>
                                          </p:val>
                                        </p:tav>
                                      </p:tavLst>
                                    </p:anim>
                                    <p:anim calcmode="lin" valueType="num">
                                      <p:cBhvr additive="base">
                                        <p:cTn id="8" dur="500" fill="hold"/>
                                        <p:tgtEl>
                                          <p:spTgt spid="86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p:txBody>
          <a:bodyPr/>
          <a:lstStyle/>
          <a:p>
            <a:r>
              <a:rPr lang="zh-CN" altLang="en-US" sz="2400" b="0" smtClean="0">
                <a:latin typeface="楷体_GB2312" pitchFamily="49" charset="-122"/>
                <a:ea typeface="楷体_GB2312" pitchFamily="49" charset="-122"/>
              </a:rPr>
              <a:t>现金管理的动机与内容</a:t>
            </a:r>
          </a:p>
        </p:txBody>
      </p:sp>
      <p:sp>
        <p:nvSpPr>
          <p:cNvPr id="3076" name="AutoShape 3"/>
          <p:cNvSpPr>
            <a:spLocks noChangeArrowheads="1"/>
          </p:cNvSpPr>
          <p:nvPr/>
        </p:nvSpPr>
        <p:spPr bwMode="auto">
          <a:xfrm>
            <a:off x="755650" y="3500438"/>
            <a:ext cx="1655763" cy="936625"/>
          </a:xfrm>
          <a:prstGeom prst="chevron">
            <a:avLst>
              <a:gd name="adj" fmla="val 44195"/>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rPr>
              <a:t>现金管理的内容</a:t>
            </a:r>
          </a:p>
        </p:txBody>
      </p:sp>
      <p:sp>
        <p:nvSpPr>
          <p:cNvPr id="30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5"/>
          <p:cNvGraphicFramePr>
            <a:graphicFrameLocks noChangeAspect="1"/>
          </p:cNvGraphicFramePr>
          <p:nvPr/>
        </p:nvGraphicFramePr>
        <p:xfrm>
          <a:off x="2555875" y="1916113"/>
          <a:ext cx="6516688" cy="4476750"/>
        </p:xfrm>
        <a:graphic>
          <a:graphicData uri="http://schemas.openxmlformats.org/presentationml/2006/ole">
            <mc:AlternateContent xmlns:mc="http://schemas.openxmlformats.org/markup-compatibility/2006">
              <mc:Choice xmlns:v="urn:schemas-microsoft-com:vml" Requires="v">
                <p:oleObj spid="_x0000_s3093" name="SmartDraw" r:id="rId3" imgW="4251960" imgH="2880360" progId="SmartDraw.2">
                  <p:embed/>
                </p:oleObj>
              </mc:Choice>
              <mc:Fallback>
                <p:oleObj name="SmartDraw" r:id="rId3" imgW="4251960" imgH="2880360" progId="SmartDraw.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16113"/>
                        <a:ext cx="6516688" cy="4476750"/>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59338" y="3500438"/>
            <a:ext cx="4067175" cy="504825"/>
            <a:chOff x="3107" y="1842"/>
            <a:chExt cx="2653" cy="318"/>
          </a:xfrm>
        </p:grpSpPr>
        <p:sp>
          <p:nvSpPr>
            <p:cNvPr id="56328" name="Rectangle 3"/>
            <p:cNvSpPr>
              <a:spLocks noChangeArrowheads="1"/>
            </p:cNvSpPr>
            <p:nvPr/>
          </p:nvSpPr>
          <p:spPr bwMode="auto">
            <a:xfrm>
              <a:off x="3107" y="1842"/>
              <a:ext cx="2653"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329" name="AutoShape 4"/>
            <p:cNvSpPr>
              <a:spLocks noChangeArrowheads="1"/>
            </p:cNvSpPr>
            <p:nvPr/>
          </p:nvSpPr>
          <p:spPr bwMode="auto">
            <a:xfrm>
              <a:off x="3107" y="1842"/>
              <a:ext cx="181"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56323" name="Rectangle 5"/>
          <p:cNvSpPr>
            <a:spLocks noGrp="1" noChangeArrowheads="1"/>
          </p:cNvSpPr>
          <p:nvPr>
            <p:ph type="body" idx="4294967295"/>
          </p:nvPr>
        </p:nvSpPr>
        <p:spPr>
          <a:xfrm>
            <a:off x="4500563" y="2924175"/>
            <a:ext cx="3816350" cy="2246313"/>
          </a:xfrm>
        </p:spPr>
        <p:txBody>
          <a:bodyPr/>
          <a:lstStyle/>
          <a:p>
            <a:pPr lvl="1">
              <a:lnSpc>
                <a:spcPct val="130000"/>
              </a:lnSpc>
            </a:pPr>
            <a:r>
              <a:rPr lang="zh-CN" altLang="en-US" sz="2200" b="1" smtClean="0">
                <a:latin typeface="楷体_GB2312" pitchFamily="49" charset="-122"/>
                <a:ea typeface="楷体_GB2312" pitchFamily="49" charset="-122"/>
              </a:rPr>
              <a:t>现金管理的动机与内容</a:t>
            </a:r>
            <a:r>
              <a:rPr lang="zh-CN" altLang="en-US" sz="2200" smtClean="0">
                <a:latin typeface="楷体_GB2312" pitchFamily="49" charset="-122"/>
                <a:ea typeface="楷体_GB2312" pitchFamily="49" charset="-122"/>
              </a:rPr>
              <a:t> </a:t>
            </a:r>
          </a:p>
          <a:p>
            <a:pPr lvl="1">
              <a:lnSpc>
                <a:spcPct val="130000"/>
              </a:lnSpc>
            </a:pPr>
            <a:r>
              <a:rPr lang="zh-CN" altLang="en-US" sz="2200" b="1" smtClean="0">
                <a:latin typeface="楷体_GB2312" pitchFamily="49" charset="-122"/>
                <a:ea typeface="楷体_GB2312" pitchFamily="49" charset="-122"/>
              </a:rPr>
              <a:t>现金预算管理</a:t>
            </a:r>
            <a:r>
              <a:rPr lang="zh-CN" altLang="en-US" sz="2200" smtClean="0">
                <a:latin typeface="楷体_GB2312" pitchFamily="49" charset="-122"/>
                <a:ea typeface="楷体_GB2312" pitchFamily="49" charset="-122"/>
              </a:rPr>
              <a:t> </a:t>
            </a:r>
          </a:p>
          <a:p>
            <a:pPr lvl="1">
              <a:lnSpc>
                <a:spcPct val="130000"/>
              </a:lnSpc>
            </a:pPr>
            <a:r>
              <a:rPr lang="zh-CN" altLang="en-US" sz="2200" b="1" smtClean="0">
                <a:latin typeface="楷体_GB2312" pitchFamily="49" charset="-122"/>
                <a:ea typeface="楷体_GB2312" pitchFamily="49" charset="-122"/>
              </a:rPr>
              <a:t>现金持有量决策</a:t>
            </a:r>
            <a:r>
              <a:rPr lang="zh-CN" altLang="en-US" sz="2200" smtClean="0">
                <a:latin typeface="楷体_GB2312" pitchFamily="49" charset="-122"/>
                <a:ea typeface="楷体_GB2312" pitchFamily="49" charset="-122"/>
              </a:rPr>
              <a:t> </a:t>
            </a:r>
          </a:p>
          <a:p>
            <a:pPr lvl="1">
              <a:lnSpc>
                <a:spcPct val="130000"/>
              </a:lnSpc>
            </a:pPr>
            <a:r>
              <a:rPr lang="zh-CN" altLang="en-US" sz="2200" b="1" smtClean="0">
                <a:latin typeface="楷体_GB2312" pitchFamily="49" charset="-122"/>
                <a:ea typeface="楷体_GB2312" pitchFamily="49" charset="-122"/>
              </a:rPr>
              <a:t>现金的日常控制</a:t>
            </a:r>
            <a:r>
              <a:rPr lang="zh-CN" altLang="en-US" sz="2800" smtClean="0"/>
              <a:t> </a:t>
            </a:r>
          </a:p>
        </p:txBody>
      </p:sp>
      <p:sp>
        <p:nvSpPr>
          <p:cNvPr id="56324" name="Rectangle 6"/>
          <p:cNvSpPr>
            <a:spLocks noChangeArrowheads="1"/>
          </p:cNvSpPr>
          <p:nvPr/>
        </p:nvSpPr>
        <p:spPr bwMode="auto">
          <a:xfrm flipV="1">
            <a:off x="4140200"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325" name="Text Box 8"/>
          <p:cNvSpPr txBox="1">
            <a:spLocks noChangeArrowheads="1"/>
          </p:cNvSpPr>
          <p:nvPr/>
        </p:nvSpPr>
        <p:spPr bwMode="auto">
          <a:xfrm>
            <a:off x="755650" y="1341438"/>
            <a:ext cx="3095625" cy="457200"/>
          </a:xfrm>
          <a:prstGeom prst="rect">
            <a:avLst/>
          </a:prstGeom>
          <a:noFill/>
          <a:ln w="9525" algn="ctr">
            <a:noFill/>
            <a:miter lim="800000"/>
            <a:headEnd/>
            <a:tailEnd/>
          </a:ln>
        </p:spPr>
        <p:txBody>
          <a:bodyPr>
            <a:spAutoFit/>
          </a:bodyPr>
          <a:lstStyle/>
          <a:p>
            <a:pPr marL="342900" indent="-342900">
              <a:spcBef>
                <a:spcPct val="50000"/>
              </a:spcBef>
            </a:pPr>
            <a:endParaRPr lang="zh-CN" altLang="en-US"/>
          </a:p>
        </p:txBody>
      </p:sp>
      <p:sp>
        <p:nvSpPr>
          <p:cNvPr id="56326" name="Rectangle 9"/>
          <p:cNvSpPr>
            <a:spLocks noGrp="1" noChangeArrowheads="1"/>
          </p:cNvSpPr>
          <p:nvPr>
            <p:ph type="title" idx="4294967295"/>
          </p:nvPr>
        </p:nvSpPr>
        <p:spPr/>
        <p:txBody>
          <a:bodyPr/>
          <a:lstStyle/>
          <a:p>
            <a:r>
              <a:rPr lang="zh-CN" altLang="en-US" smtClean="0">
                <a:solidFill>
                  <a:schemeClr val="tx1"/>
                </a:solidFill>
              </a:rPr>
              <a:t>现金管理</a:t>
            </a:r>
          </a:p>
        </p:txBody>
      </p:sp>
      <p:sp>
        <p:nvSpPr>
          <p:cNvPr id="56327" name="Rectangle 10"/>
          <p:cNvSpPr>
            <a:spLocks noChangeArrowheads="1"/>
          </p:cNvSpPr>
          <p:nvPr/>
        </p:nvSpPr>
        <p:spPr bwMode="auto">
          <a:xfrm>
            <a:off x="1403350" y="2565400"/>
            <a:ext cx="2303463" cy="3095625"/>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800">
                <a:solidFill>
                  <a:srgbClr val="663300"/>
                </a:solidFill>
                <a:latin typeface="楷体_GB2312" pitchFamily="49" charset="-122"/>
                <a:ea typeface="楷体_GB2312" pitchFamily="49" charset="-122"/>
              </a:rPr>
              <a:t>现金预算就是在公司的长期发展战略基础上，以现金管理的目标为指导，充分调查和分析各种现金收支影响因素，运用一定的方法合理估测公司未来一定时期的现金收支状况，并对预期差异采取相应对策的活动</a:t>
            </a:r>
            <a:r>
              <a:rPr lang="zh-CN" altLang="en-US" sz="1800" b="0">
                <a:solidFill>
                  <a:srgbClr val="663300"/>
                </a:solidFill>
                <a:latin typeface="楷体_GB2312" pitchFamily="49" charset="-122"/>
                <a:ea typeface="楷体_GB2312" pitchFamily="49" charset="-122"/>
              </a:rPr>
              <a:t> </a:t>
            </a:r>
            <a:r>
              <a:rPr lang="zh-CN" altLang="en-US" sz="1800">
                <a:solidFill>
                  <a:srgbClr val="663300"/>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zh-CN" altLang="en-US" sz="2400" b="0" smtClean="0">
                <a:solidFill>
                  <a:schemeClr val="tx1"/>
                </a:solidFill>
                <a:latin typeface="楷体_GB2312" pitchFamily="49" charset="-122"/>
                <a:ea typeface="楷体_GB2312" pitchFamily="49" charset="-122"/>
              </a:rPr>
              <a:t>现金预算管理</a:t>
            </a:r>
          </a:p>
        </p:txBody>
      </p:sp>
      <p:sp>
        <p:nvSpPr>
          <p:cNvPr id="57347" name="Rectangle 3"/>
          <p:cNvSpPr>
            <a:spLocks noChangeArrowheads="1"/>
          </p:cNvSpPr>
          <p:nvPr/>
        </p:nvSpPr>
        <p:spPr bwMode="auto">
          <a:xfrm>
            <a:off x="1547813" y="1773238"/>
            <a:ext cx="6773862" cy="3921125"/>
          </a:xfrm>
          <a:prstGeom prst="rect">
            <a:avLst/>
          </a:prstGeom>
          <a:noFill/>
          <a:ln w="9525">
            <a:noFill/>
            <a:miter lim="800000"/>
            <a:headEnd/>
            <a:tailEnd/>
          </a:ln>
        </p:spPr>
        <p:txBody>
          <a:bodyPr/>
          <a:lstStyle/>
          <a:p>
            <a:pPr marL="342900" indent="-342900" algn="just">
              <a:spcBef>
                <a:spcPct val="50000"/>
              </a:spcBef>
              <a:buClr>
                <a:schemeClr val="tx2"/>
              </a:buClr>
            </a:pPr>
            <a:r>
              <a:rPr lang="zh-CN" altLang="en-US" sz="2100">
                <a:latin typeface="楷体_GB2312" pitchFamily="49" charset="-122"/>
                <a:ea typeface="楷体_GB2312" pitchFamily="49" charset="-122"/>
              </a:rPr>
              <a:t>现金预算的作用：</a:t>
            </a:r>
          </a:p>
          <a:p>
            <a:pPr marL="342900" indent="-342900">
              <a:buFont typeface="Wingdings" pitchFamily="2" charset="2"/>
              <a:buChar char="Ø"/>
            </a:pPr>
            <a:r>
              <a:rPr lang="zh-CN" altLang="en-US" sz="1900">
                <a:latin typeface="楷体_GB2312" pitchFamily="49" charset="-122"/>
                <a:ea typeface="楷体_GB2312" pitchFamily="49" charset="-122"/>
              </a:rPr>
              <a:t>揭示现金过剩或现金短缺的时期，避免不必要的资金闲置或短缺，减少机会成本。</a:t>
            </a:r>
          </a:p>
          <a:p>
            <a:pPr marL="342900" indent="-342900">
              <a:buFont typeface="Wingdings" pitchFamily="2" charset="2"/>
              <a:buChar char="Ø"/>
            </a:pPr>
            <a:r>
              <a:rPr lang="zh-CN" altLang="en-US" sz="1900">
                <a:latin typeface="楷体_GB2312" pitchFamily="49" charset="-122"/>
                <a:ea typeface="楷体_GB2312" pitchFamily="49" charset="-122"/>
              </a:rPr>
              <a:t>了解经营计划的财务结果，预测未来到期债务的直接偿付能力。</a:t>
            </a:r>
          </a:p>
          <a:p>
            <a:pPr marL="342900" indent="-342900">
              <a:buFont typeface="Wingdings" pitchFamily="2" charset="2"/>
              <a:buChar char="Ø"/>
            </a:pPr>
            <a:r>
              <a:rPr lang="zh-CN" altLang="en-US" sz="1900">
                <a:latin typeface="楷体_GB2312" pitchFamily="49" charset="-122"/>
                <a:ea typeface="楷体_GB2312" pitchFamily="49" charset="-122"/>
              </a:rPr>
              <a:t>对其他财务计划提出改进建议。</a:t>
            </a:r>
          </a:p>
          <a:p>
            <a:pPr marL="342900" indent="-342900" algn="just">
              <a:spcBef>
                <a:spcPct val="50000"/>
              </a:spcBef>
              <a:buClr>
                <a:schemeClr val="tx2"/>
              </a:buClr>
            </a:pPr>
            <a:r>
              <a:rPr lang="zh-CN" altLang="en-US" sz="2100">
                <a:latin typeface="楷体_GB2312" pitchFamily="49" charset="-122"/>
                <a:ea typeface="楷体_GB2312" pitchFamily="49" charset="-122"/>
              </a:rPr>
              <a:t>编制方法：</a:t>
            </a:r>
          </a:p>
          <a:p>
            <a:pPr marL="342900" indent="-342900" algn="just">
              <a:spcBef>
                <a:spcPct val="50000"/>
              </a:spcBef>
              <a:buClr>
                <a:schemeClr val="hlink"/>
              </a:buClr>
              <a:buFont typeface="Wingdings" pitchFamily="2" charset="2"/>
              <a:buChar char="Ø"/>
            </a:pPr>
            <a:r>
              <a:rPr lang="zh-CN" altLang="en-US" sz="1900">
                <a:latin typeface="楷体_GB2312" pitchFamily="49" charset="-122"/>
                <a:ea typeface="楷体_GB2312" pitchFamily="49" charset="-122"/>
              </a:rPr>
              <a:t>收支预算法：现金收入、现金支出、净现金流量、现金余缺</a:t>
            </a:r>
          </a:p>
          <a:p>
            <a:pPr marL="342900" indent="-342900" algn="just">
              <a:spcBef>
                <a:spcPct val="50000"/>
              </a:spcBef>
              <a:buClr>
                <a:schemeClr val="hlink"/>
              </a:buClr>
              <a:buFont typeface="Wingdings" pitchFamily="2" charset="2"/>
              <a:buChar char="Ø"/>
            </a:pPr>
            <a:r>
              <a:rPr lang="zh-CN" altLang="en-US" sz="1900">
                <a:latin typeface="楷体_GB2312" pitchFamily="49" charset="-122"/>
                <a:ea typeface="楷体_GB2312" pitchFamily="49" charset="-122"/>
              </a:rPr>
              <a:t>调整净收益法：预计利润表、调整会计事项、现金余缺</a:t>
            </a:r>
          </a:p>
          <a:p>
            <a:pPr marL="342900" indent="-342900" algn="just">
              <a:spcBef>
                <a:spcPct val="50000"/>
              </a:spcBef>
              <a:buClr>
                <a:srgbClr val="CC3300"/>
              </a:buClr>
              <a:buFont typeface="Wingdings" pitchFamily="2" charset="2"/>
              <a:buChar char="v"/>
            </a:pPr>
            <a:endParaRPr lang="zh-CN" altLang="en-US" sz="1900" b="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63938" y="2636838"/>
            <a:ext cx="5091112" cy="576262"/>
            <a:chOff x="2517" y="1842"/>
            <a:chExt cx="3243" cy="363"/>
          </a:xfrm>
        </p:grpSpPr>
        <p:sp>
          <p:nvSpPr>
            <p:cNvPr id="30726" name="Rectangle 3"/>
            <p:cNvSpPr>
              <a:spLocks noChangeArrowheads="1"/>
            </p:cNvSpPr>
            <p:nvPr/>
          </p:nvSpPr>
          <p:spPr bwMode="auto">
            <a:xfrm>
              <a:off x="2517" y="1842"/>
              <a:ext cx="3243" cy="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27" name="AutoShape 4"/>
            <p:cNvSpPr>
              <a:spLocks noChangeArrowheads="1"/>
            </p:cNvSpPr>
            <p:nvPr/>
          </p:nvSpPr>
          <p:spPr bwMode="auto">
            <a:xfrm>
              <a:off x="2517" y="1842"/>
              <a:ext cx="182" cy="363"/>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30723" name="Rectangle 5"/>
          <p:cNvSpPr>
            <a:spLocks noGrp="1" noChangeArrowheads="1"/>
          </p:cNvSpPr>
          <p:nvPr>
            <p:ph type="body" idx="4294967295"/>
          </p:nvPr>
        </p:nvSpPr>
        <p:spPr>
          <a:xfrm>
            <a:off x="3203575" y="2547938"/>
            <a:ext cx="5580063" cy="4310062"/>
          </a:xfrm>
        </p:spPr>
        <p:txBody>
          <a:bodyPr/>
          <a:lstStyle/>
          <a:p>
            <a:pPr lvl="1">
              <a:lnSpc>
                <a:spcPct val="150000"/>
              </a:lnSpc>
            </a:pPr>
            <a:r>
              <a:rPr lang="zh-CN" altLang="en-US" sz="2000" b="1" smtClean="0">
                <a:latin typeface="楷体_GB2312" pitchFamily="49" charset="-122"/>
                <a:ea typeface="楷体_GB2312" pitchFamily="49" charset="-122"/>
              </a:rPr>
              <a:t>营运资本的概念</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营运资本与现金周转</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营运资本管理的原则</a:t>
            </a:r>
            <a:r>
              <a:rPr lang="zh-CN" altLang="en-US" sz="2000" smtClean="0">
                <a:latin typeface="楷体_GB2312" pitchFamily="49" charset="-122"/>
                <a:ea typeface="楷体_GB2312" pitchFamily="49" charset="-122"/>
              </a:rPr>
              <a:t> </a:t>
            </a:r>
          </a:p>
          <a:p>
            <a:pPr lvl="1"/>
            <a:endParaRPr lang="zh-CN" altLang="en-US" sz="2000" smtClean="0">
              <a:latin typeface="楷体_GB2312" pitchFamily="49" charset="-122"/>
              <a:ea typeface="楷体_GB2312" pitchFamily="49" charset="-122"/>
            </a:endParaRPr>
          </a:p>
        </p:txBody>
      </p:sp>
      <p:sp>
        <p:nvSpPr>
          <p:cNvPr id="30724" name="Rectangle 6"/>
          <p:cNvSpPr>
            <a:spLocks noChangeArrowheads="1"/>
          </p:cNvSpPr>
          <p:nvPr/>
        </p:nvSpPr>
        <p:spPr bwMode="auto">
          <a:xfrm flipV="1">
            <a:off x="3132138" y="1916113"/>
            <a:ext cx="71437" cy="4724400"/>
          </a:xfrm>
          <a:prstGeom prst="rect">
            <a:avLst/>
          </a:prstGeom>
          <a:solidFill>
            <a:schemeClr val="accent1"/>
          </a:solidFill>
          <a:ln w="9525">
            <a:solidFill>
              <a:schemeClr val="tx1"/>
            </a:solidFill>
            <a:miter lim="800000"/>
            <a:headEnd/>
            <a:tailEnd/>
          </a:ln>
        </p:spPr>
        <p:txBody>
          <a:bodyPr rot="10800000" wrap="none" anchor="ctr"/>
          <a:lstStyle/>
          <a:p>
            <a:pPr marL="342900" indent="-342900" algn="ctr"/>
            <a:endParaRPr lang="zh-CN" altLang="en-US"/>
          </a:p>
        </p:txBody>
      </p:sp>
      <p:sp>
        <p:nvSpPr>
          <p:cNvPr id="30725" name="Rectangle 7"/>
          <p:cNvSpPr>
            <a:spLocks noGrp="1" noChangeArrowheads="1"/>
          </p:cNvSpPr>
          <p:nvPr>
            <p:ph type="title" idx="4294967295"/>
          </p:nvPr>
        </p:nvSpPr>
        <p:spPr/>
        <p:txBody>
          <a:bodyPr/>
          <a:lstStyle/>
          <a:p>
            <a:r>
              <a:rPr lang="zh-CN" altLang="en-US" smtClean="0"/>
              <a:t>营运资本管理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59338" y="4005263"/>
            <a:ext cx="4067175" cy="504825"/>
            <a:chOff x="3107" y="1842"/>
            <a:chExt cx="2653" cy="318"/>
          </a:xfrm>
        </p:grpSpPr>
        <p:sp>
          <p:nvSpPr>
            <p:cNvPr id="58379" name="Rectangle 3"/>
            <p:cNvSpPr>
              <a:spLocks noChangeArrowheads="1"/>
            </p:cNvSpPr>
            <p:nvPr/>
          </p:nvSpPr>
          <p:spPr bwMode="auto">
            <a:xfrm>
              <a:off x="3107" y="1842"/>
              <a:ext cx="2653"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380" name="AutoShape 4"/>
            <p:cNvSpPr>
              <a:spLocks noChangeArrowheads="1"/>
            </p:cNvSpPr>
            <p:nvPr/>
          </p:nvSpPr>
          <p:spPr bwMode="auto">
            <a:xfrm>
              <a:off x="3107" y="1842"/>
              <a:ext cx="181"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58371" name="Rectangle 6"/>
          <p:cNvSpPr>
            <a:spLocks noGrp="1" noChangeArrowheads="1"/>
          </p:cNvSpPr>
          <p:nvPr>
            <p:ph type="body" idx="4294967295"/>
          </p:nvPr>
        </p:nvSpPr>
        <p:spPr>
          <a:xfrm>
            <a:off x="4500563" y="2924175"/>
            <a:ext cx="3816350" cy="2246313"/>
          </a:xfrm>
        </p:spPr>
        <p:txBody>
          <a:bodyPr/>
          <a:lstStyle/>
          <a:p>
            <a:pPr lvl="1">
              <a:lnSpc>
                <a:spcPct val="130000"/>
              </a:lnSpc>
            </a:pPr>
            <a:r>
              <a:rPr lang="zh-CN" altLang="en-US" sz="2200" b="1" smtClean="0"/>
              <a:t>现金管理的动机与内容</a:t>
            </a:r>
            <a:r>
              <a:rPr lang="zh-CN" altLang="en-US" sz="2200" smtClean="0"/>
              <a:t> </a:t>
            </a:r>
          </a:p>
          <a:p>
            <a:pPr lvl="1">
              <a:lnSpc>
                <a:spcPct val="130000"/>
              </a:lnSpc>
            </a:pPr>
            <a:r>
              <a:rPr lang="zh-CN" altLang="en-US" sz="2200" b="1" smtClean="0"/>
              <a:t>现金预算管理</a:t>
            </a:r>
            <a:r>
              <a:rPr lang="zh-CN" altLang="en-US" sz="2200" smtClean="0"/>
              <a:t> </a:t>
            </a:r>
          </a:p>
          <a:p>
            <a:pPr lvl="1">
              <a:lnSpc>
                <a:spcPct val="130000"/>
              </a:lnSpc>
            </a:pPr>
            <a:r>
              <a:rPr lang="zh-CN" altLang="en-US" sz="2200" b="1" smtClean="0"/>
              <a:t>现金持有量决策</a:t>
            </a:r>
            <a:r>
              <a:rPr lang="zh-CN" altLang="en-US" sz="2200" smtClean="0"/>
              <a:t> </a:t>
            </a:r>
          </a:p>
          <a:p>
            <a:pPr lvl="1">
              <a:lnSpc>
                <a:spcPct val="130000"/>
              </a:lnSpc>
            </a:pPr>
            <a:r>
              <a:rPr lang="zh-CN" altLang="en-US" sz="2200" b="1" smtClean="0"/>
              <a:t>现金的日常控制</a:t>
            </a:r>
            <a:r>
              <a:rPr lang="zh-CN" altLang="en-US" sz="2200" smtClean="0"/>
              <a:t> </a:t>
            </a:r>
          </a:p>
        </p:txBody>
      </p:sp>
      <p:sp>
        <p:nvSpPr>
          <p:cNvPr id="58372" name="Rectangle 7"/>
          <p:cNvSpPr>
            <a:spLocks noChangeArrowheads="1"/>
          </p:cNvSpPr>
          <p:nvPr/>
        </p:nvSpPr>
        <p:spPr bwMode="auto">
          <a:xfrm flipV="1">
            <a:off x="4140200"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373" name="Line 8"/>
          <p:cNvSpPr>
            <a:spLocks noChangeShapeType="1"/>
          </p:cNvSpPr>
          <p:nvPr/>
        </p:nvSpPr>
        <p:spPr bwMode="auto">
          <a:xfrm>
            <a:off x="1331913" y="4581525"/>
            <a:ext cx="2519362" cy="0"/>
          </a:xfrm>
          <a:prstGeom prst="line">
            <a:avLst/>
          </a:prstGeom>
          <a:noFill/>
          <a:ln w="38100">
            <a:solidFill>
              <a:srgbClr val="3333FF"/>
            </a:solidFill>
            <a:round/>
            <a:headEnd/>
            <a:tailEnd type="triangle" w="med" len="med"/>
          </a:ln>
        </p:spPr>
        <p:txBody>
          <a:bodyPr/>
          <a:lstStyle/>
          <a:p>
            <a:endParaRPr lang="zh-CN" altLang="en-US"/>
          </a:p>
        </p:txBody>
      </p:sp>
      <p:sp>
        <p:nvSpPr>
          <p:cNvPr id="58374" name="Line 9"/>
          <p:cNvSpPr>
            <a:spLocks noChangeShapeType="1"/>
          </p:cNvSpPr>
          <p:nvPr/>
        </p:nvSpPr>
        <p:spPr bwMode="auto">
          <a:xfrm flipV="1">
            <a:off x="1547813" y="2492375"/>
            <a:ext cx="0" cy="3168650"/>
          </a:xfrm>
          <a:prstGeom prst="line">
            <a:avLst/>
          </a:prstGeom>
          <a:noFill/>
          <a:ln w="28575">
            <a:solidFill>
              <a:srgbClr val="3333FF"/>
            </a:solidFill>
            <a:round/>
            <a:headEnd/>
            <a:tailEnd type="triangle" w="med" len="med"/>
          </a:ln>
        </p:spPr>
        <p:txBody>
          <a:bodyPr/>
          <a:lstStyle/>
          <a:p>
            <a:endParaRPr lang="zh-CN" altLang="en-US"/>
          </a:p>
        </p:txBody>
      </p:sp>
      <p:sp>
        <p:nvSpPr>
          <p:cNvPr id="58375" name="Arc 10"/>
          <p:cNvSpPr>
            <a:spLocks/>
          </p:cNvSpPr>
          <p:nvPr/>
        </p:nvSpPr>
        <p:spPr bwMode="auto">
          <a:xfrm flipH="1" flipV="1">
            <a:off x="1835150" y="2852738"/>
            <a:ext cx="1368425" cy="1439862"/>
          </a:xfrm>
          <a:custGeom>
            <a:avLst/>
            <a:gdLst>
              <a:gd name="T0" fmla="*/ 0 w 21600"/>
              <a:gd name="T1" fmla="*/ 0 h 21600"/>
              <a:gd name="T2" fmla="*/ 86693842 w 21600"/>
              <a:gd name="T3" fmla="*/ 95981599 h 21600"/>
              <a:gd name="T4" fmla="*/ 0 w 21600"/>
              <a:gd name="T5" fmla="*/ 959815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CC33"/>
            </a:solidFill>
            <a:round/>
            <a:headEnd/>
            <a:tailEnd/>
          </a:ln>
        </p:spPr>
        <p:txBody>
          <a:bodyPr wrap="none" anchor="ctr"/>
          <a:lstStyle/>
          <a:p>
            <a:endParaRPr lang="zh-CN" altLang="en-US"/>
          </a:p>
        </p:txBody>
      </p:sp>
      <p:sp>
        <p:nvSpPr>
          <p:cNvPr id="58376" name="Line 11"/>
          <p:cNvSpPr>
            <a:spLocks noChangeShapeType="1"/>
          </p:cNvSpPr>
          <p:nvPr/>
        </p:nvSpPr>
        <p:spPr bwMode="auto">
          <a:xfrm flipV="1">
            <a:off x="1547813" y="2852738"/>
            <a:ext cx="1800225" cy="1728787"/>
          </a:xfrm>
          <a:prstGeom prst="line">
            <a:avLst/>
          </a:prstGeom>
          <a:noFill/>
          <a:ln w="28575">
            <a:solidFill>
              <a:srgbClr val="33CC33"/>
            </a:solidFill>
            <a:round/>
            <a:headEnd/>
            <a:tailEnd/>
          </a:ln>
        </p:spPr>
        <p:txBody>
          <a:bodyPr/>
          <a:lstStyle/>
          <a:p>
            <a:endParaRPr lang="zh-CN" altLang="en-US"/>
          </a:p>
        </p:txBody>
      </p:sp>
      <p:sp>
        <p:nvSpPr>
          <p:cNvPr id="58377" name="WordArt 12"/>
          <p:cNvSpPr>
            <a:spLocks noChangeArrowheads="1" noChangeShapeType="1" noTextEdit="1"/>
          </p:cNvSpPr>
          <p:nvPr/>
        </p:nvSpPr>
        <p:spPr bwMode="auto">
          <a:xfrm rot="5400000">
            <a:off x="971550" y="4221163"/>
            <a:ext cx="3455987" cy="287338"/>
          </a:xfrm>
          <a:prstGeom prst="rect">
            <a:avLst/>
          </a:prstGeom>
        </p:spPr>
        <p:txBody>
          <a:bodyPr vert="eaVert" wrap="none" fromWordArt="1">
            <a:prstTxWarp prst="textPlain">
              <a:avLst>
                <a:gd name="adj" fmla="val 50000"/>
              </a:avLst>
            </a:prstTxWarp>
          </a:bodyPr>
          <a:lstStyle/>
          <a:p>
            <a:pPr algn="ctr" fontAlgn="auto"/>
            <a:r>
              <a:rPr lang="zh-CN" altLang="en-US" sz="3600" i="1" kern="10">
                <a:ln w="9525">
                  <a:solidFill>
                    <a:srgbClr val="800000"/>
                  </a:solidFill>
                  <a:round/>
                  <a:headEnd/>
                  <a:tailEnd/>
                </a:ln>
                <a:solidFill>
                  <a:srgbClr val="800000"/>
                </a:solidFill>
                <a:effectLst>
                  <a:outerShdw dist="35921" dir="2700000" algn="ctr" rotWithShape="0">
                    <a:srgbClr val="B2B2B2">
                      <a:alpha val="79999"/>
                    </a:srgbClr>
                  </a:outerShdw>
                </a:effectLst>
                <a:latin typeface="宋体"/>
                <a:ea typeface="宋体"/>
              </a:rPr>
              <a:t>？</a:t>
            </a:r>
          </a:p>
        </p:txBody>
      </p:sp>
      <p:sp>
        <p:nvSpPr>
          <p:cNvPr id="58378" name="Rectangle 16"/>
          <p:cNvSpPr>
            <a:spLocks noGrp="1" noChangeArrowheads="1"/>
          </p:cNvSpPr>
          <p:nvPr>
            <p:ph type="title" idx="4294967295"/>
          </p:nvPr>
        </p:nvSpPr>
        <p:spPr/>
        <p:txBody>
          <a:bodyPr/>
          <a:lstStyle/>
          <a:p>
            <a:r>
              <a:rPr lang="zh-CN" altLang="en-US" smtClean="0">
                <a:solidFill>
                  <a:schemeClr val="tx1"/>
                </a:solidFill>
              </a:rPr>
              <a:t>现金管理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r>
              <a:rPr lang="zh-CN" altLang="en-US" sz="2400" b="0" smtClean="0">
                <a:solidFill>
                  <a:schemeClr val="tx1"/>
                </a:solidFill>
                <a:latin typeface="楷体_GB2312" pitchFamily="49" charset="-122"/>
                <a:ea typeface="楷体_GB2312" pitchFamily="49" charset="-122"/>
              </a:rPr>
              <a:t>现金持有决策</a:t>
            </a:r>
          </a:p>
        </p:txBody>
      </p:sp>
      <p:sp>
        <p:nvSpPr>
          <p:cNvPr id="59395" name="Rectangle 3"/>
          <p:cNvSpPr>
            <a:spLocks noGrp="1" noChangeArrowheads="1"/>
          </p:cNvSpPr>
          <p:nvPr>
            <p:ph type="body" idx="4294967295"/>
          </p:nvPr>
        </p:nvSpPr>
        <p:spPr>
          <a:xfrm>
            <a:off x="4643438" y="1052513"/>
            <a:ext cx="3097212" cy="2376487"/>
          </a:xfrm>
          <a:ln>
            <a:solidFill>
              <a:srgbClr val="3333FF"/>
            </a:solidFill>
          </a:ln>
        </p:spPr>
        <p:txBody>
          <a:bodyPr/>
          <a:lstStyle/>
          <a:p>
            <a:pPr>
              <a:lnSpc>
                <a:spcPct val="80000"/>
              </a:lnSpc>
              <a:buClr>
                <a:schemeClr val="accent2"/>
              </a:buClr>
              <a:buFont typeface="Wingdings" pitchFamily="2" charset="2"/>
              <a:buChar char="Ø"/>
            </a:pPr>
            <a:r>
              <a:rPr lang="zh-CN" altLang="en-US" sz="1700" smtClean="0">
                <a:latin typeface="楷体_GB2312" pitchFamily="49" charset="-122"/>
                <a:ea typeface="楷体_GB2312" pitchFamily="49" charset="-122"/>
              </a:rPr>
              <a:t>机会成本</a:t>
            </a:r>
          </a:p>
          <a:p>
            <a:pPr lvl="1">
              <a:lnSpc>
                <a:spcPct val="80000"/>
              </a:lnSpc>
            </a:pPr>
            <a:r>
              <a:rPr lang="zh-CN" altLang="en-US" sz="1500" smtClean="0">
                <a:latin typeface="楷体_GB2312" pitchFamily="49" charset="-122"/>
                <a:ea typeface="楷体_GB2312" pitchFamily="49" charset="-122"/>
              </a:rPr>
              <a:t>企业因保留一定现金余额而增加的管理费用及丧失的投资收益。 </a:t>
            </a:r>
          </a:p>
          <a:p>
            <a:pPr>
              <a:lnSpc>
                <a:spcPct val="80000"/>
              </a:lnSpc>
              <a:buFont typeface="Wingdings" pitchFamily="2" charset="2"/>
              <a:buNone/>
            </a:pPr>
            <a:r>
              <a:rPr lang="zh-CN" altLang="en-US" sz="1200" smtClean="0">
                <a:latin typeface="楷体_GB2312" pitchFamily="49" charset="-122"/>
                <a:ea typeface="楷体_GB2312" pitchFamily="49" charset="-122"/>
              </a:rPr>
              <a:t>机会成本</a:t>
            </a:r>
            <a:r>
              <a:rPr lang="en-US" altLang="zh-CN" sz="1200" smtClean="0">
                <a:latin typeface="楷体_GB2312" pitchFamily="49" charset="-122"/>
                <a:ea typeface="楷体_GB2312" pitchFamily="49" charset="-122"/>
              </a:rPr>
              <a:t>=</a:t>
            </a:r>
            <a:r>
              <a:rPr lang="zh-CN" altLang="en-US" sz="1200" smtClean="0">
                <a:latin typeface="楷体_GB2312" pitchFamily="49" charset="-122"/>
                <a:ea typeface="楷体_GB2312" pitchFamily="49" charset="-122"/>
              </a:rPr>
              <a:t>现金持有量</a:t>
            </a:r>
            <a:r>
              <a:rPr lang="en-US" altLang="zh-CN" sz="1200" smtClean="0">
                <a:latin typeface="楷体_GB2312" pitchFamily="49" charset="-122"/>
                <a:ea typeface="楷体_GB2312" pitchFamily="49" charset="-122"/>
              </a:rPr>
              <a:t>×</a:t>
            </a:r>
            <a:r>
              <a:rPr lang="zh-CN" altLang="en-US" sz="1200" smtClean="0">
                <a:latin typeface="楷体_GB2312" pitchFamily="49" charset="-122"/>
                <a:ea typeface="楷体_GB2312" pitchFamily="49" charset="-122"/>
              </a:rPr>
              <a:t>有价证券利率 </a:t>
            </a:r>
          </a:p>
          <a:p>
            <a:pPr>
              <a:lnSpc>
                <a:spcPct val="80000"/>
              </a:lnSpc>
              <a:buClr>
                <a:schemeClr val="hlink"/>
              </a:buClr>
              <a:buFont typeface="Wingdings" pitchFamily="2" charset="2"/>
              <a:buChar char="Ø"/>
            </a:pPr>
            <a:r>
              <a:rPr lang="zh-CN" altLang="en-US" sz="1700" smtClean="0">
                <a:latin typeface="楷体_GB2312" pitchFamily="49" charset="-122"/>
                <a:ea typeface="楷体_GB2312" pitchFamily="49" charset="-122"/>
              </a:rPr>
              <a:t>短缺成本</a:t>
            </a:r>
          </a:p>
          <a:p>
            <a:pPr lvl="1">
              <a:lnSpc>
                <a:spcPct val="80000"/>
              </a:lnSpc>
            </a:pPr>
            <a:r>
              <a:rPr lang="zh-CN" altLang="en-US" sz="1500" smtClean="0">
                <a:latin typeface="楷体_GB2312" pitchFamily="49" charset="-122"/>
                <a:ea typeface="楷体_GB2312" pitchFamily="49" charset="-122"/>
              </a:rPr>
              <a:t>在现金持有量不足而又无法及时将其他资产变现而给公司造成的损失</a:t>
            </a:r>
            <a:r>
              <a:rPr lang="zh-CN" altLang="en-US" sz="1500" smtClean="0"/>
              <a:t>。 </a:t>
            </a:r>
          </a:p>
        </p:txBody>
      </p:sp>
      <p:sp>
        <p:nvSpPr>
          <p:cNvPr id="59396" name="AutoShape 4"/>
          <p:cNvSpPr>
            <a:spLocks noChangeArrowheads="1"/>
          </p:cNvSpPr>
          <p:nvPr/>
        </p:nvSpPr>
        <p:spPr bwMode="auto">
          <a:xfrm>
            <a:off x="3203575" y="1773238"/>
            <a:ext cx="1441450" cy="936625"/>
          </a:xfrm>
          <a:prstGeom prst="chevron">
            <a:avLst>
              <a:gd name="adj" fmla="val 38475"/>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rPr>
              <a:t>现金的成本</a:t>
            </a:r>
          </a:p>
        </p:txBody>
      </p:sp>
      <p:sp>
        <p:nvSpPr>
          <p:cNvPr id="59397" name="AutoShape 5"/>
          <p:cNvSpPr>
            <a:spLocks noChangeArrowheads="1"/>
          </p:cNvSpPr>
          <p:nvPr/>
        </p:nvSpPr>
        <p:spPr bwMode="auto">
          <a:xfrm>
            <a:off x="323850" y="1700213"/>
            <a:ext cx="2735263" cy="720725"/>
          </a:xfrm>
          <a:prstGeom prst="plaque">
            <a:avLst>
              <a:gd name="adj" fmla="val 16667"/>
            </a:avLst>
          </a:prstGeom>
          <a:solidFill>
            <a:srgbClr val="0066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ea typeface="楷体_GB2312" pitchFamily="49" charset="-122"/>
              </a:rPr>
              <a:t>成本分析模型</a:t>
            </a:r>
          </a:p>
        </p:txBody>
      </p:sp>
      <p:sp>
        <p:nvSpPr>
          <p:cNvPr id="59398" name="AutoShape 26"/>
          <p:cNvSpPr>
            <a:spLocks noChangeAspect="1" noChangeArrowheads="1"/>
          </p:cNvSpPr>
          <p:nvPr/>
        </p:nvSpPr>
        <p:spPr bwMode="auto">
          <a:xfrm>
            <a:off x="1258888" y="3213100"/>
            <a:ext cx="6119812" cy="3168650"/>
          </a:xfrm>
          <a:prstGeom prst="rect">
            <a:avLst/>
          </a:prstGeom>
          <a:noFill/>
          <a:ln w="9525">
            <a:noFill/>
            <a:miter lim="800000"/>
            <a:headEnd/>
            <a:tailEnd/>
          </a:ln>
        </p:spPr>
        <p:txBody>
          <a:bodyPr/>
          <a:lstStyle/>
          <a:p>
            <a:pPr marL="342900" indent="-342900"/>
            <a:endParaRPr lang="zh-CN" altLang="en-US"/>
          </a:p>
        </p:txBody>
      </p:sp>
      <p:grpSp>
        <p:nvGrpSpPr>
          <p:cNvPr id="2" name="Group 46"/>
          <p:cNvGrpSpPr>
            <a:grpSpLocks/>
          </p:cNvGrpSpPr>
          <p:nvPr/>
        </p:nvGrpSpPr>
        <p:grpSpPr bwMode="auto">
          <a:xfrm>
            <a:off x="1204913" y="3416300"/>
            <a:ext cx="6119812" cy="2976563"/>
            <a:chOff x="759" y="2152"/>
            <a:chExt cx="3855" cy="1875"/>
          </a:xfrm>
        </p:grpSpPr>
        <p:sp>
          <p:nvSpPr>
            <p:cNvPr id="59402" name="Line 28"/>
            <p:cNvSpPr>
              <a:spLocks noChangeShapeType="1"/>
            </p:cNvSpPr>
            <p:nvPr/>
          </p:nvSpPr>
          <p:spPr bwMode="auto">
            <a:xfrm flipV="1">
              <a:off x="1280" y="2230"/>
              <a:ext cx="0" cy="1563"/>
            </a:xfrm>
            <a:prstGeom prst="line">
              <a:avLst/>
            </a:prstGeom>
            <a:noFill/>
            <a:ln w="9525">
              <a:solidFill>
                <a:srgbClr val="000000"/>
              </a:solidFill>
              <a:round/>
              <a:headEnd/>
              <a:tailEnd type="triangle" w="med" len="med"/>
            </a:ln>
          </p:spPr>
          <p:txBody>
            <a:bodyPr/>
            <a:lstStyle/>
            <a:p>
              <a:endParaRPr lang="zh-CN" altLang="en-US"/>
            </a:p>
          </p:txBody>
        </p:sp>
        <p:sp>
          <p:nvSpPr>
            <p:cNvPr id="59403" name="Line 29"/>
            <p:cNvSpPr>
              <a:spLocks noChangeShapeType="1"/>
            </p:cNvSpPr>
            <p:nvPr/>
          </p:nvSpPr>
          <p:spPr bwMode="auto">
            <a:xfrm>
              <a:off x="1280" y="3793"/>
              <a:ext cx="2813" cy="1"/>
            </a:xfrm>
            <a:prstGeom prst="line">
              <a:avLst/>
            </a:prstGeom>
            <a:noFill/>
            <a:ln w="9525">
              <a:solidFill>
                <a:srgbClr val="000000"/>
              </a:solidFill>
              <a:round/>
              <a:headEnd/>
              <a:tailEnd type="triangle" w="med" len="med"/>
            </a:ln>
          </p:spPr>
          <p:txBody>
            <a:bodyPr/>
            <a:lstStyle/>
            <a:p>
              <a:endParaRPr lang="zh-CN" altLang="en-US"/>
            </a:p>
          </p:txBody>
        </p:sp>
        <p:sp>
          <p:nvSpPr>
            <p:cNvPr id="59404" name="Line 30"/>
            <p:cNvSpPr>
              <a:spLocks noChangeShapeType="1"/>
            </p:cNvSpPr>
            <p:nvPr/>
          </p:nvSpPr>
          <p:spPr bwMode="auto">
            <a:xfrm flipV="1">
              <a:off x="1280" y="2849"/>
              <a:ext cx="1266" cy="6"/>
            </a:xfrm>
            <a:prstGeom prst="line">
              <a:avLst/>
            </a:prstGeom>
            <a:noFill/>
            <a:ln w="9525">
              <a:solidFill>
                <a:srgbClr val="000000"/>
              </a:solidFill>
              <a:prstDash val="dash"/>
              <a:round/>
              <a:headEnd/>
              <a:tailEnd/>
            </a:ln>
          </p:spPr>
          <p:txBody>
            <a:bodyPr/>
            <a:lstStyle/>
            <a:p>
              <a:endParaRPr lang="zh-CN" altLang="en-US"/>
            </a:p>
          </p:txBody>
        </p:sp>
        <p:sp>
          <p:nvSpPr>
            <p:cNvPr id="59405" name="未知"/>
            <p:cNvSpPr>
              <a:spLocks/>
            </p:cNvSpPr>
            <p:nvPr/>
          </p:nvSpPr>
          <p:spPr bwMode="auto">
            <a:xfrm>
              <a:off x="1384" y="2308"/>
              <a:ext cx="2562" cy="1368"/>
            </a:xfrm>
            <a:custGeom>
              <a:avLst/>
              <a:gdLst>
                <a:gd name="T0" fmla="*/ 0 w 4426"/>
                <a:gd name="T1" fmla="*/ 0 h 2731"/>
                <a:gd name="T2" fmla="*/ 981 w 4426"/>
                <a:gd name="T3" fmla="*/ 987 h 2731"/>
                <a:gd name="T4" fmla="*/ 2562 w 4426"/>
                <a:gd name="T5" fmla="*/ 1368 h 2731"/>
                <a:gd name="T6" fmla="*/ 0 60000 65536"/>
                <a:gd name="T7" fmla="*/ 0 60000 65536"/>
                <a:gd name="T8" fmla="*/ 0 60000 65536"/>
                <a:gd name="T9" fmla="*/ 0 w 4426"/>
                <a:gd name="T10" fmla="*/ 0 h 2731"/>
                <a:gd name="T11" fmla="*/ 4426 w 4426"/>
                <a:gd name="T12" fmla="*/ 2731 h 2731"/>
              </a:gdLst>
              <a:ahLst/>
              <a:cxnLst>
                <a:cxn ang="T6">
                  <a:pos x="T0" y="T1"/>
                </a:cxn>
                <a:cxn ang="T7">
                  <a:pos x="T2" y="T3"/>
                </a:cxn>
                <a:cxn ang="T8">
                  <a:pos x="T4" y="T5"/>
                </a:cxn>
              </a:cxnLst>
              <a:rect l="T9" t="T10" r="T11" b="T12"/>
              <a:pathLst>
                <a:path w="4426" h="2731">
                  <a:moveTo>
                    <a:pt x="0" y="0"/>
                  </a:moveTo>
                  <a:cubicBezTo>
                    <a:pt x="282" y="328"/>
                    <a:pt x="957" y="1516"/>
                    <a:pt x="1695" y="1971"/>
                  </a:cubicBezTo>
                  <a:cubicBezTo>
                    <a:pt x="2433" y="2426"/>
                    <a:pt x="3857" y="2573"/>
                    <a:pt x="4426" y="2731"/>
                  </a:cubicBezTo>
                </a:path>
              </a:pathLst>
            </a:custGeom>
            <a:noFill/>
            <a:ln w="19050">
              <a:solidFill>
                <a:srgbClr val="000000"/>
              </a:solidFill>
              <a:round/>
              <a:headEnd/>
              <a:tailEnd/>
            </a:ln>
          </p:spPr>
          <p:txBody>
            <a:bodyPr/>
            <a:lstStyle/>
            <a:p>
              <a:endParaRPr lang="zh-CN" altLang="en-US"/>
            </a:p>
          </p:txBody>
        </p:sp>
        <p:sp>
          <p:nvSpPr>
            <p:cNvPr id="59406" name="Line 32"/>
            <p:cNvSpPr>
              <a:spLocks noChangeShapeType="1"/>
            </p:cNvSpPr>
            <p:nvPr/>
          </p:nvSpPr>
          <p:spPr bwMode="auto">
            <a:xfrm flipV="1">
              <a:off x="1280" y="2855"/>
              <a:ext cx="2813" cy="938"/>
            </a:xfrm>
            <a:prstGeom prst="line">
              <a:avLst/>
            </a:prstGeom>
            <a:noFill/>
            <a:ln w="19050">
              <a:solidFill>
                <a:srgbClr val="000000"/>
              </a:solidFill>
              <a:round/>
              <a:headEnd/>
              <a:tailEnd/>
            </a:ln>
          </p:spPr>
          <p:txBody>
            <a:bodyPr/>
            <a:lstStyle/>
            <a:p>
              <a:endParaRPr lang="zh-CN" altLang="en-US"/>
            </a:p>
          </p:txBody>
        </p:sp>
        <p:sp>
          <p:nvSpPr>
            <p:cNvPr id="59407" name="未知"/>
            <p:cNvSpPr>
              <a:spLocks/>
            </p:cNvSpPr>
            <p:nvPr/>
          </p:nvSpPr>
          <p:spPr bwMode="auto">
            <a:xfrm>
              <a:off x="1437" y="2288"/>
              <a:ext cx="2588" cy="594"/>
            </a:xfrm>
            <a:custGeom>
              <a:avLst/>
              <a:gdLst>
                <a:gd name="T0" fmla="*/ 0 w 4470"/>
                <a:gd name="T1" fmla="*/ 0 h 1184"/>
                <a:gd name="T2" fmla="*/ 1070 w 4470"/>
                <a:gd name="T3" fmla="*/ 559 h 1184"/>
                <a:gd name="T4" fmla="*/ 2588 w 4470"/>
                <a:gd name="T5" fmla="*/ 211 h 1184"/>
                <a:gd name="T6" fmla="*/ 0 60000 65536"/>
                <a:gd name="T7" fmla="*/ 0 60000 65536"/>
                <a:gd name="T8" fmla="*/ 0 60000 65536"/>
                <a:gd name="T9" fmla="*/ 0 w 4470"/>
                <a:gd name="T10" fmla="*/ 0 h 1184"/>
                <a:gd name="T11" fmla="*/ 4470 w 4470"/>
                <a:gd name="T12" fmla="*/ 1184 h 1184"/>
              </a:gdLst>
              <a:ahLst/>
              <a:cxnLst>
                <a:cxn ang="T6">
                  <a:pos x="T0" y="T1"/>
                </a:cxn>
                <a:cxn ang="T7">
                  <a:pos x="T2" y="T3"/>
                </a:cxn>
                <a:cxn ang="T8">
                  <a:pos x="T4" y="T5"/>
                </a:cxn>
              </a:cxnLst>
              <a:rect l="T9" t="T10" r="T11" b="T12"/>
              <a:pathLst>
                <a:path w="4470" h="1184">
                  <a:moveTo>
                    <a:pt x="0" y="0"/>
                  </a:moveTo>
                  <a:cubicBezTo>
                    <a:pt x="308" y="186"/>
                    <a:pt x="1103" y="1044"/>
                    <a:pt x="1848" y="1114"/>
                  </a:cubicBezTo>
                  <a:cubicBezTo>
                    <a:pt x="2593" y="1184"/>
                    <a:pt x="3924" y="566"/>
                    <a:pt x="4470" y="421"/>
                  </a:cubicBezTo>
                </a:path>
              </a:pathLst>
            </a:custGeom>
            <a:noFill/>
            <a:ln w="19050">
              <a:solidFill>
                <a:srgbClr val="000000"/>
              </a:solidFill>
              <a:round/>
              <a:headEnd/>
              <a:tailEnd/>
            </a:ln>
          </p:spPr>
          <p:txBody>
            <a:bodyPr/>
            <a:lstStyle/>
            <a:p>
              <a:endParaRPr lang="zh-CN" altLang="en-US"/>
            </a:p>
          </p:txBody>
        </p:sp>
        <p:sp>
          <p:nvSpPr>
            <p:cNvPr id="59408" name="Line 34"/>
            <p:cNvSpPr>
              <a:spLocks noChangeShapeType="1"/>
            </p:cNvSpPr>
            <p:nvPr/>
          </p:nvSpPr>
          <p:spPr bwMode="auto">
            <a:xfrm flipH="1">
              <a:off x="2530" y="2855"/>
              <a:ext cx="1" cy="938"/>
            </a:xfrm>
            <a:prstGeom prst="line">
              <a:avLst/>
            </a:prstGeom>
            <a:noFill/>
            <a:ln w="9525">
              <a:solidFill>
                <a:srgbClr val="000000"/>
              </a:solidFill>
              <a:prstDash val="dash"/>
              <a:round/>
              <a:headEnd/>
              <a:tailEnd/>
            </a:ln>
          </p:spPr>
          <p:txBody>
            <a:bodyPr/>
            <a:lstStyle/>
            <a:p>
              <a:endParaRPr lang="zh-CN" altLang="en-US"/>
            </a:p>
          </p:txBody>
        </p:sp>
        <p:sp>
          <p:nvSpPr>
            <p:cNvPr id="59409" name="Rectangle 35"/>
            <p:cNvSpPr>
              <a:spLocks noChangeArrowheads="1"/>
            </p:cNvSpPr>
            <p:nvPr/>
          </p:nvSpPr>
          <p:spPr bwMode="auto">
            <a:xfrm>
              <a:off x="3989" y="2308"/>
              <a:ext cx="625" cy="235"/>
            </a:xfrm>
            <a:prstGeom prst="rect">
              <a:avLst/>
            </a:prstGeom>
            <a:noFill/>
            <a:ln w="9525">
              <a:noFill/>
              <a:miter lim="800000"/>
              <a:headEnd/>
              <a:tailEnd/>
            </a:ln>
          </p:spPr>
          <p:txBody>
            <a:bodyPr/>
            <a:lstStyle/>
            <a:p>
              <a:pPr marL="342900" indent="-342900" algn="just">
                <a:buFont typeface="Wingdings" pitchFamily="2" charset="2"/>
                <a:buNone/>
              </a:pPr>
              <a:r>
                <a:rPr lang="zh-CN" altLang="en-US" sz="900" b="0">
                  <a:latin typeface="Times New Roman" pitchFamily="18" charset="0"/>
                </a:rPr>
                <a:t>    </a:t>
              </a:r>
              <a:r>
                <a:rPr lang="zh-CN" altLang="en-US" sz="1000" b="0">
                  <a:latin typeface="Times New Roman" pitchFamily="18" charset="0"/>
                </a:rPr>
                <a:t>总成本</a:t>
              </a:r>
              <a:endParaRPr lang="zh-CN" altLang="en-US" sz="1000"/>
            </a:p>
          </p:txBody>
        </p:sp>
        <p:sp>
          <p:nvSpPr>
            <p:cNvPr id="59410" name="Rectangle 36"/>
            <p:cNvSpPr>
              <a:spLocks noChangeArrowheads="1"/>
            </p:cNvSpPr>
            <p:nvPr/>
          </p:nvSpPr>
          <p:spPr bwMode="auto">
            <a:xfrm>
              <a:off x="3753" y="2832"/>
              <a:ext cx="730" cy="235"/>
            </a:xfrm>
            <a:prstGeom prst="rect">
              <a:avLst/>
            </a:prstGeom>
            <a:noFill/>
            <a:ln w="9525">
              <a:noFill/>
              <a:miter lim="800000"/>
              <a:headEnd/>
              <a:tailEnd/>
            </a:ln>
          </p:spPr>
          <p:txBody>
            <a:bodyPr/>
            <a:lstStyle/>
            <a:p>
              <a:pPr marL="342900" indent="-342900" algn="just">
                <a:buFont typeface="Wingdings" pitchFamily="2" charset="2"/>
                <a:buNone/>
              </a:pPr>
              <a:r>
                <a:rPr lang="zh-CN" altLang="en-US" sz="1000" b="0">
                  <a:latin typeface="Times New Roman" pitchFamily="18" charset="0"/>
                </a:rPr>
                <a:t>              机会成本</a:t>
              </a:r>
              <a:endParaRPr lang="zh-CN" altLang="en-US" sz="1000"/>
            </a:p>
          </p:txBody>
        </p:sp>
        <p:sp>
          <p:nvSpPr>
            <p:cNvPr id="59411" name="Rectangle 37"/>
            <p:cNvSpPr>
              <a:spLocks noChangeArrowheads="1"/>
            </p:cNvSpPr>
            <p:nvPr/>
          </p:nvSpPr>
          <p:spPr bwMode="auto">
            <a:xfrm>
              <a:off x="3676" y="3551"/>
              <a:ext cx="730" cy="234"/>
            </a:xfrm>
            <a:prstGeom prst="rect">
              <a:avLst/>
            </a:prstGeom>
            <a:noFill/>
            <a:ln w="9525">
              <a:noFill/>
              <a:miter lim="800000"/>
              <a:headEnd/>
              <a:tailEnd/>
            </a:ln>
          </p:spPr>
          <p:txBody>
            <a:bodyPr/>
            <a:lstStyle/>
            <a:p>
              <a:pPr marL="342900" indent="-342900" algn="just">
                <a:buFont typeface="Wingdings" pitchFamily="2" charset="2"/>
                <a:buNone/>
              </a:pPr>
              <a:r>
                <a:rPr lang="zh-CN" altLang="en-US" sz="1000" b="0">
                  <a:latin typeface="Times New Roman" pitchFamily="18" charset="0"/>
                </a:rPr>
                <a:t>             短缺成本</a:t>
              </a:r>
              <a:endParaRPr lang="zh-CN" altLang="en-US" sz="1000"/>
            </a:p>
          </p:txBody>
        </p:sp>
        <p:sp>
          <p:nvSpPr>
            <p:cNvPr id="59412" name="Rectangle 38"/>
            <p:cNvSpPr>
              <a:spLocks noChangeArrowheads="1"/>
            </p:cNvSpPr>
            <p:nvPr/>
          </p:nvSpPr>
          <p:spPr bwMode="auto">
            <a:xfrm>
              <a:off x="2336" y="3793"/>
              <a:ext cx="688" cy="234"/>
            </a:xfrm>
            <a:prstGeom prst="rect">
              <a:avLst/>
            </a:prstGeom>
            <a:noFill/>
            <a:ln w="9525">
              <a:noFill/>
              <a:miter lim="800000"/>
              <a:headEnd/>
              <a:tailEnd/>
            </a:ln>
          </p:spPr>
          <p:txBody>
            <a:bodyPr/>
            <a:lstStyle/>
            <a:p>
              <a:pPr marL="342900" indent="-342900" algn="just">
                <a:buFont typeface="Wingdings" pitchFamily="2" charset="2"/>
                <a:buNone/>
              </a:pPr>
              <a:r>
                <a:rPr lang="zh-CN" altLang="en-US" sz="1000" b="0">
                  <a:latin typeface="Times New Roman" pitchFamily="18" charset="0"/>
                </a:rPr>
                <a:t>最佳持有量</a:t>
              </a:r>
              <a:endParaRPr lang="zh-CN" altLang="en-US" sz="1000"/>
            </a:p>
          </p:txBody>
        </p:sp>
        <p:sp>
          <p:nvSpPr>
            <p:cNvPr id="59413" name="Rectangle 39"/>
            <p:cNvSpPr>
              <a:spLocks noChangeArrowheads="1"/>
            </p:cNvSpPr>
            <p:nvPr/>
          </p:nvSpPr>
          <p:spPr bwMode="auto">
            <a:xfrm>
              <a:off x="759" y="2777"/>
              <a:ext cx="452" cy="235"/>
            </a:xfrm>
            <a:prstGeom prst="rect">
              <a:avLst/>
            </a:prstGeom>
            <a:noFill/>
            <a:ln w="9525">
              <a:noFill/>
              <a:miter lim="800000"/>
              <a:headEnd/>
              <a:tailEnd/>
            </a:ln>
          </p:spPr>
          <p:txBody>
            <a:bodyPr lIns="0" rIns="0"/>
            <a:lstStyle/>
            <a:p>
              <a:pPr marL="342900" indent="-342900" algn="just">
                <a:buFont typeface="Wingdings" pitchFamily="2" charset="2"/>
                <a:buNone/>
              </a:pPr>
              <a:r>
                <a:rPr lang="zh-CN" altLang="en-US" sz="900" b="0">
                  <a:latin typeface="Times New Roman" pitchFamily="18" charset="0"/>
                </a:rPr>
                <a:t>    </a:t>
              </a:r>
              <a:r>
                <a:rPr lang="zh-CN" altLang="en-US" sz="1000" b="0">
                  <a:latin typeface="Times New Roman" pitchFamily="18" charset="0"/>
                </a:rPr>
                <a:t>最低成本</a:t>
              </a:r>
              <a:r>
                <a:rPr lang="zh-CN" altLang="en-US" sz="900" b="0" baseline="30000">
                  <a:latin typeface="Times New Roman" pitchFamily="18" charset="0"/>
                </a:rPr>
                <a:t>*</a:t>
              </a:r>
              <a:endParaRPr lang="zh-CN" altLang="en-US"/>
            </a:p>
          </p:txBody>
        </p:sp>
        <p:sp>
          <p:nvSpPr>
            <p:cNvPr id="59414" name="Rectangle 40"/>
            <p:cNvSpPr>
              <a:spLocks noChangeArrowheads="1"/>
            </p:cNvSpPr>
            <p:nvPr/>
          </p:nvSpPr>
          <p:spPr bwMode="auto">
            <a:xfrm>
              <a:off x="967" y="3715"/>
              <a:ext cx="313" cy="234"/>
            </a:xfrm>
            <a:prstGeom prst="rect">
              <a:avLst/>
            </a:prstGeom>
            <a:noFill/>
            <a:ln w="9525">
              <a:noFill/>
              <a:miter lim="800000"/>
              <a:headEnd/>
              <a:tailEnd/>
            </a:ln>
          </p:spPr>
          <p:txBody>
            <a:bodyPr/>
            <a:lstStyle/>
            <a:p>
              <a:pPr marL="342900" indent="-342900" algn="just"/>
              <a:r>
                <a:rPr lang="en-US" altLang="zh-CN" sz="900" b="0">
                  <a:latin typeface="Times New Roman" pitchFamily="18" charset="0"/>
                </a:rPr>
                <a:t>O</a:t>
              </a:r>
              <a:endParaRPr lang="en-US" altLang="zh-CN"/>
            </a:p>
          </p:txBody>
        </p:sp>
        <p:sp>
          <p:nvSpPr>
            <p:cNvPr id="59415" name="Rectangle 41"/>
            <p:cNvSpPr>
              <a:spLocks noChangeArrowheads="1"/>
            </p:cNvSpPr>
            <p:nvPr/>
          </p:nvSpPr>
          <p:spPr bwMode="auto">
            <a:xfrm>
              <a:off x="863" y="2152"/>
              <a:ext cx="417" cy="235"/>
            </a:xfrm>
            <a:prstGeom prst="rect">
              <a:avLst/>
            </a:prstGeom>
            <a:noFill/>
            <a:ln w="9525">
              <a:noFill/>
              <a:miter lim="800000"/>
              <a:headEnd/>
              <a:tailEnd/>
            </a:ln>
          </p:spPr>
          <p:txBody>
            <a:bodyPr/>
            <a:lstStyle/>
            <a:p>
              <a:pPr marL="342900" indent="-342900" algn="just">
                <a:buFont typeface="Wingdings" pitchFamily="2" charset="2"/>
                <a:buNone/>
              </a:pPr>
              <a:r>
                <a:rPr lang="zh-CN" altLang="en-US" sz="900" b="0">
                  <a:latin typeface="Times New Roman" pitchFamily="18" charset="0"/>
                </a:rPr>
                <a:t>       </a:t>
              </a:r>
              <a:r>
                <a:rPr lang="zh-CN" altLang="en-US" sz="1000" b="0">
                  <a:latin typeface="Times New Roman" pitchFamily="18" charset="0"/>
                </a:rPr>
                <a:t>成本</a:t>
              </a:r>
              <a:endParaRPr lang="zh-CN" altLang="en-US" sz="1000"/>
            </a:p>
          </p:txBody>
        </p:sp>
      </p:grpSp>
      <p:grpSp>
        <p:nvGrpSpPr>
          <p:cNvPr id="3" name="Group 42"/>
          <p:cNvGrpSpPr>
            <a:grpSpLocks/>
          </p:cNvGrpSpPr>
          <p:nvPr/>
        </p:nvGrpSpPr>
        <p:grpSpPr bwMode="auto">
          <a:xfrm>
            <a:off x="5508625" y="6021388"/>
            <a:ext cx="1571625" cy="373062"/>
            <a:chOff x="0" y="0"/>
            <a:chExt cx="1096" cy="408"/>
          </a:xfrm>
        </p:grpSpPr>
        <p:sp>
          <p:nvSpPr>
            <p:cNvPr id="59401" name="Rectangle 43"/>
            <p:cNvSpPr>
              <a:spLocks noChangeArrowheads="1"/>
            </p:cNvSpPr>
            <p:nvPr/>
          </p:nvSpPr>
          <p:spPr bwMode="auto">
            <a:xfrm>
              <a:off x="0" y="0"/>
              <a:ext cx="1096" cy="408"/>
            </a:xfrm>
            <a:prstGeom prst="rect">
              <a:avLst/>
            </a:prstGeom>
            <a:noFill/>
            <a:ln w="9525">
              <a:noFill/>
              <a:miter lim="800000"/>
              <a:headEnd/>
              <a:tailEnd/>
            </a:ln>
          </p:spPr>
          <p:txBody>
            <a:bodyPr/>
            <a:lstStyle/>
            <a:p>
              <a:pPr marL="342900" indent="-342900" algn="just">
                <a:buFont typeface="Wingdings" pitchFamily="2" charset="2"/>
                <a:buNone/>
              </a:pPr>
              <a:r>
                <a:rPr lang="zh-CN" altLang="en-US" sz="1000" b="0">
                  <a:latin typeface="Times New Roman" pitchFamily="18" charset="0"/>
                </a:rPr>
                <a:t>                       现金持有量</a:t>
              </a:r>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r>
              <a:rPr lang="zh-CN" altLang="en-US" sz="2400" b="0" smtClean="0">
                <a:ea typeface="楷体_GB2312" pitchFamily="49" charset="-122"/>
              </a:rPr>
              <a:t>现金持有决策</a:t>
            </a:r>
          </a:p>
        </p:txBody>
      </p:sp>
      <p:sp>
        <p:nvSpPr>
          <p:cNvPr id="61443" name="AutoShape 4"/>
          <p:cNvSpPr>
            <a:spLocks noChangeArrowheads="1"/>
          </p:cNvSpPr>
          <p:nvPr/>
        </p:nvSpPr>
        <p:spPr bwMode="auto">
          <a:xfrm>
            <a:off x="900113" y="1916113"/>
            <a:ext cx="2592387" cy="720725"/>
          </a:xfrm>
          <a:prstGeom prst="plaque">
            <a:avLst>
              <a:gd name="adj" fmla="val 16667"/>
            </a:avLst>
          </a:prstGeom>
          <a:solidFill>
            <a:srgbClr val="0066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ea typeface="楷体_GB2312" pitchFamily="49" charset="-122"/>
              </a:rPr>
              <a:t>存货模型</a:t>
            </a:r>
          </a:p>
        </p:txBody>
      </p:sp>
      <p:sp>
        <p:nvSpPr>
          <p:cNvPr id="61444" name="Rectangle 6"/>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sp>
        <p:nvSpPr>
          <p:cNvPr id="61445"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61446" name="AutoShape 11"/>
          <p:cNvSpPr>
            <a:spLocks noChangeAspect="1" noChangeArrowheads="1"/>
          </p:cNvSpPr>
          <p:nvPr/>
        </p:nvSpPr>
        <p:spPr bwMode="auto">
          <a:xfrm>
            <a:off x="1979613" y="2708275"/>
            <a:ext cx="5472112" cy="3600450"/>
          </a:xfrm>
          <a:prstGeom prst="rect">
            <a:avLst/>
          </a:prstGeom>
          <a:noFill/>
          <a:ln w="9525">
            <a:noFill/>
            <a:miter lim="800000"/>
            <a:headEnd/>
            <a:tailEnd/>
          </a:ln>
        </p:spPr>
        <p:txBody>
          <a:bodyPr lIns="18000"/>
          <a:lstStyle/>
          <a:p>
            <a:pPr marL="342900" indent="-342900"/>
            <a:endParaRPr lang="zh-CN" altLang="en-US"/>
          </a:p>
        </p:txBody>
      </p:sp>
      <p:sp>
        <p:nvSpPr>
          <p:cNvPr id="61447" name="Line 12"/>
          <p:cNvSpPr>
            <a:spLocks noChangeShapeType="1"/>
          </p:cNvSpPr>
          <p:nvPr/>
        </p:nvSpPr>
        <p:spPr bwMode="auto">
          <a:xfrm flipV="1">
            <a:off x="2951163" y="3308350"/>
            <a:ext cx="1587" cy="2251075"/>
          </a:xfrm>
          <a:prstGeom prst="line">
            <a:avLst/>
          </a:prstGeom>
          <a:noFill/>
          <a:ln w="9525">
            <a:solidFill>
              <a:srgbClr val="000000"/>
            </a:solidFill>
            <a:round/>
            <a:headEnd/>
            <a:tailEnd type="triangle" w="med" len="med"/>
          </a:ln>
        </p:spPr>
        <p:txBody>
          <a:bodyPr lIns="18000"/>
          <a:lstStyle/>
          <a:p>
            <a:endParaRPr lang="zh-CN" altLang="en-US"/>
          </a:p>
        </p:txBody>
      </p:sp>
      <p:sp>
        <p:nvSpPr>
          <p:cNvPr id="61448" name="Line 13"/>
          <p:cNvSpPr>
            <a:spLocks noChangeShapeType="1"/>
          </p:cNvSpPr>
          <p:nvPr/>
        </p:nvSpPr>
        <p:spPr bwMode="auto">
          <a:xfrm>
            <a:off x="2951163" y="5559425"/>
            <a:ext cx="4140200" cy="1588"/>
          </a:xfrm>
          <a:prstGeom prst="line">
            <a:avLst/>
          </a:prstGeom>
          <a:noFill/>
          <a:ln w="9525">
            <a:solidFill>
              <a:srgbClr val="000000"/>
            </a:solidFill>
            <a:round/>
            <a:headEnd/>
            <a:tailEnd type="triangle" w="med" len="med"/>
          </a:ln>
        </p:spPr>
        <p:txBody>
          <a:bodyPr lIns="18000"/>
          <a:lstStyle/>
          <a:p>
            <a:endParaRPr lang="zh-CN" altLang="en-US"/>
          </a:p>
        </p:txBody>
      </p:sp>
      <p:sp>
        <p:nvSpPr>
          <p:cNvPr id="61449" name="Line 14"/>
          <p:cNvSpPr>
            <a:spLocks noChangeShapeType="1"/>
          </p:cNvSpPr>
          <p:nvPr/>
        </p:nvSpPr>
        <p:spPr bwMode="auto">
          <a:xfrm>
            <a:off x="2951163" y="3908425"/>
            <a:ext cx="900112" cy="1651000"/>
          </a:xfrm>
          <a:prstGeom prst="line">
            <a:avLst/>
          </a:prstGeom>
          <a:noFill/>
          <a:ln w="9525">
            <a:solidFill>
              <a:srgbClr val="000000"/>
            </a:solidFill>
            <a:round/>
            <a:headEnd/>
            <a:tailEnd/>
          </a:ln>
        </p:spPr>
        <p:txBody>
          <a:bodyPr lIns="18000"/>
          <a:lstStyle/>
          <a:p>
            <a:endParaRPr lang="zh-CN" altLang="en-US"/>
          </a:p>
        </p:txBody>
      </p:sp>
      <p:sp>
        <p:nvSpPr>
          <p:cNvPr id="61450" name="Line 15"/>
          <p:cNvSpPr>
            <a:spLocks noChangeShapeType="1"/>
          </p:cNvSpPr>
          <p:nvPr/>
        </p:nvSpPr>
        <p:spPr bwMode="auto">
          <a:xfrm flipV="1">
            <a:off x="3851275" y="3908425"/>
            <a:ext cx="1588" cy="1652588"/>
          </a:xfrm>
          <a:prstGeom prst="line">
            <a:avLst/>
          </a:prstGeom>
          <a:noFill/>
          <a:ln w="9525">
            <a:solidFill>
              <a:srgbClr val="000000"/>
            </a:solidFill>
            <a:round/>
            <a:headEnd/>
            <a:tailEnd/>
          </a:ln>
        </p:spPr>
        <p:txBody>
          <a:bodyPr lIns="18000"/>
          <a:lstStyle/>
          <a:p>
            <a:endParaRPr lang="zh-CN" altLang="en-US"/>
          </a:p>
        </p:txBody>
      </p:sp>
      <p:sp>
        <p:nvSpPr>
          <p:cNvPr id="61451" name="Line 16"/>
          <p:cNvSpPr>
            <a:spLocks noChangeShapeType="1"/>
          </p:cNvSpPr>
          <p:nvPr/>
        </p:nvSpPr>
        <p:spPr bwMode="auto">
          <a:xfrm>
            <a:off x="3851275" y="3908425"/>
            <a:ext cx="900113" cy="1652588"/>
          </a:xfrm>
          <a:prstGeom prst="line">
            <a:avLst/>
          </a:prstGeom>
          <a:noFill/>
          <a:ln w="9525">
            <a:solidFill>
              <a:srgbClr val="000000"/>
            </a:solidFill>
            <a:round/>
            <a:headEnd/>
            <a:tailEnd/>
          </a:ln>
        </p:spPr>
        <p:txBody>
          <a:bodyPr lIns="18000"/>
          <a:lstStyle/>
          <a:p>
            <a:endParaRPr lang="zh-CN" altLang="en-US"/>
          </a:p>
        </p:txBody>
      </p:sp>
      <p:sp>
        <p:nvSpPr>
          <p:cNvPr id="61452" name="Line 17"/>
          <p:cNvSpPr>
            <a:spLocks noChangeShapeType="1"/>
          </p:cNvSpPr>
          <p:nvPr/>
        </p:nvSpPr>
        <p:spPr bwMode="auto">
          <a:xfrm flipV="1">
            <a:off x="4751388" y="3908425"/>
            <a:ext cx="1587" cy="1652588"/>
          </a:xfrm>
          <a:prstGeom prst="line">
            <a:avLst/>
          </a:prstGeom>
          <a:noFill/>
          <a:ln w="9525">
            <a:solidFill>
              <a:srgbClr val="000000"/>
            </a:solidFill>
            <a:round/>
            <a:headEnd/>
            <a:tailEnd/>
          </a:ln>
        </p:spPr>
        <p:txBody>
          <a:bodyPr lIns="18000"/>
          <a:lstStyle/>
          <a:p>
            <a:endParaRPr lang="zh-CN" altLang="en-US"/>
          </a:p>
        </p:txBody>
      </p:sp>
      <p:sp>
        <p:nvSpPr>
          <p:cNvPr id="61453" name="Line 18"/>
          <p:cNvSpPr>
            <a:spLocks noChangeShapeType="1"/>
          </p:cNvSpPr>
          <p:nvPr/>
        </p:nvSpPr>
        <p:spPr bwMode="auto">
          <a:xfrm>
            <a:off x="4751388" y="3908425"/>
            <a:ext cx="900112" cy="1652588"/>
          </a:xfrm>
          <a:prstGeom prst="line">
            <a:avLst/>
          </a:prstGeom>
          <a:noFill/>
          <a:ln w="9525">
            <a:solidFill>
              <a:srgbClr val="000000"/>
            </a:solidFill>
            <a:round/>
            <a:headEnd/>
            <a:tailEnd/>
          </a:ln>
        </p:spPr>
        <p:txBody>
          <a:bodyPr lIns="18000"/>
          <a:lstStyle/>
          <a:p>
            <a:endParaRPr lang="zh-CN" altLang="en-US"/>
          </a:p>
        </p:txBody>
      </p:sp>
      <p:sp>
        <p:nvSpPr>
          <p:cNvPr id="61454" name="Line 19"/>
          <p:cNvSpPr>
            <a:spLocks noChangeShapeType="1"/>
          </p:cNvSpPr>
          <p:nvPr/>
        </p:nvSpPr>
        <p:spPr bwMode="auto">
          <a:xfrm flipV="1">
            <a:off x="5651500" y="3908425"/>
            <a:ext cx="1588" cy="1654175"/>
          </a:xfrm>
          <a:prstGeom prst="line">
            <a:avLst/>
          </a:prstGeom>
          <a:noFill/>
          <a:ln w="9525">
            <a:solidFill>
              <a:srgbClr val="000000"/>
            </a:solidFill>
            <a:round/>
            <a:headEnd/>
            <a:tailEnd/>
          </a:ln>
        </p:spPr>
        <p:txBody>
          <a:bodyPr lIns="18000"/>
          <a:lstStyle/>
          <a:p>
            <a:endParaRPr lang="zh-CN" altLang="en-US"/>
          </a:p>
        </p:txBody>
      </p:sp>
      <p:sp>
        <p:nvSpPr>
          <p:cNvPr id="61455" name="Line 20"/>
          <p:cNvSpPr>
            <a:spLocks noChangeShapeType="1"/>
          </p:cNvSpPr>
          <p:nvPr/>
        </p:nvSpPr>
        <p:spPr bwMode="auto">
          <a:xfrm>
            <a:off x="5651500" y="3908425"/>
            <a:ext cx="360363" cy="600075"/>
          </a:xfrm>
          <a:prstGeom prst="line">
            <a:avLst/>
          </a:prstGeom>
          <a:noFill/>
          <a:ln w="9525">
            <a:solidFill>
              <a:srgbClr val="000000"/>
            </a:solidFill>
            <a:round/>
            <a:headEnd/>
            <a:tailEnd/>
          </a:ln>
        </p:spPr>
        <p:txBody>
          <a:bodyPr lIns="18000"/>
          <a:lstStyle/>
          <a:p>
            <a:endParaRPr lang="zh-CN" altLang="en-US"/>
          </a:p>
        </p:txBody>
      </p:sp>
      <p:sp>
        <p:nvSpPr>
          <p:cNvPr id="61456" name="Line 21"/>
          <p:cNvSpPr>
            <a:spLocks noChangeShapeType="1"/>
          </p:cNvSpPr>
          <p:nvPr/>
        </p:nvSpPr>
        <p:spPr bwMode="auto">
          <a:xfrm>
            <a:off x="2951163" y="4810125"/>
            <a:ext cx="3421062" cy="0"/>
          </a:xfrm>
          <a:prstGeom prst="line">
            <a:avLst/>
          </a:prstGeom>
          <a:noFill/>
          <a:ln w="9525">
            <a:solidFill>
              <a:srgbClr val="000000"/>
            </a:solidFill>
            <a:prstDash val="dash"/>
            <a:round/>
            <a:headEnd/>
            <a:tailEnd/>
          </a:ln>
        </p:spPr>
        <p:txBody>
          <a:bodyPr lIns="18000"/>
          <a:lstStyle/>
          <a:p>
            <a:endParaRPr lang="zh-CN" altLang="en-US"/>
          </a:p>
        </p:txBody>
      </p:sp>
      <p:sp>
        <p:nvSpPr>
          <p:cNvPr id="61457" name="Rectangle 22"/>
          <p:cNvSpPr>
            <a:spLocks noChangeArrowheads="1"/>
          </p:cNvSpPr>
          <p:nvPr/>
        </p:nvSpPr>
        <p:spPr bwMode="auto">
          <a:xfrm>
            <a:off x="4500563" y="5589588"/>
            <a:ext cx="554037" cy="449262"/>
          </a:xfrm>
          <a:prstGeom prst="rect">
            <a:avLst/>
          </a:prstGeom>
          <a:noFill/>
          <a:ln w="9525">
            <a:noFill/>
            <a:miter lim="800000"/>
            <a:headEnd/>
            <a:tailEnd/>
          </a:ln>
        </p:spPr>
        <p:txBody>
          <a:bodyPr lIns="18000"/>
          <a:lstStyle/>
          <a:p>
            <a:pPr marL="342900" indent="-342900" algn="just">
              <a:buFont typeface="Wingdings" pitchFamily="2" charset="2"/>
              <a:buNone/>
            </a:pPr>
            <a:r>
              <a:rPr lang="en-US" altLang="zh-CN" sz="1000" b="0">
                <a:latin typeface="Times New Roman" pitchFamily="18" charset="0"/>
              </a:rPr>
              <a:t>       </a:t>
            </a:r>
            <a:r>
              <a:rPr lang="en-US" altLang="zh-CN" sz="1400" b="0">
                <a:latin typeface="Times New Roman" pitchFamily="18" charset="0"/>
              </a:rPr>
              <a:t>t</a:t>
            </a:r>
            <a:r>
              <a:rPr lang="en-US" altLang="zh-CN" sz="1400" b="0" baseline="-25000">
                <a:latin typeface="Times New Roman" pitchFamily="18" charset="0"/>
              </a:rPr>
              <a:t>2</a:t>
            </a:r>
            <a:endParaRPr lang="en-US" altLang="zh-CN" sz="1400"/>
          </a:p>
        </p:txBody>
      </p:sp>
      <p:sp>
        <p:nvSpPr>
          <p:cNvPr id="61458" name="Rectangle 23"/>
          <p:cNvSpPr>
            <a:spLocks noChangeArrowheads="1"/>
          </p:cNvSpPr>
          <p:nvPr/>
        </p:nvSpPr>
        <p:spPr bwMode="auto">
          <a:xfrm>
            <a:off x="6731000" y="5559425"/>
            <a:ext cx="719138" cy="450850"/>
          </a:xfrm>
          <a:prstGeom prst="rect">
            <a:avLst/>
          </a:prstGeom>
          <a:noFill/>
          <a:ln w="9525">
            <a:noFill/>
            <a:miter lim="800000"/>
            <a:headEnd/>
            <a:tailEnd/>
          </a:ln>
        </p:spPr>
        <p:txBody>
          <a:bodyPr lIns="18000"/>
          <a:lstStyle/>
          <a:p>
            <a:pPr marL="342900" indent="-342900" algn="just">
              <a:buFont typeface="Wingdings" pitchFamily="2" charset="2"/>
              <a:buNone/>
            </a:pPr>
            <a:r>
              <a:rPr lang="zh-CN" altLang="en-US" sz="1400" b="0">
                <a:latin typeface="Times New Roman" pitchFamily="18" charset="0"/>
              </a:rPr>
              <a:t>   时间</a:t>
            </a:r>
            <a:endParaRPr lang="zh-CN" altLang="en-US" sz="1400"/>
          </a:p>
        </p:txBody>
      </p:sp>
      <p:sp>
        <p:nvSpPr>
          <p:cNvPr id="61459" name="Rectangle 24"/>
          <p:cNvSpPr>
            <a:spLocks noChangeArrowheads="1"/>
          </p:cNvSpPr>
          <p:nvPr/>
        </p:nvSpPr>
        <p:spPr bwMode="auto">
          <a:xfrm>
            <a:off x="6191250" y="4659313"/>
            <a:ext cx="1260475" cy="449262"/>
          </a:xfrm>
          <a:prstGeom prst="rect">
            <a:avLst/>
          </a:prstGeom>
          <a:noFill/>
          <a:ln w="9525">
            <a:noFill/>
            <a:miter lim="800000"/>
            <a:headEnd/>
            <a:tailEnd/>
          </a:ln>
        </p:spPr>
        <p:txBody>
          <a:bodyPr lIns="18000"/>
          <a:lstStyle/>
          <a:p>
            <a:pPr marL="342900" indent="-342900" algn="just">
              <a:buFont typeface="Wingdings" pitchFamily="2" charset="2"/>
              <a:buNone/>
            </a:pPr>
            <a:r>
              <a:rPr lang="zh-CN" altLang="en-US" sz="1000" b="0">
                <a:latin typeface="Times New Roman" pitchFamily="18" charset="0"/>
              </a:rPr>
              <a:t>   </a:t>
            </a:r>
            <a:r>
              <a:rPr lang="zh-CN" altLang="en-US" sz="1400" b="0">
                <a:latin typeface="Times New Roman" pitchFamily="18" charset="0"/>
              </a:rPr>
              <a:t>平均余额</a:t>
            </a:r>
            <a:endParaRPr lang="zh-CN" altLang="en-US" sz="1400"/>
          </a:p>
        </p:txBody>
      </p:sp>
      <p:sp>
        <p:nvSpPr>
          <p:cNvPr id="61460" name="Rectangle 25"/>
          <p:cNvSpPr>
            <a:spLocks noChangeArrowheads="1"/>
          </p:cNvSpPr>
          <p:nvPr/>
        </p:nvSpPr>
        <p:spPr bwMode="auto">
          <a:xfrm>
            <a:off x="2339975" y="2781300"/>
            <a:ext cx="541338" cy="1200150"/>
          </a:xfrm>
          <a:prstGeom prst="rect">
            <a:avLst/>
          </a:prstGeom>
          <a:noFill/>
          <a:ln w="9525">
            <a:noFill/>
            <a:miter lim="800000"/>
            <a:headEnd/>
            <a:tailEnd/>
          </a:ln>
        </p:spPr>
        <p:txBody>
          <a:bodyPr vert="eaVert" lIns="18000"/>
          <a:lstStyle/>
          <a:p>
            <a:pPr marL="342900" indent="-342900" algn="just">
              <a:buFont typeface="Wingdings" pitchFamily="2" charset="2"/>
              <a:buNone/>
            </a:pPr>
            <a:r>
              <a:rPr lang="zh-CN" altLang="en-US" sz="1400" b="0">
                <a:latin typeface="Times New Roman" pitchFamily="18" charset="0"/>
              </a:rPr>
              <a:t>  现金余额</a:t>
            </a:r>
            <a:endParaRPr lang="zh-CN" altLang="en-US" sz="1400"/>
          </a:p>
        </p:txBody>
      </p:sp>
      <p:sp>
        <p:nvSpPr>
          <p:cNvPr id="61461" name="Rectangle 26"/>
          <p:cNvSpPr>
            <a:spLocks noChangeArrowheads="1"/>
          </p:cNvSpPr>
          <p:nvPr/>
        </p:nvSpPr>
        <p:spPr bwMode="auto">
          <a:xfrm>
            <a:off x="2411413" y="3789363"/>
            <a:ext cx="719137" cy="449262"/>
          </a:xfrm>
          <a:prstGeom prst="rect">
            <a:avLst/>
          </a:prstGeom>
          <a:noFill/>
          <a:ln w="9525">
            <a:noFill/>
            <a:miter lim="800000"/>
            <a:headEnd/>
            <a:tailEnd/>
          </a:ln>
        </p:spPr>
        <p:txBody>
          <a:bodyPr lIns="18000"/>
          <a:lstStyle/>
          <a:p>
            <a:pPr marL="342900" indent="-342900" algn="just"/>
            <a:r>
              <a:rPr lang="en-US" altLang="zh-CN" sz="1200" b="0">
                <a:latin typeface="Times New Roman" pitchFamily="18" charset="0"/>
              </a:rPr>
              <a:t>N</a:t>
            </a:r>
            <a:endParaRPr lang="en-US" altLang="zh-CN" sz="1200"/>
          </a:p>
        </p:txBody>
      </p:sp>
      <p:sp>
        <p:nvSpPr>
          <p:cNvPr id="61462" name="Rectangle 27"/>
          <p:cNvSpPr>
            <a:spLocks noChangeArrowheads="1"/>
          </p:cNvSpPr>
          <p:nvPr/>
        </p:nvSpPr>
        <p:spPr bwMode="auto">
          <a:xfrm>
            <a:off x="2268538" y="4652963"/>
            <a:ext cx="719137" cy="450850"/>
          </a:xfrm>
          <a:prstGeom prst="rect">
            <a:avLst/>
          </a:prstGeom>
          <a:noFill/>
          <a:ln w="9525">
            <a:noFill/>
            <a:miter lim="800000"/>
            <a:headEnd/>
            <a:tailEnd/>
          </a:ln>
        </p:spPr>
        <p:txBody>
          <a:bodyPr lIns="18000"/>
          <a:lstStyle/>
          <a:p>
            <a:pPr marL="342900" indent="-342900" algn="just">
              <a:buFont typeface="Wingdings" pitchFamily="2" charset="2"/>
              <a:buNone/>
            </a:pPr>
            <a:r>
              <a:rPr lang="en-US" altLang="zh-CN" sz="1200" b="0">
                <a:latin typeface="Times New Roman" pitchFamily="18" charset="0"/>
              </a:rPr>
              <a:t>        N/2</a:t>
            </a:r>
            <a:endParaRPr lang="en-US" altLang="zh-CN" sz="1200"/>
          </a:p>
        </p:txBody>
      </p:sp>
      <p:sp>
        <p:nvSpPr>
          <p:cNvPr id="61463" name="Rectangle 28"/>
          <p:cNvSpPr>
            <a:spLocks noChangeArrowheads="1"/>
          </p:cNvSpPr>
          <p:nvPr/>
        </p:nvSpPr>
        <p:spPr bwMode="auto">
          <a:xfrm>
            <a:off x="2484438" y="5445125"/>
            <a:ext cx="574675" cy="450850"/>
          </a:xfrm>
          <a:prstGeom prst="rect">
            <a:avLst/>
          </a:prstGeom>
          <a:noFill/>
          <a:ln w="9525">
            <a:noFill/>
            <a:miter lim="800000"/>
            <a:headEnd/>
            <a:tailEnd/>
          </a:ln>
        </p:spPr>
        <p:txBody>
          <a:bodyPr lIns="18000"/>
          <a:lstStyle/>
          <a:p>
            <a:pPr marL="342900" indent="-342900" algn="just"/>
            <a:r>
              <a:rPr lang="en-US" altLang="zh-CN" sz="1200" b="0">
                <a:latin typeface="Times New Roman" pitchFamily="18" charset="0"/>
              </a:rPr>
              <a:t>0</a:t>
            </a:r>
            <a:endParaRPr lang="en-US" altLang="zh-CN" sz="1200"/>
          </a:p>
        </p:txBody>
      </p:sp>
      <p:sp>
        <p:nvSpPr>
          <p:cNvPr id="61464" name="Rectangle 29"/>
          <p:cNvSpPr>
            <a:spLocks noChangeArrowheads="1"/>
          </p:cNvSpPr>
          <p:nvPr/>
        </p:nvSpPr>
        <p:spPr bwMode="auto">
          <a:xfrm>
            <a:off x="3635375" y="5589588"/>
            <a:ext cx="517525" cy="449262"/>
          </a:xfrm>
          <a:prstGeom prst="rect">
            <a:avLst/>
          </a:prstGeom>
          <a:noFill/>
          <a:ln w="9525">
            <a:noFill/>
            <a:miter lim="800000"/>
            <a:headEnd/>
            <a:tailEnd/>
          </a:ln>
        </p:spPr>
        <p:txBody>
          <a:bodyPr lIns="18000"/>
          <a:lstStyle/>
          <a:p>
            <a:pPr marL="342900" indent="-342900" algn="just">
              <a:buFont typeface="Wingdings" pitchFamily="2" charset="2"/>
              <a:buNone/>
            </a:pPr>
            <a:r>
              <a:rPr lang="en-US" altLang="zh-CN" sz="1200" b="0">
                <a:latin typeface="Times New Roman" pitchFamily="18" charset="0"/>
              </a:rPr>
              <a:t>     t</a:t>
            </a:r>
            <a:r>
              <a:rPr lang="en-US" altLang="zh-CN" sz="1200" b="0" baseline="-25000">
                <a:latin typeface="Times New Roman" pitchFamily="18" charset="0"/>
              </a:rPr>
              <a:t>1</a:t>
            </a:r>
            <a:endParaRPr lang="en-US" altLang="zh-CN" sz="1200"/>
          </a:p>
        </p:txBody>
      </p:sp>
      <p:sp>
        <p:nvSpPr>
          <p:cNvPr id="61465" name="Rectangle 30"/>
          <p:cNvSpPr>
            <a:spLocks noChangeArrowheads="1"/>
          </p:cNvSpPr>
          <p:nvPr/>
        </p:nvSpPr>
        <p:spPr bwMode="auto">
          <a:xfrm>
            <a:off x="5422900" y="5783263"/>
            <a:ext cx="360363" cy="449262"/>
          </a:xfrm>
          <a:prstGeom prst="rect">
            <a:avLst/>
          </a:prstGeom>
          <a:noFill/>
          <a:ln w="9525">
            <a:noFill/>
            <a:miter lim="800000"/>
            <a:headEnd/>
            <a:tailEnd/>
          </a:ln>
        </p:spPr>
        <p:txBody>
          <a:bodyPr lIns="18000"/>
          <a:lstStyle/>
          <a:p>
            <a:pPr marL="342900" indent="-342900"/>
            <a:endParaRPr lang="zh-CN" altLang="en-US"/>
          </a:p>
        </p:txBody>
      </p:sp>
      <p:sp>
        <p:nvSpPr>
          <p:cNvPr id="61466" name="Text Box 73"/>
          <p:cNvSpPr txBox="1">
            <a:spLocks noChangeArrowheads="1"/>
          </p:cNvSpPr>
          <p:nvPr/>
        </p:nvSpPr>
        <p:spPr bwMode="auto">
          <a:xfrm>
            <a:off x="3851275" y="5949950"/>
            <a:ext cx="2160588" cy="45720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200"/>
              <a:t>确定现金余额的存货模型</a:t>
            </a:r>
            <a:r>
              <a:rPr lang="zh-CN" altLang="en-US"/>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idx="4294967295"/>
          </p:nvPr>
        </p:nvSpPr>
        <p:spPr/>
        <p:txBody>
          <a:bodyPr/>
          <a:lstStyle/>
          <a:p>
            <a:r>
              <a:rPr lang="zh-CN" altLang="en-US" sz="2400" b="0" smtClean="0">
                <a:ea typeface="楷体_GB2312" pitchFamily="49" charset="-122"/>
              </a:rPr>
              <a:t>现金持有决策</a:t>
            </a:r>
          </a:p>
        </p:txBody>
      </p:sp>
      <p:sp>
        <p:nvSpPr>
          <p:cNvPr id="4103" name="AutoShape 3"/>
          <p:cNvSpPr>
            <a:spLocks noChangeArrowheads="1"/>
          </p:cNvSpPr>
          <p:nvPr/>
        </p:nvSpPr>
        <p:spPr bwMode="auto">
          <a:xfrm>
            <a:off x="827088" y="1628775"/>
            <a:ext cx="2665412" cy="720725"/>
          </a:xfrm>
          <a:prstGeom prst="plaque">
            <a:avLst>
              <a:gd name="adj" fmla="val 16667"/>
            </a:avLst>
          </a:prstGeom>
          <a:solidFill>
            <a:srgbClr val="0066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ea typeface="楷体_GB2312" pitchFamily="49" charset="-122"/>
              </a:rPr>
              <a:t>存货模型</a:t>
            </a:r>
          </a:p>
        </p:txBody>
      </p:sp>
      <p:sp>
        <p:nvSpPr>
          <p:cNvPr id="41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105"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graphicFrame>
        <p:nvGraphicFramePr>
          <p:cNvPr id="4098" name="Object 6"/>
          <p:cNvGraphicFramePr>
            <a:graphicFrameLocks noChangeAspect="1"/>
          </p:cNvGraphicFramePr>
          <p:nvPr/>
        </p:nvGraphicFramePr>
        <p:xfrm>
          <a:off x="3492500" y="2565400"/>
          <a:ext cx="2592388" cy="617538"/>
        </p:xfrm>
        <a:graphic>
          <a:graphicData uri="http://schemas.openxmlformats.org/presentationml/2006/ole">
            <mc:AlternateContent xmlns:mc="http://schemas.openxmlformats.org/markup-compatibility/2006">
              <mc:Choice xmlns:v="urn:schemas-microsoft-com:vml" Requires="v">
                <p:oleObj spid="_x0000_s4174" name="Equation" r:id="rId3" imgW="1168200" imgH="393480" progId="Equation.DSMT4">
                  <p:embed/>
                </p:oleObj>
              </mc:Choice>
              <mc:Fallback>
                <p:oleObj name="Equation" r:id="rId3" imgW="116820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565400"/>
                        <a:ext cx="2592388" cy="617538"/>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7"/>
          <p:cNvSpPr>
            <a:spLocks noChangeArrowheads="1"/>
          </p:cNvSpPr>
          <p:nvPr/>
        </p:nvSpPr>
        <p:spPr bwMode="auto">
          <a:xfrm>
            <a:off x="3851275" y="1628775"/>
            <a:ext cx="3168650" cy="396875"/>
          </a:xfrm>
          <a:prstGeom prst="rect">
            <a:avLst/>
          </a:prstGeom>
          <a:noFill/>
          <a:ln w="9525">
            <a:noFill/>
            <a:miter lim="800000"/>
            <a:headEnd/>
            <a:tailEnd/>
          </a:ln>
        </p:spPr>
        <p:txBody>
          <a:bodyPr>
            <a:spAutoFit/>
          </a:bodyPr>
          <a:lstStyle/>
          <a:p>
            <a:pPr algn="ctr" eaLnBrk="1" hangingPunct="1">
              <a:spcBef>
                <a:spcPct val="0"/>
              </a:spcBef>
              <a:buClrTx/>
              <a:buSzTx/>
              <a:buFontTx/>
              <a:buNone/>
            </a:pPr>
            <a:r>
              <a:rPr lang="zh-CN" altLang="en-US" sz="2000">
                <a:solidFill>
                  <a:srgbClr val="FF0000"/>
                </a:solidFill>
                <a:ea typeface="楷体_GB2312" pitchFamily="49" charset="-122"/>
              </a:rPr>
              <a:t>考虑持有成本和转换成本</a:t>
            </a:r>
          </a:p>
        </p:txBody>
      </p:sp>
      <p:sp>
        <p:nvSpPr>
          <p:cNvPr id="4107" name="Rectangle 8"/>
          <p:cNvSpPr>
            <a:spLocks noChangeArrowheads="1"/>
          </p:cNvSpPr>
          <p:nvPr/>
        </p:nvSpPr>
        <p:spPr bwMode="auto">
          <a:xfrm>
            <a:off x="3394075" y="2060575"/>
            <a:ext cx="5441950" cy="366713"/>
          </a:xfrm>
          <a:prstGeom prst="rect">
            <a:avLst/>
          </a:prstGeom>
          <a:noFill/>
          <a:ln w="9525">
            <a:noFill/>
            <a:miter lim="800000"/>
            <a:headEnd/>
            <a:tailEnd/>
          </a:ln>
        </p:spPr>
        <p:txBody>
          <a:bodyPr wrap="none" anchor="ctr">
            <a:spAutoFit/>
          </a:bodyPr>
          <a:lstStyle/>
          <a:p>
            <a:pPr eaLnBrk="1" hangingPunct="1">
              <a:spcBef>
                <a:spcPct val="0"/>
              </a:spcBef>
              <a:buClrTx/>
              <a:buSzTx/>
              <a:buFontTx/>
              <a:buNone/>
            </a:pPr>
            <a:r>
              <a:rPr lang="zh-CN" altLang="en-US" sz="1800" b="0">
                <a:latin typeface="楷体_GB2312" pitchFamily="49" charset="-122"/>
                <a:ea typeface="楷体_GB2312" pitchFamily="49" charset="-122"/>
              </a:rPr>
              <a:t>现金管理相关总成本</a:t>
            </a:r>
            <a:r>
              <a:rPr lang="en-US" altLang="zh-CN" sz="1800" b="0">
                <a:latin typeface="楷体_GB2312" pitchFamily="49" charset="-122"/>
                <a:ea typeface="楷体_GB2312" pitchFamily="49" charset="-122"/>
              </a:rPr>
              <a:t>=</a:t>
            </a:r>
            <a:r>
              <a:rPr lang="zh-CN" altLang="en-US" sz="1800" b="0">
                <a:latin typeface="楷体_GB2312" pitchFamily="49" charset="-122"/>
                <a:ea typeface="楷体_GB2312" pitchFamily="49" charset="-122"/>
              </a:rPr>
              <a:t>持有机会成本</a:t>
            </a:r>
            <a:r>
              <a:rPr lang="en-US" altLang="zh-CN" sz="1800" b="0">
                <a:latin typeface="楷体_GB2312" pitchFamily="49" charset="-122"/>
                <a:ea typeface="楷体_GB2312" pitchFamily="49" charset="-122"/>
              </a:rPr>
              <a:t>+</a:t>
            </a:r>
            <a:r>
              <a:rPr lang="zh-CN" altLang="en-US" sz="1800" b="0">
                <a:latin typeface="楷体_GB2312" pitchFamily="49" charset="-122"/>
                <a:ea typeface="楷体_GB2312" pitchFamily="49" charset="-122"/>
              </a:rPr>
              <a:t>固定性转换成本</a:t>
            </a:r>
          </a:p>
        </p:txBody>
      </p:sp>
      <p:sp>
        <p:nvSpPr>
          <p:cNvPr id="4108" name="Rectangle 9"/>
          <p:cNvSpPr>
            <a:spLocks noChangeArrowheads="1"/>
          </p:cNvSpPr>
          <p:nvPr/>
        </p:nvSpPr>
        <p:spPr bwMode="auto">
          <a:xfrm>
            <a:off x="3492500" y="4508500"/>
            <a:ext cx="1619250" cy="366713"/>
          </a:xfrm>
          <a:prstGeom prst="rect">
            <a:avLst/>
          </a:prstGeom>
          <a:noFill/>
          <a:ln w="9525">
            <a:noFill/>
            <a:miter lim="800000"/>
            <a:headEnd/>
            <a:tailEnd/>
          </a:ln>
        </p:spPr>
        <p:txBody>
          <a:bodyPr wrap="none" anchor="ctr">
            <a:spAutoFit/>
          </a:bodyPr>
          <a:lstStyle/>
          <a:p>
            <a:pPr eaLnBrk="1" hangingPunct="1">
              <a:spcBef>
                <a:spcPct val="0"/>
              </a:spcBef>
              <a:buClrTx/>
              <a:buSzTx/>
              <a:buFontTx/>
              <a:buNone/>
            </a:pPr>
            <a:r>
              <a:rPr lang="zh-CN" altLang="en-US" sz="1800" b="0"/>
              <a:t>最佳现金余额 </a:t>
            </a:r>
          </a:p>
        </p:txBody>
      </p:sp>
      <p:sp>
        <p:nvSpPr>
          <p:cNvPr id="4109" name="Rectangle 1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graphicFrame>
        <p:nvGraphicFramePr>
          <p:cNvPr id="4099" name="Object 11"/>
          <p:cNvGraphicFramePr>
            <a:graphicFrameLocks noChangeAspect="1"/>
          </p:cNvGraphicFramePr>
          <p:nvPr/>
        </p:nvGraphicFramePr>
        <p:xfrm>
          <a:off x="4500563" y="4941888"/>
          <a:ext cx="1008062" cy="720725"/>
        </p:xfrm>
        <a:graphic>
          <a:graphicData uri="http://schemas.openxmlformats.org/presentationml/2006/ole">
            <mc:AlternateContent xmlns:mc="http://schemas.openxmlformats.org/markup-compatibility/2006">
              <mc:Choice xmlns:v="urn:schemas-microsoft-com:vml" Requires="v">
                <p:oleObj spid="_x0000_s4175" name="Equation" r:id="rId5" imgW="685800" imgH="444240" progId="Equation.DSMT4">
                  <p:embed/>
                </p:oleObj>
              </mc:Choice>
              <mc:Fallback>
                <p:oleObj name="Equation" r:id="rId5" imgW="685800" imgH="4442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4941888"/>
                        <a:ext cx="1008062" cy="720725"/>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0" name="Rectangle 12"/>
          <p:cNvSpPr>
            <a:spLocks noChangeArrowheads="1"/>
          </p:cNvSpPr>
          <p:nvPr/>
        </p:nvSpPr>
        <p:spPr bwMode="auto">
          <a:xfrm>
            <a:off x="4056063" y="2336800"/>
            <a:ext cx="527050" cy="457200"/>
          </a:xfrm>
          <a:prstGeom prst="rect">
            <a:avLst/>
          </a:prstGeom>
          <a:noFill/>
          <a:ln w="9525">
            <a:noFill/>
            <a:miter lim="800000"/>
            <a:headEnd/>
            <a:tailEnd/>
          </a:ln>
        </p:spPr>
        <p:txBody>
          <a:bodyPr wrap="none" anchor="ctr">
            <a:spAutoFit/>
          </a:bodyPr>
          <a:lstStyle/>
          <a:p>
            <a:pPr marL="342900" indent="-342900" algn="ctr"/>
            <a:endParaRPr lang="zh-CN" altLang="en-US"/>
          </a:p>
        </p:txBody>
      </p:sp>
      <p:sp>
        <p:nvSpPr>
          <p:cNvPr id="4111" name="AutoShape 15"/>
          <p:cNvSpPr>
            <a:spLocks noChangeArrowheads="1"/>
          </p:cNvSpPr>
          <p:nvPr/>
        </p:nvSpPr>
        <p:spPr bwMode="auto">
          <a:xfrm>
            <a:off x="6443663" y="2708275"/>
            <a:ext cx="720725" cy="3284538"/>
          </a:xfrm>
          <a:prstGeom prst="curvedLeftArrow">
            <a:avLst>
              <a:gd name="adj1" fmla="val 62916"/>
              <a:gd name="adj2" fmla="val 182291"/>
              <a:gd name="adj3" fmla="val 33333"/>
            </a:avLst>
          </a:prstGeom>
          <a:solidFill>
            <a:schemeClr val="accent1"/>
          </a:solidFill>
          <a:ln w="9525">
            <a:solidFill>
              <a:schemeClr val="tx1"/>
            </a:solidFill>
            <a:miter lim="800000"/>
            <a:headEnd/>
            <a:tailEnd/>
          </a:ln>
        </p:spPr>
        <p:txBody>
          <a:bodyPr wrap="none" anchor="ctr"/>
          <a:lstStyle/>
          <a:p>
            <a:pPr marL="342900" indent="-342900" algn="ctr"/>
            <a:endParaRPr lang="zh-CN" altLang="en-US"/>
          </a:p>
        </p:txBody>
      </p:sp>
      <p:sp>
        <p:nvSpPr>
          <p:cNvPr id="4112" name="Text Box 16"/>
          <p:cNvSpPr txBox="1">
            <a:spLocks noChangeArrowheads="1"/>
          </p:cNvSpPr>
          <p:nvPr/>
        </p:nvSpPr>
        <p:spPr bwMode="auto">
          <a:xfrm>
            <a:off x="684213" y="2636838"/>
            <a:ext cx="2232025" cy="457200"/>
          </a:xfrm>
          <a:prstGeom prst="rect">
            <a:avLst/>
          </a:prstGeom>
          <a:noFill/>
          <a:ln w="9525" algn="ctr">
            <a:noFill/>
            <a:miter lim="800000"/>
            <a:headEnd/>
            <a:tailEnd/>
          </a:ln>
        </p:spPr>
        <p:txBody>
          <a:bodyPr>
            <a:spAutoFit/>
          </a:bodyPr>
          <a:lstStyle/>
          <a:p>
            <a:pPr marL="342900" indent="-342900">
              <a:spcBef>
                <a:spcPct val="50000"/>
              </a:spcBef>
            </a:pPr>
            <a:endParaRPr lang="zh-CN" altLang="en-US"/>
          </a:p>
        </p:txBody>
      </p:sp>
      <p:sp>
        <p:nvSpPr>
          <p:cNvPr id="4113" name="Text Box 20"/>
          <p:cNvSpPr txBox="1">
            <a:spLocks noChangeArrowheads="1"/>
          </p:cNvSpPr>
          <p:nvPr/>
        </p:nvSpPr>
        <p:spPr bwMode="auto">
          <a:xfrm>
            <a:off x="684213" y="2492375"/>
            <a:ext cx="2232025" cy="2733675"/>
          </a:xfrm>
          <a:prstGeom prst="rect">
            <a:avLst/>
          </a:prstGeom>
          <a:noFill/>
          <a:ln w="9525" algn="ctr">
            <a:noFill/>
            <a:miter lim="800000"/>
            <a:headEnd/>
            <a:tailEnd/>
          </a:ln>
        </p:spPr>
        <p:txBody>
          <a:bodyPr>
            <a:spAutoFit/>
          </a:bodyPr>
          <a:lstStyle/>
          <a:p>
            <a:pPr marL="342900" indent="-342900"/>
            <a:r>
              <a:rPr lang="en-US" altLang="zh-CN" sz="1600" b="0">
                <a:latin typeface="楷体_GB2312" pitchFamily="49" charset="-122"/>
                <a:ea typeface="楷体_GB2312" pitchFamily="49" charset="-122"/>
              </a:rPr>
              <a:t>TC</a:t>
            </a:r>
            <a:r>
              <a:rPr lang="en-US" altLang="zh-CN" sz="1600" b="0">
                <a:ea typeface="楷体_GB2312" pitchFamily="49" charset="-122"/>
              </a:rPr>
              <a:t>—</a:t>
            </a:r>
            <a:r>
              <a:rPr lang="zh-CN" altLang="en-US" sz="1600" b="0">
                <a:latin typeface="楷体_GB2312" pitchFamily="49" charset="-122"/>
                <a:ea typeface="楷体_GB2312" pitchFamily="49" charset="-122"/>
              </a:rPr>
              <a:t>总成本；</a:t>
            </a:r>
          </a:p>
          <a:p>
            <a:pPr marL="342900" indent="-342900"/>
            <a:r>
              <a:rPr lang="en-US" altLang="zh-CN" sz="1600" b="0">
                <a:latin typeface="楷体_GB2312" pitchFamily="49" charset="-122"/>
                <a:ea typeface="楷体_GB2312" pitchFamily="49" charset="-122"/>
              </a:rPr>
              <a:t>b</a:t>
            </a:r>
            <a:r>
              <a:rPr lang="en-US" altLang="zh-CN" sz="1600" b="0">
                <a:ea typeface="楷体_GB2312" pitchFamily="49" charset="-122"/>
              </a:rPr>
              <a:t>——</a:t>
            </a:r>
            <a:r>
              <a:rPr lang="zh-CN" altLang="en-US" sz="1600" b="0">
                <a:latin typeface="楷体_GB2312" pitchFamily="49" charset="-122"/>
                <a:ea typeface="楷体_GB2312" pitchFamily="49" charset="-122"/>
              </a:rPr>
              <a:t>现金与有价证券的转换成本；</a:t>
            </a:r>
          </a:p>
          <a:p>
            <a:pPr marL="342900" indent="-342900"/>
            <a:r>
              <a:rPr lang="en-US" altLang="zh-CN" sz="1600" b="0">
                <a:latin typeface="楷体_GB2312" pitchFamily="49" charset="-122"/>
                <a:ea typeface="楷体_GB2312" pitchFamily="49" charset="-122"/>
              </a:rPr>
              <a:t>T</a:t>
            </a:r>
            <a:r>
              <a:rPr lang="en-US" altLang="zh-CN" sz="1600" b="0">
                <a:ea typeface="楷体_GB2312" pitchFamily="49" charset="-122"/>
              </a:rPr>
              <a:t>——</a:t>
            </a:r>
            <a:r>
              <a:rPr lang="zh-CN" altLang="en-US" sz="1600" b="0">
                <a:latin typeface="楷体_GB2312" pitchFamily="49" charset="-122"/>
                <a:ea typeface="楷体_GB2312" pitchFamily="49" charset="-122"/>
              </a:rPr>
              <a:t>特定时间内的现金需求总额；</a:t>
            </a:r>
          </a:p>
          <a:p>
            <a:pPr marL="342900" indent="-342900"/>
            <a:r>
              <a:rPr lang="en-US" altLang="zh-CN" sz="1600" b="0">
                <a:latin typeface="楷体_GB2312" pitchFamily="49" charset="-122"/>
                <a:ea typeface="楷体_GB2312" pitchFamily="49" charset="-122"/>
              </a:rPr>
              <a:t>N</a:t>
            </a:r>
            <a:r>
              <a:rPr lang="en-US" altLang="zh-CN" sz="1600" b="0">
                <a:ea typeface="楷体_GB2312" pitchFamily="49" charset="-122"/>
              </a:rPr>
              <a:t>——</a:t>
            </a:r>
            <a:r>
              <a:rPr lang="zh-CN" altLang="en-US" sz="1600" b="0">
                <a:latin typeface="楷体_GB2312" pitchFamily="49" charset="-122"/>
                <a:ea typeface="楷体_GB2312" pitchFamily="49" charset="-122"/>
              </a:rPr>
              <a:t>理想的现金转换数量</a:t>
            </a:r>
            <a:r>
              <a:rPr lang="en-US" altLang="zh-CN" sz="1600" b="0">
                <a:latin typeface="楷体_GB2312" pitchFamily="49" charset="-122"/>
                <a:ea typeface="楷体_GB2312" pitchFamily="49" charset="-122"/>
              </a:rPr>
              <a:t>(</a:t>
            </a:r>
            <a:r>
              <a:rPr lang="zh-CN" altLang="en-US" sz="1600" b="0">
                <a:latin typeface="楷体_GB2312" pitchFamily="49" charset="-122"/>
                <a:ea typeface="楷体_GB2312" pitchFamily="49" charset="-122"/>
              </a:rPr>
              <a:t>最佳现金余额</a:t>
            </a:r>
            <a:r>
              <a:rPr lang="en-US" altLang="zh-CN" sz="1600" b="0">
                <a:latin typeface="楷体_GB2312" pitchFamily="49" charset="-122"/>
                <a:ea typeface="楷体_GB2312" pitchFamily="49" charset="-122"/>
              </a:rPr>
              <a:t>)</a:t>
            </a:r>
            <a:r>
              <a:rPr lang="zh-CN" altLang="en-US" sz="1600" b="0">
                <a:latin typeface="楷体_GB2312" pitchFamily="49" charset="-122"/>
                <a:ea typeface="楷体_GB2312" pitchFamily="49" charset="-122"/>
              </a:rPr>
              <a:t>；</a:t>
            </a:r>
          </a:p>
          <a:p>
            <a:pPr marL="342900" indent="-342900"/>
            <a:r>
              <a:rPr lang="en-US" altLang="zh-CN" sz="1600" b="0">
                <a:latin typeface="楷体_GB2312" pitchFamily="49" charset="-122"/>
                <a:ea typeface="楷体_GB2312" pitchFamily="49" charset="-122"/>
              </a:rPr>
              <a:t>i</a:t>
            </a:r>
            <a:r>
              <a:rPr lang="en-US" altLang="zh-CN" sz="1600" b="0">
                <a:ea typeface="楷体_GB2312" pitchFamily="49" charset="-122"/>
              </a:rPr>
              <a:t>——</a:t>
            </a:r>
            <a:r>
              <a:rPr lang="zh-CN" altLang="en-US" sz="1600" b="0">
                <a:latin typeface="楷体_GB2312" pitchFamily="49" charset="-122"/>
                <a:ea typeface="楷体_GB2312" pitchFamily="49" charset="-122"/>
              </a:rPr>
              <a:t>短期有价证券利息率。</a:t>
            </a:r>
          </a:p>
        </p:txBody>
      </p:sp>
      <p:graphicFrame>
        <p:nvGraphicFramePr>
          <p:cNvPr id="4100" name="Object 24"/>
          <p:cNvGraphicFramePr>
            <a:graphicFrameLocks noGrp="1" noChangeAspect="1"/>
          </p:cNvGraphicFramePr>
          <p:nvPr>
            <p:ph idx="4294967295"/>
          </p:nvPr>
        </p:nvGraphicFramePr>
        <p:xfrm>
          <a:off x="3492500" y="3357563"/>
          <a:ext cx="2519363" cy="692150"/>
        </p:xfrm>
        <a:graphic>
          <a:graphicData uri="http://schemas.openxmlformats.org/presentationml/2006/ole">
            <mc:AlternateContent xmlns:mc="http://schemas.openxmlformats.org/markup-compatibility/2006">
              <mc:Choice xmlns:v="urn:schemas-microsoft-com:vml" Requires="v">
                <p:oleObj spid="_x0000_s4176" name="Equation" r:id="rId7" imgW="1803240" imgH="495000" progId="Equation.DSMT4">
                  <p:embed/>
                </p:oleObj>
              </mc:Choice>
              <mc:Fallback>
                <p:oleObj name="Equation" r:id="rId7" imgW="1803240" imgH="49500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357563"/>
                        <a:ext cx="2519363"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4" name="Rectangle 27"/>
          <p:cNvSpPr>
            <a:spLocks noChangeArrowheads="1"/>
          </p:cNvSpPr>
          <p:nvPr/>
        </p:nvSpPr>
        <p:spPr bwMode="auto">
          <a:xfrm>
            <a:off x="3492500" y="4076700"/>
            <a:ext cx="9144000" cy="304800"/>
          </a:xfrm>
          <a:prstGeom prst="rect">
            <a:avLst/>
          </a:prstGeom>
          <a:noFill/>
          <a:ln w="9525" algn="ctr">
            <a:noFill/>
            <a:miter lim="800000"/>
            <a:headEnd/>
            <a:tailEnd/>
          </a:ln>
        </p:spPr>
        <p:txBody>
          <a:bodyPr anchor="ctr">
            <a:spAutoFit/>
          </a:bodyPr>
          <a:lstStyle/>
          <a:p>
            <a:pPr>
              <a:spcBef>
                <a:spcPct val="0"/>
              </a:spcBef>
              <a:buClrTx/>
              <a:buSzTx/>
              <a:buFontTx/>
              <a:buNone/>
            </a:pPr>
            <a:r>
              <a:rPr lang="zh-CN" altLang="en-US" sz="1400" b="0">
                <a:latin typeface="Times New Roman" pitchFamily="18" charset="0"/>
                <a:ea typeface="楷体_GB2312" pitchFamily="49" charset="-122"/>
                <a:cs typeface="Times New Roman" pitchFamily="18" charset="0"/>
              </a:rPr>
              <a:t>令</a:t>
            </a:r>
            <a:endParaRPr lang="zh-CN" altLang="en-US" sz="1400" b="0">
              <a:ea typeface="楷体_GB2312" pitchFamily="49" charset="-122"/>
              <a:cs typeface="Times New Roman" pitchFamily="18" charset="0"/>
            </a:endParaRPr>
          </a:p>
        </p:txBody>
      </p:sp>
      <p:graphicFrame>
        <p:nvGraphicFramePr>
          <p:cNvPr id="4101" name="Object 26"/>
          <p:cNvGraphicFramePr>
            <a:graphicFrameLocks noChangeAspect="1"/>
          </p:cNvGraphicFramePr>
          <p:nvPr/>
        </p:nvGraphicFramePr>
        <p:xfrm>
          <a:off x="3851275" y="4149725"/>
          <a:ext cx="411163" cy="279400"/>
        </p:xfrm>
        <a:graphic>
          <a:graphicData uri="http://schemas.openxmlformats.org/presentationml/2006/ole">
            <mc:AlternateContent xmlns:mc="http://schemas.openxmlformats.org/markup-compatibility/2006">
              <mc:Choice xmlns:v="urn:schemas-microsoft-com:vml" Requires="v">
                <p:oleObj spid="_x0000_s4177" name="Equation" r:id="rId9" imgW="267280" imgH="178187" progId="Equation.DSMT4">
                  <p:embed/>
                </p:oleObj>
              </mc:Choice>
              <mc:Fallback>
                <p:oleObj name="Equation" r:id="rId9" imgW="267280" imgH="178187"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149725"/>
                        <a:ext cx="41116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 name="Rectangle 28"/>
          <p:cNvSpPr>
            <a:spLocks noChangeArrowheads="1"/>
          </p:cNvSpPr>
          <p:nvPr/>
        </p:nvSpPr>
        <p:spPr bwMode="auto">
          <a:xfrm>
            <a:off x="4211638" y="4149725"/>
            <a:ext cx="792162" cy="304800"/>
          </a:xfrm>
          <a:prstGeom prst="rect">
            <a:avLst/>
          </a:prstGeom>
          <a:noFill/>
          <a:ln w="9525" algn="ctr">
            <a:noFill/>
            <a:miter lim="800000"/>
            <a:headEnd/>
            <a:tailEnd/>
          </a:ln>
        </p:spPr>
        <p:txBody>
          <a:bodyPr anchor="ctr">
            <a:spAutoFit/>
          </a:bodyPr>
          <a:lstStyle/>
          <a:p>
            <a:pPr>
              <a:spcBef>
                <a:spcPct val="0"/>
              </a:spcBef>
              <a:buClrTx/>
              <a:buSzTx/>
              <a:buFontTx/>
              <a:buNone/>
            </a:pPr>
            <a:r>
              <a:rPr lang="en-US" altLang="zh-CN" sz="1400" b="0">
                <a:latin typeface="Times New Roman" pitchFamily="18" charset="0"/>
                <a:cs typeface="Times New Roman" pitchFamily="18" charset="0"/>
              </a:rPr>
              <a:t>=0</a:t>
            </a:r>
            <a:r>
              <a:rPr lang="zh-CN" altLang="en-US" sz="1400" b="0">
                <a:latin typeface="Times New Roman" pitchFamily="18" charset="0"/>
                <a:cs typeface="Times New Roman" pitchFamily="18" charset="0"/>
              </a:rPr>
              <a:t>，</a:t>
            </a:r>
            <a:r>
              <a:rPr lang="zh-CN" altLang="en-US" sz="900" b="0"/>
              <a:t> </a:t>
            </a:r>
            <a:endParaRPr lang="zh-CN" altLang="en-US" sz="1800" b="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a:lstStyle/>
          <a:p>
            <a:r>
              <a:rPr lang="zh-CN" altLang="en-US" sz="2400" b="0" smtClean="0">
                <a:ea typeface="楷体_GB2312" pitchFamily="49" charset="-122"/>
              </a:rPr>
              <a:t>现金持有决策</a:t>
            </a:r>
          </a:p>
        </p:txBody>
      </p:sp>
      <p:sp>
        <p:nvSpPr>
          <p:cNvPr id="5124" name="Oval 3"/>
          <p:cNvSpPr>
            <a:spLocks noChangeArrowheads="1"/>
          </p:cNvSpPr>
          <p:nvPr/>
        </p:nvSpPr>
        <p:spPr bwMode="auto">
          <a:xfrm>
            <a:off x="1187450" y="3357563"/>
            <a:ext cx="1152525" cy="647700"/>
          </a:xfrm>
          <a:prstGeom prst="ellipse">
            <a:avLst/>
          </a:prstGeom>
          <a:solidFill>
            <a:srgbClr val="FFFF00"/>
          </a:solidFill>
          <a:ln w="9525">
            <a:solidFill>
              <a:schemeClr val="tx1"/>
            </a:solidFill>
            <a:round/>
            <a:headEnd/>
            <a:tailEnd/>
          </a:ln>
        </p:spPr>
        <p:txBody>
          <a:bodyPr wrap="none" anchor="ctr"/>
          <a:lstStyle/>
          <a:p>
            <a:pPr algn="ctr" eaLnBrk="1" hangingPunct="1">
              <a:spcBef>
                <a:spcPct val="0"/>
              </a:spcBef>
              <a:buClrTx/>
              <a:buSzTx/>
              <a:buFontTx/>
              <a:buNone/>
            </a:pPr>
            <a:r>
              <a:rPr lang="zh-CN" altLang="en-US" sz="1800">
                <a:latin typeface="楷体_GB2312" pitchFamily="49" charset="-122"/>
                <a:ea typeface="楷体_GB2312" pitchFamily="49" charset="-122"/>
              </a:rPr>
              <a:t>例 题</a:t>
            </a:r>
          </a:p>
        </p:txBody>
      </p:sp>
      <p:sp>
        <p:nvSpPr>
          <p:cNvPr id="5125" name="AutoShape 4"/>
          <p:cNvSpPr>
            <a:spLocks noChangeArrowheads="1"/>
          </p:cNvSpPr>
          <p:nvPr/>
        </p:nvSpPr>
        <p:spPr bwMode="auto">
          <a:xfrm>
            <a:off x="900113" y="1916113"/>
            <a:ext cx="2808287" cy="720725"/>
          </a:xfrm>
          <a:prstGeom prst="plaque">
            <a:avLst>
              <a:gd name="adj" fmla="val 16667"/>
            </a:avLst>
          </a:prstGeom>
          <a:solidFill>
            <a:srgbClr val="0066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ea typeface="楷体_GB2312" pitchFamily="49" charset="-122"/>
              </a:rPr>
              <a:t>存货模型</a:t>
            </a:r>
          </a:p>
        </p:txBody>
      </p:sp>
      <p:sp>
        <p:nvSpPr>
          <p:cNvPr id="5126" name="Rectangle 5"/>
          <p:cNvSpPr>
            <a:spLocks noChangeArrowheads="1"/>
          </p:cNvSpPr>
          <p:nvPr/>
        </p:nvSpPr>
        <p:spPr bwMode="auto">
          <a:xfrm>
            <a:off x="3779838" y="1557338"/>
            <a:ext cx="4195762" cy="1190625"/>
          </a:xfrm>
          <a:prstGeom prst="rect">
            <a:avLst/>
          </a:prstGeom>
          <a:noFill/>
          <a:ln w="9525">
            <a:noFill/>
            <a:miter lim="800000"/>
            <a:headEnd/>
            <a:tailEnd/>
          </a:ln>
        </p:spPr>
        <p:txBody>
          <a:bodyPr anchor="ctr">
            <a:spAutoFit/>
          </a:bodyPr>
          <a:lstStyle/>
          <a:p>
            <a:pPr eaLnBrk="1" hangingPunct="1">
              <a:spcBef>
                <a:spcPct val="0"/>
              </a:spcBef>
              <a:buClrTx/>
              <a:buSzTx/>
              <a:buFontTx/>
              <a:buNone/>
            </a:pPr>
            <a:r>
              <a:rPr lang="zh-CN" altLang="en-US" sz="1800" b="0">
                <a:latin typeface="楷体_GB2312" pitchFamily="49" charset="-122"/>
                <a:ea typeface="楷体_GB2312" pitchFamily="49" charset="-122"/>
              </a:rPr>
              <a:t>新宇公司预计全年需要现金</a:t>
            </a:r>
            <a:r>
              <a:rPr lang="en-US" altLang="zh-CN" sz="1800" b="0">
                <a:latin typeface="楷体_GB2312" pitchFamily="49" charset="-122"/>
                <a:ea typeface="楷体_GB2312" pitchFamily="49" charset="-122"/>
              </a:rPr>
              <a:t>150 000</a:t>
            </a:r>
            <a:r>
              <a:rPr lang="zh-CN" altLang="en-US" sz="1800" b="0">
                <a:latin typeface="楷体_GB2312" pitchFamily="49" charset="-122"/>
                <a:ea typeface="楷体_GB2312" pitchFamily="49" charset="-122"/>
              </a:rPr>
              <a:t>元，现金与有价证券的转换成本为每次</a:t>
            </a:r>
            <a:r>
              <a:rPr lang="en-US" altLang="zh-CN" sz="1800" b="0">
                <a:latin typeface="楷体_GB2312" pitchFamily="49" charset="-122"/>
                <a:ea typeface="楷体_GB2312" pitchFamily="49" charset="-122"/>
              </a:rPr>
              <a:t>200</a:t>
            </a:r>
            <a:r>
              <a:rPr lang="zh-CN" altLang="en-US" sz="1800" b="0">
                <a:latin typeface="楷体_GB2312" pitchFamily="49" charset="-122"/>
                <a:ea typeface="楷体_GB2312" pitchFamily="49" charset="-122"/>
              </a:rPr>
              <a:t>元，有价证券的利息率为</a:t>
            </a:r>
            <a:r>
              <a:rPr lang="en-US" altLang="zh-CN" sz="1800" b="0">
                <a:latin typeface="楷体_GB2312" pitchFamily="49" charset="-122"/>
                <a:ea typeface="楷体_GB2312" pitchFamily="49" charset="-122"/>
              </a:rPr>
              <a:t>15%</a:t>
            </a:r>
            <a:r>
              <a:rPr lang="zh-CN" altLang="en-US" sz="1800" b="0">
                <a:latin typeface="楷体_GB2312" pitchFamily="49" charset="-122"/>
                <a:ea typeface="楷体_GB2312" pitchFamily="49" charset="-122"/>
              </a:rPr>
              <a:t>。则新宇公司的最佳现金余额为： </a:t>
            </a:r>
          </a:p>
        </p:txBody>
      </p:sp>
      <p:sp>
        <p:nvSpPr>
          <p:cNvPr id="5127" name="Rectangle 6"/>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sp>
        <p:nvSpPr>
          <p:cNvPr id="5128"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5129" name="Rectangle 11"/>
          <p:cNvSpPr>
            <a:spLocks noChangeArrowheads="1"/>
          </p:cNvSpPr>
          <p:nvPr/>
        </p:nvSpPr>
        <p:spPr bwMode="auto">
          <a:xfrm>
            <a:off x="0" y="32051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122" name="Object 10"/>
          <p:cNvGraphicFramePr>
            <a:graphicFrameLocks noChangeAspect="1"/>
          </p:cNvGraphicFramePr>
          <p:nvPr/>
        </p:nvGraphicFramePr>
        <p:xfrm>
          <a:off x="4284663" y="2852738"/>
          <a:ext cx="3024187" cy="669925"/>
        </p:xfrm>
        <a:graphic>
          <a:graphicData uri="http://schemas.openxmlformats.org/presentationml/2006/ole">
            <mc:AlternateContent xmlns:mc="http://schemas.openxmlformats.org/markup-compatibility/2006">
              <mc:Choice xmlns:v="urn:schemas-microsoft-com:vml" Requires="v">
                <p:oleObj spid="_x0000_s5141" name="Equation" r:id="rId3" imgW="2019300" imgH="444500" progId="Equation.DSMT4">
                  <p:embed/>
                </p:oleObj>
              </mc:Choice>
              <mc:Fallback>
                <p:oleObj name="Equation" r:id="rId3" imgW="2019300" imgH="4445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852738"/>
                        <a:ext cx="3024187"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Text Box 13"/>
          <p:cNvSpPr txBox="1">
            <a:spLocks noChangeArrowheads="1"/>
          </p:cNvSpPr>
          <p:nvPr/>
        </p:nvSpPr>
        <p:spPr bwMode="auto">
          <a:xfrm>
            <a:off x="7308850" y="2997200"/>
            <a:ext cx="431800" cy="366713"/>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800">
                <a:ea typeface="楷体_GB2312" pitchFamily="49" charset="-122"/>
              </a:rPr>
              <a:t>元</a:t>
            </a:r>
          </a:p>
        </p:txBody>
      </p:sp>
      <p:sp>
        <p:nvSpPr>
          <p:cNvPr id="5131" name="Text Box 14"/>
          <p:cNvSpPr txBox="1">
            <a:spLocks noChangeArrowheads="1"/>
          </p:cNvSpPr>
          <p:nvPr/>
        </p:nvSpPr>
        <p:spPr bwMode="auto">
          <a:xfrm>
            <a:off x="3779838" y="3573463"/>
            <a:ext cx="4176712" cy="64135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800" b="0">
                <a:latin typeface="楷体_GB2312" pitchFamily="49" charset="-122"/>
                <a:ea typeface="楷体_GB2312" pitchFamily="49" charset="-122"/>
              </a:rPr>
              <a:t>这就意味着公司从有价证券转换为现金的次数为</a:t>
            </a:r>
            <a:r>
              <a:rPr lang="en-US" altLang="zh-CN" sz="1800" b="0">
                <a:latin typeface="楷体_GB2312" pitchFamily="49" charset="-122"/>
                <a:ea typeface="楷体_GB2312" pitchFamily="49" charset="-122"/>
              </a:rPr>
              <a:t>7.5</a:t>
            </a:r>
            <a:r>
              <a:rPr lang="zh-CN" altLang="en-US" sz="1800" b="0">
                <a:latin typeface="楷体_GB2312" pitchFamily="49" charset="-122"/>
                <a:ea typeface="楷体_GB2312" pitchFamily="49" charset="-122"/>
              </a:rPr>
              <a:t>次</a:t>
            </a:r>
            <a:r>
              <a:rPr lang="en-US" altLang="zh-CN" sz="1800" b="0">
                <a:latin typeface="楷体_GB2312" pitchFamily="49" charset="-122"/>
                <a:ea typeface="楷体_GB2312" pitchFamily="49" charset="-122"/>
              </a:rPr>
              <a:t>(150000/20000) </a:t>
            </a:r>
            <a:endParaRPr lang="zh-CN" altLang="en-US" sz="1800" b="0">
              <a:latin typeface="楷体_GB2312" pitchFamily="49" charset="-122"/>
              <a:ea typeface="楷体_GB2312" pitchFamily="49" charset="-122"/>
            </a:endParaRPr>
          </a:p>
        </p:txBody>
      </p:sp>
      <p:sp>
        <p:nvSpPr>
          <p:cNvPr id="5132" name="Text Box 19"/>
          <p:cNvSpPr txBox="1">
            <a:spLocks noChangeArrowheads="1"/>
          </p:cNvSpPr>
          <p:nvPr/>
        </p:nvSpPr>
        <p:spPr bwMode="auto">
          <a:xfrm>
            <a:off x="1116013" y="4581525"/>
            <a:ext cx="5976937" cy="1604963"/>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800" b="0">
                <a:ea typeface="楷体_GB2312" pitchFamily="49" charset="-122"/>
              </a:rPr>
              <a:t>局限性</a:t>
            </a:r>
            <a:r>
              <a:rPr lang="zh-CN" altLang="en-US" sz="1800" b="0"/>
              <a:t> ：</a:t>
            </a:r>
          </a:p>
          <a:p>
            <a:pPr marL="342900" indent="-342900">
              <a:spcBef>
                <a:spcPct val="50000"/>
              </a:spcBef>
            </a:pPr>
            <a:r>
              <a:rPr lang="zh-CN" altLang="en-US" sz="1800" b="0">
                <a:latin typeface="楷体_GB2312" pitchFamily="49" charset="-122"/>
                <a:ea typeface="楷体_GB2312" pitchFamily="49" charset="-122"/>
              </a:rPr>
              <a:t>模型假设现金收入只在期初或期末发生 </a:t>
            </a:r>
          </a:p>
          <a:p>
            <a:pPr marL="342900" indent="-342900">
              <a:spcBef>
                <a:spcPct val="50000"/>
              </a:spcBef>
            </a:pPr>
            <a:r>
              <a:rPr lang="zh-CN" altLang="en-US" sz="1800" b="0">
                <a:latin typeface="楷体_GB2312" pitchFamily="49" charset="-122"/>
                <a:ea typeface="楷体_GB2312" pitchFamily="49" charset="-122"/>
              </a:rPr>
              <a:t>模型假设现金支出均匀发生 </a:t>
            </a:r>
          </a:p>
          <a:p>
            <a:pPr marL="342900" indent="-342900">
              <a:spcBef>
                <a:spcPct val="50000"/>
              </a:spcBef>
            </a:pPr>
            <a:r>
              <a:rPr lang="zh-CN" altLang="en-US" sz="1800" b="0">
                <a:latin typeface="楷体_GB2312" pitchFamily="49" charset="-122"/>
                <a:ea typeface="楷体_GB2312" pitchFamily="49" charset="-122"/>
              </a:rPr>
              <a:t>没有考虑现金安全库存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zh-CN" altLang="en-US" sz="2400" b="0" smtClean="0">
                <a:ea typeface="楷体_GB2312" pitchFamily="49" charset="-122"/>
              </a:rPr>
              <a:t>现金持有决策</a:t>
            </a:r>
          </a:p>
        </p:txBody>
      </p:sp>
      <p:sp>
        <p:nvSpPr>
          <p:cNvPr id="6148" name="AutoShape 4"/>
          <p:cNvSpPr>
            <a:spLocks noChangeArrowheads="1"/>
          </p:cNvSpPr>
          <p:nvPr/>
        </p:nvSpPr>
        <p:spPr bwMode="auto">
          <a:xfrm>
            <a:off x="684213" y="1628775"/>
            <a:ext cx="2592387" cy="720725"/>
          </a:xfrm>
          <a:prstGeom prst="plaque">
            <a:avLst>
              <a:gd name="adj" fmla="val 16667"/>
            </a:avLst>
          </a:prstGeom>
          <a:solidFill>
            <a:srgbClr val="0066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latin typeface="楷体_GB2312" pitchFamily="49" charset="-122"/>
                <a:ea typeface="楷体_GB2312" pitchFamily="49" charset="-122"/>
              </a:rPr>
              <a:t>米勒</a:t>
            </a:r>
            <a:r>
              <a:rPr lang="en-US" altLang="zh-CN" sz="1800">
                <a:solidFill>
                  <a:schemeClr val="bg1"/>
                </a:solidFill>
                <a:latin typeface="楷体_GB2312" pitchFamily="49" charset="-122"/>
                <a:ea typeface="楷体_GB2312" pitchFamily="49" charset="-122"/>
              </a:rPr>
              <a:t>-</a:t>
            </a:r>
            <a:r>
              <a:rPr lang="zh-CN" altLang="en-US" sz="1800">
                <a:solidFill>
                  <a:schemeClr val="bg1"/>
                </a:solidFill>
                <a:latin typeface="楷体_GB2312" pitchFamily="49" charset="-122"/>
                <a:ea typeface="楷体_GB2312" pitchFamily="49" charset="-122"/>
              </a:rPr>
              <a:t>欧尔</a:t>
            </a:r>
            <a:r>
              <a:rPr lang="zh-CN" altLang="en-US" sz="1800">
                <a:solidFill>
                  <a:schemeClr val="bg1"/>
                </a:solidFill>
                <a:ea typeface="楷体_GB2312" pitchFamily="49" charset="-122"/>
              </a:rPr>
              <a:t>模式</a:t>
            </a:r>
          </a:p>
        </p:txBody>
      </p:sp>
      <p:sp>
        <p:nvSpPr>
          <p:cNvPr id="6149" name="Rectangle 5"/>
          <p:cNvSpPr>
            <a:spLocks noChangeArrowheads="1"/>
          </p:cNvSpPr>
          <p:nvPr/>
        </p:nvSpPr>
        <p:spPr bwMode="auto">
          <a:xfrm>
            <a:off x="361950" y="2459038"/>
            <a:ext cx="7680325" cy="457200"/>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zh-CN" altLang="en-US" sz="2000">
                <a:solidFill>
                  <a:srgbClr val="FF0000"/>
                </a:solidFill>
                <a:ea typeface="楷体_GB2312" pitchFamily="49" charset="-122"/>
              </a:rPr>
              <a:t>假定每日现金流量为正态分布，现金与有价证券之间能够自由兑换</a:t>
            </a:r>
            <a:r>
              <a:rPr lang="zh-CN" altLang="en-US"/>
              <a:t> </a:t>
            </a:r>
          </a:p>
        </p:txBody>
      </p:sp>
      <p:sp>
        <p:nvSpPr>
          <p:cNvPr id="6150" name="Rectangle 6"/>
          <p:cNvSpPr>
            <a:spLocks noChangeArrowheads="1"/>
          </p:cNvSpPr>
          <p:nvPr/>
        </p:nvSpPr>
        <p:spPr bwMode="auto">
          <a:xfrm>
            <a:off x="1116013" y="2924175"/>
            <a:ext cx="2951162" cy="396875"/>
          </a:xfrm>
          <a:prstGeom prst="rect">
            <a:avLst/>
          </a:prstGeom>
          <a:noFill/>
          <a:ln w="9525">
            <a:noFill/>
            <a:miter lim="800000"/>
            <a:headEnd/>
            <a:tailEnd/>
          </a:ln>
        </p:spPr>
        <p:txBody>
          <a:bodyPr anchor="ctr">
            <a:spAutoFit/>
          </a:bodyPr>
          <a:lstStyle/>
          <a:p>
            <a:pPr eaLnBrk="1" hangingPunct="1">
              <a:spcBef>
                <a:spcPct val="0"/>
              </a:spcBef>
              <a:buClrTx/>
              <a:buSzTx/>
              <a:buFontTx/>
              <a:buNone/>
            </a:pPr>
            <a:r>
              <a:rPr lang="zh-CN" altLang="en-US" sz="2000" b="0">
                <a:ea typeface="楷体_GB2312" pitchFamily="49" charset="-122"/>
                <a:cs typeface="Times New Roman" pitchFamily="18" charset="0"/>
              </a:rPr>
              <a:t>现金余额的均衡点</a:t>
            </a:r>
          </a:p>
        </p:txBody>
      </p:sp>
      <p:graphicFrame>
        <p:nvGraphicFramePr>
          <p:cNvPr id="6146" name="Object 7"/>
          <p:cNvGraphicFramePr>
            <a:graphicFrameLocks noChangeAspect="1"/>
          </p:cNvGraphicFramePr>
          <p:nvPr/>
        </p:nvGraphicFramePr>
        <p:xfrm>
          <a:off x="3348038" y="2924175"/>
          <a:ext cx="431800" cy="339725"/>
        </p:xfrm>
        <a:graphic>
          <a:graphicData uri="http://schemas.openxmlformats.org/presentationml/2006/ole">
            <mc:AlternateContent xmlns:mc="http://schemas.openxmlformats.org/markup-compatibility/2006">
              <mc:Choice xmlns:v="urn:schemas-microsoft-com:vml" Requires="v">
                <p:oleObj spid="_x0000_s6165" name="Equation" r:id="rId3" imgW="203112" imgH="190417" progId="Equation.DSMT4">
                  <p:embed/>
                </p:oleObj>
              </mc:Choice>
              <mc:Fallback>
                <p:oleObj name="Equation" r:id="rId3" imgW="203112" imgH="19041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924175"/>
                        <a:ext cx="4318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Rectangle 8"/>
          <p:cNvSpPr>
            <a:spLocks noChangeArrowheads="1"/>
          </p:cNvSpPr>
          <p:nvPr/>
        </p:nvSpPr>
        <p:spPr bwMode="auto">
          <a:xfrm>
            <a:off x="3870325" y="3532188"/>
            <a:ext cx="222250" cy="260350"/>
          </a:xfrm>
          <a:prstGeom prst="rect">
            <a:avLst/>
          </a:prstGeom>
          <a:noFill/>
          <a:ln w="9525">
            <a:noFill/>
            <a:miter lim="800000"/>
            <a:headEnd/>
            <a:tailEnd/>
          </a:ln>
        </p:spPr>
        <p:txBody>
          <a:bodyPr wrap="none" anchor="ctr">
            <a:spAutoFit/>
          </a:bodyPr>
          <a:lstStyle/>
          <a:p>
            <a:pPr eaLnBrk="1" hangingPunct="1">
              <a:spcBef>
                <a:spcPct val="0"/>
              </a:spcBef>
              <a:buClrTx/>
              <a:buSzTx/>
              <a:buFontTx/>
              <a:buNone/>
            </a:pPr>
            <a:r>
              <a:rPr lang="zh-CN" altLang="en-US" sz="1100" b="0"/>
              <a:t> </a:t>
            </a:r>
            <a:endParaRPr lang="zh-CN" altLang="en-US" sz="1800" b="0"/>
          </a:p>
        </p:txBody>
      </p:sp>
      <p:grpSp>
        <p:nvGrpSpPr>
          <p:cNvPr id="2" name="Group 32"/>
          <p:cNvGrpSpPr>
            <a:grpSpLocks/>
          </p:cNvGrpSpPr>
          <p:nvPr/>
        </p:nvGrpSpPr>
        <p:grpSpPr bwMode="auto">
          <a:xfrm>
            <a:off x="1476375" y="3357563"/>
            <a:ext cx="5338763" cy="3311525"/>
            <a:chOff x="930" y="2115"/>
            <a:chExt cx="3363" cy="2086"/>
          </a:xfrm>
        </p:grpSpPr>
        <p:sp>
          <p:nvSpPr>
            <p:cNvPr id="6154" name="AutoShape 14"/>
            <p:cNvSpPr>
              <a:spLocks noChangeAspect="1" noChangeArrowheads="1"/>
            </p:cNvSpPr>
            <p:nvPr/>
          </p:nvSpPr>
          <p:spPr bwMode="auto">
            <a:xfrm>
              <a:off x="930" y="2205"/>
              <a:ext cx="3357" cy="1996"/>
            </a:xfrm>
            <a:prstGeom prst="rect">
              <a:avLst/>
            </a:prstGeom>
            <a:noFill/>
            <a:ln w="9525">
              <a:noFill/>
              <a:miter lim="800000"/>
              <a:headEnd/>
              <a:tailEnd/>
            </a:ln>
          </p:spPr>
          <p:txBody>
            <a:bodyPr/>
            <a:lstStyle/>
            <a:p>
              <a:pPr marL="342900" indent="-342900"/>
              <a:endParaRPr lang="zh-CN" altLang="en-US"/>
            </a:p>
          </p:txBody>
        </p:sp>
        <p:grpSp>
          <p:nvGrpSpPr>
            <p:cNvPr id="3" name="Group 31"/>
            <p:cNvGrpSpPr>
              <a:grpSpLocks/>
            </p:cNvGrpSpPr>
            <p:nvPr/>
          </p:nvGrpSpPr>
          <p:grpSpPr bwMode="auto">
            <a:xfrm>
              <a:off x="1156" y="2115"/>
              <a:ext cx="3137" cy="1932"/>
              <a:chOff x="1156" y="2115"/>
              <a:chExt cx="3137" cy="1932"/>
            </a:xfrm>
          </p:grpSpPr>
          <p:sp>
            <p:nvSpPr>
              <p:cNvPr id="6156" name="Line 16"/>
              <p:cNvSpPr>
                <a:spLocks noChangeShapeType="1"/>
              </p:cNvSpPr>
              <p:nvPr/>
            </p:nvSpPr>
            <p:spPr bwMode="auto">
              <a:xfrm flipV="1">
                <a:off x="1533" y="2283"/>
                <a:ext cx="0" cy="1512"/>
              </a:xfrm>
              <a:prstGeom prst="line">
                <a:avLst/>
              </a:prstGeom>
              <a:noFill/>
              <a:ln w="9525">
                <a:solidFill>
                  <a:srgbClr val="000000"/>
                </a:solidFill>
                <a:round/>
                <a:headEnd/>
                <a:tailEnd type="triangle" w="med" len="med"/>
              </a:ln>
            </p:spPr>
            <p:txBody>
              <a:bodyPr/>
              <a:lstStyle/>
              <a:p>
                <a:endParaRPr lang="zh-CN" altLang="en-US"/>
              </a:p>
            </p:txBody>
          </p:sp>
          <p:sp>
            <p:nvSpPr>
              <p:cNvPr id="6157" name="Line 17"/>
              <p:cNvSpPr>
                <a:spLocks noChangeShapeType="1"/>
              </p:cNvSpPr>
              <p:nvPr/>
            </p:nvSpPr>
            <p:spPr bwMode="auto">
              <a:xfrm>
                <a:off x="1533" y="3795"/>
                <a:ext cx="2355" cy="1"/>
              </a:xfrm>
              <a:prstGeom prst="line">
                <a:avLst/>
              </a:prstGeom>
              <a:noFill/>
              <a:ln w="9525">
                <a:solidFill>
                  <a:srgbClr val="000000"/>
                </a:solidFill>
                <a:round/>
                <a:headEnd/>
                <a:tailEnd type="triangle" w="med" len="med"/>
              </a:ln>
            </p:spPr>
            <p:txBody>
              <a:bodyPr/>
              <a:lstStyle/>
              <a:p>
                <a:endParaRPr lang="zh-CN" altLang="en-US"/>
              </a:p>
            </p:txBody>
          </p:sp>
          <p:sp>
            <p:nvSpPr>
              <p:cNvPr id="6158" name="Line 18"/>
              <p:cNvSpPr>
                <a:spLocks noChangeShapeType="1"/>
              </p:cNvSpPr>
              <p:nvPr/>
            </p:nvSpPr>
            <p:spPr bwMode="auto">
              <a:xfrm>
                <a:off x="1533" y="3207"/>
                <a:ext cx="1978" cy="1"/>
              </a:xfrm>
              <a:prstGeom prst="line">
                <a:avLst/>
              </a:prstGeom>
              <a:noFill/>
              <a:ln w="9525">
                <a:solidFill>
                  <a:srgbClr val="000000"/>
                </a:solidFill>
                <a:round/>
                <a:headEnd/>
                <a:tailEnd/>
              </a:ln>
            </p:spPr>
            <p:txBody>
              <a:bodyPr/>
              <a:lstStyle/>
              <a:p>
                <a:endParaRPr lang="zh-CN" altLang="en-US"/>
              </a:p>
            </p:txBody>
          </p:sp>
          <p:sp>
            <p:nvSpPr>
              <p:cNvPr id="6159" name="Line 19"/>
              <p:cNvSpPr>
                <a:spLocks noChangeShapeType="1"/>
              </p:cNvSpPr>
              <p:nvPr/>
            </p:nvSpPr>
            <p:spPr bwMode="auto">
              <a:xfrm>
                <a:off x="1533" y="2619"/>
                <a:ext cx="1978" cy="0"/>
              </a:xfrm>
              <a:prstGeom prst="line">
                <a:avLst/>
              </a:prstGeom>
              <a:noFill/>
              <a:ln w="9525">
                <a:solidFill>
                  <a:srgbClr val="000000"/>
                </a:solidFill>
                <a:prstDash val="dash"/>
                <a:round/>
                <a:headEnd/>
                <a:tailEnd/>
              </a:ln>
            </p:spPr>
            <p:txBody>
              <a:bodyPr/>
              <a:lstStyle/>
              <a:p>
                <a:endParaRPr lang="zh-CN" altLang="en-US"/>
              </a:p>
            </p:txBody>
          </p:sp>
          <p:sp>
            <p:nvSpPr>
              <p:cNvPr id="6160" name="Line 20"/>
              <p:cNvSpPr>
                <a:spLocks noChangeShapeType="1"/>
              </p:cNvSpPr>
              <p:nvPr/>
            </p:nvSpPr>
            <p:spPr bwMode="auto">
              <a:xfrm>
                <a:off x="1533" y="3543"/>
                <a:ext cx="1978" cy="1"/>
              </a:xfrm>
              <a:prstGeom prst="line">
                <a:avLst/>
              </a:prstGeom>
              <a:noFill/>
              <a:ln w="9525">
                <a:solidFill>
                  <a:srgbClr val="000000"/>
                </a:solidFill>
                <a:prstDash val="dash"/>
                <a:round/>
                <a:headEnd/>
                <a:tailEnd/>
              </a:ln>
            </p:spPr>
            <p:txBody>
              <a:bodyPr/>
              <a:lstStyle/>
              <a:p>
                <a:endParaRPr lang="zh-CN" altLang="en-US"/>
              </a:p>
            </p:txBody>
          </p:sp>
          <p:sp>
            <p:nvSpPr>
              <p:cNvPr id="6161" name="未知"/>
              <p:cNvSpPr>
                <a:spLocks/>
              </p:cNvSpPr>
              <p:nvPr/>
            </p:nvSpPr>
            <p:spPr bwMode="auto">
              <a:xfrm>
                <a:off x="1523" y="2602"/>
                <a:ext cx="1927" cy="929"/>
              </a:xfrm>
              <a:custGeom>
                <a:avLst/>
                <a:gdLst>
                  <a:gd name="T0" fmla="*/ 0 w 3682"/>
                  <a:gd name="T1" fmla="*/ 600 h 1725"/>
                  <a:gd name="T2" fmla="*/ 78 w 3682"/>
                  <a:gd name="T3" fmla="*/ 578 h 1725"/>
                  <a:gd name="T4" fmla="*/ 153 w 3682"/>
                  <a:gd name="T5" fmla="*/ 649 h 1725"/>
                  <a:gd name="T6" fmla="*/ 177 w 3682"/>
                  <a:gd name="T7" fmla="*/ 534 h 1725"/>
                  <a:gd name="T8" fmla="*/ 216 w 3682"/>
                  <a:gd name="T9" fmla="*/ 471 h 1725"/>
                  <a:gd name="T10" fmla="*/ 298 w 3682"/>
                  <a:gd name="T11" fmla="*/ 622 h 1725"/>
                  <a:gd name="T12" fmla="*/ 320 w 3682"/>
                  <a:gd name="T13" fmla="*/ 549 h 1725"/>
                  <a:gd name="T14" fmla="*/ 334 w 3682"/>
                  <a:gd name="T15" fmla="*/ 512 h 1725"/>
                  <a:gd name="T16" fmla="*/ 341 w 3682"/>
                  <a:gd name="T17" fmla="*/ 468 h 1725"/>
                  <a:gd name="T18" fmla="*/ 362 w 3682"/>
                  <a:gd name="T19" fmla="*/ 483 h 1725"/>
                  <a:gd name="T20" fmla="*/ 405 w 3682"/>
                  <a:gd name="T21" fmla="*/ 527 h 1725"/>
                  <a:gd name="T22" fmla="*/ 412 w 3682"/>
                  <a:gd name="T23" fmla="*/ 549 h 1725"/>
                  <a:gd name="T24" fmla="*/ 433 w 3682"/>
                  <a:gd name="T25" fmla="*/ 468 h 1725"/>
                  <a:gd name="T26" fmla="*/ 447 w 3682"/>
                  <a:gd name="T27" fmla="*/ 439 h 1725"/>
                  <a:gd name="T28" fmla="*/ 483 w 3682"/>
                  <a:gd name="T29" fmla="*/ 301 h 1725"/>
                  <a:gd name="T30" fmla="*/ 540 w 3682"/>
                  <a:gd name="T31" fmla="*/ 366 h 1725"/>
                  <a:gd name="T32" fmla="*/ 568 w 3682"/>
                  <a:gd name="T33" fmla="*/ 92 h 1725"/>
                  <a:gd name="T34" fmla="*/ 597 w 3682"/>
                  <a:gd name="T35" fmla="*/ 213 h 1725"/>
                  <a:gd name="T36" fmla="*/ 625 w 3682"/>
                  <a:gd name="T37" fmla="*/ 235 h 1725"/>
                  <a:gd name="T38" fmla="*/ 633 w 3682"/>
                  <a:gd name="T39" fmla="*/ 198 h 1725"/>
                  <a:gd name="T40" fmla="*/ 696 w 3682"/>
                  <a:gd name="T41" fmla="*/ 0 h 1725"/>
                  <a:gd name="T42" fmla="*/ 718 w 3682"/>
                  <a:gd name="T43" fmla="*/ 310 h 1725"/>
                  <a:gd name="T44" fmla="*/ 754 w 3682"/>
                  <a:gd name="T45" fmla="*/ 592 h 1725"/>
                  <a:gd name="T46" fmla="*/ 768 w 3682"/>
                  <a:gd name="T47" fmla="*/ 571 h 1725"/>
                  <a:gd name="T48" fmla="*/ 782 w 3682"/>
                  <a:gd name="T49" fmla="*/ 556 h 1725"/>
                  <a:gd name="T50" fmla="*/ 817 w 3682"/>
                  <a:gd name="T51" fmla="*/ 563 h 1725"/>
                  <a:gd name="T52" fmla="*/ 832 w 3682"/>
                  <a:gd name="T53" fmla="*/ 585 h 1725"/>
                  <a:gd name="T54" fmla="*/ 938 w 3682"/>
                  <a:gd name="T55" fmla="*/ 592 h 1725"/>
                  <a:gd name="T56" fmla="*/ 981 w 3682"/>
                  <a:gd name="T57" fmla="*/ 666 h 1725"/>
                  <a:gd name="T58" fmla="*/ 1024 w 3682"/>
                  <a:gd name="T59" fmla="*/ 695 h 1725"/>
                  <a:gd name="T60" fmla="*/ 1074 w 3682"/>
                  <a:gd name="T61" fmla="*/ 834 h 1725"/>
                  <a:gd name="T62" fmla="*/ 1152 w 3682"/>
                  <a:gd name="T63" fmla="*/ 834 h 1725"/>
                  <a:gd name="T64" fmla="*/ 1195 w 3682"/>
                  <a:gd name="T65" fmla="*/ 892 h 1725"/>
                  <a:gd name="T66" fmla="*/ 1230 w 3682"/>
                  <a:gd name="T67" fmla="*/ 929 h 1725"/>
                  <a:gd name="T68" fmla="*/ 1258 w 3682"/>
                  <a:gd name="T69" fmla="*/ 600 h 1725"/>
                  <a:gd name="T70" fmla="*/ 1372 w 3682"/>
                  <a:gd name="T71" fmla="*/ 629 h 1725"/>
                  <a:gd name="T72" fmla="*/ 1422 w 3682"/>
                  <a:gd name="T73" fmla="*/ 585 h 1725"/>
                  <a:gd name="T74" fmla="*/ 1443 w 3682"/>
                  <a:gd name="T75" fmla="*/ 629 h 1725"/>
                  <a:gd name="T76" fmla="*/ 1515 w 3682"/>
                  <a:gd name="T77" fmla="*/ 644 h 1725"/>
                  <a:gd name="T78" fmla="*/ 1564 w 3682"/>
                  <a:gd name="T79" fmla="*/ 637 h 1725"/>
                  <a:gd name="T80" fmla="*/ 1600 w 3682"/>
                  <a:gd name="T81" fmla="*/ 600 h 1725"/>
                  <a:gd name="T82" fmla="*/ 1621 w 3682"/>
                  <a:gd name="T83" fmla="*/ 585 h 1725"/>
                  <a:gd name="T84" fmla="*/ 1629 w 3682"/>
                  <a:gd name="T85" fmla="*/ 512 h 1725"/>
                  <a:gd name="T86" fmla="*/ 1723 w 3682"/>
                  <a:gd name="T87" fmla="*/ 455 h 1725"/>
                  <a:gd name="T88" fmla="*/ 1799 w 3682"/>
                  <a:gd name="T89" fmla="*/ 534 h 1725"/>
                  <a:gd name="T90" fmla="*/ 1849 w 3682"/>
                  <a:gd name="T91" fmla="*/ 476 h 1725"/>
                  <a:gd name="T92" fmla="*/ 1927 w 3682"/>
                  <a:gd name="T93" fmla="*/ 483 h 17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82"/>
                  <a:gd name="T142" fmla="*/ 0 h 1725"/>
                  <a:gd name="T143" fmla="*/ 3682 w 3682"/>
                  <a:gd name="T144" fmla="*/ 1725 h 172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82" h="1725">
                    <a:moveTo>
                      <a:pt x="0" y="1114"/>
                    </a:moveTo>
                    <a:cubicBezTo>
                      <a:pt x="122" y="1083"/>
                      <a:pt x="73" y="1099"/>
                      <a:pt x="149" y="1073"/>
                    </a:cubicBezTo>
                    <a:cubicBezTo>
                      <a:pt x="234" y="1088"/>
                      <a:pt x="233" y="1146"/>
                      <a:pt x="292" y="1205"/>
                    </a:cubicBezTo>
                    <a:cubicBezTo>
                      <a:pt x="337" y="1334"/>
                      <a:pt x="283" y="1090"/>
                      <a:pt x="339" y="992"/>
                    </a:cubicBezTo>
                    <a:cubicBezTo>
                      <a:pt x="355" y="964"/>
                      <a:pt x="380" y="871"/>
                      <a:pt x="412" y="875"/>
                    </a:cubicBezTo>
                    <a:cubicBezTo>
                      <a:pt x="523" y="986"/>
                      <a:pt x="502" y="1064"/>
                      <a:pt x="570" y="1155"/>
                    </a:cubicBezTo>
                    <a:cubicBezTo>
                      <a:pt x="604" y="1251"/>
                      <a:pt x="582" y="1209"/>
                      <a:pt x="611" y="1019"/>
                    </a:cubicBezTo>
                    <a:cubicBezTo>
                      <a:pt x="615" y="995"/>
                      <a:pt x="629" y="974"/>
                      <a:pt x="638" y="951"/>
                    </a:cubicBezTo>
                    <a:cubicBezTo>
                      <a:pt x="643" y="924"/>
                      <a:pt x="632" y="889"/>
                      <a:pt x="652" y="869"/>
                    </a:cubicBezTo>
                    <a:cubicBezTo>
                      <a:pt x="664" y="858"/>
                      <a:pt x="680" y="885"/>
                      <a:pt x="692" y="897"/>
                    </a:cubicBezTo>
                    <a:cubicBezTo>
                      <a:pt x="806" y="1011"/>
                      <a:pt x="606" y="851"/>
                      <a:pt x="774" y="978"/>
                    </a:cubicBezTo>
                    <a:cubicBezTo>
                      <a:pt x="778" y="992"/>
                      <a:pt x="773" y="1024"/>
                      <a:pt x="787" y="1019"/>
                    </a:cubicBezTo>
                    <a:cubicBezTo>
                      <a:pt x="820" y="1008"/>
                      <a:pt x="827" y="872"/>
                      <a:pt x="828" y="869"/>
                    </a:cubicBezTo>
                    <a:cubicBezTo>
                      <a:pt x="833" y="851"/>
                      <a:pt x="849" y="835"/>
                      <a:pt x="855" y="816"/>
                    </a:cubicBezTo>
                    <a:cubicBezTo>
                      <a:pt x="883" y="732"/>
                      <a:pt x="896" y="643"/>
                      <a:pt x="923" y="558"/>
                    </a:cubicBezTo>
                    <a:cubicBezTo>
                      <a:pt x="973" y="591"/>
                      <a:pt x="999" y="631"/>
                      <a:pt x="1032" y="680"/>
                    </a:cubicBezTo>
                    <a:cubicBezTo>
                      <a:pt x="1040" y="578"/>
                      <a:pt x="1052" y="269"/>
                      <a:pt x="1086" y="170"/>
                    </a:cubicBezTo>
                    <a:cubicBezTo>
                      <a:pt x="1109" y="179"/>
                      <a:pt x="1120" y="383"/>
                      <a:pt x="1141" y="395"/>
                    </a:cubicBezTo>
                    <a:cubicBezTo>
                      <a:pt x="1161" y="406"/>
                      <a:pt x="1174" y="444"/>
                      <a:pt x="1195" y="436"/>
                    </a:cubicBezTo>
                    <a:cubicBezTo>
                      <a:pt x="1217" y="427"/>
                      <a:pt x="1205" y="391"/>
                      <a:pt x="1209" y="368"/>
                    </a:cubicBezTo>
                    <a:cubicBezTo>
                      <a:pt x="1225" y="271"/>
                      <a:pt x="1285" y="89"/>
                      <a:pt x="1330" y="0"/>
                    </a:cubicBezTo>
                    <a:cubicBezTo>
                      <a:pt x="1355" y="118"/>
                      <a:pt x="1350" y="392"/>
                      <a:pt x="1371" y="575"/>
                    </a:cubicBezTo>
                    <a:cubicBezTo>
                      <a:pt x="1380" y="588"/>
                      <a:pt x="1424" y="1100"/>
                      <a:pt x="1440" y="1100"/>
                    </a:cubicBezTo>
                    <a:cubicBezTo>
                      <a:pt x="1456" y="1100"/>
                      <a:pt x="1457" y="1073"/>
                      <a:pt x="1467" y="1060"/>
                    </a:cubicBezTo>
                    <a:cubicBezTo>
                      <a:pt x="1475" y="1050"/>
                      <a:pt x="1485" y="1041"/>
                      <a:pt x="1494" y="1032"/>
                    </a:cubicBezTo>
                    <a:cubicBezTo>
                      <a:pt x="1517" y="1037"/>
                      <a:pt x="1542" y="1034"/>
                      <a:pt x="1562" y="1046"/>
                    </a:cubicBezTo>
                    <a:cubicBezTo>
                      <a:pt x="1576" y="1054"/>
                      <a:pt x="1573" y="1083"/>
                      <a:pt x="1589" y="1087"/>
                    </a:cubicBezTo>
                    <a:cubicBezTo>
                      <a:pt x="1655" y="1103"/>
                      <a:pt x="1725" y="1096"/>
                      <a:pt x="1793" y="1100"/>
                    </a:cubicBezTo>
                    <a:cubicBezTo>
                      <a:pt x="1806" y="1141"/>
                      <a:pt x="1842" y="1207"/>
                      <a:pt x="1875" y="1236"/>
                    </a:cubicBezTo>
                    <a:cubicBezTo>
                      <a:pt x="1900" y="1258"/>
                      <a:pt x="1957" y="1291"/>
                      <a:pt x="1957" y="1291"/>
                    </a:cubicBezTo>
                    <a:cubicBezTo>
                      <a:pt x="1975" y="1384"/>
                      <a:pt x="1984" y="1479"/>
                      <a:pt x="2052" y="1549"/>
                    </a:cubicBezTo>
                    <a:cubicBezTo>
                      <a:pt x="2109" y="1534"/>
                      <a:pt x="2135" y="1520"/>
                      <a:pt x="2201" y="1549"/>
                    </a:cubicBezTo>
                    <a:cubicBezTo>
                      <a:pt x="2208" y="1552"/>
                      <a:pt x="2274" y="1647"/>
                      <a:pt x="2283" y="1657"/>
                    </a:cubicBezTo>
                    <a:cubicBezTo>
                      <a:pt x="2308" y="1686"/>
                      <a:pt x="2350" y="1725"/>
                      <a:pt x="2350" y="1725"/>
                    </a:cubicBezTo>
                    <a:cubicBezTo>
                      <a:pt x="2400" y="1644"/>
                      <a:pt x="2356" y="1229"/>
                      <a:pt x="2404" y="1114"/>
                    </a:cubicBezTo>
                    <a:cubicBezTo>
                      <a:pt x="2421" y="1063"/>
                      <a:pt x="2583" y="1208"/>
                      <a:pt x="2621" y="1168"/>
                    </a:cubicBezTo>
                    <a:cubicBezTo>
                      <a:pt x="2663" y="1182"/>
                      <a:pt x="2689" y="1043"/>
                      <a:pt x="2718" y="1087"/>
                    </a:cubicBezTo>
                    <a:cubicBezTo>
                      <a:pt x="2747" y="1130"/>
                      <a:pt x="2711" y="1131"/>
                      <a:pt x="2758" y="1168"/>
                    </a:cubicBezTo>
                    <a:cubicBezTo>
                      <a:pt x="2780" y="1186"/>
                      <a:pt x="2893" y="1195"/>
                      <a:pt x="2894" y="1195"/>
                    </a:cubicBezTo>
                    <a:cubicBezTo>
                      <a:pt x="2926" y="1191"/>
                      <a:pt x="2958" y="1191"/>
                      <a:pt x="2989" y="1182"/>
                    </a:cubicBezTo>
                    <a:cubicBezTo>
                      <a:pt x="3042" y="1166"/>
                      <a:pt x="3023" y="1148"/>
                      <a:pt x="3057" y="1114"/>
                    </a:cubicBezTo>
                    <a:cubicBezTo>
                      <a:pt x="3069" y="1102"/>
                      <a:pt x="3084" y="1096"/>
                      <a:pt x="3098" y="1087"/>
                    </a:cubicBezTo>
                    <a:cubicBezTo>
                      <a:pt x="3107" y="1073"/>
                      <a:pt x="3108" y="966"/>
                      <a:pt x="3112" y="950"/>
                    </a:cubicBezTo>
                    <a:cubicBezTo>
                      <a:pt x="3155" y="794"/>
                      <a:pt x="3076" y="825"/>
                      <a:pt x="3292" y="845"/>
                    </a:cubicBezTo>
                    <a:cubicBezTo>
                      <a:pt x="3393" y="912"/>
                      <a:pt x="3338" y="1011"/>
                      <a:pt x="3438" y="992"/>
                    </a:cubicBezTo>
                    <a:cubicBezTo>
                      <a:pt x="3480" y="949"/>
                      <a:pt x="3513" y="943"/>
                      <a:pt x="3533" y="883"/>
                    </a:cubicBezTo>
                    <a:cubicBezTo>
                      <a:pt x="3655" y="899"/>
                      <a:pt x="3605" y="897"/>
                      <a:pt x="3682" y="897"/>
                    </a:cubicBezTo>
                  </a:path>
                </a:pathLst>
              </a:custGeom>
              <a:noFill/>
              <a:ln w="19050">
                <a:solidFill>
                  <a:srgbClr val="000000"/>
                </a:solidFill>
                <a:round/>
                <a:headEnd/>
                <a:tailEnd/>
              </a:ln>
            </p:spPr>
            <p:txBody>
              <a:bodyPr/>
              <a:lstStyle/>
              <a:p>
                <a:endParaRPr lang="zh-CN" altLang="en-US"/>
              </a:p>
            </p:txBody>
          </p:sp>
          <p:sp>
            <p:nvSpPr>
              <p:cNvPr id="6162" name="Rectangle 22"/>
              <p:cNvSpPr>
                <a:spLocks noChangeArrowheads="1"/>
              </p:cNvSpPr>
              <p:nvPr/>
            </p:nvSpPr>
            <p:spPr bwMode="auto">
              <a:xfrm>
                <a:off x="3560" y="2523"/>
                <a:ext cx="733" cy="252"/>
              </a:xfrm>
              <a:prstGeom prst="rect">
                <a:avLst/>
              </a:prstGeom>
              <a:noFill/>
              <a:ln w="9525">
                <a:noFill/>
                <a:miter lim="800000"/>
                <a:headEnd/>
                <a:tailEnd/>
              </a:ln>
            </p:spPr>
            <p:txBody>
              <a:bodyPr lIns="0" rIns="0"/>
              <a:lstStyle/>
              <a:p>
                <a:pPr marL="342900" indent="-342900" algn="just">
                  <a:buFont typeface="Wingdings" pitchFamily="2" charset="2"/>
                  <a:buNone/>
                </a:pPr>
                <a:r>
                  <a:rPr lang="zh-CN" altLang="en-US" sz="1200" b="0">
                    <a:latin typeface="Times New Roman" pitchFamily="18" charset="0"/>
                  </a:rPr>
                  <a:t>现金余额上限</a:t>
                </a:r>
              </a:p>
            </p:txBody>
          </p:sp>
          <p:sp>
            <p:nvSpPr>
              <p:cNvPr id="6163" name="Rectangle 23"/>
              <p:cNvSpPr>
                <a:spLocks noChangeArrowheads="1"/>
              </p:cNvSpPr>
              <p:nvPr/>
            </p:nvSpPr>
            <p:spPr bwMode="auto">
              <a:xfrm>
                <a:off x="3515" y="3430"/>
                <a:ext cx="639" cy="252"/>
              </a:xfrm>
              <a:prstGeom prst="rect">
                <a:avLst/>
              </a:prstGeom>
              <a:noFill/>
              <a:ln w="9525">
                <a:noFill/>
                <a:miter lim="800000"/>
                <a:headEnd/>
                <a:tailEnd/>
              </a:ln>
            </p:spPr>
            <p:txBody>
              <a:bodyPr lIns="0" rIns="0"/>
              <a:lstStyle/>
              <a:p>
                <a:pPr marL="342900" indent="-342900" algn="just">
                  <a:buFont typeface="Wingdings" pitchFamily="2" charset="2"/>
                  <a:buNone/>
                </a:pPr>
                <a:r>
                  <a:rPr lang="zh-CN" altLang="en-US" sz="1200" b="0">
                    <a:latin typeface="Times New Roman" pitchFamily="18" charset="0"/>
                  </a:rPr>
                  <a:t>现金余额下限</a:t>
                </a:r>
              </a:p>
            </p:txBody>
          </p:sp>
          <p:sp>
            <p:nvSpPr>
              <p:cNvPr id="6164" name="Rectangle 24"/>
              <p:cNvSpPr>
                <a:spLocks noChangeArrowheads="1"/>
              </p:cNvSpPr>
              <p:nvPr/>
            </p:nvSpPr>
            <p:spPr bwMode="auto">
              <a:xfrm>
                <a:off x="3515" y="3113"/>
                <a:ext cx="471" cy="252"/>
              </a:xfrm>
              <a:prstGeom prst="rect">
                <a:avLst/>
              </a:prstGeom>
              <a:noFill/>
              <a:ln w="9525">
                <a:noFill/>
                <a:miter lim="800000"/>
                <a:headEnd/>
                <a:tailEnd/>
              </a:ln>
            </p:spPr>
            <p:txBody>
              <a:bodyPr/>
              <a:lstStyle/>
              <a:p>
                <a:pPr marL="342900" indent="-342900" algn="just">
                  <a:buFont typeface="Wingdings" pitchFamily="2" charset="2"/>
                  <a:buNone/>
                </a:pPr>
                <a:r>
                  <a:rPr lang="zh-CN" altLang="en-US" sz="1200" b="0">
                    <a:latin typeface="Times New Roman" pitchFamily="18" charset="0"/>
                  </a:rPr>
                  <a:t>均衡点</a:t>
                </a:r>
              </a:p>
            </p:txBody>
          </p:sp>
          <p:sp>
            <p:nvSpPr>
              <p:cNvPr id="6165" name="Rectangle 25"/>
              <p:cNvSpPr>
                <a:spLocks noChangeArrowheads="1"/>
              </p:cNvSpPr>
              <p:nvPr/>
            </p:nvSpPr>
            <p:spPr bwMode="auto">
              <a:xfrm>
                <a:off x="1250" y="2115"/>
                <a:ext cx="283" cy="504"/>
              </a:xfrm>
              <a:prstGeom prst="rect">
                <a:avLst/>
              </a:prstGeom>
              <a:noFill/>
              <a:ln w="9525">
                <a:noFill/>
                <a:miter lim="800000"/>
                <a:headEnd/>
                <a:tailEnd/>
              </a:ln>
            </p:spPr>
            <p:txBody>
              <a:bodyPr vert="eaVert"/>
              <a:lstStyle/>
              <a:p>
                <a:pPr marL="342900" indent="-342900" algn="just">
                  <a:buFont typeface="Wingdings" pitchFamily="2" charset="2"/>
                  <a:buNone/>
                </a:pPr>
                <a:r>
                  <a:rPr lang="zh-CN" altLang="en-US" sz="1200" b="0">
                    <a:latin typeface="Times New Roman" pitchFamily="18" charset="0"/>
                  </a:rPr>
                  <a:t>现金余额</a:t>
                </a:r>
                <a:endParaRPr lang="zh-CN" altLang="en-US" sz="1200"/>
              </a:p>
            </p:txBody>
          </p:sp>
          <p:sp>
            <p:nvSpPr>
              <p:cNvPr id="6166" name="Rectangle 26"/>
              <p:cNvSpPr>
                <a:spLocks noChangeArrowheads="1"/>
              </p:cNvSpPr>
              <p:nvPr/>
            </p:nvSpPr>
            <p:spPr bwMode="auto">
              <a:xfrm>
                <a:off x="1156" y="2535"/>
                <a:ext cx="377" cy="251"/>
              </a:xfrm>
              <a:prstGeom prst="rect">
                <a:avLst/>
              </a:prstGeom>
              <a:noFill/>
              <a:ln w="9525">
                <a:noFill/>
                <a:miter lim="800000"/>
                <a:headEnd/>
                <a:tailEnd/>
              </a:ln>
            </p:spPr>
            <p:txBody>
              <a:bodyPr/>
              <a:lstStyle/>
              <a:p>
                <a:pPr marL="342900" indent="-342900" algn="just"/>
                <a:r>
                  <a:rPr lang="en-US" altLang="zh-CN" sz="1200" b="0">
                    <a:latin typeface="Times New Roman" pitchFamily="18" charset="0"/>
                  </a:rPr>
                  <a:t>U</a:t>
                </a:r>
                <a:endParaRPr lang="en-US" altLang="zh-CN" sz="1200"/>
              </a:p>
            </p:txBody>
          </p:sp>
          <p:sp>
            <p:nvSpPr>
              <p:cNvPr id="6167" name="Rectangle 27"/>
              <p:cNvSpPr>
                <a:spLocks noChangeArrowheads="1"/>
              </p:cNvSpPr>
              <p:nvPr/>
            </p:nvSpPr>
            <p:spPr bwMode="auto">
              <a:xfrm>
                <a:off x="1292" y="3113"/>
                <a:ext cx="377" cy="251"/>
              </a:xfrm>
              <a:prstGeom prst="rect">
                <a:avLst/>
              </a:prstGeom>
              <a:noFill/>
              <a:ln w="9525">
                <a:noFill/>
                <a:miter lim="800000"/>
                <a:headEnd/>
                <a:tailEnd/>
              </a:ln>
            </p:spPr>
            <p:txBody>
              <a:bodyPr/>
              <a:lstStyle/>
              <a:p>
                <a:pPr marL="342900" indent="-342900" algn="just">
                  <a:buFont typeface="Wingdings" pitchFamily="2" charset="2"/>
                  <a:buNone/>
                </a:pPr>
                <a:r>
                  <a:rPr lang="en-US" altLang="zh-CN" sz="1200" b="0">
                    <a:latin typeface="Times New Roman" pitchFamily="18" charset="0"/>
                  </a:rPr>
                  <a:t>Z</a:t>
                </a:r>
                <a:r>
                  <a:rPr lang="en-US" altLang="zh-CN" sz="900" b="0">
                    <a:latin typeface="Times New Roman" pitchFamily="18" charset="0"/>
                  </a:rPr>
                  <a:t>*</a:t>
                </a:r>
                <a:endParaRPr lang="en-US" altLang="zh-CN"/>
              </a:p>
            </p:txBody>
          </p:sp>
          <p:sp>
            <p:nvSpPr>
              <p:cNvPr id="6168" name="Rectangle 28"/>
              <p:cNvSpPr>
                <a:spLocks noChangeArrowheads="1"/>
              </p:cNvSpPr>
              <p:nvPr/>
            </p:nvSpPr>
            <p:spPr bwMode="auto">
              <a:xfrm>
                <a:off x="1338" y="3475"/>
                <a:ext cx="377" cy="251"/>
              </a:xfrm>
              <a:prstGeom prst="rect">
                <a:avLst/>
              </a:prstGeom>
              <a:noFill/>
              <a:ln w="9525">
                <a:noFill/>
                <a:miter lim="800000"/>
                <a:headEnd/>
                <a:tailEnd/>
              </a:ln>
            </p:spPr>
            <p:txBody>
              <a:bodyPr/>
              <a:lstStyle/>
              <a:p>
                <a:pPr marL="342900" indent="-342900" algn="just">
                  <a:buFont typeface="Wingdings" pitchFamily="2" charset="2"/>
                  <a:buNone/>
                </a:pPr>
                <a:r>
                  <a:rPr lang="en-US" altLang="zh-CN" sz="1200" b="0">
                    <a:latin typeface="Times New Roman" pitchFamily="18" charset="0"/>
                  </a:rPr>
                  <a:t>L</a:t>
                </a:r>
              </a:p>
            </p:txBody>
          </p:sp>
          <p:sp>
            <p:nvSpPr>
              <p:cNvPr id="6169" name="Rectangle 29"/>
              <p:cNvSpPr>
                <a:spLocks noChangeArrowheads="1"/>
              </p:cNvSpPr>
              <p:nvPr/>
            </p:nvSpPr>
            <p:spPr bwMode="auto">
              <a:xfrm>
                <a:off x="1156" y="3702"/>
                <a:ext cx="454" cy="253"/>
              </a:xfrm>
              <a:prstGeom prst="rect">
                <a:avLst/>
              </a:prstGeom>
              <a:noFill/>
              <a:ln w="9525">
                <a:noFill/>
                <a:miter lim="800000"/>
                <a:headEnd/>
                <a:tailEnd/>
              </a:ln>
            </p:spPr>
            <p:txBody>
              <a:bodyPr/>
              <a:lstStyle/>
              <a:p>
                <a:pPr marL="342900" indent="-342900" algn="just"/>
                <a:r>
                  <a:rPr lang="en-US" altLang="zh-CN" sz="1200" b="0">
                    <a:latin typeface="Times New Roman" pitchFamily="18" charset="0"/>
                  </a:rPr>
                  <a:t>O</a:t>
                </a:r>
                <a:endParaRPr lang="en-US" altLang="zh-CN" sz="1200"/>
              </a:p>
            </p:txBody>
          </p:sp>
          <p:sp>
            <p:nvSpPr>
              <p:cNvPr id="6170" name="Rectangle 30"/>
              <p:cNvSpPr>
                <a:spLocks noChangeArrowheads="1"/>
              </p:cNvSpPr>
              <p:nvPr/>
            </p:nvSpPr>
            <p:spPr bwMode="auto">
              <a:xfrm>
                <a:off x="3699" y="3795"/>
                <a:ext cx="377" cy="252"/>
              </a:xfrm>
              <a:prstGeom prst="rect">
                <a:avLst/>
              </a:prstGeom>
              <a:noFill/>
              <a:ln w="9525">
                <a:noFill/>
                <a:miter lim="800000"/>
                <a:headEnd/>
                <a:tailEnd/>
              </a:ln>
            </p:spPr>
            <p:txBody>
              <a:bodyPr/>
              <a:lstStyle/>
              <a:p>
                <a:pPr marL="342900" indent="-342900" algn="just">
                  <a:buFont typeface="Wingdings" pitchFamily="2" charset="2"/>
                  <a:buNone/>
                </a:pPr>
                <a:r>
                  <a:rPr lang="zh-CN" altLang="en-US" sz="1200" b="0">
                    <a:latin typeface="Times New Roman" pitchFamily="18" charset="0"/>
                  </a:rPr>
                  <a:t>时间</a:t>
                </a:r>
              </a:p>
            </p:txBody>
          </p:sp>
        </p:grpSp>
      </p:grpSp>
      <p:sp>
        <p:nvSpPr>
          <p:cNvPr id="6153" name="Text Box 33"/>
          <p:cNvSpPr txBox="1">
            <a:spLocks noChangeArrowheads="1"/>
          </p:cNvSpPr>
          <p:nvPr/>
        </p:nvSpPr>
        <p:spPr bwMode="auto">
          <a:xfrm>
            <a:off x="2771775" y="6237288"/>
            <a:ext cx="3024188" cy="30480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400">
                <a:ea typeface="楷体_GB2312" pitchFamily="49" charset="-122"/>
              </a:rPr>
              <a:t>     确定现金余额的米勒欧尔模型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idx="4294967295"/>
          </p:nvPr>
        </p:nvSpPr>
        <p:spPr/>
        <p:txBody>
          <a:bodyPr/>
          <a:lstStyle/>
          <a:p>
            <a:r>
              <a:rPr lang="zh-CN" altLang="en-US" sz="2400" b="0" smtClean="0">
                <a:ea typeface="楷体_GB2312" pitchFamily="49" charset="-122"/>
              </a:rPr>
              <a:t>现金持有决策</a:t>
            </a:r>
          </a:p>
        </p:txBody>
      </p:sp>
      <p:graphicFrame>
        <p:nvGraphicFramePr>
          <p:cNvPr id="7170" name="Object 3"/>
          <p:cNvGraphicFramePr>
            <a:graphicFrameLocks noGrp="1" noChangeAspect="1"/>
          </p:cNvGraphicFramePr>
          <p:nvPr>
            <p:ph sz="half" idx="4294967295"/>
          </p:nvPr>
        </p:nvGraphicFramePr>
        <p:xfrm>
          <a:off x="4716463" y="3716338"/>
          <a:ext cx="3717925" cy="2781300"/>
        </p:xfrm>
        <a:graphic>
          <a:graphicData uri="http://schemas.openxmlformats.org/presentationml/2006/ole">
            <mc:AlternateContent xmlns:mc="http://schemas.openxmlformats.org/markup-compatibility/2006">
              <mc:Choice xmlns:v="urn:schemas-microsoft-com:vml" Requires="v">
                <p:oleObj spid="_x0000_s7227" name="文档" r:id="rId3" imgW="2118377" imgH="1585003" progId="Word.Document.8">
                  <p:embed/>
                </p:oleObj>
              </mc:Choice>
              <mc:Fallback>
                <p:oleObj name="文档" r:id="rId3" imgW="2118377" imgH="158500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716338"/>
                        <a:ext cx="3717925" cy="2781300"/>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AutoShape 4"/>
          <p:cNvSpPr>
            <a:spLocks noChangeArrowheads="1"/>
          </p:cNvSpPr>
          <p:nvPr/>
        </p:nvSpPr>
        <p:spPr bwMode="auto">
          <a:xfrm>
            <a:off x="1042988" y="1916113"/>
            <a:ext cx="2808287" cy="720725"/>
          </a:xfrm>
          <a:prstGeom prst="plaque">
            <a:avLst>
              <a:gd name="adj" fmla="val 16667"/>
            </a:avLst>
          </a:prstGeom>
          <a:solidFill>
            <a:srgbClr val="0066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latin typeface="楷体_GB2312" pitchFamily="49" charset="-122"/>
                <a:ea typeface="楷体_GB2312" pitchFamily="49" charset="-122"/>
              </a:rPr>
              <a:t>米勒</a:t>
            </a:r>
            <a:r>
              <a:rPr lang="en-US" altLang="zh-CN" sz="1800">
                <a:solidFill>
                  <a:schemeClr val="bg1"/>
                </a:solidFill>
                <a:latin typeface="楷体_GB2312" pitchFamily="49" charset="-122"/>
                <a:ea typeface="楷体_GB2312" pitchFamily="49" charset="-122"/>
              </a:rPr>
              <a:t>-</a:t>
            </a:r>
            <a:r>
              <a:rPr lang="zh-CN" altLang="en-US" sz="1800">
                <a:solidFill>
                  <a:schemeClr val="bg1"/>
                </a:solidFill>
                <a:latin typeface="楷体_GB2312" pitchFamily="49" charset="-122"/>
                <a:ea typeface="楷体_GB2312" pitchFamily="49" charset="-122"/>
              </a:rPr>
              <a:t>欧尔</a:t>
            </a:r>
            <a:r>
              <a:rPr lang="zh-CN" altLang="en-US" sz="1800">
                <a:solidFill>
                  <a:schemeClr val="bg1"/>
                </a:solidFill>
                <a:ea typeface="楷体_GB2312" pitchFamily="49" charset="-122"/>
              </a:rPr>
              <a:t>模式</a:t>
            </a:r>
          </a:p>
        </p:txBody>
      </p:sp>
      <p:sp>
        <p:nvSpPr>
          <p:cNvPr id="7175" name="Rectangle 6"/>
          <p:cNvSpPr>
            <a:spLocks noChangeArrowheads="1"/>
          </p:cNvSpPr>
          <p:nvPr/>
        </p:nvSpPr>
        <p:spPr bwMode="auto">
          <a:xfrm>
            <a:off x="4787900" y="2708275"/>
            <a:ext cx="2951163" cy="396875"/>
          </a:xfrm>
          <a:prstGeom prst="rect">
            <a:avLst/>
          </a:prstGeom>
          <a:noFill/>
          <a:ln w="9525">
            <a:noFill/>
            <a:miter lim="800000"/>
            <a:headEnd/>
            <a:tailEnd/>
          </a:ln>
        </p:spPr>
        <p:txBody>
          <a:bodyPr anchor="ctr">
            <a:spAutoFit/>
          </a:bodyPr>
          <a:lstStyle/>
          <a:p>
            <a:pPr eaLnBrk="1" hangingPunct="1">
              <a:spcBef>
                <a:spcPct val="0"/>
              </a:spcBef>
              <a:buClrTx/>
              <a:buSzTx/>
              <a:buFontTx/>
              <a:buNone/>
            </a:pPr>
            <a:r>
              <a:rPr lang="zh-CN" altLang="en-US" sz="2000" b="0">
                <a:ea typeface="楷体_GB2312" pitchFamily="49" charset="-122"/>
                <a:cs typeface="Times New Roman" pitchFamily="18" charset="0"/>
              </a:rPr>
              <a:t>最佳现金余额的均衡点</a:t>
            </a:r>
          </a:p>
        </p:txBody>
      </p:sp>
      <p:graphicFrame>
        <p:nvGraphicFramePr>
          <p:cNvPr id="7171" name="Object 7"/>
          <p:cNvGraphicFramePr>
            <a:graphicFrameLocks noChangeAspect="1"/>
          </p:cNvGraphicFramePr>
          <p:nvPr/>
        </p:nvGraphicFramePr>
        <p:xfrm>
          <a:off x="7667625" y="2708275"/>
          <a:ext cx="431800" cy="339725"/>
        </p:xfrm>
        <a:graphic>
          <a:graphicData uri="http://schemas.openxmlformats.org/presentationml/2006/ole">
            <mc:AlternateContent xmlns:mc="http://schemas.openxmlformats.org/markup-compatibility/2006">
              <mc:Choice xmlns:v="urn:schemas-microsoft-com:vml" Requires="v">
                <p:oleObj spid="_x0000_s7228" name="Equation" r:id="rId5" imgW="203112" imgH="190417" progId="Equation.DSMT4">
                  <p:embed/>
                </p:oleObj>
              </mc:Choice>
              <mc:Fallback>
                <p:oleObj name="Equation" r:id="rId5" imgW="203112" imgH="19041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625" y="2708275"/>
                        <a:ext cx="4318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8"/>
          <p:cNvSpPr>
            <a:spLocks noChangeArrowheads="1"/>
          </p:cNvSpPr>
          <p:nvPr/>
        </p:nvSpPr>
        <p:spPr bwMode="auto">
          <a:xfrm>
            <a:off x="3870325" y="3532188"/>
            <a:ext cx="222250" cy="260350"/>
          </a:xfrm>
          <a:prstGeom prst="rect">
            <a:avLst/>
          </a:prstGeom>
          <a:noFill/>
          <a:ln w="9525">
            <a:noFill/>
            <a:miter lim="800000"/>
            <a:headEnd/>
            <a:tailEnd/>
          </a:ln>
        </p:spPr>
        <p:txBody>
          <a:bodyPr wrap="none" anchor="ctr">
            <a:spAutoFit/>
          </a:bodyPr>
          <a:lstStyle/>
          <a:p>
            <a:pPr eaLnBrk="1" hangingPunct="1">
              <a:spcBef>
                <a:spcPct val="0"/>
              </a:spcBef>
              <a:buClrTx/>
              <a:buSzTx/>
              <a:buFontTx/>
              <a:buNone/>
            </a:pPr>
            <a:r>
              <a:rPr lang="zh-CN" altLang="en-US" sz="1100" b="0"/>
              <a:t> </a:t>
            </a:r>
            <a:endParaRPr lang="zh-CN" altLang="en-US" sz="1800" b="0"/>
          </a:p>
        </p:txBody>
      </p:sp>
      <p:graphicFrame>
        <p:nvGraphicFramePr>
          <p:cNvPr id="7172" name="Object 9"/>
          <p:cNvGraphicFramePr>
            <a:graphicFrameLocks noGrp="1" noChangeAspect="1"/>
          </p:cNvGraphicFramePr>
          <p:nvPr>
            <p:ph sz="half" idx="4294967295"/>
          </p:nvPr>
        </p:nvGraphicFramePr>
        <p:xfrm>
          <a:off x="1403350" y="5300663"/>
          <a:ext cx="2046288" cy="792162"/>
        </p:xfrm>
        <a:graphic>
          <a:graphicData uri="http://schemas.openxmlformats.org/presentationml/2006/ole">
            <mc:AlternateContent xmlns:mc="http://schemas.openxmlformats.org/markup-compatibility/2006">
              <mc:Choice xmlns:v="urn:schemas-microsoft-com:vml" Requires="v">
                <p:oleObj spid="_x0000_s7229" name="Equation" r:id="rId7" imgW="1180800" imgH="457200" progId="Equation.DSMT4">
                  <p:embed/>
                </p:oleObj>
              </mc:Choice>
              <mc:Fallback>
                <p:oleObj name="Equation" r:id="rId7" imgW="1180800" imgH="457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300663"/>
                        <a:ext cx="2046288" cy="792162"/>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10"/>
          <p:cNvSpPr>
            <a:spLocks noChangeArrowheads="1"/>
          </p:cNvSpPr>
          <p:nvPr/>
        </p:nvSpPr>
        <p:spPr bwMode="auto">
          <a:xfrm>
            <a:off x="1258888" y="4652963"/>
            <a:ext cx="1454150" cy="396875"/>
          </a:xfrm>
          <a:prstGeom prst="rect">
            <a:avLst/>
          </a:prstGeom>
          <a:noFill/>
          <a:ln w="9525">
            <a:noFill/>
            <a:miter lim="800000"/>
            <a:headEnd/>
            <a:tailEnd/>
          </a:ln>
        </p:spPr>
        <p:txBody>
          <a:bodyPr wrap="none" anchor="ctr">
            <a:spAutoFit/>
          </a:bodyPr>
          <a:lstStyle/>
          <a:p>
            <a:pPr eaLnBrk="1" hangingPunct="1">
              <a:spcBef>
                <a:spcPct val="0"/>
              </a:spcBef>
              <a:buClrTx/>
              <a:buSzTx/>
              <a:buFontTx/>
              <a:buNone/>
            </a:pPr>
            <a:r>
              <a:rPr lang="zh-CN" altLang="en-US" sz="2000" b="0">
                <a:ea typeface="楷体_GB2312" pitchFamily="49" charset="-122"/>
              </a:rPr>
              <a:t>而上限为：</a:t>
            </a:r>
          </a:p>
        </p:txBody>
      </p:sp>
      <p:sp>
        <p:nvSpPr>
          <p:cNvPr id="7178" name="Text Box 11"/>
          <p:cNvSpPr txBox="1">
            <a:spLocks noChangeArrowheads="1"/>
          </p:cNvSpPr>
          <p:nvPr/>
        </p:nvSpPr>
        <p:spPr bwMode="auto">
          <a:xfrm>
            <a:off x="1042988" y="3284538"/>
            <a:ext cx="3457575" cy="1127125"/>
          </a:xfrm>
          <a:prstGeom prst="rect">
            <a:avLst/>
          </a:prstGeom>
          <a:noFill/>
          <a:ln w="9525" algn="ctr">
            <a:noFill/>
            <a:miter lim="800000"/>
            <a:headEnd/>
            <a:tailEnd/>
          </a:ln>
        </p:spPr>
        <p:txBody>
          <a:bodyPr>
            <a:spAutoFit/>
          </a:bodyPr>
          <a:lstStyle/>
          <a:p>
            <a:pPr marL="342900" indent="-342900">
              <a:buFont typeface="Wingdings" pitchFamily="2" charset="2"/>
              <a:buNone/>
            </a:pPr>
            <a:r>
              <a:rPr lang="zh-CN" altLang="en-US" sz="2000" b="0">
                <a:ea typeface="楷体_GB2312" pitchFamily="49" charset="-122"/>
                <a:cs typeface="Times New Roman" pitchFamily="18" charset="0"/>
              </a:rPr>
              <a:t>下限的受到企业每日的最低</a:t>
            </a:r>
          </a:p>
          <a:p>
            <a:pPr marL="342900" indent="-342900">
              <a:buFont typeface="Wingdings" pitchFamily="2" charset="2"/>
              <a:buNone/>
            </a:pPr>
            <a:r>
              <a:rPr lang="zh-CN" altLang="en-US" sz="2000" b="0">
                <a:ea typeface="楷体_GB2312" pitchFamily="49" charset="-122"/>
                <a:cs typeface="Times New Roman" pitchFamily="18" charset="0"/>
              </a:rPr>
              <a:t>现金需要、管理人员的风险</a:t>
            </a:r>
          </a:p>
          <a:p>
            <a:pPr marL="342900" indent="-342900">
              <a:buFont typeface="Wingdings" pitchFamily="2" charset="2"/>
              <a:buNone/>
            </a:pPr>
            <a:r>
              <a:rPr lang="zh-CN" altLang="en-US" sz="2000" b="0">
                <a:ea typeface="楷体_GB2312" pitchFamily="49" charset="-122"/>
                <a:cs typeface="Times New Roman" pitchFamily="18" charset="0"/>
              </a:rPr>
              <a:t>承受倾向等因素影响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p:txBody>
          <a:bodyPr/>
          <a:lstStyle/>
          <a:p>
            <a:r>
              <a:rPr lang="zh-CN" altLang="en-US" sz="2400" b="0" smtClean="0">
                <a:ea typeface="楷体_GB2312" pitchFamily="49" charset="-122"/>
              </a:rPr>
              <a:t>现金持有决策</a:t>
            </a:r>
          </a:p>
        </p:txBody>
      </p:sp>
      <p:sp>
        <p:nvSpPr>
          <p:cNvPr id="8197" name="Rectangle 3"/>
          <p:cNvSpPr>
            <a:spLocks noGrp="1" noChangeArrowheads="1"/>
          </p:cNvSpPr>
          <p:nvPr>
            <p:ph type="body" idx="4294967295"/>
          </p:nvPr>
        </p:nvSpPr>
        <p:spPr>
          <a:xfrm>
            <a:off x="3995738" y="1719263"/>
            <a:ext cx="4691062" cy="4411662"/>
          </a:xfrm>
        </p:spPr>
        <p:txBody>
          <a:bodyPr/>
          <a:lstStyle/>
          <a:p>
            <a:pPr>
              <a:buFont typeface="Wingdings" pitchFamily="2" charset="2"/>
              <a:buNone/>
            </a:pPr>
            <a:r>
              <a:rPr lang="zh-CN" altLang="en-US" sz="1900" b="1" smtClean="0">
                <a:latin typeface="楷体_GB2312" pitchFamily="49" charset="-122"/>
                <a:ea typeface="楷体_GB2312" pitchFamily="49" charset="-122"/>
              </a:rPr>
              <a:t>恒远公司的日现金余额标准差为</a:t>
            </a:r>
            <a:r>
              <a:rPr lang="en-US" altLang="zh-CN" sz="1900" b="1" smtClean="0">
                <a:latin typeface="楷体_GB2312" pitchFamily="49" charset="-122"/>
                <a:ea typeface="楷体_GB2312" pitchFamily="49" charset="-122"/>
              </a:rPr>
              <a:t>5000</a:t>
            </a:r>
            <a:r>
              <a:rPr lang="zh-CN" altLang="en-US" sz="1900" b="1" smtClean="0">
                <a:latin typeface="楷体_GB2312" pitchFamily="49" charset="-122"/>
                <a:ea typeface="楷体_GB2312" pitchFamily="49" charset="-122"/>
              </a:rPr>
              <a:t>元，</a:t>
            </a:r>
          </a:p>
          <a:p>
            <a:pPr>
              <a:buFont typeface="Wingdings" pitchFamily="2" charset="2"/>
              <a:buNone/>
            </a:pPr>
            <a:r>
              <a:rPr lang="zh-CN" altLang="en-US" sz="1900" b="1" smtClean="0">
                <a:latin typeface="楷体_GB2312" pitchFamily="49" charset="-122"/>
                <a:ea typeface="楷体_GB2312" pitchFamily="49" charset="-122"/>
              </a:rPr>
              <a:t>每次证券交易的成本为</a:t>
            </a:r>
            <a:r>
              <a:rPr lang="en-US" altLang="zh-CN" sz="1900" b="1" smtClean="0">
                <a:latin typeface="楷体_GB2312" pitchFamily="49" charset="-122"/>
                <a:ea typeface="楷体_GB2312" pitchFamily="49" charset="-122"/>
              </a:rPr>
              <a:t>500</a:t>
            </a:r>
            <a:r>
              <a:rPr lang="zh-CN" altLang="en-US" sz="1900" b="1" smtClean="0">
                <a:latin typeface="楷体_GB2312" pitchFamily="49" charset="-122"/>
                <a:ea typeface="楷体_GB2312" pitchFamily="49" charset="-122"/>
              </a:rPr>
              <a:t>元，有价证券的</a:t>
            </a:r>
          </a:p>
          <a:p>
            <a:pPr>
              <a:buFont typeface="Wingdings" pitchFamily="2" charset="2"/>
              <a:buNone/>
            </a:pPr>
            <a:r>
              <a:rPr lang="zh-CN" altLang="en-US" sz="1900" b="1" smtClean="0">
                <a:latin typeface="楷体_GB2312" pitchFamily="49" charset="-122"/>
                <a:ea typeface="楷体_GB2312" pitchFamily="49" charset="-122"/>
              </a:rPr>
              <a:t>日报酬率为</a:t>
            </a:r>
            <a:r>
              <a:rPr lang="en-US" altLang="zh-CN" sz="1900" b="1" smtClean="0">
                <a:latin typeface="楷体_GB2312" pitchFamily="49" charset="-122"/>
                <a:ea typeface="楷体_GB2312" pitchFamily="49" charset="-122"/>
              </a:rPr>
              <a:t>0.06%</a:t>
            </a:r>
            <a:r>
              <a:rPr lang="zh-CN" altLang="en-US" sz="1900" b="1" smtClean="0">
                <a:latin typeface="楷体_GB2312" pitchFamily="49" charset="-122"/>
                <a:ea typeface="楷体_GB2312" pitchFamily="49" charset="-122"/>
              </a:rPr>
              <a:t>，公司每日最低现金需要</a:t>
            </a:r>
          </a:p>
          <a:p>
            <a:pPr>
              <a:buFont typeface="Wingdings" pitchFamily="2" charset="2"/>
              <a:buNone/>
            </a:pPr>
            <a:r>
              <a:rPr lang="zh-CN" altLang="en-US" sz="1900" b="1" smtClean="0">
                <a:latin typeface="楷体_GB2312" pitchFamily="49" charset="-122"/>
                <a:ea typeface="楷体_GB2312" pitchFamily="49" charset="-122"/>
              </a:rPr>
              <a:t>为</a:t>
            </a:r>
            <a:r>
              <a:rPr lang="en-US" altLang="zh-CN" sz="1900" b="1" smtClean="0">
                <a:latin typeface="楷体_GB2312" pitchFamily="49" charset="-122"/>
                <a:ea typeface="楷体_GB2312" pitchFamily="49" charset="-122"/>
              </a:rPr>
              <a:t>0</a:t>
            </a:r>
            <a:r>
              <a:rPr lang="zh-CN" altLang="en-US" sz="1900" b="1" smtClean="0">
                <a:latin typeface="楷体_GB2312" pitchFamily="49" charset="-122"/>
                <a:ea typeface="楷体_GB2312" pitchFamily="49" charset="-122"/>
              </a:rPr>
              <a:t>，那么恒远公司的现金最佳持有量和持</a:t>
            </a:r>
          </a:p>
          <a:p>
            <a:pPr>
              <a:buFont typeface="Wingdings" pitchFamily="2" charset="2"/>
              <a:buNone/>
            </a:pPr>
            <a:r>
              <a:rPr lang="zh-CN" altLang="en-US" sz="1900" b="1" smtClean="0">
                <a:latin typeface="楷体_GB2312" pitchFamily="49" charset="-122"/>
                <a:ea typeface="楷体_GB2312" pitchFamily="49" charset="-122"/>
              </a:rPr>
              <a:t>有量上限分别为多少？ </a:t>
            </a:r>
          </a:p>
        </p:txBody>
      </p:sp>
      <p:sp>
        <p:nvSpPr>
          <p:cNvPr id="8198" name="Oval 4"/>
          <p:cNvSpPr>
            <a:spLocks noChangeArrowheads="1"/>
          </p:cNvSpPr>
          <p:nvPr/>
        </p:nvSpPr>
        <p:spPr bwMode="auto">
          <a:xfrm>
            <a:off x="1187450" y="3357563"/>
            <a:ext cx="1152525" cy="647700"/>
          </a:xfrm>
          <a:prstGeom prst="ellipse">
            <a:avLst/>
          </a:prstGeom>
          <a:solidFill>
            <a:srgbClr val="FFFF00"/>
          </a:solidFill>
          <a:ln w="9525">
            <a:solidFill>
              <a:schemeClr val="tx1"/>
            </a:solidFill>
            <a:round/>
            <a:headEnd/>
            <a:tailEnd/>
          </a:ln>
        </p:spPr>
        <p:txBody>
          <a:bodyPr wrap="none" anchor="ctr"/>
          <a:lstStyle/>
          <a:p>
            <a:pPr algn="ctr" eaLnBrk="1" hangingPunct="1">
              <a:spcBef>
                <a:spcPct val="0"/>
              </a:spcBef>
              <a:buClrTx/>
              <a:buSzTx/>
              <a:buFontTx/>
              <a:buNone/>
            </a:pPr>
            <a:r>
              <a:rPr lang="zh-CN" altLang="en-US" sz="1800">
                <a:latin typeface="楷体_GB2312" pitchFamily="49" charset="-122"/>
                <a:ea typeface="楷体_GB2312" pitchFamily="49" charset="-122"/>
              </a:rPr>
              <a:t>例 题</a:t>
            </a:r>
          </a:p>
        </p:txBody>
      </p:sp>
      <p:sp>
        <p:nvSpPr>
          <p:cNvPr id="8199" name="AutoShape 5"/>
          <p:cNvSpPr>
            <a:spLocks noChangeArrowheads="1"/>
          </p:cNvSpPr>
          <p:nvPr/>
        </p:nvSpPr>
        <p:spPr bwMode="auto">
          <a:xfrm>
            <a:off x="1042988" y="1916113"/>
            <a:ext cx="2449512" cy="720725"/>
          </a:xfrm>
          <a:prstGeom prst="plaque">
            <a:avLst>
              <a:gd name="adj" fmla="val 16667"/>
            </a:avLst>
          </a:prstGeom>
          <a:solidFill>
            <a:srgbClr val="0066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latin typeface="楷体_GB2312" pitchFamily="49" charset="-122"/>
                <a:ea typeface="楷体_GB2312" pitchFamily="49" charset="-122"/>
              </a:rPr>
              <a:t>米勒</a:t>
            </a:r>
            <a:r>
              <a:rPr lang="en-US" altLang="zh-CN" sz="1800">
                <a:solidFill>
                  <a:schemeClr val="bg1"/>
                </a:solidFill>
                <a:latin typeface="楷体_GB2312" pitchFamily="49" charset="-122"/>
                <a:ea typeface="楷体_GB2312" pitchFamily="49" charset="-122"/>
              </a:rPr>
              <a:t>-</a:t>
            </a:r>
            <a:r>
              <a:rPr lang="zh-CN" altLang="en-US" sz="1800">
                <a:solidFill>
                  <a:schemeClr val="bg1"/>
                </a:solidFill>
                <a:latin typeface="楷体_GB2312" pitchFamily="49" charset="-122"/>
                <a:ea typeface="楷体_GB2312" pitchFamily="49" charset="-122"/>
              </a:rPr>
              <a:t>欧尔</a:t>
            </a:r>
            <a:r>
              <a:rPr lang="zh-CN" altLang="en-US" sz="1800">
                <a:solidFill>
                  <a:schemeClr val="bg1"/>
                </a:solidFill>
                <a:ea typeface="楷体_GB2312" pitchFamily="49" charset="-122"/>
              </a:rPr>
              <a:t>模式</a:t>
            </a:r>
          </a:p>
        </p:txBody>
      </p:sp>
      <p:sp>
        <p:nvSpPr>
          <p:cNvPr id="8200"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7"/>
          <p:cNvGraphicFramePr>
            <a:graphicFrameLocks noChangeAspect="1"/>
          </p:cNvGraphicFramePr>
          <p:nvPr/>
        </p:nvGraphicFramePr>
        <p:xfrm>
          <a:off x="3549650" y="4192588"/>
          <a:ext cx="4924425" cy="688975"/>
        </p:xfrm>
        <a:graphic>
          <a:graphicData uri="http://schemas.openxmlformats.org/presentationml/2006/ole">
            <mc:AlternateContent xmlns:mc="http://schemas.openxmlformats.org/markup-compatibility/2006">
              <mc:Choice xmlns:v="urn:schemas-microsoft-com:vml" Requires="v">
                <p:oleObj spid="_x0000_s8232" name="Equation" r:id="rId3" imgW="3263760" imgH="457200" progId="Equation.DSMT4">
                  <p:embed/>
                </p:oleObj>
              </mc:Choice>
              <mc:Fallback>
                <p:oleObj name="Equation" r:id="rId3" imgW="3263760" imgH="457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50" y="4192588"/>
                        <a:ext cx="4924425" cy="688975"/>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9"/>
          <p:cNvGraphicFramePr>
            <a:graphicFrameLocks noChangeAspect="1"/>
          </p:cNvGraphicFramePr>
          <p:nvPr/>
        </p:nvGraphicFramePr>
        <p:xfrm>
          <a:off x="2819400" y="5416550"/>
          <a:ext cx="5524500" cy="693738"/>
        </p:xfrm>
        <a:graphic>
          <a:graphicData uri="http://schemas.openxmlformats.org/presentationml/2006/ole">
            <mc:AlternateContent xmlns:mc="http://schemas.openxmlformats.org/markup-compatibility/2006">
              <mc:Choice xmlns:v="urn:schemas-microsoft-com:vml" Requires="v">
                <p:oleObj spid="_x0000_s8233" name="Equation" r:id="rId5" imgW="3644640" imgH="457200" progId="Equation.DSMT4">
                  <p:embed/>
                </p:oleObj>
              </mc:Choice>
              <mc:Fallback>
                <p:oleObj name="Equation" r:id="rId5" imgW="3644640" imgH="457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416550"/>
                        <a:ext cx="5524500" cy="693738"/>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59338" y="4508500"/>
            <a:ext cx="4067175" cy="504825"/>
            <a:chOff x="3107" y="1842"/>
            <a:chExt cx="2653" cy="318"/>
          </a:xfrm>
        </p:grpSpPr>
        <p:sp>
          <p:nvSpPr>
            <p:cNvPr id="62475" name="Rectangle 3"/>
            <p:cNvSpPr>
              <a:spLocks noChangeArrowheads="1"/>
            </p:cNvSpPr>
            <p:nvPr/>
          </p:nvSpPr>
          <p:spPr bwMode="auto">
            <a:xfrm>
              <a:off x="3107" y="1842"/>
              <a:ext cx="2653"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476" name="AutoShape 4"/>
            <p:cNvSpPr>
              <a:spLocks noChangeArrowheads="1"/>
            </p:cNvSpPr>
            <p:nvPr/>
          </p:nvSpPr>
          <p:spPr bwMode="auto">
            <a:xfrm>
              <a:off x="3107" y="1842"/>
              <a:ext cx="181"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62467" name="Rectangle 5"/>
          <p:cNvSpPr>
            <a:spLocks noGrp="1" noChangeArrowheads="1"/>
          </p:cNvSpPr>
          <p:nvPr>
            <p:ph type="body" idx="4294967295"/>
          </p:nvPr>
        </p:nvSpPr>
        <p:spPr>
          <a:xfrm>
            <a:off x="4500563" y="2924175"/>
            <a:ext cx="3816350" cy="2246313"/>
          </a:xfrm>
        </p:spPr>
        <p:txBody>
          <a:bodyPr/>
          <a:lstStyle/>
          <a:p>
            <a:pPr lvl="1">
              <a:lnSpc>
                <a:spcPct val="130000"/>
              </a:lnSpc>
            </a:pPr>
            <a:r>
              <a:rPr lang="zh-CN" altLang="en-US" sz="2200" b="1" smtClean="0"/>
              <a:t>现金管理的动机与内容</a:t>
            </a:r>
            <a:r>
              <a:rPr lang="zh-CN" altLang="en-US" sz="2200" smtClean="0"/>
              <a:t> </a:t>
            </a:r>
          </a:p>
          <a:p>
            <a:pPr lvl="1">
              <a:lnSpc>
                <a:spcPct val="130000"/>
              </a:lnSpc>
            </a:pPr>
            <a:r>
              <a:rPr lang="zh-CN" altLang="en-US" sz="2200" b="1" smtClean="0"/>
              <a:t>现金预算管理</a:t>
            </a:r>
            <a:r>
              <a:rPr lang="zh-CN" altLang="en-US" sz="2200" smtClean="0"/>
              <a:t> </a:t>
            </a:r>
          </a:p>
          <a:p>
            <a:pPr lvl="1">
              <a:lnSpc>
                <a:spcPct val="130000"/>
              </a:lnSpc>
            </a:pPr>
            <a:r>
              <a:rPr lang="zh-CN" altLang="en-US" sz="2200" b="1" smtClean="0"/>
              <a:t>现金持有量决策</a:t>
            </a:r>
            <a:r>
              <a:rPr lang="zh-CN" altLang="en-US" sz="2200" smtClean="0"/>
              <a:t> </a:t>
            </a:r>
          </a:p>
          <a:p>
            <a:pPr lvl="1">
              <a:lnSpc>
                <a:spcPct val="130000"/>
              </a:lnSpc>
            </a:pPr>
            <a:r>
              <a:rPr lang="zh-CN" altLang="en-US" sz="2200" b="1" smtClean="0"/>
              <a:t>现金的日常控制</a:t>
            </a:r>
            <a:r>
              <a:rPr lang="zh-CN" altLang="en-US" sz="2200" smtClean="0"/>
              <a:t> </a:t>
            </a:r>
          </a:p>
        </p:txBody>
      </p:sp>
      <p:sp>
        <p:nvSpPr>
          <p:cNvPr id="62468" name="Rectangle 6"/>
          <p:cNvSpPr>
            <a:spLocks noChangeArrowheads="1"/>
          </p:cNvSpPr>
          <p:nvPr/>
        </p:nvSpPr>
        <p:spPr bwMode="auto">
          <a:xfrm flipV="1">
            <a:off x="4140200"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469" name="Line 7"/>
          <p:cNvSpPr>
            <a:spLocks noChangeShapeType="1"/>
          </p:cNvSpPr>
          <p:nvPr/>
        </p:nvSpPr>
        <p:spPr bwMode="auto">
          <a:xfrm>
            <a:off x="1331913" y="4581525"/>
            <a:ext cx="2519362" cy="0"/>
          </a:xfrm>
          <a:prstGeom prst="line">
            <a:avLst/>
          </a:prstGeom>
          <a:noFill/>
          <a:ln w="38100">
            <a:solidFill>
              <a:srgbClr val="3333FF"/>
            </a:solidFill>
            <a:round/>
            <a:headEnd/>
            <a:tailEnd type="triangle" w="med" len="med"/>
          </a:ln>
        </p:spPr>
        <p:txBody>
          <a:bodyPr/>
          <a:lstStyle/>
          <a:p>
            <a:endParaRPr lang="zh-CN" altLang="en-US"/>
          </a:p>
        </p:txBody>
      </p:sp>
      <p:sp>
        <p:nvSpPr>
          <p:cNvPr id="62470" name="Line 8"/>
          <p:cNvSpPr>
            <a:spLocks noChangeShapeType="1"/>
          </p:cNvSpPr>
          <p:nvPr/>
        </p:nvSpPr>
        <p:spPr bwMode="auto">
          <a:xfrm flipV="1">
            <a:off x="1547813" y="2492375"/>
            <a:ext cx="0" cy="3168650"/>
          </a:xfrm>
          <a:prstGeom prst="line">
            <a:avLst/>
          </a:prstGeom>
          <a:noFill/>
          <a:ln w="28575">
            <a:solidFill>
              <a:srgbClr val="3333FF"/>
            </a:solidFill>
            <a:round/>
            <a:headEnd/>
            <a:tailEnd type="triangle" w="med" len="med"/>
          </a:ln>
        </p:spPr>
        <p:txBody>
          <a:bodyPr/>
          <a:lstStyle/>
          <a:p>
            <a:endParaRPr lang="zh-CN" altLang="en-US"/>
          </a:p>
        </p:txBody>
      </p:sp>
      <p:sp>
        <p:nvSpPr>
          <p:cNvPr id="62471" name="Arc 9"/>
          <p:cNvSpPr>
            <a:spLocks/>
          </p:cNvSpPr>
          <p:nvPr/>
        </p:nvSpPr>
        <p:spPr bwMode="auto">
          <a:xfrm flipH="1" flipV="1">
            <a:off x="1835150" y="2852738"/>
            <a:ext cx="1368425" cy="1439862"/>
          </a:xfrm>
          <a:custGeom>
            <a:avLst/>
            <a:gdLst>
              <a:gd name="T0" fmla="*/ 0 w 21600"/>
              <a:gd name="T1" fmla="*/ 0 h 21600"/>
              <a:gd name="T2" fmla="*/ 86693842 w 21600"/>
              <a:gd name="T3" fmla="*/ 95981599 h 21600"/>
              <a:gd name="T4" fmla="*/ 0 w 21600"/>
              <a:gd name="T5" fmla="*/ 959815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CC33"/>
            </a:solidFill>
            <a:round/>
            <a:headEnd/>
            <a:tailEnd/>
          </a:ln>
        </p:spPr>
        <p:txBody>
          <a:bodyPr wrap="none" anchor="ctr"/>
          <a:lstStyle/>
          <a:p>
            <a:endParaRPr lang="zh-CN" altLang="en-US"/>
          </a:p>
        </p:txBody>
      </p:sp>
      <p:sp>
        <p:nvSpPr>
          <p:cNvPr id="62472" name="Line 10"/>
          <p:cNvSpPr>
            <a:spLocks noChangeShapeType="1"/>
          </p:cNvSpPr>
          <p:nvPr/>
        </p:nvSpPr>
        <p:spPr bwMode="auto">
          <a:xfrm flipV="1">
            <a:off x="1547813" y="2852738"/>
            <a:ext cx="1800225" cy="1728787"/>
          </a:xfrm>
          <a:prstGeom prst="line">
            <a:avLst/>
          </a:prstGeom>
          <a:noFill/>
          <a:ln w="28575">
            <a:solidFill>
              <a:srgbClr val="33CC33"/>
            </a:solidFill>
            <a:round/>
            <a:headEnd/>
            <a:tailEnd/>
          </a:ln>
        </p:spPr>
        <p:txBody>
          <a:bodyPr/>
          <a:lstStyle/>
          <a:p>
            <a:endParaRPr lang="zh-CN" altLang="en-US"/>
          </a:p>
        </p:txBody>
      </p:sp>
      <p:sp>
        <p:nvSpPr>
          <p:cNvPr id="62473" name="WordArt 11"/>
          <p:cNvSpPr>
            <a:spLocks noChangeArrowheads="1" noChangeShapeType="1" noTextEdit="1"/>
          </p:cNvSpPr>
          <p:nvPr/>
        </p:nvSpPr>
        <p:spPr bwMode="auto">
          <a:xfrm rot="5400000">
            <a:off x="971550" y="4221163"/>
            <a:ext cx="3455987" cy="287338"/>
          </a:xfrm>
          <a:prstGeom prst="rect">
            <a:avLst/>
          </a:prstGeom>
        </p:spPr>
        <p:txBody>
          <a:bodyPr vert="eaVert" wrap="none" fromWordArt="1">
            <a:prstTxWarp prst="textPlain">
              <a:avLst>
                <a:gd name="adj" fmla="val 50000"/>
              </a:avLst>
            </a:prstTxWarp>
          </a:bodyPr>
          <a:lstStyle/>
          <a:p>
            <a:pPr algn="ctr" fontAlgn="auto"/>
            <a:r>
              <a:rPr lang="zh-CN" altLang="en-US" sz="3600" i="1" kern="10">
                <a:ln w="9525">
                  <a:solidFill>
                    <a:srgbClr val="800000"/>
                  </a:solidFill>
                  <a:round/>
                  <a:headEnd/>
                  <a:tailEnd/>
                </a:ln>
                <a:solidFill>
                  <a:srgbClr val="800000"/>
                </a:solidFill>
                <a:effectLst>
                  <a:outerShdw dist="35921" dir="2700000" algn="ctr" rotWithShape="0">
                    <a:srgbClr val="B2B2B2">
                      <a:alpha val="79999"/>
                    </a:srgbClr>
                  </a:outerShdw>
                </a:effectLst>
                <a:latin typeface="宋体"/>
                <a:ea typeface="宋体"/>
              </a:rPr>
              <a:t>？</a:t>
            </a:r>
          </a:p>
        </p:txBody>
      </p:sp>
      <p:sp>
        <p:nvSpPr>
          <p:cNvPr id="62474" name="Rectangle 12"/>
          <p:cNvSpPr>
            <a:spLocks noGrp="1" noChangeArrowheads="1"/>
          </p:cNvSpPr>
          <p:nvPr>
            <p:ph type="title" idx="4294967295"/>
          </p:nvPr>
        </p:nvSpPr>
        <p:spPr/>
        <p:txBody>
          <a:bodyPr/>
          <a:lstStyle/>
          <a:p>
            <a:r>
              <a:rPr lang="zh-CN" altLang="en-US" smtClean="0">
                <a:solidFill>
                  <a:schemeClr val="tx1"/>
                </a:solidFill>
              </a:rPr>
              <a:t>现金管理</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r>
              <a:rPr lang="zh-CN" altLang="en-US" sz="2400" b="0" smtClean="0">
                <a:solidFill>
                  <a:schemeClr val="tx1"/>
                </a:solidFill>
                <a:latin typeface="楷体_GB2312" pitchFamily="49" charset="-122"/>
                <a:ea typeface="楷体_GB2312" pitchFamily="49" charset="-122"/>
              </a:rPr>
              <a:t>现金的日常控制</a:t>
            </a:r>
          </a:p>
        </p:txBody>
      </p:sp>
      <p:sp>
        <p:nvSpPr>
          <p:cNvPr id="63491" name="Rectangle 3"/>
          <p:cNvSpPr>
            <a:spLocks noGrp="1" noChangeArrowheads="1"/>
          </p:cNvSpPr>
          <p:nvPr>
            <p:ph type="body" idx="4294967295"/>
          </p:nvPr>
        </p:nvSpPr>
        <p:spPr>
          <a:xfrm>
            <a:off x="1403350" y="2519363"/>
            <a:ext cx="4248150" cy="2770187"/>
          </a:xfrm>
        </p:spPr>
        <p:txBody>
          <a:bodyPr/>
          <a:lstStyle/>
          <a:p>
            <a:pPr>
              <a:lnSpc>
                <a:spcPct val="130000"/>
              </a:lnSpc>
              <a:buClr>
                <a:schemeClr val="hlink"/>
              </a:buClr>
              <a:buFont typeface="Wingdings" pitchFamily="2" charset="2"/>
              <a:buChar char="Ø"/>
            </a:pPr>
            <a:r>
              <a:rPr lang="zh-CN" altLang="en-US" smtClean="0">
                <a:latin typeface="楷体_GB2312" pitchFamily="49" charset="-122"/>
                <a:ea typeface="楷体_GB2312" pitchFamily="49" charset="-122"/>
              </a:rPr>
              <a:t>现金流动同步化 </a:t>
            </a:r>
          </a:p>
          <a:p>
            <a:pPr>
              <a:lnSpc>
                <a:spcPct val="130000"/>
              </a:lnSpc>
              <a:buClr>
                <a:schemeClr val="hlink"/>
              </a:buClr>
              <a:buFont typeface="Wingdings" pitchFamily="2" charset="2"/>
              <a:buChar char="Ø"/>
            </a:pPr>
            <a:r>
              <a:rPr lang="zh-CN" altLang="en-US" smtClean="0">
                <a:latin typeface="楷体_GB2312" pitchFamily="49" charset="-122"/>
                <a:ea typeface="楷体_GB2312" pitchFamily="49" charset="-122"/>
              </a:rPr>
              <a:t>合理估计</a:t>
            </a:r>
            <a:r>
              <a:rPr lang="zh-CN" altLang="en-US" smtClean="0">
                <a:ea typeface="楷体_GB2312" pitchFamily="49" charset="-122"/>
              </a:rPr>
              <a:t>“</a:t>
            </a:r>
            <a:r>
              <a:rPr lang="zh-CN" altLang="en-US" smtClean="0">
                <a:latin typeface="楷体_GB2312" pitchFamily="49" charset="-122"/>
                <a:ea typeface="楷体_GB2312" pitchFamily="49" charset="-122"/>
              </a:rPr>
              <a:t>浮存</a:t>
            </a:r>
            <a:r>
              <a:rPr lang="zh-CN" altLang="en-US" smtClean="0">
                <a:ea typeface="楷体_GB2312" pitchFamily="49" charset="-122"/>
              </a:rPr>
              <a:t>”</a:t>
            </a:r>
            <a:r>
              <a:rPr lang="zh-CN" altLang="en-US" smtClean="0">
                <a:latin typeface="楷体_GB2312" pitchFamily="49" charset="-122"/>
                <a:ea typeface="楷体_GB2312" pitchFamily="49" charset="-122"/>
              </a:rPr>
              <a:t> </a:t>
            </a:r>
          </a:p>
          <a:p>
            <a:pPr>
              <a:lnSpc>
                <a:spcPct val="130000"/>
              </a:lnSpc>
              <a:buClr>
                <a:schemeClr val="hlink"/>
              </a:buClr>
              <a:buFont typeface="Wingdings" pitchFamily="2" charset="2"/>
              <a:buChar char="Ø"/>
            </a:pPr>
            <a:r>
              <a:rPr lang="zh-CN" altLang="en-US" smtClean="0">
                <a:latin typeface="楷体_GB2312" pitchFamily="49" charset="-122"/>
                <a:ea typeface="楷体_GB2312" pitchFamily="49" charset="-122"/>
              </a:rPr>
              <a:t>加速应收账款收现</a:t>
            </a:r>
          </a:p>
        </p:txBody>
      </p:sp>
      <p:sp>
        <p:nvSpPr>
          <p:cNvPr id="63492" name="Rectangle 4"/>
          <p:cNvSpPr>
            <a:spLocks noChangeArrowheads="1"/>
          </p:cNvSpPr>
          <p:nvPr/>
        </p:nvSpPr>
        <p:spPr bwMode="auto">
          <a:xfrm>
            <a:off x="6084888" y="2492375"/>
            <a:ext cx="2232025" cy="1441450"/>
          </a:xfrm>
          <a:prstGeom prst="rect">
            <a:avLst/>
          </a:prstGeom>
          <a:solidFill>
            <a:srgbClr val="FFFF00"/>
          </a:solidFill>
          <a:ln w="9525">
            <a:solidFill>
              <a:srgbClr val="000000"/>
            </a:solidFill>
            <a:miter lim="800000"/>
            <a:headEnd/>
            <a:tailEnd/>
          </a:ln>
        </p:spPr>
        <p:txBody>
          <a:bodyPr/>
          <a:lstStyle/>
          <a:p>
            <a:pPr algn="just" eaLnBrk="1" hangingPunct="1">
              <a:spcBef>
                <a:spcPct val="0"/>
              </a:spcBef>
              <a:buClrTx/>
              <a:buSzTx/>
              <a:buFontTx/>
              <a:buNone/>
            </a:pPr>
            <a:r>
              <a:rPr lang="zh-CN" altLang="en-US" sz="1800">
                <a:latin typeface="宋体" charset="-122"/>
                <a:ea typeface="楷体_GB2312" pitchFamily="49" charset="-122"/>
              </a:rPr>
              <a:t>  所谓</a:t>
            </a:r>
            <a:r>
              <a:rPr lang="zh-CN" altLang="en-US" sz="1800">
                <a:ea typeface="楷体_GB2312" pitchFamily="49" charset="-122"/>
              </a:rPr>
              <a:t>“</a:t>
            </a:r>
            <a:r>
              <a:rPr lang="zh-CN" altLang="en-US" sz="1800">
                <a:latin typeface="宋体" charset="-122"/>
                <a:ea typeface="楷体_GB2312" pitchFamily="49" charset="-122"/>
              </a:rPr>
              <a:t>浮存</a:t>
            </a:r>
            <a:r>
              <a:rPr lang="zh-CN" altLang="en-US" sz="1800">
                <a:ea typeface="楷体_GB2312" pitchFamily="49" charset="-122"/>
              </a:rPr>
              <a:t>”</a:t>
            </a:r>
            <a:r>
              <a:rPr lang="zh-CN" altLang="en-US" sz="1800">
                <a:latin typeface="宋体" charset="-122"/>
                <a:ea typeface="楷体_GB2312" pitchFamily="49" charset="-122"/>
              </a:rPr>
              <a:t>是指公司账簿中的现金余额与银行记录中的现金余额的差。</a:t>
            </a:r>
            <a:endParaRPr lang="zh-CN" altLang="en-US" sz="1800">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863600" y="333375"/>
            <a:ext cx="7137400" cy="1223963"/>
          </a:xfrm>
        </p:spPr>
        <p:txBody>
          <a:bodyPr/>
          <a:lstStyle/>
          <a:p>
            <a:r>
              <a:rPr lang="zh-CN" altLang="en-US" sz="2800" smtClean="0">
                <a:solidFill>
                  <a:srgbClr val="3333CC"/>
                </a:solidFill>
                <a:latin typeface="楷体_GB2312" pitchFamily="49" charset="-122"/>
                <a:ea typeface="楷体_GB2312" pitchFamily="49" charset="-122"/>
              </a:rPr>
              <a:t>营运资本的概念</a:t>
            </a:r>
          </a:p>
        </p:txBody>
      </p:sp>
      <p:sp>
        <p:nvSpPr>
          <p:cNvPr id="31747" name="Rectangle 3"/>
          <p:cNvSpPr>
            <a:spLocks noGrp="1" noChangeArrowheads="1"/>
          </p:cNvSpPr>
          <p:nvPr>
            <p:ph type="body" idx="4294967295"/>
          </p:nvPr>
        </p:nvSpPr>
        <p:spPr>
          <a:xfrm>
            <a:off x="914400" y="1773238"/>
            <a:ext cx="5889625" cy="4525962"/>
          </a:xfrm>
        </p:spPr>
        <p:txBody>
          <a:bodyPr/>
          <a:lstStyle/>
          <a:p>
            <a:pPr marL="742950" lvl="1" indent="-285750">
              <a:buFont typeface="Wingdings" pitchFamily="2" charset="2"/>
              <a:buChar char="Ø"/>
            </a:pPr>
            <a:endParaRPr lang="en-US" altLang="zh-CN" sz="2400" b="1" smtClean="0">
              <a:ea typeface="楷体_GB2312" pitchFamily="49" charset="-122"/>
            </a:endParaRPr>
          </a:p>
          <a:p>
            <a:pPr>
              <a:buClr>
                <a:schemeClr val="accent2"/>
              </a:buClr>
              <a:buFont typeface="Wingdings" pitchFamily="2" charset="2"/>
              <a:buNone/>
            </a:pPr>
            <a:endParaRPr lang="zh-CN" altLang="en-US" b="1" smtClean="0">
              <a:ea typeface="楷体_GB2312" pitchFamily="49" charset="-122"/>
            </a:endParaRPr>
          </a:p>
          <a:p>
            <a:pPr marL="742950" lvl="1" indent="-285750"/>
            <a:endParaRPr lang="zh-CN" altLang="en-US" b="1" smtClean="0">
              <a:ea typeface="楷体_GB2312" pitchFamily="49" charset="-122"/>
            </a:endParaRPr>
          </a:p>
        </p:txBody>
      </p:sp>
      <p:sp>
        <p:nvSpPr>
          <p:cNvPr id="31748" name="Rectangle 6"/>
          <p:cNvSpPr>
            <a:spLocks noChangeArrowheads="1"/>
          </p:cNvSpPr>
          <p:nvPr/>
        </p:nvSpPr>
        <p:spPr bwMode="auto">
          <a:xfrm>
            <a:off x="1187450" y="1557338"/>
            <a:ext cx="6624638" cy="3760787"/>
          </a:xfrm>
          <a:prstGeom prst="rect">
            <a:avLst/>
          </a:prstGeom>
          <a:solidFill>
            <a:srgbClr val="FFFF99"/>
          </a:solidFill>
          <a:ln w="9525">
            <a:noFill/>
            <a:miter lim="800000"/>
            <a:headEnd/>
            <a:tailEnd/>
          </a:ln>
        </p:spPr>
        <p:txBody>
          <a:bodyPr/>
          <a:lstStyle/>
          <a:p>
            <a:pPr marL="342900" indent="-342900">
              <a:lnSpc>
                <a:spcPct val="80000"/>
              </a:lnSpc>
              <a:buClr>
                <a:schemeClr val="tx2"/>
              </a:buClr>
              <a:buFont typeface="Wingdings" pitchFamily="2" charset="2"/>
              <a:buNone/>
            </a:pPr>
            <a:endParaRPr lang="en-US" altLang="zh-CN" sz="2000">
              <a:solidFill>
                <a:srgbClr val="FF3300"/>
              </a:solidFill>
              <a:latin typeface="楷体_GB2312" pitchFamily="49" charset="-122"/>
              <a:ea typeface="楷体_GB2312" pitchFamily="49" charset="-122"/>
            </a:endParaRPr>
          </a:p>
          <a:p>
            <a:pPr marL="342900" indent="-342900">
              <a:lnSpc>
                <a:spcPct val="80000"/>
              </a:lnSpc>
              <a:buClr>
                <a:schemeClr val="tx2"/>
              </a:buClr>
              <a:buFont typeface="Wingdings" pitchFamily="2" charset="2"/>
              <a:buNone/>
            </a:pPr>
            <a:r>
              <a:rPr lang="zh-CN" altLang="en-US" sz="2200" b="0">
                <a:latin typeface="楷体_GB2312" pitchFamily="49" charset="-122"/>
                <a:ea typeface="楷体_GB2312" pitchFamily="49" charset="-122"/>
              </a:rPr>
              <a:t>广义：短期资产</a:t>
            </a:r>
          </a:p>
          <a:p>
            <a:pPr marL="342900" indent="-342900">
              <a:buClr>
                <a:schemeClr val="tx2"/>
              </a:buClr>
              <a:buFont typeface="Wingdings" pitchFamily="2" charset="2"/>
              <a:buNone/>
            </a:pPr>
            <a:r>
              <a:rPr lang="zh-CN" altLang="en-US" sz="2200" b="0">
                <a:latin typeface="楷体_GB2312" pitchFamily="49" charset="-122"/>
                <a:ea typeface="楷体_GB2312" pitchFamily="49" charset="-122"/>
              </a:rPr>
              <a:t>狭义：短期资产减去短期负债的差额</a:t>
            </a:r>
          </a:p>
          <a:p>
            <a:pPr marL="342900" indent="-342900"/>
            <a:r>
              <a:rPr lang="zh-CN" altLang="en-US" sz="2200" b="0">
                <a:latin typeface="楷体_GB2312" pitchFamily="49" charset="-122"/>
                <a:ea typeface="楷体_GB2312" pitchFamily="49" charset="-122"/>
              </a:rPr>
              <a:t>营运资本管理主要解决两个问题</a:t>
            </a:r>
          </a:p>
          <a:p>
            <a:pPr marL="692150" lvl="1" indent="-347663"/>
            <a:r>
              <a:rPr lang="zh-CN" altLang="en-US" sz="2200" b="0">
                <a:latin typeface="楷体_GB2312" pitchFamily="49" charset="-122"/>
                <a:ea typeface="楷体_GB2312" pitchFamily="49" charset="-122"/>
              </a:rPr>
              <a:t>如何确定短期资产的最佳持有量</a:t>
            </a:r>
          </a:p>
          <a:p>
            <a:pPr marL="692150" lvl="1" indent="-347663"/>
            <a:r>
              <a:rPr lang="zh-CN" altLang="en-US" sz="2200" b="0">
                <a:latin typeface="楷体_GB2312" pitchFamily="49" charset="-122"/>
                <a:ea typeface="楷体_GB2312" pitchFamily="49" charset="-122"/>
              </a:rPr>
              <a:t>如何筹措短期资金</a:t>
            </a:r>
          </a:p>
          <a:p>
            <a:pPr marL="342900" indent="-342900">
              <a:lnSpc>
                <a:spcPct val="80000"/>
              </a:lnSpc>
              <a:buClr>
                <a:schemeClr val="tx2"/>
              </a:buClr>
              <a:buFont typeface="Wingdings" pitchFamily="2" charset="2"/>
              <a:buNone/>
            </a:pPr>
            <a:endParaRPr lang="en-US" altLang="zh-CN" sz="2200" b="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4294967295"/>
          </p:nvPr>
        </p:nvSpPr>
        <p:spPr>
          <a:xfrm>
            <a:off x="2987675" y="2205038"/>
            <a:ext cx="7138988" cy="4032250"/>
          </a:xfrm>
        </p:spPr>
        <p:txBody>
          <a:bodyPr/>
          <a:lstStyle/>
          <a:p>
            <a:pPr>
              <a:lnSpc>
                <a:spcPct val="90000"/>
              </a:lnSpc>
              <a:buClr>
                <a:schemeClr val="hlink"/>
              </a:buClr>
              <a:buFont typeface="Wingdings" pitchFamily="2" charset="2"/>
              <a:buChar char="Ø"/>
            </a:pPr>
            <a:r>
              <a:rPr lang="zh-CN" altLang="en-US" sz="2600" b="1" smtClean="0">
                <a:latin typeface="楷体_GB2312" pitchFamily="49" charset="-122"/>
                <a:ea typeface="楷体_GB2312" pitchFamily="49" charset="-122"/>
              </a:rPr>
              <a:t>持有短期金融资产的动机</a:t>
            </a:r>
          </a:p>
          <a:p>
            <a:pPr lvl="1">
              <a:lnSpc>
                <a:spcPct val="90000"/>
              </a:lnSpc>
            </a:pPr>
            <a:r>
              <a:rPr lang="zh-CN" altLang="en-US" sz="2200" smtClean="0">
                <a:latin typeface="楷体_GB2312" pitchFamily="49" charset="-122"/>
                <a:ea typeface="楷体_GB2312" pitchFamily="49" charset="-122"/>
              </a:rPr>
              <a:t>以短期投资作为现金的替代品</a:t>
            </a:r>
          </a:p>
          <a:p>
            <a:pPr lvl="1">
              <a:lnSpc>
                <a:spcPct val="90000"/>
              </a:lnSpc>
            </a:pPr>
            <a:r>
              <a:rPr lang="zh-CN" altLang="en-US" sz="2200" smtClean="0">
                <a:latin typeface="楷体_GB2312" pitchFamily="49" charset="-122"/>
                <a:ea typeface="楷体_GB2312" pitchFamily="49" charset="-122"/>
              </a:rPr>
              <a:t>以短期投资取得一定的报酬 </a:t>
            </a:r>
          </a:p>
          <a:p>
            <a:pPr>
              <a:lnSpc>
                <a:spcPct val="90000"/>
              </a:lnSpc>
              <a:buClr>
                <a:schemeClr val="hlink"/>
              </a:buClr>
              <a:buFont typeface="Wingdings" pitchFamily="2" charset="2"/>
              <a:buChar char="Ø"/>
            </a:pPr>
            <a:r>
              <a:rPr lang="zh-CN" altLang="en-US" sz="2600" b="1" smtClean="0">
                <a:latin typeface="楷体_GB2312" pitchFamily="49" charset="-122"/>
                <a:ea typeface="楷体_GB2312" pitchFamily="49" charset="-122"/>
              </a:rPr>
              <a:t>短期金融资产管理的原则与内容</a:t>
            </a:r>
          </a:p>
          <a:p>
            <a:pPr lvl="1"/>
            <a:r>
              <a:rPr lang="zh-CN" altLang="en-US" sz="2200" smtClean="0">
                <a:latin typeface="楷体_GB2312" pitchFamily="49" charset="-122"/>
                <a:ea typeface="楷体_GB2312" pitchFamily="49" charset="-122"/>
              </a:rPr>
              <a:t>理智投资原则</a:t>
            </a:r>
          </a:p>
          <a:p>
            <a:pPr lvl="1"/>
            <a:r>
              <a:rPr lang="zh-CN" altLang="en-US" sz="2200" smtClean="0">
                <a:latin typeface="楷体_GB2312" pitchFamily="49" charset="-122"/>
                <a:ea typeface="楷体_GB2312" pitchFamily="49" charset="-122"/>
              </a:rPr>
              <a:t>分散投资原则</a:t>
            </a:r>
          </a:p>
          <a:p>
            <a:pPr lvl="1"/>
            <a:r>
              <a:rPr lang="zh-CN" altLang="en-US" sz="2200" smtClean="0">
                <a:latin typeface="楷体_GB2312" pitchFamily="49" charset="-122"/>
                <a:ea typeface="楷体_GB2312" pitchFamily="49" charset="-122"/>
              </a:rPr>
              <a:t>安全性、流动性与盈利性相均衡原则</a:t>
            </a:r>
          </a:p>
          <a:p>
            <a:pPr lvl="1">
              <a:lnSpc>
                <a:spcPct val="90000"/>
              </a:lnSpc>
            </a:pPr>
            <a:endParaRPr lang="zh-CN" altLang="en-US" sz="2200" smtClean="0">
              <a:latin typeface="楷体_GB2312" pitchFamily="49" charset="-122"/>
              <a:ea typeface="楷体_GB2312" pitchFamily="49" charset="-122"/>
            </a:endParaRPr>
          </a:p>
        </p:txBody>
      </p:sp>
      <p:sp>
        <p:nvSpPr>
          <p:cNvPr id="65539" name="Text Box 4"/>
          <p:cNvSpPr txBox="1">
            <a:spLocks noChangeArrowheads="1"/>
          </p:cNvSpPr>
          <p:nvPr/>
        </p:nvSpPr>
        <p:spPr bwMode="auto">
          <a:xfrm>
            <a:off x="468313" y="1196975"/>
            <a:ext cx="4319587" cy="625475"/>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3500"/>
              <a:t>短期金融资产管理</a:t>
            </a:r>
          </a:p>
        </p:txBody>
      </p:sp>
      <p:sp>
        <p:nvSpPr>
          <p:cNvPr id="65540" name="Rectangle 6"/>
          <p:cNvSpPr>
            <a:spLocks noChangeArrowheads="1"/>
          </p:cNvSpPr>
          <p:nvPr/>
        </p:nvSpPr>
        <p:spPr bwMode="auto">
          <a:xfrm>
            <a:off x="971550" y="2492375"/>
            <a:ext cx="1800225" cy="2665413"/>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2000">
                <a:latin typeface="楷体_GB2312" pitchFamily="49" charset="-122"/>
                <a:ea typeface="楷体_GB2312" pitchFamily="49" charset="-122"/>
              </a:rPr>
              <a:t>短期金融资产，是指能够随时变现并且持有时间不准备超过</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年（含</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年）的，包括股票、债券、基金等。</a:t>
            </a:r>
            <a:r>
              <a:rPr lang="zh-CN" altLang="en-US"/>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r>
              <a:rPr lang="zh-CN" altLang="en-US" sz="3500" smtClean="0">
                <a:solidFill>
                  <a:schemeClr val="tx1"/>
                </a:solidFill>
              </a:rPr>
              <a:t>短期金融资产管理</a:t>
            </a:r>
          </a:p>
        </p:txBody>
      </p:sp>
      <p:sp>
        <p:nvSpPr>
          <p:cNvPr id="66563" name="Rectangle 3"/>
          <p:cNvSpPr>
            <a:spLocks noGrp="1" noChangeArrowheads="1"/>
          </p:cNvSpPr>
          <p:nvPr>
            <p:ph type="body" idx="4294967295"/>
          </p:nvPr>
        </p:nvSpPr>
        <p:spPr>
          <a:xfrm>
            <a:off x="1116013" y="1989138"/>
            <a:ext cx="7138987" cy="4032250"/>
          </a:xfrm>
        </p:spPr>
        <p:txBody>
          <a:bodyPr/>
          <a:lstStyle/>
          <a:p>
            <a:pPr>
              <a:buClr>
                <a:schemeClr val="hlink"/>
              </a:buClr>
              <a:buFont typeface="Wingdings" pitchFamily="2" charset="2"/>
              <a:buChar char="Ø"/>
            </a:pPr>
            <a:r>
              <a:rPr lang="zh-CN" altLang="en-US" b="1" smtClean="0">
                <a:latin typeface="楷体_GB2312" pitchFamily="49" charset="-122"/>
                <a:ea typeface="楷体_GB2312" pitchFamily="49" charset="-122"/>
              </a:rPr>
              <a:t>短期金融资产的种类</a:t>
            </a:r>
            <a:endParaRPr lang="zh-CN" altLang="en-US" smtClean="0">
              <a:latin typeface="楷体_GB2312" pitchFamily="49" charset="-122"/>
              <a:ea typeface="楷体_GB2312" pitchFamily="49" charset="-122"/>
            </a:endParaRPr>
          </a:p>
          <a:p>
            <a:pPr lvl="1"/>
            <a:r>
              <a:rPr lang="zh-CN" altLang="en-US" smtClean="0">
                <a:latin typeface="楷体_GB2312" pitchFamily="49" charset="-122"/>
                <a:ea typeface="楷体_GB2312" pitchFamily="49" charset="-122"/>
              </a:rPr>
              <a:t>短期国库券</a:t>
            </a:r>
          </a:p>
          <a:p>
            <a:pPr lvl="1"/>
            <a:r>
              <a:rPr lang="zh-CN" altLang="en-US" smtClean="0">
                <a:latin typeface="楷体_GB2312" pitchFamily="49" charset="-122"/>
                <a:ea typeface="楷体_GB2312" pitchFamily="49" charset="-122"/>
              </a:rPr>
              <a:t>大额可转让定期存单</a:t>
            </a:r>
          </a:p>
          <a:p>
            <a:pPr lvl="1"/>
            <a:r>
              <a:rPr lang="zh-CN" altLang="en-US" smtClean="0">
                <a:latin typeface="楷体_GB2312" pitchFamily="49" charset="-122"/>
                <a:ea typeface="楷体_GB2312" pitchFamily="49" charset="-122"/>
              </a:rPr>
              <a:t>货币市场基金</a:t>
            </a:r>
          </a:p>
          <a:p>
            <a:pPr lvl="1"/>
            <a:r>
              <a:rPr lang="zh-CN" altLang="en-US" smtClean="0">
                <a:latin typeface="楷体_GB2312" pitchFamily="49" charset="-122"/>
                <a:ea typeface="楷体_GB2312" pitchFamily="49" charset="-122"/>
              </a:rPr>
              <a:t>商业票据</a:t>
            </a:r>
          </a:p>
          <a:p>
            <a:pPr lvl="1"/>
            <a:r>
              <a:rPr lang="zh-CN" altLang="en-US" smtClean="0">
                <a:latin typeface="楷体_GB2312" pitchFamily="49" charset="-122"/>
                <a:ea typeface="楷体_GB2312" pitchFamily="49" charset="-122"/>
              </a:rPr>
              <a:t>证券化资产</a:t>
            </a:r>
          </a:p>
          <a:p>
            <a:pPr lvl="1"/>
            <a:endParaRPr lang="zh-CN" altLang="en-US" smtClean="0">
              <a:latin typeface="楷体_GB2312" pitchFamily="49" charset="-122"/>
              <a:ea typeface="楷体_GB2312" pitchFamily="49" charset="-122"/>
            </a:endParaRPr>
          </a:p>
          <a:p>
            <a:pPr lvl="1"/>
            <a:endParaRPr lang="zh-CN" altLang="en-US"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r>
              <a:rPr lang="zh-CN" altLang="en-US" b="0" smtClean="0">
                <a:latin typeface="楷体_GB2312" pitchFamily="49" charset="-122"/>
                <a:ea typeface="楷体_GB2312" pitchFamily="49" charset="-122"/>
              </a:rPr>
              <a:t>短期金融资产的种类</a:t>
            </a:r>
            <a:endParaRPr lang="zh-CN" altLang="en-US" sz="2600" b="0" smtClean="0">
              <a:solidFill>
                <a:srgbClr val="FFFF00"/>
              </a:solidFill>
              <a:ea typeface="楷体_GB2312" pitchFamily="49" charset="-122"/>
            </a:endParaRPr>
          </a:p>
        </p:txBody>
      </p:sp>
      <p:sp>
        <p:nvSpPr>
          <p:cNvPr id="67587" name="Rectangle 3"/>
          <p:cNvSpPr>
            <a:spLocks noGrp="1" noChangeArrowheads="1"/>
          </p:cNvSpPr>
          <p:nvPr>
            <p:ph type="body" idx="4294967295"/>
          </p:nvPr>
        </p:nvSpPr>
        <p:spPr>
          <a:xfrm>
            <a:off x="1042988" y="2492375"/>
            <a:ext cx="6059487" cy="4173538"/>
          </a:xfrm>
        </p:spPr>
        <p:txBody>
          <a:bodyPr/>
          <a:lstStyle/>
          <a:p>
            <a:pPr>
              <a:buClr>
                <a:srgbClr val="3333FF"/>
              </a:buClr>
              <a:buFont typeface="Wingdings" pitchFamily="2" charset="2"/>
              <a:buChar char="ü"/>
            </a:pPr>
            <a:r>
              <a:rPr lang="zh-CN" altLang="en-US" sz="2600" smtClean="0">
                <a:ea typeface="楷体_GB2312" pitchFamily="49" charset="-122"/>
              </a:rPr>
              <a:t>短期国库券</a:t>
            </a:r>
            <a:r>
              <a:rPr lang="zh-CN" altLang="en-US" smtClean="0"/>
              <a:t> </a:t>
            </a:r>
          </a:p>
          <a:p>
            <a:pPr lvl="1">
              <a:lnSpc>
                <a:spcPct val="80000"/>
              </a:lnSpc>
              <a:buClr>
                <a:srgbClr val="3333FF"/>
              </a:buClr>
              <a:buFont typeface="Wingdings" pitchFamily="2" charset="2"/>
              <a:buNone/>
            </a:pPr>
            <a:endParaRPr lang="zh-CN" altLang="en-US" sz="2000" smtClean="0">
              <a:ea typeface="楷体_GB2312" pitchFamily="49" charset="-122"/>
            </a:endParaRPr>
          </a:p>
          <a:p>
            <a:pPr lvl="1">
              <a:lnSpc>
                <a:spcPct val="80000"/>
              </a:lnSpc>
              <a:buClr>
                <a:schemeClr val="hlink"/>
              </a:buClr>
              <a:buFont typeface="Wingdings" pitchFamily="2" charset="2"/>
              <a:buChar char="Ø"/>
            </a:pPr>
            <a:r>
              <a:rPr lang="zh-CN" altLang="en-US" sz="2000" smtClean="0">
                <a:ea typeface="楷体_GB2312" pitchFamily="49" charset="-122"/>
              </a:rPr>
              <a:t>短期国库券一般期限在一年以下，多为三个月或六个月，也有一年期的</a:t>
            </a:r>
            <a:r>
              <a:rPr lang="zh-CN" altLang="en-US" smtClean="0"/>
              <a:t>。</a:t>
            </a:r>
          </a:p>
          <a:p>
            <a:pPr lvl="1">
              <a:lnSpc>
                <a:spcPct val="80000"/>
              </a:lnSpc>
              <a:buClr>
                <a:schemeClr val="hlink"/>
              </a:buClr>
              <a:buFont typeface="Wingdings" pitchFamily="2" charset="2"/>
              <a:buChar char="Ø"/>
            </a:pPr>
            <a:r>
              <a:rPr lang="en-US" altLang="zh-CN" sz="2000" smtClean="0">
                <a:latin typeface="楷体_GB2312" pitchFamily="49" charset="-122"/>
                <a:ea typeface="楷体_GB2312" pitchFamily="49" charset="-122"/>
              </a:rPr>
              <a:t>1994</a:t>
            </a:r>
            <a:r>
              <a:rPr lang="zh-CN" altLang="en-US" sz="2000" smtClean="0">
                <a:latin typeface="楷体_GB2312" pitchFamily="49" charset="-122"/>
                <a:ea typeface="楷体_GB2312" pitchFamily="49" charset="-122"/>
              </a:rPr>
              <a:t>年我国财政部首次发行了半年和一年的短期国库券  </a:t>
            </a:r>
          </a:p>
          <a:p>
            <a:pPr lvl="1">
              <a:lnSpc>
                <a:spcPct val="80000"/>
              </a:lnSpc>
              <a:buClr>
                <a:schemeClr val="hlink"/>
              </a:buClr>
              <a:buFont typeface="Wingdings" pitchFamily="2" charset="2"/>
              <a:buNone/>
            </a:pPr>
            <a:endParaRPr lang="zh-CN" altLang="en-US" sz="20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323850" y="333375"/>
            <a:ext cx="7543800" cy="1223963"/>
          </a:xfrm>
        </p:spPr>
        <p:txBody>
          <a:bodyPr/>
          <a:lstStyle/>
          <a:p>
            <a:r>
              <a:rPr lang="zh-CN" altLang="en-US" sz="3200" b="0" smtClean="0">
                <a:latin typeface="楷体_GB2312" pitchFamily="49" charset="-122"/>
                <a:ea typeface="楷体_GB2312" pitchFamily="49" charset="-122"/>
              </a:rPr>
              <a:t>短期金融资产的种类</a:t>
            </a:r>
            <a:endParaRPr lang="zh-CN" altLang="en-US" sz="3200" smtClean="0">
              <a:latin typeface="楷体_GB2312" pitchFamily="49" charset="-122"/>
              <a:ea typeface="楷体_GB2312" pitchFamily="49" charset="-122"/>
            </a:endParaRPr>
          </a:p>
        </p:txBody>
      </p:sp>
      <p:sp>
        <p:nvSpPr>
          <p:cNvPr id="68611" name="Rectangle 3"/>
          <p:cNvSpPr>
            <a:spLocks noGrp="1" noChangeArrowheads="1"/>
          </p:cNvSpPr>
          <p:nvPr>
            <p:ph type="body" idx="4294967295"/>
          </p:nvPr>
        </p:nvSpPr>
        <p:spPr>
          <a:xfrm>
            <a:off x="2843213" y="1719263"/>
            <a:ext cx="5843587" cy="941387"/>
          </a:xfrm>
        </p:spPr>
        <p:txBody>
          <a:bodyPr/>
          <a:lstStyle/>
          <a:p>
            <a:pPr>
              <a:buClr>
                <a:srgbClr val="3333FF"/>
              </a:buClr>
              <a:buFont typeface="Wingdings" pitchFamily="2" charset="2"/>
              <a:buChar char="ü"/>
            </a:pPr>
            <a:r>
              <a:rPr lang="zh-CN" altLang="en-US" smtClean="0">
                <a:ea typeface="楷体_GB2312" pitchFamily="49" charset="-122"/>
              </a:rPr>
              <a:t>大额可转让定期存单</a:t>
            </a:r>
            <a:r>
              <a:rPr lang="zh-CN" altLang="en-US" smtClean="0"/>
              <a:t> </a:t>
            </a:r>
          </a:p>
        </p:txBody>
      </p:sp>
      <p:sp>
        <p:nvSpPr>
          <p:cNvPr id="68612" name="Rectangle 4"/>
          <p:cNvSpPr>
            <a:spLocks noChangeArrowheads="1"/>
          </p:cNvSpPr>
          <p:nvPr/>
        </p:nvSpPr>
        <p:spPr bwMode="auto">
          <a:xfrm>
            <a:off x="2124075" y="2557463"/>
            <a:ext cx="6119813" cy="1474787"/>
          </a:xfrm>
          <a:prstGeom prst="rect">
            <a:avLst/>
          </a:prstGeom>
          <a:noFill/>
          <a:ln w="9525">
            <a:solidFill>
              <a:srgbClr val="3333FF"/>
            </a:solidFill>
            <a:miter lim="800000"/>
            <a:headEnd/>
            <a:tailEnd/>
          </a:ln>
        </p:spPr>
        <p:txBody>
          <a:bodyPr anchor="ctr">
            <a:spAutoFit/>
          </a:bodyPr>
          <a:lstStyle/>
          <a:p>
            <a:pPr eaLnBrk="1" hangingPunct="1">
              <a:spcBef>
                <a:spcPct val="0"/>
              </a:spcBef>
              <a:buClr>
                <a:schemeClr val="hlink"/>
              </a:buClr>
              <a:buSzTx/>
              <a:buFont typeface="Wingdings" pitchFamily="2" charset="2"/>
              <a:buChar char="Ø"/>
            </a:pPr>
            <a:r>
              <a:rPr lang="en-US" altLang="zh-CN" sz="1800" b="0">
                <a:latin typeface="楷体_GB2312" pitchFamily="49" charset="-122"/>
                <a:ea typeface="楷体_GB2312" pitchFamily="49" charset="-122"/>
              </a:rPr>
              <a:t>1961</a:t>
            </a:r>
            <a:r>
              <a:rPr lang="zh-CN" altLang="en-US" sz="1800" b="0">
                <a:latin typeface="楷体_GB2312" pitchFamily="49" charset="-122"/>
                <a:ea typeface="楷体_GB2312" pitchFamily="49" charset="-122"/>
              </a:rPr>
              <a:t>年，为了使存单更具流动性并使之对投资者更具吸引力，花旗银行（</a:t>
            </a:r>
            <a:r>
              <a:rPr lang="en-US" altLang="zh-CN" sz="1800" b="0">
                <a:latin typeface="楷体_GB2312" pitchFamily="49" charset="-122"/>
                <a:ea typeface="楷体_GB2312" pitchFamily="49" charset="-122"/>
              </a:rPr>
              <a:t>Citibank</a:t>
            </a:r>
            <a:r>
              <a:rPr lang="zh-CN" altLang="en-US" sz="1800" b="0">
                <a:latin typeface="楷体_GB2312" pitchFamily="49" charset="-122"/>
                <a:ea typeface="楷体_GB2312" pitchFamily="49" charset="-122"/>
              </a:rPr>
              <a:t>）发行了第一张大额（</a:t>
            </a:r>
            <a:r>
              <a:rPr lang="en-US" altLang="zh-CN" sz="1800" b="0">
                <a:latin typeface="楷体_GB2312" pitchFamily="49" charset="-122"/>
                <a:ea typeface="楷体_GB2312" pitchFamily="49" charset="-122"/>
              </a:rPr>
              <a:t>10</a:t>
            </a:r>
            <a:r>
              <a:rPr lang="zh-CN" altLang="en-US" sz="1800" b="0">
                <a:latin typeface="楷体_GB2312" pitchFamily="49" charset="-122"/>
                <a:ea typeface="楷体_GB2312" pitchFamily="49" charset="-122"/>
              </a:rPr>
              <a:t>万美元以上）可在二级市场上转卖的可转让的存单。</a:t>
            </a:r>
          </a:p>
          <a:p>
            <a:pPr eaLnBrk="1" hangingPunct="1">
              <a:spcBef>
                <a:spcPct val="0"/>
              </a:spcBef>
              <a:buClr>
                <a:schemeClr val="hlink"/>
              </a:buClr>
              <a:buSzTx/>
              <a:buFont typeface="Wingdings" pitchFamily="2" charset="2"/>
              <a:buChar char="Ø"/>
            </a:pPr>
            <a:r>
              <a:rPr lang="zh-CN" altLang="en-US" sz="1800" b="0">
                <a:latin typeface="楷体_GB2312" pitchFamily="49" charset="-122"/>
                <a:ea typeface="楷体_GB2312" pitchFamily="49" charset="-122"/>
              </a:rPr>
              <a:t>我国在</a:t>
            </a:r>
            <a:r>
              <a:rPr lang="en-US" altLang="zh-CN" sz="1800" b="0">
                <a:latin typeface="楷体_GB2312" pitchFamily="49" charset="-122"/>
                <a:ea typeface="楷体_GB2312" pitchFamily="49" charset="-122"/>
              </a:rPr>
              <a:t>1980</a:t>
            </a:r>
            <a:r>
              <a:rPr lang="zh-CN" altLang="en-US" sz="1800" b="0">
                <a:latin typeface="楷体_GB2312" pitchFamily="49" charset="-122"/>
                <a:ea typeface="楷体_GB2312" pitchFamily="49" charset="-122"/>
              </a:rPr>
              <a:t>年以来，主要的国有商业银行吸收和仿效外国的经验，开始发行大额可转让定期存单以扩大存款业务。 </a:t>
            </a:r>
          </a:p>
        </p:txBody>
      </p:sp>
      <p:sp>
        <p:nvSpPr>
          <p:cNvPr id="68613" name="Rectangle 5"/>
          <p:cNvSpPr>
            <a:spLocks noChangeArrowheads="1"/>
          </p:cNvSpPr>
          <p:nvPr/>
        </p:nvSpPr>
        <p:spPr bwMode="auto">
          <a:xfrm>
            <a:off x="2700338" y="4437063"/>
            <a:ext cx="5545137" cy="1200150"/>
          </a:xfrm>
          <a:prstGeom prst="rect">
            <a:avLst/>
          </a:prstGeom>
          <a:noFill/>
          <a:ln w="9525">
            <a:solidFill>
              <a:srgbClr val="3333FF"/>
            </a:solidFill>
            <a:miter lim="800000"/>
            <a:headEnd/>
            <a:tailEnd/>
          </a:ln>
        </p:spPr>
        <p:txBody>
          <a:bodyPr anchor="ctr">
            <a:spAutoFit/>
          </a:bodyPr>
          <a:lstStyle/>
          <a:p>
            <a:pPr eaLnBrk="1" hangingPunct="1">
              <a:spcBef>
                <a:spcPct val="0"/>
              </a:spcBef>
              <a:buClr>
                <a:schemeClr val="hlink"/>
              </a:buClr>
              <a:buSzTx/>
              <a:buFont typeface="Wingdings" pitchFamily="2" charset="2"/>
              <a:buChar char="Ø"/>
            </a:pPr>
            <a:r>
              <a:rPr lang="zh-CN" altLang="en-US" sz="1800" b="0">
                <a:latin typeface="楷体_GB2312" pitchFamily="49" charset="-122"/>
                <a:ea typeface="楷体_GB2312" pitchFamily="49" charset="-122"/>
              </a:rPr>
              <a:t>我国的对城乡居民个人发行的大额可转让定期存单，面额有</a:t>
            </a:r>
            <a:r>
              <a:rPr lang="en-US" altLang="zh-CN" sz="1800" b="0">
                <a:latin typeface="楷体_GB2312" pitchFamily="49" charset="-122"/>
                <a:ea typeface="楷体_GB2312" pitchFamily="49" charset="-122"/>
              </a:rPr>
              <a:t>l</a:t>
            </a:r>
            <a:r>
              <a:rPr lang="zh-CN" altLang="en-US" sz="1800" b="0">
                <a:latin typeface="楷体_GB2312" pitchFamily="49" charset="-122"/>
                <a:ea typeface="楷体_GB2312" pitchFamily="49" charset="-122"/>
              </a:rPr>
              <a:t>万元、</a:t>
            </a:r>
            <a:r>
              <a:rPr lang="en-US" altLang="zh-CN" sz="1800" b="0">
                <a:latin typeface="楷体_GB2312" pitchFamily="49" charset="-122"/>
                <a:ea typeface="楷体_GB2312" pitchFamily="49" charset="-122"/>
              </a:rPr>
              <a:t>2</a:t>
            </a:r>
            <a:r>
              <a:rPr lang="zh-CN" altLang="en-US" sz="1800" b="0">
                <a:latin typeface="楷体_GB2312" pitchFamily="49" charset="-122"/>
                <a:ea typeface="楷体_GB2312" pitchFamily="49" charset="-122"/>
              </a:rPr>
              <a:t>万元、</a:t>
            </a:r>
            <a:r>
              <a:rPr lang="en-US" altLang="zh-CN" sz="1800" b="0">
                <a:latin typeface="楷体_GB2312" pitchFamily="49" charset="-122"/>
                <a:ea typeface="楷体_GB2312" pitchFamily="49" charset="-122"/>
              </a:rPr>
              <a:t>5</a:t>
            </a:r>
            <a:r>
              <a:rPr lang="zh-CN" altLang="en-US" sz="1800" b="0">
                <a:latin typeface="楷体_GB2312" pitchFamily="49" charset="-122"/>
                <a:ea typeface="楷体_GB2312" pitchFamily="49" charset="-122"/>
              </a:rPr>
              <a:t>万元 </a:t>
            </a:r>
          </a:p>
          <a:p>
            <a:pPr eaLnBrk="1" hangingPunct="1">
              <a:spcBef>
                <a:spcPct val="0"/>
              </a:spcBef>
              <a:buClr>
                <a:schemeClr val="hlink"/>
              </a:buClr>
              <a:buSzTx/>
              <a:buFont typeface="Wingdings" pitchFamily="2" charset="2"/>
              <a:buChar char="Ø"/>
            </a:pPr>
            <a:r>
              <a:rPr lang="zh-CN" altLang="en-US" sz="1800" b="0">
                <a:latin typeface="楷体_GB2312" pitchFamily="49" charset="-122"/>
                <a:ea typeface="楷体_GB2312" pitchFamily="49" charset="-122"/>
              </a:rPr>
              <a:t>对企业、事业单位发行的大额可转让定期存单，面额有</a:t>
            </a:r>
            <a:r>
              <a:rPr lang="en-US" altLang="zh-CN" sz="1800" b="0">
                <a:latin typeface="楷体_GB2312" pitchFamily="49" charset="-122"/>
                <a:ea typeface="楷体_GB2312" pitchFamily="49" charset="-122"/>
              </a:rPr>
              <a:t>50</a:t>
            </a:r>
            <a:r>
              <a:rPr lang="zh-CN" altLang="en-US" sz="1800" b="0">
                <a:latin typeface="楷体_GB2312" pitchFamily="49" charset="-122"/>
                <a:ea typeface="楷体_GB2312" pitchFamily="49" charset="-122"/>
              </a:rPr>
              <a:t>万元、</a:t>
            </a:r>
            <a:r>
              <a:rPr lang="en-US" altLang="zh-CN" sz="1800" b="0">
                <a:latin typeface="楷体_GB2312" pitchFamily="49" charset="-122"/>
                <a:ea typeface="楷体_GB2312" pitchFamily="49" charset="-122"/>
              </a:rPr>
              <a:t>100</a:t>
            </a:r>
            <a:r>
              <a:rPr lang="zh-CN" altLang="en-US" sz="1800" b="0">
                <a:latin typeface="楷体_GB2312" pitchFamily="49" charset="-122"/>
                <a:ea typeface="楷体_GB2312" pitchFamily="49" charset="-122"/>
              </a:rPr>
              <a:t>万元、</a:t>
            </a:r>
            <a:r>
              <a:rPr lang="en-US" altLang="zh-CN" sz="1800" b="0">
                <a:latin typeface="楷体_GB2312" pitchFamily="49" charset="-122"/>
                <a:ea typeface="楷体_GB2312" pitchFamily="49" charset="-122"/>
              </a:rPr>
              <a:t>500</a:t>
            </a:r>
            <a:r>
              <a:rPr lang="zh-CN" altLang="en-US" sz="1800" b="0">
                <a:latin typeface="楷体_GB2312" pitchFamily="49" charset="-122"/>
                <a:ea typeface="楷体_GB2312" pitchFamily="49" charset="-122"/>
              </a:rPr>
              <a:t>万元 </a:t>
            </a:r>
          </a:p>
        </p:txBody>
      </p:sp>
      <p:sp>
        <p:nvSpPr>
          <p:cNvPr id="68614" name="Rectangle 6"/>
          <p:cNvSpPr>
            <a:spLocks noChangeArrowheads="1"/>
          </p:cNvSpPr>
          <p:nvPr/>
        </p:nvSpPr>
        <p:spPr bwMode="auto">
          <a:xfrm>
            <a:off x="2268538" y="6021388"/>
            <a:ext cx="3409950" cy="376237"/>
          </a:xfrm>
          <a:prstGeom prst="rect">
            <a:avLst/>
          </a:prstGeom>
          <a:noFill/>
          <a:ln w="9525">
            <a:solidFill>
              <a:srgbClr val="3333FF"/>
            </a:solidFill>
            <a:miter lim="800000"/>
            <a:headEnd/>
            <a:tailEnd/>
          </a:ln>
        </p:spPr>
        <p:txBody>
          <a:bodyPr wrap="none" anchor="ctr">
            <a:spAutoFit/>
          </a:bodyPr>
          <a:lstStyle/>
          <a:p>
            <a:pPr eaLnBrk="1" hangingPunct="1">
              <a:spcBef>
                <a:spcPct val="0"/>
              </a:spcBef>
              <a:buClr>
                <a:schemeClr val="hlink"/>
              </a:buClr>
              <a:buSzTx/>
              <a:buFont typeface="Wingdings" pitchFamily="2" charset="2"/>
              <a:buChar char="Ø"/>
            </a:pPr>
            <a:r>
              <a:rPr lang="zh-CN" altLang="en-US" sz="1800" b="0">
                <a:latin typeface="楷体_GB2312" pitchFamily="49" charset="-122"/>
                <a:ea typeface="楷体_GB2312" pitchFamily="49" charset="-122"/>
              </a:rPr>
              <a:t>期限为</a:t>
            </a:r>
            <a:r>
              <a:rPr lang="en-US" altLang="zh-CN" sz="1800" b="0">
                <a:latin typeface="楷体_GB2312" pitchFamily="49" charset="-122"/>
                <a:ea typeface="楷体_GB2312" pitchFamily="49" charset="-122"/>
              </a:rPr>
              <a:t>3</a:t>
            </a:r>
            <a:r>
              <a:rPr lang="zh-CN" altLang="en-US" sz="1800" b="0">
                <a:latin typeface="楷体_GB2312" pitchFamily="49" charset="-122"/>
                <a:ea typeface="楷体_GB2312" pitchFamily="49" charset="-122"/>
              </a:rPr>
              <a:t>个月、</a:t>
            </a:r>
            <a:r>
              <a:rPr lang="en-US" altLang="zh-CN" sz="1800" b="0">
                <a:latin typeface="楷体_GB2312" pitchFamily="49" charset="-122"/>
                <a:ea typeface="楷体_GB2312" pitchFamily="49" charset="-122"/>
              </a:rPr>
              <a:t>6</a:t>
            </a:r>
            <a:r>
              <a:rPr lang="zh-CN" altLang="en-US" sz="1800" b="0">
                <a:latin typeface="楷体_GB2312" pitchFamily="49" charset="-122"/>
                <a:ea typeface="楷体_GB2312" pitchFamily="49" charset="-122"/>
              </a:rPr>
              <a:t>个月、</a:t>
            </a:r>
            <a:r>
              <a:rPr lang="en-US" altLang="zh-CN" sz="1800" b="0">
                <a:latin typeface="楷体_GB2312" pitchFamily="49" charset="-122"/>
                <a:ea typeface="楷体_GB2312" pitchFamily="49" charset="-122"/>
              </a:rPr>
              <a:t>12</a:t>
            </a:r>
            <a:r>
              <a:rPr lang="zh-CN" altLang="en-US" sz="1800" b="0">
                <a:latin typeface="楷体_GB2312" pitchFamily="49" charset="-122"/>
                <a:ea typeface="楷体_GB2312" pitchFamily="49" charset="-122"/>
              </a:rPr>
              <a:t>个月</a:t>
            </a:r>
            <a:r>
              <a:rPr lang="zh-CN" altLang="en-US" sz="1800" b="0"/>
              <a:t> </a:t>
            </a:r>
          </a:p>
        </p:txBody>
      </p:sp>
      <p:sp>
        <p:nvSpPr>
          <p:cNvPr id="68615" name="AutoShape 7"/>
          <p:cNvSpPr>
            <a:spLocks noChangeArrowheads="1"/>
          </p:cNvSpPr>
          <p:nvPr/>
        </p:nvSpPr>
        <p:spPr bwMode="auto">
          <a:xfrm>
            <a:off x="1042988" y="2924175"/>
            <a:ext cx="719137" cy="719138"/>
          </a:xfrm>
          <a:prstGeom prst="chevron">
            <a:avLst>
              <a:gd name="adj" fmla="val 25000"/>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ea typeface="楷体_GB2312" pitchFamily="49" charset="-122"/>
              </a:rPr>
              <a:t>历史</a:t>
            </a:r>
          </a:p>
        </p:txBody>
      </p:sp>
      <p:sp>
        <p:nvSpPr>
          <p:cNvPr id="68616" name="AutoShape 8"/>
          <p:cNvSpPr>
            <a:spLocks noChangeArrowheads="1"/>
          </p:cNvSpPr>
          <p:nvPr/>
        </p:nvSpPr>
        <p:spPr bwMode="auto">
          <a:xfrm>
            <a:off x="1042988" y="4365625"/>
            <a:ext cx="719137" cy="719138"/>
          </a:xfrm>
          <a:prstGeom prst="chevron">
            <a:avLst>
              <a:gd name="adj" fmla="val 25000"/>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ea typeface="楷体_GB2312" pitchFamily="49" charset="-122"/>
              </a:rPr>
              <a:t>面额</a:t>
            </a:r>
          </a:p>
        </p:txBody>
      </p:sp>
      <p:sp>
        <p:nvSpPr>
          <p:cNvPr id="68617" name="AutoShape 9"/>
          <p:cNvSpPr>
            <a:spLocks noChangeArrowheads="1"/>
          </p:cNvSpPr>
          <p:nvPr/>
        </p:nvSpPr>
        <p:spPr bwMode="auto">
          <a:xfrm>
            <a:off x="1042988" y="5661025"/>
            <a:ext cx="719137" cy="719138"/>
          </a:xfrm>
          <a:prstGeom prst="chevron">
            <a:avLst>
              <a:gd name="adj" fmla="val 25000"/>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ea typeface="楷体_GB2312" pitchFamily="49" charset="-122"/>
              </a:rPr>
              <a:t>期限</a:t>
            </a:r>
          </a:p>
        </p:txBody>
      </p:sp>
      <p:pic>
        <p:nvPicPr>
          <p:cNvPr id="68618" name="Picture 10" descr="Citibank"/>
          <p:cNvPicPr>
            <a:picLocks noChangeAspect="1" noChangeArrowheads="1"/>
          </p:cNvPicPr>
          <p:nvPr/>
        </p:nvPicPr>
        <p:blipFill>
          <a:blip r:embed="rId2" cstate="print"/>
          <a:srcRect/>
          <a:stretch>
            <a:fillRect/>
          </a:stretch>
        </p:blipFill>
        <p:spPr bwMode="auto">
          <a:xfrm>
            <a:off x="7524750" y="1989138"/>
            <a:ext cx="1200150" cy="31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r>
              <a:rPr lang="zh-CN" altLang="en-US" sz="3200" b="0" smtClean="0">
                <a:latin typeface="楷体_GB2312" pitchFamily="49" charset="-122"/>
                <a:ea typeface="楷体_GB2312" pitchFamily="49" charset="-122"/>
              </a:rPr>
              <a:t>短期金融资产的种类</a:t>
            </a:r>
          </a:p>
        </p:txBody>
      </p:sp>
      <p:sp>
        <p:nvSpPr>
          <p:cNvPr id="69635" name="Rectangle 3"/>
          <p:cNvSpPr>
            <a:spLocks noGrp="1" noChangeArrowheads="1"/>
          </p:cNvSpPr>
          <p:nvPr>
            <p:ph type="body" idx="4294967295"/>
          </p:nvPr>
        </p:nvSpPr>
        <p:spPr>
          <a:xfrm>
            <a:off x="1116013" y="1600200"/>
            <a:ext cx="7570787" cy="5068888"/>
          </a:xfrm>
        </p:spPr>
        <p:txBody>
          <a:bodyPr/>
          <a:lstStyle/>
          <a:p>
            <a:pPr lvl="3">
              <a:lnSpc>
                <a:spcPct val="90000"/>
              </a:lnSpc>
              <a:buClr>
                <a:srgbClr val="3333FF"/>
              </a:buClr>
              <a:buFont typeface="Wingdings" pitchFamily="2" charset="2"/>
              <a:buChar char="ü"/>
            </a:pPr>
            <a:r>
              <a:rPr lang="zh-CN" altLang="en-US" sz="2800" smtClean="0">
                <a:latin typeface="楷体_GB2312" pitchFamily="49" charset="-122"/>
                <a:ea typeface="楷体_GB2312" pitchFamily="49" charset="-122"/>
              </a:rPr>
              <a:t>货币市场基金</a:t>
            </a:r>
          </a:p>
          <a:p>
            <a:pPr>
              <a:lnSpc>
                <a:spcPct val="90000"/>
              </a:lnSpc>
              <a:buClr>
                <a:srgbClr val="3333FF"/>
              </a:buClr>
              <a:buFont typeface="Wingdings" pitchFamily="2" charset="2"/>
              <a:buChar char="ü"/>
            </a:pPr>
            <a:endParaRPr lang="zh-CN" altLang="en-US" sz="2600" smtClean="0">
              <a:latin typeface="楷体_GB2312" pitchFamily="49" charset="-122"/>
              <a:ea typeface="楷体_GB2312" pitchFamily="49" charset="-122"/>
            </a:endParaRPr>
          </a:p>
          <a:p>
            <a:pPr>
              <a:lnSpc>
                <a:spcPct val="90000"/>
              </a:lnSpc>
              <a:buClr>
                <a:schemeClr val="hlink"/>
              </a:buClr>
              <a:buFont typeface="Wingdings" pitchFamily="2" charset="2"/>
              <a:buChar char="Ø"/>
            </a:pPr>
            <a:r>
              <a:rPr lang="zh-CN" altLang="en-US" sz="1900" smtClean="0">
                <a:latin typeface="楷体_GB2312" pitchFamily="49" charset="-122"/>
                <a:ea typeface="楷体_GB2312" pitchFamily="49" charset="-122"/>
              </a:rPr>
              <a:t>货币市场基金最早创于</a:t>
            </a:r>
            <a:r>
              <a:rPr lang="en-US" altLang="zh-CN" sz="1900" smtClean="0">
                <a:latin typeface="楷体_GB2312" pitchFamily="49" charset="-122"/>
                <a:ea typeface="楷体_GB2312" pitchFamily="49" charset="-122"/>
              </a:rPr>
              <a:t>1972</a:t>
            </a:r>
            <a:r>
              <a:rPr lang="zh-CN" altLang="en-US" sz="1900" smtClean="0">
                <a:latin typeface="楷体_GB2312" pitchFamily="49" charset="-122"/>
                <a:ea typeface="楷体_GB2312" pitchFamily="49" charset="-122"/>
              </a:rPr>
              <a:t>年的美国</a:t>
            </a:r>
          </a:p>
          <a:p>
            <a:pPr>
              <a:lnSpc>
                <a:spcPct val="90000"/>
              </a:lnSpc>
              <a:buClr>
                <a:schemeClr val="hlink"/>
              </a:buClr>
              <a:buFont typeface="Wingdings" pitchFamily="2" charset="2"/>
              <a:buChar char="Ø"/>
            </a:pPr>
            <a:r>
              <a:rPr lang="zh-CN" altLang="en-US" sz="1900" smtClean="0">
                <a:latin typeface="楷体_GB2312" pitchFamily="49" charset="-122"/>
                <a:ea typeface="楷体_GB2312" pitchFamily="49" charset="-122"/>
              </a:rPr>
              <a:t>我国</a:t>
            </a:r>
            <a:r>
              <a:rPr lang="en-US" altLang="zh-CN" sz="1900" smtClean="0">
                <a:latin typeface="楷体_GB2312" pitchFamily="49" charset="-122"/>
                <a:ea typeface="楷体_GB2312" pitchFamily="49" charset="-122"/>
              </a:rPr>
              <a:t>2004</a:t>
            </a:r>
            <a:r>
              <a:rPr lang="zh-CN" altLang="en-US" sz="1900" smtClean="0">
                <a:latin typeface="楷体_GB2312" pitchFamily="49" charset="-122"/>
                <a:ea typeface="楷体_GB2312" pitchFamily="49" charset="-122"/>
              </a:rPr>
              <a:t>年</a:t>
            </a:r>
            <a:r>
              <a:rPr lang="en-US" altLang="zh-CN" sz="1900" smtClean="0">
                <a:latin typeface="楷体_GB2312" pitchFamily="49" charset="-122"/>
                <a:ea typeface="楷体_GB2312" pitchFamily="49" charset="-122"/>
              </a:rPr>
              <a:t>8</a:t>
            </a:r>
            <a:r>
              <a:rPr lang="zh-CN" altLang="en-US" sz="1900" smtClean="0">
                <a:latin typeface="楷体_GB2312" pitchFamily="49" charset="-122"/>
                <a:ea typeface="楷体_GB2312" pitchFamily="49" charset="-122"/>
              </a:rPr>
              <a:t>月颁布了第一个</a:t>
            </a:r>
            <a:r>
              <a:rPr lang="en-US" altLang="zh-CN" sz="1900" smtClean="0">
                <a:latin typeface="楷体_GB2312" pitchFamily="49" charset="-122"/>
                <a:ea typeface="楷体_GB2312" pitchFamily="49" charset="-122"/>
              </a:rPr>
              <a:t>《</a:t>
            </a:r>
            <a:r>
              <a:rPr lang="zh-CN" altLang="en-US" sz="1900" smtClean="0">
                <a:latin typeface="楷体_GB2312" pitchFamily="49" charset="-122"/>
                <a:ea typeface="楷体_GB2312" pitchFamily="49" charset="-122"/>
              </a:rPr>
              <a:t>货币市场基金管理暂行规定</a:t>
            </a:r>
            <a:r>
              <a:rPr lang="en-US" altLang="zh-CN" sz="1900" smtClean="0">
                <a:latin typeface="楷体_GB2312" pitchFamily="49" charset="-122"/>
                <a:ea typeface="楷体_GB2312" pitchFamily="49" charset="-122"/>
              </a:rPr>
              <a:t>》</a:t>
            </a:r>
          </a:p>
          <a:p>
            <a:pPr>
              <a:lnSpc>
                <a:spcPct val="90000"/>
              </a:lnSpc>
              <a:buClr>
                <a:schemeClr val="hlink"/>
              </a:buClr>
              <a:buFont typeface="Wingdings" pitchFamily="2" charset="2"/>
              <a:buChar char="Ø"/>
            </a:pPr>
            <a:r>
              <a:rPr lang="zh-CN" altLang="en-US" sz="1900" smtClean="0">
                <a:latin typeface="楷体_GB2312" pitchFamily="49" charset="-122"/>
                <a:ea typeface="楷体_GB2312" pitchFamily="49" charset="-122"/>
              </a:rPr>
              <a:t>货币市场基金可以投资于以下金融性资产：</a:t>
            </a:r>
          </a:p>
          <a:p>
            <a:pPr lvl="1">
              <a:lnSpc>
                <a:spcPct val="90000"/>
              </a:lnSpc>
              <a:buClr>
                <a:srgbClr val="FF0000"/>
              </a:buClr>
              <a:buFontTx/>
              <a:buChar char="•"/>
            </a:pPr>
            <a:r>
              <a:rPr lang="zh-CN" altLang="en-US" sz="1700" smtClean="0">
                <a:latin typeface="楷体_GB2312" pitchFamily="49" charset="-122"/>
                <a:ea typeface="楷体_GB2312" pitchFamily="49" charset="-122"/>
              </a:rPr>
              <a:t>现金；</a:t>
            </a:r>
          </a:p>
          <a:p>
            <a:pPr lvl="1">
              <a:lnSpc>
                <a:spcPct val="90000"/>
              </a:lnSpc>
              <a:buClr>
                <a:srgbClr val="FF0000"/>
              </a:buClr>
              <a:buFontTx/>
              <a:buChar char="•"/>
            </a:pPr>
            <a:r>
              <a:rPr lang="zh-CN" altLang="en-US" sz="1700" smtClean="0">
                <a:latin typeface="楷体_GB2312" pitchFamily="49" charset="-122"/>
                <a:ea typeface="楷体_GB2312" pitchFamily="49" charset="-122"/>
              </a:rPr>
              <a:t>一年以内</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含一年</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的银行定期存款、大额存单</a:t>
            </a:r>
          </a:p>
          <a:p>
            <a:pPr lvl="1">
              <a:lnSpc>
                <a:spcPct val="90000"/>
              </a:lnSpc>
              <a:buClr>
                <a:srgbClr val="FF0000"/>
              </a:buClr>
              <a:buFontTx/>
              <a:buChar char="•"/>
            </a:pPr>
            <a:r>
              <a:rPr lang="zh-CN" altLang="en-US" sz="1700" smtClean="0">
                <a:latin typeface="楷体_GB2312" pitchFamily="49" charset="-122"/>
                <a:ea typeface="楷体_GB2312" pitchFamily="49" charset="-122"/>
              </a:rPr>
              <a:t>剩余期限在三百九十七天以内</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含三百九十七天</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的债券</a:t>
            </a:r>
          </a:p>
          <a:p>
            <a:pPr lvl="1">
              <a:lnSpc>
                <a:spcPct val="90000"/>
              </a:lnSpc>
              <a:buClr>
                <a:srgbClr val="FF0000"/>
              </a:buClr>
              <a:buFontTx/>
              <a:buChar char="•"/>
            </a:pPr>
            <a:r>
              <a:rPr lang="zh-CN" altLang="en-US" sz="1700" smtClean="0">
                <a:latin typeface="楷体_GB2312" pitchFamily="49" charset="-122"/>
                <a:ea typeface="楷体_GB2312" pitchFamily="49" charset="-122"/>
              </a:rPr>
              <a:t>期限在一年以内</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含一年</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的债券回购</a:t>
            </a:r>
          </a:p>
          <a:p>
            <a:pPr lvl="1">
              <a:lnSpc>
                <a:spcPct val="90000"/>
              </a:lnSpc>
              <a:buClr>
                <a:srgbClr val="FF0000"/>
              </a:buClr>
              <a:buFontTx/>
              <a:buChar char="•"/>
            </a:pPr>
            <a:r>
              <a:rPr lang="zh-CN" altLang="en-US" sz="1700" smtClean="0">
                <a:latin typeface="楷体_GB2312" pitchFamily="49" charset="-122"/>
                <a:ea typeface="楷体_GB2312" pitchFamily="49" charset="-122"/>
              </a:rPr>
              <a:t>期限在一年以内</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含一年</a:t>
            </a:r>
            <a:r>
              <a:rPr lang="en-US" altLang="zh-CN" sz="1700" smtClean="0">
                <a:latin typeface="楷体_GB2312" pitchFamily="49" charset="-122"/>
                <a:ea typeface="楷体_GB2312" pitchFamily="49" charset="-122"/>
              </a:rPr>
              <a:t>)</a:t>
            </a:r>
            <a:r>
              <a:rPr lang="zh-CN" altLang="en-US" sz="1700" smtClean="0">
                <a:latin typeface="楷体_GB2312" pitchFamily="49" charset="-122"/>
                <a:ea typeface="楷体_GB2312" pitchFamily="49" charset="-122"/>
              </a:rPr>
              <a:t>的中央银行票据等 </a:t>
            </a:r>
          </a:p>
          <a:p>
            <a:pPr>
              <a:lnSpc>
                <a:spcPct val="90000"/>
              </a:lnSpc>
              <a:buClr>
                <a:schemeClr val="hlink"/>
              </a:buClr>
              <a:buFont typeface="Wingdings" pitchFamily="2" charset="2"/>
              <a:buChar char="Ø"/>
            </a:pPr>
            <a:r>
              <a:rPr lang="zh-CN" altLang="en-US" sz="1900" smtClean="0">
                <a:latin typeface="楷体_GB2312" pitchFamily="49" charset="-122"/>
                <a:ea typeface="楷体_GB2312" pitchFamily="49" charset="-122"/>
              </a:rPr>
              <a:t>货币市场基金不能用于下述金融金融工具的投资</a:t>
            </a:r>
          </a:p>
          <a:p>
            <a:pPr lvl="1">
              <a:lnSpc>
                <a:spcPct val="90000"/>
              </a:lnSpc>
              <a:buClr>
                <a:srgbClr val="FF0000"/>
              </a:buClr>
              <a:buFontTx/>
              <a:buChar char="•"/>
            </a:pPr>
            <a:r>
              <a:rPr lang="zh-CN" altLang="en-US" sz="1700" smtClean="0">
                <a:latin typeface="楷体_GB2312" pitchFamily="49" charset="-122"/>
                <a:ea typeface="楷体_GB2312" pitchFamily="49" charset="-122"/>
              </a:rPr>
              <a:t>股票</a:t>
            </a:r>
          </a:p>
          <a:p>
            <a:pPr lvl="1">
              <a:lnSpc>
                <a:spcPct val="90000"/>
              </a:lnSpc>
              <a:buClr>
                <a:srgbClr val="FF0000"/>
              </a:buClr>
              <a:buFontTx/>
              <a:buChar char="•"/>
            </a:pPr>
            <a:r>
              <a:rPr lang="zh-CN" altLang="en-US" sz="1700" smtClean="0">
                <a:latin typeface="楷体_GB2312" pitchFamily="49" charset="-122"/>
                <a:ea typeface="楷体_GB2312" pitchFamily="49" charset="-122"/>
              </a:rPr>
              <a:t>可转换债券</a:t>
            </a:r>
          </a:p>
          <a:p>
            <a:pPr lvl="1">
              <a:lnSpc>
                <a:spcPct val="90000"/>
              </a:lnSpc>
              <a:buClr>
                <a:srgbClr val="FF0000"/>
              </a:buClr>
              <a:buFontTx/>
              <a:buChar char="•"/>
            </a:pPr>
            <a:r>
              <a:rPr lang="zh-CN" altLang="en-US" sz="1700" smtClean="0">
                <a:latin typeface="楷体_GB2312" pitchFamily="49" charset="-122"/>
                <a:ea typeface="楷体_GB2312" pitchFamily="49" charset="-122"/>
              </a:rPr>
              <a:t>剩余期限超过三百九十七天的债券</a:t>
            </a:r>
          </a:p>
          <a:p>
            <a:pPr lvl="1">
              <a:lnSpc>
                <a:spcPct val="90000"/>
              </a:lnSpc>
              <a:buClr>
                <a:srgbClr val="FF0000"/>
              </a:buClr>
              <a:buFontTx/>
              <a:buChar char="•"/>
            </a:pPr>
            <a:r>
              <a:rPr lang="zh-CN" altLang="en-US" sz="1700" smtClean="0">
                <a:latin typeface="楷体_GB2312" pitchFamily="49" charset="-122"/>
                <a:ea typeface="楷体_GB2312" pitchFamily="49" charset="-122"/>
              </a:rPr>
              <a:t>信用等级在</a:t>
            </a:r>
            <a:r>
              <a:rPr lang="en-US" altLang="zh-CN" sz="1700" smtClean="0">
                <a:latin typeface="楷体_GB2312" pitchFamily="49" charset="-122"/>
                <a:ea typeface="楷体_GB2312" pitchFamily="49" charset="-122"/>
              </a:rPr>
              <a:t>AAA</a:t>
            </a:r>
            <a:r>
              <a:rPr lang="zh-CN" altLang="en-US" sz="1700" smtClean="0">
                <a:latin typeface="楷体_GB2312" pitchFamily="49" charset="-122"/>
                <a:ea typeface="楷体_GB2312" pitchFamily="49" charset="-122"/>
              </a:rPr>
              <a:t>级以下的企业债券</a:t>
            </a:r>
          </a:p>
        </p:txBody>
      </p:sp>
      <p:sp>
        <p:nvSpPr>
          <p:cNvPr id="69636" name="Rectangle 4"/>
          <p:cNvSpPr>
            <a:spLocks noChangeArrowheads="1"/>
          </p:cNvSpPr>
          <p:nvPr/>
        </p:nvSpPr>
        <p:spPr bwMode="auto">
          <a:xfrm>
            <a:off x="6011863" y="1628775"/>
            <a:ext cx="2736850" cy="936625"/>
          </a:xfrm>
          <a:prstGeom prst="rect">
            <a:avLst/>
          </a:prstGeom>
          <a:solidFill>
            <a:schemeClr val="accent2"/>
          </a:solidFill>
          <a:ln w="9525">
            <a:solidFill>
              <a:srgbClr val="000000"/>
            </a:solidFill>
            <a:miter lim="800000"/>
            <a:headEnd/>
            <a:tailEnd/>
          </a:ln>
        </p:spPr>
        <p:txBody>
          <a:bodyPr/>
          <a:lstStyle/>
          <a:p>
            <a:pPr algn="just" eaLnBrk="1" hangingPunct="1">
              <a:spcBef>
                <a:spcPct val="0"/>
              </a:spcBef>
              <a:buClrTx/>
              <a:buSzTx/>
              <a:buFontTx/>
              <a:buNone/>
            </a:pPr>
            <a:r>
              <a:rPr lang="zh-CN" altLang="en-US" sz="1800">
                <a:solidFill>
                  <a:schemeClr val="bg1"/>
                </a:solidFill>
                <a:ea typeface="楷体_GB2312" pitchFamily="49" charset="-122"/>
              </a:rPr>
              <a:t>货币市场基金是指投资于货币市场上的短期有价证券的一种基金。</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468313" y="333375"/>
            <a:ext cx="7543800" cy="1223963"/>
          </a:xfrm>
        </p:spPr>
        <p:txBody>
          <a:bodyPr/>
          <a:lstStyle/>
          <a:p>
            <a:r>
              <a:rPr lang="zh-CN" altLang="en-US" sz="3500" b="0" smtClean="0">
                <a:latin typeface="楷体_GB2312" pitchFamily="49" charset="-122"/>
                <a:ea typeface="楷体_GB2312" pitchFamily="49" charset="-122"/>
              </a:rPr>
              <a:t>短期金融资产的种类</a:t>
            </a:r>
            <a:endParaRPr lang="zh-CN" altLang="en-US" sz="2200" b="0" smtClean="0">
              <a:solidFill>
                <a:srgbClr val="FFFF00"/>
              </a:solidFill>
              <a:ea typeface="楷体_GB2312" pitchFamily="49" charset="-122"/>
            </a:endParaRPr>
          </a:p>
        </p:txBody>
      </p:sp>
      <p:sp>
        <p:nvSpPr>
          <p:cNvPr id="70659" name="Rectangle 3"/>
          <p:cNvSpPr>
            <a:spLocks noGrp="1" noChangeArrowheads="1"/>
          </p:cNvSpPr>
          <p:nvPr>
            <p:ph type="body" idx="4294967295"/>
          </p:nvPr>
        </p:nvSpPr>
        <p:spPr>
          <a:xfrm>
            <a:off x="971550" y="2060575"/>
            <a:ext cx="6059488" cy="4173538"/>
          </a:xfrm>
        </p:spPr>
        <p:txBody>
          <a:bodyPr/>
          <a:lstStyle/>
          <a:p>
            <a:pPr>
              <a:buClr>
                <a:srgbClr val="3333FF"/>
              </a:buClr>
              <a:buFont typeface="Wingdings" pitchFamily="2" charset="2"/>
              <a:buChar char="ü"/>
            </a:pPr>
            <a:r>
              <a:rPr lang="zh-CN" altLang="en-US" sz="2600" smtClean="0">
                <a:ea typeface="楷体_GB2312" pitchFamily="49" charset="-122"/>
              </a:rPr>
              <a:t>商业票据</a:t>
            </a:r>
          </a:p>
          <a:p>
            <a:pPr>
              <a:buClr>
                <a:srgbClr val="3333FF"/>
              </a:buClr>
              <a:buFont typeface="Wingdings" pitchFamily="2" charset="2"/>
              <a:buNone/>
            </a:pPr>
            <a:endParaRPr lang="zh-CN" altLang="en-US" sz="2600" smtClean="0">
              <a:ea typeface="楷体_GB2312" pitchFamily="49" charset="-122"/>
            </a:endParaRPr>
          </a:p>
          <a:p>
            <a:pPr>
              <a:buClr>
                <a:srgbClr val="3333FF"/>
              </a:buClr>
              <a:buFont typeface="Wingdings" pitchFamily="2" charset="2"/>
              <a:buChar char="ü"/>
            </a:pPr>
            <a:endParaRPr lang="zh-CN" altLang="en-US" sz="2600" smtClean="0">
              <a:ea typeface="楷体_GB2312" pitchFamily="49" charset="-122"/>
            </a:endParaRPr>
          </a:p>
          <a:p>
            <a:pPr>
              <a:buClr>
                <a:srgbClr val="3333FF"/>
              </a:buClr>
              <a:buFont typeface="Wingdings" pitchFamily="2" charset="2"/>
              <a:buNone/>
            </a:pPr>
            <a:r>
              <a:rPr lang="zh-CN" altLang="en-US" sz="2400" smtClean="0">
                <a:latin typeface="楷体_GB2312" pitchFamily="49" charset="-122"/>
                <a:ea typeface="楷体_GB2312" pitchFamily="49" charset="-122"/>
              </a:rPr>
              <a:t>  是大型工商企业或金融企业为筹措短期资金而发行的无担保短期本票。 </a:t>
            </a:r>
          </a:p>
          <a:p>
            <a:pPr>
              <a:buClr>
                <a:srgbClr val="3333FF"/>
              </a:buClr>
              <a:buFont typeface="Wingdings" pitchFamily="2" charset="2"/>
              <a:buNone/>
            </a:pPr>
            <a:endParaRPr lang="zh-CN" altLang="en-US" sz="24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r>
              <a:rPr lang="zh-CN" altLang="en-US" sz="3200" b="0" smtClean="0">
                <a:latin typeface="楷体_GB2312" pitchFamily="49" charset="-122"/>
                <a:ea typeface="楷体_GB2312" pitchFamily="49" charset="-122"/>
              </a:rPr>
              <a:t>短期金融资产的种类</a:t>
            </a:r>
          </a:p>
        </p:txBody>
      </p:sp>
      <p:sp>
        <p:nvSpPr>
          <p:cNvPr id="71683" name="Rectangle 3"/>
          <p:cNvSpPr>
            <a:spLocks noGrp="1" noChangeArrowheads="1"/>
          </p:cNvSpPr>
          <p:nvPr>
            <p:ph type="body" idx="4294967295"/>
          </p:nvPr>
        </p:nvSpPr>
        <p:spPr>
          <a:xfrm>
            <a:off x="2771775" y="1719263"/>
            <a:ext cx="5915025" cy="4411662"/>
          </a:xfrm>
        </p:spPr>
        <p:txBody>
          <a:bodyPr/>
          <a:lstStyle/>
          <a:p>
            <a:pPr>
              <a:buClr>
                <a:srgbClr val="3333FF"/>
              </a:buClr>
              <a:buFont typeface="Wingdings" pitchFamily="2" charset="2"/>
              <a:buChar char="ü"/>
            </a:pPr>
            <a:r>
              <a:rPr lang="zh-CN" altLang="en-US" sz="2600" smtClean="0">
                <a:ea typeface="楷体_GB2312" pitchFamily="49" charset="-122"/>
              </a:rPr>
              <a:t>证券化资产</a:t>
            </a:r>
            <a:r>
              <a:rPr lang="zh-CN" altLang="en-US" smtClean="0"/>
              <a:t> </a:t>
            </a:r>
          </a:p>
        </p:txBody>
      </p:sp>
      <p:sp>
        <p:nvSpPr>
          <p:cNvPr id="71684" name="Rectangle 5"/>
          <p:cNvSpPr>
            <a:spLocks noChangeArrowheads="1"/>
          </p:cNvSpPr>
          <p:nvPr/>
        </p:nvSpPr>
        <p:spPr bwMode="auto">
          <a:xfrm>
            <a:off x="5148263" y="1484313"/>
            <a:ext cx="2736850" cy="792162"/>
          </a:xfrm>
          <a:prstGeom prst="rect">
            <a:avLst/>
          </a:prstGeom>
          <a:solidFill>
            <a:schemeClr val="accent2"/>
          </a:solidFill>
          <a:ln w="9525">
            <a:solidFill>
              <a:srgbClr val="000000"/>
            </a:solidFill>
            <a:miter lim="800000"/>
            <a:headEnd/>
            <a:tailEnd/>
          </a:ln>
        </p:spPr>
        <p:txBody>
          <a:bodyPr/>
          <a:lstStyle/>
          <a:p>
            <a:pPr algn="just" eaLnBrk="1" hangingPunct="1">
              <a:spcBef>
                <a:spcPct val="0"/>
              </a:spcBef>
              <a:buClrTx/>
              <a:buSzTx/>
              <a:buFontTx/>
              <a:buNone/>
            </a:pPr>
            <a:r>
              <a:rPr lang="zh-CN" altLang="en-US" sz="1800">
                <a:solidFill>
                  <a:schemeClr val="bg1"/>
                </a:solidFill>
                <a:latin typeface="宋体" charset="-122"/>
                <a:ea typeface="楷体_GB2312" pitchFamily="49" charset="-122"/>
              </a:rPr>
              <a:t>证券化资产就是实施了资产证券化的资产。</a:t>
            </a:r>
            <a:endParaRPr lang="zh-CN" altLang="en-US" sz="1800">
              <a:solidFill>
                <a:schemeClr val="bg1"/>
              </a:solidFill>
              <a:ea typeface="楷体_GB2312" pitchFamily="49" charset="-122"/>
            </a:endParaRPr>
          </a:p>
        </p:txBody>
      </p:sp>
      <p:sp>
        <p:nvSpPr>
          <p:cNvPr id="71685" name="AutoShape 6"/>
          <p:cNvSpPr>
            <a:spLocks noChangeArrowheads="1"/>
          </p:cNvSpPr>
          <p:nvPr/>
        </p:nvSpPr>
        <p:spPr bwMode="auto">
          <a:xfrm>
            <a:off x="611188" y="3284538"/>
            <a:ext cx="719137" cy="719137"/>
          </a:xfrm>
          <a:prstGeom prst="chevron">
            <a:avLst>
              <a:gd name="adj" fmla="val 25000"/>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rgbClr val="FF0000"/>
                </a:solidFill>
                <a:ea typeface="楷体_GB2312" pitchFamily="49" charset="-122"/>
              </a:rPr>
              <a:t>流程</a:t>
            </a:r>
          </a:p>
        </p:txBody>
      </p:sp>
      <p:sp>
        <p:nvSpPr>
          <p:cNvPr id="71686" name="Rectangle 7"/>
          <p:cNvSpPr>
            <a:spLocks noChangeArrowheads="1"/>
          </p:cNvSpPr>
          <p:nvPr/>
        </p:nvSpPr>
        <p:spPr bwMode="auto">
          <a:xfrm>
            <a:off x="1547813" y="2420938"/>
            <a:ext cx="6337300" cy="2573337"/>
          </a:xfrm>
          <a:prstGeom prst="rect">
            <a:avLst/>
          </a:prstGeom>
          <a:noFill/>
          <a:ln w="9525">
            <a:solidFill>
              <a:srgbClr val="3333FF"/>
            </a:solidFill>
            <a:miter lim="800000"/>
            <a:headEnd/>
            <a:tailEnd/>
          </a:ln>
        </p:spPr>
        <p:txBody>
          <a:bodyPr anchor="ctr">
            <a:spAutoFit/>
          </a:bodyPr>
          <a:lstStyle/>
          <a:p>
            <a:pPr eaLnBrk="1" hangingPunct="1">
              <a:spcBef>
                <a:spcPct val="0"/>
              </a:spcBef>
              <a:buClr>
                <a:srgbClr val="FF0000"/>
              </a:buClr>
              <a:buSzTx/>
              <a:buFontTx/>
              <a:buChar char="•"/>
            </a:pPr>
            <a:r>
              <a:rPr lang="zh-CN" altLang="en-US" sz="1800" b="0">
                <a:latin typeface="楷体_GB2312" pitchFamily="49" charset="-122"/>
                <a:ea typeface="楷体_GB2312" pitchFamily="49" charset="-122"/>
              </a:rPr>
              <a:t>首先发起人把证券化资产出售给一家特设信托机构（</a:t>
            </a:r>
            <a:r>
              <a:rPr lang="en-US" altLang="zh-CN" sz="1800" b="0">
                <a:latin typeface="楷体_GB2312" pitchFamily="49" charset="-122"/>
                <a:ea typeface="楷体_GB2312" pitchFamily="49" charset="-122"/>
              </a:rPr>
              <a:t>Special Purpose Vehicle</a:t>
            </a:r>
            <a:r>
              <a:rPr lang="zh-CN" altLang="en-US" sz="1800" b="0">
                <a:latin typeface="楷体_GB2312" pitchFamily="49" charset="-122"/>
                <a:ea typeface="楷体_GB2312" pitchFamily="49" charset="-122"/>
              </a:rPr>
              <a:t>，简称</a:t>
            </a:r>
            <a:r>
              <a:rPr lang="en-US" altLang="zh-CN" sz="1800" b="0">
                <a:latin typeface="楷体_GB2312" pitchFamily="49" charset="-122"/>
                <a:ea typeface="楷体_GB2312" pitchFamily="49" charset="-122"/>
              </a:rPr>
              <a:t>SPV</a:t>
            </a:r>
            <a:r>
              <a:rPr lang="zh-CN" altLang="en-US" sz="1800" b="0">
                <a:latin typeface="楷体_GB2312" pitchFamily="49" charset="-122"/>
                <a:ea typeface="楷体_GB2312" pitchFamily="49" charset="-122"/>
              </a:rPr>
              <a:t>），或者由</a:t>
            </a:r>
            <a:r>
              <a:rPr lang="en-US" altLang="zh-CN" sz="1800" b="0">
                <a:latin typeface="楷体_GB2312" pitchFamily="49" charset="-122"/>
                <a:ea typeface="楷体_GB2312" pitchFamily="49" charset="-122"/>
              </a:rPr>
              <a:t>SPV</a:t>
            </a:r>
            <a:r>
              <a:rPr lang="zh-CN" altLang="en-US" sz="1800" b="0">
                <a:latin typeface="楷体_GB2312" pitchFamily="49" charset="-122"/>
                <a:ea typeface="楷体_GB2312" pitchFamily="49" charset="-122"/>
              </a:rPr>
              <a:t>主动购买可以证券化的资产，</a:t>
            </a:r>
          </a:p>
          <a:p>
            <a:pPr eaLnBrk="1" hangingPunct="1">
              <a:spcBef>
                <a:spcPct val="0"/>
              </a:spcBef>
              <a:buClr>
                <a:srgbClr val="FF0000"/>
              </a:buClr>
              <a:buSzTx/>
              <a:buFontTx/>
              <a:buChar char="•"/>
            </a:pPr>
            <a:r>
              <a:rPr lang="zh-CN" altLang="en-US" sz="1800" b="0">
                <a:latin typeface="楷体_GB2312" pitchFamily="49" charset="-122"/>
                <a:ea typeface="楷体_GB2312" pitchFamily="49" charset="-122"/>
              </a:rPr>
              <a:t>由</a:t>
            </a:r>
            <a:r>
              <a:rPr lang="en-US" altLang="zh-CN" sz="1800" b="0">
                <a:latin typeface="楷体_GB2312" pitchFamily="49" charset="-122"/>
                <a:ea typeface="楷体_GB2312" pitchFamily="49" charset="-122"/>
              </a:rPr>
              <a:t>SPV</a:t>
            </a:r>
            <a:r>
              <a:rPr lang="zh-CN" altLang="en-US" sz="1800" b="0">
                <a:latin typeface="楷体_GB2312" pitchFamily="49" charset="-122"/>
                <a:ea typeface="楷体_GB2312" pitchFamily="49" charset="-122"/>
              </a:rPr>
              <a:t>将这些资产汇集成资产池（</a:t>
            </a:r>
            <a:r>
              <a:rPr lang="en-US" altLang="zh-CN" sz="1800" b="0">
                <a:latin typeface="楷体_GB2312" pitchFamily="49" charset="-122"/>
                <a:ea typeface="楷体_GB2312" pitchFamily="49" charset="-122"/>
              </a:rPr>
              <a:t>Asset Pool</a:t>
            </a:r>
            <a:r>
              <a:rPr lang="zh-CN" altLang="en-US" sz="1800" b="0">
                <a:latin typeface="楷体_GB2312" pitchFamily="49" charset="-122"/>
                <a:ea typeface="楷体_GB2312" pitchFamily="49" charset="-122"/>
              </a:rPr>
              <a:t>），并以该资产池所产生的现金流为支撑在金融市场上发行有价证券，</a:t>
            </a:r>
          </a:p>
          <a:p>
            <a:pPr eaLnBrk="1" hangingPunct="1">
              <a:spcBef>
                <a:spcPct val="0"/>
              </a:spcBef>
              <a:buClr>
                <a:srgbClr val="FF0000"/>
              </a:buClr>
              <a:buSzTx/>
              <a:buFontTx/>
              <a:buChar char="•"/>
            </a:pPr>
            <a:r>
              <a:rPr lang="zh-CN" altLang="en-US" sz="1800" b="0">
                <a:latin typeface="楷体_GB2312" pitchFamily="49" charset="-122"/>
                <a:ea typeface="楷体_GB2312" pitchFamily="49" charset="-122"/>
              </a:rPr>
              <a:t>为了提高资产支持证券的等级，</a:t>
            </a:r>
            <a:r>
              <a:rPr lang="en-US" altLang="zh-CN" sz="1800" b="0">
                <a:latin typeface="楷体_GB2312" pitchFamily="49" charset="-122"/>
                <a:ea typeface="楷体_GB2312" pitchFamily="49" charset="-122"/>
              </a:rPr>
              <a:t>SPV</a:t>
            </a:r>
            <a:r>
              <a:rPr lang="zh-CN" altLang="en-US" sz="1800" b="0">
                <a:latin typeface="楷体_GB2312" pitchFamily="49" charset="-122"/>
                <a:ea typeface="楷体_GB2312" pitchFamily="49" charset="-122"/>
              </a:rPr>
              <a:t>常常还会在发行之前聘请证券评级机构对资产支持证券（</a:t>
            </a:r>
            <a:r>
              <a:rPr lang="en-US" altLang="zh-CN" sz="1800" b="0">
                <a:latin typeface="楷体_GB2312" pitchFamily="49" charset="-122"/>
                <a:ea typeface="楷体_GB2312" pitchFamily="49" charset="-122"/>
              </a:rPr>
              <a:t>Asset-Backed Securitization</a:t>
            </a:r>
            <a:r>
              <a:rPr lang="zh-CN" altLang="en-US" sz="1800" b="0">
                <a:latin typeface="楷体_GB2312" pitchFamily="49" charset="-122"/>
                <a:ea typeface="楷体_GB2312" pitchFamily="49" charset="-122"/>
              </a:rPr>
              <a:t>）进行信用评级，</a:t>
            </a:r>
          </a:p>
          <a:p>
            <a:pPr eaLnBrk="1" hangingPunct="1">
              <a:spcBef>
                <a:spcPct val="0"/>
              </a:spcBef>
              <a:buClr>
                <a:srgbClr val="FF0000"/>
              </a:buClr>
              <a:buSzTx/>
              <a:buFontTx/>
              <a:buChar char="•"/>
            </a:pPr>
            <a:r>
              <a:rPr lang="zh-CN" altLang="en-US" sz="1800" b="0">
                <a:latin typeface="楷体_GB2312" pitchFamily="49" charset="-122"/>
                <a:ea typeface="楷体_GB2312" pitchFamily="49" charset="-122"/>
              </a:rPr>
              <a:t>最后再由证券承销商把有资产支持的证券销售给投资者</a:t>
            </a:r>
          </a:p>
        </p:txBody>
      </p:sp>
      <p:sp>
        <p:nvSpPr>
          <p:cNvPr id="71687" name="Rectangle 9"/>
          <p:cNvSpPr>
            <a:spLocks noChangeArrowheads="1"/>
          </p:cNvSpPr>
          <p:nvPr/>
        </p:nvSpPr>
        <p:spPr bwMode="auto">
          <a:xfrm>
            <a:off x="1547813" y="5084763"/>
            <a:ext cx="6337300" cy="1584325"/>
          </a:xfrm>
          <a:prstGeom prst="rect">
            <a:avLst/>
          </a:prstGeom>
          <a:solidFill>
            <a:srgbClr val="FFFFFF"/>
          </a:solidFill>
          <a:ln w="9525">
            <a:solidFill>
              <a:srgbClr val="3333FF"/>
            </a:solidFill>
            <a:miter lim="800000"/>
            <a:headEnd/>
            <a:tailEnd/>
          </a:ln>
        </p:spPr>
        <p:txBody>
          <a:bodyPr/>
          <a:lstStyle/>
          <a:p>
            <a:pPr algn="just" eaLnBrk="1" hangingPunct="1">
              <a:spcBef>
                <a:spcPct val="0"/>
              </a:spcBef>
              <a:buClr>
                <a:srgbClr val="FF0000"/>
              </a:buClr>
              <a:buSzTx/>
              <a:buFontTx/>
              <a:buChar char="•"/>
            </a:pPr>
            <a:r>
              <a:rPr lang="zh-CN" altLang="en-US" sz="1800" b="0">
                <a:latin typeface="楷体_GB2312" pitchFamily="49" charset="-122"/>
                <a:ea typeface="楷体_GB2312" pitchFamily="49" charset="-122"/>
              </a:rPr>
              <a:t>我国资产证券化的发起人一般为银行或资产管理公司（如信达、长城、华融与东方等资产管理公司）。</a:t>
            </a:r>
          </a:p>
          <a:p>
            <a:pPr algn="just" eaLnBrk="1" hangingPunct="1">
              <a:spcBef>
                <a:spcPct val="0"/>
              </a:spcBef>
              <a:buClr>
                <a:srgbClr val="FF0000"/>
              </a:buClr>
              <a:buSzTx/>
              <a:buFontTx/>
              <a:buChar char="•"/>
            </a:pPr>
            <a:r>
              <a:rPr lang="en-US" altLang="zh-CN" sz="1800" b="0">
                <a:latin typeface="楷体_GB2312" pitchFamily="49" charset="-122"/>
                <a:ea typeface="楷体_GB2312" pitchFamily="49" charset="-122"/>
              </a:rPr>
              <a:t>2007</a:t>
            </a:r>
            <a:r>
              <a:rPr lang="zh-CN" altLang="en-US" sz="1800" b="0">
                <a:latin typeface="楷体_GB2312" pitchFamily="49" charset="-122"/>
                <a:ea typeface="楷体_GB2312" pitchFamily="49" charset="-122"/>
              </a:rPr>
              <a:t>年全面爆发的次贷危机表明，这种创新金融工具所隐藏的风险也是不容忽视的。</a:t>
            </a:r>
          </a:p>
          <a:p>
            <a:pPr algn="just" eaLnBrk="1" hangingPunct="1">
              <a:spcBef>
                <a:spcPct val="0"/>
              </a:spcBef>
              <a:buClr>
                <a:srgbClr val="FF0000"/>
              </a:buClr>
              <a:buSzTx/>
              <a:buFontTx/>
              <a:buNone/>
            </a:pPr>
            <a:endParaRPr lang="zh-CN" altLang="en-US" sz="1800" b="0">
              <a:latin typeface="楷体_GB2312" pitchFamily="49" charset="-122"/>
              <a:ea typeface="楷体_GB2312" pitchFamily="49" charset="-122"/>
            </a:endParaRPr>
          </a:p>
          <a:p>
            <a:pPr algn="just" eaLnBrk="1" hangingPunct="1">
              <a:spcBef>
                <a:spcPct val="0"/>
              </a:spcBef>
              <a:buClrTx/>
              <a:buSzTx/>
              <a:buFontTx/>
              <a:buNone/>
            </a:pPr>
            <a:endParaRPr lang="zh-CN" altLang="en-US" sz="1800" b="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r>
              <a:rPr lang="zh-CN" altLang="en-US" sz="3200" b="0" smtClean="0">
                <a:latin typeface="楷体_GB2312" pitchFamily="49" charset="-122"/>
                <a:ea typeface="楷体_GB2312" pitchFamily="49" charset="-122"/>
              </a:rPr>
              <a:t>短期金融资产的投资组合决策</a:t>
            </a:r>
            <a:r>
              <a:rPr lang="zh-CN" altLang="en-US" smtClean="0"/>
              <a:t> </a:t>
            </a:r>
          </a:p>
        </p:txBody>
      </p:sp>
      <p:sp>
        <p:nvSpPr>
          <p:cNvPr id="72707" name="Rectangle 6"/>
          <p:cNvSpPr>
            <a:spLocks noChangeArrowheads="1"/>
          </p:cNvSpPr>
          <p:nvPr/>
        </p:nvSpPr>
        <p:spPr bwMode="auto">
          <a:xfrm>
            <a:off x="755650" y="1617663"/>
            <a:ext cx="6553200" cy="4832350"/>
          </a:xfrm>
          <a:prstGeom prst="rect">
            <a:avLst/>
          </a:prstGeom>
          <a:noFill/>
          <a:ln w="9525">
            <a:solidFill>
              <a:srgbClr val="3333FF"/>
            </a:solidFill>
            <a:miter lim="800000"/>
            <a:headEnd/>
            <a:tailEnd/>
          </a:ln>
        </p:spPr>
        <p:txBody>
          <a:bodyPr anchor="ctr">
            <a:spAutoFit/>
          </a:bodyPr>
          <a:lstStyle/>
          <a:p>
            <a:r>
              <a:rPr lang="zh-CN" altLang="en-US" sz="1800" b="0">
                <a:latin typeface="楷体_GB2312" pitchFamily="49" charset="-122"/>
                <a:ea typeface="楷体_GB2312" pitchFamily="49" charset="-122"/>
              </a:rPr>
              <a:t>三分组合模式</a:t>
            </a:r>
          </a:p>
          <a:p>
            <a:pPr lvl="1">
              <a:buFont typeface="Wingdings" pitchFamily="2" charset="2"/>
              <a:buChar char="Ø"/>
            </a:pPr>
            <a:r>
              <a:rPr lang="en-US" altLang="zh-CN" sz="1800" b="0">
                <a:latin typeface="楷体_GB2312" pitchFamily="49" charset="-122"/>
                <a:ea typeface="楷体_GB2312" pitchFamily="49" charset="-122"/>
              </a:rPr>
              <a:t>1/3</a:t>
            </a:r>
            <a:r>
              <a:rPr lang="zh-CN" altLang="en-US" sz="1800" b="0">
                <a:latin typeface="楷体_GB2312" pitchFamily="49" charset="-122"/>
                <a:ea typeface="楷体_GB2312" pitchFamily="49" charset="-122"/>
              </a:rPr>
              <a:t>投资于风险较大的有发展前景的成长性股票；</a:t>
            </a:r>
          </a:p>
          <a:p>
            <a:pPr lvl="1">
              <a:buFont typeface="Wingdings" pitchFamily="2" charset="2"/>
              <a:buChar char="Ø"/>
            </a:pPr>
            <a:r>
              <a:rPr lang="en-US" altLang="zh-CN" sz="1800" b="0">
                <a:latin typeface="楷体_GB2312" pitchFamily="49" charset="-122"/>
                <a:ea typeface="楷体_GB2312" pitchFamily="49" charset="-122"/>
              </a:rPr>
              <a:t>1/3</a:t>
            </a:r>
            <a:r>
              <a:rPr lang="zh-CN" altLang="en-US" sz="1800" b="0">
                <a:latin typeface="楷体_GB2312" pitchFamily="49" charset="-122"/>
                <a:ea typeface="楷体_GB2312" pitchFamily="49" charset="-122"/>
              </a:rPr>
              <a:t>投资于安全性较高的债券或优先股等有价证券；</a:t>
            </a:r>
          </a:p>
          <a:p>
            <a:pPr lvl="1">
              <a:buFont typeface="Wingdings" pitchFamily="2" charset="2"/>
              <a:buChar char="Ø"/>
            </a:pPr>
            <a:r>
              <a:rPr lang="en-US" altLang="zh-CN" sz="1800" b="0">
                <a:latin typeface="楷体_GB2312" pitchFamily="49" charset="-122"/>
                <a:ea typeface="楷体_GB2312" pitchFamily="49" charset="-122"/>
              </a:rPr>
              <a:t>1/3</a:t>
            </a:r>
            <a:r>
              <a:rPr lang="zh-CN" altLang="en-US" sz="1800" b="0">
                <a:latin typeface="楷体_GB2312" pitchFamily="49" charset="-122"/>
                <a:ea typeface="楷体_GB2312" pitchFamily="49" charset="-122"/>
              </a:rPr>
              <a:t>投资于中等风险的有价证券。</a:t>
            </a:r>
          </a:p>
          <a:p>
            <a:r>
              <a:rPr lang="zh-CN" altLang="en-US" sz="1800" b="0">
                <a:latin typeface="楷体_GB2312" pitchFamily="49" charset="-122"/>
                <a:ea typeface="楷体_GB2312" pitchFamily="49" charset="-122"/>
              </a:rPr>
              <a:t>风险与报酬组合模式</a:t>
            </a:r>
          </a:p>
          <a:p>
            <a:pPr lvl="1">
              <a:buFont typeface="Wingdings" pitchFamily="2" charset="2"/>
              <a:buChar char="Ø"/>
            </a:pPr>
            <a:r>
              <a:rPr lang="zh-CN" altLang="en-US" sz="1800" b="0">
                <a:latin typeface="楷体_GB2312" pitchFamily="49" charset="-122"/>
                <a:ea typeface="楷体_GB2312" pitchFamily="49" charset="-122"/>
              </a:rPr>
              <a:t>同等风险的证券，选择报酬高的；</a:t>
            </a:r>
          </a:p>
          <a:p>
            <a:pPr lvl="1">
              <a:buFont typeface="Wingdings" pitchFamily="2" charset="2"/>
              <a:buChar char="Ø"/>
            </a:pPr>
            <a:r>
              <a:rPr lang="zh-CN" altLang="en-US" sz="1800" b="0">
                <a:latin typeface="楷体_GB2312" pitchFamily="49" charset="-122"/>
                <a:ea typeface="楷体_GB2312" pitchFamily="49" charset="-122"/>
              </a:rPr>
              <a:t>同等报酬的证券，选择风险低的；</a:t>
            </a:r>
          </a:p>
          <a:p>
            <a:pPr lvl="1">
              <a:buFont typeface="Wingdings" pitchFamily="2" charset="2"/>
              <a:buChar char="Ø"/>
            </a:pPr>
            <a:r>
              <a:rPr lang="zh-CN" altLang="en-US" sz="1800" b="0">
                <a:latin typeface="楷体_GB2312" pitchFamily="49" charset="-122"/>
                <a:ea typeface="楷体_GB2312" pitchFamily="49" charset="-122"/>
              </a:rPr>
              <a:t>选择风险呈负相关的证券进行投资组合，以便分散掉证券的非系统性风险。</a:t>
            </a:r>
          </a:p>
          <a:p>
            <a:r>
              <a:rPr lang="zh-CN" altLang="en-US" sz="1800" b="0">
                <a:latin typeface="楷体_GB2312" pitchFamily="49" charset="-122"/>
                <a:ea typeface="楷体_GB2312" pitchFamily="49" charset="-122"/>
              </a:rPr>
              <a:t>期限搭配组合模式</a:t>
            </a:r>
          </a:p>
          <a:p>
            <a:pPr lvl="1">
              <a:buFont typeface="Wingdings" pitchFamily="2" charset="2"/>
              <a:buChar char="Ø"/>
            </a:pPr>
            <a:r>
              <a:rPr lang="zh-CN" altLang="en-US" sz="1800" b="0">
                <a:latin typeface="楷体_GB2312" pitchFamily="49" charset="-122"/>
                <a:ea typeface="楷体_GB2312" pitchFamily="49" charset="-122"/>
              </a:rPr>
              <a:t>长期不用的资金进行长期投资，以获得较大的投资收益；</a:t>
            </a:r>
          </a:p>
          <a:p>
            <a:pPr lvl="1">
              <a:buFont typeface="Wingdings" pitchFamily="2" charset="2"/>
              <a:buChar char="Ø"/>
            </a:pPr>
            <a:r>
              <a:rPr lang="zh-CN" altLang="en-US" sz="1800" b="0">
                <a:latin typeface="楷体_GB2312" pitchFamily="49" charset="-122"/>
                <a:ea typeface="楷体_GB2312" pitchFamily="49" charset="-122"/>
              </a:rPr>
              <a:t>近期要使用的资金，投资于风险较小、易于变现的有价证券；</a:t>
            </a:r>
          </a:p>
          <a:p>
            <a:pPr lvl="1">
              <a:buFont typeface="Wingdings" pitchFamily="2" charset="2"/>
              <a:buChar char="Ø"/>
            </a:pPr>
            <a:r>
              <a:rPr lang="zh-CN" altLang="en-US" sz="1800" b="0">
                <a:latin typeface="楷体_GB2312" pitchFamily="49" charset="-122"/>
                <a:ea typeface="楷体_GB2312" pitchFamily="49" charset="-122"/>
              </a:rPr>
              <a:t>通过期限搭配，使现金流入与流出的时间尽可能接近，降低由于到期日不同而造成的机会成本。</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471130" y="260648"/>
            <a:ext cx="8229600" cy="490066"/>
          </a:xfrm>
        </p:spPr>
        <p:txBody>
          <a:bodyPr>
            <a:normAutofit fontScale="90000"/>
          </a:bodyPr>
          <a:lstStyle/>
          <a:p>
            <a:r>
              <a:rPr lang="en-US" altLang="zh-CN" sz="3500" b="0" dirty="0" smtClean="0">
                <a:solidFill>
                  <a:schemeClr val="bg1"/>
                </a:solidFill>
                <a:latin typeface="黑体" pitchFamily="2" charset="-122"/>
                <a:ea typeface="黑体" pitchFamily="2" charset="-122"/>
              </a:rPr>
              <a:t>5.</a:t>
            </a:r>
            <a:r>
              <a:rPr lang="zh-CN" altLang="en-US" sz="3500" b="0" dirty="0" smtClean="0">
                <a:solidFill>
                  <a:schemeClr val="bg1"/>
                </a:solidFill>
                <a:ea typeface="黑体" pitchFamily="2" charset="-122"/>
              </a:rPr>
              <a:t>应收</a:t>
            </a:r>
            <a:r>
              <a:rPr lang="zh-CN" altLang="en-US" sz="3200" b="1" dirty="0">
                <a:ea typeface="楷体_GB2312" pitchFamily="49" charset="-122"/>
              </a:rPr>
              <a:t>应收账款管理</a:t>
            </a:r>
            <a:br>
              <a:rPr lang="zh-CN" altLang="en-US" sz="3200" b="1" dirty="0">
                <a:ea typeface="楷体_GB2312" pitchFamily="49" charset="-122"/>
              </a:rPr>
            </a:br>
            <a:r>
              <a:rPr lang="zh-CN" altLang="en-US" sz="3500" b="0" dirty="0" smtClean="0">
                <a:solidFill>
                  <a:schemeClr val="bg1"/>
                </a:solidFill>
                <a:ea typeface="黑体" pitchFamily="2" charset="-122"/>
              </a:rPr>
              <a:t>账款的管理</a:t>
            </a:r>
          </a:p>
        </p:txBody>
      </p:sp>
      <p:sp>
        <p:nvSpPr>
          <p:cNvPr id="74755" name="Rectangle 3"/>
          <p:cNvSpPr>
            <a:spLocks noGrp="1" noChangeArrowheads="1"/>
          </p:cNvSpPr>
          <p:nvPr>
            <p:ph type="body" idx="4294967295"/>
          </p:nvPr>
        </p:nvSpPr>
        <p:spPr>
          <a:xfrm>
            <a:off x="2124075" y="1052513"/>
            <a:ext cx="5399088" cy="790575"/>
          </a:xfrm>
          <a:ln>
            <a:solidFill>
              <a:srgbClr val="3333FF"/>
            </a:solidFill>
          </a:ln>
        </p:spPr>
        <p:txBody>
          <a:bodyPr/>
          <a:lstStyle/>
          <a:p>
            <a:pPr eaLnBrk="1" hangingPunct="1">
              <a:spcBef>
                <a:spcPct val="50000"/>
              </a:spcBef>
              <a:buClr>
                <a:schemeClr val="tx1"/>
              </a:buClr>
              <a:buSzTx/>
              <a:buFontTx/>
              <a:buChar char="•"/>
            </a:pPr>
            <a:r>
              <a:rPr kumimoji="1" lang="zh-CN" altLang="en-US" sz="1800" b="1" smtClean="0">
                <a:latin typeface="楷体_GB2312" pitchFamily="49" charset="-122"/>
                <a:ea typeface="楷体_GB2312" pitchFamily="49" charset="-122"/>
              </a:rPr>
              <a:t>增加销售</a:t>
            </a:r>
          </a:p>
          <a:p>
            <a:pPr eaLnBrk="1" hangingPunct="1">
              <a:spcBef>
                <a:spcPct val="50000"/>
              </a:spcBef>
              <a:buClr>
                <a:schemeClr val="tx1"/>
              </a:buClr>
              <a:buSzTx/>
              <a:buFontTx/>
              <a:buChar char="•"/>
            </a:pPr>
            <a:r>
              <a:rPr kumimoji="1" lang="zh-CN" altLang="en-US" sz="1800" b="1" smtClean="0">
                <a:latin typeface="楷体_GB2312" pitchFamily="49" charset="-122"/>
                <a:ea typeface="楷体_GB2312" pitchFamily="49" charset="-122"/>
              </a:rPr>
              <a:t>减少存货</a:t>
            </a:r>
          </a:p>
        </p:txBody>
      </p:sp>
      <p:sp>
        <p:nvSpPr>
          <p:cNvPr id="74756" name="AutoShape 4"/>
          <p:cNvSpPr>
            <a:spLocks noChangeArrowheads="1"/>
          </p:cNvSpPr>
          <p:nvPr/>
        </p:nvSpPr>
        <p:spPr bwMode="auto">
          <a:xfrm>
            <a:off x="539750" y="1196975"/>
            <a:ext cx="1511300" cy="647700"/>
          </a:xfrm>
          <a:prstGeom prst="chevron">
            <a:avLst>
              <a:gd name="adj" fmla="val 58333"/>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ea typeface="楷体_GB2312" pitchFamily="49" charset="-122"/>
              </a:rPr>
              <a:t>功能</a:t>
            </a:r>
          </a:p>
        </p:txBody>
      </p:sp>
      <p:sp>
        <p:nvSpPr>
          <p:cNvPr id="74757" name="AutoShape 5"/>
          <p:cNvSpPr>
            <a:spLocks noChangeArrowheads="1"/>
          </p:cNvSpPr>
          <p:nvPr/>
        </p:nvSpPr>
        <p:spPr bwMode="auto">
          <a:xfrm>
            <a:off x="395288" y="4076700"/>
            <a:ext cx="1511300" cy="647700"/>
          </a:xfrm>
          <a:prstGeom prst="chevron">
            <a:avLst>
              <a:gd name="adj" fmla="val 58333"/>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ea typeface="楷体_GB2312" pitchFamily="49" charset="-122"/>
              </a:rPr>
              <a:t>目标</a:t>
            </a:r>
          </a:p>
        </p:txBody>
      </p:sp>
      <p:sp>
        <p:nvSpPr>
          <p:cNvPr id="74758" name="Rectangle 6"/>
          <p:cNvSpPr>
            <a:spLocks noChangeArrowheads="1"/>
          </p:cNvSpPr>
          <p:nvPr/>
        </p:nvSpPr>
        <p:spPr bwMode="auto">
          <a:xfrm>
            <a:off x="2124075" y="3933825"/>
            <a:ext cx="5903913" cy="863600"/>
          </a:xfrm>
          <a:prstGeom prst="rect">
            <a:avLst/>
          </a:prstGeom>
          <a:noFill/>
          <a:ln w="9525">
            <a:solidFill>
              <a:srgbClr val="3333FF"/>
            </a:solidFill>
            <a:miter lim="800000"/>
            <a:headEnd/>
            <a:tailEnd/>
          </a:ln>
        </p:spPr>
        <p:txBody>
          <a:bodyPr/>
          <a:lstStyle/>
          <a:p>
            <a:pPr marL="342900" indent="-342900" eaLnBrk="1" hangingPunct="1">
              <a:spcBef>
                <a:spcPct val="50000"/>
              </a:spcBef>
              <a:buClr>
                <a:schemeClr val="tx1"/>
              </a:buClr>
              <a:buSzTx/>
              <a:buFontTx/>
              <a:buChar char="•"/>
            </a:pPr>
            <a:r>
              <a:rPr kumimoji="1" lang="zh-CN" altLang="en-US" sz="1800">
                <a:latin typeface="楷体_GB2312" pitchFamily="49" charset="-122"/>
                <a:ea typeface="楷体_GB2312" pitchFamily="49" charset="-122"/>
              </a:rPr>
              <a:t>强化竞争、扩大销售的功能</a:t>
            </a:r>
          </a:p>
          <a:p>
            <a:pPr marL="342900" indent="-342900" eaLnBrk="1" hangingPunct="1">
              <a:spcBef>
                <a:spcPct val="50000"/>
              </a:spcBef>
              <a:buClr>
                <a:schemeClr val="tx1"/>
              </a:buClr>
              <a:buSzTx/>
              <a:buFontTx/>
              <a:buChar char="•"/>
            </a:pPr>
            <a:r>
              <a:rPr kumimoji="1" lang="zh-CN" altLang="en-US" sz="1800">
                <a:latin typeface="楷体_GB2312" pitchFamily="49" charset="-122"/>
                <a:ea typeface="楷体_GB2312" pitchFamily="49" charset="-122"/>
              </a:rPr>
              <a:t>降低成本，提高应收账款投资的效益</a:t>
            </a:r>
          </a:p>
        </p:txBody>
      </p:sp>
      <p:sp>
        <p:nvSpPr>
          <p:cNvPr id="114695" name="Rectangle 7"/>
          <p:cNvSpPr>
            <a:spLocks noChangeArrowheads="1"/>
          </p:cNvSpPr>
          <p:nvPr/>
        </p:nvSpPr>
        <p:spPr bwMode="auto">
          <a:xfrm>
            <a:off x="2124075" y="2133600"/>
            <a:ext cx="5976938" cy="1614488"/>
          </a:xfrm>
          <a:prstGeom prst="rect">
            <a:avLst/>
          </a:prstGeom>
          <a:noFill/>
          <a:ln w="9525">
            <a:solidFill>
              <a:srgbClr val="3333FF"/>
            </a:solidFill>
            <a:miter lim="800000"/>
            <a:headEnd/>
            <a:tailEnd/>
          </a:ln>
        </p:spPr>
        <p:txBody>
          <a:bodyPr>
            <a:spAutoFit/>
          </a:bodyPr>
          <a:lstStyle/>
          <a:p>
            <a:pPr eaLnBrk="1" hangingPunct="1">
              <a:spcBef>
                <a:spcPct val="50000"/>
              </a:spcBef>
              <a:buClr>
                <a:schemeClr val="tx1"/>
              </a:buClr>
              <a:buSzTx/>
              <a:buFontTx/>
              <a:buChar char="•"/>
            </a:pPr>
            <a:r>
              <a:rPr kumimoji="1" lang="zh-CN" altLang="en-US" sz="1800">
                <a:latin typeface="楷体_GB2312" pitchFamily="49" charset="-122"/>
                <a:ea typeface="楷体_GB2312" pitchFamily="49" charset="-122"/>
              </a:rPr>
              <a:t>  机会成本：一般按有价证券的利息率计算</a:t>
            </a:r>
          </a:p>
          <a:p>
            <a:pPr eaLnBrk="1" hangingPunct="1">
              <a:spcBef>
                <a:spcPct val="50000"/>
              </a:spcBef>
              <a:buClr>
                <a:schemeClr val="tx1"/>
              </a:buClr>
              <a:buSzTx/>
              <a:buFontTx/>
              <a:buChar char="•"/>
            </a:pPr>
            <a:r>
              <a:rPr kumimoji="1" lang="zh-CN" altLang="en-US" sz="1800">
                <a:latin typeface="楷体_GB2312" pitchFamily="49" charset="-122"/>
                <a:ea typeface="楷体_GB2312" pitchFamily="49" charset="-122"/>
              </a:rPr>
              <a:t>  管理成本</a:t>
            </a:r>
            <a:r>
              <a:rPr kumimoji="1" lang="en-US" altLang="zh-CN" sz="1800">
                <a:latin typeface="楷体_GB2312" pitchFamily="49" charset="-122"/>
                <a:ea typeface="楷体_GB2312" pitchFamily="49" charset="-122"/>
              </a:rPr>
              <a:t>---</a:t>
            </a:r>
            <a:r>
              <a:rPr kumimoji="1" lang="zh-CN" altLang="en-US" sz="1800">
                <a:latin typeface="楷体_GB2312" pitchFamily="49" charset="-122"/>
                <a:ea typeface="楷体_GB2312" pitchFamily="49" charset="-122"/>
              </a:rPr>
              <a:t>调查费用、收集信息费用、记录费用、</a:t>
            </a:r>
          </a:p>
          <a:p>
            <a:pPr eaLnBrk="1" hangingPunct="1">
              <a:spcBef>
                <a:spcPct val="50000"/>
              </a:spcBef>
              <a:buClr>
                <a:schemeClr val="tx1"/>
              </a:buClr>
              <a:buSzTx/>
              <a:buFontTx/>
              <a:buNone/>
            </a:pPr>
            <a:r>
              <a:rPr kumimoji="1" lang="zh-CN" altLang="en-US" sz="1800">
                <a:latin typeface="楷体_GB2312" pitchFamily="49" charset="-122"/>
                <a:ea typeface="楷体_GB2312" pitchFamily="49" charset="-122"/>
              </a:rPr>
              <a:t>              收账费用、其他</a:t>
            </a:r>
          </a:p>
          <a:p>
            <a:pPr eaLnBrk="1" hangingPunct="1">
              <a:spcBef>
                <a:spcPct val="50000"/>
              </a:spcBef>
              <a:buClr>
                <a:schemeClr val="tx1"/>
              </a:buClr>
              <a:buSzTx/>
              <a:buFontTx/>
              <a:buChar char="•"/>
            </a:pPr>
            <a:r>
              <a:rPr kumimoji="1" lang="zh-CN" altLang="en-US" sz="1800">
                <a:latin typeface="楷体_GB2312" pitchFamily="49" charset="-122"/>
                <a:ea typeface="楷体_GB2312" pitchFamily="49" charset="-122"/>
              </a:rPr>
              <a:t>  坏账成本</a:t>
            </a:r>
          </a:p>
        </p:txBody>
      </p:sp>
      <p:sp>
        <p:nvSpPr>
          <p:cNvPr id="74760" name="AutoShape 8"/>
          <p:cNvSpPr>
            <a:spLocks noChangeArrowheads="1"/>
          </p:cNvSpPr>
          <p:nvPr/>
        </p:nvSpPr>
        <p:spPr bwMode="auto">
          <a:xfrm>
            <a:off x="468313" y="2636838"/>
            <a:ext cx="1511300" cy="647700"/>
          </a:xfrm>
          <a:prstGeom prst="chevron">
            <a:avLst>
              <a:gd name="adj" fmla="val 58333"/>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ea typeface="楷体_GB2312" pitchFamily="49" charset="-122"/>
              </a:rPr>
              <a:t>应收账款成本</a:t>
            </a:r>
          </a:p>
        </p:txBody>
      </p:sp>
      <p:sp>
        <p:nvSpPr>
          <p:cNvPr id="74761" name="Rectangle 9"/>
          <p:cNvSpPr>
            <a:spLocks noChangeArrowheads="1"/>
          </p:cNvSpPr>
          <p:nvPr/>
        </p:nvSpPr>
        <p:spPr bwMode="auto">
          <a:xfrm>
            <a:off x="2124075" y="5013325"/>
            <a:ext cx="5903913" cy="1223963"/>
          </a:xfrm>
          <a:prstGeom prst="rect">
            <a:avLst/>
          </a:prstGeom>
          <a:noFill/>
          <a:ln w="9525">
            <a:solidFill>
              <a:srgbClr val="3333FF"/>
            </a:solidFill>
            <a:miter lim="800000"/>
            <a:headEnd/>
            <a:tailEnd/>
          </a:ln>
        </p:spPr>
        <p:txBody>
          <a:bodyPr/>
          <a:lstStyle/>
          <a:p>
            <a:pPr marL="342900" indent="-342900" eaLnBrk="1" hangingPunct="1">
              <a:spcBef>
                <a:spcPct val="40000"/>
              </a:spcBef>
              <a:buClr>
                <a:schemeClr val="tx1"/>
              </a:buClr>
              <a:buSzTx/>
              <a:buFontTx/>
              <a:buChar char="•"/>
            </a:pPr>
            <a:r>
              <a:rPr kumimoji="1" lang="zh-CN" altLang="en-US" sz="1800">
                <a:latin typeface="楷体_GB2312" pitchFamily="49" charset="-122"/>
                <a:ea typeface="楷体_GB2312" pitchFamily="49" charset="-122"/>
              </a:rPr>
              <a:t>信用标准</a:t>
            </a:r>
          </a:p>
          <a:p>
            <a:pPr marL="342900" indent="-342900" eaLnBrk="1" hangingPunct="1">
              <a:spcBef>
                <a:spcPct val="40000"/>
              </a:spcBef>
              <a:buClr>
                <a:schemeClr val="tx1"/>
              </a:buClr>
              <a:buSzTx/>
              <a:buFontTx/>
              <a:buChar char="•"/>
            </a:pPr>
            <a:r>
              <a:rPr kumimoji="1" lang="zh-CN" altLang="en-US" sz="1800">
                <a:latin typeface="楷体_GB2312" pitchFamily="49" charset="-122"/>
                <a:ea typeface="楷体_GB2312" pitchFamily="49" charset="-122"/>
              </a:rPr>
              <a:t>信用条件</a:t>
            </a:r>
          </a:p>
          <a:p>
            <a:pPr marL="342900" indent="-342900" eaLnBrk="1" hangingPunct="1">
              <a:spcBef>
                <a:spcPct val="40000"/>
              </a:spcBef>
              <a:buClr>
                <a:schemeClr val="tx1"/>
              </a:buClr>
              <a:buSzTx/>
              <a:buFontTx/>
              <a:buChar char="•"/>
            </a:pPr>
            <a:r>
              <a:rPr kumimoji="1" lang="zh-CN" altLang="en-US" sz="1800">
                <a:latin typeface="楷体_GB2312" pitchFamily="49" charset="-122"/>
                <a:ea typeface="楷体_GB2312" pitchFamily="49" charset="-122"/>
              </a:rPr>
              <a:t>收账政策</a:t>
            </a:r>
          </a:p>
        </p:txBody>
      </p:sp>
      <p:sp>
        <p:nvSpPr>
          <p:cNvPr id="74762" name="AutoShape 10"/>
          <p:cNvSpPr>
            <a:spLocks noChangeArrowheads="1"/>
          </p:cNvSpPr>
          <p:nvPr/>
        </p:nvSpPr>
        <p:spPr bwMode="auto">
          <a:xfrm>
            <a:off x="468313" y="5373688"/>
            <a:ext cx="1511300" cy="647700"/>
          </a:xfrm>
          <a:prstGeom prst="chevron">
            <a:avLst>
              <a:gd name="adj" fmla="val 58333"/>
            </a:avLst>
          </a:prstGeom>
          <a:solidFill>
            <a:srgbClr val="FFFF00"/>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ea typeface="楷体_GB2312" pitchFamily="49" charset="-122"/>
              </a:rPr>
              <a:t>信用政策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5"/>
                                        </p:tgtEl>
                                        <p:attrNameLst>
                                          <p:attrName>style.visibility</p:attrName>
                                        </p:attrNameLst>
                                      </p:cBhvr>
                                      <p:to>
                                        <p:strVal val="visible"/>
                                      </p:to>
                                    </p:set>
                                    <p:anim calcmode="lin" valueType="num">
                                      <p:cBhvr additive="base">
                                        <p:cTn id="7" dur="500" fill="hold"/>
                                        <p:tgtEl>
                                          <p:spTgt spid="114695"/>
                                        </p:tgtEl>
                                        <p:attrNameLst>
                                          <p:attrName>ppt_x</p:attrName>
                                        </p:attrNameLst>
                                      </p:cBhvr>
                                      <p:tavLst>
                                        <p:tav tm="0">
                                          <p:val>
                                            <p:strVal val="0-#ppt_w/2"/>
                                          </p:val>
                                        </p:tav>
                                        <p:tav tm="100000">
                                          <p:val>
                                            <p:strVal val="#ppt_x"/>
                                          </p:val>
                                        </p:tav>
                                      </p:tavLst>
                                    </p:anim>
                                    <p:anim calcmode="lin" valueType="num">
                                      <p:cBhvr additive="base">
                                        <p:cTn id="8"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4294967295"/>
          </p:nvPr>
        </p:nvSpPr>
        <p:spPr>
          <a:xfrm>
            <a:off x="1476375" y="1700213"/>
            <a:ext cx="8229600" cy="4525962"/>
          </a:xfrm>
        </p:spPr>
        <p:txBody>
          <a:bodyPr/>
          <a:lstStyle/>
          <a:p>
            <a:pPr>
              <a:buClr>
                <a:schemeClr val="hlink"/>
              </a:buClr>
              <a:buFont typeface="Wingdings" pitchFamily="2" charset="2"/>
              <a:buChar char="Ø"/>
            </a:pPr>
            <a:r>
              <a:rPr lang="zh-CN" altLang="en-US" b="1" smtClean="0">
                <a:ea typeface="楷体_GB2312" pitchFamily="49" charset="-122"/>
              </a:rPr>
              <a:t>信用标准</a:t>
            </a:r>
          </a:p>
        </p:txBody>
      </p:sp>
      <p:sp>
        <p:nvSpPr>
          <p:cNvPr id="75779" name="Rectangle 4"/>
          <p:cNvSpPr>
            <a:spLocks noChangeArrowheads="1"/>
          </p:cNvSpPr>
          <p:nvPr/>
        </p:nvSpPr>
        <p:spPr bwMode="auto">
          <a:xfrm>
            <a:off x="2124075" y="2743200"/>
            <a:ext cx="6619875" cy="2917825"/>
          </a:xfrm>
          <a:prstGeom prst="rect">
            <a:avLst/>
          </a:prstGeom>
          <a:noFill/>
          <a:ln w="9525">
            <a:noFill/>
            <a:miter lim="800000"/>
            <a:headEnd/>
            <a:tailEnd/>
          </a:ln>
        </p:spPr>
        <p:txBody>
          <a:bodyPr/>
          <a:lstStyle/>
          <a:p>
            <a:pPr marL="692150" lvl="1" indent="-347663">
              <a:buClr>
                <a:srgbClr val="3333FF"/>
              </a:buClr>
              <a:buFontTx/>
              <a:buChar char="•"/>
            </a:pPr>
            <a:r>
              <a:rPr lang="zh-CN" altLang="en-US" sz="2000">
                <a:latin typeface="楷体_GB2312" pitchFamily="49" charset="-122"/>
                <a:ea typeface="楷体_GB2312" pitchFamily="49" charset="-122"/>
              </a:rPr>
              <a:t>企业同意向客户提供商业信用而提出的基本要求。</a:t>
            </a:r>
          </a:p>
          <a:p>
            <a:pPr marL="692150" lvl="1" indent="-347663">
              <a:buClr>
                <a:srgbClr val="3333FF"/>
              </a:buClr>
              <a:buFontTx/>
              <a:buChar char="•"/>
            </a:pPr>
            <a:r>
              <a:rPr lang="zh-CN" altLang="en-US" sz="2000">
                <a:latin typeface="楷体_GB2312" pitchFamily="49" charset="-122"/>
                <a:ea typeface="楷体_GB2312" pitchFamily="49" charset="-122"/>
              </a:rPr>
              <a:t>判断标准：预期的坏账损失率</a:t>
            </a:r>
          </a:p>
          <a:p>
            <a:pPr marL="692150" lvl="1" indent="-347663">
              <a:buClr>
                <a:srgbClr val="3333FF"/>
              </a:buClr>
              <a:buFontTx/>
              <a:buChar char="•"/>
            </a:pPr>
            <a:r>
              <a:rPr lang="zh-CN" altLang="en-US" sz="2000">
                <a:latin typeface="楷体_GB2312" pitchFamily="49" charset="-122"/>
                <a:ea typeface="楷体_GB2312" pitchFamily="49" charset="-122"/>
              </a:rPr>
              <a:t>信用标准放宽</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销售增加</a:t>
            </a:r>
          </a:p>
          <a:p>
            <a:pPr marL="692150" lvl="1" indent="-347663">
              <a:buFont typeface="Wingdings" pitchFamily="2" charset="2"/>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应收账款投资增加</a:t>
            </a:r>
          </a:p>
          <a:p>
            <a:pPr marL="692150" lvl="1" indent="-347663">
              <a:buFont typeface="Wingdings" pitchFamily="2" charset="2"/>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机会成本上升</a:t>
            </a:r>
          </a:p>
          <a:p>
            <a:pPr marL="692150" lvl="1" indent="-347663">
              <a:buFont typeface="Wingdings" pitchFamily="2" charset="2"/>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管理成本上升</a:t>
            </a:r>
          </a:p>
          <a:p>
            <a:pPr marL="692150" lvl="1" indent="-347663">
              <a:buFont typeface="Wingdings" pitchFamily="2" charset="2"/>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坏账损失上升</a:t>
            </a:r>
          </a:p>
          <a:p>
            <a:pPr marL="342900" indent="-342900">
              <a:buClr>
                <a:schemeClr val="tx2"/>
              </a:buClr>
            </a:pPr>
            <a:endParaRPr lang="zh-CN" altLang="en-US" sz="1900">
              <a:latin typeface="楷体_GB2312" pitchFamily="49" charset="-122"/>
              <a:ea typeface="楷体_GB2312" pitchFamily="49" charset="-122"/>
            </a:endParaRPr>
          </a:p>
        </p:txBody>
      </p:sp>
      <p:sp>
        <p:nvSpPr>
          <p:cNvPr id="75780" name="Rectangle 6"/>
          <p:cNvSpPr>
            <a:spLocks noGrp="1" noChangeArrowheads="1"/>
          </p:cNvSpPr>
          <p:nvPr>
            <p:ph type="title" idx="4294967295"/>
          </p:nvPr>
        </p:nvSpPr>
        <p:spPr>
          <a:noFill/>
        </p:spPr>
        <p:txBody>
          <a:bodyPr/>
          <a:lstStyle/>
          <a:p>
            <a:r>
              <a:rPr lang="zh-CN" altLang="en-US" sz="2800" b="0" smtClean="0">
                <a:solidFill>
                  <a:schemeClr val="hlink"/>
                </a:solidFill>
              </a:rPr>
              <a:t>信用政策</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08400" y="3284538"/>
            <a:ext cx="5091113" cy="576262"/>
            <a:chOff x="2517" y="1842"/>
            <a:chExt cx="3243" cy="363"/>
          </a:xfrm>
        </p:grpSpPr>
        <p:sp>
          <p:nvSpPr>
            <p:cNvPr id="32774" name="Rectangle 3"/>
            <p:cNvSpPr>
              <a:spLocks noChangeArrowheads="1"/>
            </p:cNvSpPr>
            <p:nvPr/>
          </p:nvSpPr>
          <p:spPr bwMode="auto">
            <a:xfrm>
              <a:off x="2517" y="1842"/>
              <a:ext cx="3243" cy="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75" name="AutoShape 4"/>
            <p:cNvSpPr>
              <a:spLocks noChangeArrowheads="1"/>
            </p:cNvSpPr>
            <p:nvPr/>
          </p:nvSpPr>
          <p:spPr bwMode="auto">
            <a:xfrm>
              <a:off x="2517" y="1842"/>
              <a:ext cx="182" cy="363"/>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32771" name="Rectangle 6"/>
          <p:cNvSpPr>
            <a:spLocks noGrp="1" noChangeArrowheads="1"/>
          </p:cNvSpPr>
          <p:nvPr>
            <p:ph type="body" idx="4294967295"/>
          </p:nvPr>
        </p:nvSpPr>
        <p:spPr>
          <a:xfrm>
            <a:off x="3348038" y="2708275"/>
            <a:ext cx="5580062" cy="4310063"/>
          </a:xfrm>
        </p:spPr>
        <p:txBody>
          <a:bodyPr/>
          <a:lstStyle/>
          <a:p>
            <a:pPr lvl="1">
              <a:lnSpc>
                <a:spcPct val="150000"/>
              </a:lnSpc>
            </a:pPr>
            <a:r>
              <a:rPr lang="zh-CN" altLang="en-US" sz="2000" b="1" smtClean="0">
                <a:latin typeface="楷体_GB2312" pitchFamily="49" charset="-122"/>
                <a:ea typeface="楷体_GB2312" pitchFamily="49" charset="-122"/>
              </a:rPr>
              <a:t>营运资本的概念</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营运资本与现金周转</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营运资本管理的原则</a:t>
            </a:r>
            <a:r>
              <a:rPr lang="zh-CN" altLang="en-US" sz="2000" smtClean="0">
                <a:latin typeface="楷体_GB2312" pitchFamily="49" charset="-122"/>
                <a:ea typeface="楷体_GB2312" pitchFamily="49" charset="-122"/>
              </a:rPr>
              <a:t> </a:t>
            </a:r>
          </a:p>
          <a:p>
            <a:pPr lvl="1"/>
            <a:endParaRPr lang="zh-CN" altLang="en-US" sz="2000" smtClean="0">
              <a:latin typeface="楷体_GB2312" pitchFamily="49" charset="-122"/>
              <a:ea typeface="楷体_GB2312" pitchFamily="49" charset="-122"/>
            </a:endParaRPr>
          </a:p>
        </p:txBody>
      </p:sp>
      <p:sp>
        <p:nvSpPr>
          <p:cNvPr id="32772" name="Rectangle 7"/>
          <p:cNvSpPr>
            <a:spLocks noChangeArrowheads="1"/>
          </p:cNvSpPr>
          <p:nvPr/>
        </p:nvSpPr>
        <p:spPr bwMode="auto">
          <a:xfrm flipV="1">
            <a:off x="3132138" y="1916113"/>
            <a:ext cx="71437" cy="4724400"/>
          </a:xfrm>
          <a:prstGeom prst="rect">
            <a:avLst/>
          </a:prstGeom>
          <a:solidFill>
            <a:schemeClr val="accent1"/>
          </a:solidFill>
          <a:ln w="9525">
            <a:solidFill>
              <a:schemeClr val="tx1"/>
            </a:solidFill>
            <a:miter lim="800000"/>
            <a:headEnd/>
            <a:tailEnd/>
          </a:ln>
        </p:spPr>
        <p:txBody>
          <a:bodyPr rot="10800000" wrap="none" anchor="ctr"/>
          <a:lstStyle/>
          <a:p>
            <a:pPr marL="342900" indent="-342900" algn="ctr"/>
            <a:endParaRPr lang="zh-CN" altLang="en-US"/>
          </a:p>
        </p:txBody>
      </p:sp>
      <p:sp>
        <p:nvSpPr>
          <p:cNvPr id="32773" name="Rectangle 10"/>
          <p:cNvSpPr>
            <a:spLocks noGrp="1" noChangeArrowheads="1"/>
          </p:cNvSpPr>
          <p:nvPr>
            <p:ph type="title" idx="4294967295"/>
          </p:nvPr>
        </p:nvSpPr>
        <p:spPr/>
        <p:txBody>
          <a:bodyPr/>
          <a:lstStyle/>
          <a:p>
            <a:r>
              <a:rPr lang="zh-CN" altLang="en-US" smtClean="0"/>
              <a:t>营运资本管理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r>
              <a:rPr lang="zh-CN" altLang="en-US" sz="2800" b="0" smtClean="0">
                <a:solidFill>
                  <a:schemeClr val="hlink"/>
                </a:solidFill>
                <a:ea typeface="楷体_GB2312" pitchFamily="49" charset="-122"/>
              </a:rPr>
              <a:t>信用政策</a:t>
            </a:r>
          </a:p>
        </p:txBody>
      </p:sp>
      <p:sp>
        <p:nvSpPr>
          <p:cNvPr id="76803" name="Rectangle 3"/>
          <p:cNvSpPr>
            <a:spLocks noGrp="1" noChangeArrowheads="1"/>
          </p:cNvSpPr>
          <p:nvPr>
            <p:ph type="body" idx="4294967295"/>
          </p:nvPr>
        </p:nvSpPr>
        <p:spPr>
          <a:xfrm>
            <a:off x="1331913" y="1719263"/>
            <a:ext cx="7354887" cy="869950"/>
          </a:xfrm>
        </p:spPr>
        <p:txBody>
          <a:bodyPr/>
          <a:lstStyle/>
          <a:p>
            <a:pPr>
              <a:buClr>
                <a:schemeClr val="hlink"/>
              </a:buClr>
              <a:buFont typeface="Wingdings" pitchFamily="2" charset="2"/>
              <a:buChar char="Ø"/>
            </a:pPr>
            <a:r>
              <a:rPr lang="zh-CN" altLang="en-US" sz="2600" b="1" smtClean="0">
                <a:ea typeface="楷体_GB2312" pitchFamily="49" charset="-122"/>
              </a:rPr>
              <a:t>信用条件</a:t>
            </a:r>
          </a:p>
        </p:txBody>
      </p:sp>
      <p:sp>
        <p:nvSpPr>
          <p:cNvPr id="76804" name="Rectangle 4"/>
          <p:cNvSpPr>
            <a:spLocks noChangeArrowheads="1"/>
          </p:cNvSpPr>
          <p:nvPr/>
        </p:nvSpPr>
        <p:spPr bwMode="auto">
          <a:xfrm>
            <a:off x="2051050" y="2565400"/>
            <a:ext cx="6407150" cy="3530600"/>
          </a:xfrm>
          <a:prstGeom prst="rect">
            <a:avLst/>
          </a:prstGeom>
          <a:noFill/>
          <a:ln w="9525">
            <a:noFill/>
            <a:miter lim="800000"/>
            <a:headEnd/>
            <a:tailEnd/>
          </a:ln>
        </p:spPr>
        <p:txBody>
          <a:bodyPr/>
          <a:lstStyle/>
          <a:p>
            <a:pPr marL="457200" indent="-457200">
              <a:lnSpc>
                <a:spcPct val="90000"/>
              </a:lnSpc>
              <a:buClr>
                <a:srgbClr val="3333FF"/>
              </a:buClr>
            </a:pPr>
            <a:r>
              <a:rPr lang="zh-CN" altLang="en-US" sz="1900">
                <a:latin typeface="楷体_GB2312" pitchFamily="49" charset="-122"/>
                <a:ea typeface="楷体_GB2312" pitchFamily="49" charset="-122"/>
              </a:rPr>
              <a:t>企业要求客户支付赊销款项的条件。</a:t>
            </a:r>
          </a:p>
          <a:p>
            <a:pPr marL="457200" indent="-457200">
              <a:lnSpc>
                <a:spcPct val="90000"/>
              </a:lnSpc>
              <a:buClr>
                <a:srgbClr val="3333FF"/>
              </a:buClr>
            </a:pPr>
            <a:r>
              <a:rPr lang="zh-CN" altLang="en-US" sz="1900">
                <a:latin typeface="楷体_GB2312" pitchFamily="49" charset="-122"/>
                <a:ea typeface="楷体_GB2312" pitchFamily="49" charset="-122"/>
              </a:rPr>
              <a:t>信用期限</a:t>
            </a:r>
          </a:p>
          <a:p>
            <a:pPr marL="1027113" lvl="1" indent="-455613">
              <a:lnSpc>
                <a:spcPct val="90000"/>
              </a:lnSpc>
            </a:pPr>
            <a:r>
              <a:rPr lang="zh-CN" altLang="en-US" sz="2000">
                <a:latin typeface="楷体_GB2312" pitchFamily="49" charset="-122"/>
                <a:ea typeface="楷体_GB2312" pitchFamily="49" charset="-122"/>
              </a:rPr>
              <a:t>企业为客户规定的最长付款期限。</a:t>
            </a:r>
          </a:p>
          <a:p>
            <a:pPr marL="457200" indent="-457200">
              <a:lnSpc>
                <a:spcPct val="90000"/>
              </a:lnSpc>
              <a:buClr>
                <a:srgbClr val="3333FF"/>
              </a:buClr>
            </a:pPr>
            <a:r>
              <a:rPr lang="zh-CN" altLang="en-US" sz="1900">
                <a:latin typeface="楷体_GB2312" pitchFamily="49" charset="-122"/>
                <a:ea typeface="楷体_GB2312" pitchFamily="49" charset="-122"/>
              </a:rPr>
              <a:t>折扣期限</a:t>
            </a:r>
          </a:p>
          <a:p>
            <a:pPr marL="1027113" lvl="1" indent="-455613">
              <a:lnSpc>
                <a:spcPct val="90000"/>
              </a:lnSpc>
            </a:pPr>
            <a:r>
              <a:rPr lang="zh-CN" altLang="en-US" sz="2000">
                <a:latin typeface="楷体_GB2312" pitchFamily="49" charset="-122"/>
                <a:ea typeface="楷体_GB2312" pitchFamily="49" charset="-122"/>
              </a:rPr>
              <a:t>企业为客户规定的可以享受现金折扣的付款期限。</a:t>
            </a:r>
          </a:p>
          <a:p>
            <a:pPr marL="457200" indent="-457200">
              <a:lnSpc>
                <a:spcPct val="90000"/>
              </a:lnSpc>
              <a:buClr>
                <a:srgbClr val="3333FF"/>
              </a:buClr>
            </a:pPr>
            <a:r>
              <a:rPr lang="zh-CN" altLang="en-US" sz="1900">
                <a:latin typeface="楷体_GB2312" pitchFamily="49" charset="-122"/>
                <a:ea typeface="楷体_GB2312" pitchFamily="49" charset="-122"/>
              </a:rPr>
              <a:t>现金折扣</a:t>
            </a:r>
          </a:p>
          <a:p>
            <a:pPr marL="457200" indent="-457200">
              <a:lnSpc>
                <a:spcPct val="90000"/>
              </a:lnSpc>
              <a:buClr>
                <a:schemeClr val="tx2"/>
              </a:buClr>
              <a:buFont typeface="Wingdings" pitchFamily="2" charset="2"/>
              <a:buNone/>
            </a:pPr>
            <a:r>
              <a:rPr lang="zh-CN" altLang="en-US" sz="1900">
                <a:latin typeface="楷体_GB2312" pitchFamily="49" charset="-122"/>
                <a:ea typeface="楷体_GB2312" pitchFamily="49" charset="-122"/>
              </a:rPr>
              <a:t>     例，</a:t>
            </a:r>
            <a:r>
              <a:rPr lang="en-US" altLang="zh-CN" sz="1900">
                <a:latin typeface="楷体_GB2312" pitchFamily="49" charset="-122"/>
                <a:ea typeface="楷体_GB2312" pitchFamily="49" charset="-122"/>
              </a:rPr>
              <a:t>2/10</a:t>
            </a:r>
            <a:r>
              <a:rPr lang="zh-CN" altLang="en-US" sz="1900">
                <a:latin typeface="楷体_GB2312" pitchFamily="49" charset="-122"/>
                <a:ea typeface="楷体_GB2312" pitchFamily="49" charset="-122"/>
              </a:rPr>
              <a:t>，</a:t>
            </a:r>
            <a:r>
              <a:rPr lang="en-US" altLang="zh-CN" sz="1900">
                <a:latin typeface="楷体_GB2312" pitchFamily="49" charset="-122"/>
                <a:ea typeface="楷体_GB2312" pitchFamily="49" charset="-122"/>
              </a:rPr>
              <a:t>n/30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zh-CN" altLang="en-US" sz="2800" b="0" smtClean="0">
                <a:solidFill>
                  <a:schemeClr val="hlink"/>
                </a:solidFill>
                <a:ea typeface="楷体_GB2312" pitchFamily="49" charset="-122"/>
              </a:rPr>
              <a:t>信用政策</a:t>
            </a:r>
          </a:p>
        </p:txBody>
      </p:sp>
      <p:sp>
        <p:nvSpPr>
          <p:cNvPr id="79875" name="Rectangle 3"/>
          <p:cNvSpPr>
            <a:spLocks noGrp="1" noChangeArrowheads="1"/>
          </p:cNvSpPr>
          <p:nvPr>
            <p:ph type="body" idx="4294967295"/>
          </p:nvPr>
        </p:nvSpPr>
        <p:spPr>
          <a:xfrm>
            <a:off x="1403350" y="1989138"/>
            <a:ext cx="7366000" cy="4525962"/>
          </a:xfrm>
        </p:spPr>
        <p:txBody>
          <a:bodyPr/>
          <a:lstStyle/>
          <a:p>
            <a:pPr>
              <a:buClr>
                <a:schemeClr val="hlink"/>
              </a:buClr>
              <a:buFont typeface="Wingdings" pitchFamily="2" charset="2"/>
              <a:buChar char="Ø"/>
            </a:pPr>
            <a:r>
              <a:rPr lang="zh-CN" altLang="en-US" sz="2600" b="1" smtClean="0">
                <a:ea typeface="楷体_GB2312" pitchFamily="49" charset="-122"/>
              </a:rPr>
              <a:t>收账政策</a:t>
            </a:r>
            <a:r>
              <a:rPr lang="zh-CN" altLang="en-US" smtClean="0"/>
              <a:t> </a:t>
            </a:r>
          </a:p>
          <a:p>
            <a:pPr lvl="1">
              <a:buClr>
                <a:srgbClr val="3333FF"/>
              </a:buClr>
              <a:buFontTx/>
              <a:buChar char="•"/>
            </a:pPr>
            <a:endParaRPr lang="zh-CN" altLang="en-US" sz="2000" smtClean="0">
              <a:latin typeface="楷体_GB2312" pitchFamily="49" charset="-122"/>
              <a:ea typeface="楷体_GB2312" pitchFamily="49" charset="-122"/>
            </a:endParaRPr>
          </a:p>
          <a:p>
            <a:pPr lvl="1">
              <a:buClr>
                <a:srgbClr val="3333FF"/>
              </a:buClr>
              <a:buFontTx/>
              <a:buChar char="•"/>
            </a:pPr>
            <a:r>
              <a:rPr lang="zh-CN" altLang="en-US" sz="2000" b="1" smtClean="0">
                <a:latin typeface="楷体_GB2312" pitchFamily="49" charset="-122"/>
                <a:ea typeface="楷体_GB2312" pitchFamily="49" charset="-122"/>
              </a:rPr>
              <a:t>收账政策是指客户违反信用条件，拖欠甚至拒付账款时公司所采取的收账策略与措施。</a:t>
            </a:r>
          </a:p>
          <a:p>
            <a:pPr lvl="1">
              <a:buClr>
                <a:srgbClr val="3333FF"/>
              </a:buClr>
              <a:buFontTx/>
              <a:buChar char="•"/>
            </a:pPr>
            <a:endParaRPr lang="zh-CN" altLang="en-US" sz="2000" b="1" smtClean="0">
              <a:latin typeface="楷体_GB2312" pitchFamily="49" charset="-122"/>
              <a:ea typeface="楷体_GB2312" pitchFamily="49" charset="-122"/>
            </a:endParaRPr>
          </a:p>
          <a:p>
            <a:pPr lvl="1">
              <a:buClr>
                <a:srgbClr val="3333FF"/>
              </a:buClr>
              <a:buFontTx/>
              <a:buChar char="•"/>
            </a:pPr>
            <a:r>
              <a:rPr lang="zh-CN" altLang="en-US" sz="2000" b="1" smtClean="0">
                <a:latin typeface="楷体_GB2312" pitchFamily="49" charset="-122"/>
                <a:ea typeface="楷体_GB2312" pitchFamily="49" charset="-122"/>
              </a:rPr>
              <a:t>积极的收账政策，可能会减少应收账款，减少坏账损失，但要增加收账成本。 </a:t>
            </a:r>
          </a:p>
          <a:p>
            <a:pPr lvl="1">
              <a:buClr>
                <a:srgbClr val="3333FF"/>
              </a:buClr>
              <a:buFontTx/>
              <a:buChar char="•"/>
            </a:pPr>
            <a:endParaRPr lang="zh-CN" altLang="en-US" sz="2000" b="1" smtClean="0">
              <a:latin typeface="楷体_GB2312" pitchFamily="49" charset="-122"/>
              <a:ea typeface="楷体_GB2312" pitchFamily="49" charset="-122"/>
            </a:endParaRPr>
          </a:p>
          <a:p>
            <a:pPr lvl="1">
              <a:buClr>
                <a:srgbClr val="3333FF"/>
              </a:buClr>
              <a:buFontTx/>
              <a:buChar char="•"/>
            </a:pPr>
            <a:r>
              <a:rPr lang="zh-CN" altLang="en-US" sz="2000" b="1" smtClean="0">
                <a:latin typeface="楷体_GB2312" pitchFamily="49" charset="-122"/>
                <a:ea typeface="楷体_GB2312" pitchFamily="49" charset="-122"/>
              </a:rPr>
              <a:t>消极的收账政策，则可能会增加应收账款，增加坏账损失，但会减少收账费用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r>
              <a:rPr lang="zh-CN" altLang="en-US" sz="2800" b="0" smtClean="0">
                <a:solidFill>
                  <a:schemeClr val="hlink"/>
                </a:solidFill>
                <a:ea typeface="楷体_GB2312" pitchFamily="49" charset="-122"/>
              </a:rPr>
              <a:t>信用政策</a:t>
            </a:r>
          </a:p>
        </p:txBody>
      </p:sp>
      <p:sp>
        <p:nvSpPr>
          <p:cNvPr id="11268" name="Rectangle 3"/>
          <p:cNvSpPr>
            <a:spLocks noGrp="1" noChangeArrowheads="1"/>
          </p:cNvSpPr>
          <p:nvPr>
            <p:ph type="body" idx="4294967295"/>
          </p:nvPr>
        </p:nvSpPr>
        <p:spPr>
          <a:xfrm>
            <a:off x="1619250" y="1719263"/>
            <a:ext cx="7067550" cy="658812"/>
          </a:xfrm>
        </p:spPr>
        <p:txBody>
          <a:bodyPr/>
          <a:lstStyle/>
          <a:p>
            <a:pPr>
              <a:buClr>
                <a:schemeClr val="hlink"/>
              </a:buClr>
              <a:buFont typeface="Wingdings" pitchFamily="2" charset="2"/>
              <a:buChar char="Ø"/>
            </a:pPr>
            <a:r>
              <a:rPr lang="zh-CN" altLang="en-US" sz="2600" b="1" smtClean="0">
                <a:ea typeface="楷体_GB2312" pitchFamily="49" charset="-122"/>
              </a:rPr>
              <a:t>收账政策</a:t>
            </a:r>
          </a:p>
        </p:txBody>
      </p:sp>
      <p:sp>
        <p:nvSpPr>
          <p:cNvPr id="11269" name="Rectangle 4"/>
          <p:cNvSpPr>
            <a:spLocks noChangeArrowheads="1"/>
          </p:cNvSpPr>
          <p:nvPr/>
        </p:nvSpPr>
        <p:spPr bwMode="auto">
          <a:xfrm>
            <a:off x="0" y="2157413"/>
            <a:ext cx="9144000" cy="0"/>
          </a:xfrm>
          <a:prstGeom prst="rect">
            <a:avLst/>
          </a:prstGeom>
          <a:noFill/>
          <a:ln w="9525">
            <a:noFill/>
            <a:miter lim="800000"/>
            <a:headEnd/>
            <a:tailEnd/>
          </a:ln>
        </p:spPr>
        <p:txBody>
          <a:bodyPr wrap="none" anchor="ctr">
            <a:spAutoFit/>
          </a:bodyPr>
          <a:lstStyle/>
          <a:p>
            <a:endParaRPr lang="zh-CN" altLang="en-US"/>
          </a:p>
        </p:txBody>
      </p:sp>
      <p:sp>
        <p:nvSpPr>
          <p:cNvPr id="11270" name="AutoShape 6"/>
          <p:cNvSpPr>
            <a:spLocks noChangeArrowheads="1"/>
          </p:cNvSpPr>
          <p:nvPr/>
        </p:nvSpPr>
        <p:spPr bwMode="auto">
          <a:xfrm>
            <a:off x="7092950" y="5013325"/>
            <a:ext cx="1152525" cy="863600"/>
          </a:xfrm>
          <a:prstGeom prst="wedgeEllipseCallout">
            <a:avLst>
              <a:gd name="adj1" fmla="val -55370"/>
              <a:gd name="adj2" fmla="val 75366"/>
            </a:avLst>
          </a:prstGeom>
          <a:solidFill>
            <a:schemeClr val="accent1"/>
          </a:solidFill>
          <a:ln w="9525">
            <a:solidFill>
              <a:schemeClr val="tx1"/>
            </a:solidFill>
            <a:miter lim="800000"/>
            <a:headEnd/>
            <a:tailEnd/>
          </a:ln>
        </p:spPr>
        <p:txBody>
          <a:bodyPr/>
          <a:lstStyle/>
          <a:p>
            <a:pPr algn="ctr" eaLnBrk="1" hangingPunct="1">
              <a:spcBef>
                <a:spcPct val="0"/>
              </a:spcBef>
              <a:buClrTx/>
              <a:buSzTx/>
              <a:buFontTx/>
              <a:buNone/>
            </a:pPr>
            <a:r>
              <a:rPr lang="en-US" altLang="zh-CN" sz="1800">
                <a:latin typeface="楷体_GB2312" pitchFamily="49" charset="-122"/>
                <a:ea typeface="楷体_GB2312" pitchFamily="49" charset="-122"/>
              </a:rPr>
              <a:t>P</a:t>
            </a:r>
            <a:r>
              <a:rPr lang="zh-CN" altLang="en-US" sz="1800">
                <a:latin typeface="楷体_GB2312" pitchFamily="49" charset="-122"/>
                <a:ea typeface="楷体_GB2312" pitchFamily="49" charset="-122"/>
              </a:rPr>
              <a:t>为饱和点</a:t>
            </a:r>
          </a:p>
        </p:txBody>
      </p:sp>
      <p:sp>
        <p:nvSpPr>
          <p:cNvPr id="11271" name="Rectangle 8"/>
          <p:cNvSpPr>
            <a:spLocks noChangeArrowheads="1"/>
          </p:cNvSpPr>
          <p:nvPr/>
        </p:nvSpPr>
        <p:spPr bwMode="auto">
          <a:xfrm>
            <a:off x="0" y="22812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266" name="Object 7"/>
          <p:cNvGraphicFramePr>
            <a:graphicFrameLocks noChangeAspect="1"/>
          </p:cNvGraphicFramePr>
          <p:nvPr/>
        </p:nvGraphicFramePr>
        <p:xfrm>
          <a:off x="2195513" y="2492375"/>
          <a:ext cx="4608512" cy="4105275"/>
        </p:xfrm>
        <a:graphic>
          <a:graphicData uri="http://schemas.openxmlformats.org/presentationml/2006/ole">
            <mc:AlternateContent xmlns:mc="http://schemas.openxmlformats.org/markup-compatibility/2006">
              <mc:Choice xmlns:v="urn:schemas-microsoft-com:vml" Requires="v">
                <p:oleObj spid="_x0000_s11285" r:id="rId3" imgW="3671316" imgH="2542032" progId="SmartDraw.2">
                  <p:embed/>
                </p:oleObj>
              </mc:Choice>
              <mc:Fallback>
                <p:oleObj r:id="rId3" imgW="3671316" imgH="2542032"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l="20000" b="9738"/>
                      <a:stretch>
                        <a:fillRect/>
                      </a:stretch>
                    </p:blipFill>
                    <p:spPr bwMode="auto">
                      <a:xfrm>
                        <a:off x="2195513" y="2492375"/>
                        <a:ext cx="4608512" cy="410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Rectangle 10"/>
          <p:cNvSpPr>
            <a:spLocks noChangeArrowheads="1"/>
          </p:cNvSpPr>
          <p:nvPr/>
        </p:nvSpPr>
        <p:spPr bwMode="auto">
          <a:xfrm>
            <a:off x="0" y="2281238"/>
            <a:ext cx="9144000" cy="0"/>
          </a:xfrm>
          <a:prstGeom prst="rect">
            <a:avLst/>
          </a:prstGeom>
          <a:noFill/>
          <a:ln w="9525" algn="ctr">
            <a:noFill/>
            <a:miter lim="800000"/>
            <a:headEnd/>
            <a:tailEnd/>
          </a:ln>
        </p:spPr>
        <p:txBody>
          <a:bodyPr wrap="none" anchor="ctr">
            <a:spAutoFit/>
          </a:bodyPr>
          <a:lstStyle/>
          <a:p>
            <a:endParaRPr lang="zh-CN" altLang="en-US"/>
          </a:p>
        </p:txBody>
      </p:sp>
      <p:sp>
        <p:nvSpPr>
          <p:cNvPr id="11273" name="Text Box 11"/>
          <p:cNvSpPr txBox="1">
            <a:spLocks noChangeArrowheads="1"/>
          </p:cNvSpPr>
          <p:nvPr/>
        </p:nvSpPr>
        <p:spPr bwMode="auto">
          <a:xfrm>
            <a:off x="4140200" y="6237288"/>
            <a:ext cx="1223963" cy="366712"/>
          </a:xfrm>
          <a:prstGeom prst="rect">
            <a:avLst/>
          </a:prstGeom>
          <a:noFill/>
          <a:ln w="9525" algn="ctr">
            <a:noFill/>
            <a:miter lim="800000"/>
            <a:headEnd/>
            <a:tailEnd/>
          </a:ln>
        </p:spPr>
        <p:txBody>
          <a:bodyPr>
            <a:spAutoFit/>
          </a:bodyPr>
          <a:lstStyle/>
          <a:p>
            <a:pPr lvl="1">
              <a:spcBef>
                <a:spcPct val="50000"/>
              </a:spcBef>
              <a:buFont typeface="Wingdings" pitchFamily="2" charset="2"/>
              <a:buNone/>
            </a:pPr>
            <a:r>
              <a:rPr lang="en-US" altLang="zh-CN" sz="1800" b="0"/>
              <a:t>P</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r>
              <a:rPr lang="zh-CN" altLang="en-US" sz="2800" b="0" smtClean="0">
                <a:solidFill>
                  <a:schemeClr val="hlink"/>
                </a:solidFill>
                <a:ea typeface="楷体_GB2312" pitchFamily="49" charset="-122"/>
              </a:rPr>
              <a:t>应收账款的日常控制</a:t>
            </a:r>
          </a:p>
        </p:txBody>
      </p:sp>
      <p:sp>
        <p:nvSpPr>
          <p:cNvPr id="83971" name="Rectangle 3"/>
          <p:cNvSpPr>
            <a:spLocks noChangeArrowheads="1"/>
          </p:cNvSpPr>
          <p:nvPr/>
        </p:nvSpPr>
        <p:spPr bwMode="auto">
          <a:xfrm>
            <a:off x="1905000" y="2438400"/>
            <a:ext cx="4724400" cy="2590800"/>
          </a:xfrm>
          <a:prstGeom prst="rect">
            <a:avLst/>
          </a:prstGeom>
          <a:noFill/>
          <a:ln w="9525">
            <a:noFill/>
            <a:miter lim="800000"/>
            <a:headEnd/>
            <a:tailEnd/>
          </a:ln>
        </p:spPr>
        <p:txBody>
          <a:bodyPr/>
          <a:lstStyle/>
          <a:p>
            <a:pPr marL="342900" indent="-342900">
              <a:buClr>
                <a:schemeClr val="tx2"/>
              </a:buClr>
            </a:pPr>
            <a:endParaRPr lang="zh-CN" altLang="en-US" sz="3000" b="0"/>
          </a:p>
          <a:p>
            <a:pPr marL="342900" indent="-342900">
              <a:buClr>
                <a:schemeClr val="hlink"/>
              </a:buClr>
              <a:buFont typeface="Wingdings" pitchFamily="2" charset="2"/>
              <a:buChar char="Ø"/>
            </a:pPr>
            <a:r>
              <a:rPr lang="zh-CN" altLang="en-US" sz="3000">
                <a:ea typeface="楷体_GB2312" pitchFamily="49" charset="-122"/>
              </a:rPr>
              <a:t>企业的信用调查</a:t>
            </a:r>
          </a:p>
          <a:p>
            <a:pPr marL="342900" indent="-342900">
              <a:buClr>
                <a:schemeClr val="hlink"/>
              </a:buClr>
              <a:buFont typeface="Wingdings" pitchFamily="2" charset="2"/>
              <a:buChar char="Ø"/>
            </a:pPr>
            <a:r>
              <a:rPr lang="zh-CN" altLang="en-US" sz="3000">
                <a:ea typeface="楷体_GB2312" pitchFamily="49" charset="-122"/>
              </a:rPr>
              <a:t>企业的信用评估</a:t>
            </a:r>
          </a:p>
          <a:p>
            <a:pPr marL="342900" indent="-342900">
              <a:buClr>
                <a:schemeClr val="hlink"/>
              </a:buClr>
              <a:buFont typeface="Wingdings" pitchFamily="2" charset="2"/>
              <a:buChar char="Ø"/>
            </a:pPr>
            <a:r>
              <a:rPr lang="zh-CN" altLang="en-US" sz="3000">
                <a:latin typeface="楷体_GB2312" pitchFamily="49" charset="-122"/>
                <a:ea typeface="楷体_GB2312" pitchFamily="49" charset="-122"/>
              </a:rPr>
              <a:t>监控应收账款</a:t>
            </a:r>
          </a:p>
          <a:p>
            <a:pPr marL="342900" indent="-342900">
              <a:buClr>
                <a:schemeClr val="hlink"/>
              </a:buClr>
              <a:buFont typeface="Wingdings" pitchFamily="2" charset="2"/>
              <a:buChar char="Ø"/>
            </a:pPr>
            <a:r>
              <a:rPr lang="zh-CN" altLang="en-US" sz="3000">
                <a:latin typeface="楷体_GB2312" pitchFamily="49" charset="-122"/>
                <a:ea typeface="楷体_GB2312" pitchFamily="49" charset="-122"/>
              </a:rPr>
              <a:t>催收拖欠款项</a:t>
            </a:r>
          </a:p>
          <a:p>
            <a:pPr marL="342900" indent="-342900">
              <a:buClr>
                <a:schemeClr val="hlink"/>
              </a:buClr>
              <a:buFont typeface="Wingdings" pitchFamily="2" charset="2"/>
              <a:buChar char="Ø"/>
            </a:pPr>
            <a:endParaRPr lang="zh-CN" altLang="en-US" sz="300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r>
              <a:rPr lang="zh-CN" altLang="en-US" sz="2400" b="0" smtClean="0">
                <a:solidFill>
                  <a:schemeClr val="hlink"/>
                </a:solidFill>
                <a:ea typeface="楷体_GB2312" pitchFamily="49" charset="-122"/>
              </a:rPr>
              <a:t>应收账款的日常控制</a:t>
            </a:r>
          </a:p>
        </p:txBody>
      </p:sp>
      <p:sp>
        <p:nvSpPr>
          <p:cNvPr id="84995" name="Rectangle 3"/>
          <p:cNvSpPr>
            <a:spLocks noGrp="1" noChangeArrowheads="1"/>
          </p:cNvSpPr>
          <p:nvPr>
            <p:ph type="body" idx="4294967295"/>
          </p:nvPr>
        </p:nvSpPr>
        <p:spPr>
          <a:xfrm>
            <a:off x="1547813" y="1719263"/>
            <a:ext cx="7138987" cy="1011237"/>
          </a:xfrm>
        </p:spPr>
        <p:txBody>
          <a:bodyPr/>
          <a:lstStyle/>
          <a:p>
            <a:pPr>
              <a:buClr>
                <a:schemeClr val="hlink"/>
              </a:buClr>
              <a:buFont typeface="Wingdings" pitchFamily="2" charset="2"/>
              <a:buChar char="Ø"/>
            </a:pPr>
            <a:r>
              <a:rPr lang="zh-CN" altLang="en-US" b="1" smtClean="0">
                <a:ea typeface="楷体_GB2312" pitchFamily="49" charset="-122"/>
              </a:rPr>
              <a:t>企业的信用调查</a:t>
            </a:r>
          </a:p>
        </p:txBody>
      </p:sp>
      <p:sp>
        <p:nvSpPr>
          <p:cNvPr id="84996" name="Rectangle 4"/>
          <p:cNvSpPr>
            <a:spLocks noChangeArrowheads="1"/>
          </p:cNvSpPr>
          <p:nvPr/>
        </p:nvSpPr>
        <p:spPr bwMode="auto">
          <a:xfrm>
            <a:off x="1763713" y="2492375"/>
            <a:ext cx="5943600" cy="3756025"/>
          </a:xfrm>
          <a:prstGeom prst="rect">
            <a:avLst/>
          </a:prstGeom>
          <a:noFill/>
          <a:ln w="9525">
            <a:noFill/>
            <a:miter lim="800000"/>
            <a:headEnd/>
            <a:tailEnd/>
          </a:ln>
        </p:spPr>
        <p:txBody>
          <a:bodyPr/>
          <a:lstStyle/>
          <a:p>
            <a:pPr marL="342900" indent="-342900">
              <a:buClr>
                <a:schemeClr val="tx2"/>
              </a:buClr>
            </a:pPr>
            <a:r>
              <a:rPr lang="zh-CN" altLang="en-US" sz="2100">
                <a:latin typeface="楷体_GB2312" pitchFamily="49" charset="-122"/>
                <a:ea typeface="楷体_GB2312" pitchFamily="49" charset="-122"/>
              </a:rPr>
              <a:t>直接调查</a:t>
            </a:r>
          </a:p>
          <a:p>
            <a:pPr marL="342900" indent="-342900">
              <a:buClr>
                <a:schemeClr val="tx2"/>
              </a:buClr>
            </a:pPr>
            <a:r>
              <a:rPr lang="zh-CN" altLang="en-US" sz="2100">
                <a:latin typeface="楷体_GB2312" pitchFamily="49" charset="-122"/>
                <a:ea typeface="楷体_GB2312" pitchFamily="49" charset="-122"/>
              </a:rPr>
              <a:t>间接调查</a:t>
            </a:r>
          </a:p>
          <a:p>
            <a:pPr marL="692150" lvl="1" indent="-347663"/>
            <a:r>
              <a:rPr lang="zh-CN" altLang="en-US" sz="2000" b="0">
                <a:latin typeface="楷体_GB2312" pitchFamily="49" charset="-122"/>
                <a:ea typeface="楷体_GB2312" pitchFamily="49" charset="-122"/>
              </a:rPr>
              <a:t>财务报表</a:t>
            </a:r>
          </a:p>
          <a:p>
            <a:pPr marL="692150" lvl="1" indent="-347663"/>
            <a:r>
              <a:rPr lang="zh-CN" altLang="en-US" sz="2000" b="0">
                <a:latin typeface="楷体_GB2312" pitchFamily="49" charset="-122"/>
                <a:ea typeface="楷体_GB2312" pitchFamily="49" charset="-122"/>
              </a:rPr>
              <a:t>信用评估机构</a:t>
            </a:r>
          </a:p>
          <a:p>
            <a:pPr marL="987425" lvl="2" indent="-293688">
              <a:buClr>
                <a:schemeClr val="accent1"/>
              </a:buClr>
            </a:pPr>
            <a:r>
              <a:rPr lang="en-US" altLang="zh-CN" sz="2100" b="0">
                <a:latin typeface="楷体_GB2312" pitchFamily="49" charset="-122"/>
                <a:ea typeface="楷体_GB2312" pitchFamily="49" charset="-122"/>
              </a:rPr>
              <a:t>AAA</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AA</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A</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BBB</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BB</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B</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CCC</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CC</a:t>
            </a:r>
            <a:r>
              <a:rPr lang="zh-CN" altLang="en-US" sz="2100" b="0">
                <a:latin typeface="楷体_GB2312" pitchFamily="49" charset="-122"/>
                <a:ea typeface="楷体_GB2312" pitchFamily="49" charset="-122"/>
              </a:rPr>
              <a:t>、</a:t>
            </a:r>
            <a:r>
              <a:rPr lang="en-US" altLang="zh-CN" sz="2100" b="0">
                <a:latin typeface="楷体_GB2312" pitchFamily="49" charset="-122"/>
                <a:ea typeface="楷体_GB2312" pitchFamily="49" charset="-122"/>
              </a:rPr>
              <a:t>C</a:t>
            </a:r>
          </a:p>
          <a:p>
            <a:pPr marL="692150" lvl="1" indent="-347663"/>
            <a:r>
              <a:rPr lang="zh-CN" altLang="en-US" sz="2000" b="0">
                <a:latin typeface="楷体_GB2312" pitchFamily="49" charset="-122"/>
                <a:ea typeface="楷体_GB2312" pitchFamily="49" charset="-122"/>
              </a:rPr>
              <a:t>银行</a:t>
            </a:r>
          </a:p>
          <a:p>
            <a:pPr marL="692150" lvl="1" indent="-347663"/>
            <a:r>
              <a:rPr lang="zh-CN" altLang="en-US" sz="2000" b="0">
                <a:latin typeface="楷体_GB2312" pitchFamily="49" charset="-122"/>
                <a:ea typeface="楷体_GB2312" pitchFamily="49" charset="-122"/>
              </a:rPr>
              <a:t>其他</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p:txBody>
          <a:bodyPr/>
          <a:lstStyle/>
          <a:p>
            <a:r>
              <a:rPr lang="zh-CN" altLang="en-US" sz="2400" b="0" smtClean="0">
                <a:solidFill>
                  <a:schemeClr val="hlink"/>
                </a:solidFill>
                <a:ea typeface="楷体_GB2312" pitchFamily="49" charset="-122"/>
              </a:rPr>
              <a:t>应收账款的日常控制</a:t>
            </a:r>
          </a:p>
        </p:txBody>
      </p:sp>
      <p:sp>
        <p:nvSpPr>
          <p:cNvPr id="12292" name="Rectangle 3"/>
          <p:cNvSpPr>
            <a:spLocks noGrp="1" noChangeArrowheads="1"/>
          </p:cNvSpPr>
          <p:nvPr>
            <p:ph type="body" idx="4294967295"/>
          </p:nvPr>
        </p:nvSpPr>
        <p:spPr>
          <a:xfrm>
            <a:off x="1979613" y="1719263"/>
            <a:ext cx="6707187" cy="4411662"/>
          </a:xfrm>
        </p:spPr>
        <p:txBody>
          <a:bodyPr/>
          <a:lstStyle/>
          <a:p>
            <a:pPr>
              <a:buClr>
                <a:schemeClr val="hlink"/>
              </a:buClr>
              <a:buFont typeface="Wingdings" pitchFamily="2" charset="2"/>
              <a:buChar char="Ø"/>
            </a:pPr>
            <a:r>
              <a:rPr lang="zh-CN" altLang="en-US" b="1" smtClean="0">
                <a:ea typeface="楷体_GB2312" pitchFamily="49" charset="-122"/>
              </a:rPr>
              <a:t>企业的信用评估</a:t>
            </a:r>
          </a:p>
          <a:p>
            <a:endParaRPr lang="zh-CN" altLang="en-US" b="1" smtClean="0">
              <a:ea typeface="楷体_GB2312" pitchFamily="49" charset="-122"/>
            </a:endParaRPr>
          </a:p>
        </p:txBody>
      </p:sp>
      <p:sp>
        <p:nvSpPr>
          <p:cNvPr id="12293" name="Rectangle 4"/>
          <p:cNvSpPr>
            <a:spLocks noChangeArrowheads="1"/>
          </p:cNvSpPr>
          <p:nvPr/>
        </p:nvSpPr>
        <p:spPr bwMode="auto">
          <a:xfrm>
            <a:off x="1979613" y="2636838"/>
            <a:ext cx="5943600" cy="3455987"/>
          </a:xfrm>
          <a:prstGeom prst="rect">
            <a:avLst/>
          </a:prstGeom>
          <a:noFill/>
          <a:ln w="9525">
            <a:noFill/>
            <a:miter lim="800000"/>
            <a:headEnd/>
            <a:tailEnd/>
          </a:ln>
        </p:spPr>
        <p:txBody>
          <a:bodyPr/>
          <a:lstStyle/>
          <a:p>
            <a:pPr marL="342900" indent="-342900">
              <a:buClr>
                <a:schemeClr val="tx2"/>
              </a:buClr>
            </a:pPr>
            <a:r>
              <a:rPr lang="en-US" altLang="zh-CN" sz="2100">
                <a:latin typeface="楷体_GB2312" pitchFamily="49" charset="-122"/>
                <a:ea typeface="楷体_GB2312" pitchFamily="49" charset="-122"/>
              </a:rPr>
              <a:t>5C</a:t>
            </a:r>
            <a:r>
              <a:rPr lang="zh-CN" altLang="en-US" sz="2100">
                <a:latin typeface="楷体_GB2312" pitchFamily="49" charset="-122"/>
                <a:ea typeface="楷体_GB2312" pitchFamily="49" charset="-122"/>
              </a:rPr>
              <a:t>评估法</a:t>
            </a:r>
          </a:p>
          <a:p>
            <a:pPr marL="692150" lvl="1" indent="-347663"/>
            <a:r>
              <a:rPr lang="zh-CN" altLang="en-US" sz="2000" b="0">
                <a:latin typeface="楷体_GB2312" pitchFamily="49" charset="-122"/>
                <a:ea typeface="楷体_GB2312" pitchFamily="49" charset="-122"/>
              </a:rPr>
              <a:t>品德（</a:t>
            </a:r>
            <a:r>
              <a:rPr lang="en-US" altLang="zh-CN" sz="2000" b="0">
                <a:latin typeface="楷体_GB2312" pitchFamily="49" charset="-122"/>
                <a:ea typeface="楷体_GB2312" pitchFamily="49" charset="-122"/>
              </a:rPr>
              <a:t>Character</a:t>
            </a:r>
            <a:r>
              <a:rPr lang="zh-CN" altLang="en-US" sz="2000" b="0">
                <a:latin typeface="楷体_GB2312" pitchFamily="49" charset="-122"/>
                <a:ea typeface="楷体_GB2312" pitchFamily="49" charset="-122"/>
              </a:rPr>
              <a:t>）</a:t>
            </a:r>
          </a:p>
          <a:p>
            <a:pPr marL="692150" lvl="1" indent="-347663"/>
            <a:r>
              <a:rPr lang="zh-CN" altLang="en-US" sz="2000" b="0">
                <a:latin typeface="楷体_GB2312" pitchFamily="49" charset="-122"/>
                <a:ea typeface="楷体_GB2312" pitchFamily="49" charset="-122"/>
              </a:rPr>
              <a:t>能力</a:t>
            </a:r>
            <a:r>
              <a:rPr lang="en-US" altLang="zh-CN" sz="2000" b="0">
                <a:latin typeface="楷体_GB2312" pitchFamily="49" charset="-122"/>
                <a:ea typeface="楷体_GB2312" pitchFamily="49" charset="-122"/>
              </a:rPr>
              <a:t>(Capacity)</a:t>
            </a:r>
          </a:p>
          <a:p>
            <a:pPr marL="692150" lvl="1" indent="-347663"/>
            <a:r>
              <a:rPr lang="zh-CN" altLang="en-US" sz="2000" b="0">
                <a:latin typeface="楷体_GB2312" pitchFamily="49" charset="-122"/>
                <a:ea typeface="楷体_GB2312" pitchFamily="49" charset="-122"/>
              </a:rPr>
              <a:t>资本</a:t>
            </a:r>
            <a:r>
              <a:rPr lang="en-US" altLang="zh-CN" sz="2000" b="0">
                <a:latin typeface="楷体_GB2312" pitchFamily="49" charset="-122"/>
                <a:ea typeface="楷体_GB2312" pitchFamily="49" charset="-122"/>
              </a:rPr>
              <a:t>(Capital)</a:t>
            </a:r>
          </a:p>
          <a:p>
            <a:pPr marL="692150" lvl="1" indent="-347663"/>
            <a:r>
              <a:rPr lang="zh-CN" altLang="en-US" sz="2000" b="0">
                <a:latin typeface="楷体_GB2312" pitchFamily="49" charset="-122"/>
                <a:ea typeface="楷体_GB2312" pitchFamily="49" charset="-122"/>
              </a:rPr>
              <a:t>抵押品</a:t>
            </a:r>
            <a:r>
              <a:rPr lang="en-US" altLang="zh-CN" sz="2000" b="0">
                <a:latin typeface="楷体_GB2312" pitchFamily="49" charset="-122"/>
                <a:ea typeface="楷体_GB2312" pitchFamily="49" charset="-122"/>
              </a:rPr>
              <a:t>(Collateral)</a:t>
            </a:r>
          </a:p>
          <a:p>
            <a:pPr marL="692150" lvl="1" indent="-347663"/>
            <a:r>
              <a:rPr lang="zh-CN" altLang="en-US" sz="2000" b="0">
                <a:latin typeface="楷体_GB2312" pitchFamily="49" charset="-122"/>
                <a:ea typeface="楷体_GB2312" pitchFamily="49" charset="-122"/>
              </a:rPr>
              <a:t>情况</a:t>
            </a:r>
            <a:r>
              <a:rPr lang="en-US" altLang="zh-CN" sz="2000" b="0">
                <a:latin typeface="楷体_GB2312" pitchFamily="49" charset="-122"/>
                <a:ea typeface="楷体_GB2312" pitchFamily="49" charset="-122"/>
              </a:rPr>
              <a:t>(Conditions)</a:t>
            </a:r>
          </a:p>
          <a:p>
            <a:pPr marL="342900" indent="-342900">
              <a:buClr>
                <a:schemeClr val="tx2"/>
              </a:buClr>
            </a:pPr>
            <a:r>
              <a:rPr lang="zh-CN" altLang="en-US" sz="2100">
                <a:latin typeface="楷体_GB2312" pitchFamily="49" charset="-122"/>
                <a:ea typeface="楷体_GB2312" pitchFamily="49" charset="-122"/>
              </a:rPr>
              <a:t>信用评分法</a:t>
            </a:r>
          </a:p>
        </p:txBody>
      </p:sp>
      <p:sp>
        <p:nvSpPr>
          <p:cNvPr id="12294"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6"/>
          <p:cNvGraphicFramePr>
            <a:graphicFrameLocks noChangeAspect="1"/>
          </p:cNvGraphicFramePr>
          <p:nvPr/>
        </p:nvGraphicFramePr>
        <p:xfrm>
          <a:off x="1593850" y="5381625"/>
          <a:ext cx="5162550" cy="884238"/>
        </p:xfrm>
        <a:graphic>
          <a:graphicData uri="http://schemas.openxmlformats.org/presentationml/2006/ole">
            <mc:AlternateContent xmlns:mc="http://schemas.openxmlformats.org/markup-compatibility/2006">
              <mc:Choice xmlns:v="urn:schemas-microsoft-com:vml" Requires="v">
                <p:oleObj spid="_x0000_s12309" name="Equation" r:id="rId3" imgW="2527200" imgH="431640" progId="Equation.DSMT4">
                  <p:embed/>
                </p:oleObj>
              </mc:Choice>
              <mc:Fallback>
                <p:oleObj name="Equation" r:id="rId3" imgW="252720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850" y="5381625"/>
                        <a:ext cx="5162550" cy="884238"/>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r>
              <a:rPr lang="zh-CN" altLang="en-US" sz="2400" b="0" smtClean="0">
                <a:solidFill>
                  <a:schemeClr val="hlink"/>
                </a:solidFill>
                <a:ea typeface="楷体_GB2312" pitchFamily="49" charset="-122"/>
              </a:rPr>
              <a:t>应收账款的日常控制</a:t>
            </a:r>
          </a:p>
        </p:txBody>
      </p:sp>
      <p:sp>
        <p:nvSpPr>
          <p:cNvPr id="87043" name="Rectangle 3"/>
          <p:cNvSpPr>
            <a:spLocks noGrp="1" noChangeArrowheads="1"/>
          </p:cNvSpPr>
          <p:nvPr>
            <p:ph type="body" idx="4294967295"/>
          </p:nvPr>
        </p:nvSpPr>
        <p:spPr>
          <a:xfrm>
            <a:off x="1403350" y="1719263"/>
            <a:ext cx="7283450" cy="1431925"/>
          </a:xfrm>
        </p:spPr>
        <p:txBody>
          <a:bodyPr/>
          <a:lstStyle/>
          <a:p>
            <a:pPr>
              <a:buClr>
                <a:schemeClr val="hlink"/>
              </a:buClr>
              <a:buFont typeface="Wingdings" pitchFamily="2" charset="2"/>
              <a:buChar char="Ø"/>
            </a:pPr>
            <a:r>
              <a:rPr lang="zh-CN" altLang="en-US" sz="2600" b="1" smtClean="0">
                <a:ea typeface="楷体_GB2312" pitchFamily="49" charset="-122"/>
              </a:rPr>
              <a:t>催收拖欠款项</a:t>
            </a:r>
          </a:p>
        </p:txBody>
      </p:sp>
      <p:sp>
        <p:nvSpPr>
          <p:cNvPr id="87044" name="Rectangle 4"/>
          <p:cNvSpPr>
            <a:spLocks noChangeArrowheads="1"/>
          </p:cNvSpPr>
          <p:nvPr/>
        </p:nvSpPr>
        <p:spPr bwMode="auto">
          <a:xfrm>
            <a:off x="2627313" y="2420938"/>
            <a:ext cx="4876800" cy="4114800"/>
          </a:xfrm>
          <a:prstGeom prst="rect">
            <a:avLst/>
          </a:prstGeom>
          <a:noFill/>
          <a:ln w="9525">
            <a:noFill/>
            <a:miter lim="800000"/>
            <a:headEnd/>
            <a:tailEnd/>
          </a:ln>
        </p:spPr>
        <p:txBody>
          <a:bodyPr/>
          <a:lstStyle/>
          <a:p>
            <a:pPr marL="457200" indent="-457200">
              <a:lnSpc>
                <a:spcPct val="90000"/>
              </a:lnSpc>
              <a:buClr>
                <a:schemeClr val="tx2"/>
              </a:buClr>
              <a:buFont typeface="Wingdings" pitchFamily="2" charset="2"/>
              <a:buNone/>
            </a:pPr>
            <a:endParaRPr lang="zh-CN" altLang="en-US" sz="3000" b="0">
              <a:ea typeface="楷体_GB2312" pitchFamily="49" charset="-122"/>
            </a:endParaRPr>
          </a:p>
          <a:p>
            <a:pPr marL="1027113" lvl="1" indent="-455613">
              <a:lnSpc>
                <a:spcPct val="90000"/>
              </a:lnSpc>
              <a:buClr>
                <a:srgbClr val="3333FF"/>
              </a:buClr>
            </a:pPr>
            <a:r>
              <a:rPr lang="zh-CN" altLang="en-US" sz="2600" b="0">
                <a:ea typeface="楷体_GB2312" pitchFamily="49" charset="-122"/>
              </a:rPr>
              <a:t>信函通知</a:t>
            </a:r>
          </a:p>
          <a:p>
            <a:pPr marL="1027113" lvl="1" indent="-455613">
              <a:lnSpc>
                <a:spcPct val="90000"/>
              </a:lnSpc>
              <a:buClr>
                <a:srgbClr val="3333FF"/>
              </a:buClr>
            </a:pPr>
            <a:r>
              <a:rPr lang="zh-CN" altLang="en-US" sz="2600" b="0">
                <a:ea typeface="楷体_GB2312" pitchFamily="49" charset="-122"/>
              </a:rPr>
              <a:t>电话催收</a:t>
            </a:r>
          </a:p>
          <a:p>
            <a:pPr marL="1027113" lvl="1" indent="-455613">
              <a:lnSpc>
                <a:spcPct val="90000"/>
              </a:lnSpc>
              <a:buClr>
                <a:srgbClr val="3333FF"/>
              </a:buClr>
            </a:pPr>
            <a:r>
              <a:rPr lang="zh-CN" altLang="en-US" sz="2600" b="0"/>
              <a:t>个人拜访</a:t>
            </a:r>
          </a:p>
          <a:p>
            <a:pPr marL="1027113" lvl="1" indent="-455613">
              <a:lnSpc>
                <a:spcPct val="90000"/>
              </a:lnSpc>
              <a:buClr>
                <a:srgbClr val="3333FF"/>
              </a:buClr>
            </a:pPr>
            <a:r>
              <a:rPr lang="zh-CN" altLang="en-US" sz="2600" b="0"/>
              <a:t>收款机构</a:t>
            </a:r>
          </a:p>
          <a:p>
            <a:pPr marL="1027113" lvl="1" indent="-455613">
              <a:lnSpc>
                <a:spcPct val="90000"/>
              </a:lnSpc>
              <a:buClr>
                <a:srgbClr val="3333FF"/>
              </a:buClr>
            </a:pPr>
            <a:r>
              <a:rPr lang="zh-CN" altLang="en-US" sz="2600" b="0"/>
              <a:t>诉讼程序</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r>
              <a:rPr lang="zh-CN" altLang="en-US" sz="3500" b="0" smtClean="0">
                <a:solidFill>
                  <a:schemeClr val="bg1"/>
                </a:solidFill>
                <a:latin typeface="黑体" pitchFamily="2" charset="-122"/>
                <a:ea typeface="黑体" pitchFamily="2" charset="-122"/>
              </a:rPr>
              <a:t>第十章 流动资产管理</a:t>
            </a:r>
          </a:p>
        </p:txBody>
      </p:sp>
      <p:sp>
        <p:nvSpPr>
          <p:cNvPr id="89091" name="Rectangle 3"/>
          <p:cNvSpPr>
            <a:spLocks noGrp="1" noChangeArrowheads="1"/>
          </p:cNvSpPr>
          <p:nvPr>
            <p:ph type="body" idx="4294967295"/>
          </p:nvPr>
        </p:nvSpPr>
        <p:spPr>
          <a:xfrm>
            <a:off x="2484438" y="2565400"/>
            <a:ext cx="4248150" cy="3921125"/>
          </a:xfrm>
        </p:spPr>
        <p:txBody>
          <a:bodyPr/>
          <a:lstStyle/>
          <a:p>
            <a:pPr>
              <a:buClr>
                <a:schemeClr val="hlink"/>
              </a:buClr>
            </a:pPr>
            <a:r>
              <a:rPr lang="zh-CN" altLang="en-US" b="1" smtClean="0">
                <a:ea typeface="楷体_GB2312" pitchFamily="49" charset="-122"/>
              </a:rPr>
              <a:t>营运资本管理</a:t>
            </a:r>
          </a:p>
          <a:p>
            <a:pPr>
              <a:buClr>
                <a:schemeClr val="hlink"/>
              </a:buClr>
            </a:pPr>
            <a:r>
              <a:rPr lang="zh-CN" altLang="en-US" b="1" smtClean="0">
                <a:ea typeface="楷体_GB2312" pitchFamily="49" charset="-122"/>
              </a:rPr>
              <a:t>短期资产管理</a:t>
            </a:r>
          </a:p>
          <a:p>
            <a:pPr>
              <a:buClr>
                <a:schemeClr val="hlink"/>
              </a:buClr>
            </a:pPr>
            <a:r>
              <a:rPr lang="zh-CN" altLang="en-US" b="1" smtClean="0">
                <a:ea typeface="楷体_GB2312" pitchFamily="49" charset="-122"/>
              </a:rPr>
              <a:t>现金管理</a:t>
            </a:r>
          </a:p>
          <a:p>
            <a:pPr>
              <a:buClr>
                <a:schemeClr val="hlink"/>
              </a:buClr>
            </a:pPr>
            <a:r>
              <a:rPr lang="zh-CN" altLang="en-US" b="1" smtClean="0">
                <a:ea typeface="楷体_GB2312" pitchFamily="49" charset="-122"/>
              </a:rPr>
              <a:t>短期金融资产管理</a:t>
            </a:r>
          </a:p>
          <a:p>
            <a:pPr>
              <a:buClr>
                <a:schemeClr val="hlink"/>
              </a:buClr>
            </a:pPr>
            <a:r>
              <a:rPr lang="zh-CN" altLang="en-US" b="1" smtClean="0">
                <a:ea typeface="楷体_GB2312" pitchFamily="49" charset="-122"/>
              </a:rPr>
              <a:t>应收账款管理</a:t>
            </a:r>
          </a:p>
          <a:p>
            <a:pPr>
              <a:buClr>
                <a:schemeClr val="hlink"/>
              </a:buClr>
            </a:pPr>
            <a:r>
              <a:rPr lang="zh-CN" altLang="en-US" b="1" smtClean="0">
                <a:ea typeface="楷体_GB2312" pitchFamily="49" charset="-122"/>
              </a:rPr>
              <a:t>存货规划及控制</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3438" y="3141663"/>
            <a:ext cx="4284662" cy="504825"/>
            <a:chOff x="3016" y="1933"/>
            <a:chExt cx="2798" cy="318"/>
          </a:xfrm>
        </p:grpSpPr>
        <p:sp>
          <p:nvSpPr>
            <p:cNvPr id="90120" name="Rectangle 3"/>
            <p:cNvSpPr>
              <a:spLocks noChangeArrowheads="1"/>
            </p:cNvSpPr>
            <p:nvPr/>
          </p:nvSpPr>
          <p:spPr bwMode="auto">
            <a:xfrm>
              <a:off x="3070" y="1933"/>
              <a:ext cx="2744"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0121" name="AutoShape 4"/>
            <p:cNvSpPr>
              <a:spLocks noChangeArrowheads="1"/>
            </p:cNvSpPr>
            <p:nvPr/>
          </p:nvSpPr>
          <p:spPr bwMode="auto">
            <a:xfrm>
              <a:off x="3016" y="1933"/>
              <a:ext cx="182"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90115" name="Rectangle 5"/>
          <p:cNvSpPr>
            <a:spLocks noGrp="1" noChangeArrowheads="1"/>
          </p:cNvSpPr>
          <p:nvPr>
            <p:ph type="body" idx="4294967295"/>
          </p:nvPr>
        </p:nvSpPr>
        <p:spPr>
          <a:xfrm>
            <a:off x="4284663" y="3068638"/>
            <a:ext cx="4259262" cy="3049587"/>
          </a:xfrm>
        </p:spPr>
        <p:txBody>
          <a:bodyPr/>
          <a:lstStyle/>
          <a:p>
            <a:pPr lvl="1">
              <a:lnSpc>
                <a:spcPct val="140000"/>
              </a:lnSpc>
            </a:pPr>
            <a:r>
              <a:rPr lang="zh-CN" altLang="en-US" sz="2000" b="1" smtClean="0">
                <a:latin typeface="楷体_GB2312" pitchFamily="49" charset="-122"/>
                <a:ea typeface="楷体_GB2312" pitchFamily="49" charset="-122"/>
              </a:rPr>
              <a:t>存货的功能与成本</a:t>
            </a:r>
            <a:r>
              <a:rPr lang="zh-CN" altLang="en-US" sz="2000" smtClean="0">
                <a:latin typeface="楷体_GB2312" pitchFamily="49" charset="-122"/>
                <a:ea typeface="楷体_GB2312" pitchFamily="49" charset="-122"/>
              </a:rPr>
              <a:t> </a:t>
            </a:r>
          </a:p>
          <a:p>
            <a:pPr lvl="1">
              <a:lnSpc>
                <a:spcPct val="140000"/>
              </a:lnSpc>
            </a:pPr>
            <a:r>
              <a:rPr lang="zh-CN" altLang="en-US" sz="2000" b="1" smtClean="0">
                <a:latin typeface="楷体_GB2312" pitchFamily="49" charset="-122"/>
                <a:ea typeface="楷体_GB2312" pitchFamily="49" charset="-122"/>
              </a:rPr>
              <a:t>存货规划</a:t>
            </a:r>
          </a:p>
          <a:p>
            <a:pPr lvl="1">
              <a:lnSpc>
                <a:spcPct val="140000"/>
              </a:lnSpc>
            </a:pPr>
            <a:r>
              <a:rPr lang="zh-CN" altLang="en-US" sz="2000" b="1" smtClean="0">
                <a:latin typeface="楷体_GB2312" pitchFamily="49" charset="-122"/>
                <a:ea typeface="楷体_GB2312" pitchFamily="49" charset="-122"/>
              </a:rPr>
              <a:t>存货控制</a:t>
            </a:r>
            <a:r>
              <a:rPr lang="zh-CN" altLang="en-US" sz="2000" smtClean="0">
                <a:latin typeface="楷体_GB2312" pitchFamily="49" charset="-122"/>
                <a:ea typeface="楷体_GB2312" pitchFamily="49" charset="-122"/>
              </a:rPr>
              <a:t> </a:t>
            </a:r>
          </a:p>
          <a:p>
            <a:pPr lvl="1">
              <a:lnSpc>
                <a:spcPct val="140000"/>
              </a:lnSpc>
              <a:buFont typeface="Wingdings" pitchFamily="2" charset="2"/>
              <a:buNone/>
            </a:pPr>
            <a:endParaRPr lang="zh-CN" altLang="en-US" sz="2000" smtClean="0">
              <a:latin typeface="楷体_GB2312" pitchFamily="49" charset="-122"/>
              <a:ea typeface="楷体_GB2312" pitchFamily="49" charset="-122"/>
            </a:endParaRPr>
          </a:p>
        </p:txBody>
      </p:sp>
      <p:sp>
        <p:nvSpPr>
          <p:cNvPr id="90116" name="Rectangle 6"/>
          <p:cNvSpPr>
            <a:spLocks noGrp="1" noChangeArrowheads="1"/>
          </p:cNvSpPr>
          <p:nvPr>
            <p:ph type="title" idx="4294967295"/>
          </p:nvPr>
        </p:nvSpPr>
        <p:spPr/>
        <p:txBody>
          <a:bodyPr/>
          <a:lstStyle/>
          <a:p>
            <a:r>
              <a:rPr lang="en-US" altLang="zh-CN" sz="3500" b="0" smtClean="0">
                <a:solidFill>
                  <a:schemeClr val="bg1"/>
                </a:solidFill>
                <a:latin typeface="黑体" pitchFamily="2" charset="-122"/>
                <a:ea typeface="黑体" pitchFamily="2" charset="-122"/>
              </a:rPr>
              <a:t>6. </a:t>
            </a:r>
            <a:r>
              <a:rPr lang="zh-CN" altLang="en-US" sz="3500" b="0" smtClean="0">
                <a:solidFill>
                  <a:schemeClr val="bg1"/>
                </a:solidFill>
                <a:latin typeface="黑体" pitchFamily="2" charset="-122"/>
                <a:ea typeface="黑体" pitchFamily="2" charset="-122"/>
              </a:rPr>
              <a:t>存货的管理</a:t>
            </a:r>
          </a:p>
        </p:txBody>
      </p:sp>
      <p:sp>
        <p:nvSpPr>
          <p:cNvPr id="90117" name="Rectangle 7"/>
          <p:cNvSpPr>
            <a:spLocks noChangeArrowheads="1"/>
          </p:cNvSpPr>
          <p:nvPr/>
        </p:nvSpPr>
        <p:spPr bwMode="auto">
          <a:xfrm flipV="1">
            <a:off x="4140200"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0118" name="Rectangle 8"/>
          <p:cNvSpPr>
            <a:spLocks noChangeArrowheads="1"/>
          </p:cNvSpPr>
          <p:nvPr/>
        </p:nvSpPr>
        <p:spPr bwMode="auto">
          <a:xfrm>
            <a:off x="1547813" y="3213100"/>
            <a:ext cx="2087562" cy="2087563"/>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600">
                <a:solidFill>
                  <a:srgbClr val="663300"/>
                </a:solidFill>
                <a:latin typeface="宋体" charset="-122"/>
                <a:ea typeface="楷体_GB2312" pitchFamily="49" charset="-122"/>
              </a:rPr>
              <a:t>  存货包括各类材料、商品、在产品、半成品、产成品等，可以分为三大类：原材料存货、在产品存货和产成品存货。</a:t>
            </a:r>
          </a:p>
        </p:txBody>
      </p:sp>
      <p:sp>
        <p:nvSpPr>
          <p:cNvPr id="90119" name="Text Box 9"/>
          <p:cNvSpPr txBox="1">
            <a:spLocks noChangeArrowheads="1"/>
          </p:cNvSpPr>
          <p:nvPr/>
        </p:nvSpPr>
        <p:spPr bwMode="auto">
          <a:xfrm>
            <a:off x="755650" y="981075"/>
            <a:ext cx="3097213" cy="579438"/>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3200">
                <a:solidFill>
                  <a:srgbClr val="3333CC"/>
                </a:solidFill>
              </a:rPr>
              <a:t>存货规划及控制</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r>
              <a:rPr lang="zh-CN" altLang="en-US" sz="2200" b="0" smtClean="0">
                <a:solidFill>
                  <a:schemeClr val="hlink"/>
                </a:solidFill>
                <a:latin typeface="楷体_GB2312" pitchFamily="49" charset="-122"/>
                <a:ea typeface="楷体_GB2312" pitchFamily="49" charset="-122"/>
              </a:rPr>
              <a:t>存货的规划与控制</a:t>
            </a:r>
          </a:p>
        </p:txBody>
      </p:sp>
      <p:sp>
        <p:nvSpPr>
          <p:cNvPr id="91139" name="Rectangle 3"/>
          <p:cNvSpPr>
            <a:spLocks noGrp="1" noChangeArrowheads="1"/>
          </p:cNvSpPr>
          <p:nvPr>
            <p:ph type="body" sz="half" idx="4294967295"/>
          </p:nvPr>
        </p:nvSpPr>
        <p:spPr>
          <a:xfrm>
            <a:off x="1152525" y="1773238"/>
            <a:ext cx="6011863" cy="4352925"/>
          </a:xfrm>
          <a:noFill/>
        </p:spPr>
        <p:txBody>
          <a:bodyPr/>
          <a:lstStyle/>
          <a:p>
            <a:pPr>
              <a:buClr>
                <a:schemeClr val="hlink"/>
              </a:buClr>
              <a:buFont typeface="Wingdings" pitchFamily="2" charset="2"/>
              <a:buChar char="Ø"/>
            </a:pPr>
            <a:r>
              <a:rPr lang="zh-CN" altLang="en-US" sz="2600" b="1" smtClean="0">
                <a:latin typeface="楷体_GB2312" pitchFamily="49" charset="-122"/>
                <a:ea typeface="楷体_GB2312" pitchFamily="49" charset="-122"/>
              </a:rPr>
              <a:t>存货的功能</a:t>
            </a:r>
          </a:p>
          <a:p>
            <a:pPr>
              <a:buClr>
                <a:schemeClr val="hlink"/>
              </a:buClr>
              <a:buFont typeface="Wingdings" pitchFamily="2" charset="2"/>
              <a:buNone/>
            </a:pPr>
            <a:endParaRPr lang="zh-CN" altLang="en-US" sz="2600" b="1" smtClean="0">
              <a:latin typeface="楷体_GB2312" pitchFamily="49" charset="-122"/>
              <a:ea typeface="楷体_GB2312" pitchFamily="49" charset="-122"/>
            </a:endParaRPr>
          </a:p>
          <a:p>
            <a:pPr lvl="1"/>
            <a:r>
              <a:rPr lang="zh-CN" altLang="en-US" sz="2200" smtClean="0">
                <a:ea typeface="楷体_GB2312" pitchFamily="49" charset="-122"/>
              </a:rPr>
              <a:t>储存必要的原材料和在产品，可以保证生产正常进行；</a:t>
            </a:r>
          </a:p>
          <a:p>
            <a:pPr lvl="1"/>
            <a:r>
              <a:rPr lang="zh-CN" altLang="en-US" sz="2200" smtClean="0">
                <a:ea typeface="楷体_GB2312" pitchFamily="49" charset="-122"/>
              </a:rPr>
              <a:t>储备必要的产成品，有利于销售；</a:t>
            </a:r>
          </a:p>
          <a:p>
            <a:pPr lvl="1"/>
            <a:r>
              <a:rPr lang="zh-CN" altLang="en-US" sz="2200" smtClean="0">
                <a:ea typeface="楷体_GB2312" pitchFamily="49" charset="-122"/>
              </a:rPr>
              <a:t>适当储存原材料和产成品，便于组织均衡生产，降低产品成本；</a:t>
            </a:r>
          </a:p>
          <a:p>
            <a:pPr lvl="1"/>
            <a:r>
              <a:rPr lang="zh-CN" altLang="en-US" sz="2200" smtClean="0">
                <a:ea typeface="楷体_GB2312" pitchFamily="49" charset="-122"/>
              </a:rPr>
              <a:t>留有各种存货的保险储备</a:t>
            </a:r>
            <a:r>
              <a:rPr lang="zh-CN" altLang="en-US" sz="2200" smtClean="0"/>
              <a:t>，</a:t>
            </a:r>
            <a:r>
              <a:rPr lang="zh-CN" altLang="en-US" sz="2200" smtClean="0">
                <a:ea typeface="楷体_GB2312" pitchFamily="49" charset="-122"/>
              </a:rPr>
              <a:t>可以防止意外事件造成的损失。</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r>
              <a:rPr lang="zh-CN" altLang="en-US" sz="2200" smtClean="0">
                <a:solidFill>
                  <a:srgbClr val="3333CC"/>
                </a:solidFill>
                <a:latin typeface="楷体_GB2312" pitchFamily="49" charset="-122"/>
                <a:ea typeface="楷体_GB2312" pitchFamily="49" charset="-122"/>
              </a:rPr>
              <a:t>营运资本与现金周转</a:t>
            </a:r>
          </a:p>
        </p:txBody>
      </p:sp>
      <p:sp>
        <p:nvSpPr>
          <p:cNvPr id="1028" name="Rectangle 3"/>
          <p:cNvSpPr>
            <a:spLocks noGrp="1" noChangeArrowheads="1"/>
          </p:cNvSpPr>
          <p:nvPr>
            <p:ph type="body" idx="4294967295"/>
          </p:nvPr>
        </p:nvSpPr>
        <p:spPr>
          <a:xfrm>
            <a:off x="1403350" y="1719263"/>
            <a:ext cx="7283450" cy="4411662"/>
          </a:xfrm>
        </p:spPr>
        <p:txBody>
          <a:bodyPr/>
          <a:lstStyle/>
          <a:p>
            <a:endParaRPr lang="zh-CN" altLang="en-US" smtClean="0"/>
          </a:p>
        </p:txBody>
      </p:sp>
      <p:sp>
        <p:nvSpPr>
          <p:cNvPr id="1029" name="Rectangle 4"/>
          <p:cNvSpPr>
            <a:spLocks noChangeArrowheads="1"/>
          </p:cNvSpPr>
          <p:nvPr/>
        </p:nvSpPr>
        <p:spPr bwMode="auto">
          <a:xfrm>
            <a:off x="0" y="18383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5"/>
          <p:cNvGraphicFramePr>
            <a:graphicFrameLocks noChangeAspect="1"/>
          </p:cNvGraphicFramePr>
          <p:nvPr/>
        </p:nvGraphicFramePr>
        <p:xfrm>
          <a:off x="900113" y="1484313"/>
          <a:ext cx="8243887" cy="5373687"/>
        </p:xfrm>
        <a:graphic>
          <a:graphicData uri="http://schemas.openxmlformats.org/presentationml/2006/ole">
            <mc:AlternateContent xmlns:mc="http://schemas.openxmlformats.org/markup-compatibility/2006">
              <mc:Choice xmlns:v="urn:schemas-microsoft-com:vml" Requires="v">
                <p:oleObj spid="_x0000_s1045" name="SmartDraw" r:id="rId3" imgW="5833800" imgH="3182040" progId="SmartDraw.2">
                  <p:embed/>
                </p:oleObj>
              </mc:Choice>
              <mc:Fallback>
                <p:oleObj name="SmartDraw" r:id="rId3" imgW="5833800" imgH="3182040" progId="SmartDraw.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313"/>
                        <a:ext cx="8243887" cy="537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r>
              <a:rPr lang="zh-CN" altLang="en-US" sz="2200" b="0" smtClean="0">
                <a:solidFill>
                  <a:schemeClr val="hlink"/>
                </a:solidFill>
                <a:latin typeface="楷体_GB2312" pitchFamily="49" charset="-122"/>
                <a:ea typeface="楷体_GB2312" pitchFamily="49" charset="-122"/>
              </a:rPr>
              <a:t>存货的规划与控制</a:t>
            </a:r>
          </a:p>
        </p:txBody>
      </p:sp>
      <p:sp>
        <p:nvSpPr>
          <p:cNvPr id="92163" name="Rectangle 3"/>
          <p:cNvSpPr>
            <a:spLocks noGrp="1" noChangeArrowheads="1"/>
          </p:cNvSpPr>
          <p:nvPr>
            <p:ph type="body" sz="half" idx="4294967295"/>
          </p:nvPr>
        </p:nvSpPr>
        <p:spPr>
          <a:xfrm>
            <a:off x="1152525" y="1773238"/>
            <a:ext cx="6299200" cy="4352925"/>
          </a:xfrm>
          <a:noFill/>
        </p:spPr>
        <p:txBody>
          <a:bodyPr/>
          <a:lstStyle/>
          <a:p>
            <a:pPr>
              <a:buClr>
                <a:schemeClr val="hlink"/>
              </a:buClr>
              <a:buFont typeface="Wingdings" pitchFamily="2" charset="2"/>
              <a:buChar char="Ø"/>
            </a:pPr>
            <a:r>
              <a:rPr lang="zh-CN" altLang="en-US" sz="2600" b="1" smtClean="0">
                <a:latin typeface="楷体_GB2312" pitchFamily="49" charset="-122"/>
                <a:ea typeface="楷体_GB2312" pitchFamily="49" charset="-122"/>
              </a:rPr>
              <a:t>存货的成本：</a:t>
            </a:r>
          </a:p>
          <a:p>
            <a:pPr>
              <a:buClr>
                <a:schemeClr val="hlink"/>
              </a:buClr>
              <a:buFont typeface="Wingdings" pitchFamily="2" charset="2"/>
              <a:buNone/>
            </a:pPr>
            <a:endParaRPr lang="zh-CN" altLang="en-US" sz="2600" b="1" smtClean="0">
              <a:latin typeface="楷体_GB2312" pitchFamily="49" charset="-122"/>
              <a:ea typeface="楷体_GB2312" pitchFamily="49" charset="-122"/>
            </a:endParaRPr>
          </a:p>
          <a:p>
            <a:pPr lvl="1"/>
            <a:r>
              <a:rPr lang="zh-CN" altLang="en-US" sz="2200" smtClean="0">
                <a:latin typeface="楷体_GB2312" pitchFamily="49" charset="-122"/>
                <a:ea typeface="楷体_GB2312" pitchFamily="49" charset="-122"/>
              </a:rPr>
              <a:t>采购成本：由买价、运杂费等构成</a:t>
            </a:r>
            <a:endParaRPr lang="en-US" altLang="zh-CN" sz="2200" smtClean="0">
              <a:latin typeface="楷体_GB2312" pitchFamily="49" charset="-122"/>
              <a:ea typeface="楷体_GB2312" pitchFamily="49" charset="-122"/>
            </a:endParaRPr>
          </a:p>
          <a:p>
            <a:pPr lvl="1"/>
            <a:r>
              <a:rPr lang="zh-CN" altLang="en-US" sz="2200" smtClean="0">
                <a:latin typeface="楷体_GB2312" pitchFamily="49" charset="-122"/>
                <a:ea typeface="楷体_GB2312" pitchFamily="49" charset="-122"/>
              </a:rPr>
              <a:t>订货成本：为订购材料、商品而发生的成本</a:t>
            </a:r>
          </a:p>
          <a:p>
            <a:pPr lvl="1"/>
            <a:r>
              <a:rPr lang="zh-CN" altLang="en-US" sz="2200" smtClean="0">
                <a:latin typeface="楷体_GB2312" pitchFamily="49" charset="-122"/>
                <a:ea typeface="楷体_GB2312" pitchFamily="49" charset="-122"/>
              </a:rPr>
              <a:t>储存成本：在物资储存过程中发生的仓储费、搬运费、保险费、占用资金支付的利息费等</a:t>
            </a:r>
          </a:p>
          <a:p>
            <a:pPr lvl="1"/>
            <a:endParaRPr lang="en-US" altLang="zh-CN" sz="2200" smtClean="0">
              <a:latin typeface="楷体_GB2312" pitchFamily="49" charset="-122"/>
              <a:ea typeface="楷体_GB2312" pitchFamily="49" charset="-122"/>
            </a:endParaRPr>
          </a:p>
          <a:p>
            <a:pPr lvl="1">
              <a:buFont typeface="Wingdings" pitchFamily="2" charset="2"/>
              <a:buNone/>
            </a:pPr>
            <a:endParaRPr lang="zh-CN" altLang="en-US" sz="24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3438" y="3644900"/>
            <a:ext cx="4284662" cy="504825"/>
            <a:chOff x="3016" y="1933"/>
            <a:chExt cx="2798" cy="318"/>
          </a:xfrm>
        </p:grpSpPr>
        <p:sp>
          <p:nvSpPr>
            <p:cNvPr id="93191" name="Rectangle 3"/>
            <p:cNvSpPr>
              <a:spLocks noChangeArrowheads="1"/>
            </p:cNvSpPr>
            <p:nvPr/>
          </p:nvSpPr>
          <p:spPr bwMode="auto">
            <a:xfrm>
              <a:off x="3070" y="1933"/>
              <a:ext cx="2744"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3192" name="AutoShape 4"/>
            <p:cNvSpPr>
              <a:spLocks noChangeArrowheads="1"/>
            </p:cNvSpPr>
            <p:nvPr/>
          </p:nvSpPr>
          <p:spPr bwMode="auto">
            <a:xfrm>
              <a:off x="3016" y="1933"/>
              <a:ext cx="182"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93187" name="Rectangle 5"/>
          <p:cNvSpPr>
            <a:spLocks noGrp="1" noChangeArrowheads="1"/>
          </p:cNvSpPr>
          <p:nvPr>
            <p:ph type="body" idx="4294967295"/>
          </p:nvPr>
        </p:nvSpPr>
        <p:spPr>
          <a:xfrm>
            <a:off x="4284663" y="3068638"/>
            <a:ext cx="4259262" cy="3049587"/>
          </a:xfrm>
        </p:spPr>
        <p:txBody>
          <a:bodyPr/>
          <a:lstStyle/>
          <a:p>
            <a:pPr lvl="1">
              <a:lnSpc>
                <a:spcPct val="140000"/>
              </a:lnSpc>
            </a:pPr>
            <a:r>
              <a:rPr lang="zh-CN" altLang="en-US" sz="2000" b="1" smtClean="0">
                <a:latin typeface="楷体_GB2312" pitchFamily="49" charset="-122"/>
                <a:ea typeface="楷体_GB2312" pitchFamily="49" charset="-122"/>
              </a:rPr>
              <a:t>存货的功能与成本</a:t>
            </a:r>
            <a:r>
              <a:rPr lang="zh-CN" altLang="en-US" sz="2000" smtClean="0">
                <a:latin typeface="楷体_GB2312" pitchFamily="49" charset="-122"/>
                <a:ea typeface="楷体_GB2312" pitchFamily="49" charset="-122"/>
              </a:rPr>
              <a:t> </a:t>
            </a:r>
          </a:p>
          <a:p>
            <a:pPr lvl="1">
              <a:lnSpc>
                <a:spcPct val="140000"/>
              </a:lnSpc>
            </a:pPr>
            <a:r>
              <a:rPr lang="zh-CN" altLang="en-US" sz="2000" b="1" smtClean="0">
                <a:latin typeface="楷体_GB2312" pitchFamily="49" charset="-122"/>
                <a:ea typeface="楷体_GB2312" pitchFamily="49" charset="-122"/>
              </a:rPr>
              <a:t>存货规划</a:t>
            </a:r>
          </a:p>
          <a:p>
            <a:pPr lvl="1">
              <a:lnSpc>
                <a:spcPct val="140000"/>
              </a:lnSpc>
            </a:pPr>
            <a:r>
              <a:rPr lang="zh-CN" altLang="en-US" sz="2000" b="1" smtClean="0">
                <a:latin typeface="楷体_GB2312" pitchFamily="49" charset="-122"/>
                <a:ea typeface="楷体_GB2312" pitchFamily="49" charset="-122"/>
              </a:rPr>
              <a:t>存货控制</a:t>
            </a:r>
            <a:r>
              <a:rPr lang="zh-CN" altLang="en-US" sz="2000" smtClean="0">
                <a:latin typeface="楷体_GB2312" pitchFamily="49" charset="-122"/>
                <a:ea typeface="楷体_GB2312" pitchFamily="49" charset="-122"/>
              </a:rPr>
              <a:t> </a:t>
            </a:r>
          </a:p>
          <a:p>
            <a:pPr lvl="1">
              <a:lnSpc>
                <a:spcPct val="140000"/>
              </a:lnSpc>
              <a:buFont typeface="Wingdings" pitchFamily="2" charset="2"/>
              <a:buNone/>
            </a:pPr>
            <a:endParaRPr lang="zh-CN" altLang="en-US" sz="2000" smtClean="0">
              <a:latin typeface="楷体_GB2312" pitchFamily="49" charset="-122"/>
              <a:ea typeface="楷体_GB2312" pitchFamily="49" charset="-122"/>
            </a:endParaRPr>
          </a:p>
        </p:txBody>
      </p:sp>
      <p:sp>
        <p:nvSpPr>
          <p:cNvPr id="93188" name="Rectangle 7"/>
          <p:cNvSpPr>
            <a:spLocks noChangeArrowheads="1"/>
          </p:cNvSpPr>
          <p:nvPr/>
        </p:nvSpPr>
        <p:spPr bwMode="auto">
          <a:xfrm flipV="1">
            <a:off x="4140200"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3189" name="Rectangle 8"/>
          <p:cNvSpPr>
            <a:spLocks noChangeArrowheads="1"/>
          </p:cNvSpPr>
          <p:nvPr/>
        </p:nvSpPr>
        <p:spPr bwMode="auto">
          <a:xfrm>
            <a:off x="1547813" y="3213100"/>
            <a:ext cx="1584325" cy="2087563"/>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600">
                <a:solidFill>
                  <a:srgbClr val="663300"/>
                </a:solidFill>
                <a:latin typeface="宋体" charset="-122"/>
                <a:ea typeface="楷体_GB2312" pitchFamily="49" charset="-122"/>
              </a:rPr>
              <a:t>存货规划包括两个方面的内容，一是应当订购多少，二是应当何时开始订货 。</a:t>
            </a:r>
          </a:p>
        </p:txBody>
      </p:sp>
      <p:sp>
        <p:nvSpPr>
          <p:cNvPr id="93190" name="Text Box 10"/>
          <p:cNvSpPr>
            <a:spLocks noGrp="1" noChangeArrowheads="1"/>
          </p:cNvSpPr>
          <p:nvPr>
            <p:ph type="title" idx="4294967295"/>
          </p:nvPr>
        </p:nvSpPr>
        <p:spPr>
          <a:noFill/>
        </p:spPr>
        <p:txBody>
          <a:bodyPr/>
          <a:lstStyle/>
          <a:p>
            <a:pPr marL="342900" indent="-342900">
              <a:spcBef>
                <a:spcPct val="50000"/>
              </a:spcBef>
              <a:buClr>
                <a:schemeClr val="accent2"/>
              </a:buClr>
              <a:buSzPct val="70000"/>
              <a:buFont typeface="Wingdings" pitchFamily="2" charset="2"/>
              <a:buNone/>
            </a:pPr>
            <a:r>
              <a:rPr lang="zh-CN" altLang="en-US" sz="3200" smtClean="0"/>
              <a:t>存货规划及控制</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idx="4294967295"/>
          </p:nvPr>
        </p:nvSpPr>
        <p:spPr/>
        <p:txBody>
          <a:bodyPr/>
          <a:lstStyle/>
          <a:p>
            <a:r>
              <a:rPr lang="zh-CN" altLang="en-US" sz="2400" b="0" smtClean="0">
                <a:solidFill>
                  <a:schemeClr val="hlink"/>
                </a:solidFill>
                <a:latin typeface="楷体_GB2312" pitchFamily="49" charset="-122"/>
                <a:ea typeface="楷体_GB2312" pitchFamily="49" charset="-122"/>
              </a:rPr>
              <a:t>存货规划</a:t>
            </a:r>
          </a:p>
        </p:txBody>
      </p:sp>
      <p:graphicFrame>
        <p:nvGraphicFramePr>
          <p:cNvPr id="14338" name="Object 31"/>
          <p:cNvGraphicFramePr>
            <a:graphicFrameLocks noGrp="1" noChangeAspect="1"/>
          </p:cNvGraphicFramePr>
          <p:nvPr>
            <p:ph sz="half" idx="4294967295"/>
          </p:nvPr>
        </p:nvGraphicFramePr>
        <p:xfrm>
          <a:off x="2051050" y="4149725"/>
          <a:ext cx="1079500" cy="366713"/>
        </p:xfrm>
        <a:graphic>
          <a:graphicData uri="http://schemas.openxmlformats.org/presentationml/2006/ole">
            <mc:AlternateContent xmlns:mc="http://schemas.openxmlformats.org/markup-compatibility/2006">
              <mc:Choice xmlns:v="urn:schemas-microsoft-com:vml" Requires="v">
                <p:oleObj spid="_x0000_s13371" name="Equation" r:id="rId3" imgW="672840" imgH="228600" progId="Equation.DSMT4">
                  <p:embed/>
                </p:oleObj>
              </mc:Choice>
              <mc:Fallback>
                <p:oleObj name="Equation" r:id="rId3" imgW="672840" imgH="228600"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149725"/>
                        <a:ext cx="10795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Rectangle 3"/>
          <p:cNvSpPr>
            <a:spLocks noChangeArrowheads="1"/>
          </p:cNvSpPr>
          <p:nvPr/>
        </p:nvSpPr>
        <p:spPr bwMode="auto">
          <a:xfrm>
            <a:off x="1403350" y="1773238"/>
            <a:ext cx="1296988" cy="503237"/>
          </a:xfrm>
          <a:prstGeom prst="rect">
            <a:avLst/>
          </a:prstGeom>
          <a:solidFill>
            <a:schemeClr val="accent2"/>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ea typeface="楷体_GB2312" pitchFamily="49" charset="-122"/>
              </a:rPr>
              <a:t>经济批量</a:t>
            </a:r>
            <a:endParaRPr lang="zh-CN" altLang="en-US" sz="1800" b="0">
              <a:ea typeface="楷体_GB2312" pitchFamily="49" charset="-122"/>
            </a:endParaRPr>
          </a:p>
        </p:txBody>
      </p:sp>
      <p:sp>
        <p:nvSpPr>
          <p:cNvPr id="14343" name="Rectangle 6"/>
          <p:cNvSpPr>
            <a:spLocks noChangeArrowheads="1"/>
          </p:cNvSpPr>
          <p:nvPr/>
        </p:nvSpPr>
        <p:spPr bwMode="auto">
          <a:xfrm>
            <a:off x="4308475" y="2984500"/>
            <a:ext cx="527050" cy="457200"/>
          </a:xfrm>
          <a:prstGeom prst="rect">
            <a:avLst/>
          </a:prstGeom>
          <a:noFill/>
          <a:ln w="9525">
            <a:noFill/>
            <a:miter lim="800000"/>
            <a:headEnd/>
            <a:tailEnd/>
          </a:ln>
        </p:spPr>
        <p:txBody>
          <a:bodyPr wrap="none" anchor="ctr">
            <a:spAutoFit/>
          </a:bodyPr>
          <a:lstStyle/>
          <a:p>
            <a:pPr marL="342900" indent="-342900" algn="ctr"/>
            <a:endParaRPr lang="zh-CN" altLang="en-US"/>
          </a:p>
        </p:txBody>
      </p:sp>
      <p:sp>
        <p:nvSpPr>
          <p:cNvPr id="14344" name="Rectangle 9"/>
          <p:cNvSpPr>
            <a:spLocks noChangeArrowheads="1"/>
          </p:cNvSpPr>
          <p:nvPr/>
        </p:nvSpPr>
        <p:spPr bwMode="auto">
          <a:xfrm>
            <a:off x="1042988" y="4724400"/>
            <a:ext cx="3168650" cy="1069975"/>
          </a:xfrm>
          <a:prstGeom prst="rect">
            <a:avLst/>
          </a:prstGeom>
          <a:noFill/>
          <a:ln w="9525">
            <a:noFill/>
            <a:miter lim="800000"/>
            <a:headEnd/>
            <a:tailEnd/>
          </a:ln>
        </p:spPr>
        <p:txBody>
          <a:bodyPr anchor="ctr">
            <a:spAutoFit/>
          </a:bodyPr>
          <a:lstStyle/>
          <a:p>
            <a:pPr eaLnBrk="1" hangingPunct="1">
              <a:spcBef>
                <a:spcPct val="0"/>
              </a:spcBef>
              <a:buClrTx/>
              <a:buSzTx/>
              <a:buFontTx/>
              <a:buNone/>
            </a:pPr>
            <a:r>
              <a:rPr lang="en-US" altLang="zh-CN" sz="1600" b="0">
                <a:latin typeface="楷体_GB2312" pitchFamily="49" charset="-122"/>
                <a:ea typeface="楷体_GB2312" pitchFamily="49" charset="-122"/>
              </a:rPr>
              <a:t>A</a:t>
            </a:r>
            <a:r>
              <a:rPr lang="zh-CN" altLang="en-US" sz="1600" b="0">
                <a:latin typeface="楷体_GB2312" pitchFamily="49" charset="-122"/>
                <a:ea typeface="楷体_GB2312" pitchFamily="49" charset="-122"/>
              </a:rPr>
              <a:t>代表全年需要量</a:t>
            </a:r>
          </a:p>
          <a:p>
            <a:pPr eaLnBrk="1" hangingPunct="1">
              <a:spcBef>
                <a:spcPct val="0"/>
              </a:spcBef>
              <a:buClrTx/>
              <a:buSzTx/>
              <a:buFontTx/>
              <a:buNone/>
            </a:pPr>
            <a:r>
              <a:rPr lang="en-US" altLang="zh-CN" sz="1600" b="0">
                <a:latin typeface="楷体_GB2312" pitchFamily="49" charset="-122"/>
                <a:ea typeface="楷体_GB2312" pitchFamily="49" charset="-122"/>
              </a:rPr>
              <a:t>Q</a:t>
            </a:r>
            <a:r>
              <a:rPr lang="zh-CN" altLang="en-US" sz="1600" b="0">
                <a:latin typeface="楷体_GB2312" pitchFamily="49" charset="-122"/>
                <a:ea typeface="楷体_GB2312" pitchFamily="49" charset="-122"/>
              </a:rPr>
              <a:t>代表每批订货量</a:t>
            </a:r>
          </a:p>
          <a:p>
            <a:pPr eaLnBrk="1" hangingPunct="1">
              <a:spcBef>
                <a:spcPct val="0"/>
              </a:spcBef>
              <a:buClrTx/>
              <a:buSzTx/>
              <a:buFontTx/>
              <a:buNone/>
            </a:pPr>
            <a:r>
              <a:rPr lang="en-US" altLang="zh-CN" sz="1600" b="0">
                <a:latin typeface="楷体_GB2312" pitchFamily="49" charset="-122"/>
                <a:ea typeface="楷体_GB2312" pitchFamily="49" charset="-122"/>
              </a:rPr>
              <a:t>F</a:t>
            </a:r>
            <a:r>
              <a:rPr lang="zh-CN" altLang="en-US" sz="1600" b="0">
                <a:latin typeface="楷体_GB2312" pitchFamily="49" charset="-122"/>
                <a:ea typeface="楷体_GB2312" pitchFamily="49" charset="-122"/>
              </a:rPr>
              <a:t>代表每批订货成本，</a:t>
            </a:r>
          </a:p>
          <a:p>
            <a:pPr eaLnBrk="1" hangingPunct="1">
              <a:spcBef>
                <a:spcPct val="0"/>
              </a:spcBef>
              <a:buClrTx/>
              <a:buSzTx/>
              <a:buFontTx/>
              <a:buNone/>
            </a:pPr>
            <a:r>
              <a:rPr lang="en-US" altLang="zh-CN" sz="1600" b="0">
                <a:latin typeface="楷体_GB2312" pitchFamily="49" charset="-122"/>
                <a:ea typeface="楷体_GB2312" pitchFamily="49" charset="-122"/>
              </a:rPr>
              <a:t>H</a:t>
            </a:r>
            <a:r>
              <a:rPr lang="zh-CN" altLang="en-US" sz="1600" b="0">
                <a:latin typeface="楷体_GB2312" pitchFamily="49" charset="-122"/>
                <a:ea typeface="楷体_GB2312" pitchFamily="49" charset="-122"/>
              </a:rPr>
              <a:t>代表每件存货的年储存成本</a:t>
            </a:r>
            <a:r>
              <a:rPr lang="zh-CN" altLang="en-US" sz="1600" b="0"/>
              <a:t> </a:t>
            </a:r>
          </a:p>
        </p:txBody>
      </p:sp>
      <p:sp>
        <p:nvSpPr>
          <p:cNvPr id="14345" name="Rectangle 10"/>
          <p:cNvSpPr>
            <a:spLocks noChangeArrowheads="1"/>
          </p:cNvSpPr>
          <p:nvPr/>
        </p:nvSpPr>
        <p:spPr bwMode="auto">
          <a:xfrm>
            <a:off x="0" y="2205038"/>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grpSp>
        <p:nvGrpSpPr>
          <p:cNvPr id="2" name="Group 34"/>
          <p:cNvGrpSpPr>
            <a:grpSpLocks/>
          </p:cNvGrpSpPr>
          <p:nvPr/>
        </p:nvGrpSpPr>
        <p:grpSpPr bwMode="auto">
          <a:xfrm>
            <a:off x="4140200" y="3068638"/>
            <a:ext cx="4176713" cy="3168650"/>
            <a:chOff x="2608" y="1162"/>
            <a:chExt cx="2501" cy="1836"/>
          </a:xfrm>
        </p:grpSpPr>
        <p:sp>
          <p:nvSpPr>
            <p:cNvPr id="14352" name="Rectangle 13"/>
            <p:cNvSpPr>
              <a:spLocks noChangeArrowheads="1"/>
            </p:cNvSpPr>
            <p:nvPr/>
          </p:nvSpPr>
          <p:spPr bwMode="auto">
            <a:xfrm>
              <a:off x="3560" y="1888"/>
              <a:ext cx="453" cy="295"/>
            </a:xfrm>
            <a:prstGeom prst="rect">
              <a:avLst/>
            </a:prstGeom>
            <a:solidFill>
              <a:srgbClr val="FFFFFF"/>
            </a:solidFill>
            <a:ln w="9525">
              <a:noFill/>
              <a:miter lim="800000"/>
              <a:headEnd/>
              <a:tailEnd/>
            </a:ln>
          </p:spPr>
          <p:txBody>
            <a:bodyPr/>
            <a:lstStyle/>
            <a:p>
              <a:pPr marL="342900" indent="-342900" algn="just">
                <a:buFont typeface="Wingdings" pitchFamily="2" charset="2"/>
                <a:buNone/>
              </a:pPr>
              <a:r>
                <a:rPr lang="en-US" altLang="zh-CN" sz="1400" b="0">
                  <a:latin typeface="Times New Roman" pitchFamily="18" charset="0"/>
                </a:rPr>
                <a:t>Q</a:t>
              </a:r>
              <a:r>
                <a:rPr lang="en-US" altLang="zh-CN" sz="1400" b="0" baseline="30000">
                  <a:latin typeface="Times New Roman" pitchFamily="18" charset="0"/>
                </a:rPr>
                <a:t>*</a:t>
              </a:r>
              <a:endParaRPr lang="en-US" altLang="zh-CN" sz="1400"/>
            </a:p>
          </p:txBody>
        </p:sp>
        <p:sp>
          <p:nvSpPr>
            <p:cNvPr id="14353" name="Rectangle 14"/>
            <p:cNvSpPr>
              <a:spLocks noChangeArrowheads="1"/>
            </p:cNvSpPr>
            <p:nvPr/>
          </p:nvSpPr>
          <p:spPr bwMode="auto">
            <a:xfrm>
              <a:off x="4105" y="2160"/>
              <a:ext cx="687" cy="294"/>
            </a:xfrm>
            <a:prstGeom prst="rect">
              <a:avLst/>
            </a:prstGeom>
            <a:solidFill>
              <a:srgbClr val="FFFFFF"/>
            </a:solidFill>
            <a:ln w="9525">
              <a:noFill/>
              <a:miter lim="800000"/>
              <a:headEnd/>
              <a:tailEnd/>
            </a:ln>
          </p:spPr>
          <p:txBody>
            <a:bodyPr/>
            <a:lstStyle/>
            <a:p>
              <a:pPr marL="342900" indent="-342900" algn="just">
                <a:buFont typeface="Wingdings" pitchFamily="2" charset="2"/>
                <a:buNone/>
              </a:pPr>
              <a:r>
                <a:rPr lang="zh-CN" altLang="en-US" sz="1400" b="0">
                  <a:latin typeface="Times New Roman" pitchFamily="18" charset="0"/>
                </a:rPr>
                <a:t>订货成本</a:t>
              </a:r>
            </a:p>
          </p:txBody>
        </p:sp>
        <p:sp>
          <p:nvSpPr>
            <p:cNvPr id="14354" name="Rectangle 15"/>
            <p:cNvSpPr>
              <a:spLocks noChangeArrowheads="1"/>
            </p:cNvSpPr>
            <p:nvPr/>
          </p:nvSpPr>
          <p:spPr bwMode="auto">
            <a:xfrm>
              <a:off x="4096" y="1162"/>
              <a:ext cx="686" cy="294"/>
            </a:xfrm>
            <a:prstGeom prst="rect">
              <a:avLst/>
            </a:prstGeom>
            <a:solidFill>
              <a:srgbClr val="FFFFFF"/>
            </a:solidFill>
            <a:ln w="9525">
              <a:noFill/>
              <a:miter lim="800000"/>
              <a:headEnd/>
              <a:tailEnd/>
            </a:ln>
          </p:spPr>
          <p:txBody>
            <a:bodyPr/>
            <a:lstStyle/>
            <a:p>
              <a:pPr marL="342900" indent="-342900" algn="just">
                <a:buFont typeface="Wingdings" pitchFamily="2" charset="2"/>
                <a:buNone/>
              </a:pPr>
              <a:r>
                <a:rPr lang="zh-CN" altLang="en-US" sz="1400" b="0">
                  <a:latin typeface="Times New Roman" pitchFamily="18" charset="0"/>
                </a:rPr>
                <a:t>储存成本</a:t>
              </a:r>
            </a:p>
          </p:txBody>
        </p:sp>
        <p:sp>
          <p:nvSpPr>
            <p:cNvPr id="14355" name="Line 16"/>
            <p:cNvSpPr>
              <a:spLocks noChangeShapeType="1"/>
            </p:cNvSpPr>
            <p:nvPr/>
          </p:nvSpPr>
          <p:spPr bwMode="auto">
            <a:xfrm>
              <a:off x="2951" y="1162"/>
              <a:ext cx="0" cy="1472"/>
            </a:xfrm>
            <a:prstGeom prst="line">
              <a:avLst/>
            </a:prstGeom>
            <a:noFill/>
            <a:ln w="19050">
              <a:solidFill>
                <a:srgbClr val="000000"/>
              </a:solidFill>
              <a:round/>
              <a:headEnd type="triangle" w="med" len="med"/>
              <a:tailEnd/>
            </a:ln>
          </p:spPr>
          <p:txBody>
            <a:bodyPr/>
            <a:lstStyle/>
            <a:p>
              <a:endParaRPr lang="zh-CN" altLang="en-US"/>
            </a:p>
          </p:txBody>
        </p:sp>
        <p:sp>
          <p:nvSpPr>
            <p:cNvPr id="14356" name="Line 17"/>
            <p:cNvSpPr>
              <a:spLocks noChangeShapeType="1"/>
            </p:cNvSpPr>
            <p:nvPr/>
          </p:nvSpPr>
          <p:spPr bwMode="auto">
            <a:xfrm>
              <a:off x="2951" y="2634"/>
              <a:ext cx="1831" cy="0"/>
            </a:xfrm>
            <a:prstGeom prst="line">
              <a:avLst/>
            </a:prstGeom>
            <a:noFill/>
            <a:ln w="19050">
              <a:solidFill>
                <a:srgbClr val="000000"/>
              </a:solidFill>
              <a:round/>
              <a:headEnd/>
              <a:tailEnd type="triangle" w="med" len="med"/>
            </a:ln>
          </p:spPr>
          <p:txBody>
            <a:bodyPr/>
            <a:lstStyle/>
            <a:p>
              <a:endParaRPr lang="zh-CN" altLang="en-US"/>
            </a:p>
          </p:txBody>
        </p:sp>
        <p:sp>
          <p:nvSpPr>
            <p:cNvPr id="14357" name="Arc 18"/>
            <p:cNvSpPr>
              <a:spLocks/>
            </p:cNvSpPr>
            <p:nvPr/>
          </p:nvSpPr>
          <p:spPr bwMode="auto">
            <a:xfrm rot="10800000">
              <a:off x="3180" y="1162"/>
              <a:ext cx="1602" cy="1374"/>
            </a:xfrm>
            <a:custGeom>
              <a:avLst/>
              <a:gdLst>
                <a:gd name="T0" fmla="*/ 0 w 21600"/>
                <a:gd name="T1" fmla="*/ 0 h 21600"/>
                <a:gd name="T2" fmla="*/ 119 w 21600"/>
                <a:gd name="T3" fmla="*/ 87 h 21600"/>
                <a:gd name="T4" fmla="*/ 0 w 21600"/>
                <a:gd name="T5" fmla="*/ 8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rot="10800000"/>
            <a:lstStyle/>
            <a:p>
              <a:pPr marL="342900" indent="-342900"/>
              <a:endParaRPr lang="zh-CN" altLang="en-US"/>
            </a:p>
          </p:txBody>
        </p:sp>
        <p:sp>
          <p:nvSpPr>
            <p:cNvPr id="14358" name="Rectangle 19"/>
            <p:cNvSpPr>
              <a:spLocks noChangeArrowheads="1"/>
            </p:cNvSpPr>
            <p:nvPr/>
          </p:nvSpPr>
          <p:spPr bwMode="auto">
            <a:xfrm>
              <a:off x="2608" y="1162"/>
              <a:ext cx="343" cy="687"/>
            </a:xfrm>
            <a:prstGeom prst="rect">
              <a:avLst/>
            </a:prstGeom>
            <a:noFill/>
            <a:ln w="9525">
              <a:noFill/>
              <a:miter lim="800000"/>
              <a:headEnd/>
              <a:tailEnd/>
            </a:ln>
          </p:spPr>
          <p:txBody>
            <a:bodyPr vert="eaVert"/>
            <a:lstStyle/>
            <a:p>
              <a:pPr marL="342900" indent="-342900" algn="just">
                <a:buFont typeface="Wingdings" pitchFamily="2" charset="2"/>
                <a:buNone/>
              </a:pPr>
              <a:r>
                <a:rPr lang="zh-CN" altLang="en-US" sz="1400" b="0">
                  <a:latin typeface="Times New Roman" pitchFamily="18" charset="0"/>
                </a:rPr>
                <a:t>存货成本</a:t>
              </a:r>
              <a:endParaRPr lang="zh-CN" altLang="en-US" sz="1400"/>
            </a:p>
          </p:txBody>
        </p:sp>
        <p:sp>
          <p:nvSpPr>
            <p:cNvPr id="14359" name="Rectangle 20"/>
            <p:cNvSpPr>
              <a:spLocks noChangeArrowheads="1"/>
            </p:cNvSpPr>
            <p:nvPr/>
          </p:nvSpPr>
          <p:spPr bwMode="auto">
            <a:xfrm>
              <a:off x="4422" y="2704"/>
              <a:ext cx="687" cy="294"/>
            </a:xfrm>
            <a:prstGeom prst="rect">
              <a:avLst/>
            </a:prstGeom>
            <a:noFill/>
            <a:ln w="9525">
              <a:noFill/>
              <a:miter lim="800000"/>
              <a:headEnd/>
              <a:tailEnd/>
            </a:ln>
          </p:spPr>
          <p:txBody>
            <a:bodyPr/>
            <a:lstStyle/>
            <a:p>
              <a:pPr marL="342900" indent="-342900" algn="just">
                <a:buFont typeface="Wingdings" pitchFamily="2" charset="2"/>
                <a:buNone/>
              </a:pPr>
              <a:r>
                <a:rPr lang="zh-CN" altLang="en-US" sz="1400" b="0">
                  <a:latin typeface="Times New Roman" pitchFamily="18" charset="0"/>
                </a:rPr>
                <a:t>订货量</a:t>
              </a:r>
              <a:endParaRPr lang="zh-CN" altLang="en-US" sz="1400"/>
            </a:p>
          </p:txBody>
        </p:sp>
        <p:sp>
          <p:nvSpPr>
            <p:cNvPr id="14360" name="Line 21"/>
            <p:cNvSpPr>
              <a:spLocks noChangeShapeType="1"/>
            </p:cNvSpPr>
            <p:nvPr/>
          </p:nvSpPr>
          <p:spPr bwMode="auto">
            <a:xfrm>
              <a:off x="2951" y="2144"/>
              <a:ext cx="687" cy="0"/>
            </a:xfrm>
            <a:prstGeom prst="line">
              <a:avLst/>
            </a:prstGeom>
            <a:noFill/>
            <a:ln w="12700">
              <a:solidFill>
                <a:srgbClr val="000000"/>
              </a:solidFill>
              <a:prstDash val="lgDash"/>
              <a:round/>
              <a:headEnd/>
              <a:tailEnd/>
            </a:ln>
          </p:spPr>
          <p:txBody>
            <a:bodyPr/>
            <a:lstStyle/>
            <a:p>
              <a:endParaRPr lang="zh-CN" altLang="en-US"/>
            </a:p>
          </p:txBody>
        </p:sp>
        <p:sp>
          <p:nvSpPr>
            <p:cNvPr id="14361" name="Line 22"/>
            <p:cNvSpPr>
              <a:spLocks noChangeShapeType="1"/>
            </p:cNvSpPr>
            <p:nvPr/>
          </p:nvSpPr>
          <p:spPr bwMode="auto">
            <a:xfrm>
              <a:off x="3638" y="2144"/>
              <a:ext cx="0" cy="490"/>
            </a:xfrm>
            <a:prstGeom prst="line">
              <a:avLst/>
            </a:prstGeom>
            <a:noFill/>
            <a:ln w="12700">
              <a:solidFill>
                <a:srgbClr val="000000"/>
              </a:solidFill>
              <a:prstDash val="lgDash"/>
              <a:round/>
              <a:headEnd/>
              <a:tailEnd/>
            </a:ln>
          </p:spPr>
          <p:txBody>
            <a:bodyPr/>
            <a:lstStyle/>
            <a:p>
              <a:endParaRPr lang="zh-CN" altLang="en-US"/>
            </a:p>
          </p:txBody>
        </p:sp>
        <p:sp>
          <p:nvSpPr>
            <p:cNvPr id="14362" name="Line 23"/>
            <p:cNvSpPr>
              <a:spLocks noChangeShapeType="1"/>
            </p:cNvSpPr>
            <p:nvPr/>
          </p:nvSpPr>
          <p:spPr bwMode="auto">
            <a:xfrm flipV="1">
              <a:off x="2951" y="1358"/>
              <a:ext cx="1831" cy="1276"/>
            </a:xfrm>
            <a:prstGeom prst="line">
              <a:avLst/>
            </a:prstGeom>
            <a:noFill/>
            <a:ln w="19050">
              <a:solidFill>
                <a:srgbClr val="000000"/>
              </a:solidFill>
              <a:round/>
              <a:headEnd/>
              <a:tailEnd/>
            </a:ln>
          </p:spPr>
          <p:txBody>
            <a:bodyPr/>
            <a:lstStyle/>
            <a:p>
              <a:endParaRPr lang="zh-CN" altLang="en-US"/>
            </a:p>
          </p:txBody>
        </p:sp>
      </p:grpSp>
      <p:sp>
        <p:nvSpPr>
          <p:cNvPr id="14347" name="Text Box 24"/>
          <p:cNvSpPr txBox="1">
            <a:spLocks noChangeArrowheads="1"/>
          </p:cNvSpPr>
          <p:nvPr/>
        </p:nvSpPr>
        <p:spPr bwMode="auto">
          <a:xfrm>
            <a:off x="4356100" y="4005263"/>
            <a:ext cx="576263" cy="45720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en-US" altLang="zh-CN" b="0">
                <a:latin typeface="宋体" charset="-122"/>
              </a:rPr>
              <a:t>o</a:t>
            </a:r>
          </a:p>
        </p:txBody>
      </p:sp>
      <p:sp>
        <p:nvSpPr>
          <p:cNvPr id="14348" name="Text Box 25"/>
          <p:cNvSpPr txBox="1">
            <a:spLocks noChangeArrowheads="1"/>
          </p:cNvSpPr>
          <p:nvPr/>
        </p:nvSpPr>
        <p:spPr bwMode="auto">
          <a:xfrm>
            <a:off x="1116013" y="2924175"/>
            <a:ext cx="1152525" cy="33655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600" b="0">
                <a:ea typeface="楷体_GB2312" pitchFamily="49" charset="-122"/>
              </a:rPr>
              <a:t>经济批量</a:t>
            </a:r>
            <a:r>
              <a:rPr lang="en-US" altLang="zh-CN" sz="1600" b="0">
                <a:ea typeface="楷体_GB2312" pitchFamily="49" charset="-122"/>
              </a:rPr>
              <a:t>=</a:t>
            </a:r>
          </a:p>
        </p:txBody>
      </p:sp>
      <p:graphicFrame>
        <p:nvGraphicFramePr>
          <p:cNvPr id="14339" name="Object 28"/>
          <p:cNvGraphicFramePr>
            <a:graphicFrameLocks noChangeAspect="1"/>
          </p:cNvGraphicFramePr>
          <p:nvPr/>
        </p:nvGraphicFramePr>
        <p:xfrm>
          <a:off x="2124075" y="3357563"/>
          <a:ext cx="1152525" cy="636587"/>
        </p:xfrm>
        <a:graphic>
          <a:graphicData uri="http://schemas.openxmlformats.org/presentationml/2006/ole">
            <mc:AlternateContent xmlns:mc="http://schemas.openxmlformats.org/markup-compatibility/2006">
              <mc:Choice xmlns:v="urn:schemas-microsoft-com:vml" Requires="v">
                <p:oleObj spid="_x0000_s13372" name="Equation" r:id="rId5" imgW="826576" imgH="457796" progId="Equation.DSMT4">
                  <p:embed/>
                </p:oleObj>
              </mc:Choice>
              <mc:Fallback>
                <p:oleObj name="Equation" r:id="rId5" imgW="826576" imgH="457796"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357563"/>
                        <a:ext cx="1152525"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9" name="Text Box 30"/>
          <p:cNvSpPr txBox="1">
            <a:spLocks noChangeArrowheads="1"/>
          </p:cNvSpPr>
          <p:nvPr/>
        </p:nvSpPr>
        <p:spPr bwMode="auto">
          <a:xfrm>
            <a:off x="1187450" y="3500438"/>
            <a:ext cx="1152525" cy="33655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600" b="0">
                <a:ea typeface="楷体_GB2312" pitchFamily="49" charset="-122"/>
              </a:rPr>
              <a:t>经济批数</a:t>
            </a:r>
            <a:endParaRPr lang="en-US" altLang="zh-CN" sz="1600" b="0">
              <a:ea typeface="楷体_GB2312" pitchFamily="49" charset="-122"/>
            </a:endParaRPr>
          </a:p>
        </p:txBody>
      </p:sp>
      <p:sp>
        <p:nvSpPr>
          <p:cNvPr id="14350" name="Text Box 33"/>
          <p:cNvSpPr txBox="1">
            <a:spLocks noChangeArrowheads="1"/>
          </p:cNvSpPr>
          <p:nvPr/>
        </p:nvSpPr>
        <p:spPr bwMode="auto">
          <a:xfrm>
            <a:off x="1258888" y="4149725"/>
            <a:ext cx="1152525" cy="336550"/>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1600" b="0">
                <a:ea typeface="楷体_GB2312" pitchFamily="49" charset="-122"/>
              </a:rPr>
              <a:t>总成本</a:t>
            </a:r>
            <a:endParaRPr lang="en-US" altLang="zh-CN" sz="1600" b="0">
              <a:ea typeface="楷体_GB2312" pitchFamily="49" charset="-122"/>
            </a:endParaRPr>
          </a:p>
        </p:txBody>
      </p:sp>
      <p:sp>
        <p:nvSpPr>
          <p:cNvPr id="14351" name="Text Box 36"/>
          <p:cNvSpPr txBox="1">
            <a:spLocks noChangeArrowheads="1"/>
          </p:cNvSpPr>
          <p:nvPr/>
        </p:nvSpPr>
        <p:spPr bwMode="auto">
          <a:xfrm>
            <a:off x="4211638" y="1773238"/>
            <a:ext cx="3384550" cy="641350"/>
          </a:xfrm>
          <a:prstGeom prst="rect">
            <a:avLst/>
          </a:prstGeom>
          <a:noFill/>
          <a:ln w="9525" algn="ctr">
            <a:noFill/>
            <a:miter lim="800000"/>
            <a:headEnd/>
            <a:tailEnd/>
          </a:ln>
        </p:spPr>
        <p:txBody>
          <a:bodyPr>
            <a:spAutoFit/>
          </a:bodyPr>
          <a:lstStyle/>
          <a:p>
            <a:pPr marL="342900" indent="-342900"/>
            <a:r>
              <a:rPr lang="zh-CN" altLang="en-US" sz="1800" b="0">
                <a:ea typeface="楷体_GB2312" pitchFamily="49" charset="-122"/>
              </a:rPr>
              <a:t>一定时期储存成本和订货成本总和最低的采购批量</a:t>
            </a:r>
            <a:endParaRPr lang="zh-CN" altLang="en-US" sz="1800" b="0">
              <a:solidFill>
                <a:schemeClr val="hlink"/>
              </a:solidFill>
              <a:ea typeface="楷体_GB2312" pitchFamily="49" charset="-122"/>
            </a:endParaRPr>
          </a:p>
        </p:txBody>
      </p:sp>
      <p:graphicFrame>
        <p:nvGraphicFramePr>
          <p:cNvPr id="14340" name="Object 38"/>
          <p:cNvGraphicFramePr>
            <a:graphicFrameLocks noGrp="1" noChangeAspect="1"/>
          </p:cNvGraphicFramePr>
          <p:nvPr>
            <p:ph sz="half" idx="4294967295"/>
          </p:nvPr>
        </p:nvGraphicFramePr>
        <p:xfrm>
          <a:off x="2195513" y="2781300"/>
          <a:ext cx="576262" cy="530225"/>
        </p:xfrm>
        <a:graphic>
          <a:graphicData uri="http://schemas.openxmlformats.org/presentationml/2006/ole">
            <mc:AlternateContent xmlns:mc="http://schemas.openxmlformats.org/markup-compatibility/2006">
              <mc:Choice xmlns:v="urn:schemas-microsoft-com:vml" Requires="v">
                <p:oleObj spid="_x0000_s13373" name="Equation" r:id="rId7" imgW="482400" imgH="444240" progId="Equation.DSMT4">
                  <p:embed/>
                </p:oleObj>
              </mc:Choice>
              <mc:Fallback>
                <p:oleObj name="Equation" r:id="rId7" imgW="482400" imgH="44424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57626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p:txBody>
          <a:bodyPr/>
          <a:lstStyle/>
          <a:p>
            <a:r>
              <a:rPr lang="zh-CN" altLang="en-US" sz="2400" b="0" smtClean="0">
                <a:solidFill>
                  <a:schemeClr val="hlink"/>
                </a:solidFill>
                <a:latin typeface="楷体_GB2312" pitchFamily="49" charset="-122"/>
                <a:ea typeface="楷体_GB2312" pitchFamily="49" charset="-122"/>
              </a:rPr>
              <a:t>存货规划</a:t>
            </a:r>
          </a:p>
        </p:txBody>
      </p:sp>
      <p:sp>
        <p:nvSpPr>
          <p:cNvPr id="15366" name="Rectangle 3"/>
          <p:cNvSpPr>
            <a:spLocks noGrp="1" noChangeArrowheads="1"/>
          </p:cNvSpPr>
          <p:nvPr>
            <p:ph type="body" sz="half" idx="4294967295"/>
          </p:nvPr>
        </p:nvSpPr>
        <p:spPr>
          <a:xfrm>
            <a:off x="2555875" y="1268413"/>
            <a:ext cx="5262563" cy="1366837"/>
          </a:xfrm>
        </p:spPr>
        <p:txBody>
          <a:bodyPr/>
          <a:lstStyle/>
          <a:p>
            <a:pPr>
              <a:lnSpc>
                <a:spcPct val="90000"/>
              </a:lnSpc>
              <a:buFont typeface="Wingdings" pitchFamily="2" charset="2"/>
              <a:buNone/>
            </a:pPr>
            <a:r>
              <a:rPr lang="zh-CN" altLang="en-US" sz="1600" b="1" smtClean="0">
                <a:latin typeface="楷体_GB2312" pitchFamily="49" charset="-122"/>
                <a:ea typeface="楷体_GB2312" pitchFamily="49" charset="-122"/>
              </a:rPr>
              <a:t>新宇公司全年需要甲零件</a:t>
            </a:r>
            <a:r>
              <a:rPr lang="en-US" altLang="zh-CN" sz="1600" b="1" smtClean="0">
                <a:latin typeface="楷体_GB2312" pitchFamily="49" charset="-122"/>
                <a:ea typeface="楷体_GB2312" pitchFamily="49" charset="-122"/>
              </a:rPr>
              <a:t>1200</a:t>
            </a:r>
            <a:r>
              <a:rPr lang="zh-CN" altLang="en-US" sz="1600" b="1" smtClean="0">
                <a:latin typeface="楷体_GB2312" pitchFamily="49" charset="-122"/>
                <a:ea typeface="楷体_GB2312" pitchFamily="49" charset="-122"/>
              </a:rPr>
              <a:t>件，每次订货的成本为</a:t>
            </a:r>
            <a:r>
              <a:rPr lang="en-US" altLang="zh-CN" sz="1600" b="1" smtClean="0">
                <a:latin typeface="楷体_GB2312" pitchFamily="49" charset="-122"/>
                <a:ea typeface="楷体_GB2312" pitchFamily="49" charset="-122"/>
              </a:rPr>
              <a:t>400</a:t>
            </a:r>
          </a:p>
          <a:p>
            <a:pPr>
              <a:lnSpc>
                <a:spcPct val="90000"/>
              </a:lnSpc>
              <a:buFont typeface="Wingdings" pitchFamily="2" charset="2"/>
              <a:buNone/>
            </a:pPr>
            <a:r>
              <a:rPr lang="zh-CN" altLang="en-US" sz="1600" b="1" smtClean="0">
                <a:latin typeface="楷体_GB2312" pitchFamily="49" charset="-122"/>
                <a:ea typeface="楷体_GB2312" pitchFamily="49" charset="-122"/>
              </a:rPr>
              <a:t>元，每件存货的年储存成本为</a:t>
            </a:r>
            <a:r>
              <a:rPr lang="en-US" altLang="zh-CN" sz="1600" b="1" smtClean="0">
                <a:latin typeface="楷体_GB2312" pitchFamily="49" charset="-122"/>
                <a:ea typeface="楷体_GB2312" pitchFamily="49" charset="-122"/>
              </a:rPr>
              <a:t>6</a:t>
            </a:r>
            <a:r>
              <a:rPr lang="zh-CN" altLang="en-US" sz="1600" b="1" smtClean="0">
                <a:latin typeface="楷体_GB2312" pitchFamily="49" charset="-122"/>
                <a:ea typeface="楷体_GB2312" pitchFamily="49" charset="-122"/>
              </a:rPr>
              <a:t>元。计算新宇公司的经济</a:t>
            </a:r>
          </a:p>
          <a:p>
            <a:pPr>
              <a:lnSpc>
                <a:spcPct val="90000"/>
              </a:lnSpc>
              <a:buFont typeface="Wingdings" pitchFamily="2" charset="2"/>
              <a:buNone/>
            </a:pPr>
            <a:r>
              <a:rPr lang="zh-CN" altLang="en-US" sz="1600" b="1" smtClean="0">
                <a:latin typeface="楷体_GB2312" pitchFamily="49" charset="-122"/>
                <a:ea typeface="楷体_GB2312" pitchFamily="49" charset="-122"/>
              </a:rPr>
              <a:t>批量如下：</a:t>
            </a:r>
          </a:p>
          <a:p>
            <a:pPr>
              <a:lnSpc>
                <a:spcPct val="90000"/>
              </a:lnSpc>
              <a:buFont typeface="Wingdings" pitchFamily="2" charset="2"/>
              <a:buNone/>
            </a:pPr>
            <a:endParaRPr lang="zh-CN" altLang="en-US" smtClean="0"/>
          </a:p>
        </p:txBody>
      </p:sp>
      <p:sp>
        <p:nvSpPr>
          <p:cNvPr id="15367" name="Oval 4"/>
          <p:cNvSpPr>
            <a:spLocks noChangeArrowheads="1"/>
          </p:cNvSpPr>
          <p:nvPr/>
        </p:nvSpPr>
        <p:spPr bwMode="auto">
          <a:xfrm>
            <a:off x="755650" y="1628775"/>
            <a:ext cx="936625" cy="647700"/>
          </a:xfrm>
          <a:prstGeom prst="ellipse">
            <a:avLst/>
          </a:prstGeom>
          <a:solidFill>
            <a:srgbClr val="FFFF00"/>
          </a:solidFill>
          <a:ln w="9525">
            <a:solidFill>
              <a:schemeClr val="tx1"/>
            </a:solidFill>
            <a:round/>
            <a:headEnd/>
            <a:tailEnd/>
          </a:ln>
        </p:spPr>
        <p:txBody>
          <a:bodyPr wrap="none" anchor="ctr"/>
          <a:lstStyle/>
          <a:p>
            <a:pPr algn="ctr" eaLnBrk="1" hangingPunct="1">
              <a:spcBef>
                <a:spcPct val="0"/>
              </a:spcBef>
              <a:buClrTx/>
              <a:buSzTx/>
              <a:buFontTx/>
              <a:buNone/>
            </a:pPr>
            <a:r>
              <a:rPr lang="zh-CN" altLang="en-US" sz="1800">
                <a:latin typeface="楷体_GB2312" pitchFamily="49" charset="-122"/>
                <a:ea typeface="楷体_GB2312" pitchFamily="49" charset="-122"/>
              </a:rPr>
              <a:t>例 题</a:t>
            </a:r>
          </a:p>
        </p:txBody>
      </p:sp>
      <p:sp>
        <p:nvSpPr>
          <p:cNvPr id="15368" name="Rectangle 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graphicFrame>
        <p:nvGraphicFramePr>
          <p:cNvPr id="15362" name="Object 12"/>
          <p:cNvGraphicFramePr>
            <a:graphicFrameLocks noChangeAspect="1"/>
          </p:cNvGraphicFramePr>
          <p:nvPr/>
        </p:nvGraphicFramePr>
        <p:xfrm>
          <a:off x="2987675" y="2276475"/>
          <a:ext cx="4392613" cy="598488"/>
        </p:xfrm>
        <a:graphic>
          <a:graphicData uri="http://schemas.openxmlformats.org/presentationml/2006/ole">
            <mc:AlternateContent xmlns:mc="http://schemas.openxmlformats.org/markup-compatibility/2006">
              <mc:Choice xmlns:v="urn:schemas-microsoft-com:vml" Requires="v">
                <p:oleObj spid="_x0000_s14395" name="Equation" r:id="rId3" imgW="3287873" imgH="444307" progId="Equation.DSMT4">
                  <p:embed/>
                </p:oleObj>
              </mc:Choice>
              <mc:Fallback>
                <p:oleObj name="Equation" r:id="rId3" imgW="3287873" imgH="444307"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276475"/>
                        <a:ext cx="4392613"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11"/>
          <p:cNvGraphicFramePr>
            <a:graphicFrameLocks noChangeAspect="1"/>
          </p:cNvGraphicFramePr>
          <p:nvPr/>
        </p:nvGraphicFramePr>
        <p:xfrm>
          <a:off x="3059113" y="2924175"/>
          <a:ext cx="3673475" cy="612775"/>
        </p:xfrm>
        <a:graphic>
          <a:graphicData uri="http://schemas.openxmlformats.org/presentationml/2006/ole">
            <mc:AlternateContent xmlns:mc="http://schemas.openxmlformats.org/markup-compatibility/2006">
              <mc:Choice xmlns:v="urn:schemas-microsoft-com:vml" Requires="v">
                <p:oleObj spid="_x0000_s14396" name="Equation" r:id="rId5" imgW="2743200" imgH="457200" progId="Equation.DSMT4">
                  <p:embed/>
                </p:oleObj>
              </mc:Choice>
              <mc:Fallback>
                <p:oleObj name="Equation" r:id="rId5" imgW="2743200" imgH="4572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924175"/>
                        <a:ext cx="367347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13"/>
          <p:cNvSpPr>
            <a:spLocks noChangeArrowheads="1"/>
          </p:cNvSpPr>
          <p:nvPr/>
        </p:nvSpPr>
        <p:spPr bwMode="auto">
          <a:xfrm>
            <a:off x="0" y="2976563"/>
            <a:ext cx="9144000" cy="0"/>
          </a:xfrm>
          <a:prstGeom prst="rect">
            <a:avLst/>
          </a:prstGeom>
          <a:noFill/>
          <a:ln w="9525" algn="ctr">
            <a:noFill/>
            <a:miter lim="800000"/>
            <a:headEnd/>
            <a:tailEnd/>
          </a:ln>
        </p:spPr>
        <p:txBody>
          <a:bodyPr wrap="none" anchor="ctr">
            <a:spAutoFit/>
          </a:bodyPr>
          <a:lstStyle/>
          <a:p>
            <a:pPr marL="342900" indent="-342900" algn="ctr"/>
            <a:endParaRPr lang="zh-CN" altLang="en-US"/>
          </a:p>
        </p:txBody>
      </p:sp>
      <p:sp>
        <p:nvSpPr>
          <p:cNvPr id="15370" name="Rectangle 14"/>
          <p:cNvSpPr>
            <a:spLocks noChangeArrowheads="1"/>
          </p:cNvSpPr>
          <p:nvPr/>
        </p:nvSpPr>
        <p:spPr bwMode="auto">
          <a:xfrm>
            <a:off x="0" y="3424238"/>
            <a:ext cx="9144000" cy="0"/>
          </a:xfrm>
          <a:prstGeom prst="rect">
            <a:avLst/>
          </a:prstGeom>
          <a:noFill/>
          <a:ln w="9525" algn="ctr">
            <a:noFill/>
            <a:miter lim="800000"/>
            <a:headEnd/>
            <a:tailEnd/>
          </a:ln>
        </p:spPr>
        <p:txBody>
          <a:bodyPr wrap="none" anchor="ctr">
            <a:spAutoFit/>
          </a:bodyPr>
          <a:lstStyle/>
          <a:p>
            <a:pPr marL="342900" indent="-342900" algn="ctr"/>
            <a:endParaRPr lang="zh-CN" altLang="en-US"/>
          </a:p>
        </p:txBody>
      </p:sp>
      <p:sp>
        <p:nvSpPr>
          <p:cNvPr id="15371" name="Rectangle 16"/>
          <p:cNvSpPr>
            <a:spLocks noChangeArrowheads="1"/>
          </p:cNvSpPr>
          <p:nvPr/>
        </p:nvSpPr>
        <p:spPr bwMode="auto">
          <a:xfrm>
            <a:off x="0" y="3309938"/>
            <a:ext cx="9144000" cy="0"/>
          </a:xfrm>
          <a:prstGeom prst="rect">
            <a:avLst/>
          </a:prstGeom>
          <a:noFill/>
          <a:ln w="9525" algn="ctr">
            <a:noFill/>
            <a:miter lim="800000"/>
            <a:headEnd/>
            <a:tailEnd/>
          </a:ln>
        </p:spPr>
        <p:txBody>
          <a:bodyPr wrap="none" anchor="ctr">
            <a:spAutoFit/>
          </a:bodyPr>
          <a:lstStyle/>
          <a:p>
            <a:pPr marL="342900" indent="-342900" algn="ctr"/>
            <a:endParaRPr lang="zh-CN" altLang="en-US"/>
          </a:p>
        </p:txBody>
      </p:sp>
      <p:graphicFrame>
        <p:nvGraphicFramePr>
          <p:cNvPr id="15364" name="Object 15"/>
          <p:cNvGraphicFramePr>
            <a:graphicFrameLocks noChangeAspect="1"/>
          </p:cNvGraphicFramePr>
          <p:nvPr/>
        </p:nvGraphicFramePr>
        <p:xfrm>
          <a:off x="2987675" y="3573463"/>
          <a:ext cx="4824413" cy="334962"/>
        </p:xfrm>
        <a:graphic>
          <a:graphicData uri="http://schemas.openxmlformats.org/presentationml/2006/ole">
            <mc:AlternateContent xmlns:mc="http://schemas.openxmlformats.org/markup-compatibility/2006">
              <mc:Choice xmlns:v="urn:schemas-microsoft-com:vml" Requires="v">
                <p:oleObj spid="_x0000_s14397" name="Equation" r:id="rId7" imgW="3427512" imgH="241195" progId="Equation.DSMT4">
                  <p:embed/>
                </p:oleObj>
              </mc:Choice>
              <mc:Fallback>
                <p:oleObj name="Equation" r:id="rId7" imgW="3427512" imgH="241195"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573463"/>
                        <a:ext cx="4824413"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2" name="AutoShape 17"/>
          <p:cNvSpPr>
            <a:spLocks noChangeArrowheads="1"/>
          </p:cNvSpPr>
          <p:nvPr/>
        </p:nvSpPr>
        <p:spPr bwMode="auto">
          <a:xfrm>
            <a:off x="684213" y="2636838"/>
            <a:ext cx="1511300" cy="287337"/>
          </a:xfrm>
          <a:prstGeom prst="chevron">
            <a:avLst>
              <a:gd name="adj" fmla="val 131492"/>
            </a:avLst>
          </a:prstGeom>
          <a:solidFill>
            <a:srgbClr val="FFCC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ea typeface="楷体_GB2312" pitchFamily="49" charset="-122"/>
              </a:rPr>
              <a:t>公式法</a:t>
            </a:r>
          </a:p>
        </p:txBody>
      </p:sp>
      <p:sp>
        <p:nvSpPr>
          <p:cNvPr id="15373" name="AutoShape 18"/>
          <p:cNvSpPr>
            <a:spLocks noChangeArrowheads="1"/>
          </p:cNvSpPr>
          <p:nvPr/>
        </p:nvSpPr>
        <p:spPr bwMode="auto">
          <a:xfrm>
            <a:off x="684213" y="4941888"/>
            <a:ext cx="1582737" cy="287337"/>
          </a:xfrm>
          <a:prstGeom prst="chevron">
            <a:avLst>
              <a:gd name="adj" fmla="val 137707"/>
            </a:avLst>
          </a:prstGeom>
          <a:solidFill>
            <a:srgbClr val="FFCC99"/>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ea typeface="楷体_GB2312" pitchFamily="49" charset="-122"/>
              </a:rPr>
              <a:t>逐批测试法</a:t>
            </a:r>
            <a:r>
              <a:rPr lang="zh-CN" altLang="en-US"/>
              <a:t> </a:t>
            </a:r>
          </a:p>
        </p:txBody>
      </p:sp>
      <p:graphicFrame>
        <p:nvGraphicFramePr>
          <p:cNvPr id="143671" name="Group 311"/>
          <p:cNvGraphicFramePr>
            <a:graphicFrameLocks noGrp="1"/>
          </p:cNvGraphicFramePr>
          <p:nvPr>
            <p:ph sz="half" idx="4294967295"/>
          </p:nvPr>
        </p:nvGraphicFramePr>
        <p:xfrm>
          <a:off x="2555875" y="4076700"/>
          <a:ext cx="6227763" cy="2085660"/>
        </p:xfrm>
        <a:graphic>
          <a:graphicData uri="http://schemas.openxmlformats.org/drawingml/2006/table">
            <a:tbl>
              <a:tblPr/>
              <a:tblGrid>
                <a:gridCol w="1949450"/>
                <a:gridCol w="1154113"/>
                <a:gridCol w="625475"/>
                <a:gridCol w="623887"/>
                <a:gridCol w="622300"/>
                <a:gridCol w="625475"/>
                <a:gridCol w="627063"/>
              </a:tblGrid>
              <a:tr h="4222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项目</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6">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各种批量</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78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订购批数（批）</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订购批量（件）</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年储存成本（元）</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720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年订货成本（元）</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年总成本合计（元）</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2720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3000</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gridSpan="7">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*全年需要量</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=1200</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件</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idx="4294967295"/>
          </p:nvPr>
        </p:nvSpPr>
        <p:spPr/>
        <p:txBody>
          <a:bodyPr/>
          <a:lstStyle/>
          <a:p>
            <a:r>
              <a:rPr lang="zh-CN" altLang="en-US" sz="2800" b="0" smtClean="0">
                <a:solidFill>
                  <a:schemeClr val="hlink"/>
                </a:solidFill>
                <a:latin typeface="楷体_GB2312" pitchFamily="49" charset="-122"/>
                <a:ea typeface="楷体_GB2312" pitchFamily="49" charset="-122"/>
              </a:rPr>
              <a:t>存货规划</a:t>
            </a:r>
          </a:p>
        </p:txBody>
      </p:sp>
      <p:sp>
        <p:nvSpPr>
          <p:cNvPr id="16390" name="Rectangle 3"/>
          <p:cNvSpPr>
            <a:spLocks noChangeArrowheads="1"/>
          </p:cNvSpPr>
          <p:nvPr/>
        </p:nvSpPr>
        <p:spPr bwMode="auto">
          <a:xfrm>
            <a:off x="1258888" y="1916113"/>
            <a:ext cx="2160587" cy="792162"/>
          </a:xfrm>
          <a:prstGeom prst="rect">
            <a:avLst/>
          </a:prstGeom>
          <a:solidFill>
            <a:schemeClr val="accent2"/>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ea typeface="楷体_GB2312" pitchFamily="49" charset="-122"/>
              </a:rPr>
              <a:t>存货的再订货点</a:t>
            </a:r>
          </a:p>
        </p:txBody>
      </p:sp>
      <p:sp>
        <p:nvSpPr>
          <p:cNvPr id="16391" name="Rectangle 4"/>
          <p:cNvSpPr>
            <a:spLocks noChangeArrowheads="1"/>
          </p:cNvSpPr>
          <p:nvPr/>
        </p:nvSpPr>
        <p:spPr bwMode="auto">
          <a:xfrm>
            <a:off x="1619250" y="2924175"/>
            <a:ext cx="7056438" cy="503238"/>
          </a:xfrm>
          <a:prstGeom prst="rect">
            <a:avLst/>
          </a:prstGeom>
          <a:noFill/>
          <a:ln w="9525">
            <a:noFill/>
            <a:miter lim="800000"/>
            <a:headEnd/>
            <a:tailEnd/>
          </a:ln>
        </p:spPr>
        <p:txBody>
          <a:bodyPr/>
          <a:lstStyle/>
          <a:p>
            <a:pPr marL="342900" indent="-342900">
              <a:buClr>
                <a:schemeClr val="tx2"/>
              </a:buClr>
            </a:pPr>
            <a:r>
              <a:rPr lang="zh-CN" altLang="en-US" sz="2100" b="0">
                <a:ea typeface="楷体_GB2312" pitchFamily="49" charset="-122"/>
              </a:rPr>
              <a:t>订货点：订购下一批存货时本批存货的储存量。</a:t>
            </a:r>
          </a:p>
        </p:txBody>
      </p:sp>
      <p:sp>
        <p:nvSpPr>
          <p:cNvPr id="16392" name="Rectangle 5"/>
          <p:cNvSpPr>
            <a:spLocks noChangeArrowheads="1"/>
          </p:cNvSpPr>
          <p:nvPr/>
        </p:nvSpPr>
        <p:spPr bwMode="auto">
          <a:xfrm>
            <a:off x="1619250" y="3429000"/>
            <a:ext cx="7524750" cy="1511300"/>
          </a:xfrm>
          <a:prstGeom prst="rect">
            <a:avLst/>
          </a:prstGeom>
          <a:noFill/>
          <a:ln w="9525">
            <a:noFill/>
            <a:miter lim="800000"/>
            <a:headEnd/>
            <a:tailEnd/>
          </a:ln>
        </p:spPr>
        <p:txBody>
          <a:bodyPr/>
          <a:lstStyle/>
          <a:p>
            <a:pPr marL="342900" indent="-342900">
              <a:buClr>
                <a:schemeClr val="tx2"/>
              </a:buClr>
            </a:pPr>
            <a:r>
              <a:rPr lang="zh-CN" altLang="en-US" sz="2100" b="0">
                <a:latin typeface="楷体_GB2312" pitchFamily="49" charset="-122"/>
                <a:ea typeface="楷体_GB2312" pitchFamily="49" charset="-122"/>
              </a:rPr>
              <a:t>影响订货点的因素</a:t>
            </a:r>
          </a:p>
          <a:p>
            <a:pPr marL="692150" lvl="1" indent="-347663"/>
            <a:r>
              <a:rPr lang="zh-CN" altLang="en-US" sz="2200" b="0">
                <a:latin typeface="楷体_GB2312" pitchFamily="49" charset="-122"/>
                <a:ea typeface="楷体_GB2312" pitchFamily="49" charset="-122"/>
              </a:rPr>
              <a:t>原材料的使用率，即每天消耗的数量</a:t>
            </a:r>
            <a:endParaRPr lang="en-US" altLang="zh-CN" sz="2200" b="0">
              <a:latin typeface="楷体_GB2312" pitchFamily="49" charset="-122"/>
              <a:ea typeface="楷体_GB2312" pitchFamily="49" charset="-122"/>
            </a:endParaRPr>
          </a:p>
          <a:p>
            <a:pPr marL="692150" lvl="1" indent="-347663"/>
            <a:r>
              <a:rPr lang="zh-CN" altLang="en-US" sz="2200" b="0">
                <a:latin typeface="楷体_GB2312" pitchFamily="49" charset="-122"/>
                <a:ea typeface="楷体_GB2312" pitchFamily="49" charset="-122"/>
              </a:rPr>
              <a:t>在途时间：从发出订单到货物验收完毕所用的时间</a:t>
            </a:r>
          </a:p>
        </p:txBody>
      </p:sp>
      <p:sp>
        <p:nvSpPr>
          <p:cNvPr id="16393" name="Rectangle 6"/>
          <p:cNvSpPr>
            <a:spLocks noChangeArrowheads="1"/>
          </p:cNvSpPr>
          <p:nvPr/>
        </p:nvSpPr>
        <p:spPr bwMode="auto">
          <a:xfrm>
            <a:off x="1619250" y="4797425"/>
            <a:ext cx="6443663" cy="504825"/>
          </a:xfrm>
          <a:prstGeom prst="rect">
            <a:avLst/>
          </a:prstGeom>
          <a:noFill/>
          <a:ln w="9525">
            <a:noFill/>
            <a:miter lim="800000"/>
            <a:headEnd/>
            <a:tailEnd/>
          </a:ln>
        </p:spPr>
        <p:txBody>
          <a:bodyPr/>
          <a:lstStyle/>
          <a:p>
            <a:pPr marL="342900" indent="-342900">
              <a:buClr>
                <a:schemeClr val="tx2"/>
              </a:buClr>
            </a:pPr>
            <a:r>
              <a:rPr lang="zh-CN" altLang="en-US" sz="2100" b="0">
                <a:ea typeface="楷体_GB2312" pitchFamily="49" charset="-122"/>
              </a:rPr>
              <a:t>确定订货点的公式：</a:t>
            </a:r>
          </a:p>
          <a:p>
            <a:pPr marL="342900" indent="-342900">
              <a:buClr>
                <a:schemeClr val="tx2"/>
              </a:buClr>
              <a:buFont typeface="Wingdings" pitchFamily="2" charset="2"/>
              <a:buNone/>
            </a:pPr>
            <a:endParaRPr lang="zh-CN" altLang="en-US" sz="2100" b="0">
              <a:ea typeface="楷体_GB2312" pitchFamily="49" charset="-122"/>
            </a:endParaRPr>
          </a:p>
        </p:txBody>
      </p:sp>
      <p:sp>
        <p:nvSpPr>
          <p:cNvPr id="1639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6" name="Object 8"/>
          <p:cNvGraphicFramePr>
            <a:graphicFrameLocks noChangeAspect="1"/>
          </p:cNvGraphicFramePr>
          <p:nvPr/>
        </p:nvGraphicFramePr>
        <p:xfrm>
          <a:off x="7019925" y="3860800"/>
          <a:ext cx="261938" cy="288925"/>
        </p:xfrm>
        <a:graphic>
          <a:graphicData uri="http://schemas.openxmlformats.org/presentationml/2006/ole">
            <mc:AlternateContent xmlns:mc="http://schemas.openxmlformats.org/markup-compatibility/2006">
              <mc:Choice xmlns:v="urn:schemas-microsoft-com:vml" Requires="v">
                <p:oleObj spid="_x0000_s15419" name="Equation" r:id="rId3" imgW="126720" imgH="139680" progId="Equation.DSMT4">
                  <p:embed/>
                </p:oleObj>
              </mc:Choice>
              <mc:Fallback>
                <p:oleObj name="Equation" r:id="rId3" imgW="126720" imgH="1396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860800"/>
                        <a:ext cx="261938"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5" name="Rectangle 9"/>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7" name="Object 10"/>
          <p:cNvGraphicFramePr>
            <a:graphicFrameLocks noChangeAspect="1"/>
          </p:cNvGraphicFramePr>
          <p:nvPr/>
        </p:nvGraphicFramePr>
        <p:xfrm>
          <a:off x="5219700" y="4868863"/>
          <a:ext cx="1014413" cy="409575"/>
        </p:xfrm>
        <a:graphic>
          <a:graphicData uri="http://schemas.openxmlformats.org/presentationml/2006/ole">
            <mc:AlternateContent xmlns:mc="http://schemas.openxmlformats.org/markup-compatibility/2006">
              <mc:Choice xmlns:v="urn:schemas-microsoft-com:vml" Requires="v">
                <p:oleObj spid="_x0000_s15420" name="Equation" r:id="rId5" imgW="431640" imgH="177480" progId="Equation.DSMT4">
                  <p:embed/>
                </p:oleObj>
              </mc:Choice>
              <mc:Fallback>
                <p:oleObj name="Equation" r:id="rId5" imgW="431640" imgH="1774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868863"/>
                        <a:ext cx="1014413" cy="409575"/>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6" name="Rectangle 11"/>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graphicFrame>
        <p:nvGraphicFramePr>
          <p:cNvPr id="16388" name="Object 13"/>
          <p:cNvGraphicFramePr>
            <a:graphicFrameLocks noGrp="1" noChangeAspect="1"/>
          </p:cNvGraphicFramePr>
          <p:nvPr>
            <p:ph idx="4294967295"/>
          </p:nvPr>
        </p:nvGraphicFramePr>
        <p:xfrm>
          <a:off x="8675688" y="4292600"/>
          <a:ext cx="166687" cy="287338"/>
        </p:xfrm>
        <a:graphic>
          <a:graphicData uri="http://schemas.openxmlformats.org/presentationml/2006/ole">
            <mc:AlternateContent xmlns:mc="http://schemas.openxmlformats.org/markup-compatibility/2006">
              <mc:Choice xmlns:v="urn:schemas-microsoft-com:vml" Requires="v">
                <p:oleObj spid="_x0000_s15421" name="Equation" r:id="rId7" imgW="88560" imgH="152280" progId="Equation.DSMT4">
                  <p:embed/>
                </p:oleObj>
              </mc:Choice>
              <mc:Fallback>
                <p:oleObj name="Equation" r:id="rId7" imgW="88560" imgH="15228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75688" y="4292600"/>
                        <a:ext cx="166687"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lstStyle/>
          <a:p>
            <a:r>
              <a:rPr lang="zh-CN" altLang="en-US" sz="2800" b="0" smtClean="0">
                <a:solidFill>
                  <a:schemeClr val="hlink"/>
                </a:solidFill>
                <a:latin typeface="楷体_GB2312" pitchFamily="49" charset="-122"/>
                <a:ea typeface="楷体_GB2312" pitchFamily="49" charset="-122"/>
              </a:rPr>
              <a:t>存货规划</a:t>
            </a:r>
          </a:p>
        </p:txBody>
      </p:sp>
      <p:sp>
        <p:nvSpPr>
          <p:cNvPr id="17412" name="Rectangle 3"/>
          <p:cNvSpPr>
            <a:spLocks noChangeArrowheads="1"/>
          </p:cNvSpPr>
          <p:nvPr/>
        </p:nvSpPr>
        <p:spPr bwMode="auto">
          <a:xfrm>
            <a:off x="1258888" y="1773238"/>
            <a:ext cx="2160587" cy="792162"/>
          </a:xfrm>
          <a:prstGeom prst="rect">
            <a:avLst/>
          </a:prstGeom>
          <a:solidFill>
            <a:schemeClr val="accent2"/>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ea typeface="楷体_GB2312" pitchFamily="49" charset="-122"/>
              </a:rPr>
              <a:t>保险储备</a:t>
            </a:r>
          </a:p>
        </p:txBody>
      </p:sp>
      <p:sp>
        <p:nvSpPr>
          <p:cNvPr id="17413" name="Rectangle 4"/>
          <p:cNvSpPr>
            <a:spLocks noGrp="1" noChangeArrowheads="1"/>
          </p:cNvSpPr>
          <p:nvPr>
            <p:ph type="body" idx="4294967295"/>
          </p:nvPr>
        </p:nvSpPr>
        <p:spPr>
          <a:xfrm>
            <a:off x="4067175" y="1700213"/>
            <a:ext cx="4176713" cy="1544637"/>
          </a:xfrm>
          <a:solidFill>
            <a:srgbClr val="FFFFFF"/>
          </a:solidFill>
        </p:spPr>
        <p:txBody>
          <a:bodyPr/>
          <a:lstStyle/>
          <a:p>
            <a:pPr>
              <a:buClr>
                <a:schemeClr val="accent2"/>
              </a:buClr>
            </a:pPr>
            <a:r>
              <a:rPr lang="zh-CN" altLang="en-US" sz="1800" smtClean="0">
                <a:ea typeface="楷体_GB2312" pitchFamily="49" charset="-122"/>
              </a:rPr>
              <a:t>为了保证企业正常的生产经营，一般企业都不会允许库存原料降低为零，而是会保留一个库存储备，这个库存就叫做保险储备。</a:t>
            </a:r>
          </a:p>
          <a:p>
            <a:pPr>
              <a:buClr>
                <a:schemeClr val="accent2"/>
              </a:buClr>
            </a:pPr>
            <a:endParaRPr lang="zh-CN" altLang="en-US" sz="1800" smtClean="0">
              <a:ea typeface="楷体_GB2312" pitchFamily="49" charset="-122"/>
            </a:endParaRPr>
          </a:p>
        </p:txBody>
      </p:sp>
      <p:sp>
        <p:nvSpPr>
          <p:cNvPr id="17414" name="Rectangle 5"/>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pPr marL="342900" indent="-342900" algn="ctr"/>
            <a:endParaRPr lang="zh-CN" altLang="en-US"/>
          </a:p>
        </p:txBody>
      </p:sp>
      <p:graphicFrame>
        <p:nvGraphicFramePr>
          <p:cNvPr id="17410" name="Object 7"/>
          <p:cNvGraphicFramePr>
            <a:graphicFrameLocks noChangeAspect="1"/>
          </p:cNvGraphicFramePr>
          <p:nvPr/>
        </p:nvGraphicFramePr>
        <p:xfrm>
          <a:off x="900113" y="3429000"/>
          <a:ext cx="7488237" cy="3240088"/>
        </p:xfrm>
        <a:graphic>
          <a:graphicData uri="http://schemas.openxmlformats.org/presentationml/2006/ole">
            <mc:AlternateContent xmlns:mc="http://schemas.openxmlformats.org/markup-compatibility/2006">
              <mc:Choice xmlns:v="urn:schemas-microsoft-com:vml" Requires="v">
                <p:oleObj spid="_x0000_s16405" r:id="rId3" imgW="5839968" imgH="2555748" progId="SmartDraw.2">
                  <p:embed/>
                </p:oleObj>
              </mc:Choice>
              <mc:Fallback>
                <p:oleObj r:id="rId3" imgW="5839968" imgH="2555748"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b="7112"/>
                      <a:stretch>
                        <a:fillRect/>
                      </a:stretch>
                    </p:blipFill>
                    <p:spPr bwMode="auto">
                      <a:xfrm>
                        <a:off x="900113" y="3429000"/>
                        <a:ext cx="7488237" cy="324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idx="4294967295"/>
          </p:nvPr>
        </p:nvSpPr>
        <p:spPr/>
        <p:txBody>
          <a:bodyPr/>
          <a:lstStyle/>
          <a:p>
            <a:r>
              <a:rPr lang="zh-CN" altLang="en-US" sz="3200" b="0" smtClean="0">
                <a:solidFill>
                  <a:schemeClr val="hlink"/>
                </a:solidFill>
                <a:latin typeface="楷体_GB2312" pitchFamily="49" charset="-122"/>
                <a:ea typeface="楷体_GB2312" pitchFamily="49" charset="-122"/>
              </a:rPr>
              <a:t>存货规划</a:t>
            </a:r>
          </a:p>
        </p:txBody>
      </p:sp>
      <p:sp>
        <p:nvSpPr>
          <p:cNvPr id="18437" name="Rectangle 8"/>
          <p:cNvSpPr>
            <a:spLocks noGrp="1" noChangeArrowheads="1"/>
          </p:cNvSpPr>
          <p:nvPr>
            <p:ph type="body" sz="half" idx="4294967295"/>
          </p:nvPr>
        </p:nvSpPr>
        <p:spPr>
          <a:xfrm>
            <a:off x="1187450" y="2924175"/>
            <a:ext cx="7354888" cy="2630488"/>
          </a:xfrm>
        </p:spPr>
        <p:txBody>
          <a:bodyPr/>
          <a:lstStyle/>
          <a:p>
            <a:r>
              <a:rPr lang="zh-CN" altLang="en-US" sz="2400" smtClean="0">
                <a:latin typeface="楷体_GB2312" pitchFamily="49" charset="-122"/>
                <a:ea typeface="楷体_GB2312" pitchFamily="49" charset="-122"/>
              </a:rPr>
              <a:t>保险储备</a:t>
            </a:r>
            <a:r>
              <a:rPr lang="en-US" altLang="zh-CN" sz="2400" smtClean="0">
                <a:latin typeface="楷体_GB2312" pitchFamily="49" charset="-122"/>
                <a:ea typeface="楷体_GB2312" pitchFamily="49" charset="-122"/>
              </a:rPr>
              <a:t>S</a:t>
            </a:r>
            <a:r>
              <a:rPr lang="zh-CN" altLang="en-US" sz="2400" smtClean="0">
                <a:latin typeface="楷体_GB2312" pitchFamily="49" charset="-122"/>
                <a:ea typeface="楷体_GB2312" pitchFamily="49" charset="-122"/>
              </a:rPr>
              <a:t>的计算公式</a:t>
            </a:r>
            <a:r>
              <a:rPr lang="zh-CN" altLang="en-US" sz="2600" smtClean="0"/>
              <a:t> ：</a:t>
            </a:r>
          </a:p>
          <a:p>
            <a:endParaRPr lang="zh-CN" altLang="en-US" sz="2600" smtClean="0"/>
          </a:p>
          <a:p>
            <a:endParaRPr lang="zh-CN" altLang="en-US" sz="2600" smtClean="0"/>
          </a:p>
          <a:p>
            <a:r>
              <a:rPr lang="zh-CN" altLang="en-US" sz="2400" smtClean="0">
                <a:latin typeface="楷体_GB2312" pitchFamily="49" charset="-122"/>
                <a:ea typeface="楷体_GB2312" pitchFamily="49" charset="-122"/>
              </a:rPr>
              <a:t>考虑保险储备情况下的再订货点： </a:t>
            </a:r>
          </a:p>
        </p:txBody>
      </p:sp>
      <p:graphicFrame>
        <p:nvGraphicFramePr>
          <p:cNvPr id="18434" name="Object 9"/>
          <p:cNvGraphicFramePr>
            <a:graphicFrameLocks noGrp="1" noChangeAspect="1"/>
          </p:cNvGraphicFramePr>
          <p:nvPr>
            <p:ph sz="quarter" idx="4294967295"/>
          </p:nvPr>
        </p:nvGraphicFramePr>
        <p:xfrm>
          <a:off x="1908175" y="3573463"/>
          <a:ext cx="1727200" cy="714375"/>
        </p:xfrm>
        <a:graphic>
          <a:graphicData uri="http://schemas.openxmlformats.org/presentationml/2006/ole">
            <mc:AlternateContent xmlns:mc="http://schemas.openxmlformats.org/markup-compatibility/2006">
              <mc:Choice xmlns:v="urn:schemas-microsoft-com:vml" Requires="v">
                <p:oleObj spid="_x0000_s17448" name="Equation" r:id="rId3" imgW="952200" imgH="393480" progId="Equation.DSMT4">
                  <p:embed/>
                </p:oleObj>
              </mc:Choice>
              <mc:Fallback>
                <p:oleObj name="Equation" r:id="rId3" imgW="952200" imgH="3934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573463"/>
                        <a:ext cx="17272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8" name="Rectangle 3"/>
          <p:cNvSpPr>
            <a:spLocks noChangeArrowheads="1"/>
          </p:cNvSpPr>
          <p:nvPr/>
        </p:nvSpPr>
        <p:spPr bwMode="auto">
          <a:xfrm>
            <a:off x="1258888" y="1773238"/>
            <a:ext cx="2160587" cy="792162"/>
          </a:xfrm>
          <a:prstGeom prst="rect">
            <a:avLst/>
          </a:prstGeom>
          <a:solidFill>
            <a:schemeClr val="accent2"/>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ea typeface="楷体_GB2312" pitchFamily="49" charset="-122"/>
              </a:rPr>
              <a:t>保险储备</a:t>
            </a:r>
          </a:p>
        </p:txBody>
      </p:sp>
      <p:sp>
        <p:nvSpPr>
          <p:cNvPr id="18439" name="Rectangle 5"/>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18440" name="Rectangle 6"/>
          <p:cNvSpPr>
            <a:spLocks noChangeArrowheads="1"/>
          </p:cNvSpPr>
          <p:nvPr/>
        </p:nvSpPr>
        <p:spPr bwMode="auto">
          <a:xfrm>
            <a:off x="0" y="22431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8435" name="Object 11"/>
          <p:cNvGraphicFramePr>
            <a:graphicFrameLocks noGrp="1" noChangeAspect="1"/>
          </p:cNvGraphicFramePr>
          <p:nvPr>
            <p:ph sz="quarter" idx="4294967295"/>
          </p:nvPr>
        </p:nvGraphicFramePr>
        <p:xfrm>
          <a:off x="1908175" y="5157788"/>
          <a:ext cx="3671888" cy="1030287"/>
        </p:xfrm>
        <a:graphic>
          <a:graphicData uri="http://schemas.openxmlformats.org/presentationml/2006/ole">
            <mc:AlternateContent xmlns:mc="http://schemas.openxmlformats.org/markup-compatibility/2006">
              <mc:Choice xmlns:v="urn:schemas-microsoft-com:vml" Requires="v">
                <p:oleObj spid="_x0000_s17449" name="Equation" r:id="rId5" imgW="2044440" imgH="609480" progId="Equation.DSMT4">
                  <p:embed/>
                </p:oleObj>
              </mc:Choice>
              <mc:Fallback>
                <p:oleObj name="Equation" r:id="rId5" imgW="2044440" imgH="60948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157788"/>
                        <a:ext cx="3671888"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p:txBody>
          <a:bodyPr/>
          <a:lstStyle/>
          <a:p>
            <a:r>
              <a:rPr lang="zh-CN" altLang="en-US" sz="2800" b="0" smtClean="0">
                <a:solidFill>
                  <a:schemeClr val="hlink"/>
                </a:solidFill>
                <a:latin typeface="楷体_GB2312" pitchFamily="49" charset="-122"/>
                <a:ea typeface="楷体_GB2312" pitchFamily="49" charset="-122"/>
              </a:rPr>
              <a:t>存货规划</a:t>
            </a:r>
          </a:p>
        </p:txBody>
      </p:sp>
      <p:sp>
        <p:nvSpPr>
          <p:cNvPr id="19461" name="Rectangle 3"/>
          <p:cNvSpPr>
            <a:spLocks noGrp="1" noChangeArrowheads="1"/>
          </p:cNvSpPr>
          <p:nvPr>
            <p:ph type="body" sz="half" idx="4294967295"/>
          </p:nvPr>
        </p:nvSpPr>
        <p:spPr>
          <a:xfrm>
            <a:off x="2339975" y="1916113"/>
            <a:ext cx="5327650" cy="1403350"/>
          </a:xfrm>
        </p:spPr>
        <p:txBody>
          <a:bodyPr/>
          <a:lstStyle/>
          <a:p>
            <a:pPr>
              <a:buFont typeface="Wingdings" pitchFamily="2" charset="2"/>
              <a:buNone/>
            </a:pPr>
            <a:r>
              <a:rPr lang="zh-CN" altLang="en-US" sz="1700" b="1" smtClean="0">
                <a:latin typeface="楷体_GB2312" pitchFamily="49" charset="-122"/>
                <a:ea typeface="楷体_GB2312" pitchFamily="49" charset="-122"/>
              </a:rPr>
              <a:t>预计恒远公司的最大日消耗量为</a:t>
            </a:r>
            <a:r>
              <a:rPr lang="en-US" altLang="zh-CN" sz="1700" b="1" smtClean="0">
                <a:latin typeface="楷体_GB2312" pitchFamily="49" charset="-122"/>
                <a:ea typeface="楷体_GB2312" pitchFamily="49" charset="-122"/>
              </a:rPr>
              <a:t>12</a:t>
            </a:r>
            <a:r>
              <a:rPr lang="zh-CN" altLang="en-US" sz="1700" b="1" smtClean="0">
                <a:latin typeface="楷体_GB2312" pitchFamily="49" charset="-122"/>
                <a:ea typeface="楷体_GB2312" pitchFamily="49" charset="-122"/>
              </a:rPr>
              <a:t>件，预计最长收货</a:t>
            </a:r>
          </a:p>
          <a:p>
            <a:pPr>
              <a:buFont typeface="Wingdings" pitchFamily="2" charset="2"/>
              <a:buNone/>
            </a:pPr>
            <a:r>
              <a:rPr lang="zh-CN" altLang="en-US" sz="1700" b="1" smtClean="0">
                <a:latin typeface="楷体_GB2312" pitchFamily="49" charset="-122"/>
                <a:ea typeface="楷体_GB2312" pitchFamily="49" charset="-122"/>
              </a:rPr>
              <a:t>时间为</a:t>
            </a:r>
            <a:r>
              <a:rPr lang="en-US" altLang="zh-CN" sz="1700" b="1" smtClean="0">
                <a:latin typeface="楷体_GB2312" pitchFamily="49" charset="-122"/>
                <a:ea typeface="楷体_GB2312" pitchFamily="49" charset="-122"/>
              </a:rPr>
              <a:t>25</a:t>
            </a:r>
            <a:r>
              <a:rPr lang="zh-CN" altLang="en-US" sz="1700" b="1" smtClean="0">
                <a:latin typeface="楷体_GB2312" pitchFamily="49" charset="-122"/>
                <a:ea typeface="楷体_GB2312" pitchFamily="49" charset="-122"/>
              </a:rPr>
              <a:t>天，现计算恒远的保险储备和再订货点</a:t>
            </a:r>
          </a:p>
        </p:txBody>
      </p:sp>
      <p:sp>
        <p:nvSpPr>
          <p:cNvPr id="19462" name="Oval 4"/>
          <p:cNvSpPr>
            <a:spLocks noChangeArrowheads="1"/>
          </p:cNvSpPr>
          <p:nvPr/>
        </p:nvSpPr>
        <p:spPr bwMode="auto">
          <a:xfrm>
            <a:off x="755650" y="1773238"/>
            <a:ext cx="936625" cy="647700"/>
          </a:xfrm>
          <a:prstGeom prst="ellipse">
            <a:avLst/>
          </a:prstGeom>
          <a:solidFill>
            <a:srgbClr val="FFFF00"/>
          </a:solidFill>
          <a:ln w="9525">
            <a:solidFill>
              <a:schemeClr val="tx1"/>
            </a:solidFill>
            <a:round/>
            <a:headEnd/>
            <a:tailEnd/>
          </a:ln>
        </p:spPr>
        <p:txBody>
          <a:bodyPr wrap="none" anchor="ctr"/>
          <a:lstStyle/>
          <a:p>
            <a:pPr algn="ctr" eaLnBrk="1" hangingPunct="1">
              <a:spcBef>
                <a:spcPct val="0"/>
              </a:spcBef>
              <a:buClrTx/>
              <a:buSzTx/>
              <a:buFontTx/>
              <a:buNone/>
            </a:pPr>
            <a:r>
              <a:rPr lang="zh-CN" altLang="en-US" sz="1800">
                <a:latin typeface="楷体_GB2312" pitchFamily="49" charset="-122"/>
                <a:ea typeface="楷体_GB2312" pitchFamily="49" charset="-122"/>
              </a:rPr>
              <a:t>例 题</a:t>
            </a:r>
          </a:p>
        </p:txBody>
      </p:sp>
      <p:sp>
        <p:nvSpPr>
          <p:cNvPr id="19463" name="Rectangle 9"/>
          <p:cNvSpPr>
            <a:spLocks noChangeArrowheads="1"/>
          </p:cNvSpPr>
          <p:nvPr/>
        </p:nvSpPr>
        <p:spPr bwMode="auto">
          <a:xfrm>
            <a:off x="0" y="2919413"/>
            <a:ext cx="9144000" cy="0"/>
          </a:xfrm>
          <a:prstGeom prst="rect">
            <a:avLst/>
          </a:prstGeom>
          <a:noFill/>
          <a:ln w="9525" algn="ctr">
            <a:noFill/>
            <a:miter lim="800000"/>
            <a:headEnd/>
            <a:tailEnd/>
          </a:ln>
        </p:spPr>
        <p:txBody>
          <a:bodyPr wrap="none" anchor="ctr">
            <a:spAutoFit/>
          </a:bodyPr>
          <a:lstStyle/>
          <a:p>
            <a:pPr marL="342900" indent="-342900" algn="ctr"/>
            <a:endParaRPr lang="zh-CN" altLang="en-US"/>
          </a:p>
        </p:txBody>
      </p:sp>
      <p:graphicFrame>
        <p:nvGraphicFramePr>
          <p:cNvPr id="19458" name="Object 8"/>
          <p:cNvGraphicFramePr>
            <a:graphicFrameLocks noChangeAspect="1"/>
          </p:cNvGraphicFramePr>
          <p:nvPr/>
        </p:nvGraphicFramePr>
        <p:xfrm>
          <a:off x="2627313" y="2636838"/>
          <a:ext cx="3455987" cy="1497012"/>
        </p:xfrm>
        <a:graphic>
          <a:graphicData uri="http://schemas.openxmlformats.org/presentationml/2006/ole">
            <mc:AlternateContent xmlns:mc="http://schemas.openxmlformats.org/markup-compatibility/2006">
              <mc:Choice xmlns:v="urn:schemas-microsoft-com:vml" Requires="v">
                <p:oleObj spid="_x0000_s18472" name="Equation" r:id="rId3" imgW="2349500" imgH="1016000" progId="Equation.DSMT4">
                  <p:embed/>
                </p:oleObj>
              </mc:Choice>
              <mc:Fallback>
                <p:oleObj name="Equation" r:id="rId3" imgW="2349500" imgH="1016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636838"/>
                        <a:ext cx="3455987" cy="149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Rectangle 11"/>
          <p:cNvSpPr>
            <a:spLocks noChangeArrowheads="1"/>
          </p:cNvSpPr>
          <p:nvPr/>
        </p:nvSpPr>
        <p:spPr bwMode="auto">
          <a:xfrm>
            <a:off x="4308475" y="2552700"/>
            <a:ext cx="527050" cy="457200"/>
          </a:xfrm>
          <a:prstGeom prst="rect">
            <a:avLst/>
          </a:prstGeom>
          <a:noFill/>
          <a:ln w="9525" algn="ctr">
            <a:noFill/>
            <a:miter lim="800000"/>
            <a:headEnd/>
            <a:tailEnd/>
          </a:ln>
        </p:spPr>
        <p:txBody>
          <a:bodyPr wrap="none" anchor="ctr">
            <a:spAutoFit/>
          </a:bodyPr>
          <a:lstStyle/>
          <a:p>
            <a:pPr marL="342900" indent="-342900" algn="ctr"/>
            <a:endParaRPr lang="zh-CN" altLang="en-US"/>
          </a:p>
        </p:txBody>
      </p:sp>
      <p:graphicFrame>
        <p:nvGraphicFramePr>
          <p:cNvPr id="19459" name="Object 12"/>
          <p:cNvGraphicFramePr>
            <a:graphicFrameLocks noGrp="1" noChangeAspect="1"/>
          </p:cNvGraphicFramePr>
          <p:nvPr>
            <p:ph sz="half" idx="4294967295"/>
          </p:nvPr>
        </p:nvGraphicFramePr>
        <p:xfrm>
          <a:off x="2484438" y="4149725"/>
          <a:ext cx="3816350" cy="2136775"/>
        </p:xfrm>
        <a:graphic>
          <a:graphicData uri="http://schemas.openxmlformats.org/presentationml/2006/ole">
            <mc:AlternateContent xmlns:mc="http://schemas.openxmlformats.org/markup-compatibility/2006">
              <mc:Choice xmlns:v="urn:schemas-microsoft-com:vml" Requires="v">
                <p:oleObj spid="_x0000_s18473" name="Equation" r:id="rId5" imgW="2222500" imgH="1244600" progId="Equation.DSMT4">
                  <p:embed/>
                </p:oleObj>
              </mc:Choice>
              <mc:Fallback>
                <p:oleObj name="Equation" r:id="rId5" imgW="2222500" imgH="12446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149725"/>
                        <a:ext cx="3816350" cy="213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179388" y="692150"/>
            <a:ext cx="7543800" cy="649288"/>
          </a:xfrm>
        </p:spPr>
        <p:txBody>
          <a:bodyPr/>
          <a:lstStyle/>
          <a:p>
            <a:r>
              <a:rPr lang="zh-CN" altLang="en-US" sz="3200" b="0" smtClean="0">
                <a:solidFill>
                  <a:schemeClr val="hlink"/>
                </a:solidFill>
                <a:latin typeface="楷体_GB2312" pitchFamily="49" charset="-122"/>
                <a:ea typeface="楷体_GB2312" pitchFamily="49" charset="-122"/>
              </a:rPr>
              <a:t>存货规划</a:t>
            </a:r>
          </a:p>
        </p:txBody>
      </p:sp>
      <p:sp>
        <p:nvSpPr>
          <p:cNvPr id="96259" name="Oval 4"/>
          <p:cNvSpPr>
            <a:spLocks noChangeArrowheads="1"/>
          </p:cNvSpPr>
          <p:nvPr/>
        </p:nvSpPr>
        <p:spPr bwMode="auto">
          <a:xfrm>
            <a:off x="827088" y="1557338"/>
            <a:ext cx="936625" cy="647700"/>
          </a:xfrm>
          <a:prstGeom prst="ellipse">
            <a:avLst/>
          </a:prstGeom>
          <a:solidFill>
            <a:srgbClr val="FFFF00"/>
          </a:solidFill>
          <a:ln w="9525">
            <a:solidFill>
              <a:schemeClr val="tx1"/>
            </a:solidFill>
            <a:round/>
            <a:headEnd/>
            <a:tailEnd/>
          </a:ln>
        </p:spPr>
        <p:txBody>
          <a:bodyPr wrap="none" anchor="ctr"/>
          <a:lstStyle/>
          <a:p>
            <a:pPr algn="ctr" eaLnBrk="1" hangingPunct="1">
              <a:spcBef>
                <a:spcPct val="0"/>
              </a:spcBef>
              <a:buClrTx/>
              <a:buSzTx/>
              <a:buFontTx/>
              <a:buNone/>
            </a:pPr>
            <a:r>
              <a:rPr lang="zh-CN" altLang="en-US" sz="1800">
                <a:latin typeface="楷体_GB2312" pitchFamily="49" charset="-122"/>
                <a:ea typeface="楷体_GB2312" pitchFamily="49" charset="-122"/>
              </a:rPr>
              <a:t>例 题</a:t>
            </a:r>
          </a:p>
        </p:txBody>
      </p:sp>
      <p:sp>
        <p:nvSpPr>
          <p:cNvPr id="96260" name="Rectangle 6"/>
          <p:cNvSpPr>
            <a:spLocks noChangeArrowheads="1"/>
          </p:cNvSpPr>
          <p:nvPr/>
        </p:nvSpPr>
        <p:spPr bwMode="auto">
          <a:xfrm>
            <a:off x="0" y="2919413"/>
            <a:ext cx="9144000" cy="0"/>
          </a:xfrm>
          <a:prstGeom prst="rect">
            <a:avLst/>
          </a:prstGeom>
          <a:noFill/>
          <a:ln w="9525" algn="ctr">
            <a:noFill/>
            <a:miter lim="800000"/>
            <a:headEnd/>
            <a:tailEnd/>
          </a:ln>
        </p:spPr>
        <p:txBody>
          <a:bodyPr wrap="none" anchor="ctr">
            <a:spAutoFit/>
          </a:bodyPr>
          <a:lstStyle/>
          <a:p>
            <a:pPr marL="342900" indent="-342900" algn="ctr"/>
            <a:endParaRPr lang="zh-CN" altLang="en-US"/>
          </a:p>
        </p:txBody>
      </p:sp>
      <p:pic>
        <p:nvPicPr>
          <p:cNvPr id="96261" name="Picture 7"/>
          <p:cNvPicPr>
            <a:picLocks noChangeAspect="1" noChangeArrowheads="1"/>
          </p:cNvPicPr>
          <p:nvPr/>
        </p:nvPicPr>
        <p:blipFill>
          <a:blip r:embed="rId2" cstate="print"/>
          <a:srcRect/>
          <a:stretch>
            <a:fillRect/>
          </a:stretch>
        </p:blipFill>
        <p:spPr bwMode="auto">
          <a:xfrm>
            <a:off x="900113" y="2205038"/>
            <a:ext cx="6953250" cy="3790950"/>
          </a:xfrm>
          <a:prstGeom prst="rect">
            <a:avLst/>
          </a:prstGeom>
          <a:noFill/>
          <a:ln w="9525" algn="ctr">
            <a:noFill/>
            <a:miter lim="800000"/>
            <a:headEnd/>
            <a:tailEnd/>
          </a:ln>
        </p:spPr>
      </p:pic>
      <p:sp>
        <p:nvSpPr>
          <p:cNvPr id="96262" name="Text Box 8"/>
          <p:cNvSpPr txBox="1">
            <a:spLocks noChangeArrowheads="1"/>
          </p:cNvSpPr>
          <p:nvPr/>
        </p:nvSpPr>
        <p:spPr bwMode="auto">
          <a:xfrm>
            <a:off x="3132138" y="6165850"/>
            <a:ext cx="3744912" cy="336550"/>
          </a:xfrm>
          <a:prstGeom prst="rect">
            <a:avLst/>
          </a:prstGeom>
          <a:noFill/>
          <a:ln w="9525" algn="ctr">
            <a:noFill/>
            <a:miter lim="800000"/>
            <a:headEnd/>
            <a:tailEnd/>
          </a:ln>
        </p:spPr>
        <p:txBody>
          <a:bodyPr>
            <a:spAutoFit/>
          </a:bodyPr>
          <a:lstStyle/>
          <a:p>
            <a:pPr marL="342900" indent="-342900">
              <a:spcBef>
                <a:spcPct val="50000"/>
              </a:spcBef>
            </a:pPr>
            <a:r>
              <a:rPr lang="zh-CN" altLang="en-US" sz="1600"/>
              <a:t>图</a:t>
            </a:r>
            <a:r>
              <a:rPr lang="en-US" altLang="zh-CN" sz="1600"/>
              <a:t>9-14         </a:t>
            </a:r>
            <a:r>
              <a:rPr lang="zh-CN" altLang="en-US" sz="1600"/>
              <a:t>订货点图</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3438" y="4076700"/>
            <a:ext cx="4284662" cy="504825"/>
            <a:chOff x="3016" y="1933"/>
            <a:chExt cx="2798" cy="318"/>
          </a:xfrm>
        </p:grpSpPr>
        <p:sp>
          <p:nvSpPr>
            <p:cNvPr id="97288" name="Rectangle 3"/>
            <p:cNvSpPr>
              <a:spLocks noChangeArrowheads="1"/>
            </p:cNvSpPr>
            <p:nvPr/>
          </p:nvSpPr>
          <p:spPr bwMode="auto">
            <a:xfrm>
              <a:off x="3070" y="1933"/>
              <a:ext cx="2744"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7289" name="AutoShape 4"/>
            <p:cNvSpPr>
              <a:spLocks noChangeArrowheads="1"/>
            </p:cNvSpPr>
            <p:nvPr/>
          </p:nvSpPr>
          <p:spPr bwMode="auto">
            <a:xfrm>
              <a:off x="3016" y="1933"/>
              <a:ext cx="182"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97283" name="Rectangle 5"/>
          <p:cNvSpPr>
            <a:spLocks noGrp="1" noChangeArrowheads="1"/>
          </p:cNvSpPr>
          <p:nvPr>
            <p:ph type="body" idx="4294967295"/>
          </p:nvPr>
        </p:nvSpPr>
        <p:spPr>
          <a:xfrm>
            <a:off x="4284663" y="3068638"/>
            <a:ext cx="4259262" cy="3049587"/>
          </a:xfrm>
        </p:spPr>
        <p:txBody>
          <a:bodyPr/>
          <a:lstStyle/>
          <a:p>
            <a:pPr lvl="1">
              <a:lnSpc>
                <a:spcPct val="140000"/>
              </a:lnSpc>
            </a:pPr>
            <a:r>
              <a:rPr lang="zh-CN" altLang="en-US" sz="2000" b="1" smtClean="0">
                <a:latin typeface="楷体_GB2312" pitchFamily="49" charset="-122"/>
                <a:ea typeface="楷体_GB2312" pitchFamily="49" charset="-122"/>
              </a:rPr>
              <a:t>存货的功能与成本</a:t>
            </a:r>
            <a:r>
              <a:rPr lang="zh-CN" altLang="en-US" sz="2000" smtClean="0">
                <a:latin typeface="楷体_GB2312" pitchFamily="49" charset="-122"/>
                <a:ea typeface="楷体_GB2312" pitchFamily="49" charset="-122"/>
              </a:rPr>
              <a:t> </a:t>
            </a:r>
          </a:p>
          <a:p>
            <a:pPr lvl="1">
              <a:lnSpc>
                <a:spcPct val="140000"/>
              </a:lnSpc>
            </a:pPr>
            <a:r>
              <a:rPr lang="zh-CN" altLang="en-US" sz="2000" b="1" smtClean="0">
                <a:latin typeface="楷体_GB2312" pitchFamily="49" charset="-122"/>
                <a:ea typeface="楷体_GB2312" pitchFamily="49" charset="-122"/>
              </a:rPr>
              <a:t>存货规划</a:t>
            </a:r>
          </a:p>
          <a:p>
            <a:pPr lvl="1">
              <a:lnSpc>
                <a:spcPct val="140000"/>
              </a:lnSpc>
            </a:pPr>
            <a:r>
              <a:rPr lang="zh-CN" altLang="en-US" sz="2000" b="1" smtClean="0">
                <a:latin typeface="楷体_GB2312" pitchFamily="49" charset="-122"/>
                <a:ea typeface="楷体_GB2312" pitchFamily="49" charset="-122"/>
              </a:rPr>
              <a:t>存货控制</a:t>
            </a:r>
            <a:r>
              <a:rPr lang="zh-CN" altLang="en-US" sz="2000" smtClean="0">
                <a:latin typeface="楷体_GB2312" pitchFamily="49" charset="-122"/>
                <a:ea typeface="楷体_GB2312" pitchFamily="49" charset="-122"/>
              </a:rPr>
              <a:t> </a:t>
            </a:r>
          </a:p>
          <a:p>
            <a:pPr lvl="1">
              <a:lnSpc>
                <a:spcPct val="140000"/>
              </a:lnSpc>
              <a:buFont typeface="Wingdings" pitchFamily="2" charset="2"/>
              <a:buNone/>
            </a:pPr>
            <a:endParaRPr lang="zh-CN" altLang="en-US" sz="2000" smtClean="0">
              <a:latin typeface="楷体_GB2312" pitchFamily="49" charset="-122"/>
              <a:ea typeface="楷体_GB2312" pitchFamily="49" charset="-122"/>
            </a:endParaRPr>
          </a:p>
        </p:txBody>
      </p:sp>
      <p:sp>
        <p:nvSpPr>
          <p:cNvPr id="97284" name="Rectangle 6"/>
          <p:cNvSpPr>
            <a:spLocks noGrp="1" noChangeArrowheads="1"/>
          </p:cNvSpPr>
          <p:nvPr>
            <p:ph type="title" idx="4294967295"/>
          </p:nvPr>
        </p:nvSpPr>
        <p:spPr/>
        <p:txBody>
          <a:bodyPr/>
          <a:lstStyle/>
          <a:p>
            <a:r>
              <a:rPr lang="en-US" altLang="zh-CN" sz="3500" b="0" smtClean="0">
                <a:solidFill>
                  <a:schemeClr val="bg1"/>
                </a:solidFill>
                <a:latin typeface="黑体" pitchFamily="2" charset="-122"/>
                <a:ea typeface="黑体" pitchFamily="2" charset="-122"/>
              </a:rPr>
              <a:t>6. </a:t>
            </a:r>
            <a:r>
              <a:rPr lang="zh-CN" altLang="en-US" sz="3500" b="0" smtClean="0">
                <a:solidFill>
                  <a:schemeClr val="bg1"/>
                </a:solidFill>
                <a:latin typeface="黑体" pitchFamily="2" charset="-122"/>
                <a:ea typeface="黑体" pitchFamily="2" charset="-122"/>
              </a:rPr>
              <a:t>存货的管理</a:t>
            </a:r>
          </a:p>
        </p:txBody>
      </p:sp>
      <p:sp>
        <p:nvSpPr>
          <p:cNvPr id="97285" name="Rectangle 7"/>
          <p:cNvSpPr>
            <a:spLocks noChangeArrowheads="1"/>
          </p:cNvSpPr>
          <p:nvPr/>
        </p:nvSpPr>
        <p:spPr bwMode="auto">
          <a:xfrm flipV="1">
            <a:off x="4140200"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7286" name="Rectangle 8"/>
          <p:cNvSpPr>
            <a:spLocks noChangeArrowheads="1"/>
          </p:cNvSpPr>
          <p:nvPr/>
        </p:nvSpPr>
        <p:spPr bwMode="auto">
          <a:xfrm>
            <a:off x="1547813" y="3213100"/>
            <a:ext cx="1439862" cy="1871663"/>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600">
                <a:solidFill>
                  <a:srgbClr val="663300"/>
                </a:solidFill>
                <a:latin typeface="宋体" charset="-122"/>
                <a:ea typeface="楷体_GB2312" pitchFamily="49" charset="-122"/>
              </a:rPr>
              <a:t>  存货控制是按照存货计划的要求，对存货的使用和周转情况进行的组织、调节和监督。</a:t>
            </a:r>
            <a:endParaRPr lang="en-US" altLang="zh-CN"/>
          </a:p>
        </p:txBody>
      </p:sp>
      <p:sp>
        <p:nvSpPr>
          <p:cNvPr id="97287" name="Text Box 9"/>
          <p:cNvSpPr txBox="1">
            <a:spLocks noChangeArrowheads="1"/>
          </p:cNvSpPr>
          <p:nvPr/>
        </p:nvSpPr>
        <p:spPr bwMode="auto">
          <a:xfrm>
            <a:off x="827088" y="1052513"/>
            <a:ext cx="3097212" cy="579437"/>
          </a:xfrm>
          <a:prstGeom prst="rect">
            <a:avLst/>
          </a:prstGeom>
          <a:noFill/>
          <a:ln w="9525" algn="ctr">
            <a:noFill/>
            <a:miter lim="800000"/>
            <a:headEnd/>
            <a:tailEnd/>
          </a:ln>
        </p:spPr>
        <p:txBody>
          <a:bodyPr>
            <a:spAutoFit/>
          </a:bodyPr>
          <a:lstStyle/>
          <a:p>
            <a:pPr marL="342900" indent="-342900">
              <a:spcBef>
                <a:spcPct val="50000"/>
              </a:spcBef>
              <a:buFont typeface="Wingdings" pitchFamily="2" charset="2"/>
              <a:buNone/>
            </a:pPr>
            <a:r>
              <a:rPr lang="zh-CN" altLang="en-US" sz="3200">
                <a:solidFill>
                  <a:srgbClr val="3333CC"/>
                </a:solidFill>
              </a:rPr>
              <a:t>存货规划及控制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08400" y="3789363"/>
            <a:ext cx="5091113" cy="576262"/>
            <a:chOff x="2517" y="1842"/>
            <a:chExt cx="3243" cy="363"/>
          </a:xfrm>
        </p:grpSpPr>
        <p:sp>
          <p:nvSpPr>
            <p:cNvPr id="33798" name="Rectangle 3"/>
            <p:cNvSpPr>
              <a:spLocks noChangeArrowheads="1"/>
            </p:cNvSpPr>
            <p:nvPr/>
          </p:nvSpPr>
          <p:spPr bwMode="auto">
            <a:xfrm>
              <a:off x="2517" y="1842"/>
              <a:ext cx="3243" cy="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799" name="AutoShape 4"/>
            <p:cNvSpPr>
              <a:spLocks noChangeArrowheads="1"/>
            </p:cNvSpPr>
            <p:nvPr/>
          </p:nvSpPr>
          <p:spPr bwMode="auto">
            <a:xfrm>
              <a:off x="2517" y="1842"/>
              <a:ext cx="182" cy="363"/>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33795" name="Rectangle 5"/>
          <p:cNvSpPr>
            <a:spLocks noGrp="1" noChangeArrowheads="1"/>
          </p:cNvSpPr>
          <p:nvPr>
            <p:ph type="body" idx="4294967295"/>
          </p:nvPr>
        </p:nvSpPr>
        <p:spPr>
          <a:xfrm>
            <a:off x="3348038" y="2708275"/>
            <a:ext cx="5580062" cy="4310063"/>
          </a:xfrm>
        </p:spPr>
        <p:txBody>
          <a:bodyPr/>
          <a:lstStyle/>
          <a:p>
            <a:pPr lvl="1">
              <a:lnSpc>
                <a:spcPct val="150000"/>
              </a:lnSpc>
            </a:pPr>
            <a:r>
              <a:rPr lang="zh-CN" altLang="en-US" sz="2000" b="1" smtClean="0">
                <a:latin typeface="楷体_GB2312" pitchFamily="49" charset="-122"/>
                <a:ea typeface="楷体_GB2312" pitchFamily="49" charset="-122"/>
              </a:rPr>
              <a:t>营运资本的概念</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营运资本与现金周转</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营运资本管理的原则</a:t>
            </a:r>
            <a:r>
              <a:rPr lang="zh-CN" altLang="en-US" sz="2000" smtClean="0">
                <a:latin typeface="楷体_GB2312" pitchFamily="49" charset="-122"/>
                <a:ea typeface="楷体_GB2312" pitchFamily="49" charset="-122"/>
              </a:rPr>
              <a:t> </a:t>
            </a:r>
          </a:p>
          <a:p>
            <a:pPr lvl="1"/>
            <a:endParaRPr lang="zh-CN" altLang="en-US" sz="2000" smtClean="0">
              <a:latin typeface="楷体_GB2312" pitchFamily="49" charset="-122"/>
              <a:ea typeface="楷体_GB2312" pitchFamily="49" charset="-122"/>
            </a:endParaRPr>
          </a:p>
        </p:txBody>
      </p:sp>
      <p:sp>
        <p:nvSpPr>
          <p:cNvPr id="33796" name="Rectangle 6"/>
          <p:cNvSpPr>
            <a:spLocks noChangeArrowheads="1"/>
          </p:cNvSpPr>
          <p:nvPr/>
        </p:nvSpPr>
        <p:spPr bwMode="auto">
          <a:xfrm flipV="1">
            <a:off x="3132138" y="1916113"/>
            <a:ext cx="71437" cy="4724400"/>
          </a:xfrm>
          <a:prstGeom prst="rect">
            <a:avLst/>
          </a:prstGeom>
          <a:solidFill>
            <a:schemeClr val="accent1"/>
          </a:solidFill>
          <a:ln w="9525">
            <a:solidFill>
              <a:schemeClr val="tx1"/>
            </a:solidFill>
            <a:miter lim="800000"/>
            <a:headEnd/>
            <a:tailEnd/>
          </a:ln>
        </p:spPr>
        <p:txBody>
          <a:bodyPr rot="10800000" wrap="none" anchor="ctr"/>
          <a:lstStyle/>
          <a:p>
            <a:pPr marL="342900" indent="-342900" algn="ctr"/>
            <a:endParaRPr lang="zh-CN" altLang="en-US"/>
          </a:p>
        </p:txBody>
      </p:sp>
      <p:sp>
        <p:nvSpPr>
          <p:cNvPr id="33797" name="Rectangle 7"/>
          <p:cNvSpPr>
            <a:spLocks noGrp="1" noChangeArrowheads="1"/>
          </p:cNvSpPr>
          <p:nvPr>
            <p:ph type="title" idx="4294967295"/>
          </p:nvPr>
        </p:nvSpPr>
        <p:spPr/>
        <p:txBody>
          <a:bodyPr/>
          <a:lstStyle/>
          <a:p>
            <a:r>
              <a:rPr lang="zh-CN" altLang="en-US" smtClean="0"/>
              <a:t>营运资本管理</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r>
              <a:rPr lang="zh-CN" altLang="en-US" sz="2800" b="0" smtClean="0">
                <a:solidFill>
                  <a:schemeClr val="hlink"/>
                </a:solidFill>
                <a:latin typeface="楷体_GB2312" pitchFamily="49" charset="-122"/>
                <a:ea typeface="楷体_GB2312" pitchFamily="49" charset="-122"/>
              </a:rPr>
              <a:t>存货控制</a:t>
            </a:r>
          </a:p>
        </p:txBody>
      </p:sp>
      <p:sp>
        <p:nvSpPr>
          <p:cNvPr id="98307" name="Rectangle 3"/>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sp>
        <p:nvSpPr>
          <p:cNvPr id="98308" name="Rectangle 8"/>
          <p:cNvSpPr>
            <a:spLocks noChangeArrowheads="1"/>
          </p:cNvSpPr>
          <p:nvPr/>
        </p:nvSpPr>
        <p:spPr bwMode="auto">
          <a:xfrm>
            <a:off x="1042988" y="1773238"/>
            <a:ext cx="2952750" cy="935037"/>
          </a:xfrm>
          <a:prstGeom prst="rect">
            <a:avLst/>
          </a:prstGeom>
          <a:solidFill>
            <a:schemeClr val="accent2"/>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a:solidFill>
                  <a:schemeClr val="bg1"/>
                </a:solidFill>
                <a:ea typeface="楷体_GB2312" pitchFamily="49" charset="-122"/>
              </a:rPr>
              <a:t>存货的归口分级控制</a:t>
            </a:r>
          </a:p>
        </p:txBody>
      </p:sp>
      <p:sp>
        <p:nvSpPr>
          <p:cNvPr id="98309" name="Text Box 9"/>
          <p:cNvSpPr txBox="1">
            <a:spLocks noChangeArrowheads="1"/>
          </p:cNvSpPr>
          <p:nvPr/>
        </p:nvSpPr>
        <p:spPr bwMode="auto">
          <a:xfrm>
            <a:off x="1403350" y="3213100"/>
            <a:ext cx="4608513" cy="1333500"/>
          </a:xfrm>
          <a:prstGeom prst="rect">
            <a:avLst/>
          </a:prstGeom>
          <a:noFill/>
          <a:ln w="9525" algn="ctr">
            <a:noFill/>
            <a:miter lim="800000"/>
            <a:headEnd/>
            <a:tailEnd/>
          </a:ln>
        </p:spPr>
        <p:txBody>
          <a:bodyPr>
            <a:spAutoFit/>
          </a:bodyPr>
          <a:lstStyle/>
          <a:p>
            <a:pPr marL="342900" indent="-342900"/>
            <a:r>
              <a:rPr lang="zh-CN" altLang="en-US">
                <a:ea typeface="楷体_GB2312" pitchFamily="49" charset="-122"/>
              </a:rPr>
              <a:t>对存货资金实行统一管理</a:t>
            </a:r>
          </a:p>
          <a:p>
            <a:pPr marL="342900" indent="-342900"/>
            <a:r>
              <a:rPr lang="zh-CN" altLang="en-US">
                <a:ea typeface="楷体_GB2312" pitchFamily="49" charset="-122"/>
              </a:rPr>
              <a:t>实行资金的归口管理</a:t>
            </a:r>
          </a:p>
          <a:p>
            <a:pPr marL="342900" indent="-342900"/>
            <a:r>
              <a:rPr lang="zh-CN" altLang="en-US">
                <a:ea typeface="楷体_GB2312" pitchFamily="49" charset="-122"/>
              </a:rPr>
              <a:t>实行资金的分级管理</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r>
              <a:rPr lang="zh-CN" altLang="en-US" sz="2800" b="0" smtClean="0">
                <a:solidFill>
                  <a:schemeClr val="hlink"/>
                </a:solidFill>
                <a:latin typeface="楷体_GB2312" pitchFamily="49" charset="-122"/>
                <a:ea typeface="楷体_GB2312" pitchFamily="49" charset="-122"/>
              </a:rPr>
              <a:t>存货控制</a:t>
            </a:r>
          </a:p>
        </p:txBody>
      </p:sp>
      <p:sp>
        <p:nvSpPr>
          <p:cNvPr id="99331" name="Rectangle 3"/>
          <p:cNvSpPr>
            <a:spLocks noGrp="1" noChangeArrowheads="1"/>
          </p:cNvSpPr>
          <p:nvPr>
            <p:ph type="body" idx="4294967295"/>
          </p:nvPr>
        </p:nvSpPr>
        <p:spPr>
          <a:xfrm>
            <a:off x="1933575" y="1773238"/>
            <a:ext cx="7210425" cy="4924425"/>
          </a:xfrm>
        </p:spPr>
        <p:txBody>
          <a:bodyPr/>
          <a:lstStyle/>
          <a:p>
            <a:pPr>
              <a:buClr>
                <a:schemeClr val="hlink"/>
              </a:buClr>
              <a:buFont typeface="Wingdings" pitchFamily="2" charset="2"/>
              <a:buChar char="Ø"/>
            </a:pPr>
            <a:r>
              <a:rPr lang="zh-CN" altLang="en-US" sz="2600" b="1" smtClean="0">
                <a:latin typeface="楷体_GB2312" pitchFamily="49" charset="-122"/>
                <a:ea typeface="楷体_GB2312" pitchFamily="49" charset="-122"/>
              </a:rPr>
              <a:t>步骤</a:t>
            </a:r>
          </a:p>
          <a:p>
            <a:pPr lvl="1"/>
            <a:endParaRPr lang="zh-CN" altLang="en-US" sz="2200" smtClean="0">
              <a:latin typeface="楷体_GB2312" pitchFamily="49" charset="-122"/>
              <a:ea typeface="楷体_GB2312" pitchFamily="49" charset="-122"/>
            </a:endParaRPr>
          </a:p>
          <a:p>
            <a:pPr lvl="1"/>
            <a:r>
              <a:rPr lang="zh-CN" altLang="en-US" sz="2200" smtClean="0">
                <a:latin typeface="楷体_GB2312" pitchFamily="49" charset="-122"/>
                <a:ea typeface="楷体_GB2312" pitchFamily="49" charset="-122"/>
              </a:rPr>
              <a:t>计算每一种存货在一定时间内（一般为</a:t>
            </a:r>
            <a:r>
              <a:rPr lang="en-US" altLang="zh-CN" sz="2200" smtClean="0">
                <a:latin typeface="楷体_GB2312" pitchFamily="49" charset="-122"/>
                <a:ea typeface="楷体_GB2312" pitchFamily="49" charset="-122"/>
              </a:rPr>
              <a:t>1</a:t>
            </a:r>
            <a:r>
              <a:rPr lang="zh-CN" altLang="en-US" sz="2200" smtClean="0">
                <a:latin typeface="楷体_GB2312" pitchFamily="49" charset="-122"/>
                <a:ea typeface="楷体_GB2312" pitchFamily="49" charset="-122"/>
              </a:rPr>
              <a:t>年）的资金占用额；</a:t>
            </a:r>
          </a:p>
          <a:p>
            <a:pPr lvl="1"/>
            <a:r>
              <a:rPr lang="zh-CN" altLang="en-US" sz="2200" smtClean="0">
                <a:latin typeface="楷体_GB2312" pitchFamily="49" charset="-122"/>
                <a:ea typeface="楷体_GB2312" pitchFamily="49" charset="-122"/>
              </a:rPr>
              <a:t>计算每一种存货资金占用额占全部资金占用额的百分比，并按大小顺序排列，编成表格；</a:t>
            </a:r>
          </a:p>
          <a:p>
            <a:pPr lvl="1"/>
            <a:r>
              <a:rPr lang="zh-CN" altLang="en-US" sz="2200" smtClean="0">
                <a:latin typeface="楷体_GB2312" pitchFamily="49" charset="-122"/>
                <a:ea typeface="楷体_GB2312" pitchFamily="49" charset="-122"/>
              </a:rPr>
              <a:t>根据事先测定好的标准，把最重要的存货划为</a:t>
            </a:r>
            <a:r>
              <a:rPr lang="en-US" altLang="zh-CN" sz="2200" smtClean="0">
                <a:latin typeface="楷体_GB2312" pitchFamily="49" charset="-122"/>
                <a:ea typeface="楷体_GB2312" pitchFamily="49" charset="-122"/>
              </a:rPr>
              <a:t>A</a:t>
            </a:r>
            <a:r>
              <a:rPr lang="zh-CN" altLang="en-US" sz="2200" smtClean="0">
                <a:latin typeface="楷体_GB2312" pitchFamily="49" charset="-122"/>
                <a:ea typeface="楷体_GB2312" pitchFamily="49" charset="-122"/>
              </a:rPr>
              <a:t>类，把一般存货划为</a:t>
            </a:r>
            <a:r>
              <a:rPr lang="en-US" altLang="zh-CN" sz="2200" smtClean="0">
                <a:latin typeface="楷体_GB2312" pitchFamily="49" charset="-122"/>
                <a:ea typeface="楷体_GB2312" pitchFamily="49" charset="-122"/>
              </a:rPr>
              <a:t>B</a:t>
            </a:r>
            <a:r>
              <a:rPr lang="zh-CN" altLang="en-US" sz="2200" smtClean="0">
                <a:latin typeface="楷体_GB2312" pitchFamily="49" charset="-122"/>
                <a:ea typeface="楷体_GB2312" pitchFamily="49" charset="-122"/>
              </a:rPr>
              <a:t>类，把不重要的存货划为</a:t>
            </a:r>
            <a:r>
              <a:rPr lang="en-US" altLang="zh-CN" sz="2200" smtClean="0">
                <a:latin typeface="楷体_GB2312" pitchFamily="49" charset="-122"/>
                <a:ea typeface="楷体_GB2312" pitchFamily="49" charset="-122"/>
              </a:rPr>
              <a:t>C</a:t>
            </a:r>
            <a:r>
              <a:rPr lang="zh-CN" altLang="en-US" sz="2200" smtClean="0">
                <a:latin typeface="楷体_GB2312" pitchFamily="49" charset="-122"/>
                <a:ea typeface="楷体_GB2312" pitchFamily="49" charset="-122"/>
              </a:rPr>
              <a:t>类，并画图表示出来；</a:t>
            </a:r>
          </a:p>
          <a:p>
            <a:pPr lvl="1"/>
            <a:r>
              <a:rPr lang="zh-CN" altLang="en-US" sz="2200" smtClean="0">
                <a:latin typeface="楷体_GB2312" pitchFamily="49" charset="-122"/>
                <a:ea typeface="楷体_GB2312" pitchFamily="49" charset="-122"/>
              </a:rPr>
              <a:t>对</a:t>
            </a:r>
            <a:r>
              <a:rPr lang="en-US" altLang="zh-CN" sz="2200" smtClean="0">
                <a:latin typeface="楷体_GB2312" pitchFamily="49" charset="-122"/>
                <a:ea typeface="楷体_GB2312" pitchFamily="49" charset="-122"/>
              </a:rPr>
              <a:t>A</a:t>
            </a:r>
            <a:r>
              <a:rPr lang="zh-CN" altLang="en-US" sz="2200" smtClean="0">
                <a:latin typeface="楷体_GB2312" pitchFamily="49" charset="-122"/>
                <a:ea typeface="楷体_GB2312" pitchFamily="49" charset="-122"/>
              </a:rPr>
              <a:t>类存货进行重点规划和控制，对</a:t>
            </a:r>
            <a:r>
              <a:rPr lang="en-US" altLang="zh-CN" sz="2200" smtClean="0">
                <a:latin typeface="楷体_GB2312" pitchFamily="49" charset="-122"/>
                <a:ea typeface="楷体_GB2312" pitchFamily="49" charset="-122"/>
              </a:rPr>
              <a:t>B</a:t>
            </a:r>
            <a:r>
              <a:rPr lang="zh-CN" altLang="en-US" sz="2200" smtClean="0">
                <a:latin typeface="楷体_GB2312" pitchFamily="49" charset="-122"/>
                <a:ea typeface="楷体_GB2312" pitchFamily="49" charset="-122"/>
              </a:rPr>
              <a:t>类存货进行次重点管理，对</a:t>
            </a:r>
            <a:r>
              <a:rPr lang="en-US" altLang="zh-CN" sz="2200" smtClean="0">
                <a:latin typeface="楷体_GB2312" pitchFamily="49" charset="-122"/>
                <a:ea typeface="楷体_GB2312" pitchFamily="49" charset="-122"/>
              </a:rPr>
              <a:t>C</a:t>
            </a:r>
            <a:r>
              <a:rPr lang="zh-CN" altLang="en-US" sz="2200" smtClean="0">
                <a:latin typeface="楷体_GB2312" pitchFamily="49" charset="-122"/>
                <a:ea typeface="楷体_GB2312" pitchFamily="49" charset="-122"/>
              </a:rPr>
              <a:t>类存货只进行一般管理。</a:t>
            </a:r>
          </a:p>
        </p:txBody>
      </p:sp>
      <p:sp>
        <p:nvSpPr>
          <p:cNvPr id="99332" name="Rectangle 4"/>
          <p:cNvSpPr>
            <a:spLocks noChangeArrowheads="1"/>
          </p:cNvSpPr>
          <p:nvPr/>
        </p:nvSpPr>
        <p:spPr bwMode="auto">
          <a:xfrm>
            <a:off x="179388" y="1557338"/>
            <a:ext cx="1800225" cy="792162"/>
          </a:xfrm>
          <a:prstGeom prst="rect">
            <a:avLst/>
          </a:prstGeom>
          <a:solidFill>
            <a:schemeClr val="accent2"/>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solidFill>
                  <a:schemeClr val="bg1"/>
                </a:solidFill>
                <a:ea typeface="楷体_GB2312" pitchFamily="49" charset="-122"/>
              </a:rPr>
              <a:t>ABC</a:t>
            </a:r>
            <a:r>
              <a:rPr lang="zh-CN" altLang="en-US" sz="1800">
                <a:solidFill>
                  <a:schemeClr val="bg1"/>
                </a:solidFill>
                <a:ea typeface="楷体_GB2312" pitchFamily="49" charset="-122"/>
              </a:rPr>
              <a:t>分类管理法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r>
              <a:rPr lang="zh-CN" altLang="en-US" sz="2800" b="0" smtClean="0">
                <a:solidFill>
                  <a:schemeClr val="hlink"/>
                </a:solidFill>
                <a:latin typeface="楷体_GB2312" pitchFamily="49" charset="-122"/>
                <a:ea typeface="楷体_GB2312" pitchFamily="49" charset="-122"/>
              </a:rPr>
              <a:t>存货控制</a:t>
            </a:r>
          </a:p>
        </p:txBody>
      </p:sp>
      <p:sp>
        <p:nvSpPr>
          <p:cNvPr id="101379" name="Rectangle 3"/>
          <p:cNvSpPr>
            <a:spLocks noGrp="1" noChangeArrowheads="1"/>
          </p:cNvSpPr>
          <p:nvPr>
            <p:ph type="body" idx="4294967295"/>
          </p:nvPr>
        </p:nvSpPr>
        <p:spPr>
          <a:xfrm>
            <a:off x="1476375" y="3257550"/>
            <a:ext cx="7150100" cy="3195638"/>
          </a:xfrm>
        </p:spPr>
        <p:txBody>
          <a:bodyPr/>
          <a:lstStyle/>
          <a:p>
            <a:pPr>
              <a:buClr>
                <a:schemeClr val="hlink"/>
              </a:buClr>
              <a:buFont typeface="Wingdings" pitchFamily="2" charset="2"/>
              <a:buChar char="Ø"/>
            </a:pPr>
            <a:r>
              <a:rPr lang="zh-CN" altLang="en-US" sz="2600" b="1" smtClean="0">
                <a:latin typeface="楷体_GB2312" pitchFamily="49" charset="-122"/>
                <a:ea typeface="楷体_GB2312" pitchFamily="49" charset="-122"/>
              </a:rPr>
              <a:t>适时制的成功取决于几个因素</a:t>
            </a:r>
            <a:r>
              <a:rPr lang="zh-CN" altLang="en-US" smtClean="0">
                <a:latin typeface="楷体_GB2312" pitchFamily="49" charset="-122"/>
                <a:ea typeface="楷体_GB2312" pitchFamily="49" charset="-122"/>
              </a:rPr>
              <a:t> </a:t>
            </a:r>
          </a:p>
          <a:p>
            <a:pPr lvl="1"/>
            <a:r>
              <a:rPr lang="zh-CN" altLang="en-US" sz="2200" smtClean="0">
                <a:latin typeface="楷体_GB2312" pitchFamily="49" charset="-122"/>
                <a:ea typeface="楷体_GB2312" pitchFamily="49" charset="-122"/>
              </a:rPr>
              <a:t>计划要求 </a:t>
            </a:r>
          </a:p>
          <a:p>
            <a:pPr lvl="1"/>
            <a:r>
              <a:rPr lang="zh-CN" altLang="en-US" sz="2200" smtClean="0">
                <a:latin typeface="楷体_GB2312" pitchFamily="49" charset="-122"/>
                <a:ea typeface="楷体_GB2312" pitchFamily="49" charset="-122"/>
              </a:rPr>
              <a:t>与供应商的关系 </a:t>
            </a:r>
          </a:p>
          <a:p>
            <a:pPr lvl="1"/>
            <a:r>
              <a:rPr lang="zh-CN" altLang="en-US" sz="2200" smtClean="0">
                <a:latin typeface="楷体_GB2312" pitchFamily="49" charset="-122"/>
                <a:ea typeface="楷体_GB2312" pitchFamily="49" charset="-122"/>
              </a:rPr>
              <a:t>准备成本</a:t>
            </a:r>
          </a:p>
          <a:p>
            <a:pPr lvl="1"/>
            <a:r>
              <a:rPr lang="zh-CN" altLang="en-US" sz="2200" smtClean="0">
                <a:latin typeface="楷体_GB2312" pitchFamily="49" charset="-122"/>
                <a:ea typeface="楷体_GB2312" pitchFamily="49" charset="-122"/>
              </a:rPr>
              <a:t>其他的成本因素</a:t>
            </a:r>
          </a:p>
          <a:p>
            <a:pPr lvl="1"/>
            <a:r>
              <a:rPr lang="zh-CN" altLang="en-US" sz="2200" smtClean="0">
                <a:latin typeface="楷体_GB2312" pitchFamily="49" charset="-122"/>
                <a:ea typeface="楷体_GB2312" pitchFamily="49" charset="-122"/>
              </a:rPr>
              <a:t>电子数据互换 </a:t>
            </a:r>
            <a:r>
              <a:rPr lang="zh-CN" altLang="en-US" sz="2000" smtClean="0"/>
              <a:t>（</a:t>
            </a:r>
            <a:r>
              <a:rPr lang="en-US" altLang="zh-CN" sz="2000" smtClean="0"/>
              <a:t>Electronic Data Interchange</a:t>
            </a:r>
            <a:r>
              <a:rPr lang="zh-CN" altLang="en-US" sz="2000" smtClean="0"/>
              <a:t>，</a:t>
            </a:r>
            <a:r>
              <a:rPr lang="en-US" altLang="zh-CN" sz="2000" smtClean="0"/>
              <a:t>EDI</a:t>
            </a:r>
            <a:r>
              <a:rPr lang="zh-CN" altLang="en-US" sz="2000" smtClean="0"/>
              <a:t>）</a:t>
            </a:r>
            <a:r>
              <a:rPr lang="zh-CN" altLang="en-US" smtClean="0"/>
              <a:t> </a:t>
            </a:r>
          </a:p>
        </p:txBody>
      </p:sp>
      <p:sp>
        <p:nvSpPr>
          <p:cNvPr id="101380" name="Rectangle 4"/>
          <p:cNvSpPr>
            <a:spLocks noChangeArrowheads="1"/>
          </p:cNvSpPr>
          <p:nvPr/>
        </p:nvSpPr>
        <p:spPr bwMode="auto">
          <a:xfrm>
            <a:off x="1042988" y="2133600"/>
            <a:ext cx="2016125" cy="792163"/>
          </a:xfrm>
          <a:prstGeom prst="rect">
            <a:avLst/>
          </a:prstGeom>
          <a:solidFill>
            <a:schemeClr val="accent2"/>
          </a:solidFill>
          <a:ln w="9525">
            <a:solidFill>
              <a:schemeClr val="tx1"/>
            </a:solidFill>
            <a:miter lim="800000"/>
            <a:headEnd/>
            <a:tailEnd/>
          </a:ln>
        </p:spPr>
        <p:txBody>
          <a:bodyPr wrap="none" anchor="ctr"/>
          <a:lstStyle/>
          <a:p>
            <a:pPr algn="ctr" eaLnBrk="1" hangingPunct="1">
              <a:spcBef>
                <a:spcPct val="0"/>
              </a:spcBef>
              <a:buClrTx/>
              <a:buSzTx/>
              <a:buFontTx/>
              <a:buNone/>
            </a:pPr>
            <a:r>
              <a:rPr lang="zh-CN" altLang="en-US" sz="1800">
                <a:solidFill>
                  <a:schemeClr val="bg1"/>
                </a:solidFill>
                <a:latin typeface="楷体_GB2312" pitchFamily="49" charset="-122"/>
                <a:ea typeface="楷体_GB2312" pitchFamily="49" charset="-122"/>
              </a:rPr>
              <a:t>适时制（</a:t>
            </a:r>
            <a:r>
              <a:rPr lang="en-US" altLang="zh-CN" sz="1800">
                <a:solidFill>
                  <a:schemeClr val="bg1"/>
                </a:solidFill>
                <a:latin typeface="楷体_GB2312" pitchFamily="49" charset="-122"/>
                <a:ea typeface="楷体_GB2312" pitchFamily="49" charset="-122"/>
              </a:rPr>
              <a:t>JIT</a:t>
            </a:r>
            <a:r>
              <a:rPr lang="zh-CN" altLang="en-US" sz="1800">
                <a:solidFill>
                  <a:schemeClr val="bg1"/>
                </a:solidFill>
                <a:latin typeface="楷体_GB2312" pitchFamily="49" charset="-122"/>
                <a:ea typeface="楷体_GB2312" pitchFamily="49" charset="-122"/>
              </a:rPr>
              <a:t>）管理</a:t>
            </a:r>
          </a:p>
        </p:txBody>
      </p:sp>
      <p:sp>
        <p:nvSpPr>
          <p:cNvPr id="101381" name="AutoShape 5"/>
          <p:cNvSpPr>
            <a:spLocks noChangeArrowheads="1"/>
          </p:cNvSpPr>
          <p:nvPr/>
        </p:nvSpPr>
        <p:spPr bwMode="auto">
          <a:xfrm>
            <a:off x="4356100" y="1628775"/>
            <a:ext cx="4319588" cy="1728788"/>
          </a:xfrm>
          <a:prstGeom prst="horizontalScroll">
            <a:avLst>
              <a:gd name="adj" fmla="val 12500"/>
            </a:avLst>
          </a:prstGeom>
          <a:solidFill>
            <a:srgbClr val="CCECFF"/>
          </a:solidFill>
          <a:ln w="9525">
            <a:solidFill>
              <a:schemeClr val="tx1"/>
            </a:solidFill>
            <a:round/>
            <a:headEnd/>
            <a:tailEnd/>
          </a:ln>
        </p:spPr>
        <p:txBody>
          <a:bodyPr wrap="none" anchor="ctr"/>
          <a:lstStyle/>
          <a:p>
            <a:pPr eaLnBrk="1" hangingPunct="1">
              <a:spcBef>
                <a:spcPct val="0"/>
              </a:spcBef>
              <a:buClrTx/>
              <a:buSzTx/>
              <a:buFontTx/>
              <a:buNone/>
            </a:pPr>
            <a:r>
              <a:rPr lang="zh-CN" altLang="en-US" sz="1800">
                <a:latin typeface="楷体_GB2312" pitchFamily="49" charset="-122"/>
                <a:ea typeface="楷体_GB2312" pitchFamily="49" charset="-122"/>
              </a:rPr>
              <a:t>起源于</a:t>
            </a:r>
            <a:r>
              <a:rPr lang="en-US" altLang="zh-CN" sz="1800">
                <a:latin typeface="楷体_GB2312" pitchFamily="49" charset="-122"/>
                <a:ea typeface="楷体_GB2312" pitchFamily="49" charset="-122"/>
              </a:rPr>
              <a:t>20</a:t>
            </a:r>
            <a:r>
              <a:rPr lang="zh-CN" altLang="en-US" sz="1800">
                <a:latin typeface="楷体_GB2312" pitchFamily="49" charset="-122"/>
                <a:ea typeface="楷体_GB2312" pitchFamily="49" charset="-122"/>
              </a:rPr>
              <a:t>世纪</a:t>
            </a:r>
            <a:r>
              <a:rPr lang="en-US" altLang="zh-CN" sz="1800">
                <a:latin typeface="楷体_GB2312" pitchFamily="49" charset="-122"/>
                <a:ea typeface="楷体_GB2312" pitchFamily="49" charset="-122"/>
              </a:rPr>
              <a:t>20</a:t>
            </a:r>
            <a:r>
              <a:rPr lang="zh-CN" altLang="en-US" sz="1800">
                <a:latin typeface="楷体_GB2312" pitchFamily="49" charset="-122"/>
                <a:ea typeface="楷体_GB2312" pitchFamily="49" charset="-122"/>
              </a:rPr>
              <a:t>年代美国底特律福特汽</a:t>
            </a:r>
          </a:p>
          <a:p>
            <a:pPr eaLnBrk="1" hangingPunct="1">
              <a:spcBef>
                <a:spcPct val="0"/>
              </a:spcBef>
              <a:buClrTx/>
              <a:buSzTx/>
              <a:buFontTx/>
              <a:buNone/>
            </a:pPr>
            <a:r>
              <a:rPr lang="zh-CN" altLang="en-US" sz="1800">
                <a:latin typeface="楷体_GB2312" pitchFamily="49" charset="-122"/>
                <a:ea typeface="楷体_GB2312" pitchFamily="49" charset="-122"/>
              </a:rPr>
              <a:t>车公司所推行的集成化生产装配线。</a:t>
            </a:r>
          </a:p>
          <a:p>
            <a:pPr eaLnBrk="1" hangingPunct="1">
              <a:spcBef>
                <a:spcPct val="0"/>
              </a:spcBef>
              <a:buClrTx/>
              <a:buSzTx/>
              <a:buFontTx/>
              <a:buNone/>
            </a:pPr>
            <a:r>
              <a:rPr lang="zh-CN" altLang="en-US" sz="1800">
                <a:latin typeface="楷体_GB2312" pitchFamily="49" charset="-122"/>
                <a:ea typeface="楷体_GB2312" pitchFamily="49" charset="-122"/>
              </a:rPr>
              <a:t>后来适时制在日本制造业得到有效的</a:t>
            </a:r>
          </a:p>
          <a:p>
            <a:pPr eaLnBrk="1" hangingPunct="1">
              <a:spcBef>
                <a:spcPct val="0"/>
              </a:spcBef>
              <a:buClrTx/>
              <a:buSzTx/>
              <a:buFontTx/>
              <a:buNone/>
            </a:pPr>
            <a:r>
              <a:rPr lang="zh-CN" altLang="en-US" sz="1800">
                <a:latin typeface="楷体_GB2312" pitchFamily="49" charset="-122"/>
                <a:ea typeface="楷体_GB2312" pitchFamily="49" charset="-122"/>
              </a:rPr>
              <a:t>使用</a:t>
            </a:r>
            <a:r>
              <a:rPr lang="zh-CN" altLang="en-US" sz="1800" b="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r>
              <a:rPr lang="zh-CN" altLang="en-US" sz="2800" smtClean="0">
                <a:solidFill>
                  <a:srgbClr val="3333FF"/>
                </a:solidFill>
                <a:ea typeface="楷体_GB2312" pitchFamily="49" charset="-122"/>
              </a:rPr>
              <a:t>营运资金管理的原则</a:t>
            </a:r>
          </a:p>
        </p:txBody>
      </p:sp>
      <p:sp>
        <p:nvSpPr>
          <p:cNvPr id="34819" name="Rectangle 3"/>
          <p:cNvSpPr>
            <a:spLocks noGrp="1" noChangeArrowheads="1"/>
          </p:cNvSpPr>
          <p:nvPr>
            <p:ph type="body" idx="4294967295"/>
          </p:nvPr>
        </p:nvSpPr>
        <p:spPr>
          <a:xfrm>
            <a:off x="755650" y="1484313"/>
            <a:ext cx="7067550" cy="4411662"/>
          </a:xfrm>
        </p:spPr>
        <p:txBody>
          <a:bodyPr/>
          <a:lstStyle/>
          <a:p>
            <a:pPr lvl="1">
              <a:buFont typeface="Wingdings" pitchFamily="2" charset="2"/>
              <a:buNone/>
            </a:pPr>
            <a:r>
              <a:rPr lang="zh-CN" altLang="en-US" dirty="0" smtClean="0">
                <a:latin typeface="楷体_GB2312" pitchFamily="49" charset="-122"/>
                <a:ea typeface="楷体_GB2312" pitchFamily="49" charset="-122"/>
              </a:rPr>
              <a:t> </a:t>
            </a:r>
          </a:p>
          <a:p>
            <a:pPr>
              <a:buClr>
                <a:schemeClr val="hlink"/>
              </a:buClr>
              <a:buFont typeface="Wingdings" pitchFamily="2" charset="2"/>
              <a:buChar char="Ø"/>
            </a:pPr>
            <a:endParaRPr lang="zh-CN" altLang="en-US" sz="2400" b="1"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认真分析生产经营状况、合理确定营运资金的需要数量 ；</a:t>
            </a:r>
          </a:p>
          <a:p>
            <a:pPr lvl="1"/>
            <a:r>
              <a:rPr lang="zh-CN" altLang="en-US" sz="2400" dirty="0" smtClean="0">
                <a:latin typeface="楷体_GB2312" pitchFamily="49" charset="-122"/>
                <a:ea typeface="楷体_GB2312" pitchFamily="49" charset="-122"/>
              </a:rPr>
              <a:t>在保证生产经营需要的前提下，节约使用资金； </a:t>
            </a:r>
          </a:p>
          <a:p>
            <a:pPr lvl="1"/>
            <a:r>
              <a:rPr lang="zh-CN" altLang="en-US" sz="2400" dirty="0" smtClean="0">
                <a:latin typeface="楷体_GB2312" pitchFamily="49" charset="-122"/>
                <a:ea typeface="楷体_GB2312" pitchFamily="49" charset="-122"/>
              </a:rPr>
              <a:t>加速营运资金的周转，提高资金的利用效率 ；</a:t>
            </a:r>
          </a:p>
          <a:p>
            <a:pPr lvl="1"/>
            <a:r>
              <a:rPr lang="zh-CN" altLang="en-US" sz="2400" dirty="0" smtClean="0">
                <a:latin typeface="楷体_GB2312" pitchFamily="49" charset="-122"/>
                <a:ea typeface="楷体_GB2312" pitchFamily="49" charset="-122"/>
              </a:rPr>
              <a:t>合理安排流动资产与流动负债的比例关系，保障企业有足够的短期偿债能力</a:t>
            </a:r>
            <a:r>
              <a:rPr lang="zh-CN" altLang="en-US" sz="3200" dirty="0" smtClean="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51275" y="2852738"/>
            <a:ext cx="5091113" cy="576262"/>
            <a:chOff x="2517" y="1842"/>
            <a:chExt cx="3243" cy="363"/>
          </a:xfrm>
        </p:grpSpPr>
        <p:sp>
          <p:nvSpPr>
            <p:cNvPr id="36871" name="Rectangle 3"/>
            <p:cNvSpPr>
              <a:spLocks noChangeArrowheads="1"/>
            </p:cNvSpPr>
            <p:nvPr/>
          </p:nvSpPr>
          <p:spPr bwMode="auto">
            <a:xfrm>
              <a:off x="2517" y="1842"/>
              <a:ext cx="3243" cy="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6872" name="AutoShape 4"/>
            <p:cNvSpPr>
              <a:spLocks noChangeArrowheads="1"/>
            </p:cNvSpPr>
            <p:nvPr/>
          </p:nvSpPr>
          <p:spPr bwMode="auto">
            <a:xfrm>
              <a:off x="2517" y="1842"/>
              <a:ext cx="182" cy="363"/>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36867" name="Rectangle 6"/>
          <p:cNvSpPr>
            <a:spLocks noGrp="1" noChangeArrowheads="1"/>
          </p:cNvSpPr>
          <p:nvPr>
            <p:ph type="body" idx="4294967295"/>
          </p:nvPr>
        </p:nvSpPr>
        <p:spPr>
          <a:xfrm>
            <a:off x="3563938" y="2781300"/>
            <a:ext cx="5580062" cy="4310063"/>
          </a:xfrm>
        </p:spPr>
        <p:txBody>
          <a:bodyPr/>
          <a:lstStyle/>
          <a:p>
            <a:pPr lvl="1">
              <a:lnSpc>
                <a:spcPct val="150000"/>
              </a:lnSpc>
            </a:pPr>
            <a:r>
              <a:rPr lang="zh-CN" altLang="en-US" sz="2000" b="1" smtClean="0">
                <a:latin typeface="楷体_GB2312" pitchFamily="49" charset="-122"/>
                <a:ea typeface="楷体_GB2312" pitchFamily="49" charset="-122"/>
              </a:rPr>
              <a:t>短期资产的特征与分类</a:t>
            </a:r>
            <a:r>
              <a:rPr lang="zh-CN" altLang="en-US" sz="2000" smtClean="0">
                <a:latin typeface="楷体_GB2312" pitchFamily="49" charset="-122"/>
                <a:ea typeface="楷体_GB2312" pitchFamily="49" charset="-122"/>
              </a:rPr>
              <a:t> </a:t>
            </a:r>
          </a:p>
          <a:p>
            <a:pPr lvl="1">
              <a:lnSpc>
                <a:spcPct val="150000"/>
              </a:lnSpc>
            </a:pPr>
            <a:r>
              <a:rPr lang="zh-CN" altLang="en-US" sz="2000" b="1" smtClean="0">
                <a:latin typeface="楷体_GB2312" pitchFamily="49" charset="-122"/>
                <a:ea typeface="楷体_GB2312" pitchFamily="49" charset="-122"/>
              </a:rPr>
              <a:t>短期资产的持有政策</a:t>
            </a:r>
            <a:endParaRPr lang="zh-CN" altLang="en-US" sz="2000" smtClean="0">
              <a:latin typeface="楷体_GB2312" pitchFamily="49" charset="-122"/>
              <a:ea typeface="楷体_GB2312" pitchFamily="49" charset="-122"/>
            </a:endParaRPr>
          </a:p>
          <a:p>
            <a:pPr lvl="1">
              <a:lnSpc>
                <a:spcPct val="150000"/>
              </a:lnSpc>
            </a:pPr>
            <a:r>
              <a:rPr lang="zh-CN" altLang="en-US" sz="2000" b="1" smtClean="0">
                <a:latin typeface="楷体_GB2312" pitchFamily="49" charset="-122"/>
                <a:ea typeface="楷体_GB2312" pitchFamily="49" charset="-122"/>
              </a:rPr>
              <a:t>短期资产政策对公司风险和报酬的影响</a:t>
            </a:r>
            <a:r>
              <a:rPr lang="zh-CN" altLang="en-US" sz="2000" smtClean="0">
                <a:latin typeface="楷体_GB2312" pitchFamily="49" charset="-122"/>
                <a:ea typeface="楷体_GB2312" pitchFamily="49" charset="-122"/>
              </a:rPr>
              <a:t> </a:t>
            </a:r>
          </a:p>
          <a:p>
            <a:pPr lvl="1"/>
            <a:endParaRPr lang="zh-CN" altLang="en-US" sz="2000" smtClean="0">
              <a:latin typeface="楷体_GB2312" pitchFamily="49" charset="-122"/>
              <a:ea typeface="楷体_GB2312" pitchFamily="49" charset="-122"/>
            </a:endParaRPr>
          </a:p>
        </p:txBody>
      </p:sp>
      <p:sp>
        <p:nvSpPr>
          <p:cNvPr id="36868" name="Rectangle 7"/>
          <p:cNvSpPr>
            <a:spLocks noChangeArrowheads="1"/>
          </p:cNvSpPr>
          <p:nvPr/>
        </p:nvSpPr>
        <p:spPr bwMode="auto">
          <a:xfrm flipV="1">
            <a:off x="3635375" y="18446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6869" name="Rectangle 8"/>
          <p:cNvSpPr>
            <a:spLocks noChangeArrowheads="1"/>
          </p:cNvSpPr>
          <p:nvPr/>
        </p:nvSpPr>
        <p:spPr bwMode="auto">
          <a:xfrm>
            <a:off x="1187450" y="3429000"/>
            <a:ext cx="2087563" cy="1295400"/>
          </a:xfrm>
          <a:prstGeom prst="rect">
            <a:avLst/>
          </a:prstGeom>
          <a:solidFill>
            <a:schemeClr val="accent1"/>
          </a:solidFill>
          <a:ln w="9525">
            <a:solidFill>
              <a:srgbClr val="000000"/>
            </a:solidFill>
            <a:miter lim="800000"/>
            <a:headEnd/>
            <a:tailEnd/>
          </a:ln>
        </p:spPr>
        <p:txBody>
          <a:bodyPr/>
          <a:lstStyle/>
          <a:p>
            <a:pPr algn="just" eaLnBrk="1" hangingPunct="1">
              <a:spcBef>
                <a:spcPct val="0"/>
              </a:spcBef>
              <a:buClrTx/>
              <a:buSzTx/>
              <a:buFontTx/>
              <a:buNone/>
            </a:pPr>
            <a:r>
              <a:rPr lang="zh-CN" altLang="en-US" sz="1600">
                <a:latin typeface="楷体_GB2312" pitchFamily="49" charset="-122"/>
                <a:ea typeface="楷体_GB2312" pitchFamily="49" charset="-122"/>
              </a:rPr>
              <a:t>短期资产又称作流动资产，是指可以在</a:t>
            </a:r>
            <a:r>
              <a:rPr lang="en-US" altLang="zh-CN" sz="1600">
                <a:latin typeface="楷体_GB2312" pitchFamily="49" charset="-122"/>
                <a:ea typeface="楷体_GB2312" pitchFamily="49" charset="-122"/>
              </a:rPr>
              <a:t>1</a:t>
            </a:r>
            <a:r>
              <a:rPr lang="zh-CN" altLang="en-US" sz="1600">
                <a:latin typeface="楷体_GB2312" pitchFamily="49" charset="-122"/>
                <a:ea typeface="楷体_GB2312" pitchFamily="49" charset="-122"/>
              </a:rPr>
              <a:t>年以内或超过</a:t>
            </a:r>
            <a:r>
              <a:rPr lang="en-US" altLang="zh-CN" sz="1600">
                <a:latin typeface="楷体_GB2312" pitchFamily="49" charset="-122"/>
                <a:ea typeface="楷体_GB2312" pitchFamily="49" charset="-122"/>
              </a:rPr>
              <a:t>1</a:t>
            </a:r>
            <a:r>
              <a:rPr lang="zh-CN" altLang="en-US" sz="1600">
                <a:latin typeface="楷体_GB2312" pitchFamily="49" charset="-122"/>
                <a:ea typeface="楷体_GB2312" pitchFamily="49" charset="-122"/>
              </a:rPr>
              <a:t>年的一个营业周期内变现或运用的资产</a:t>
            </a:r>
            <a:endParaRPr lang="zh-CN" altLang="en-US" sz="1600">
              <a:solidFill>
                <a:srgbClr val="663300"/>
              </a:solidFill>
              <a:latin typeface="宋体" charset="-122"/>
              <a:ea typeface="楷体_GB2312" pitchFamily="49" charset="-122"/>
            </a:endParaRPr>
          </a:p>
        </p:txBody>
      </p:sp>
      <p:sp>
        <p:nvSpPr>
          <p:cNvPr id="36870" name="Rectangle 9"/>
          <p:cNvSpPr>
            <a:spLocks noGrp="1" noChangeArrowheads="1"/>
          </p:cNvSpPr>
          <p:nvPr>
            <p:ph type="title" idx="4294967295"/>
          </p:nvPr>
        </p:nvSpPr>
        <p:spPr/>
        <p:txBody>
          <a:bodyPr/>
          <a:lstStyle/>
          <a:p>
            <a:r>
              <a:rPr lang="zh-CN" altLang="en-US" smtClean="0">
                <a:solidFill>
                  <a:schemeClr val="tx1"/>
                </a:solidFill>
              </a:rPr>
              <a:t>短期资产管理</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zh-CN" altLang="en-US" sz="2200" b="0" smtClean="0">
                <a:solidFill>
                  <a:schemeClr val="tx1"/>
                </a:solidFill>
                <a:latin typeface="楷体_GB2312" pitchFamily="49" charset="-122"/>
                <a:ea typeface="楷体_GB2312" pitchFamily="49" charset="-122"/>
              </a:rPr>
              <a:t>短期资产管理</a:t>
            </a:r>
          </a:p>
        </p:txBody>
      </p:sp>
      <p:sp>
        <p:nvSpPr>
          <p:cNvPr id="37891" name="Rectangle 3"/>
          <p:cNvSpPr>
            <a:spLocks noGrp="1" noChangeArrowheads="1"/>
          </p:cNvSpPr>
          <p:nvPr>
            <p:ph type="body" idx="4294967295"/>
          </p:nvPr>
        </p:nvSpPr>
        <p:spPr>
          <a:xfrm>
            <a:off x="684213" y="1628775"/>
            <a:ext cx="8243887" cy="5229225"/>
          </a:xfrm>
        </p:spPr>
        <p:txBody>
          <a:bodyPr/>
          <a:lstStyle/>
          <a:p>
            <a:r>
              <a:rPr lang="zh-CN" altLang="en-US" sz="2600" b="1" smtClean="0">
                <a:solidFill>
                  <a:srgbClr val="3333FF"/>
                </a:solidFill>
                <a:ea typeface="楷体_GB2312" pitchFamily="49" charset="-122"/>
              </a:rPr>
              <a:t>短期资产具有以下几个突出特点</a:t>
            </a:r>
          </a:p>
          <a:p>
            <a:pPr lvl="1">
              <a:buClr>
                <a:schemeClr val="hlink"/>
              </a:buClr>
              <a:buFont typeface="Wingdings" pitchFamily="2" charset="2"/>
              <a:buChar char="Ø"/>
            </a:pPr>
            <a:r>
              <a:rPr lang="zh-CN" altLang="en-US" b="1" smtClean="0">
                <a:latin typeface="楷体_GB2312" pitchFamily="49" charset="-122"/>
                <a:ea typeface="楷体_GB2312" pitchFamily="49" charset="-122"/>
              </a:rPr>
              <a:t>周转速度快 </a:t>
            </a:r>
          </a:p>
          <a:p>
            <a:pPr lvl="1">
              <a:buClr>
                <a:schemeClr val="hlink"/>
              </a:buClr>
              <a:buFont typeface="Wingdings" pitchFamily="2" charset="2"/>
              <a:buChar char="Ø"/>
            </a:pPr>
            <a:r>
              <a:rPr lang="zh-CN" altLang="en-US" b="1" smtClean="0">
                <a:latin typeface="楷体_GB2312" pitchFamily="49" charset="-122"/>
                <a:ea typeface="楷体_GB2312" pitchFamily="49" charset="-122"/>
              </a:rPr>
              <a:t>变现能力强 </a:t>
            </a:r>
          </a:p>
          <a:p>
            <a:pPr lvl="1">
              <a:buClr>
                <a:schemeClr val="hlink"/>
              </a:buClr>
              <a:buFont typeface="Wingdings" pitchFamily="2" charset="2"/>
              <a:buChar char="Ø"/>
            </a:pPr>
            <a:r>
              <a:rPr lang="zh-CN" altLang="en-US" b="1" smtClean="0">
                <a:latin typeface="楷体_GB2312" pitchFamily="49" charset="-122"/>
                <a:ea typeface="楷体_GB2312" pitchFamily="49" charset="-122"/>
              </a:rPr>
              <a:t>财务风险小</a:t>
            </a:r>
            <a:r>
              <a:rPr lang="zh-CN" altLang="en-US" sz="3500" smtClean="0"/>
              <a:t> </a:t>
            </a:r>
          </a:p>
          <a:p>
            <a:pPr lvl="1">
              <a:buFont typeface="Wingdings" pitchFamily="2" charset="2"/>
              <a:buNone/>
            </a:pPr>
            <a:r>
              <a:rPr lang="zh-CN" altLang="en-US" b="1" smtClean="0">
                <a:solidFill>
                  <a:srgbClr val="3333FF"/>
                </a:solidFill>
                <a:ea typeface="楷体_GB2312" pitchFamily="49" charset="-122"/>
              </a:rPr>
              <a:t>短期资产按不同标准可作不同分类</a:t>
            </a:r>
            <a:endParaRPr lang="zh-CN" altLang="en-US" b="1" smtClean="0">
              <a:ea typeface="楷体_GB2312" pitchFamily="49" charset="-122"/>
            </a:endParaRPr>
          </a:p>
          <a:p>
            <a:pPr lvl="1">
              <a:buClr>
                <a:schemeClr val="hlink"/>
              </a:buClr>
              <a:buFont typeface="Wingdings" pitchFamily="2" charset="2"/>
              <a:buChar char="Ø"/>
            </a:pPr>
            <a:endParaRPr lang="zh-CN" altLang="en-US" sz="2000" b="1" smtClean="0">
              <a:ea typeface="楷体_GB2312" pitchFamily="49" charset="-122"/>
            </a:endParaRPr>
          </a:p>
          <a:p>
            <a:pPr lvl="1">
              <a:buClr>
                <a:schemeClr val="hlink"/>
              </a:buClr>
              <a:buFont typeface="Wingdings" pitchFamily="2" charset="2"/>
              <a:buChar char="Ø"/>
            </a:pPr>
            <a:r>
              <a:rPr lang="zh-CN" altLang="en-US" sz="2000" b="1" smtClean="0">
                <a:ea typeface="楷体_GB2312" pitchFamily="49" charset="-122"/>
              </a:rPr>
              <a:t>按实物形态</a:t>
            </a:r>
          </a:p>
          <a:p>
            <a:pPr lvl="1">
              <a:buFont typeface="Wingdings" pitchFamily="2" charset="2"/>
              <a:buNone/>
            </a:pPr>
            <a:endParaRPr lang="zh-CN" altLang="en-US" sz="2000" b="1" smtClean="0">
              <a:latin typeface="楷体_GB2312" pitchFamily="49" charset="-122"/>
              <a:ea typeface="楷体_GB2312" pitchFamily="49" charset="-122"/>
            </a:endParaRPr>
          </a:p>
          <a:p>
            <a:pPr lvl="1">
              <a:buClr>
                <a:schemeClr val="hlink"/>
              </a:buClr>
              <a:buFont typeface="Wingdings" pitchFamily="2" charset="2"/>
              <a:buChar char="Ø"/>
            </a:pPr>
            <a:endParaRPr lang="zh-CN" altLang="en-US" sz="2000" b="1" smtClean="0">
              <a:latin typeface="楷体_GB2312" pitchFamily="49" charset="-122"/>
              <a:ea typeface="楷体_GB2312" pitchFamily="49" charset="-122"/>
            </a:endParaRPr>
          </a:p>
          <a:p>
            <a:pPr lvl="1">
              <a:buClr>
                <a:schemeClr val="hlink"/>
              </a:buClr>
              <a:buFont typeface="Wingdings" pitchFamily="2" charset="2"/>
              <a:buChar char="Ø"/>
            </a:pPr>
            <a:r>
              <a:rPr lang="zh-CN" altLang="en-US" sz="2000" b="1" smtClean="0">
                <a:latin typeface="楷体_GB2312" pitchFamily="49" charset="-122"/>
                <a:ea typeface="楷体_GB2312" pitchFamily="49" charset="-122"/>
              </a:rPr>
              <a:t>按照在生产经营循环中所处的流程</a:t>
            </a:r>
          </a:p>
        </p:txBody>
      </p:sp>
      <p:sp>
        <p:nvSpPr>
          <p:cNvPr id="37892" name="Rectangle 4"/>
          <p:cNvSpPr>
            <a:spLocks noChangeArrowheads="1"/>
          </p:cNvSpPr>
          <p:nvPr/>
        </p:nvSpPr>
        <p:spPr bwMode="auto">
          <a:xfrm>
            <a:off x="2195513" y="3609975"/>
            <a:ext cx="184150" cy="1739900"/>
          </a:xfrm>
          <a:prstGeom prst="rect">
            <a:avLst/>
          </a:prstGeom>
          <a:noFill/>
          <a:ln w="9525">
            <a:noFill/>
            <a:miter lim="800000"/>
            <a:headEnd/>
            <a:tailEnd/>
          </a:ln>
        </p:spPr>
        <p:txBody>
          <a:bodyPr wrap="none" anchor="ctr">
            <a:spAutoFit/>
          </a:bodyPr>
          <a:lstStyle/>
          <a:p>
            <a:pPr eaLnBrk="1" hangingPunct="1">
              <a:spcBef>
                <a:spcPct val="0"/>
              </a:spcBef>
              <a:buClrTx/>
              <a:buSzTx/>
              <a:buFontTx/>
              <a:buNone/>
            </a:pPr>
            <a:endParaRPr lang="zh-CN" altLang="en-US" sz="1800" b="0"/>
          </a:p>
          <a:p>
            <a:pPr eaLnBrk="1" hangingPunct="1">
              <a:spcBef>
                <a:spcPct val="0"/>
              </a:spcBef>
              <a:buClrTx/>
              <a:buSzTx/>
              <a:buFontTx/>
              <a:buNone/>
            </a:pPr>
            <a:endParaRPr lang="zh-CN" altLang="en-US" sz="1800" b="0"/>
          </a:p>
          <a:p>
            <a:pPr eaLnBrk="1" hangingPunct="1">
              <a:spcBef>
                <a:spcPct val="0"/>
              </a:spcBef>
              <a:buClrTx/>
              <a:buSzTx/>
              <a:buFontTx/>
              <a:buNone/>
            </a:pPr>
            <a:endParaRPr lang="zh-CN" altLang="en-US" sz="1800" b="0"/>
          </a:p>
          <a:p>
            <a:pPr eaLnBrk="1" hangingPunct="1">
              <a:spcBef>
                <a:spcPct val="0"/>
              </a:spcBef>
              <a:buClrTx/>
              <a:buSzTx/>
              <a:buFontTx/>
              <a:buNone/>
            </a:pPr>
            <a:endParaRPr lang="zh-CN" altLang="en-US" sz="1800" b="0"/>
          </a:p>
          <a:p>
            <a:pPr eaLnBrk="1" hangingPunct="1">
              <a:spcBef>
                <a:spcPct val="0"/>
              </a:spcBef>
              <a:buClrTx/>
              <a:buSzTx/>
              <a:buFontTx/>
              <a:buNone/>
            </a:pPr>
            <a:endParaRPr lang="zh-CN" altLang="en-US" sz="1800" b="0"/>
          </a:p>
          <a:p>
            <a:pPr eaLnBrk="1" hangingPunct="1">
              <a:spcBef>
                <a:spcPct val="0"/>
              </a:spcBef>
              <a:buClrTx/>
              <a:buSzTx/>
              <a:buFontTx/>
              <a:buNone/>
            </a:pPr>
            <a:endParaRPr lang="zh-CN" altLang="en-US" sz="1800" b="0"/>
          </a:p>
        </p:txBody>
      </p:sp>
      <p:sp>
        <p:nvSpPr>
          <p:cNvPr id="37893" name="Oval 5"/>
          <p:cNvSpPr>
            <a:spLocks noChangeArrowheads="1"/>
          </p:cNvSpPr>
          <p:nvPr/>
        </p:nvSpPr>
        <p:spPr bwMode="blackWhite">
          <a:xfrm>
            <a:off x="2987675" y="4221163"/>
            <a:ext cx="2305050" cy="1296987"/>
          </a:xfrm>
          <a:prstGeom prst="ellipse">
            <a:avLst/>
          </a:prstGeom>
          <a:solidFill>
            <a:schemeClr val="accent1"/>
          </a:solidFill>
          <a:ln w="9525">
            <a:round/>
            <a:headEnd/>
            <a:tailEnd/>
          </a:ln>
          <a:scene3d>
            <a:camera prst="legacyObliqueTopRight"/>
            <a:lightRig rig="legacyFlat2" dir="t"/>
          </a:scene3d>
          <a:sp3d extrusionH="176200" prstMaterial="legacyMatte">
            <a:bevelT w="13500" h="13500" prst="angle"/>
            <a:bevelB w="13500" h="13500" prst="angle"/>
            <a:extrusionClr>
              <a:schemeClr val="accent1"/>
            </a:extrusionClr>
          </a:sp3d>
        </p:spPr>
        <p:txBody>
          <a:bodyPr wrap="none" anchor="ctr">
            <a:flatTx/>
          </a:bodyPr>
          <a:lstStyle/>
          <a:p>
            <a:pPr lvl="1" eaLnBrk="1" hangingPunct="1">
              <a:buClr>
                <a:schemeClr val="tx1"/>
              </a:buClr>
              <a:buSzPct val="90000"/>
              <a:buFontTx/>
              <a:buChar char="–"/>
            </a:pPr>
            <a:r>
              <a:rPr kumimoji="1" lang="zh-CN" altLang="en-US" sz="1600">
                <a:latin typeface="Times New Roman" pitchFamily="18" charset="0"/>
                <a:ea typeface="楷体_GB2312" pitchFamily="49" charset="-122"/>
              </a:rPr>
              <a:t>现金</a:t>
            </a:r>
          </a:p>
          <a:p>
            <a:pPr lvl="1" eaLnBrk="1" hangingPunct="1">
              <a:buClr>
                <a:schemeClr val="tx1"/>
              </a:buClr>
              <a:buSzPct val="90000"/>
              <a:buFontTx/>
              <a:buChar char="–"/>
            </a:pPr>
            <a:r>
              <a:rPr kumimoji="1" lang="zh-CN" altLang="en-US" sz="1600">
                <a:latin typeface="Times New Roman" pitchFamily="18" charset="0"/>
                <a:ea typeface="楷体_GB2312" pitchFamily="49" charset="-122"/>
              </a:rPr>
              <a:t>短期投资</a:t>
            </a:r>
          </a:p>
          <a:p>
            <a:pPr lvl="1" eaLnBrk="1" hangingPunct="1">
              <a:buClr>
                <a:schemeClr val="tx1"/>
              </a:buClr>
              <a:buSzPct val="90000"/>
              <a:buFontTx/>
              <a:buChar char="–"/>
            </a:pPr>
            <a:r>
              <a:rPr kumimoji="1" lang="zh-CN" altLang="en-US" sz="1600">
                <a:latin typeface="Times New Roman" pitchFamily="18" charset="0"/>
                <a:ea typeface="楷体_GB2312" pitchFamily="49" charset="-122"/>
              </a:rPr>
              <a:t>应收及预付款</a:t>
            </a:r>
          </a:p>
          <a:p>
            <a:pPr lvl="1" eaLnBrk="1" hangingPunct="1">
              <a:buClr>
                <a:schemeClr val="tx1"/>
              </a:buClr>
              <a:buSzPct val="90000"/>
              <a:buFontTx/>
              <a:buChar char="–"/>
            </a:pPr>
            <a:r>
              <a:rPr kumimoji="1" lang="zh-CN" altLang="en-US" sz="1600">
                <a:latin typeface="Times New Roman" pitchFamily="18" charset="0"/>
                <a:ea typeface="楷体_GB2312" pitchFamily="49" charset="-122"/>
              </a:rPr>
              <a:t>存货</a:t>
            </a:r>
            <a:endParaRPr kumimoji="1" lang="zh-CN" altLang="en-US" sz="1600">
              <a:solidFill>
                <a:srgbClr val="FFFFFF"/>
              </a:solidFill>
              <a:latin typeface="Times New Roman" pitchFamily="18" charset="0"/>
              <a:ea typeface="楷体_GB2312" pitchFamily="49" charset="-122"/>
            </a:endParaRPr>
          </a:p>
          <a:p>
            <a:pPr eaLnBrk="1" hangingPunct="1">
              <a:spcBef>
                <a:spcPct val="0"/>
              </a:spcBef>
              <a:buClrTx/>
              <a:buSzTx/>
              <a:buFontTx/>
              <a:buNone/>
            </a:pPr>
            <a:endParaRPr kumimoji="1" lang="zh-CN" altLang="en-US" sz="1600" b="0">
              <a:latin typeface="Times New Roman" pitchFamily="18" charset="0"/>
            </a:endParaRPr>
          </a:p>
        </p:txBody>
      </p:sp>
      <p:sp>
        <p:nvSpPr>
          <p:cNvPr id="37898" name="Oval 10"/>
          <p:cNvSpPr>
            <a:spLocks noChangeArrowheads="1"/>
          </p:cNvSpPr>
          <p:nvPr/>
        </p:nvSpPr>
        <p:spPr bwMode="blackWhite">
          <a:xfrm>
            <a:off x="5508625" y="5300663"/>
            <a:ext cx="2808288" cy="1296987"/>
          </a:xfrm>
          <a:prstGeom prst="ellipse">
            <a:avLst/>
          </a:prstGeom>
          <a:solidFill>
            <a:schemeClr val="accent1"/>
          </a:solidFill>
          <a:ln w="9525">
            <a:round/>
            <a:headEnd/>
            <a:tailEnd/>
          </a:ln>
          <a:scene3d>
            <a:camera prst="legacyObliqueTopRight"/>
            <a:lightRig rig="legacyFlat2" dir="t"/>
          </a:scene3d>
          <a:sp3d extrusionH="176200" prstMaterial="legacyMatte">
            <a:bevelT w="13500" h="13500" prst="angle"/>
            <a:bevelB w="13500" h="13500" prst="angle"/>
            <a:extrusionClr>
              <a:schemeClr val="accent1"/>
            </a:extrusionClr>
          </a:sp3d>
        </p:spPr>
        <p:txBody>
          <a:bodyPr wrap="none" anchor="ctr">
            <a:flatTx/>
          </a:bodyPr>
          <a:lstStyle/>
          <a:p>
            <a:pPr eaLnBrk="1" hangingPunct="1">
              <a:buClr>
                <a:schemeClr val="tx1"/>
              </a:buClr>
              <a:buSzPct val="90000"/>
              <a:buFontTx/>
              <a:buChar char="–"/>
            </a:pPr>
            <a:r>
              <a:rPr kumimoji="1" lang="zh-CN" altLang="en-US" sz="1600">
                <a:latin typeface="Times New Roman" pitchFamily="18" charset="0"/>
                <a:ea typeface="楷体_GB2312" pitchFamily="49" charset="-122"/>
              </a:rPr>
              <a:t>生息领域中的短期资产</a:t>
            </a:r>
          </a:p>
          <a:p>
            <a:pPr eaLnBrk="1" hangingPunct="1">
              <a:buClr>
                <a:schemeClr val="tx1"/>
              </a:buClr>
              <a:buSzPct val="90000"/>
              <a:buFontTx/>
              <a:buChar char="–"/>
            </a:pPr>
            <a:r>
              <a:rPr kumimoji="1" lang="zh-CN" altLang="en-US" sz="1600">
                <a:latin typeface="Times New Roman" pitchFamily="18" charset="0"/>
                <a:ea typeface="楷体_GB2312" pitchFamily="49" charset="-122"/>
              </a:rPr>
              <a:t>流通领域中的短期资产</a:t>
            </a:r>
          </a:p>
          <a:p>
            <a:pPr eaLnBrk="1" hangingPunct="1">
              <a:buClr>
                <a:schemeClr val="tx1"/>
              </a:buClr>
              <a:buSzPct val="90000"/>
              <a:buFontTx/>
              <a:buChar char="–"/>
            </a:pPr>
            <a:r>
              <a:rPr kumimoji="1" lang="zh-CN" altLang="en-US" sz="1600">
                <a:latin typeface="Times New Roman" pitchFamily="18" charset="0"/>
                <a:ea typeface="楷体_GB2312" pitchFamily="49" charset="-122"/>
              </a:rPr>
              <a:t>生产领域中的短期资产</a:t>
            </a:r>
            <a:endParaRPr kumimoji="1" lang="zh-CN" altLang="en-US" sz="1600">
              <a:solidFill>
                <a:srgbClr val="FFFFFF"/>
              </a:solidFill>
              <a:latin typeface="Times New Roman" pitchFamily="18" charset="0"/>
              <a:ea typeface="楷体_GB2312" pitchFamily="49" charset="-122"/>
            </a:endParaRPr>
          </a:p>
          <a:p>
            <a:pPr eaLnBrk="1" hangingPunct="1">
              <a:spcBef>
                <a:spcPct val="0"/>
              </a:spcBef>
              <a:buClrTx/>
              <a:buSzTx/>
              <a:buFontTx/>
              <a:buNone/>
            </a:pPr>
            <a:endParaRPr kumimoji="1" lang="zh-CN" altLang="en-US" sz="16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898"/>
                                        </p:tgtEl>
                                        <p:attrNameLst>
                                          <p:attrName>style.visibility</p:attrName>
                                        </p:attrNameLst>
                                      </p:cBhvr>
                                      <p:to>
                                        <p:strVal val="visible"/>
                                      </p:to>
                                    </p:set>
                                    <p:animEffect transition="in" filter="blinds(horizontal)">
                                      <p:cBhvr>
                                        <p:cTn id="11"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autoUpdateAnimBg="0"/>
      <p:bldP spid="37898"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3218</Words>
  <Application>Microsoft Office PowerPoint</Application>
  <PresentationFormat>全屏显示(4:3)</PresentationFormat>
  <Paragraphs>538</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67" baseType="lpstr">
      <vt:lpstr>Office 主题</vt:lpstr>
      <vt:lpstr>SmartDraw</vt:lpstr>
      <vt:lpstr>Equation</vt:lpstr>
      <vt:lpstr>文档</vt:lpstr>
      <vt:lpstr>SmartDraw.2</vt:lpstr>
      <vt:lpstr>第9章   短期资产管理</vt:lpstr>
      <vt:lpstr>营运资本管理</vt:lpstr>
      <vt:lpstr>营运资本的概念</vt:lpstr>
      <vt:lpstr>营运资本管理</vt:lpstr>
      <vt:lpstr>营运资本与现金周转</vt:lpstr>
      <vt:lpstr>营运资本管理</vt:lpstr>
      <vt:lpstr>营运资金管理的原则</vt:lpstr>
      <vt:lpstr>短期资产管理</vt:lpstr>
      <vt:lpstr>短期资产管理</vt:lpstr>
      <vt:lpstr>短期资产管理</vt:lpstr>
      <vt:lpstr>短期资产的持有政策</vt:lpstr>
      <vt:lpstr>短期资产政策类型</vt:lpstr>
      <vt:lpstr>短期资产管理</vt:lpstr>
      <vt:lpstr>短期资产政策对公司风险和报酬的影响</vt:lpstr>
      <vt:lpstr>现金管理</vt:lpstr>
      <vt:lpstr>现金管理的动机与内容</vt:lpstr>
      <vt:lpstr>现金管理的动机与内容</vt:lpstr>
      <vt:lpstr>现金管理</vt:lpstr>
      <vt:lpstr>现金预算管理</vt:lpstr>
      <vt:lpstr>现金管理</vt:lpstr>
      <vt:lpstr>现金持有决策</vt:lpstr>
      <vt:lpstr>现金持有决策</vt:lpstr>
      <vt:lpstr>现金持有决策</vt:lpstr>
      <vt:lpstr>现金持有决策</vt:lpstr>
      <vt:lpstr>现金持有决策</vt:lpstr>
      <vt:lpstr>现金持有决策</vt:lpstr>
      <vt:lpstr>现金持有决策</vt:lpstr>
      <vt:lpstr>现金管理</vt:lpstr>
      <vt:lpstr>现金的日常控制</vt:lpstr>
      <vt:lpstr>PowerPoint 演示文稿</vt:lpstr>
      <vt:lpstr>短期金融资产管理</vt:lpstr>
      <vt:lpstr>短期金融资产的种类</vt:lpstr>
      <vt:lpstr>短期金融资产的种类</vt:lpstr>
      <vt:lpstr>短期金融资产的种类</vt:lpstr>
      <vt:lpstr>短期金融资产的种类</vt:lpstr>
      <vt:lpstr>短期金融资产的种类</vt:lpstr>
      <vt:lpstr>短期金融资产的投资组合决策 </vt:lpstr>
      <vt:lpstr>5.应收应收账款管理 账款的管理</vt:lpstr>
      <vt:lpstr>信用政策</vt:lpstr>
      <vt:lpstr>信用政策</vt:lpstr>
      <vt:lpstr>信用政策</vt:lpstr>
      <vt:lpstr>信用政策</vt:lpstr>
      <vt:lpstr>应收账款的日常控制</vt:lpstr>
      <vt:lpstr>应收账款的日常控制</vt:lpstr>
      <vt:lpstr>应收账款的日常控制</vt:lpstr>
      <vt:lpstr>应收账款的日常控制</vt:lpstr>
      <vt:lpstr>第十章 流动资产管理</vt:lpstr>
      <vt:lpstr>6. 存货的管理</vt:lpstr>
      <vt:lpstr>存货的规划与控制</vt:lpstr>
      <vt:lpstr>存货的规划与控制</vt:lpstr>
      <vt:lpstr>存货规划及控制</vt:lpstr>
      <vt:lpstr>存货规划</vt:lpstr>
      <vt:lpstr>存货规划</vt:lpstr>
      <vt:lpstr>存货规划</vt:lpstr>
      <vt:lpstr>存货规划</vt:lpstr>
      <vt:lpstr>存货规划</vt:lpstr>
      <vt:lpstr>存货规划</vt:lpstr>
      <vt:lpstr>存货规划</vt:lpstr>
      <vt:lpstr>6. 存货的管理</vt:lpstr>
      <vt:lpstr>存货控制</vt:lpstr>
      <vt:lpstr>存货控制</vt:lpstr>
      <vt:lpstr>存货控制</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dc:title>
  <dc:creator>xpx3d</dc:creator>
  <cp:lastModifiedBy>China</cp:lastModifiedBy>
  <cp:revision>26</cp:revision>
  <dcterms:created xsi:type="dcterms:W3CDTF">2014-05-04T10:22:02Z</dcterms:created>
  <dcterms:modified xsi:type="dcterms:W3CDTF">2019-05-21T14:13:56Z</dcterms:modified>
</cp:coreProperties>
</file>