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40000" autoAdjust="0"/>
  </p:normalViewPr>
  <p:slideViewPr>
    <p:cSldViewPr snapToGrid="0" snapToObjects="1">
      <p:cViewPr varScale="1">
        <p:scale>
          <a:sx n="26" d="100"/>
          <a:sy n="26" d="100"/>
        </p:scale>
        <p:origin x="-11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0AFF-F7F6-43CA-B6AB-3D52CFA8F988}" type="datetimeFigureOut">
              <a:rPr lang="en-US" smtClean="0"/>
              <a:t>4/11/2016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62739-65F6-4803-BE2E-6871DB7D65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rtl="0"/>
            <a:r>
              <a:rPr lang="en-US" sz="1200" b="0" i="0" u="none" strike="noStrike" kern="1200" dirty="0" smtClean="0">
                <a:solidFill>
                  <a:schemeClr val="tx1"/>
                </a:solidFill>
                <a:latin typeface="+mn-lt"/>
                <a:ea typeface="+mn-ea"/>
                <a:cs typeface="+mn-cs"/>
              </a:rPr>
              <a:t>Here are some top tips to help you bake responsible data into your project design:.</a:t>
            </a:r>
            <a:endParaRPr lang="en-US" b="0" dirty="0" smtClean="0"/>
          </a:p>
          <a:p>
            <a:pPr rtl="0" fontAlgn="base"/>
            <a:r>
              <a:rPr lang="en-US" sz="1200" b="1" i="0" u="none" strike="noStrike" kern="1200" dirty="0" smtClean="0">
                <a:solidFill>
                  <a:schemeClr val="tx1"/>
                </a:solidFill>
                <a:latin typeface="+mn-lt"/>
                <a:ea typeface="+mn-ea"/>
                <a:cs typeface="+mn-cs"/>
              </a:rPr>
              <a:t>Don't design alone</a:t>
            </a:r>
            <a:r>
              <a:rPr lang="en-US" sz="1200" b="0" i="0" u="none" strike="noStrike" kern="1200" dirty="0" smtClean="0">
                <a:solidFill>
                  <a:schemeClr val="tx1"/>
                </a:solidFill>
                <a:latin typeface="+mn-lt"/>
                <a:ea typeface="+mn-ea"/>
                <a:cs typeface="+mn-cs"/>
              </a:rPr>
              <a:t>: Think carefully about who needs to be in the room, and engage the various stakeholders or experts as soon as possible (</a:t>
            </a:r>
            <a:r>
              <a:rPr lang="en-US" sz="1200" b="0" i="0" u="none" strike="noStrike" kern="1200" dirty="0" err="1" smtClean="0">
                <a:solidFill>
                  <a:schemeClr val="tx1"/>
                </a:solidFill>
                <a:latin typeface="+mn-lt"/>
                <a:ea typeface="+mn-ea"/>
                <a:cs typeface="+mn-cs"/>
              </a:rPr>
              <a:t>eg</a:t>
            </a:r>
            <a:r>
              <a:rPr lang="en-US" sz="1200" b="0" i="0" u="none" strike="noStrike" kern="1200" dirty="0" smtClean="0">
                <a:solidFill>
                  <a:schemeClr val="tx1"/>
                </a:solidFill>
                <a:latin typeface="+mn-lt"/>
                <a:ea typeface="+mn-ea"/>
                <a:cs typeface="+mn-cs"/>
              </a:rPr>
              <a:t>. it's usually a bad idea to bring specialists like techies or lawyers into planning processes after essential components have already been decided and can no longer be refined). Make sure that if you're asking people for their input, there is still space to incorporate said input into the project. Otherwise, you're wasting everyone's time.</a:t>
            </a:r>
          </a:p>
          <a:p>
            <a:pPr rtl="0" fontAlgn="base"/>
            <a:r>
              <a:rPr lang="en-US" sz="1200" b="1" i="0" u="none" strike="noStrike" kern="1200" dirty="0" smtClean="0">
                <a:solidFill>
                  <a:schemeClr val="tx1"/>
                </a:solidFill>
                <a:latin typeface="+mn-lt"/>
                <a:ea typeface="+mn-ea"/>
                <a:cs typeface="+mn-cs"/>
              </a:rPr>
              <a:t>Plan ahead</a:t>
            </a:r>
            <a:r>
              <a:rPr lang="en-US" sz="1200" b="0" i="0" u="none" strike="noStrike" kern="1200" dirty="0" smtClean="0">
                <a:solidFill>
                  <a:schemeClr val="tx1"/>
                </a:solidFill>
                <a:latin typeface="+mn-lt"/>
                <a:ea typeface="+mn-ea"/>
                <a:cs typeface="+mn-cs"/>
              </a:rPr>
              <a:t>: map the lifecycle of the relevant project or system - it might change, but it's good to have a starting point.</a:t>
            </a:r>
          </a:p>
          <a:p>
            <a:pPr rtl="0" fontAlgn="base"/>
            <a:r>
              <a:rPr lang="en-US" sz="1200" b="1" i="0" u="none" strike="noStrike" kern="1200" dirty="0" smtClean="0">
                <a:solidFill>
                  <a:schemeClr val="tx1"/>
                </a:solidFill>
                <a:latin typeface="+mn-lt"/>
                <a:ea typeface="+mn-ea"/>
                <a:cs typeface="+mn-cs"/>
              </a:rPr>
              <a:t>Keep a timeline in mind</a:t>
            </a:r>
            <a:r>
              <a:rPr lang="en-US" sz="1200" b="0" i="0" u="none" strike="noStrike" kern="1200" dirty="0" smtClean="0">
                <a:solidFill>
                  <a:schemeClr val="tx1"/>
                </a:solidFill>
                <a:latin typeface="+mn-lt"/>
                <a:ea typeface="+mn-ea"/>
                <a:cs typeface="+mn-cs"/>
              </a:rPr>
              <a:t>: Consider what a reasonable </a:t>
            </a:r>
            <a:r>
              <a:rPr lang="en-US" sz="1200" b="0" i="0" u="none" strike="noStrike" kern="1200" dirty="0" err="1" smtClean="0">
                <a:solidFill>
                  <a:schemeClr val="tx1"/>
                </a:solidFill>
                <a:latin typeface="+mn-lt"/>
                <a:ea typeface="+mn-ea"/>
                <a:cs typeface="+mn-cs"/>
              </a:rPr>
              <a:t>timespan</a:t>
            </a:r>
            <a:r>
              <a:rPr lang="en-US" sz="1200" b="0" i="0" u="none" strike="noStrike" kern="1200" dirty="0" smtClean="0">
                <a:solidFill>
                  <a:schemeClr val="tx1"/>
                </a:solidFill>
                <a:latin typeface="+mn-lt"/>
                <a:ea typeface="+mn-ea"/>
                <a:cs typeface="+mn-cs"/>
              </a:rPr>
              <a:t> might be- how long do you want to future proof the practice or the system for? Be realistic here: it's impossible to know what's around the corner, but there are things you can do.</a:t>
            </a:r>
          </a:p>
          <a:p>
            <a:pPr rtl="0" fontAlgn="base"/>
            <a:r>
              <a:rPr lang="en-US" sz="1200" b="1" i="0" u="none" strike="noStrike" kern="1200" dirty="0" smtClean="0">
                <a:solidFill>
                  <a:schemeClr val="tx1"/>
                </a:solidFill>
                <a:latin typeface="+mn-lt"/>
                <a:ea typeface="+mn-ea"/>
                <a:cs typeface="+mn-cs"/>
              </a:rPr>
              <a:t>Factor in data</a:t>
            </a:r>
            <a:r>
              <a:rPr lang="en-US" sz="1200" b="0" i="0" u="none" strike="noStrike" kern="1200" dirty="0" smtClean="0">
                <a:solidFill>
                  <a:schemeClr val="tx1"/>
                </a:solidFill>
                <a:latin typeface="+mn-lt"/>
                <a:ea typeface="+mn-ea"/>
                <a:cs typeface="+mn-cs"/>
              </a:rPr>
              <a:t>: Fill in the points when data may be relevant in this lifecycle and what the design implications are</a:t>
            </a:r>
          </a:p>
          <a:p>
            <a:pPr rtl="0" fontAlgn="base"/>
            <a:r>
              <a:rPr lang="en-US" sz="1200" b="1" i="0" u="none" strike="noStrike" kern="1200" dirty="0" smtClean="0">
                <a:solidFill>
                  <a:schemeClr val="tx1"/>
                </a:solidFill>
                <a:latin typeface="+mn-lt"/>
                <a:ea typeface="+mn-ea"/>
                <a:cs typeface="+mn-cs"/>
              </a:rPr>
              <a:t>Wait...why data?</a:t>
            </a:r>
            <a:r>
              <a:rPr lang="en-US" sz="1200" b="0" i="0" u="none" strike="noStrike" kern="1200" dirty="0" smtClean="0">
                <a:solidFill>
                  <a:schemeClr val="tx1"/>
                </a:solidFill>
                <a:latin typeface="+mn-lt"/>
                <a:ea typeface="+mn-ea"/>
                <a:cs typeface="+mn-cs"/>
              </a:rPr>
              <a:t>: Think through the options for how data can be handled or processed at each point, and - importantly - consider alternatives to the obvious or usual way of doing things before deciding it is in fact the best approach</a:t>
            </a:r>
          </a:p>
          <a:p>
            <a:pPr rtl="0" fontAlgn="base"/>
            <a:r>
              <a:rPr lang="en-US" sz="1200" b="1" i="0" u="none" strike="noStrike" kern="1200" dirty="0" smtClean="0">
                <a:solidFill>
                  <a:schemeClr val="tx1"/>
                </a:solidFill>
                <a:latin typeface="+mn-lt"/>
                <a:ea typeface="+mn-ea"/>
                <a:cs typeface="+mn-cs"/>
              </a:rPr>
              <a:t>Get permission</a:t>
            </a:r>
            <a:r>
              <a:rPr lang="en-US" sz="1200" b="0" i="0" u="none" strike="noStrike" kern="1200" dirty="0" smtClean="0">
                <a:solidFill>
                  <a:schemeClr val="tx1"/>
                </a:solidFill>
                <a:latin typeface="+mn-lt"/>
                <a:ea typeface="+mn-ea"/>
                <a:cs typeface="+mn-cs"/>
              </a:rPr>
              <a:t>: Consider what permissions, consents, policies or principles might dictate or affect the handling of data and the ability of end users to make informed decisions</a:t>
            </a:r>
          </a:p>
          <a:p>
            <a:pPr rtl="0" fontAlgn="base"/>
            <a:r>
              <a:rPr lang="en-US" sz="1200" b="1" i="0" u="none" strike="noStrike" kern="1200" dirty="0" smtClean="0">
                <a:solidFill>
                  <a:schemeClr val="tx1"/>
                </a:solidFill>
                <a:latin typeface="+mn-lt"/>
                <a:ea typeface="+mn-ea"/>
                <a:cs typeface="+mn-cs"/>
              </a:rPr>
              <a:t>Plan for failure</a:t>
            </a:r>
            <a:r>
              <a:rPr lang="en-US" sz="1200" b="0" i="0" u="none" strike="noStrike" kern="1200" dirty="0" smtClean="0">
                <a:solidFill>
                  <a:schemeClr val="tx1"/>
                </a:solidFill>
                <a:latin typeface="+mn-lt"/>
                <a:ea typeface="+mn-ea"/>
                <a:cs typeface="+mn-cs"/>
              </a:rPr>
              <a:t>: Build in backstops, contingency and emergency plans for when things go horribly wrong (including a resource list for troubleshooting issues)</a:t>
            </a:r>
          </a:p>
          <a:p>
            <a:pPr rtl="0" fontAlgn="base"/>
            <a:r>
              <a:rPr lang="en-US" sz="1200" b="1" i="0" u="none" strike="noStrike" kern="1200" dirty="0" smtClean="0">
                <a:solidFill>
                  <a:schemeClr val="tx1"/>
                </a:solidFill>
                <a:latin typeface="+mn-lt"/>
                <a:ea typeface="+mn-ea"/>
                <a:cs typeface="+mn-cs"/>
              </a:rPr>
              <a:t>Budget what you need</a:t>
            </a:r>
            <a:r>
              <a:rPr lang="en-US" sz="1200" b="0" i="0" u="none" strike="noStrike" kern="1200" dirty="0" smtClean="0">
                <a:solidFill>
                  <a:schemeClr val="tx1"/>
                </a:solidFill>
                <a:latin typeface="+mn-lt"/>
                <a:ea typeface="+mn-ea"/>
                <a:cs typeface="+mn-cs"/>
              </a:rPr>
              <a:t>: Ensure that the financial budgeting and the allocation of human resources are "fit for purpose" and adequate to achieve all of these objectives</a:t>
            </a:r>
          </a:p>
          <a:p>
            <a:pPr rtl="0" fontAlgn="base"/>
            <a:r>
              <a:rPr lang="en-US" sz="1200" b="1" i="0" u="none" strike="noStrike" kern="1200" dirty="0" smtClean="0">
                <a:solidFill>
                  <a:schemeClr val="tx1"/>
                </a:solidFill>
                <a:latin typeface="+mn-lt"/>
                <a:ea typeface="+mn-ea"/>
                <a:cs typeface="+mn-cs"/>
              </a:rPr>
              <a:t>Check yourself</a:t>
            </a:r>
            <a:r>
              <a:rPr lang="en-US" sz="1200" b="0" i="0" u="none" strike="noStrike" kern="1200" dirty="0" smtClean="0">
                <a:solidFill>
                  <a:schemeClr val="tx1"/>
                </a:solidFill>
                <a:latin typeface="+mn-lt"/>
                <a:ea typeface="+mn-ea"/>
                <a:cs typeface="+mn-cs"/>
              </a:rPr>
              <a:t>: give yourself opportunities for monitoring and calibrating, and don't wait for the project to be shut down before learning lessons and parsing failures. Periodically check whether you are staying true to the responsible data standards and ethical framework that you set for yourself up front.</a:t>
            </a:r>
          </a:p>
          <a:p>
            <a:pPr rtl="0" fontAlgn="base"/>
            <a:r>
              <a:rPr lang="en-US" sz="1200" b="1" i="0" u="none" strike="noStrike" kern="1200" dirty="0" smtClean="0">
                <a:solidFill>
                  <a:schemeClr val="tx1"/>
                </a:solidFill>
                <a:latin typeface="+mn-lt"/>
                <a:ea typeface="+mn-ea"/>
                <a:cs typeface="+mn-cs"/>
              </a:rPr>
              <a:t>Document the process</a:t>
            </a:r>
            <a:r>
              <a:rPr lang="en-US" sz="1200" b="0" i="0" u="none" strike="noStrike" kern="1200" dirty="0" smtClean="0">
                <a:solidFill>
                  <a:schemeClr val="tx1"/>
                </a:solidFill>
                <a:latin typeface="+mn-lt"/>
                <a:ea typeface="+mn-ea"/>
                <a:cs typeface="+mn-cs"/>
              </a:rPr>
              <a:t>: track both the small and big picture approach to have a clear, </a:t>
            </a:r>
            <a:r>
              <a:rPr lang="en-US" sz="1200" b="0" i="0" u="none" strike="noStrike" kern="1200" dirty="0" err="1" smtClean="0">
                <a:solidFill>
                  <a:schemeClr val="tx1"/>
                </a:solidFill>
                <a:latin typeface="+mn-lt"/>
                <a:ea typeface="+mn-ea"/>
                <a:cs typeface="+mn-cs"/>
              </a:rPr>
              <a:t>organisational</a:t>
            </a:r>
            <a:r>
              <a:rPr lang="en-US" sz="1200" b="0" i="0" u="none" strike="noStrike" kern="1200" dirty="0" smtClean="0">
                <a:solidFill>
                  <a:schemeClr val="tx1"/>
                </a:solidFill>
                <a:latin typeface="+mn-lt"/>
                <a:ea typeface="+mn-ea"/>
                <a:cs typeface="+mn-cs"/>
              </a:rPr>
              <a:t> baseline that can be relied upon as people come and go and the project evolves. This will also make it much easier for you to draw out lessons learned from the project.</a:t>
            </a:r>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DAB62739-65F6-4803-BE2E-6871DB7D6584}"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sz="1200" b="0" i="0" u="none" strike="noStrike" kern="1200" dirty="0" smtClean="0">
                <a:solidFill>
                  <a:schemeClr val="tx1"/>
                </a:solidFill>
                <a:latin typeface="+mn-lt"/>
                <a:ea typeface="+mn-ea"/>
                <a:cs typeface="+mn-cs"/>
              </a:rPr>
              <a:t>Responsible data practices also require safety planning. This identifies actions you can take to address the threats. Questions that may help formulate your plan include:</a:t>
            </a:r>
            <a:endParaRPr lang="en-US" b="0" dirty="0" smtClean="0"/>
          </a:p>
          <a:p>
            <a:pPr lvl="0" rtl="0">
              <a:buFont typeface="Arial" pitchFamily="34" charset="0"/>
              <a:buChar char="•"/>
            </a:pPr>
            <a:r>
              <a:rPr lang="en-US" sz="1200" b="0" i="0" u="none" strike="noStrike" kern="1200" dirty="0" smtClean="0">
                <a:solidFill>
                  <a:schemeClr val="tx1"/>
                </a:solidFill>
                <a:latin typeface="+mn-lt"/>
                <a:ea typeface="+mn-ea"/>
                <a:cs typeface="+mn-cs"/>
              </a:rPr>
              <a:t>What risks can be eliminated entirely and how? Based on their likelihood and significance, which risks should be addressed first? How can risks be reduced or better managed? It is assumed that practitioners and managers won’t be able to address all threats at once. They should be prepared to schedule work on project risk assessment and safety planning, alongside project design, implementation, and monitoring and evaluation activities.</a:t>
            </a:r>
            <a:endParaRPr lang="en-US" b="0" dirty="0" smtClean="0"/>
          </a:p>
          <a:p>
            <a:pPr lvl="0" rtl="0">
              <a:buFont typeface="Arial" pitchFamily="34" charset="0"/>
              <a:buChar char="•"/>
            </a:pPr>
            <a:r>
              <a:rPr lang="en-US" sz="1200" b="0" i="0" u="none" strike="noStrike" kern="1200" dirty="0" smtClean="0">
                <a:solidFill>
                  <a:schemeClr val="tx1"/>
                </a:solidFill>
                <a:latin typeface="+mn-lt"/>
                <a:ea typeface="+mn-ea"/>
                <a:cs typeface="+mn-cs"/>
              </a:rPr>
              <a:t>The threat model can be organized into a matrix such as the one here.</a:t>
            </a:r>
            <a:endParaRPr lang="en-US" b="0" dirty="0" smtClean="0"/>
          </a:p>
          <a:p>
            <a:pPr lvl="0" rtl="0">
              <a:buFont typeface="Arial" pitchFamily="34" charset="0"/>
              <a:buChar char="•"/>
            </a:pPr>
            <a:r>
              <a:rPr lang="en-US" sz="1200" b="0" i="0" u="none" strike="noStrike" kern="1200" dirty="0" smtClean="0">
                <a:solidFill>
                  <a:schemeClr val="tx1"/>
                </a:solidFill>
                <a:latin typeface="+mn-lt"/>
                <a:ea typeface="+mn-ea"/>
                <a:cs typeface="+mn-cs"/>
              </a:rPr>
              <a:t>Contingency planning:</a:t>
            </a:r>
            <a:endParaRPr lang="en-US" b="0" dirty="0" smtClean="0"/>
          </a:p>
          <a:p>
            <a:pPr lvl="0" rtl="0">
              <a:buFont typeface="Arial" pitchFamily="34" charset="0"/>
              <a:buChar char="•"/>
            </a:pPr>
            <a:r>
              <a:rPr lang="en-US" sz="1200" b="0" i="0" u="none" strike="noStrike" kern="1200" dirty="0" smtClean="0">
                <a:solidFill>
                  <a:schemeClr val="tx1"/>
                </a:solidFill>
                <a:latin typeface="+mn-lt"/>
                <a:ea typeface="+mn-ea"/>
                <a:cs typeface="+mn-cs"/>
              </a:rPr>
              <a:t>Prevention is only half of what you can do. There will always be residual risk and threats you cannot foresee. This is why it is important to prepare for incidents to happen, so you can contain them or mitigate their impact.</a:t>
            </a:r>
            <a:endParaRPr lang="en-US" b="0" dirty="0" smtClean="0"/>
          </a:p>
          <a:p>
            <a:pPr lvl="0" rtl="0" fontAlgn="base">
              <a:buFont typeface="Arial" pitchFamily="34" charset="0"/>
              <a:buChar char="•"/>
            </a:pPr>
            <a:r>
              <a:rPr lang="en-US" sz="1200" b="0" i="0" u="none" strike="noStrike" kern="1200" dirty="0" smtClean="0">
                <a:solidFill>
                  <a:schemeClr val="tx1"/>
                </a:solidFill>
                <a:latin typeface="+mn-lt"/>
                <a:ea typeface="+mn-ea"/>
                <a:cs typeface="+mn-cs"/>
              </a:rPr>
              <a:t>Talk through the different kinds of risks, and make sure there is a clear, step-by-step plan of action to highlight incidents to the relevant people within the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if or when they happen.</a:t>
            </a:r>
          </a:p>
          <a:p>
            <a:pPr lvl="0" rtl="0" fontAlgn="base">
              <a:buFont typeface="Arial" pitchFamily="34" charset="0"/>
              <a:buChar char="•"/>
            </a:pPr>
            <a:r>
              <a:rPr lang="en-US" sz="1200" b="0" i="0" u="none" strike="noStrike" kern="1200" dirty="0" smtClean="0">
                <a:solidFill>
                  <a:schemeClr val="tx1"/>
                </a:solidFill>
                <a:latin typeface="+mn-lt"/>
                <a:ea typeface="+mn-ea"/>
                <a:cs typeface="+mn-cs"/>
              </a:rPr>
              <a:t>Encourage a culture of openness and learning from mistakes, not blame; reporting incidents within your project team should be seen as a positive, not a negative.</a:t>
            </a:r>
          </a:p>
          <a:p>
            <a:pPr lvl="0" rtl="0" fontAlgn="base">
              <a:buFont typeface="Arial" pitchFamily="34" charset="0"/>
              <a:buChar char="•"/>
            </a:pPr>
            <a:r>
              <a:rPr lang="en-US" sz="1200" b="0" i="0" u="none" strike="noStrike" kern="1200" dirty="0" smtClean="0">
                <a:solidFill>
                  <a:schemeClr val="tx1"/>
                </a:solidFill>
                <a:latin typeface="+mn-lt"/>
                <a:ea typeface="+mn-ea"/>
                <a:cs typeface="+mn-cs"/>
              </a:rPr>
              <a:t>Stress that the consequences of covering up or hiding in-house mistakes will always be much more serious than coming clean: mistakes happen, and it's good to learn from them.</a:t>
            </a:r>
          </a:p>
          <a:p>
            <a:pPr lvl="0" rtl="0" fontAlgn="base">
              <a:buFont typeface="Arial" pitchFamily="34" charset="0"/>
              <a:buChar char="•"/>
            </a:pPr>
            <a:r>
              <a:rPr lang="en-US" sz="1200" b="0" i="0" u="none" strike="noStrike" kern="1200" dirty="0" smtClean="0">
                <a:solidFill>
                  <a:schemeClr val="tx1"/>
                </a:solidFill>
                <a:latin typeface="+mn-lt"/>
                <a:ea typeface="+mn-ea"/>
                <a:cs typeface="+mn-cs"/>
              </a:rPr>
              <a:t>Keep a list of people to call in times of emergency in areas in which you lack internal expertise - for example, lawyers, crisis communications, data forensics. Building those connections before you really need them will save you time if/when a crisis hits.</a:t>
            </a:r>
          </a:p>
          <a:p>
            <a:pPr lvl="0" rtl="0" fontAlgn="base">
              <a:buFont typeface="Arial" pitchFamily="34" charset="0"/>
              <a:buChar char="•"/>
            </a:pPr>
            <a:r>
              <a:rPr lang="en-US" sz="1200" b="0" i="0" u="none" strike="noStrike" kern="1200" dirty="0" smtClean="0">
                <a:solidFill>
                  <a:schemeClr val="tx1"/>
                </a:solidFill>
                <a:latin typeface="+mn-lt"/>
                <a:ea typeface="+mn-ea"/>
                <a:cs typeface="+mn-cs"/>
              </a:rPr>
              <a:t>For all projects, have an emergency plan of action to prepare for immediate shutdown or project termination.</a:t>
            </a:r>
          </a:p>
          <a:p>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DAB62739-65F6-4803-BE2E-6871DB7D6584}"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Often, budget constraints are one of the major reasons that responsible data is pushed to the sidelines. This can be countered with a well-thought out budget from the very beginning. Oft-forgotten items include:</a:t>
            </a:r>
            <a:endParaRPr lang="en-US" b="0" dirty="0" smtClean="0"/>
          </a:p>
          <a:p>
            <a:pPr rtl="0" fontAlgn="base">
              <a:buFont typeface="Arial" pitchFamily="34" charset="0"/>
              <a:buChar char="•"/>
            </a:pPr>
            <a:r>
              <a:rPr lang="en-US" sz="1200" b="0" i="0" u="none" strike="noStrike" kern="1200" dirty="0" smtClean="0">
                <a:solidFill>
                  <a:schemeClr val="tx1"/>
                </a:solidFill>
                <a:latin typeface="+mn-lt"/>
                <a:ea typeface="+mn-ea"/>
                <a:cs typeface="+mn-cs"/>
              </a:rPr>
              <a:t>the responsible data concerns that come with relying upon external providers for tech support;</a:t>
            </a:r>
          </a:p>
          <a:p>
            <a:pPr rtl="0" fontAlgn="base">
              <a:buFont typeface="Arial" pitchFamily="34" charset="0"/>
              <a:buChar char="•"/>
            </a:pPr>
            <a:r>
              <a:rPr lang="en-US" sz="1200" b="0" i="0" u="none" strike="noStrike" kern="1200" dirty="0" smtClean="0">
                <a:solidFill>
                  <a:schemeClr val="tx1"/>
                </a:solidFill>
                <a:latin typeface="+mn-lt"/>
                <a:ea typeface="+mn-ea"/>
                <a:cs typeface="+mn-cs"/>
              </a:rPr>
              <a:t>thinking through hosting and storage in a way that is most appropriate to the data that you are collecting; </a:t>
            </a:r>
          </a:p>
          <a:p>
            <a:pPr rtl="0" fontAlgn="base">
              <a:buFont typeface="Arial" pitchFamily="34" charset="0"/>
              <a:buChar char="•"/>
            </a:pPr>
            <a:r>
              <a:rPr lang="en-US" sz="1200" b="0" i="0" u="none" strike="noStrike" kern="1200" dirty="0" smtClean="0">
                <a:solidFill>
                  <a:schemeClr val="tx1"/>
                </a:solidFill>
                <a:latin typeface="+mn-lt"/>
                <a:ea typeface="+mn-ea"/>
                <a:cs typeface="+mn-cs"/>
              </a:rPr>
              <a:t>skills required in a team; back up planning and emergency support, and crucially, </a:t>
            </a:r>
          </a:p>
          <a:p>
            <a:pPr rtl="0" fontAlgn="base">
              <a:buFont typeface="Arial" pitchFamily="34" charset="0"/>
              <a:buChar char="•"/>
            </a:pPr>
            <a:r>
              <a:rPr lang="en-US" sz="1200" b="0" i="0" u="none" strike="noStrike" kern="1200" dirty="0" smtClean="0">
                <a:solidFill>
                  <a:schemeClr val="tx1"/>
                </a:solidFill>
                <a:latin typeface="+mn-lt"/>
                <a:ea typeface="+mn-ea"/>
                <a:cs typeface="+mn-cs"/>
              </a:rPr>
              <a:t>project termination. Ending a project well is one of the most often forgotten concerns around a project that might have collected or used a lot of data, whether this means actually archiving the data, making sure that those reflected in the data can have continued access to it, or making sure it is securely taken offline if necessary.</a:t>
            </a:r>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DAB62739-65F6-4803-BE2E-6871DB7D6584}"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62CA12EB-065D-BA4B-BC68-03CC9CA1792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25187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2CA12EB-065D-BA4B-BC68-03CC9CA1792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37363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2CA12EB-065D-BA4B-BC68-03CC9CA1792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46959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2CA12EB-065D-BA4B-BC68-03CC9CA1792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179885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62CA12EB-065D-BA4B-BC68-03CC9CA1792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108842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62CA12EB-065D-BA4B-BC68-03CC9CA1792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969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62CA12EB-065D-BA4B-BC68-03CC9CA17928}"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164805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62CA12EB-065D-BA4B-BC68-03CC9CA17928}"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60282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A12EB-065D-BA4B-BC68-03CC9CA17928}"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20293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2CA12EB-065D-BA4B-BC68-03CC9CA1792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58984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2CA12EB-065D-BA4B-BC68-03CC9CA1792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70801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A12EB-065D-BA4B-BC68-03CC9CA17928}" type="datetimeFigureOut">
              <a:rPr lang="en-US" smtClean="0"/>
              <a:pPr/>
              <a:t>4/11/2016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88329-6CAF-6740-99E7-548B37D03BA8}" type="slidenum">
              <a:rPr lang="en-US" smtClean="0"/>
              <a:pPr/>
              <a:t>‹#›</a:t>
            </a:fld>
            <a:endParaRPr lang="en-US"/>
          </a:p>
        </p:txBody>
      </p:sp>
    </p:spTree>
    <p:extLst>
      <p:ext uri="{BB962C8B-B14F-4D97-AF65-F5344CB8AC3E}">
        <p14:creationId xmlns:p14="http://schemas.microsoft.com/office/powerpoint/2010/main" xmlns="" val="479036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59586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199072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25263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095131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922</Words>
  <Application>Microsoft Office PowerPoint</Application>
  <PresentationFormat>Custom</PresentationFormat>
  <Paragraphs>32</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Kara Kaminski-Killiany</cp:lastModifiedBy>
  <cp:revision>2</cp:revision>
  <dcterms:created xsi:type="dcterms:W3CDTF">2016-04-08T13:29:21Z</dcterms:created>
  <dcterms:modified xsi:type="dcterms:W3CDTF">2016-04-11T20:06:49Z</dcterms:modified>
</cp:coreProperties>
</file>