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7bdc63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7bdc63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e71bf78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e71bf7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e71bf78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e71bf78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e71bf78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e71bf78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e71bf78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e71bf78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7bdc639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7bdc639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e71bf7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e71bf7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17bdc639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17bdc639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ce71bf7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ce71bf7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7bdc639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7bdc639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e71bf7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e71bf7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7bdc63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17bdc63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e71bf7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e71bf7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e71bf7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e71bf7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e71bf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e71bf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gitkraken.com/" TargetMode="External"/><Relationship Id="rId13" Type="http://schemas.openxmlformats.org/officeDocument/2006/relationships/hyperlink" Target="https://desktop.github.com/" TargetMode="External"/><Relationship Id="rId1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s://marketplace.visualstudio.com/items?itemName=donjayamanne.githistory" TargetMode="External"/><Relationship Id="rId9" Type="http://schemas.openxmlformats.org/officeDocument/2006/relationships/image" Target="../media/image8.png"/><Relationship Id="rId15" Type="http://schemas.openxmlformats.org/officeDocument/2006/relationships/hyperlink" Target="https://ohmyz.sh/" TargetMode="External"/><Relationship Id="rId14" Type="http://schemas.openxmlformats.org/officeDocument/2006/relationships/image" Target="../media/image13.png"/><Relationship Id="rId17" Type="http://schemas.openxmlformats.org/officeDocument/2006/relationships/image" Target="../media/image19.png"/><Relationship Id="rId16" Type="http://schemas.openxmlformats.org/officeDocument/2006/relationships/hyperlink" Target="https://www.atlassian.com/git/tutorials/learn-git-with-bitbucket-cloud" TargetMode="External"/><Relationship Id="rId5" Type="http://schemas.openxmlformats.org/officeDocument/2006/relationships/hyperlink" Target="https://marketplace.visualstudio.com/items?itemName=mhutchie.git-graph" TargetMode="External"/><Relationship Id="rId19" Type="http://schemas.openxmlformats.org/officeDocument/2006/relationships/image" Target="../media/image2.png"/><Relationship Id="rId6" Type="http://schemas.openxmlformats.org/officeDocument/2006/relationships/image" Target="../media/image11.png"/><Relationship Id="rId18" Type="http://schemas.openxmlformats.org/officeDocument/2006/relationships/hyperlink" Target="https://github.com/git-guides/" TargetMode="External"/><Relationship Id="rId7" Type="http://schemas.openxmlformats.org/officeDocument/2006/relationships/hyperlink" Target="https://marketplace.visualstudio.com/items?itemName=GitHub.vscode-pull-request-github" TargetMode="External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76625" y="1610050"/>
            <a:ext cx="39909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Sistema</a:t>
            </a:r>
            <a:r>
              <a:rPr lang="es" sz="2600"/>
              <a:t> </a:t>
            </a:r>
            <a:r>
              <a:rPr lang="es" sz="2600"/>
              <a:t>de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Control de Versiones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Por: Carlos Adonis Vara Pérez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y tipos de PR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sea el caso de uso, se pueden realizar PR con distintos motivos.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desarrollo open source, cuando alguien realiza un </a:t>
            </a:r>
            <a:r>
              <a:rPr i="1" lang="es"/>
              <a:t>fork </a:t>
            </a:r>
            <a:r>
              <a:rPr lang="es"/>
              <a:t>de un repositorio mantenido por la comunidad.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un equipo de trabajo numeroso, cuando existen distintos privilegios de acceso y operaciones a un proyecto.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un proyecto personal, cuando se quiere llevar un control ordenado.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Issues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rastreador</a:t>
            </a:r>
            <a:r>
              <a:rPr lang="es"/>
              <a:t> de errores de Github</a:t>
            </a:r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Las </a:t>
            </a:r>
            <a:r>
              <a:rPr i="1" lang="es"/>
              <a:t>issues </a:t>
            </a:r>
            <a:r>
              <a:rPr lang="es"/>
              <a:t>son una estrategia para realizar el seguimiento de las tareas, las mejoras y los errores de un proyecto; pueden ser compartidas y discutidas con el resto de la comunidad o el equipo de desarrollo.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"/>
            <a:ext cx="8839200" cy="284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425" y="3129761"/>
            <a:ext cx="3677146" cy="186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y composición de un PR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los cambios necesarios en nuestro repositorio local.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Identificar una </a:t>
            </a:r>
            <a:r>
              <a:rPr i="1" lang="es"/>
              <a:t>issue </a:t>
            </a:r>
            <a:r>
              <a:rPr lang="es"/>
              <a:t>abierta en el proyecto o crear el merge request sin apuntar a una issue en específico.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Seleccionar la rama en donde se solicitará efectuar el merge.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Especificar y configurar los datos necesarios según los </a:t>
            </a:r>
            <a:r>
              <a:rPr i="1" lang="es"/>
              <a:t>guidelines</a:t>
            </a:r>
            <a:r>
              <a:rPr lang="es"/>
              <a:t> del proyecto en la PR.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Esperar a que el PR sea aprobado.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69850"/>
            <a:ext cx="2616350" cy="115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2484950"/>
            <a:ext cx="2616351" cy="24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600" y="794231"/>
            <a:ext cx="1529700" cy="4132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</a:t>
            </a:r>
            <a:r>
              <a:rPr lang="es"/>
              <a:t>comunes</a:t>
            </a:r>
            <a:r>
              <a:rPr lang="es"/>
              <a:t> 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config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clone &lt;path&gt;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add &lt;file_name&gt;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checkout &lt;branch_name&gt;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merge &lt;branch_name&gt;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reset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revert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tag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-"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57979" t="0"/>
          <a:stretch/>
        </p:blipFill>
        <p:spPr>
          <a:xfrm>
            <a:off x="311700" y="1212075"/>
            <a:ext cx="3318524" cy="3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1350"/>
            <a:ext cx="8324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Extensiones, utilidades y recursos de ayuda</a:t>
            </a:r>
            <a:endParaRPr/>
          </a:p>
        </p:txBody>
      </p:sp>
      <p:grpSp>
        <p:nvGrpSpPr>
          <p:cNvPr id="151" name="Google Shape;151;p27"/>
          <p:cNvGrpSpPr/>
          <p:nvPr/>
        </p:nvGrpSpPr>
        <p:grpSpPr>
          <a:xfrm>
            <a:off x="494250" y="1152500"/>
            <a:ext cx="5882425" cy="3007813"/>
            <a:chOff x="311700" y="1160450"/>
            <a:chExt cx="5882425" cy="3007813"/>
          </a:xfrm>
        </p:grpSpPr>
        <p:grpSp>
          <p:nvGrpSpPr>
            <p:cNvPr id="152" name="Google Shape;152;p27"/>
            <p:cNvGrpSpPr/>
            <p:nvPr/>
          </p:nvGrpSpPr>
          <p:grpSpPr>
            <a:xfrm>
              <a:off x="311700" y="1160450"/>
              <a:ext cx="2577500" cy="840325"/>
              <a:chOff x="311700" y="1192200"/>
              <a:chExt cx="2577500" cy="840325"/>
            </a:xfrm>
          </p:grpSpPr>
          <p:pic>
            <p:nvPicPr>
              <p:cNvPr id="153" name="Google Shape;153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1700" y="1192200"/>
                <a:ext cx="840325" cy="840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" name="Google Shape;154;p27"/>
              <p:cNvSpPr txBox="1"/>
              <p:nvPr/>
            </p:nvSpPr>
            <p:spPr>
              <a:xfrm>
                <a:off x="1357400" y="1398013"/>
                <a:ext cx="15318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u="sng">
                    <a:solidFill>
                      <a:schemeClr val="accent2"/>
                    </a:solidFill>
                    <a:latin typeface="Raleway"/>
                    <a:ea typeface="Raleway"/>
                    <a:cs typeface="Raleway"/>
                    <a:sym typeface="Raleway"/>
                    <a:hlinkClick r:id="rId4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Git History</a:t>
                </a:r>
                <a:endParaRPr sz="1800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155" name="Google Shape;155;p27"/>
            <p:cNvGrpSpPr/>
            <p:nvPr/>
          </p:nvGrpSpPr>
          <p:grpSpPr>
            <a:xfrm>
              <a:off x="311700" y="2119825"/>
              <a:ext cx="2577500" cy="840325"/>
              <a:chOff x="311700" y="2151575"/>
              <a:chExt cx="2577500" cy="840325"/>
            </a:xfrm>
          </p:grpSpPr>
          <p:sp>
            <p:nvSpPr>
              <p:cNvPr id="156" name="Google Shape;156;p27"/>
              <p:cNvSpPr txBox="1"/>
              <p:nvPr/>
            </p:nvSpPr>
            <p:spPr>
              <a:xfrm>
                <a:off x="1357400" y="2357400"/>
                <a:ext cx="15318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u="sng">
                    <a:solidFill>
                      <a:schemeClr val="accent2"/>
                    </a:solidFill>
                    <a:latin typeface="Raleway"/>
                    <a:ea typeface="Raleway"/>
                    <a:cs typeface="Raleway"/>
                    <a:sym typeface="Raleway"/>
                    <a:hlinkClick r:id="rId5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Git Graph</a:t>
                </a:r>
                <a:endParaRPr sz="1800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pic>
            <p:nvPicPr>
              <p:cNvPr id="157" name="Google Shape;157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11700" y="2151575"/>
                <a:ext cx="840325" cy="84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8" name="Google Shape;158;p27"/>
            <p:cNvGrpSpPr/>
            <p:nvPr/>
          </p:nvGrpSpPr>
          <p:grpSpPr>
            <a:xfrm>
              <a:off x="311700" y="3327938"/>
              <a:ext cx="2577500" cy="840325"/>
              <a:chOff x="311700" y="3359688"/>
              <a:chExt cx="2577500" cy="840325"/>
            </a:xfrm>
          </p:grpSpPr>
          <p:sp>
            <p:nvSpPr>
              <p:cNvPr id="159" name="Google Shape;159;p27"/>
              <p:cNvSpPr txBox="1"/>
              <p:nvPr/>
            </p:nvSpPr>
            <p:spPr>
              <a:xfrm>
                <a:off x="1357400" y="3565500"/>
                <a:ext cx="15318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u="sng">
                    <a:solidFill>
                      <a:schemeClr val="accent2"/>
                    </a:solidFill>
                    <a:latin typeface="Raleway"/>
                    <a:ea typeface="Raleway"/>
                    <a:cs typeface="Raleway"/>
                    <a:sym typeface="Raleway"/>
                    <a:hlinkClick r:id="rId7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Github PR</a:t>
                </a:r>
                <a:endParaRPr sz="1800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pic>
            <p:nvPicPr>
              <p:cNvPr id="160" name="Google Shape;160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11700" y="3359688"/>
                <a:ext cx="840325" cy="84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" name="Google Shape;161;p27"/>
            <p:cNvGrpSpPr/>
            <p:nvPr/>
          </p:nvGrpSpPr>
          <p:grpSpPr>
            <a:xfrm>
              <a:off x="3184450" y="1160463"/>
              <a:ext cx="2595575" cy="840326"/>
              <a:chOff x="3184450" y="1160463"/>
              <a:chExt cx="2595575" cy="840326"/>
            </a:xfrm>
          </p:grpSpPr>
          <p:pic>
            <p:nvPicPr>
              <p:cNvPr id="162" name="Google Shape;162;p2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184450" y="1160463"/>
                <a:ext cx="841133" cy="8403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27"/>
              <p:cNvSpPr txBox="1"/>
              <p:nvPr/>
            </p:nvSpPr>
            <p:spPr>
              <a:xfrm>
                <a:off x="4248225" y="1366263"/>
                <a:ext cx="15318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 u="sng">
                    <a:solidFill>
                      <a:schemeClr val="accent2"/>
                    </a:solidFill>
                    <a:latin typeface="Raleway"/>
                    <a:ea typeface="Raleway"/>
                    <a:cs typeface="Raleway"/>
                    <a:sym typeface="Raleway"/>
                    <a:hlinkClick r:id="rId10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GitKraken</a:t>
                </a:r>
                <a:endParaRPr sz="1800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pic>
          <p:nvPicPr>
            <p:cNvPr id="164" name="Google Shape;164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184450" y="2143825"/>
              <a:ext cx="840325" cy="84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7"/>
            <p:cNvSpPr txBox="1"/>
            <p:nvPr/>
          </p:nvSpPr>
          <p:spPr>
            <a:xfrm>
              <a:off x="4261800" y="2357375"/>
              <a:ext cx="18741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u="sng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Git</a:t>
              </a:r>
              <a:r>
                <a:rPr lang="es" sz="1800" u="sng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  <a:hlinkClick r:id="rId1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hub Desktop</a:t>
              </a:r>
              <a:endParaRPr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66" name="Google Shape;166;p2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097413" y="3327950"/>
              <a:ext cx="1014393" cy="62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7"/>
            <p:cNvSpPr txBox="1"/>
            <p:nvPr/>
          </p:nvSpPr>
          <p:spPr>
            <a:xfrm>
              <a:off x="4320025" y="3426638"/>
              <a:ext cx="18741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u="sng">
                  <a:solidFill>
                    <a:schemeClr val="accent2"/>
                  </a:solidFill>
                  <a:latin typeface="Raleway"/>
                  <a:ea typeface="Raleway"/>
                  <a:cs typeface="Raleway"/>
                  <a:sym typeface="Raleway"/>
                  <a:hlinkClick r:id="rId1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oh my zsh</a:t>
              </a:r>
              <a:endParaRPr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68" name="Google Shape;168;p27">
            <a:hlinkClick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278900" y="1889788"/>
            <a:ext cx="840325" cy="8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>
            <a:hlinkClick r:id="rId18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232200" y="2792078"/>
            <a:ext cx="933712" cy="93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6762012" y="1417713"/>
            <a:ext cx="187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Tutoriales</a:t>
            </a:r>
            <a:endParaRPr sz="1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 (local)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init: Inicializa un repositorio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status: Muestra el estado actual del directorio de trabajo y </a:t>
            </a:r>
            <a:r>
              <a:rPr i="1" lang="es"/>
              <a:t>stage area</a:t>
            </a:r>
            <a:r>
              <a:rPr lang="es"/>
              <a:t> de Git.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add: Agrega archivos nuevos o modificados en su directorio de trabajo al área de preparación de Git.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commit: Crea un </a:t>
            </a:r>
            <a:r>
              <a:rPr i="1" lang="es"/>
              <a:t>commit</a:t>
            </a:r>
            <a:r>
              <a:rPr lang="es"/>
              <a:t>, que es como se le conoce a una “captura” del estado actual del repositorio. Los commits incluyen muchos metadatos además del contenido y el mensaje, como el autor, la marca de tiempo y más.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branch: Crea, elimina y enumera </a:t>
            </a:r>
            <a:r>
              <a:rPr i="1" lang="es"/>
              <a:t>ramas</a:t>
            </a:r>
            <a:r>
              <a:rPr lang="es"/>
              <a:t>; administra cualquier aspecto de los repositorios, sin importar si está en un repositorio local o remoto.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813700" y="1115875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Git Workflow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36275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intermedios (remoto)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clone/fork: El comando 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r>
              <a:rPr lang="es"/>
              <a:t> se usa para crear una copia de un repositorio o rama específica dentro de un repositorio. Un fork (ramificación) es una copia de un repositorio que permite experimentar libremente con cambios sin afectar el proyecto original.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push: Sube todas los commits de la rama local a la rama remota correspondiente.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pull/fetch:  El comando 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fetch</a:t>
            </a:r>
            <a:r>
              <a:rPr lang="es"/>
              <a:t> trae los cambios remotos más actuales, pero los deja en otro branch, hasta que se haga un </a:t>
            </a:r>
            <a:r>
              <a:rPr i="1" lang="es"/>
              <a:t>merge</a:t>
            </a:r>
            <a:r>
              <a:rPr lang="es"/>
              <a:t> para traerlos al branch local. Por su parte, git pull es una abreviación de este proceso completo.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9225"/>
            <a:ext cx="8839201" cy="300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avanzados (local-remote)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merge: La fusión es la forma que tiene Git de volver a unir un historial </a:t>
            </a:r>
            <a:r>
              <a:rPr i="1" lang="es"/>
              <a:t>bifurcado</a:t>
            </a:r>
            <a:r>
              <a:rPr lang="es"/>
              <a:t>. El comando git merge permite tomar las líneas independientes de desarrollo creadas por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s"/>
              <a:t> e integrarlas en una sola 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diff: Es un comando multiusos de Git que, cuando se ejecuta, lleva a cabo una función para establecer las diferencias en las fuentes de datos de Git.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merge-conflict: Surge cuando dos personas han cambiado las mismas líneas de un archivo o si un desarrollador ha eliminado un archivo mientras otro lo estaba modificando; en estos casos, Git no puede determinar automáticamente qué es correcto.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52400"/>
            <a:ext cx="8020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avanzados (local-remote)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log: Permite ver el historial de commits (cambios) dentro de un repositorio. Es útil para hacer operaciones más complejas como regresar en el tiempo los cambios del proyecto.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squash: Combinar los commits anteriores en uno; es una excelente manera de agrupar ciertos cambios antes de compartirlos con otros.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rebase: Soluciona el mismo problema que git merge, pero lo hace de forma muy distinta; en lugar de </a:t>
            </a:r>
            <a:r>
              <a:rPr i="1" lang="es"/>
              <a:t>mezclar</a:t>
            </a:r>
            <a:r>
              <a:rPr lang="es"/>
              <a:t> cambios los </a:t>
            </a:r>
            <a:r>
              <a:rPr i="1" lang="es"/>
              <a:t>re-organiza </a:t>
            </a:r>
            <a:r>
              <a:rPr lang="es"/>
              <a:t>de tal manera que uno quede detrás del otro.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Pull o Merge Request</a:t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</a:t>
            </a:r>
            <a:r>
              <a:rPr i="1" lang="es"/>
              <a:t>pull request</a:t>
            </a:r>
            <a:r>
              <a:rPr lang="es"/>
              <a:t> es una </a:t>
            </a:r>
            <a:r>
              <a:rPr b="1" lang="es"/>
              <a:t>petición</a:t>
            </a:r>
            <a:r>
              <a:rPr lang="es"/>
              <a:t> que el desarrollador de un</a:t>
            </a:r>
            <a:r>
              <a:rPr lang="es"/>
              <a:t> repositorio hace </a:t>
            </a:r>
            <a:r>
              <a:rPr lang="es"/>
              <a:t>para que se incorporen los commits que están en la rama del desarrollador.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5" y="3119941"/>
            <a:ext cx="933712" cy="93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614" y="3155338"/>
            <a:ext cx="933711" cy="86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5">
            <a:alphaModFix/>
          </a:blip>
          <a:srcRect b="0" l="0" r="85903" t="0"/>
          <a:stretch/>
        </p:blipFill>
        <p:spPr>
          <a:xfrm>
            <a:off x="1734294" y="3051998"/>
            <a:ext cx="982084" cy="10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