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2"/>
  </p:notesMasterIdLst>
  <p:sldIdLst>
    <p:sldId id="256" r:id="rId2"/>
    <p:sldId id="275" r:id="rId3"/>
    <p:sldId id="277" r:id="rId4"/>
    <p:sldId id="278" r:id="rId5"/>
    <p:sldId id="279" r:id="rId6"/>
    <p:sldId id="280" r:id="rId7"/>
    <p:sldId id="282" r:id="rId8"/>
    <p:sldId id="284" r:id="rId9"/>
    <p:sldId id="285" r:id="rId10"/>
    <p:sldId id="283" r:id="rId11"/>
    <p:sldId id="286" r:id="rId12"/>
    <p:sldId id="287" r:id="rId13"/>
    <p:sldId id="281" r:id="rId14"/>
    <p:sldId id="288" r:id="rId15"/>
    <p:sldId id="290" r:id="rId16"/>
    <p:sldId id="289" r:id="rId17"/>
    <p:sldId id="291" r:id="rId18"/>
    <p:sldId id="292" r:id="rId19"/>
    <p:sldId id="276"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198" autoAdjust="0"/>
  </p:normalViewPr>
  <p:slideViewPr>
    <p:cSldViewPr snapToGrid="0" showGuides="1">
      <p:cViewPr>
        <p:scale>
          <a:sx n="75" d="100"/>
          <a:sy n="75" d="100"/>
        </p:scale>
        <p:origin x="931" y="43"/>
      </p:cViewPr>
      <p:guideLst>
        <p:guide orient="horz" pos="2160"/>
        <p:guide pos="3840"/>
      </p:guideLst>
    </p:cSldViewPr>
  </p:slideViewPr>
  <p:outlineViewPr>
    <p:cViewPr>
      <p:scale>
        <a:sx n="33" d="100"/>
        <a:sy n="33" d="100"/>
      </p:scale>
      <p:origin x="0" y="-2482"/>
    </p:cViewPr>
  </p:outlin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6BB82-8FAE-4333-9C48-CCB76370E7B0}" type="datetimeFigureOut">
              <a:rPr lang="en-US" smtClean="0"/>
              <a:t>8/21/2020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7E922-F533-4011-84EC-3CD036C7E4CA}" type="slidenum">
              <a:rPr lang="en-US" smtClean="0"/>
              <a:t>‹#›</a:t>
            </a:fld>
            <a:endParaRPr lang="en-US"/>
          </a:p>
        </p:txBody>
      </p:sp>
    </p:spTree>
    <p:extLst>
      <p:ext uri="{BB962C8B-B14F-4D97-AF65-F5344CB8AC3E}">
        <p14:creationId xmlns:p14="http://schemas.microsoft.com/office/powerpoint/2010/main" val="54690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En términos más simples, permite el manejo de las versiones de un proyecto (código) y los cambios que sufre este en distintas etapas y flujos específicos.</a:t>
            </a:r>
            <a:endParaRPr lang="en-US" dirty="0" smtClean="0"/>
          </a:p>
        </p:txBody>
      </p:sp>
      <p:sp>
        <p:nvSpPr>
          <p:cNvPr id="4" name="Slide Number Placeholder 3"/>
          <p:cNvSpPr>
            <a:spLocks noGrp="1"/>
          </p:cNvSpPr>
          <p:nvPr>
            <p:ph type="sldNum" sz="quarter" idx="10"/>
          </p:nvPr>
        </p:nvSpPr>
        <p:spPr/>
        <p:txBody>
          <a:bodyPr/>
          <a:lstStyle/>
          <a:p>
            <a:fld id="{62E7E922-F533-4011-84EC-3CD036C7E4CA}" type="slidenum">
              <a:rPr lang="en-US" smtClean="0"/>
              <a:t>2</a:t>
            </a:fld>
            <a:endParaRPr lang="en-US"/>
          </a:p>
        </p:txBody>
      </p:sp>
    </p:spTree>
    <p:extLst>
      <p:ext uri="{BB962C8B-B14F-4D97-AF65-F5344CB8AC3E}">
        <p14:creationId xmlns:p14="http://schemas.microsoft.com/office/powerpoint/2010/main" val="368423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38FBA88-607B-476E-A301-D5C1A9BFFDF8}" type="datetimeFigureOut">
              <a:rPr lang="en-US" smtClean="0"/>
              <a:t>8/21/2020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A49E199-AF01-4183-A6AB-089A6FF4C24A}" type="slidenum">
              <a:rPr lang="en-US" smtClean="0"/>
              <a:t>‹#›</a:t>
            </a:fld>
            <a:endParaRPr lang="en-US"/>
          </a:p>
        </p:txBody>
      </p:sp>
    </p:spTree>
    <p:extLst>
      <p:ext uri="{BB962C8B-B14F-4D97-AF65-F5344CB8AC3E}">
        <p14:creationId xmlns:p14="http://schemas.microsoft.com/office/powerpoint/2010/main" val="387964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FBA88-607B-476E-A301-D5C1A9BFFDF8}"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9E199-AF01-4183-A6AB-089A6FF4C24A}" type="slidenum">
              <a:rPr lang="en-US" smtClean="0"/>
              <a:t>‹#›</a:t>
            </a:fld>
            <a:endParaRPr lang="en-US"/>
          </a:p>
        </p:txBody>
      </p:sp>
    </p:spTree>
    <p:extLst>
      <p:ext uri="{BB962C8B-B14F-4D97-AF65-F5344CB8AC3E}">
        <p14:creationId xmlns:p14="http://schemas.microsoft.com/office/powerpoint/2010/main" val="179123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FBA88-607B-476E-A301-D5C1A9BFFDF8}"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9E199-AF01-4183-A6AB-089A6FF4C24A}" type="slidenum">
              <a:rPr lang="en-US" smtClean="0"/>
              <a:t>‹#›</a:t>
            </a:fld>
            <a:endParaRPr lang="en-US"/>
          </a:p>
        </p:txBody>
      </p:sp>
    </p:spTree>
    <p:extLst>
      <p:ext uri="{BB962C8B-B14F-4D97-AF65-F5344CB8AC3E}">
        <p14:creationId xmlns:p14="http://schemas.microsoft.com/office/powerpoint/2010/main" val="5871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FBA88-607B-476E-A301-D5C1A9BFFDF8}"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9E199-AF01-4183-A6AB-089A6FF4C24A}" type="slidenum">
              <a:rPr lang="en-US" smtClean="0"/>
              <a:t>‹#›</a:t>
            </a:fld>
            <a:endParaRPr lang="en-US"/>
          </a:p>
        </p:txBody>
      </p:sp>
    </p:spTree>
    <p:extLst>
      <p:ext uri="{BB962C8B-B14F-4D97-AF65-F5344CB8AC3E}">
        <p14:creationId xmlns:p14="http://schemas.microsoft.com/office/powerpoint/2010/main" val="290839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8FBA88-607B-476E-A301-D5C1A9BFFDF8}"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9E199-AF01-4183-A6AB-089A6FF4C24A}" type="slidenum">
              <a:rPr lang="en-US" smtClean="0"/>
              <a:t>‹#›</a:t>
            </a:fld>
            <a:endParaRPr lang="en-US"/>
          </a:p>
        </p:txBody>
      </p:sp>
    </p:spTree>
    <p:extLst>
      <p:ext uri="{BB962C8B-B14F-4D97-AF65-F5344CB8AC3E}">
        <p14:creationId xmlns:p14="http://schemas.microsoft.com/office/powerpoint/2010/main" val="213016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8FBA88-607B-476E-A301-D5C1A9BFFDF8}"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9E199-AF01-4183-A6AB-089A6FF4C24A}" type="slidenum">
              <a:rPr lang="en-US" smtClean="0"/>
              <a:t>‹#›</a:t>
            </a:fld>
            <a:endParaRPr lang="en-US"/>
          </a:p>
        </p:txBody>
      </p:sp>
    </p:spTree>
    <p:extLst>
      <p:ext uri="{BB962C8B-B14F-4D97-AF65-F5344CB8AC3E}">
        <p14:creationId xmlns:p14="http://schemas.microsoft.com/office/powerpoint/2010/main" val="60121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8FBA88-607B-476E-A301-D5C1A9BFFDF8}" type="datetimeFigureOut">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9E199-AF01-4183-A6AB-089A6FF4C24A}" type="slidenum">
              <a:rPr lang="en-US" smtClean="0"/>
              <a:t>‹#›</a:t>
            </a:fld>
            <a:endParaRPr lang="en-US"/>
          </a:p>
        </p:txBody>
      </p:sp>
    </p:spTree>
    <p:extLst>
      <p:ext uri="{BB962C8B-B14F-4D97-AF65-F5344CB8AC3E}">
        <p14:creationId xmlns:p14="http://schemas.microsoft.com/office/powerpoint/2010/main" val="420384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FBA88-607B-476E-A301-D5C1A9BFFDF8}" type="datetimeFigureOut">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9E199-AF01-4183-A6AB-089A6FF4C24A}" type="slidenum">
              <a:rPr lang="en-US" smtClean="0"/>
              <a:t>‹#›</a:t>
            </a:fld>
            <a:endParaRPr lang="en-US"/>
          </a:p>
        </p:txBody>
      </p:sp>
    </p:spTree>
    <p:extLst>
      <p:ext uri="{BB962C8B-B14F-4D97-AF65-F5344CB8AC3E}">
        <p14:creationId xmlns:p14="http://schemas.microsoft.com/office/powerpoint/2010/main" val="239003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FBA88-607B-476E-A301-D5C1A9BFFDF8}" type="datetimeFigureOut">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9E199-AF01-4183-A6AB-089A6FF4C24A}" type="slidenum">
              <a:rPr lang="en-US" smtClean="0"/>
              <a:t>‹#›</a:t>
            </a:fld>
            <a:endParaRPr lang="en-US"/>
          </a:p>
        </p:txBody>
      </p:sp>
    </p:spTree>
    <p:extLst>
      <p:ext uri="{BB962C8B-B14F-4D97-AF65-F5344CB8AC3E}">
        <p14:creationId xmlns:p14="http://schemas.microsoft.com/office/powerpoint/2010/main" val="2323747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D38FBA88-607B-476E-A301-D5C1A9BFFDF8}"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A49E199-AF01-4183-A6AB-089A6FF4C24A}" type="slidenum">
              <a:rPr lang="en-US" smtClean="0"/>
              <a:t>‹#›</a:t>
            </a:fld>
            <a:endParaRPr lang="en-US"/>
          </a:p>
        </p:txBody>
      </p:sp>
    </p:spTree>
    <p:extLst>
      <p:ext uri="{BB962C8B-B14F-4D97-AF65-F5344CB8AC3E}">
        <p14:creationId xmlns:p14="http://schemas.microsoft.com/office/powerpoint/2010/main" val="267198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38FBA88-607B-476E-A301-D5C1A9BFFDF8}" type="datetimeFigureOut">
              <a:rPr lang="en-US" smtClean="0"/>
              <a:t>8/21/2020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A49E199-AF01-4183-A6AB-089A6FF4C24A}" type="slidenum">
              <a:rPr lang="en-US" smtClean="0"/>
              <a:t>‹#›</a:t>
            </a:fld>
            <a:endParaRPr lang="en-US"/>
          </a:p>
        </p:txBody>
      </p:sp>
    </p:spTree>
    <p:extLst>
      <p:ext uri="{BB962C8B-B14F-4D97-AF65-F5344CB8AC3E}">
        <p14:creationId xmlns:p14="http://schemas.microsoft.com/office/powerpoint/2010/main" val="116025459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38FBA88-607B-476E-A301-D5C1A9BFFDF8}" type="datetimeFigureOut">
              <a:rPr lang="en-US" smtClean="0"/>
              <a:t>8/21/2020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A49E199-AF01-4183-A6AB-089A6FF4C24A}" type="slidenum">
              <a:rPr lang="en-US" smtClean="0"/>
              <a:t>‹#›</a:t>
            </a:fld>
            <a:endParaRPr lang="en-US"/>
          </a:p>
        </p:txBody>
      </p:sp>
    </p:spTree>
    <p:extLst>
      <p:ext uri="{BB962C8B-B14F-4D97-AF65-F5344CB8AC3E}">
        <p14:creationId xmlns:p14="http://schemas.microsoft.com/office/powerpoint/2010/main" val="436633368"/>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0.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jpeg"/><Relationship Id="rId7"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5.png"/><Relationship Id="rId4" Type="http://schemas.openxmlformats.org/officeDocument/2006/relationships/image" Target="../media/image5.jpeg"/><Relationship Id="rId9" Type="http://schemas.microsoft.com/office/2007/relationships/hdphoto" Target="../media/hdphoto3.wdp"/></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rogerdudler.github.io/git-guide/index.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jpeg"/><Relationship Id="rId7"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0.png"/><Relationship Id="rId4" Type="http://schemas.openxmlformats.org/officeDocument/2006/relationships/image" Target="../media/image9.jpe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Curso de desarrollo web</a:t>
            </a:r>
            <a:endParaRPr lang="en-US" dirty="0"/>
          </a:p>
        </p:txBody>
      </p:sp>
      <p:sp>
        <p:nvSpPr>
          <p:cNvPr id="6" name="Text Placeholder 5"/>
          <p:cNvSpPr>
            <a:spLocks noGrp="1"/>
          </p:cNvSpPr>
          <p:nvPr>
            <p:ph type="body" sz="half" idx="2"/>
          </p:nvPr>
        </p:nvSpPr>
        <p:spPr>
          <a:xfrm>
            <a:off x="8275982" y="2511813"/>
            <a:ext cx="3398520" cy="4346187"/>
          </a:xfrm>
        </p:spPr>
        <p:txBody>
          <a:bodyPr>
            <a:normAutofit/>
          </a:bodyPr>
          <a:lstStyle/>
          <a:p>
            <a:r>
              <a:rPr lang="en-US" sz="3200" dirty="0" err="1">
                <a:ln w="0"/>
                <a:solidFill>
                  <a:schemeClr val="tx1"/>
                </a:solidFill>
                <a:effectLst>
                  <a:outerShdw blurRad="38100" dist="19050" dir="2700000" algn="tl" rotWithShape="0">
                    <a:schemeClr val="dk1">
                      <a:alpha val="40000"/>
                    </a:schemeClr>
                  </a:outerShdw>
                </a:effectLst>
              </a:rPr>
              <a:t>Conceptos</a:t>
            </a:r>
            <a:r>
              <a:rPr lang="en-US" sz="3200" dirty="0">
                <a:ln w="0"/>
                <a:solidFill>
                  <a:schemeClr val="tx1"/>
                </a:solidFill>
                <a:effectLst>
                  <a:outerShdw blurRad="38100" dist="19050" dir="2700000" algn="tl" rotWithShape="0">
                    <a:schemeClr val="dk1">
                      <a:alpha val="40000"/>
                    </a:schemeClr>
                  </a:outerShdw>
                </a:effectLst>
              </a:rPr>
              <a:t> b</a:t>
            </a:r>
            <a:r>
              <a:rPr lang="es-MX" sz="3200" dirty="0" err="1">
                <a:ln w="0"/>
                <a:solidFill>
                  <a:schemeClr val="tx1"/>
                </a:solidFill>
                <a:effectLst>
                  <a:outerShdw blurRad="38100" dist="19050" dir="2700000" algn="tl" rotWithShape="0">
                    <a:schemeClr val="dk1">
                      <a:alpha val="40000"/>
                    </a:schemeClr>
                  </a:outerShdw>
                </a:effectLst>
              </a:rPr>
              <a:t>ásicos</a:t>
            </a:r>
            <a:r>
              <a:rPr lang="es-MX" sz="3200" dirty="0">
                <a:ln w="0"/>
                <a:solidFill>
                  <a:schemeClr val="tx1"/>
                </a:solidFill>
                <a:effectLst>
                  <a:outerShdw blurRad="38100" dist="19050" dir="2700000" algn="tl" rotWithShape="0">
                    <a:schemeClr val="dk1">
                      <a:alpha val="40000"/>
                    </a:schemeClr>
                  </a:outerShdw>
                </a:effectLst>
              </a:rPr>
              <a:t> de </a:t>
            </a:r>
            <a:r>
              <a:rPr lang="es-MX" sz="3200" dirty="0" smtClean="0">
                <a:ln w="0"/>
                <a:solidFill>
                  <a:schemeClr val="tx1"/>
                </a:solidFill>
                <a:effectLst>
                  <a:outerShdw blurRad="38100" dist="19050" dir="2700000" algn="tl" rotWithShape="0">
                    <a:schemeClr val="dk1">
                      <a:alpha val="40000"/>
                    </a:schemeClr>
                  </a:outerShdw>
                </a:effectLst>
              </a:rPr>
              <a:t>desarrollo – </a:t>
            </a:r>
            <a:r>
              <a:rPr lang="es-MX" sz="3200" dirty="0" err="1" smtClean="0">
                <a:ln w="0"/>
                <a:solidFill>
                  <a:schemeClr val="tx1"/>
                </a:solidFill>
                <a:effectLst>
                  <a:outerShdw blurRad="38100" dist="19050" dir="2700000" algn="tl" rotWithShape="0">
                    <a:schemeClr val="dk1">
                      <a:alpha val="40000"/>
                    </a:schemeClr>
                  </a:outerShdw>
                </a:effectLst>
              </a:rPr>
              <a:t>git</a:t>
            </a:r>
            <a:endParaRPr lang="es-MX" sz="3200" dirty="0" smtClean="0">
              <a:ln w="0"/>
              <a:solidFill>
                <a:schemeClr val="tx1"/>
              </a:solidFill>
              <a:effectLst>
                <a:outerShdw blurRad="38100" dist="19050" dir="2700000" algn="tl" rotWithShape="0">
                  <a:schemeClr val="dk1">
                    <a:alpha val="40000"/>
                  </a:schemeClr>
                </a:outerShdw>
              </a:effectLst>
            </a:endParaRPr>
          </a:p>
          <a:p>
            <a:endParaRPr lang="es-MX" sz="2400" dirty="0">
              <a:ln w="0"/>
              <a:solidFill>
                <a:schemeClr val="tx1"/>
              </a:solidFill>
              <a:effectLst>
                <a:outerShdw blurRad="38100" dist="19050" dir="2700000" algn="tl" rotWithShape="0">
                  <a:schemeClr val="dk1">
                    <a:alpha val="40000"/>
                  </a:schemeClr>
                </a:outerShdw>
              </a:effectLst>
            </a:endParaRPr>
          </a:p>
          <a:p>
            <a:endParaRPr lang="es-MX" sz="2400" dirty="0" smtClean="0">
              <a:ln w="0"/>
              <a:solidFill>
                <a:schemeClr val="tx1"/>
              </a:solidFill>
              <a:effectLst>
                <a:outerShdw blurRad="38100" dist="19050" dir="2700000" algn="tl" rotWithShape="0">
                  <a:schemeClr val="dk1">
                    <a:alpha val="40000"/>
                  </a:schemeClr>
                </a:outerShdw>
              </a:effectLst>
            </a:endParaRPr>
          </a:p>
          <a:p>
            <a:endParaRPr lang="es-MX" sz="2400" dirty="0">
              <a:ln w="0"/>
              <a:solidFill>
                <a:schemeClr val="tx1"/>
              </a:solidFill>
              <a:effectLst>
                <a:outerShdw blurRad="38100" dist="19050" dir="2700000" algn="tl" rotWithShape="0">
                  <a:schemeClr val="dk1">
                    <a:alpha val="40000"/>
                  </a:schemeClr>
                </a:outerShdw>
              </a:effectLst>
            </a:endParaRPr>
          </a:p>
          <a:p>
            <a:endParaRPr lang="es-MX" sz="2400" dirty="0" smtClean="0">
              <a:ln w="0"/>
              <a:solidFill>
                <a:schemeClr val="tx1"/>
              </a:solidFill>
              <a:effectLst>
                <a:outerShdw blurRad="38100" dist="19050" dir="2700000" algn="tl" rotWithShape="0">
                  <a:schemeClr val="dk1">
                    <a:alpha val="40000"/>
                  </a:schemeClr>
                </a:outerShdw>
              </a:effectLst>
            </a:endParaRPr>
          </a:p>
          <a:p>
            <a:pPr algn="r"/>
            <a:endParaRPr lang="es-MX" sz="1600" dirty="0" smtClean="0">
              <a:ln w="0"/>
              <a:solidFill>
                <a:schemeClr val="tx1"/>
              </a:solidFill>
              <a:effectLst>
                <a:outerShdw blurRad="38100" dist="19050" dir="2700000" algn="tl" rotWithShape="0">
                  <a:schemeClr val="dk1">
                    <a:alpha val="40000"/>
                  </a:schemeClr>
                </a:outerShdw>
              </a:effectLst>
            </a:endParaRPr>
          </a:p>
          <a:p>
            <a:pPr algn="r"/>
            <a:endParaRPr lang="es-MX" sz="1600" dirty="0">
              <a:ln w="0"/>
              <a:solidFill>
                <a:schemeClr val="tx1"/>
              </a:solidFill>
              <a:effectLst>
                <a:outerShdw blurRad="38100" dist="19050" dir="2700000" algn="tl" rotWithShape="0">
                  <a:schemeClr val="dk1">
                    <a:alpha val="40000"/>
                  </a:schemeClr>
                </a:outerShdw>
              </a:effectLst>
            </a:endParaRPr>
          </a:p>
          <a:p>
            <a:pPr algn="r"/>
            <a:r>
              <a:rPr lang="es-MX" sz="1600" dirty="0" smtClean="0">
                <a:ln w="0"/>
                <a:solidFill>
                  <a:schemeClr val="tx1"/>
                </a:solidFill>
                <a:effectLst>
                  <a:outerShdw blurRad="38100" dist="19050" dir="2700000" algn="tl" rotWithShape="0">
                    <a:schemeClr val="dk1">
                      <a:alpha val="40000"/>
                    </a:schemeClr>
                  </a:outerShdw>
                </a:effectLst>
              </a:rPr>
              <a:t>Autor: Carlos VP</a:t>
            </a:r>
            <a:endParaRPr lang="en-US" sz="2400" dirty="0">
              <a:ln w="0"/>
              <a:solidFill>
                <a:schemeClr val="tx1"/>
              </a:solidFill>
              <a:effectLst>
                <a:outerShdw blurRad="38100" dist="19050" dir="2700000" algn="tl" rotWithShape="0">
                  <a:schemeClr val="dk1">
                    <a:alpha val="40000"/>
                  </a:schemeClr>
                </a:outerShdw>
              </a:effectLst>
            </a:endParaRPr>
          </a:p>
        </p:txBody>
      </p:sp>
      <p:pic>
        <p:nvPicPr>
          <p:cNvPr id="1028" name="Picture 4" descr="Git Push Coffee Me - Mug Illustration by Tower on Dribb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8417"/>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72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Las fusiones</a:t>
            </a:r>
            <a:endParaRPr lang="en-US" dirty="0"/>
          </a:p>
        </p:txBody>
      </p:sp>
      <p:sp>
        <p:nvSpPr>
          <p:cNvPr id="3" name="Content Placeholder 2"/>
          <p:cNvSpPr>
            <a:spLocks noGrp="1"/>
          </p:cNvSpPr>
          <p:nvPr>
            <p:ph idx="1"/>
          </p:nvPr>
        </p:nvSpPr>
        <p:spPr>
          <a:xfrm>
            <a:off x="676657" y="2011680"/>
            <a:ext cx="5419344" cy="4338320"/>
          </a:xfrm>
        </p:spPr>
        <p:txBody>
          <a:bodyPr>
            <a:normAutofit/>
          </a:bodyPr>
          <a:lstStyle/>
          <a:p>
            <a:r>
              <a:rPr lang="es-MX" dirty="0" smtClean="0"/>
              <a:t>Con la premisa anterior de que nuestros cambios deben actualizarse periódicamente sobre la master </a:t>
            </a:r>
            <a:r>
              <a:rPr lang="es-MX" dirty="0" err="1" smtClean="0"/>
              <a:t>branch</a:t>
            </a:r>
            <a:r>
              <a:rPr lang="es-MX" dirty="0" smtClean="0"/>
              <a:t>, </a:t>
            </a:r>
            <a:r>
              <a:rPr lang="es-MX" dirty="0" err="1" smtClean="0"/>
              <a:t>Git</a:t>
            </a:r>
            <a:r>
              <a:rPr lang="es-MX" dirty="0" smtClean="0"/>
              <a:t> nos presenta una especie de encantamiento (comando) que nos permite realizar una fusión entre </a:t>
            </a:r>
            <a:r>
              <a:rPr lang="es-MX" dirty="0" err="1" smtClean="0"/>
              <a:t>branches</a:t>
            </a:r>
            <a:r>
              <a:rPr lang="es-MX" dirty="0" smtClean="0"/>
              <a:t>, con la finalidad de combinar los cambios de una con otra. Dicho encantamiento es el </a:t>
            </a:r>
            <a:r>
              <a:rPr lang="es-MX" i="1" dirty="0" err="1" smtClean="0"/>
              <a:t>merge</a:t>
            </a:r>
            <a:r>
              <a:rPr lang="es-MX" dirty="0" smtClean="0"/>
              <a:t>.</a:t>
            </a:r>
            <a:endParaRPr lang="en-US" dirty="0"/>
          </a:p>
        </p:txBody>
      </p:sp>
      <p:sp>
        <p:nvSpPr>
          <p:cNvPr id="19" name="Rectangle 18"/>
          <p:cNvSpPr/>
          <p:nvPr/>
        </p:nvSpPr>
        <p:spPr>
          <a:xfrm>
            <a:off x="6786053" y="2011681"/>
            <a:ext cx="1235706" cy="11873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Rectangle 19"/>
          <p:cNvSpPr/>
          <p:nvPr/>
        </p:nvSpPr>
        <p:spPr>
          <a:xfrm>
            <a:off x="9504241" y="2011681"/>
            <a:ext cx="1235706" cy="118737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2" name="TextBox 21"/>
          <p:cNvSpPr txBox="1"/>
          <p:nvPr/>
        </p:nvSpPr>
        <p:spPr>
          <a:xfrm>
            <a:off x="9654134" y="3199061"/>
            <a:ext cx="935920" cy="224187"/>
          </a:xfrm>
          <a:prstGeom prst="rect">
            <a:avLst/>
          </a:prstGeom>
          <a:noFill/>
        </p:spPr>
        <p:txBody>
          <a:bodyPr wrap="square" rtlCol="0">
            <a:spAutoFit/>
          </a:bodyPr>
          <a:lstStyle/>
          <a:p>
            <a:pPr algn="ctr"/>
            <a:r>
              <a:rPr lang="es-MX" dirty="0" err="1" smtClean="0"/>
              <a:t>feature</a:t>
            </a:r>
            <a:endParaRPr lang="en-US" dirty="0"/>
          </a:p>
        </p:txBody>
      </p:sp>
      <p:pic>
        <p:nvPicPr>
          <p:cNvPr id="23"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0261" b="8154"/>
          <a:stretch/>
        </p:blipFill>
        <p:spPr bwMode="auto">
          <a:xfrm>
            <a:off x="10273706" y="2629958"/>
            <a:ext cx="466241" cy="35656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Lollipop. Vector drawing stock vector. Illustration of childhood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203"/>
          <a:stretch/>
        </p:blipFill>
        <p:spPr bwMode="auto">
          <a:xfrm>
            <a:off x="7426756" y="2459932"/>
            <a:ext cx="364525" cy="340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Sketch draw chocolate bar cartoon Royalty Free Vector 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154"/>
          <a:stretch/>
        </p:blipFill>
        <p:spPr bwMode="auto">
          <a:xfrm>
            <a:off x="6879367" y="2265318"/>
            <a:ext cx="454074" cy="61828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Lollipop. Vector drawing stock vector. Illustration of childhood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203"/>
          <a:stretch/>
        </p:blipFill>
        <p:spPr bwMode="auto">
          <a:xfrm>
            <a:off x="9654134" y="2234406"/>
            <a:ext cx="364525" cy="340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Lollipop. Vector drawing stock vector. Illustration of childhood ..."/>
          <p:cNvPicPr>
            <a:picLocks noChangeAspect="1" noChangeArrowheads="1"/>
          </p:cNvPicPr>
          <p:nvPr/>
        </p:nvPicPr>
        <p:blipFill rotWithShape="1">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backgroundRemoval t="9080" b="81717" l="10000" r="90000"/>
                    </a14:imgEffect>
                  </a14:imgLayer>
                </a14:imgProps>
              </a:ext>
              <a:ext uri="{28A0092B-C50C-407E-A947-70E740481C1C}">
                <a14:useLocalDpi xmlns:a14="http://schemas.microsoft.com/office/drawing/2010/main" val="0"/>
              </a:ext>
            </a:extLst>
          </a:blip>
          <a:srcRect b="9203"/>
          <a:stretch/>
        </p:blipFill>
        <p:spPr bwMode="auto">
          <a:xfrm>
            <a:off x="9757569" y="2638214"/>
            <a:ext cx="364525" cy="34005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p:nvPr/>
        </p:nvCxnSpPr>
        <p:spPr>
          <a:xfrm flipV="1">
            <a:off x="8010664" y="2638214"/>
            <a:ext cx="1468362" cy="2"/>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cxnSp>
        <p:nvCxnSpPr>
          <p:cNvPr id="30" name="Elbow Connector 29"/>
          <p:cNvCxnSpPr>
            <a:stCxn id="20" idx="3"/>
            <a:endCxn id="19" idx="2"/>
          </p:cNvCxnSpPr>
          <p:nvPr/>
        </p:nvCxnSpPr>
        <p:spPr>
          <a:xfrm flipH="1">
            <a:off x="7403906" y="2605371"/>
            <a:ext cx="3336041" cy="593689"/>
          </a:xfrm>
          <a:prstGeom prst="bentConnector4">
            <a:avLst>
              <a:gd name="adj1" fmla="val -6852"/>
              <a:gd name="adj2" fmla="val 234340"/>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6914882" y="1642055"/>
            <a:ext cx="935920" cy="224187"/>
          </a:xfrm>
          <a:prstGeom prst="rect">
            <a:avLst/>
          </a:prstGeom>
          <a:noFill/>
        </p:spPr>
        <p:txBody>
          <a:bodyPr wrap="square" rtlCol="0">
            <a:spAutoFit/>
          </a:bodyPr>
          <a:lstStyle/>
          <a:p>
            <a:pPr algn="ctr"/>
            <a:r>
              <a:rPr lang="es-MX" dirty="0" err="1" smtClean="0"/>
              <a:t>develop</a:t>
            </a:r>
            <a:endParaRPr lang="en-US" dirty="0"/>
          </a:p>
        </p:txBody>
      </p:sp>
      <p:cxnSp>
        <p:nvCxnSpPr>
          <p:cNvPr id="35" name="Straight Arrow Connector 34"/>
          <p:cNvCxnSpPr/>
          <p:nvPr/>
        </p:nvCxnSpPr>
        <p:spPr>
          <a:xfrm>
            <a:off x="7200706" y="3199060"/>
            <a:ext cx="0" cy="163710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36" name="Rectangle 35"/>
          <p:cNvSpPr/>
          <p:nvPr/>
        </p:nvSpPr>
        <p:spPr>
          <a:xfrm>
            <a:off x="6786053" y="4938433"/>
            <a:ext cx="1235706" cy="11873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TextBox 36"/>
          <p:cNvSpPr txBox="1"/>
          <p:nvPr/>
        </p:nvSpPr>
        <p:spPr>
          <a:xfrm>
            <a:off x="6935946" y="6125813"/>
            <a:ext cx="935920" cy="369332"/>
          </a:xfrm>
          <a:prstGeom prst="rect">
            <a:avLst/>
          </a:prstGeom>
          <a:noFill/>
        </p:spPr>
        <p:txBody>
          <a:bodyPr wrap="square" rtlCol="0">
            <a:spAutoFit/>
          </a:bodyPr>
          <a:lstStyle/>
          <a:p>
            <a:pPr algn="ctr"/>
            <a:r>
              <a:rPr lang="es-MX" dirty="0" err="1" smtClean="0"/>
              <a:t>develop</a:t>
            </a:r>
            <a:endParaRPr lang="en-US" dirty="0"/>
          </a:p>
        </p:txBody>
      </p:sp>
      <p:pic>
        <p:nvPicPr>
          <p:cNvPr id="38"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0261" b="8154"/>
          <a:stretch/>
        </p:blipFill>
        <p:spPr bwMode="auto">
          <a:xfrm>
            <a:off x="7555518" y="5556710"/>
            <a:ext cx="466241" cy="35656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Lollipop. Vector drawing stock vector. Illustration of childhood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203"/>
          <a:stretch/>
        </p:blipFill>
        <p:spPr bwMode="auto">
          <a:xfrm>
            <a:off x="6935946" y="5161158"/>
            <a:ext cx="364525" cy="340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Lollipop. Vector drawing stock vector. Illustration of childhood ..."/>
          <p:cNvPicPr>
            <a:picLocks noChangeAspect="1" noChangeArrowheads="1"/>
          </p:cNvPicPr>
          <p:nvPr/>
        </p:nvPicPr>
        <p:blipFill rotWithShape="1">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backgroundRemoval t="9080" b="81717" l="10000" r="90000"/>
                    </a14:imgEffect>
                  </a14:imgLayer>
                </a14:imgProps>
              </a:ext>
              <a:ext uri="{28A0092B-C50C-407E-A947-70E740481C1C}">
                <a14:useLocalDpi xmlns:a14="http://schemas.microsoft.com/office/drawing/2010/main" val="0"/>
              </a:ext>
            </a:extLst>
          </a:blip>
          <a:srcRect b="9203"/>
          <a:stretch/>
        </p:blipFill>
        <p:spPr bwMode="auto">
          <a:xfrm>
            <a:off x="7039381" y="5564966"/>
            <a:ext cx="364525" cy="34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086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El peligro</a:t>
            </a:r>
            <a:endParaRPr lang="en-US" dirty="0"/>
          </a:p>
        </p:txBody>
      </p:sp>
      <p:sp>
        <p:nvSpPr>
          <p:cNvPr id="3" name="Content Placeholder 2"/>
          <p:cNvSpPr>
            <a:spLocks noGrp="1"/>
          </p:cNvSpPr>
          <p:nvPr>
            <p:ph idx="1"/>
          </p:nvPr>
        </p:nvSpPr>
        <p:spPr>
          <a:xfrm>
            <a:off x="676656" y="2011681"/>
            <a:ext cx="10753725" cy="2245360"/>
          </a:xfrm>
        </p:spPr>
        <p:txBody>
          <a:bodyPr>
            <a:normAutofit lnSpcReduction="10000"/>
          </a:bodyPr>
          <a:lstStyle/>
          <a:p>
            <a:pPr algn="just"/>
            <a:r>
              <a:rPr lang="es-MX" dirty="0" smtClean="0"/>
              <a:t>Las fusiones son un procedimiento necesario, recurrente y en algunas veces peligroso. No siempre tiene por qué ser así si es que somos precavidos y organizados, sin embargo, en alguna ocasión nos tiene que suceder algo negativo…</a:t>
            </a:r>
          </a:p>
          <a:p>
            <a:pPr algn="just"/>
            <a:r>
              <a:rPr lang="es-MX" dirty="0" smtClean="0"/>
              <a:t>Imaginemos el escenario en donde de una </a:t>
            </a:r>
            <a:r>
              <a:rPr lang="es-MX" dirty="0" err="1" smtClean="0"/>
              <a:t>branch</a:t>
            </a:r>
            <a:r>
              <a:rPr lang="es-MX" dirty="0" smtClean="0"/>
              <a:t> B desprendemos una </a:t>
            </a:r>
            <a:r>
              <a:rPr lang="es-MX" dirty="0" err="1" smtClean="0"/>
              <a:t>branch</a:t>
            </a:r>
            <a:r>
              <a:rPr lang="es-MX" dirty="0" smtClean="0"/>
              <a:t> C y sobre esta última realizamos cambios, luego, decidimos hacer cambios distintos sobre la </a:t>
            </a:r>
            <a:r>
              <a:rPr lang="es-MX" dirty="0" err="1" smtClean="0"/>
              <a:t>branch</a:t>
            </a:r>
            <a:r>
              <a:rPr lang="es-MX" dirty="0" smtClean="0"/>
              <a:t> B en los mismos objetos en donde hicimos cambios en la </a:t>
            </a:r>
            <a:r>
              <a:rPr lang="es-MX" dirty="0" err="1" smtClean="0"/>
              <a:t>branch</a:t>
            </a:r>
            <a:r>
              <a:rPr lang="es-MX" dirty="0" smtClean="0"/>
              <a:t> C y posteriormente procedemos a realizar un </a:t>
            </a:r>
            <a:r>
              <a:rPr lang="es-MX" dirty="0" err="1" smtClean="0"/>
              <a:t>merge</a:t>
            </a:r>
            <a:endParaRPr lang="en-US" dirty="0"/>
          </a:p>
        </p:txBody>
      </p:sp>
      <p:grpSp>
        <p:nvGrpSpPr>
          <p:cNvPr id="32" name="Group 31"/>
          <p:cNvGrpSpPr/>
          <p:nvPr/>
        </p:nvGrpSpPr>
        <p:grpSpPr>
          <a:xfrm>
            <a:off x="4119053" y="4629698"/>
            <a:ext cx="4082656" cy="1482867"/>
            <a:chOff x="4212205" y="4357622"/>
            <a:chExt cx="3953894" cy="1411567"/>
          </a:xfrm>
        </p:grpSpPr>
        <p:sp>
          <p:nvSpPr>
            <p:cNvPr id="6" name="Rectangle 5"/>
            <p:cNvSpPr/>
            <p:nvPr/>
          </p:nvSpPr>
          <p:spPr>
            <a:xfrm>
              <a:off x="4212205" y="4357622"/>
              <a:ext cx="1235706" cy="11873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p:cNvSpPr/>
            <p:nvPr/>
          </p:nvSpPr>
          <p:spPr>
            <a:xfrm>
              <a:off x="6930393" y="4357622"/>
              <a:ext cx="1235706" cy="118737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TextBox 8"/>
            <p:cNvSpPr txBox="1"/>
            <p:nvPr/>
          </p:nvSpPr>
          <p:spPr>
            <a:xfrm>
              <a:off x="4378776" y="5545002"/>
              <a:ext cx="935920" cy="224187"/>
            </a:xfrm>
            <a:prstGeom prst="rect">
              <a:avLst/>
            </a:prstGeom>
            <a:noFill/>
          </p:spPr>
          <p:txBody>
            <a:bodyPr wrap="square" rtlCol="0">
              <a:spAutoFit/>
            </a:bodyPr>
            <a:lstStyle/>
            <a:p>
              <a:pPr algn="ctr"/>
              <a:r>
                <a:rPr lang="es-MX" dirty="0" err="1" smtClean="0"/>
                <a:t>develop</a:t>
              </a:r>
              <a:endParaRPr lang="en-US" dirty="0"/>
            </a:p>
          </p:txBody>
        </p:sp>
        <p:sp>
          <p:nvSpPr>
            <p:cNvPr id="10" name="TextBox 9"/>
            <p:cNvSpPr txBox="1"/>
            <p:nvPr/>
          </p:nvSpPr>
          <p:spPr>
            <a:xfrm>
              <a:off x="7080286" y="5545002"/>
              <a:ext cx="935920" cy="224187"/>
            </a:xfrm>
            <a:prstGeom prst="rect">
              <a:avLst/>
            </a:prstGeom>
            <a:noFill/>
          </p:spPr>
          <p:txBody>
            <a:bodyPr wrap="square" rtlCol="0">
              <a:spAutoFit/>
            </a:bodyPr>
            <a:lstStyle/>
            <a:p>
              <a:pPr algn="ctr"/>
              <a:r>
                <a:rPr lang="es-MX" dirty="0" err="1" smtClean="0"/>
                <a:t>feature</a:t>
              </a:r>
              <a:endParaRPr lang="en-US" dirty="0"/>
            </a:p>
          </p:txBody>
        </p:sp>
        <p:pic>
          <p:nvPicPr>
            <p:cNvPr id="12"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0261" b="8154"/>
            <a:stretch/>
          </p:blipFill>
          <p:spPr bwMode="auto">
            <a:xfrm>
              <a:off x="7699858" y="4975899"/>
              <a:ext cx="466241" cy="3565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Lollipop. Vector drawing stock vector. Illustration of childhood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203"/>
            <a:stretch/>
          </p:blipFill>
          <p:spPr bwMode="auto">
            <a:xfrm>
              <a:off x="4852908" y="4805873"/>
              <a:ext cx="364525" cy="3400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ketch draw chocolate bar cartoon Royalty Free Vector 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154"/>
            <a:stretch/>
          </p:blipFill>
          <p:spPr bwMode="auto">
            <a:xfrm>
              <a:off x="4305519" y="4611259"/>
              <a:ext cx="454074" cy="6182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ollipop. Vector drawing stock vector. Illustration of childhood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203"/>
            <a:stretch/>
          </p:blipFill>
          <p:spPr bwMode="auto">
            <a:xfrm>
              <a:off x="7080286" y="4580347"/>
              <a:ext cx="364525" cy="340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ollipop. Vector drawing stock vector. Illustration of childhood ..."/>
            <p:cNvPicPr>
              <a:picLocks noChangeAspect="1" noChangeArrowheads="1"/>
            </p:cNvPicPr>
            <p:nvPr/>
          </p:nvPicPr>
          <p:blipFill rotWithShape="1">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backgroundRemoval t="9080" b="81717" l="10000" r="90000"/>
                      </a14:imgEffect>
                    </a14:imgLayer>
                  </a14:imgProps>
                </a:ext>
                <a:ext uri="{28A0092B-C50C-407E-A947-70E740481C1C}">
                  <a14:useLocalDpi xmlns:a14="http://schemas.microsoft.com/office/drawing/2010/main" val="0"/>
                </a:ext>
              </a:extLst>
            </a:blip>
            <a:srcRect b="9203"/>
            <a:stretch/>
          </p:blipFill>
          <p:spPr bwMode="auto">
            <a:xfrm>
              <a:off x="7183721" y="4984155"/>
              <a:ext cx="364525" cy="34005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V="1">
              <a:off x="5436816" y="4984155"/>
              <a:ext cx="1468362" cy="2"/>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grpSp>
      <p:grpSp>
        <p:nvGrpSpPr>
          <p:cNvPr id="31" name="Group 30"/>
          <p:cNvGrpSpPr/>
          <p:nvPr/>
        </p:nvGrpSpPr>
        <p:grpSpPr>
          <a:xfrm>
            <a:off x="4100307" y="4629697"/>
            <a:ext cx="4082656" cy="1412096"/>
            <a:chOff x="4235055" y="6272115"/>
            <a:chExt cx="4082656" cy="1412096"/>
          </a:xfrm>
        </p:grpSpPr>
        <p:sp>
          <p:nvSpPr>
            <p:cNvPr id="19" name="Rectangle 18"/>
            <p:cNvSpPr/>
            <p:nvPr/>
          </p:nvSpPr>
          <p:spPr>
            <a:xfrm>
              <a:off x="4235055" y="6272115"/>
              <a:ext cx="1235706" cy="11873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TextBox 19"/>
            <p:cNvSpPr txBox="1"/>
            <p:nvPr/>
          </p:nvSpPr>
          <p:spPr>
            <a:xfrm>
              <a:off x="4401626" y="7459495"/>
              <a:ext cx="935920" cy="224187"/>
            </a:xfrm>
            <a:prstGeom prst="rect">
              <a:avLst/>
            </a:prstGeom>
            <a:noFill/>
          </p:spPr>
          <p:txBody>
            <a:bodyPr wrap="square" rtlCol="0">
              <a:spAutoFit/>
            </a:bodyPr>
            <a:lstStyle/>
            <a:p>
              <a:pPr algn="ctr"/>
              <a:r>
                <a:rPr lang="es-MX" dirty="0" err="1" smtClean="0"/>
                <a:t>develop</a:t>
              </a:r>
              <a:endParaRPr lang="en-US" dirty="0"/>
            </a:p>
          </p:txBody>
        </p:sp>
        <p:pic>
          <p:nvPicPr>
            <p:cNvPr id="21" name="Picture 2" descr="Lollipop. Vector drawing stock vector. Illustration of childhood ..."/>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0166" t="38382" b="9203"/>
            <a:stretch/>
          </p:blipFill>
          <p:spPr bwMode="auto">
            <a:xfrm>
              <a:off x="5022171" y="6864116"/>
              <a:ext cx="218112" cy="19630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ketch draw chocolate bar cartoon Royalty Free Vector 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154"/>
            <a:stretch/>
          </p:blipFill>
          <p:spPr bwMode="auto">
            <a:xfrm>
              <a:off x="4328369" y="6525752"/>
              <a:ext cx="454074" cy="61828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7082005" y="6272644"/>
              <a:ext cx="1235706" cy="118737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TextBox 23"/>
            <p:cNvSpPr txBox="1"/>
            <p:nvPr/>
          </p:nvSpPr>
          <p:spPr>
            <a:xfrm>
              <a:off x="7231898" y="7460024"/>
              <a:ext cx="935920" cy="224187"/>
            </a:xfrm>
            <a:prstGeom prst="rect">
              <a:avLst/>
            </a:prstGeom>
            <a:noFill/>
          </p:spPr>
          <p:txBody>
            <a:bodyPr wrap="square" rtlCol="0">
              <a:spAutoFit/>
            </a:bodyPr>
            <a:lstStyle/>
            <a:p>
              <a:pPr algn="ctr"/>
              <a:r>
                <a:rPr lang="es-MX" dirty="0" err="1" smtClean="0"/>
                <a:t>feature</a:t>
              </a:r>
              <a:endParaRPr lang="en-US" dirty="0"/>
            </a:p>
          </p:txBody>
        </p:sp>
        <p:pic>
          <p:nvPicPr>
            <p:cNvPr id="25"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0261" b="8154"/>
            <a:stretch/>
          </p:blipFill>
          <p:spPr bwMode="auto">
            <a:xfrm>
              <a:off x="7851470" y="6890921"/>
              <a:ext cx="466241" cy="35656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Lollipop. Vector drawing stock vector. Illustration of childhood ..."/>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9203"/>
            <a:stretch/>
          </p:blipFill>
          <p:spPr bwMode="auto">
            <a:xfrm>
              <a:off x="7231898" y="6495369"/>
              <a:ext cx="364525" cy="340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Lollipop. Vector drawing stock vector. Illustration of childhood ..."/>
            <p:cNvPicPr>
              <a:picLocks noChangeAspect="1" noChangeArrowheads="1"/>
            </p:cNvPicPr>
            <p:nvPr/>
          </p:nvPicPr>
          <p:blipFill rotWithShape="1">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ackgroundRemoval t="9080" b="81717" l="10000" r="90000"/>
                      </a14:imgEffect>
                    </a14:imgLayer>
                  </a14:imgProps>
                </a:ext>
                <a:ext uri="{28A0092B-C50C-407E-A947-70E740481C1C}">
                  <a14:useLocalDpi xmlns:a14="http://schemas.microsoft.com/office/drawing/2010/main" val="0"/>
                </a:ext>
              </a:extLst>
            </a:blip>
            <a:srcRect b="9203"/>
            <a:stretch/>
          </p:blipFill>
          <p:spPr bwMode="auto">
            <a:xfrm>
              <a:off x="7335333" y="6899177"/>
              <a:ext cx="364525" cy="34005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a:stCxn id="23" idx="1"/>
              <a:endCxn id="19" idx="3"/>
            </p:cNvCxnSpPr>
            <p:nvPr/>
          </p:nvCxnSpPr>
          <p:spPr>
            <a:xfrm flipH="1" flipV="1">
              <a:off x="5470761" y="6865805"/>
              <a:ext cx="1611244" cy="529"/>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137510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Conflictos</a:t>
            </a:r>
            <a:endParaRPr lang="en-US" dirty="0"/>
          </a:p>
        </p:txBody>
      </p:sp>
      <p:sp>
        <p:nvSpPr>
          <p:cNvPr id="3" name="Content Placeholder 2"/>
          <p:cNvSpPr>
            <a:spLocks noGrp="1"/>
          </p:cNvSpPr>
          <p:nvPr>
            <p:ph idx="1"/>
          </p:nvPr>
        </p:nvSpPr>
        <p:spPr/>
        <p:txBody>
          <a:bodyPr/>
          <a:lstStyle/>
          <a:p>
            <a:pPr algn="just"/>
            <a:r>
              <a:rPr lang="es-MX" dirty="0" smtClean="0"/>
              <a:t>Al problema anterior se le conoce como conflictos; estos conflictos pueden ser un dolor de cabeza si las diferencias sobre los mismos objetos en distintas </a:t>
            </a:r>
            <a:r>
              <a:rPr lang="es-MX" dirty="0" err="1" smtClean="0"/>
              <a:t>branches</a:t>
            </a:r>
            <a:r>
              <a:rPr lang="es-MX" dirty="0" smtClean="0"/>
              <a:t> son numerosos. Para resolverlos existen dos métodos: resolver uno a uno los conflictos, decidiendo qué cambio conservar y cuál desechar, y el otro es más salvaje en el que todos los cambios de una </a:t>
            </a:r>
            <a:r>
              <a:rPr lang="es-MX" dirty="0" err="1" smtClean="0"/>
              <a:t>branch</a:t>
            </a:r>
            <a:r>
              <a:rPr lang="es-MX" dirty="0" smtClean="0"/>
              <a:t> son ignorados y reemplazados por la </a:t>
            </a:r>
            <a:r>
              <a:rPr lang="es-MX" dirty="0" err="1" smtClean="0"/>
              <a:t>branch</a:t>
            </a:r>
            <a:r>
              <a:rPr lang="es-MX" dirty="0" smtClean="0"/>
              <a:t> a fusionar.</a:t>
            </a:r>
            <a:endParaRPr lang="en-US" dirty="0"/>
          </a:p>
        </p:txBody>
      </p:sp>
      <p:pic>
        <p:nvPicPr>
          <p:cNvPr id="12290" name="Picture 2" descr="Tips and Advice for Dealing with Merge Conflicts"/>
          <p:cNvPicPr>
            <a:picLocks noChangeAspect="1" noChangeArrowheads="1"/>
          </p:cNvPicPr>
          <p:nvPr/>
        </p:nvPicPr>
        <p:blipFill rotWithShape="1">
          <a:blip r:embed="rId2">
            <a:extLst>
              <a:ext uri="{28A0092B-C50C-407E-A947-70E740481C1C}">
                <a14:useLocalDpi xmlns:a14="http://schemas.microsoft.com/office/drawing/2010/main" val="0"/>
              </a:ext>
            </a:extLst>
          </a:blip>
          <a:srcRect b="32287"/>
          <a:stretch/>
        </p:blipFill>
        <p:spPr bwMode="auto">
          <a:xfrm>
            <a:off x="3372300" y="4083613"/>
            <a:ext cx="5362436" cy="2303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448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Ningún cambio es irreversible, pero hay que tener cuidado…</a:t>
            </a:r>
            <a:endParaRPr lang="en-US" dirty="0"/>
          </a:p>
        </p:txBody>
      </p:sp>
      <p:sp>
        <p:nvSpPr>
          <p:cNvPr id="3" name="Content Placeholder 2"/>
          <p:cNvSpPr>
            <a:spLocks noGrp="1"/>
          </p:cNvSpPr>
          <p:nvPr>
            <p:ph idx="1"/>
          </p:nvPr>
        </p:nvSpPr>
        <p:spPr>
          <a:xfrm>
            <a:off x="676656" y="2367280"/>
            <a:ext cx="10753343" cy="3766185"/>
          </a:xfrm>
        </p:spPr>
        <p:txBody>
          <a:bodyPr/>
          <a:lstStyle/>
          <a:p>
            <a:r>
              <a:rPr lang="es-MX" dirty="0" smtClean="0"/>
              <a:t>Ahora que tenemos más claro todo este funcionamiento entre </a:t>
            </a:r>
            <a:r>
              <a:rPr lang="es-MX" dirty="0" err="1" smtClean="0"/>
              <a:t>branches</a:t>
            </a:r>
            <a:r>
              <a:rPr lang="es-MX" dirty="0" smtClean="0"/>
              <a:t>, podemos deducir varias cosas; suponiendo que tengo ciertos cambios en una </a:t>
            </a:r>
            <a:r>
              <a:rPr lang="es-MX" dirty="0" err="1" smtClean="0"/>
              <a:t>branch</a:t>
            </a:r>
            <a:r>
              <a:rPr lang="es-MX" dirty="0" smtClean="0"/>
              <a:t> B y desprendo de esta una </a:t>
            </a:r>
            <a:r>
              <a:rPr lang="es-MX" dirty="0" err="1" smtClean="0"/>
              <a:t>branch</a:t>
            </a:r>
            <a:r>
              <a:rPr lang="es-MX" dirty="0" smtClean="0"/>
              <a:t> C, puedo hacer cuantos cambios quiera en los objetos de la </a:t>
            </a:r>
            <a:r>
              <a:rPr lang="es-MX" dirty="0" err="1" smtClean="0"/>
              <a:t>branch</a:t>
            </a:r>
            <a:r>
              <a:rPr lang="es-MX" dirty="0" smtClean="0"/>
              <a:t> C, sabiendo que un estado previo de los objetos se halla en la </a:t>
            </a:r>
            <a:r>
              <a:rPr lang="es-MX" dirty="0" err="1" smtClean="0"/>
              <a:t>branch</a:t>
            </a:r>
            <a:r>
              <a:rPr lang="es-MX" dirty="0" smtClean="0"/>
              <a:t> B.</a:t>
            </a:r>
          </a:p>
          <a:p>
            <a:r>
              <a:rPr lang="es-MX" dirty="0" smtClean="0"/>
              <a:t>Sin embargo, ¿qué sucede cuando se hacen cambios que no queríamos o no pensábamos que fueran a afectar algo de una manera tan…desastrosa? Bueno, para este caso existe un conjuro útil al almacenar objetos: el </a:t>
            </a:r>
            <a:r>
              <a:rPr lang="es-MX" i="1" dirty="0" err="1" smtClean="0"/>
              <a:t>commit</a:t>
            </a:r>
            <a:r>
              <a:rPr lang="es-MX" dirty="0" smtClean="0"/>
              <a:t>.</a:t>
            </a:r>
          </a:p>
        </p:txBody>
      </p:sp>
    </p:spTree>
    <p:extLst>
      <p:ext uri="{BB962C8B-B14F-4D97-AF65-F5344CB8AC3E}">
        <p14:creationId xmlns:p14="http://schemas.microsoft.com/office/powerpoint/2010/main" val="1771836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El conjuro salvador</a:t>
            </a:r>
            <a:endParaRPr lang="en-US" dirty="0"/>
          </a:p>
        </p:txBody>
      </p:sp>
      <p:sp>
        <p:nvSpPr>
          <p:cNvPr id="3" name="Content Placeholder 2"/>
          <p:cNvSpPr>
            <a:spLocks noGrp="1"/>
          </p:cNvSpPr>
          <p:nvPr>
            <p:ph idx="1"/>
          </p:nvPr>
        </p:nvSpPr>
        <p:spPr/>
        <p:txBody>
          <a:bodyPr/>
          <a:lstStyle/>
          <a:p>
            <a:r>
              <a:rPr lang="es-MX" dirty="0" smtClean="0"/>
              <a:t>El procedimiento de realizar un </a:t>
            </a:r>
            <a:r>
              <a:rPr lang="es-MX" dirty="0" err="1" smtClean="0"/>
              <a:t>commit</a:t>
            </a:r>
            <a:r>
              <a:rPr lang="es-MX" dirty="0" smtClean="0"/>
              <a:t> es bastante simple: cada vez que en una de las </a:t>
            </a:r>
            <a:r>
              <a:rPr lang="es-MX" dirty="0" err="1" smtClean="0"/>
              <a:t>branches</a:t>
            </a:r>
            <a:r>
              <a:rPr lang="es-MX" dirty="0" smtClean="0"/>
              <a:t> del repo se realice una modificación, basta con invocar el </a:t>
            </a:r>
            <a:r>
              <a:rPr lang="es-MX" dirty="0" err="1" smtClean="0"/>
              <a:t>commit</a:t>
            </a:r>
            <a:r>
              <a:rPr lang="es-MX" dirty="0" smtClean="0"/>
              <a:t> y el repo mantendrá un registro de los cambios en el </a:t>
            </a:r>
            <a:r>
              <a:rPr lang="es-MX" dirty="0" err="1" smtClean="0"/>
              <a:t>commit</a:t>
            </a:r>
            <a:r>
              <a:rPr lang="es-MX" dirty="0" smtClean="0"/>
              <a:t> específico.</a:t>
            </a:r>
          </a:p>
          <a:p>
            <a:r>
              <a:rPr lang="es-MX" dirty="0" smtClean="0"/>
              <a:t>Imaginemos el siguiente escenario: en un momento dado decidimos guardar en la caja objetos que guarden relación (dulces), al hacerlo, invocamos el </a:t>
            </a:r>
            <a:r>
              <a:rPr lang="es-MX" dirty="0" err="1" smtClean="0"/>
              <a:t>commit</a:t>
            </a:r>
            <a:r>
              <a:rPr lang="es-MX" dirty="0" smtClean="0"/>
              <a:t> seguido de un mensaje que nos recuerde que en dicho </a:t>
            </a:r>
            <a:r>
              <a:rPr lang="es-MX" dirty="0" err="1" smtClean="0"/>
              <a:t>commit</a:t>
            </a:r>
            <a:r>
              <a:rPr lang="es-MX" dirty="0" smtClean="0"/>
              <a:t> se encuentra el momento en el que guardamos dulces, por lo que hacemos:</a:t>
            </a:r>
          </a:p>
          <a:p>
            <a:endParaRPr lang="es-MX" dirty="0"/>
          </a:p>
          <a:p>
            <a:pPr algn="ctr"/>
            <a:r>
              <a:rPr lang="es-MX" dirty="0" err="1" smtClean="0"/>
              <a:t>git</a:t>
            </a:r>
            <a:r>
              <a:rPr lang="es-MX" dirty="0" smtClean="0"/>
              <a:t> </a:t>
            </a:r>
            <a:r>
              <a:rPr lang="es-MX" dirty="0" err="1" smtClean="0"/>
              <a:t>commit</a:t>
            </a:r>
            <a:r>
              <a:rPr lang="es-MX" dirty="0" smtClean="0"/>
              <a:t> </a:t>
            </a:r>
            <a:r>
              <a:rPr lang="en-US" dirty="0" smtClean="0"/>
              <a:t>–m “Guard</a:t>
            </a:r>
            <a:r>
              <a:rPr lang="es-MX" dirty="0" smtClean="0"/>
              <a:t>é dulces</a:t>
            </a:r>
            <a:r>
              <a:rPr lang="en-US" dirty="0" smtClean="0"/>
              <a:t>”</a:t>
            </a:r>
            <a:endParaRPr lang="en-US" dirty="0"/>
          </a:p>
        </p:txBody>
      </p:sp>
    </p:spTree>
    <p:extLst>
      <p:ext uri="{BB962C8B-B14F-4D97-AF65-F5344CB8AC3E}">
        <p14:creationId xmlns:p14="http://schemas.microsoft.com/office/powerpoint/2010/main" val="1230039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646044"/>
            <a:ext cx="10753725" cy="5131822"/>
          </a:xfrm>
        </p:spPr>
        <p:txBody>
          <a:bodyPr/>
          <a:lstStyle/>
          <a:p>
            <a:r>
              <a:rPr lang="es-MX" dirty="0" smtClean="0"/>
              <a:t>En otra instancia, decidimos guardar un objeto muy valioso y caro, que nos costó trabajo conseguir, por lo que decidimos asegurar su estado ejecutando un segundo </a:t>
            </a:r>
            <a:r>
              <a:rPr lang="es-MX" dirty="0" err="1" smtClean="0"/>
              <a:t>commit</a:t>
            </a:r>
            <a:r>
              <a:rPr lang="es-MX" dirty="0" smtClean="0"/>
              <a:t>:</a:t>
            </a:r>
          </a:p>
          <a:p>
            <a:pPr algn="ctr"/>
            <a:r>
              <a:rPr lang="es-MX" dirty="0" err="1" smtClean="0"/>
              <a:t>git</a:t>
            </a:r>
            <a:r>
              <a:rPr lang="es-MX" dirty="0" smtClean="0"/>
              <a:t> </a:t>
            </a:r>
            <a:r>
              <a:rPr lang="es-MX" dirty="0" err="1" smtClean="0"/>
              <a:t>commit</a:t>
            </a:r>
            <a:r>
              <a:rPr lang="es-MX" dirty="0" smtClean="0"/>
              <a:t> –m “Mi precioso tesoro”</a:t>
            </a:r>
          </a:p>
          <a:p>
            <a:r>
              <a:rPr lang="es-MX" dirty="0" smtClean="0"/>
              <a:t>Continuamos con nuestro viaje y con nuestra recolecta de objetos y llegamos a un momento en el que decidimos deshacernos de ciertas baratijas. Las sacamos de nuestro repo y decidimos guardar este estado, por lo que realizamos un </a:t>
            </a:r>
            <a:r>
              <a:rPr lang="es-MX" dirty="0" err="1" smtClean="0"/>
              <a:t>commit</a:t>
            </a:r>
            <a:r>
              <a:rPr lang="es-MX" dirty="0" smtClean="0"/>
              <a:t>:</a:t>
            </a:r>
          </a:p>
          <a:p>
            <a:pPr algn="ctr"/>
            <a:r>
              <a:rPr lang="es-MX" dirty="0" err="1" smtClean="0"/>
              <a:t>git</a:t>
            </a:r>
            <a:r>
              <a:rPr lang="es-MX" dirty="0" smtClean="0"/>
              <a:t> </a:t>
            </a:r>
            <a:r>
              <a:rPr lang="es-MX" dirty="0" err="1" smtClean="0"/>
              <a:t>commit</a:t>
            </a:r>
            <a:r>
              <a:rPr lang="es-MX" dirty="0" smtClean="0"/>
              <a:t> –m “Deshaciéndome de porquerías”</a:t>
            </a:r>
          </a:p>
          <a:p>
            <a:r>
              <a:rPr lang="es-MX" dirty="0" smtClean="0"/>
              <a:t>¡Oh no! No nos dimos cuenta y sin querer en ese último cambio botamos nuestro objeto valioso. Sin embargo, no hay que preocuparnos tanto, puesto que sabemos que realizamos un </a:t>
            </a:r>
            <a:r>
              <a:rPr lang="es-MX" dirty="0" err="1" smtClean="0"/>
              <a:t>commit</a:t>
            </a:r>
            <a:r>
              <a:rPr lang="es-MX" dirty="0" smtClean="0"/>
              <a:t> justo después de guardar el objeto, por lo que, con encantamientos un tanto más avanzados, podemos regresar a ese punto de la historia de nuestra </a:t>
            </a:r>
            <a:r>
              <a:rPr lang="es-MX" dirty="0" err="1" smtClean="0"/>
              <a:t>branch</a:t>
            </a:r>
            <a:r>
              <a:rPr lang="es-MX" dirty="0" smtClean="0"/>
              <a:t> a rescatar nuestro valioso objeto.</a:t>
            </a:r>
            <a:endParaRPr lang="en-US" dirty="0"/>
          </a:p>
        </p:txBody>
      </p:sp>
    </p:spTree>
    <p:extLst>
      <p:ext uri="{BB962C8B-B14F-4D97-AF65-F5344CB8AC3E}">
        <p14:creationId xmlns:p14="http://schemas.microsoft.com/office/powerpoint/2010/main" val="15649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¿Cuándo hacer </a:t>
            </a:r>
            <a:r>
              <a:rPr lang="es-MX" dirty="0" err="1" smtClean="0"/>
              <a:t>commits</a:t>
            </a:r>
            <a:r>
              <a:rPr lang="es-MX" dirty="0" smtClean="0"/>
              <a:t>?</a:t>
            </a:r>
            <a:endParaRPr lang="en-US" dirty="0"/>
          </a:p>
        </p:txBody>
      </p:sp>
      <p:sp>
        <p:nvSpPr>
          <p:cNvPr id="3" name="Content Placeholder 2"/>
          <p:cNvSpPr>
            <a:spLocks noGrp="1"/>
          </p:cNvSpPr>
          <p:nvPr>
            <p:ph idx="1"/>
          </p:nvPr>
        </p:nvSpPr>
        <p:spPr>
          <a:xfrm>
            <a:off x="676656" y="2011680"/>
            <a:ext cx="10753725" cy="4369242"/>
          </a:xfrm>
        </p:spPr>
        <p:txBody>
          <a:bodyPr>
            <a:normAutofit/>
          </a:bodyPr>
          <a:lstStyle/>
          <a:p>
            <a:pPr algn="just"/>
            <a:r>
              <a:rPr lang="es-MX" dirty="0" smtClean="0"/>
              <a:t>Si bien, no hay una regla específica de cuándo hacer un </a:t>
            </a:r>
            <a:r>
              <a:rPr lang="es-MX" dirty="0" err="1" smtClean="0"/>
              <a:t>commit</a:t>
            </a:r>
            <a:r>
              <a:rPr lang="es-MX" dirty="0" smtClean="0"/>
              <a:t>, estos se pueden invocar dependiendo del usuario; hay quienes realizar un </a:t>
            </a:r>
            <a:r>
              <a:rPr lang="es-MX" dirty="0" err="1" smtClean="0"/>
              <a:t>commit</a:t>
            </a:r>
            <a:r>
              <a:rPr lang="es-MX" dirty="0" smtClean="0"/>
              <a:t> en cada pequeña modificación (una nueva línea de código, un nuevo archivo en blanco) y otros que lo realizan cada mil años (cada que se agregan 250 líneas de código o se acuerda de que usa </a:t>
            </a:r>
            <a:r>
              <a:rPr lang="es-MX" dirty="0" err="1" smtClean="0"/>
              <a:t>git</a:t>
            </a:r>
            <a:r>
              <a:rPr lang="es-MX" dirty="0" smtClean="0"/>
              <a:t>). Como recomendación general, se sugiere realizar un </a:t>
            </a:r>
            <a:r>
              <a:rPr lang="es-MX" dirty="0" err="1" smtClean="0"/>
              <a:t>commit</a:t>
            </a:r>
            <a:r>
              <a:rPr lang="es-MX" dirty="0" smtClean="0"/>
              <a:t> por cada cambio significativo y modular que se realice en el proyecto: una nueva función, una modificación en el comportamiento de un elemento o por seguridad antes de realizar un experimento.</a:t>
            </a:r>
          </a:p>
          <a:p>
            <a:pPr algn="just"/>
            <a:r>
              <a:rPr lang="es-MX" dirty="0" smtClean="0"/>
              <a:t>De igual forma, otro consejo bastante práctico es el de los mensajes de los </a:t>
            </a:r>
            <a:r>
              <a:rPr lang="es-MX" dirty="0" err="1" smtClean="0"/>
              <a:t>commits</a:t>
            </a:r>
            <a:r>
              <a:rPr lang="es-MX" dirty="0" smtClean="0"/>
              <a:t>: que sean breves, claros y concisos. No queremos regresar en el historial de nuestro proyecto para sólo leer un </a:t>
            </a:r>
            <a:r>
              <a:rPr lang="es-MX" dirty="0" err="1" smtClean="0"/>
              <a:t>commit</a:t>
            </a:r>
            <a:r>
              <a:rPr lang="es-MX" dirty="0" smtClean="0"/>
              <a:t> que diga “Cambio uno”, “Cambio dos”, “Cambio tres”...</a:t>
            </a:r>
            <a:endParaRPr lang="en-US" dirty="0"/>
          </a:p>
        </p:txBody>
      </p:sp>
    </p:spTree>
    <p:extLst>
      <p:ext uri="{BB962C8B-B14F-4D97-AF65-F5344CB8AC3E}">
        <p14:creationId xmlns:p14="http://schemas.microsoft.com/office/powerpoint/2010/main" val="3639001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La caja mágica es más mágica de lo que creíamos</a:t>
            </a:r>
            <a:endParaRPr lang="en-US" dirty="0"/>
          </a:p>
        </p:txBody>
      </p:sp>
      <p:sp>
        <p:nvSpPr>
          <p:cNvPr id="3" name="Content Placeholder 2"/>
          <p:cNvSpPr>
            <a:spLocks noGrp="1"/>
          </p:cNvSpPr>
          <p:nvPr>
            <p:ph idx="1"/>
          </p:nvPr>
        </p:nvSpPr>
        <p:spPr>
          <a:xfrm>
            <a:off x="676656" y="2295939"/>
            <a:ext cx="10753725" cy="3481926"/>
          </a:xfrm>
        </p:spPr>
        <p:txBody>
          <a:bodyPr/>
          <a:lstStyle/>
          <a:p>
            <a:pPr marL="0" indent="0" algn="just">
              <a:buNone/>
            </a:pPr>
            <a:r>
              <a:rPr lang="es-MX" dirty="0" smtClean="0"/>
              <a:t>Ahora, después de haber aprendido más funcionalidades, características y reglas sobre el uso de la caja mágica de </a:t>
            </a:r>
            <a:r>
              <a:rPr lang="es-MX" dirty="0" err="1" smtClean="0"/>
              <a:t>Git</a:t>
            </a:r>
            <a:r>
              <a:rPr lang="es-MX" dirty="0" smtClean="0"/>
              <a:t>, podemos dejar a un lado las analogías y repasar el comportamiento general de un repositorio manejado por un sistema de versionado:</a:t>
            </a:r>
          </a:p>
          <a:p>
            <a:pPr marL="0" indent="0" algn="just">
              <a:buNone/>
            </a:pPr>
            <a:endParaRPr lang="es-MX" dirty="0" smtClean="0"/>
          </a:p>
          <a:p>
            <a:pPr lvl="1" algn="just">
              <a:buFont typeface="Arial" panose="020B0604020202020204" pitchFamily="34" charset="0"/>
              <a:buChar char="•"/>
            </a:pPr>
            <a:r>
              <a:rPr lang="es-MX" dirty="0" smtClean="0"/>
              <a:t>Los distintos cambios y versiones del proyecto se manejan por ramas (</a:t>
            </a:r>
            <a:r>
              <a:rPr lang="es-MX" dirty="0" err="1" smtClean="0"/>
              <a:t>branches</a:t>
            </a:r>
            <a:r>
              <a:rPr lang="es-MX" dirty="0" smtClean="0"/>
              <a:t>)</a:t>
            </a:r>
          </a:p>
          <a:p>
            <a:pPr lvl="1" algn="just">
              <a:buFont typeface="Arial" panose="020B0604020202020204" pitchFamily="34" charset="0"/>
              <a:buChar char="•"/>
            </a:pPr>
            <a:r>
              <a:rPr lang="es-MX" dirty="0" smtClean="0"/>
              <a:t>El registro de cambios se realiza mediante </a:t>
            </a:r>
            <a:r>
              <a:rPr lang="es-MX" dirty="0" err="1" smtClean="0"/>
              <a:t>commits</a:t>
            </a:r>
            <a:r>
              <a:rPr lang="es-MX" dirty="0" smtClean="0"/>
              <a:t> periódicos</a:t>
            </a:r>
          </a:p>
          <a:p>
            <a:pPr lvl="1" algn="just">
              <a:buFont typeface="Arial" panose="020B0604020202020204" pitchFamily="34" charset="0"/>
              <a:buChar char="•"/>
            </a:pPr>
            <a:r>
              <a:rPr lang="es-MX" dirty="0" smtClean="0"/>
              <a:t>Las ramas pueden fusionarse y actualizar sus cambios</a:t>
            </a:r>
          </a:p>
          <a:p>
            <a:pPr lvl="1" algn="just">
              <a:buFont typeface="Arial" panose="020B0604020202020204" pitchFamily="34" charset="0"/>
              <a:buChar char="•"/>
            </a:pPr>
            <a:r>
              <a:rPr lang="es-MX" dirty="0" smtClean="0"/>
              <a:t>Hay un orden en el flujo de trabajo</a:t>
            </a:r>
          </a:p>
          <a:p>
            <a:pPr algn="just"/>
            <a:endParaRPr lang="es-MX" dirty="0" smtClean="0"/>
          </a:p>
        </p:txBody>
      </p:sp>
    </p:spTree>
    <p:extLst>
      <p:ext uri="{BB962C8B-B14F-4D97-AF65-F5344CB8AC3E}">
        <p14:creationId xmlns:p14="http://schemas.microsoft.com/office/powerpoint/2010/main" val="3198150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nvie.com/img/git-model@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500" y="0"/>
            <a:ext cx="5175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277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A partir de aquí…</a:t>
            </a:r>
            <a:endParaRPr lang="en-US" dirty="0"/>
          </a:p>
        </p:txBody>
      </p:sp>
      <p:sp>
        <p:nvSpPr>
          <p:cNvPr id="5" name="Text Placeholder 4"/>
          <p:cNvSpPr>
            <a:spLocks noGrp="1"/>
          </p:cNvSpPr>
          <p:nvPr>
            <p:ph type="body" idx="1"/>
          </p:nvPr>
        </p:nvSpPr>
        <p:spPr/>
        <p:txBody>
          <a:bodyPr/>
          <a:lstStyle/>
          <a:p>
            <a:pPr algn="r"/>
            <a:r>
              <a:rPr lang="es-MX" dirty="0"/>
              <a:t>c</a:t>
            </a:r>
            <a:r>
              <a:rPr lang="es-MX" dirty="0" smtClean="0"/>
              <a:t>ontinuaremos la lección usando </a:t>
            </a:r>
            <a:r>
              <a:rPr lang="es-MX" dirty="0" err="1" smtClean="0"/>
              <a:t>git</a:t>
            </a:r>
            <a:r>
              <a:rPr lang="es-MX" dirty="0" smtClean="0"/>
              <a:t>…</a:t>
            </a:r>
            <a:endParaRPr lang="en-US" dirty="0"/>
          </a:p>
        </p:txBody>
      </p:sp>
    </p:spTree>
    <p:extLst>
      <p:ext uri="{BB962C8B-B14F-4D97-AF65-F5344CB8AC3E}">
        <p14:creationId xmlns:p14="http://schemas.microsoft.com/office/powerpoint/2010/main" val="106293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MX" dirty="0" smtClean="0"/>
              <a:t>¿Qué es </a:t>
            </a:r>
            <a:r>
              <a:rPr lang="es-MX" dirty="0" err="1" smtClean="0"/>
              <a:t>git</a:t>
            </a:r>
            <a:r>
              <a:rPr lang="es-MX" dirty="0" smtClean="0"/>
              <a:t>?</a:t>
            </a:r>
            <a:endParaRPr lang="en-US" dirty="0"/>
          </a:p>
        </p:txBody>
      </p:sp>
      <p:sp>
        <p:nvSpPr>
          <p:cNvPr id="6" name="Subtitle 5"/>
          <p:cNvSpPr>
            <a:spLocks noGrp="1"/>
          </p:cNvSpPr>
          <p:nvPr>
            <p:ph type="subTitle" idx="1"/>
          </p:nvPr>
        </p:nvSpPr>
        <p:spPr/>
        <p:txBody>
          <a:bodyPr>
            <a:normAutofit lnSpcReduction="10000"/>
          </a:bodyPr>
          <a:lstStyle/>
          <a:p>
            <a:r>
              <a:rPr lang="es-ES" dirty="0" err="1"/>
              <a:t>Git</a:t>
            </a:r>
            <a:r>
              <a:rPr lang="es-ES" dirty="0"/>
              <a:t> es un sistema de control de versiones distribuido gratuito y de código abierto diseñado para manejar de todo; desde proyectos pequeños a muy grandes, con gran velocidad y eficiencia. </a:t>
            </a:r>
          </a:p>
        </p:txBody>
      </p:sp>
    </p:spTree>
    <p:extLst>
      <p:ext uri="{BB962C8B-B14F-4D97-AF65-F5344CB8AC3E}">
        <p14:creationId xmlns:p14="http://schemas.microsoft.com/office/powerpoint/2010/main" val="399657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MX" dirty="0" err="1" smtClean="0"/>
              <a:t>git</a:t>
            </a:r>
            <a:r>
              <a:rPr lang="es-MX" dirty="0" smtClean="0"/>
              <a:t> – la guía sencilla</a:t>
            </a:r>
            <a:endParaRPr lang="en-US" dirty="0"/>
          </a:p>
        </p:txBody>
      </p:sp>
      <p:pic>
        <p:nvPicPr>
          <p:cNvPr id="9218" name="Picture 2" descr="Git - Logo Download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778" y="1984513"/>
            <a:ext cx="3084444" cy="308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679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Conceptos básicos</a:t>
            </a:r>
            <a:endParaRPr lang="en-US" dirty="0"/>
          </a:p>
        </p:txBody>
      </p:sp>
      <p:sp>
        <p:nvSpPr>
          <p:cNvPr id="3" name="Content Placeholder 2"/>
          <p:cNvSpPr>
            <a:spLocks noGrp="1"/>
          </p:cNvSpPr>
          <p:nvPr>
            <p:ph idx="1"/>
          </p:nvPr>
        </p:nvSpPr>
        <p:spPr>
          <a:xfrm>
            <a:off x="676657" y="2011680"/>
            <a:ext cx="5419344" cy="3766185"/>
          </a:xfrm>
        </p:spPr>
        <p:txBody>
          <a:bodyPr/>
          <a:lstStyle/>
          <a:p>
            <a:r>
              <a:rPr lang="es-ES" dirty="0" smtClean="0"/>
              <a:t>Para comprender un poco mejor los conceptos básicos y un tanto abstractos del sistema </a:t>
            </a:r>
            <a:r>
              <a:rPr lang="es-ES" dirty="0" err="1" smtClean="0"/>
              <a:t>git</a:t>
            </a:r>
            <a:r>
              <a:rPr lang="es-ES" dirty="0" smtClean="0"/>
              <a:t>, utilizaremos una analogía: imaginemos a </a:t>
            </a:r>
            <a:r>
              <a:rPr lang="es-ES" dirty="0" err="1" smtClean="0"/>
              <a:t>git</a:t>
            </a:r>
            <a:r>
              <a:rPr lang="es-ES" dirty="0" smtClean="0"/>
              <a:t> como un </a:t>
            </a:r>
            <a:r>
              <a:rPr lang="es-ES" dirty="0" err="1" smtClean="0"/>
              <a:t>hechizero</a:t>
            </a:r>
            <a:r>
              <a:rPr lang="es-ES" dirty="0" smtClean="0"/>
              <a:t>.</a:t>
            </a:r>
          </a:p>
          <a:p>
            <a:r>
              <a:rPr lang="es-ES" dirty="0" smtClean="0"/>
              <a:t>El mago </a:t>
            </a:r>
            <a:r>
              <a:rPr lang="es-ES" dirty="0" err="1" smtClean="0"/>
              <a:t>Git</a:t>
            </a:r>
            <a:r>
              <a:rPr lang="es-ES" dirty="0" smtClean="0"/>
              <a:t> es un </a:t>
            </a:r>
            <a:r>
              <a:rPr lang="es-ES" dirty="0" err="1" smtClean="0"/>
              <a:t>hechizero</a:t>
            </a:r>
            <a:r>
              <a:rPr lang="es-ES" dirty="0" smtClean="0"/>
              <a:t> bastante poderoso, pero que con nosotros se limita y en lugar de usar todo su poder, decide brindarnos solamente </a:t>
            </a:r>
            <a:r>
              <a:rPr lang="es-ES" i="1" dirty="0" smtClean="0"/>
              <a:t>cajas mágicas</a:t>
            </a:r>
            <a:r>
              <a:rPr lang="es-ES" dirty="0" smtClean="0"/>
              <a:t>. Dichas cajas reciben el nombre de </a:t>
            </a:r>
            <a:r>
              <a:rPr lang="es-ES" i="1" dirty="0" smtClean="0"/>
              <a:t>repos </a:t>
            </a:r>
            <a:r>
              <a:rPr lang="es-ES" dirty="0" smtClean="0"/>
              <a:t>(abreviación de repositorio)</a:t>
            </a:r>
          </a:p>
        </p:txBody>
      </p:sp>
      <p:pic>
        <p:nvPicPr>
          <p:cNvPr id="2050" name="Picture 2" descr="git-wizard · GitHub"/>
          <p:cNvPicPr>
            <a:picLocks noChangeAspect="1" noChangeArrowheads="1"/>
          </p:cNvPicPr>
          <p:nvPr/>
        </p:nvPicPr>
        <p:blipFill>
          <a:blip r:embed="rId2">
            <a:duotone>
              <a:prstClr val="black"/>
              <a:srgbClr val="FF0000">
                <a:tint val="45000"/>
                <a:satMod val="400000"/>
              </a:srgb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619875" y="1370965"/>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5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Repos (</a:t>
            </a:r>
            <a:r>
              <a:rPr lang="es-MX" i="1" dirty="0" smtClean="0"/>
              <a:t>cajas mágicas</a:t>
            </a:r>
            <a:r>
              <a:rPr lang="es-MX" dirty="0" smtClean="0"/>
              <a:t>)</a:t>
            </a:r>
            <a:endParaRPr lang="en-US" dirty="0"/>
          </a:p>
        </p:txBody>
      </p:sp>
      <p:sp>
        <p:nvSpPr>
          <p:cNvPr id="3" name="Content Placeholder 2"/>
          <p:cNvSpPr>
            <a:spLocks noGrp="1"/>
          </p:cNvSpPr>
          <p:nvPr>
            <p:ph idx="1"/>
          </p:nvPr>
        </p:nvSpPr>
        <p:spPr>
          <a:xfrm>
            <a:off x="676657" y="2011680"/>
            <a:ext cx="5419344" cy="3766185"/>
          </a:xfrm>
        </p:spPr>
        <p:txBody>
          <a:bodyPr/>
          <a:lstStyle/>
          <a:p>
            <a:r>
              <a:rPr lang="es-MX" dirty="0" smtClean="0"/>
              <a:t>Pues bien, decidimos hacer uso de una </a:t>
            </a:r>
            <a:r>
              <a:rPr lang="es-MX" i="1" dirty="0" smtClean="0"/>
              <a:t>caja mágica </a:t>
            </a:r>
            <a:r>
              <a:rPr lang="es-MX" dirty="0" smtClean="0"/>
              <a:t>de </a:t>
            </a:r>
            <a:r>
              <a:rPr lang="es-MX" dirty="0" err="1" smtClean="0"/>
              <a:t>Git</a:t>
            </a:r>
            <a:r>
              <a:rPr lang="es-MX" dirty="0" smtClean="0"/>
              <a:t>. Al abrir dicha caja, no notamos nada fuera de lo común: es una caja vacía de un tamaño regular que a simple vista parece una estafa.</a:t>
            </a:r>
          </a:p>
          <a:p>
            <a:r>
              <a:rPr lang="es-MX" dirty="0" err="1" smtClean="0"/>
              <a:t>Git</a:t>
            </a:r>
            <a:r>
              <a:rPr lang="es-MX" dirty="0" smtClean="0"/>
              <a:t> nos convence de que es mágica y que en ella podemos almacenar todo lo que queramos, pero no solamente se limita a eso, sino que podemos guardar dichos objetos en distintas dimensiones de la caja llamadas </a:t>
            </a:r>
            <a:r>
              <a:rPr lang="es-MX" i="1" dirty="0" err="1" smtClean="0"/>
              <a:t>branches</a:t>
            </a:r>
            <a:r>
              <a:rPr lang="es-MX" i="1" dirty="0" smtClean="0"/>
              <a:t>.</a:t>
            </a:r>
            <a:endParaRPr lang="en-US" dirty="0"/>
          </a:p>
        </p:txBody>
      </p:sp>
      <p:pic>
        <p:nvPicPr>
          <p:cNvPr id="3074" name="Picture 2" descr="Hand Drawn Open Chest Vector Images (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966" y="1971951"/>
            <a:ext cx="3661050" cy="38456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p:cNvCxnSpPr/>
          <p:nvPr/>
        </p:nvCxnSpPr>
        <p:spPr>
          <a:xfrm rot="5400000">
            <a:off x="7990449" y="5679252"/>
            <a:ext cx="1273216" cy="6328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6200000" flipH="1">
            <a:off x="9548102" y="5221199"/>
            <a:ext cx="1574153" cy="9007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a:off x="6464462" y="5063925"/>
            <a:ext cx="1666754" cy="9606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931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Pero hay más…</a:t>
            </a:r>
            <a:endParaRPr lang="en-US" dirty="0"/>
          </a:p>
        </p:txBody>
      </p:sp>
      <p:sp>
        <p:nvSpPr>
          <p:cNvPr id="3" name="Content Placeholder 2"/>
          <p:cNvSpPr>
            <a:spLocks noGrp="1"/>
          </p:cNvSpPr>
          <p:nvPr>
            <p:ph idx="1"/>
          </p:nvPr>
        </p:nvSpPr>
        <p:spPr>
          <a:xfrm>
            <a:off x="676657" y="1872783"/>
            <a:ext cx="5419344" cy="4657477"/>
          </a:xfrm>
        </p:spPr>
        <p:txBody>
          <a:bodyPr/>
          <a:lstStyle/>
          <a:p>
            <a:r>
              <a:rPr lang="es-MX" dirty="0" smtClean="0"/>
              <a:t>Dicha caja tiene la habilidad de preservar un objeto que guardes en ella en distintos estados. Imaginemos que guardas una barra de chocolate en una </a:t>
            </a:r>
            <a:r>
              <a:rPr lang="es-MX" i="1" dirty="0" err="1" smtClean="0"/>
              <a:t>branch</a:t>
            </a:r>
            <a:r>
              <a:rPr lang="es-MX" i="1" dirty="0" smtClean="0"/>
              <a:t> </a:t>
            </a:r>
            <a:r>
              <a:rPr lang="es-MX" dirty="0" smtClean="0"/>
              <a:t>de la caja y entonces clonas dicha dimensión (es posible gracias a las propiedades de la caja). Ahora tienes dos chocolates (que en esencia son el mismo) pero en dos dimensiones distintas, por lo que, si te comes uno de los chocolates, el otro no sufrirá los cambios.</a:t>
            </a:r>
          </a:p>
          <a:p>
            <a:r>
              <a:rPr lang="es-MX" dirty="0" smtClean="0"/>
              <a:t>De hecho, esta es un comportamiento básico: toda </a:t>
            </a:r>
            <a:r>
              <a:rPr lang="es-MX" i="1" dirty="0" err="1" smtClean="0"/>
              <a:t>branch</a:t>
            </a:r>
            <a:r>
              <a:rPr lang="es-MX" i="1" dirty="0" smtClean="0"/>
              <a:t> </a:t>
            </a:r>
            <a:r>
              <a:rPr lang="es-MX" dirty="0" smtClean="0"/>
              <a:t>nueva que se cree, se creará a partir de otra.</a:t>
            </a:r>
            <a:endParaRPr lang="es-MX" dirty="0"/>
          </a:p>
          <a:p>
            <a:endParaRPr lang="en-US" dirty="0"/>
          </a:p>
        </p:txBody>
      </p:sp>
      <p:pic>
        <p:nvPicPr>
          <p:cNvPr id="4098"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54"/>
          <a:stretch/>
        </p:blipFill>
        <p:spPr bwMode="auto">
          <a:xfrm>
            <a:off x="7101189" y="2157731"/>
            <a:ext cx="1948777" cy="2761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0261" b="8154"/>
          <a:stretch/>
        </p:blipFill>
        <p:spPr bwMode="auto">
          <a:xfrm>
            <a:off x="9654842" y="3368233"/>
            <a:ext cx="1948777" cy="15510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01189" y="5148806"/>
            <a:ext cx="1857616" cy="369332"/>
          </a:xfrm>
          <a:prstGeom prst="rect">
            <a:avLst/>
          </a:prstGeom>
          <a:noFill/>
        </p:spPr>
        <p:txBody>
          <a:bodyPr wrap="square" rtlCol="0">
            <a:spAutoFit/>
          </a:bodyPr>
          <a:lstStyle/>
          <a:p>
            <a:pPr algn="ctr"/>
            <a:r>
              <a:rPr lang="es-MX" dirty="0" err="1" smtClean="0"/>
              <a:t>Branch</a:t>
            </a:r>
            <a:r>
              <a:rPr lang="es-MX" dirty="0" smtClean="0"/>
              <a:t> 1</a:t>
            </a:r>
            <a:endParaRPr lang="en-US" dirty="0"/>
          </a:p>
        </p:txBody>
      </p:sp>
      <p:sp>
        <p:nvSpPr>
          <p:cNvPr id="7" name="TextBox 6"/>
          <p:cNvSpPr txBox="1"/>
          <p:nvPr/>
        </p:nvSpPr>
        <p:spPr>
          <a:xfrm>
            <a:off x="9654842" y="5148806"/>
            <a:ext cx="1857616" cy="369332"/>
          </a:xfrm>
          <a:prstGeom prst="rect">
            <a:avLst/>
          </a:prstGeom>
          <a:noFill/>
        </p:spPr>
        <p:txBody>
          <a:bodyPr wrap="square" rtlCol="0">
            <a:spAutoFit/>
          </a:bodyPr>
          <a:lstStyle/>
          <a:p>
            <a:pPr algn="ctr"/>
            <a:r>
              <a:rPr lang="es-MX" dirty="0" err="1" smtClean="0"/>
              <a:t>Branch</a:t>
            </a:r>
            <a:r>
              <a:rPr lang="es-MX" dirty="0" smtClean="0"/>
              <a:t> 2</a:t>
            </a:r>
            <a:endParaRPr lang="en-US" dirty="0"/>
          </a:p>
        </p:txBody>
      </p:sp>
    </p:spTree>
    <p:extLst>
      <p:ext uri="{BB962C8B-B14F-4D97-AF65-F5344CB8AC3E}">
        <p14:creationId xmlns:p14="http://schemas.microsoft.com/office/powerpoint/2010/main" val="4266437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Branches</a:t>
            </a:r>
            <a:r>
              <a:rPr lang="es-MX" dirty="0" smtClean="0"/>
              <a:t> (</a:t>
            </a:r>
            <a:r>
              <a:rPr lang="es-MX" i="1" dirty="0" smtClean="0"/>
              <a:t>dimensiones</a:t>
            </a:r>
            <a:r>
              <a:rPr lang="es-MX" dirty="0" smtClean="0"/>
              <a:t>)</a:t>
            </a:r>
            <a:endParaRPr lang="en-US" dirty="0"/>
          </a:p>
        </p:txBody>
      </p:sp>
      <p:sp>
        <p:nvSpPr>
          <p:cNvPr id="3" name="Content Placeholder 2"/>
          <p:cNvSpPr>
            <a:spLocks noGrp="1"/>
          </p:cNvSpPr>
          <p:nvPr>
            <p:ph idx="1"/>
          </p:nvPr>
        </p:nvSpPr>
        <p:spPr>
          <a:xfrm>
            <a:off x="676656" y="2011680"/>
            <a:ext cx="10753725" cy="1726943"/>
          </a:xfrm>
        </p:spPr>
        <p:txBody>
          <a:bodyPr/>
          <a:lstStyle/>
          <a:p>
            <a:r>
              <a:rPr lang="es-MX" dirty="0" smtClean="0"/>
              <a:t>Ahora toca hablar un poco más del comportamiento y propiedades de las </a:t>
            </a:r>
            <a:r>
              <a:rPr lang="es-MX" i="1" dirty="0" err="1" smtClean="0"/>
              <a:t>branches</a:t>
            </a:r>
            <a:r>
              <a:rPr lang="es-MX" i="1" dirty="0" smtClean="0"/>
              <a:t>. </a:t>
            </a:r>
            <a:r>
              <a:rPr lang="es-MX" dirty="0" smtClean="0"/>
              <a:t>Obviamente, la caja mágica que te ha sido dada viene con una dimensión base, la dimensión principal de donde se desprenden el resto de dimensiones: la </a:t>
            </a:r>
            <a:r>
              <a:rPr lang="es-MX" i="1" dirty="0" smtClean="0">
                <a:solidFill>
                  <a:srgbClr val="FF0000"/>
                </a:solidFill>
              </a:rPr>
              <a:t>dimensión maestra</a:t>
            </a:r>
            <a:r>
              <a:rPr lang="es-MX" i="1" dirty="0" smtClean="0"/>
              <a:t> </a:t>
            </a:r>
            <a:r>
              <a:rPr lang="es-MX" dirty="0" smtClean="0"/>
              <a:t>(</a:t>
            </a:r>
            <a:r>
              <a:rPr lang="es-MX" b="1" dirty="0" smtClean="0"/>
              <a:t>master </a:t>
            </a:r>
            <a:r>
              <a:rPr lang="es-MX" b="1" dirty="0" err="1" smtClean="0"/>
              <a:t>branch</a:t>
            </a:r>
            <a:r>
              <a:rPr lang="es-MX" dirty="0" smtClean="0"/>
              <a:t>). </a:t>
            </a:r>
            <a:r>
              <a:rPr lang="en-US" dirty="0" err="1" smtClean="0"/>
              <a:t>Una</a:t>
            </a:r>
            <a:r>
              <a:rPr lang="en-US" dirty="0" smtClean="0"/>
              <a:t> </a:t>
            </a:r>
            <a:r>
              <a:rPr lang="en-US" dirty="0" err="1" smtClean="0"/>
              <a:t>vez</a:t>
            </a:r>
            <a:r>
              <a:rPr lang="en-US" dirty="0" smtClean="0"/>
              <a:t> que </a:t>
            </a:r>
            <a:r>
              <a:rPr lang="en-US" dirty="0" err="1" smtClean="0"/>
              <a:t>aprendiste</a:t>
            </a:r>
            <a:r>
              <a:rPr lang="en-US" dirty="0" smtClean="0"/>
              <a:t> el </a:t>
            </a:r>
            <a:r>
              <a:rPr lang="en-US" dirty="0" err="1" smtClean="0"/>
              <a:t>funcionamiento</a:t>
            </a:r>
            <a:r>
              <a:rPr lang="en-US" dirty="0" smtClean="0"/>
              <a:t> </a:t>
            </a:r>
            <a:r>
              <a:rPr lang="en-US" dirty="0" err="1" smtClean="0"/>
              <a:t>básico</a:t>
            </a:r>
            <a:r>
              <a:rPr lang="en-US" dirty="0" smtClean="0"/>
              <a:t> de la </a:t>
            </a:r>
            <a:r>
              <a:rPr lang="en-US" dirty="0" err="1" smtClean="0"/>
              <a:t>caja</a:t>
            </a:r>
            <a:r>
              <a:rPr lang="en-US" dirty="0" smtClean="0"/>
              <a:t>, </a:t>
            </a:r>
            <a:r>
              <a:rPr lang="en-US" dirty="0" err="1" smtClean="0"/>
              <a:t>es</a:t>
            </a:r>
            <a:r>
              <a:rPr lang="en-US" dirty="0" smtClean="0"/>
              <a:t> hora de que </a:t>
            </a:r>
            <a:r>
              <a:rPr lang="en-US" dirty="0" err="1" smtClean="0"/>
              <a:t>hagamos</a:t>
            </a:r>
            <a:r>
              <a:rPr lang="en-US" dirty="0" smtClean="0"/>
              <a:t> un </a:t>
            </a:r>
            <a:r>
              <a:rPr lang="en-US" dirty="0" err="1" smtClean="0"/>
              <a:t>ejercicio</a:t>
            </a:r>
            <a:r>
              <a:rPr lang="en-US" dirty="0" smtClean="0"/>
              <a:t> mental:</a:t>
            </a:r>
            <a:endParaRPr lang="es-MX" dirty="0" smtClean="0"/>
          </a:p>
        </p:txBody>
      </p:sp>
      <p:sp>
        <p:nvSpPr>
          <p:cNvPr id="4" name="Rectangle 3"/>
          <p:cNvSpPr/>
          <p:nvPr/>
        </p:nvSpPr>
        <p:spPr>
          <a:xfrm>
            <a:off x="657224" y="4467826"/>
            <a:ext cx="1956121" cy="19561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5170990" y="4467825"/>
            <a:ext cx="1956121" cy="19561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9473878" y="4467825"/>
            <a:ext cx="1956121" cy="19561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TextBox 6"/>
          <p:cNvSpPr txBox="1"/>
          <p:nvPr/>
        </p:nvSpPr>
        <p:spPr>
          <a:xfrm>
            <a:off x="894504" y="6423947"/>
            <a:ext cx="1481560" cy="369332"/>
          </a:xfrm>
          <a:prstGeom prst="rect">
            <a:avLst/>
          </a:prstGeom>
          <a:noFill/>
        </p:spPr>
        <p:txBody>
          <a:bodyPr wrap="square" rtlCol="0">
            <a:spAutoFit/>
          </a:bodyPr>
          <a:lstStyle/>
          <a:p>
            <a:pPr algn="ctr"/>
            <a:r>
              <a:rPr lang="es-MX" dirty="0" smtClean="0"/>
              <a:t>master</a:t>
            </a:r>
            <a:endParaRPr lang="en-US" dirty="0"/>
          </a:p>
        </p:txBody>
      </p:sp>
      <p:sp>
        <p:nvSpPr>
          <p:cNvPr id="8" name="TextBox 7"/>
          <p:cNvSpPr txBox="1"/>
          <p:nvPr/>
        </p:nvSpPr>
        <p:spPr>
          <a:xfrm>
            <a:off x="5434673" y="6423947"/>
            <a:ext cx="1481560" cy="369332"/>
          </a:xfrm>
          <a:prstGeom prst="rect">
            <a:avLst/>
          </a:prstGeom>
          <a:noFill/>
        </p:spPr>
        <p:txBody>
          <a:bodyPr wrap="square" rtlCol="0">
            <a:spAutoFit/>
          </a:bodyPr>
          <a:lstStyle/>
          <a:p>
            <a:pPr algn="ctr"/>
            <a:r>
              <a:rPr lang="es-MX" dirty="0" err="1" smtClean="0"/>
              <a:t>develop</a:t>
            </a:r>
            <a:endParaRPr lang="en-US" dirty="0"/>
          </a:p>
        </p:txBody>
      </p:sp>
      <p:sp>
        <p:nvSpPr>
          <p:cNvPr id="9" name="TextBox 8"/>
          <p:cNvSpPr txBox="1"/>
          <p:nvPr/>
        </p:nvSpPr>
        <p:spPr>
          <a:xfrm>
            <a:off x="9711158" y="6423947"/>
            <a:ext cx="1481560" cy="369332"/>
          </a:xfrm>
          <a:prstGeom prst="rect">
            <a:avLst/>
          </a:prstGeom>
          <a:noFill/>
        </p:spPr>
        <p:txBody>
          <a:bodyPr wrap="square" rtlCol="0">
            <a:spAutoFit/>
          </a:bodyPr>
          <a:lstStyle/>
          <a:p>
            <a:pPr algn="ctr"/>
            <a:r>
              <a:rPr lang="es-MX" dirty="0" err="1" smtClean="0"/>
              <a:t>feature</a:t>
            </a:r>
            <a:endParaRPr lang="en-US" dirty="0"/>
          </a:p>
        </p:txBody>
      </p:sp>
      <p:pic>
        <p:nvPicPr>
          <p:cNvPr id="10"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54"/>
          <a:stretch/>
        </p:blipFill>
        <p:spPr bwMode="auto">
          <a:xfrm>
            <a:off x="1275884" y="4936598"/>
            <a:ext cx="718799" cy="10185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ketch draw chocolate bar cartoon Royalty Free Vector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0261" b="8154"/>
          <a:stretch/>
        </p:blipFill>
        <p:spPr bwMode="auto">
          <a:xfrm>
            <a:off x="10691940" y="5486392"/>
            <a:ext cx="738059" cy="58741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Lollipop. Vector drawing stock vector. Illustration of childhood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203"/>
          <a:stretch/>
        </p:blipFill>
        <p:spPr bwMode="auto">
          <a:xfrm>
            <a:off x="6185223" y="5206286"/>
            <a:ext cx="577042" cy="5602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54"/>
          <a:stretch/>
        </p:blipFill>
        <p:spPr bwMode="auto">
          <a:xfrm>
            <a:off x="5318707" y="4885673"/>
            <a:ext cx="718799" cy="101857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ollipop. Vector drawing stock vector. Illustration of childhood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203"/>
          <a:stretch/>
        </p:blipFill>
        <p:spPr bwMode="auto">
          <a:xfrm>
            <a:off x="9711158" y="4834748"/>
            <a:ext cx="577042" cy="56021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Lollipop. Vector drawing stock vector. Illustration of childhood ..."/>
          <p:cNvPicPr>
            <a:picLocks noChangeAspect="1" noChangeArrowheads="1"/>
          </p:cNvPicPr>
          <p:nvPr/>
        </p:nvPicPr>
        <p:blipFill rotWithShape="1">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backgroundRemoval t="9080" b="81717" l="10000" r="90000"/>
                    </a14:imgEffect>
                  </a14:imgLayer>
                </a14:imgProps>
              </a:ext>
              <a:ext uri="{28A0092B-C50C-407E-A947-70E740481C1C}">
                <a14:useLocalDpi xmlns:a14="http://schemas.microsoft.com/office/drawing/2010/main" val="0"/>
              </a:ext>
            </a:extLst>
          </a:blip>
          <a:srcRect b="9203"/>
          <a:stretch/>
        </p:blipFill>
        <p:spPr bwMode="auto">
          <a:xfrm>
            <a:off x="9874896" y="5499992"/>
            <a:ext cx="577042" cy="56021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4" idx="3"/>
          </p:cNvCxnSpPr>
          <p:nvPr/>
        </p:nvCxnSpPr>
        <p:spPr>
          <a:xfrm flipV="1">
            <a:off x="2613345" y="5445884"/>
            <a:ext cx="2324415" cy="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109548" y="5499992"/>
            <a:ext cx="2324415" cy="3"/>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61265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a:t>
            </a:r>
            <a:r>
              <a:rPr lang="en-US" dirty="0" err="1" smtClean="0"/>
              <a:t>dimensi</a:t>
            </a:r>
            <a:r>
              <a:rPr lang="es-MX" dirty="0" err="1" smtClean="0"/>
              <a:t>ón</a:t>
            </a:r>
            <a:r>
              <a:rPr lang="es-MX" dirty="0" smtClean="0"/>
              <a:t> crucial</a:t>
            </a:r>
            <a:endParaRPr lang="en-US" dirty="0"/>
          </a:p>
        </p:txBody>
      </p:sp>
      <p:sp>
        <p:nvSpPr>
          <p:cNvPr id="3" name="Content Placeholder 2"/>
          <p:cNvSpPr>
            <a:spLocks noGrp="1"/>
          </p:cNvSpPr>
          <p:nvPr>
            <p:ph idx="1"/>
          </p:nvPr>
        </p:nvSpPr>
        <p:spPr>
          <a:xfrm>
            <a:off x="676656" y="1712409"/>
            <a:ext cx="10753725" cy="1417320"/>
          </a:xfrm>
        </p:spPr>
        <p:txBody>
          <a:bodyPr/>
          <a:lstStyle/>
          <a:p>
            <a:r>
              <a:rPr lang="es-MX" dirty="0" smtClean="0"/>
              <a:t>La </a:t>
            </a:r>
            <a:r>
              <a:rPr lang="es-MX" i="1" dirty="0" smtClean="0"/>
              <a:t>master </a:t>
            </a:r>
            <a:r>
              <a:rPr lang="es-MX" i="1" dirty="0" err="1" smtClean="0"/>
              <a:t>branch</a:t>
            </a:r>
            <a:r>
              <a:rPr lang="es-MX" dirty="0" smtClean="0"/>
              <a:t> es la más importante de todas, ya que de esta se desprenden el resto de </a:t>
            </a:r>
            <a:r>
              <a:rPr lang="es-MX" dirty="0" err="1" smtClean="0"/>
              <a:t>branches</a:t>
            </a:r>
            <a:r>
              <a:rPr lang="es-MX" dirty="0" smtClean="0"/>
              <a:t>. Como vimos en el ejercicio anterior, si bien se puede desprender de una </a:t>
            </a:r>
            <a:r>
              <a:rPr lang="es-MX" dirty="0" err="1" smtClean="0"/>
              <a:t>branch</a:t>
            </a:r>
            <a:r>
              <a:rPr lang="es-MX" dirty="0" smtClean="0"/>
              <a:t> A, una </a:t>
            </a:r>
            <a:r>
              <a:rPr lang="es-MX" dirty="0" err="1" smtClean="0"/>
              <a:t>branch</a:t>
            </a:r>
            <a:r>
              <a:rPr lang="es-MX" dirty="0" smtClean="0"/>
              <a:t> B y de esta a su vez una </a:t>
            </a:r>
            <a:r>
              <a:rPr lang="es-MX" dirty="0" err="1" smtClean="0"/>
              <a:t>branch</a:t>
            </a:r>
            <a:r>
              <a:rPr lang="es-MX" dirty="0" smtClean="0"/>
              <a:t> C, también podríamos hacer que la </a:t>
            </a:r>
            <a:r>
              <a:rPr lang="es-MX" dirty="0" err="1" smtClean="0"/>
              <a:t>branch</a:t>
            </a:r>
            <a:r>
              <a:rPr lang="es-MX" dirty="0" smtClean="0"/>
              <a:t> B y la </a:t>
            </a:r>
            <a:r>
              <a:rPr lang="es-MX" dirty="0" err="1" smtClean="0"/>
              <a:t>branch</a:t>
            </a:r>
            <a:r>
              <a:rPr lang="es-MX" dirty="0" smtClean="0"/>
              <a:t> C se desprendan al mismo tiempo de la </a:t>
            </a:r>
            <a:r>
              <a:rPr lang="es-MX" dirty="0" err="1" smtClean="0"/>
              <a:t>branch</a:t>
            </a:r>
            <a:r>
              <a:rPr lang="es-MX" dirty="0" smtClean="0"/>
              <a:t> A.</a:t>
            </a:r>
            <a:endParaRPr lang="en-US" dirty="0"/>
          </a:p>
        </p:txBody>
      </p:sp>
      <p:grpSp>
        <p:nvGrpSpPr>
          <p:cNvPr id="20" name="Group 19"/>
          <p:cNvGrpSpPr/>
          <p:nvPr/>
        </p:nvGrpSpPr>
        <p:grpSpPr>
          <a:xfrm>
            <a:off x="2556661" y="3949946"/>
            <a:ext cx="6805297" cy="1411567"/>
            <a:chOff x="657224" y="4467825"/>
            <a:chExt cx="10772775" cy="2325454"/>
          </a:xfrm>
        </p:grpSpPr>
        <p:sp>
          <p:nvSpPr>
            <p:cNvPr id="4" name="Rectangle 3"/>
            <p:cNvSpPr/>
            <p:nvPr/>
          </p:nvSpPr>
          <p:spPr>
            <a:xfrm>
              <a:off x="657224" y="4467826"/>
              <a:ext cx="1956121" cy="19561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5170990" y="4467825"/>
              <a:ext cx="1956121" cy="19561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9473878" y="4467825"/>
              <a:ext cx="1956121" cy="19561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TextBox 6"/>
            <p:cNvSpPr txBox="1"/>
            <p:nvPr/>
          </p:nvSpPr>
          <p:spPr>
            <a:xfrm>
              <a:off x="894504" y="6423947"/>
              <a:ext cx="1481560" cy="369332"/>
            </a:xfrm>
            <a:prstGeom prst="rect">
              <a:avLst/>
            </a:prstGeom>
            <a:noFill/>
          </p:spPr>
          <p:txBody>
            <a:bodyPr wrap="square" rtlCol="0">
              <a:spAutoFit/>
            </a:bodyPr>
            <a:lstStyle/>
            <a:p>
              <a:pPr algn="ctr"/>
              <a:r>
                <a:rPr lang="es-MX" dirty="0" smtClean="0"/>
                <a:t>master</a:t>
              </a:r>
              <a:endParaRPr lang="en-US" dirty="0"/>
            </a:p>
          </p:txBody>
        </p:sp>
        <p:sp>
          <p:nvSpPr>
            <p:cNvPr id="8" name="TextBox 7"/>
            <p:cNvSpPr txBox="1"/>
            <p:nvPr/>
          </p:nvSpPr>
          <p:spPr>
            <a:xfrm>
              <a:off x="5434673" y="6423947"/>
              <a:ext cx="1481560" cy="369332"/>
            </a:xfrm>
            <a:prstGeom prst="rect">
              <a:avLst/>
            </a:prstGeom>
            <a:noFill/>
          </p:spPr>
          <p:txBody>
            <a:bodyPr wrap="square" rtlCol="0">
              <a:spAutoFit/>
            </a:bodyPr>
            <a:lstStyle/>
            <a:p>
              <a:pPr algn="ctr"/>
              <a:r>
                <a:rPr lang="es-MX" dirty="0" err="1" smtClean="0"/>
                <a:t>develop</a:t>
              </a:r>
              <a:endParaRPr lang="en-US" dirty="0"/>
            </a:p>
          </p:txBody>
        </p:sp>
        <p:sp>
          <p:nvSpPr>
            <p:cNvPr id="9" name="TextBox 8"/>
            <p:cNvSpPr txBox="1"/>
            <p:nvPr/>
          </p:nvSpPr>
          <p:spPr>
            <a:xfrm>
              <a:off x="9711158" y="6423947"/>
              <a:ext cx="1481560" cy="369332"/>
            </a:xfrm>
            <a:prstGeom prst="rect">
              <a:avLst/>
            </a:prstGeom>
            <a:noFill/>
          </p:spPr>
          <p:txBody>
            <a:bodyPr wrap="square" rtlCol="0">
              <a:spAutoFit/>
            </a:bodyPr>
            <a:lstStyle/>
            <a:p>
              <a:pPr algn="ctr"/>
              <a:r>
                <a:rPr lang="es-MX" dirty="0" err="1" smtClean="0"/>
                <a:t>feature</a:t>
              </a:r>
              <a:endParaRPr lang="en-US" dirty="0"/>
            </a:p>
          </p:txBody>
        </p:sp>
        <p:pic>
          <p:nvPicPr>
            <p:cNvPr id="10"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54"/>
            <a:stretch/>
          </p:blipFill>
          <p:spPr bwMode="auto">
            <a:xfrm>
              <a:off x="1275884" y="4936598"/>
              <a:ext cx="718799" cy="101857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ketch draw chocolate bar cartoon Royalty Free Vector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0261" b="8154"/>
            <a:stretch/>
          </p:blipFill>
          <p:spPr bwMode="auto">
            <a:xfrm>
              <a:off x="10691940" y="5486392"/>
              <a:ext cx="738059" cy="587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Lollipop. Vector drawing stock vector. Illustration of childhood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203"/>
            <a:stretch/>
          </p:blipFill>
          <p:spPr bwMode="auto">
            <a:xfrm>
              <a:off x="6185223" y="5206286"/>
              <a:ext cx="577042" cy="5602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54"/>
            <a:stretch/>
          </p:blipFill>
          <p:spPr bwMode="auto">
            <a:xfrm>
              <a:off x="5318707" y="4885673"/>
              <a:ext cx="718799" cy="10185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ollipop. Vector drawing stock vector. Illustration of childhood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203"/>
            <a:stretch/>
          </p:blipFill>
          <p:spPr bwMode="auto">
            <a:xfrm>
              <a:off x="9711158" y="4834748"/>
              <a:ext cx="577042" cy="5602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ollipop. Vector drawing stock vector. Illustration of childhood ..."/>
            <p:cNvPicPr>
              <a:picLocks noChangeAspect="1" noChangeArrowheads="1"/>
            </p:cNvPicPr>
            <p:nvPr/>
          </p:nvPicPr>
          <p:blipFill rotWithShape="1">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backgroundRemoval t="9080" b="81717" l="10000" r="90000"/>
                      </a14:imgEffect>
                    </a14:imgLayer>
                  </a14:imgProps>
                </a:ext>
                <a:ext uri="{28A0092B-C50C-407E-A947-70E740481C1C}">
                  <a14:useLocalDpi xmlns:a14="http://schemas.microsoft.com/office/drawing/2010/main" val="0"/>
                </a:ext>
              </a:extLst>
            </a:blip>
            <a:srcRect b="9203"/>
            <a:stretch/>
          </p:blipFill>
          <p:spPr bwMode="auto">
            <a:xfrm>
              <a:off x="9874896" y="5499992"/>
              <a:ext cx="577042" cy="5602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4" idx="3"/>
            </p:cNvCxnSpPr>
            <p:nvPr/>
          </p:nvCxnSpPr>
          <p:spPr>
            <a:xfrm flipV="1">
              <a:off x="2613345" y="5445884"/>
              <a:ext cx="2324415" cy="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109548" y="5499992"/>
              <a:ext cx="2324415" cy="3"/>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grpSp>
      <p:grpSp>
        <p:nvGrpSpPr>
          <p:cNvPr id="50" name="Group 49"/>
          <p:cNvGrpSpPr/>
          <p:nvPr/>
        </p:nvGrpSpPr>
        <p:grpSpPr>
          <a:xfrm>
            <a:off x="3620933" y="2983694"/>
            <a:ext cx="4449966" cy="3525619"/>
            <a:chOff x="2774397" y="5290407"/>
            <a:chExt cx="4129559" cy="3271767"/>
          </a:xfrm>
        </p:grpSpPr>
        <p:sp>
          <p:nvSpPr>
            <p:cNvPr id="24" name="TextBox 23"/>
            <p:cNvSpPr txBox="1"/>
            <p:nvPr/>
          </p:nvSpPr>
          <p:spPr>
            <a:xfrm>
              <a:off x="2774397" y="5290407"/>
              <a:ext cx="1481560" cy="369332"/>
            </a:xfrm>
            <a:prstGeom prst="rect">
              <a:avLst/>
            </a:prstGeom>
            <a:noFill/>
          </p:spPr>
          <p:txBody>
            <a:bodyPr wrap="square" rtlCol="0">
              <a:spAutoFit/>
            </a:bodyPr>
            <a:lstStyle/>
            <a:p>
              <a:pPr algn="ctr"/>
              <a:r>
                <a:rPr lang="es-MX" dirty="0" smtClean="0"/>
                <a:t>master</a:t>
              </a:r>
              <a:endParaRPr lang="en-US" dirty="0"/>
            </a:p>
          </p:txBody>
        </p:sp>
        <p:sp>
          <p:nvSpPr>
            <p:cNvPr id="21" name="Rectangle 20"/>
            <p:cNvSpPr/>
            <p:nvPr/>
          </p:nvSpPr>
          <p:spPr>
            <a:xfrm>
              <a:off x="2911658" y="5656927"/>
              <a:ext cx="1207041" cy="11940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1"/>
            <p:cNvSpPr/>
            <p:nvPr/>
          </p:nvSpPr>
          <p:spPr>
            <a:xfrm>
              <a:off x="5696915" y="5656926"/>
              <a:ext cx="1207041" cy="119401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ectangle 22"/>
            <p:cNvSpPr/>
            <p:nvPr/>
          </p:nvSpPr>
          <p:spPr>
            <a:xfrm>
              <a:off x="5693935" y="7142724"/>
              <a:ext cx="1207041" cy="119401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 name="TextBox 24"/>
            <p:cNvSpPr txBox="1"/>
            <p:nvPr/>
          </p:nvSpPr>
          <p:spPr>
            <a:xfrm>
              <a:off x="5859623" y="6850936"/>
              <a:ext cx="914209" cy="225439"/>
            </a:xfrm>
            <a:prstGeom prst="rect">
              <a:avLst/>
            </a:prstGeom>
            <a:noFill/>
          </p:spPr>
          <p:txBody>
            <a:bodyPr wrap="square" rtlCol="0">
              <a:spAutoFit/>
            </a:bodyPr>
            <a:lstStyle/>
            <a:p>
              <a:pPr algn="ctr"/>
              <a:r>
                <a:rPr lang="es-MX" dirty="0" err="1" smtClean="0"/>
                <a:t>develop</a:t>
              </a:r>
              <a:endParaRPr lang="en-US" dirty="0"/>
            </a:p>
          </p:txBody>
        </p:sp>
        <p:sp>
          <p:nvSpPr>
            <p:cNvPr id="26" name="TextBox 25"/>
            <p:cNvSpPr txBox="1"/>
            <p:nvPr/>
          </p:nvSpPr>
          <p:spPr>
            <a:xfrm>
              <a:off x="5840350" y="8336735"/>
              <a:ext cx="914209" cy="225439"/>
            </a:xfrm>
            <a:prstGeom prst="rect">
              <a:avLst/>
            </a:prstGeom>
            <a:noFill/>
          </p:spPr>
          <p:txBody>
            <a:bodyPr wrap="square" rtlCol="0">
              <a:spAutoFit/>
            </a:bodyPr>
            <a:lstStyle/>
            <a:p>
              <a:pPr algn="ctr"/>
              <a:r>
                <a:rPr lang="es-MX" dirty="0" err="1" smtClean="0"/>
                <a:t>feature</a:t>
              </a:r>
              <a:endParaRPr lang="en-US" dirty="0"/>
            </a:p>
          </p:txBody>
        </p:sp>
        <p:pic>
          <p:nvPicPr>
            <p:cNvPr id="27"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54"/>
            <a:stretch/>
          </p:blipFill>
          <p:spPr bwMode="auto">
            <a:xfrm>
              <a:off x="3293407" y="5943064"/>
              <a:ext cx="443541" cy="62173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Lollipop. Vector drawing stock vector. Illustration of childhood ..."/>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9203"/>
            <a:stretch/>
          </p:blipFill>
          <p:spPr bwMode="auto">
            <a:xfrm>
              <a:off x="6322756" y="6107680"/>
              <a:ext cx="356069" cy="34195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54"/>
            <a:stretch/>
          </p:blipFill>
          <p:spPr bwMode="auto">
            <a:xfrm>
              <a:off x="5788065" y="5911979"/>
              <a:ext cx="443541" cy="62173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Lollipop. Vector drawing stock vector. Illustration of childhood ..."/>
            <p:cNvPicPr>
              <a:picLocks noChangeAspect="1" noChangeArrowheads="1"/>
            </p:cNvPicPr>
            <p:nvPr/>
          </p:nvPicPr>
          <p:blipFill rotWithShape="1">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ackgroundRemoval t="9080" b="81717" l="10000" r="90000"/>
                      </a14:imgEffect>
                    </a14:imgLayer>
                  </a14:imgProps>
                </a:ext>
                <a:ext uri="{28A0092B-C50C-407E-A947-70E740481C1C}">
                  <a14:useLocalDpi xmlns:a14="http://schemas.microsoft.com/office/drawing/2010/main" val="0"/>
                </a:ext>
              </a:extLst>
            </a:blip>
            <a:srcRect b="9203"/>
            <a:stretch/>
          </p:blipFill>
          <p:spPr bwMode="auto">
            <a:xfrm>
              <a:off x="5941386" y="7772756"/>
              <a:ext cx="356069" cy="34195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p:cNvCxnSpPr>
              <a:stCxn id="21" idx="3"/>
            </p:cNvCxnSpPr>
            <p:nvPr/>
          </p:nvCxnSpPr>
          <p:spPr>
            <a:xfrm flipV="1">
              <a:off x="4118699" y="6253930"/>
              <a:ext cx="1434300"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1" idx="2"/>
            </p:cNvCxnSpPr>
            <p:nvPr/>
          </p:nvCxnSpPr>
          <p:spPr>
            <a:xfrm rot="16200000" flipH="1">
              <a:off x="4244417" y="6121698"/>
              <a:ext cx="579343" cy="203782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grpSp>
      <p:pic>
        <p:nvPicPr>
          <p:cNvPr id="51" name="Picture 2" descr="Sketch draw chocolate bar cartoon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54"/>
          <a:stretch/>
        </p:blipFill>
        <p:spPr bwMode="auto">
          <a:xfrm>
            <a:off x="7525077" y="9047218"/>
            <a:ext cx="477955" cy="66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23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Todo lo que sube, tiene que bajar…</a:t>
            </a:r>
            <a:endParaRPr lang="en-US" dirty="0"/>
          </a:p>
        </p:txBody>
      </p:sp>
      <p:sp>
        <p:nvSpPr>
          <p:cNvPr id="3" name="Content Placeholder 2"/>
          <p:cNvSpPr>
            <a:spLocks noGrp="1"/>
          </p:cNvSpPr>
          <p:nvPr>
            <p:ph idx="1"/>
          </p:nvPr>
        </p:nvSpPr>
        <p:spPr>
          <a:xfrm>
            <a:off x="676656" y="2011681"/>
            <a:ext cx="10753343" cy="2600960"/>
          </a:xfrm>
        </p:spPr>
        <p:txBody>
          <a:bodyPr/>
          <a:lstStyle/>
          <a:p>
            <a:pPr algn="just"/>
            <a:r>
              <a:rPr lang="es-MX" dirty="0" smtClean="0"/>
              <a:t>Si bien, hasta ahora hemos descubierto muchas propiedades y características útiles de la caja (repo) y sus dimensiones (</a:t>
            </a:r>
            <a:r>
              <a:rPr lang="es-MX" dirty="0" err="1" smtClean="0"/>
              <a:t>branches</a:t>
            </a:r>
            <a:r>
              <a:rPr lang="es-MX" dirty="0" smtClean="0"/>
              <a:t>) es hora de hablar de la regla de oro que nos recomienda (aunque sería mejor tomarla como una imposición) </a:t>
            </a:r>
            <a:r>
              <a:rPr lang="es-MX" dirty="0" err="1" smtClean="0"/>
              <a:t>Git</a:t>
            </a:r>
            <a:r>
              <a:rPr lang="es-MX" dirty="0" smtClean="0"/>
              <a:t>: podemos hacer uso cuantas </a:t>
            </a:r>
            <a:r>
              <a:rPr lang="es-MX" dirty="0" err="1" smtClean="0"/>
              <a:t>branches</a:t>
            </a:r>
            <a:r>
              <a:rPr lang="es-MX" dirty="0" smtClean="0"/>
              <a:t> queramos y guardar objetos en distintos estados y ciertos cambios dentro de la caja, sin embargo, si quisiéramos entregarle la caja a alguien más para que la use, esta persona sólo podrá ver y acceder a la master </a:t>
            </a:r>
            <a:r>
              <a:rPr lang="es-MX" dirty="0" err="1" smtClean="0"/>
              <a:t>branch</a:t>
            </a:r>
            <a:r>
              <a:rPr lang="es-MX" dirty="0" smtClean="0"/>
              <a:t>, por lo que, periódicamente, deberíamos actualizar los cambios en dicha </a:t>
            </a:r>
            <a:r>
              <a:rPr lang="es-MX" dirty="0" err="1" smtClean="0"/>
              <a:t>branch</a:t>
            </a:r>
            <a:r>
              <a:rPr lang="es-MX" dirty="0" smtClean="0"/>
              <a:t>.</a:t>
            </a:r>
            <a:endParaRPr lang="en-US" dirty="0"/>
          </a:p>
        </p:txBody>
      </p:sp>
      <p:pic>
        <p:nvPicPr>
          <p:cNvPr id="4" name="Picture 2" descr="git-wizard · GitHub"/>
          <p:cNvPicPr>
            <a:picLocks noChangeAspect="1" noChangeArrowheads="1"/>
          </p:cNvPicPr>
          <p:nvPr/>
        </p:nvPicPr>
        <p:blipFill>
          <a:blip r:embed="rId2">
            <a:duotone>
              <a:prstClr val="black"/>
              <a:srgbClr val="FF0000">
                <a:tint val="45000"/>
                <a:satMod val="400000"/>
              </a:srgb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27599" y="4612641"/>
            <a:ext cx="2148205" cy="214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996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Saliendo un poco de la analogía…</a:t>
            </a:r>
            <a:endParaRPr lang="en-US" dirty="0"/>
          </a:p>
        </p:txBody>
      </p:sp>
      <p:sp>
        <p:nvSpPr>
          <p:cNvPr id="3" name="Content Placeholder 2"/>
          <p:cNvSpPr>
            <a:spLocks noGrp="1"/>
          </p:cNvSpPr>
          <p:nvPr>
            <p:ph idx="1"/>
          </p:nvPr>
        </p:nvSpPr>
        <p:spPr>
          <a:xfrm>
            <a:off x="676657" y="2011680"/>
            <a:ext cx="5419344" cy="3766185"/>
          </a:xfrm>
        </p:spPr>
        <p:txBody>
          <a:bodyPr/>
          <a:lstStyle/>
          <a:p>
            <a:r>
              <a:rPr lang="es-MX" dirty="0" smtClean="0"/>
              <a:t>En el manejo de versiones, se tiene establecida la rama master como aquella rama de los </a:t>
            </a:r>
            <a:r>
              <a:rPr lang="es-MX" i="1" dirty="0" err="1" smtClean="0"/>
              <a:t>releases</a:t>
            </a:r>
            <a:r>
              <a:rPr lang="es-MX" dirty="0" smtClean="0"/>
              <a:t>, es decir, todos los cambios definitivos y/o finales del código o del proyecto en general, van en esta rama. Esto es con la finalidad de seguir un </a:t>
            </a:r>
            <a:r>
              <a:rPr lang="es-MX" i="1" dirty="0" smtClean="0"/>
              <a:t>flujo de trabajo </a:t>
            </a:r>
            <a:r>
              <a:rPr lang="es-MX" dirty="0" smtClean="0"/>
              <a:t>(más adelante hablaremos de esto a fondo) y mantener un orden en las versiones del proyecto sobre el cual se está trabajando.</a:t>
            </a:r>
            <a:endParaRPr lang="en-US" dirty="0"/>
          </a:p>
        </p:txBody>
      </p:sp>
      <p:pic>
        <p:nvPicPr>
          <p:cNvPr id="6146" name="Picture 2" descr="Git Flow – Unity3D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759" y="1699183"/>
            <a:ext cx="3078482" cy="463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427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1613</Words>
  <Application>Microsoft Office PowerPoint</Application>
  <PresentationFormat>Widescreen</PresentationFormat>
  <Paragraphs>81</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Metropolitan</vt:lpstr>
      <vt:lpstr>Curso de desarrollo web</vt:lpstr>
      <vt:lpstr>¿Qué es git?</vt:lpstr>
      <vt:lpstr>Conceptos básicos</vt:lpstr>
      <vt:lpstr>Repos (cajas mágicas)</vt:lpstr>
      <vt:lpstr>Pero hay más…</vt:lpstr>
      <vt:lpstr>Branches (dimensiones)</vt:lpstr>
      <vt:lpstr>La dimensión crucial</vt:lpstr>
      <vt:lpstr>Todo lo que sube, tiene que bajar…</vt:lpstr>
      <vt:lpstr>Saliendo un poco de la analogía…</vt:lpstr>
      <vt:lpstr>Las fusiones</vt:lpstr>
      <vt:lpstr>El peligro</vt:lpstr>
      <vt:lpstr>Conflictos</vt:lpstr>
      <vt:lpstr>Ningún cambio es irreversible, pero hay que tener cuidado…</vt:lpstr>
      <vt:lpstr>El conjuro salvador</vt:lpstr>
      <vt:lpstr>PowerPoint Presentation</vt:lpstr>
      <vt:lpstr>¿Cuándo hacer commits?</vt:lpstr>
      <vt:lpstr>La caja mágica es más mágica de lo que creíamos</vt:lpstr>
      <vt:lpstr>PowerPoint Presentation</vt:lpstr>
      <vt:lpstr>A partir de aquí…</vt:lpstr>
      <vt:lpstr>git – la guía sencilla</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desarrollo web</dc:title>
  <dc:creator>EXTERNAL Vara Perez Carlos Adonis (HCM, C/IDI1-MX)</dc:creator>
  <cp:lastModifiedBy>EXTERNAL Vara Perez Carlos Adonis (HCM, C/IDI1-MX)</cp:lastModifiedBy>
  <cp:revision>25</cp:revision>
  <dcterms:created xsi:type="dcterms:W3CDTF">2020-08-14T22:20:40Z</dcterms:created>
  <dcterms:modified xsi:type="dcterms:W3CDTF">2020-08-21T22:27:27Z</dcterms:modified>
</cp:coreProperties>
</file>