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Image being made up of pixels –&gt; in this simple example, feeding in the grayscaled intensity values of each pixel as a vector</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are using the notation fj to mean the j-th element of the vector of class scores f</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full loss for the dataset is the mean of Li over all training examples together with a regularization term R(W)</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softmax function</a:t>
            </a:r>
            <a:r>
              <a:rPr b="0" i="0" lang="en-US" sz="1200" u="none" cap="none" strike="noStrike">
                <a:solidFill>
                  <a:schemeClr val="dk1"/>
                </a:solidFill>
                <a:latin typeface="Calibri"/>
                <a:ea typeface="Calibri"/>
                <a:cs typeface="Calibri"/>
                <a:sym typeface="Calibri"/>
              </a:rPr>
              <a:t>: It takes a vector of arbitrary real-valued scores (in z) and squashes it to a vector of values between zero and one that sum to one.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can be interpreted as the (normalized) probability assigned to the correct label yi given the image xi and parameterized by W</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Saddle points where one dimension slopes up and another dimension slopes down. The saddle points are usually surrounded by a plateau of the same error, which makes it notoriously hard for SGD to escape, as the gradient is close to zero in all dimensions</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Adagrad parameter update example: eg. Frequent words vs infrequent words for GloVe word embeddings, as infrequent words require much larger updates than frequent ones. Useful for sparse data</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its update rule, Adagrad modifies the general learning rate η at each time step t for every parameter θi based on the past gradients that have been computed for θi</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Adagrad’s main weakness is its accumulation of the squared gradients in the denominator: Since every added term is positive, the accumulated sum keeps growing during training. This in turn causes the learning rate to shrink and eventually become infinitesimally small, at which point the algorithm is no longer able to acquire additional knowledge. The other adaptive learning rate methods attempt to address Adagrad’s weakness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Adaptive Moment Estimation (Adam) is the most widely used gradient descent optimiser right now – it keeps an exponentially decaying average of past gradients, and incorporates bias correction in it, helping it outperform others like RMSprop towards the end of optimization as gradients become sparser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Loss surface contour – Adagrad, Adadelta and RMSprop headed off immediately in the right direction and converged similarly fast, while Momentum and NAG were led off track, though NAG was able to correct its course sooner due to its increased responsiveness by looking ahead</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SGD, momentum and NAG find difficulty breaking out of the saddle point, while Adagrad, RMSprop and Adadelta quickly headed down the negative slope</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yann.lecun.com/exdb/mnist/)"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nlp.stanford.edu/projects/glov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686232" y="1904028"/>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Data Science and Artificial Intelligence Introduction</a:t>
            </a:r>
            <a:endParaRPr b="0" i="0" sz="6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Working example – Simple Image Classification</a:t>
            </a:r>
            <a:endParaRPr b="0" i="0" sz="4400" u="none" cap="none" strike="noStrike">
              <a:solidFill>
                <a:schemeClr val="dk1"/>
              </a:solidFill>
              <a:latin typeface="Calibri"/>
              <a:ea typeface="Calibri"/>
              <a:cs typeface="Calibri"/>
              <a:sym typeface="Calibri"/>
            </a:endParaRPr>
          </a:p>
        </p:txBody>
      </p:sp>
      <p:sp>
        <p:nvSpPr>
          <p:cNvPr id="145" name="Shape 1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MNIST database of handwritten digits (</a:t>
            </a:r>
            <a:r>
              <a:rPr b="0" i="0" lang="en-US" sz="2800" u="sng" cap="none" strike="noStrike">
                <a:solidFill>
                  <a:schemeClr val="hlink"/>
                </a:solidFill>
                <a:latin typeface="Calibri"/>
                <a:ea typeface="Calibri"/>
                <a:cs typeface="Calibri"/>
                <a:sym typeface="Calibri"/>
                <a:hlinkClick r:id="rId3"/>
              </a:rPr>
              <a:t>http://yann.lecun.com/exdb/mnist/)</a:t>
            </a:r>
            <a:r>
              <a:rPr b="0" i="0" lang="en-US" sz="2800" u="none" cap="none" strike="noStrike">
                <a:solidFill>
                  <a:schemeClr val="dk1"/>
                </a:solidFill>
                <a:latin typeface="Calibri"/>
                <a:ea typeface="Calibri"/>
                <a:cs typeface="Calibri"/>
                <a:sym typeface="Calibri"/>
              </a:rPr>
              <a:t> has a training set of 60,000 examples, and a test set of 10,000 examples.</a:t>
            </a:r>
            <a:endParaRPr/>
          </a:p>
        </p:txBody>
      </p:sp>
      <p:pic>
        <p:nvPicPr>
          <p:cNvPr id="146" name="Shape 146"/>
          <p:cNvPicPr preferRelativeResize="0"/>
          <p:nvPr/>
        </p:nvPicPr>
        <p:blipFill rotWithShape="1">
          <a:blip r:embed="rId4">
            <a:alphaModFix/>
          </a:blip>
          <a:srcRect b="0" l="0" r="0" t="0"/>
          <a:stretch/>
        </p:blipFill>
        <p:spPr>
          <a:xfrm>
            <a:off x="3691910" y="3300413"/>
            <a:ext cx="4340840" cy="287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Image as input</a:t>
            </a:r>
            <a:endParaRPr b="0" i="0" sz="4400" u="none" cap="none" strike="noStrike">
              <a:solidFill>
                <a:schemeClr val="dk1"/>
              </a:solidFill>
              <a:latin typeface="Calibri"/>
              <a:ea typeface="Calibri"/>
              <a:cs typeface="Calibri"/>
              <a:sym typeface="Calibri"/>
            </a:endParaRPr>
          </a:p>
        </p:txBody>
      </p:sp>
      <p:pic>
        <p:nvPicPr>
          <p:cNvPr id="153" name="Shape 153"/>
          <p:cNvPicPr preferRelativeResize="0"/>
          <p:nvPr>
            <p:ph idx="1" type="body"/>
          </p:nvPr>
        </p:nvPicPr>
        <p:blipFill rotWithShape="1">
          <a:blip r:embed="rId3">
            <a:alphaModFix/>
          </a:blip>
          <a:srcRect b="0" l="0" r="0" t="0"/>
          <a:stretch/>
        </p:blipFill>
        <p:spPr>
          <a:xfrm>
            <a:off x="3935081" y="1825625"/>
            <a:ext cx="4321837"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Loss function in a softmax classifier</a:t>
            </a:r>
            <a:endParaRPr b="0" i="0" sz="4400" u="none" cap="none" strike="noStrike">
              <a:solidFill>
                <a:schemeClr val="dk1"/>
              </a:solidFill>
              <a:latin typeface="Calibri"/>
              <a:ea typeface="Calibri"/>
              <a:cs typeface="Calibri"/>
              <a:sym typeface="Calibri"/>
            </a:endParaRPr>
          </a:p>
        </p:txBody>
      </p:sp>
      <p:pic>
        <p:nvPicPr>
          <p:cNvPr id="160" name="Shape 160"/>
          <p:cNvPicPr preferRelativeResize="0"/>
          <p:nvPr>
            <p:ph idx="1" type="body"/>
          </p:nvPr>
        </p:nvPicPr>
        <p:blipFill rotWithShape="1">
          <a:blip r:embed="rId3">
            <a:alphaModFix/>
          </a:blip>
          <a:srcRect b="0" l="0" r="0" t="0"/>
          <a:stretch/>
        </p:blipFill>
        <p:spPr>
          <a:xfrm>
            <a:off x="2244634" y="2261213"/>
            <a:ext cx="6746966" cy="1067122"/>
          </a:xfrm>
          <a:prstGeom prst="rect">
            <a:avLst/>
          </a:prstGeom>
          <a:noFill/>
          <a:ln>
            <a:noFill/>
          </a:ln>
        </p:spPr>
      </p:pic>
      <p:sp>
        <p:nvSpPr>
          <p:cNvPr id="161" name="Shape 161"/>
          <p:cNvSpPr txBox="1"/>
          <p:nvPr/>
        </p:nvSpPr>
        <p:spPr>
          <a:xfrm>
            <a:off x="1031966" y="1799548"/>
            <a:ext cx="41017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Cross-entropy loss</a:t>
            </a:r>
            <a:endParaRPr sz="2400">
              <a:solidFill>
                <a:schemeClr val="dk1"/>
              </a:solidFill>
              <a:latin typeface="Calibri"/>
              <a:ea typeface="Calibri"/>
              <a:cs typeface="Calibri"/>
              <a:sym typeface="Calibri"/>
            </a:endParaRPr>
          </a:p>
        </p:txBody>
      </p:sp>
      <p:sp>
        <p:nvSpPr>
          <p:cNvPr id="162" name="Shape 162"/>
          <p:cNvSpPr txBox="1"/>
          <p:nvPr/>
        </p:nvSpPr>
        <p:spPr>
          <a:xfrm>
            <a:off x="1031966" y="3782005"/>
            <a:ext cx="410173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Softmax function</a:t>
            </a:r>
            <a:endParaRPr sz="2400">
              <a:solidFill>
                <a:schemeClr val="dk1"/>
              </a:solidFill>
              <a:latin typeface="Calibri"/>
              <a:ea typeface="Calibri"/>
              <a:cs typeface="Calibri"/>
              <a:sym typeface="Calibri"/>
            </a:endParaRPr>
          </a:p>
        </p:txBody>
      </p:sp>
      <p:pic>
        <p:nvPicPr>
          <p:cNvPr id="163" name="Shape 163"/>
          <p:cNvPicPr preferRelativeResize="0"/>
          <p:nvPr/>
        </p:nvPicPr>
        <p:blipFill rotWithShape="1">
          <a:blip r:embed="rId4">
            <a:alphaModFix/>
          </a:blip>
          <a:srcRect b="0" l="0" r="0" t="0"/>
          <a:stretch/>
        </p:blipFill>
        <p:spPr>
          <a:xfrm>
            <a:off x="2247355" y="4588455"/>
            <a:ext cx="3810545" cy="8992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Minimizing the loss function – Gradient Descent</a:t>
            </a:r>
            <a:endParaRPr b="0" i="0" sz="4400" u="none" cap="none" strike="noStrike">
              <a:solidFill>
                <a:schemeClr val="dk1"/>
              </a:solidFill>
              <a:latin typeface="Calibri"/>
              <a:ea typeface="Calibri"/>
              <a:cs typeface="Calibri"/>
              <a:sym typeface="Calibri"/>
            </a:endParaRPr>
          </a:p>
        </p:txBody>
      </p:sp>
      <p:sp>
        <p:nvSpPr>
          <p:cNvPr id="170" name="Shape 1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Compute the best direction along which we should change our weight vector that is mathematically guaranteed to the direction of steepest descent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direction is based on the gradient of the loss function – we update the weights in the negative direction of the  gradient, since we want to minimize the loss function</a:t>
            </a:r>
            <a:endParaRPr b="0" i="0" sz="2800" u="none" cap="none" strike="noStrike">
              <a:solidFill>
                <a:schemeClr val="dk1"/>
              </a:solidFill>
              <a:latin typeface="Calibri"/>
              <a:ea typeface="Calibri"/>
              <a:cs typeface="Calibri"/>
              <a:sym typeface="Calibri"/>
            </a:endParaRPr>
          </a:p>
        </p:txBody>
      </p:sp>
      <p:pic>
        <p:nvPicPr>
          <p:cNvPr id="171" name="Shape 171"/>
          <p:cNvPicPr preferRelativeResize="0"/>
          <p:nvPr/>
        </p:nvPicPr>
        <p:blipFill rotWithShape="1">
          <a:blip r:embed="rId3">
            <a:alphaModFix/>
          </a:blip>
          <a:srcRect b="0" l="0" r="0" t="0"/>
          <a:stretch/>
        </p:blipFill>
        <p:spPr>
          <a:xfrm>
            <a:off x="3089966" y="4381901"/>
            <a:ext cx="5139635" cy="1795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Mini-batch gradient descent</a:t>
            </a:r>
            <a:endParaRPr b="0" i="0" sz="4400" u="none" cap="none" strike="noStrike">
              <a:solidFill>
                <a:schemeClr val="dk1"/>
              </a:solidFill>
              <a:latin typeface="Calibri"/>
              <a:ea typeface="Calibri"/>
              <a:cs typeface="Calibri"/>
              <a:sym typeface="Calibri"/>
            </a:endParaRPr>
          </a:p>
        </p:txBody>
      </p:sp>
      <p:sp>
        <p:nvSpPr>
          <p:cNvPr id="178" name="Shape 1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most deep learning models, you have training data with millions of examples –&gt; very slow to compute the loss function over all the training data, just to perform a single parameter update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term sometimes used interchangeably with Stochastic gradient descent (SGD), but to be precise, SGD refers to doing a parameter update with </a:t>
            </a:r>
            <a:r>
              <a:rPr b="1" i="0" lang="en-US" sz="2800" u="none" cap="none" strike="noStrike">
                <a:solidFill>
                  <a:schemeClr val="dk1"/>
                </a:solidFill>
                <a:latin typeface="Calibri"/>
                <a:ea typeface="Calibri"/>
                <a:cs typeface="Calibri"/>
                <a:sym typeface="Calibri"/>
              </a:rPr>
              <a:t>each</a:t>
            </a:r>
            <a:r>
              <a:rPr b="0" i="0" lang="en-US" sz="2800" u="none" cap="none" strike="noStrike">
                <a:solidFill>
                  <a:schemeClr val="dk1"/>
                </a:solidFill>
                <a:latin typeface="Calibri"/>
                <a:ea typeface="Calibri"/>
                <a:cs typeface="Calibri"/>
                <a:sym typeface="Calibri"/>
              </a:rPr>
              <a:t> training example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Problems faced with optimizing gradient descent</a:t>
            </a:r>
            <a:endParaRPr b="0" i="0" sz="4400" u="none" cap="none" strike="noStrike">
              <a:solidFill>
                <a:schemeClr val="dk1"/>
              </a:solidFill>
              <a:latin typeface="Calibri"/>
              <a:ea typeface="Calibri"/>
              <a:cs typeface="Calibri"/>
              <a:sym typeface="Calibri"/>
            </a:endParaRPr>
          </a:p>
        </p:txBody>
      </p:sp>
      <p:sp>
        <p:nvSpPr>
          <p:cNvPr id="185" name="Shape 18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Vanilla gradient descent is susceptible to local minima in non-convex functions </a:t>
            </a:r>
            <a:endParaRPr b="0" i="0" sz="2800" u="none" cap="none" strike="noStrike">
              <a:solidFill>
                <a:schemeClr val="dk1"/>
              </a:solidFill>
              <a:latin typeface="Calibri"/>
              <a:ea typeface="Calibri"/>
              <a:cs typeface="Calibri"/>
              <a:sym typeface="Calibri"/>
            </a:endParaRPr>
          </a:p>
        </p:txBody>
      </p:sp>
      <p:pic>
        <p:nvPicPr>
          <p:cNvPr id="186" name="Shape 186"/>
          <p:cNvPicPr preferRelativeResize="0"/>
          <p:nvPr/>
        </p:nvPicPr>
        <p:blipFill rotWithShape="1">
          <a:blip r:embed="rId3">
            <a:alphaModFix/>
          </a:blip>
          <a:srcRect b="0" l="0" r="0" t="0"/>
          <a:stretch/>
        </p:blipFill>
        <p:spPr>
          <a:xfrm>
            <a:off x="2620893" y="2278269"/>
            <a:ext cx="7785100" cy="4241800"/>
          </a:xfrm>
          <a:prstGeom prst="rect">
            <a:avLst/>
          </a:prstGeom>
          <a:noFill/>
          <a:ln>
            <a:noFill/>
          </a:ln>
        </p:spPr>
      </p:pic>
      <p:sp>
        <p:nvSpPr>
          <p:cNvPr id="187" name="Shape 187"/>
          <p:cNvSpPr txBox="1"/>
          <p:nvPr/>
        </p:nvSpPr>
        <p:spPr>
          <a:xfrm>
            <a:off x="5287617" y="6520069"/>
            <a:ext cx="3995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Andrew Ng, Stanford CS229</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Problems faced with optimizing gradient descent</a:t>
            </a:r>
            <a:endParaRPr b="0" i="0" sz="4400" u="none" cap="none" strike="noStrike">
              <a:solidFill>
                <a:schemeClr val="dk1"/>
              </a:solidFill>
              <a:latin typeface="Calibri"/>
              <a:ea typeface="Calibri"/>
              <a:cs typeface="Calibri"/>
              <a:sym typeface="Calibri"/>
            </a:endParaRPr>
          </a:p>
        </p:txBody>
      </p:sp>
      <p:pic>
        <p:nvPicPr>
          <p:cNvPr id="194" name="Shape 194"/>
          <p:cNvPicPr preferRelativeResize="0"/>
          <p:nvPr>
            <p:ph idx="1" type="body"/>
          </p:nvPr>
        </p:nvPicPr>
        <p:blipFill rotWithShape="1">
          <a:blip r:embed="rId3">
            <a:alphaModFix/>
          </a:blip>
          <a:srcRect b="0" l="0" r="0" t="0"/>
          <a:stretch/>
        </p:blipFill>
        <p:spPr>
          <a:xfrm>
            <a:off x="3065537" y="2345635"/>
            <a:ext cx="5680897" cy="39234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gradient descent optimization algorithms</a:t>
            </a:r>
            <a:endParaRPr b="0" i="0" sz="4400" u="none" cap="none" strike="noStrike">
              <a:solidFill>
                <a:schemeClr val="dk1"/>
              </a:solidFill>
              <a:latin typeface="Calibri"/>
              <a:ea typeface="Calibri"/>
              <a:cs typeface="Calibri"/>
              <a:sym typeface="Calibri"/>
            </a:endParaRPr>
          </a:p>
        </p:txBody>
      </p:sp>
      <p:sp>
        <p:nvSpPr>
          <p:cNvPr id="201" name="Shape 2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Momentum</a:t>
            </a:r>
            <a:r>
              <a:rPr b="0" i="0" lang="en-US" sz="2800" u="none" cap="none" strike="noStrike">
                <a:solidFill>
                  <a:schemeClr val="dk1"/>
                </a:solidFill>
                <a:latin typeface="Calibri"/>
                <a:ea typeface="Calibri"/>
                <a:cs typeface="Calibri"/>
                <a:sym typeface="Calibri"/>
              </a:rPr>
              <a:t> – adds a fraction of the update vector of the previous time step to the current update vector</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Nesterov accelerated gradient </a:t>
            </a:r>
            <a:r>
              <a:rPr b="0" i="0" lang="en-US" sz="2800" u="none" cap="none" strike="noStrike">
                <a:solidFill>
                  <a:schemeClr val="dk1"/>
                </a:solidFill>
                <a:latin typeface="Calibri"/>
                <a:ea typeface="Calibri"/>
                <a:cs typeface="Calibri"/>
                <a:sym typeface="Calibri"/>
              </a:rPr>
              <a:t>– using the momentum term to approximate the next position of the parameters, giving prescience to where the parameters are going to be</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Adaptive learning rate methods</a:t>
            </a:r>
            <a:r>
              <a:rPr b="0" i="0" lang="en-US" sz="2800" u="none" cap="none" strike="noStrike">
                <a:solidFill>
                  <a:schemeClr val="dk1"/>
                </a:solidFill>
                <a:latin typeface="Calibri"/>
                <a:ea typeface="Calibri"/>
                <a:cs typeface="Calibri"/>
                <a:sym typeface="Calibri"/>
              </a:rPr>
              <a:t> – eg. Adagrad (adapts the learning rate to the parameters, performing larger updates for infrequent parameters and smaller updates for frequent parameters), Adadelta, RMSprop and Adam</a:t>
            </a:r>
            <a:endParaRPr b="1"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Optimizing gradient descent</a:t>
            </a:r>
            <a:endParaRPr b="0" i="0" sz="4400" u="none" cap="none" strike="noStrike">
              <a:solidFill>
                <a:schemeClr val="dk1"/>
              </a:solidFill>
              <a:latin typeface="Calibri"/>
              <a:ea typeface="Calibri"/>
              <a:cs typeface="Calibri"/>
              <a:sym typeface="Calibri"/>
            </a:endParaRPr>
          </a:p>
        </p:txBody>
      </p:sp>
      <p:pic>
        <p:nvPicPr>
          <p:cNvPr id="208" name="Shape 208"/>
          <p:cNvPicPr preferRelativeResize="0"/>
          <p:nvPr>
            <p:ph idx="1" type="body"/>
          </p:nvPr>
        </p:nvPicPr>
        <p:blipFill rotWithShape="1">
          <a:blip r:embed="rId3">
            <a:alphaModFix/>
          </a:blip>
          <a:srcRect b="0" l="0" r="0" t="0"/>
          <a:stretch/>
        </p:blipFill>
        <p:spPr>
          <a:xfrm>
            <a:off x="3101007" y="1826548"/>
            <a:ext cx="5387009" cy="4170587"/>
          </a:xfrm>
          <a:prstGeom prst="rect">
            <a:avLst/>
          </a:prstGeom>
          <a:noFill/>
          <a:ln>
            <a:noFill/>
          </a:ln>
        </p:spPr>
      </p:pic>
      <p:sp>
        <p:nvSpPr>
          <p:cNvPr id="209" name="Shape 209"/>
          <p:cNvSpPr txBox="1"/>
          <p:nvPr/>
        </p:nvSpPr>
        <p:spPr>
          <a:xfrm>
            <a:off x="4671391" y="6132996"/>
            <a:ext cx="2246243" cy="3671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Alec Radford</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Optimizing gradient descent</a:t>
            </a:r>
            <a:endParaRPr b="0" i="0" sz="4400" u="none" cap="none" strike="noStrike">
              <a:solidFill>
                <a:schemeClr val="dk1"/>
              </a:solidFill>
              <a:latin typeface="Calibri"/>
              <a:ea typeface="Calibri"/>
              <a:cs typeface="Calibri"/>
              <a:sym typeface="Calibri"/>
            </a:endParaRPr>
          </a:p>
        </p:txBody>
      </p:sp>
      <p:pic>
        <p:nvPicPr>
          <p:cNvPr id="216" name="Shape 216"/>
          <p:cNvPicPr preferRelativeResize="0"/>
          <p:nvPr>
            <p:ph idx="1" type="body"/>
          </p:nvPr>
        </p:nvPicPr>
        <p:blipFill rotWithShape="1">
          <a:blip r:embed="rId3">
            <a:alphaModFix/>
          </a:blip>
          <a:srcRect b="0" l="0" r="0" t="0"/>
          <a:stretch/>
        </p:blipFill>
        <p:spPr>
          <a:xfrm>
            <a:off x="3285761" y="1825625"/>
            <a:ext cx="5620478" cy="4351338"/>
          </a:xfrm>
          <a:prstGeom prst="rect">
            <a:avLst/>
          </a:prstGeom>
          <a:noFill/>
          <a:ln>
            <a:noFill/>
          </a:ln>
        </p:spPr>
      </p:pic>
      <p:sp>
        <p:nvSpPr>
          <p:cNvPr id="217" name="Shape 217"/>
          <p:cNvSpPr txBox="1"/>
          <p:nvPr/>
        </p:nvSpPr>
        <p:spPr>
          <a:xfrm>
            <a:off x="5128592" y="6311900"/>
            <a:ext cx="2246243" cy="3671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Alec Radford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838200" y="979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Artificial Intelligence?</a:t>
            </a:r>
            <a:endParaRPr b="0" i="0" sz="4400" u="none" cap="none" strike="noStrike">
              <a:solidFill>
                <a:schemeClr val="dk1"/>
              </a:solidFill>
              <a:latin typeface="Calibri"/>
              <a:ea typeface="Calibri"/>
              <a:cs typeface="Calibri"/>
              <a:sym typeface="Calibri"/>
            </a:endParaRPr>
          </a:p>
        </p:txBody>
      </p:sp>
      <p:pic>
        <p:nvPicPr>
          <p:cNvPr id="94" name="Shape 94"/>
          <p:cNvPicPr preferRelativeResize="0"/>
          <p:nvPr/>
        </p:nvPicPr>
        <p:blipFill rotWithShape="1">
          <a:blip r:embed="rId3">
            <a:alphaModFix/>
          </a:blip>
          <a:srcRect b="0" l="0" r="0" t="0"/>
          <a:stretch/>
        </p:blipFill>
        <p:spPr>
          <a:xfrm>
            <a:off x="743020" y="1116380"/>
            <a:ext cx="5352980" cy="5522646"/>
          </a:xfrm>
          <a:prstGeom prst="rect">
            <a:avLst/>
          </a:prstGeom>
          <a:noFill/>
          <a:ln>
            <a:noFill/>
          </a:ln>
        </p:spPr>
      </p:pic>
      <p:sp>
        <p:nvSpPr>
          <p:cNvPr id="95" name="Shape 95"/>
          <p:cNvSpPr txBox="1"/>
          <p:nvPr/>
        </p:nvSpPr>
        <p:spPr>
          <a:xfrm>
            <a:off x="7826231" y="3092873"/>
            <a:ext cx="397002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AI is not just machine learning, and machine learning is not just deep learning!</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838200" y="106514"/>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types of data: Text data</a:t>
            </a:r>
            <a:endParaRPr b="0" i="0" sz="4400" u="none" cap="none" strike="noStrike">
              <a:solidFill>
                <a:schemeClr val="dk1"/>
              </a:solidFill>
              <a:latin typeface="Calibri"/>
              <a:ea typeface="Calibri"/>
              <a:cs typeface="Calibri"/>
              <a:sym typeface="Calibri"/>
            </a:endParaRPr>
          </a:p>
        </p:txBody>
      </p:sp>
      <p:pic>
        <p:nvPicPr>
          <p:cNvPr id="101" name="Shape 101"/>
          <p:cNvPicPr preferRelativeResize="0"/>
          <p:nvPr/>
        </p:nvPicPr>
        <p:blipFill rotWithShape="1">
          <a:blip r:embed="rId3">
            <a:alphaModFix/>
          </a:blip>
          <a:srcRect b="0" l="0" r="0" t="0"/>
          <a:stretch/>
        </p:blipFill>
        <p:spPr>
          <a:xfrm>
            <a:off x="3133774" y="1491916"/>
            <a:ext cx="5924452" cy="4591451"/>
          </a:xfrm>
          <a:prstGeom prst="rect">
            <a:avLst/>
          </a:prstGeom>
          <a:noFill/>
          <a:ln>
            <a:noFill/>
          </a:ln>
        </p:spPr>
      </p:pic>
      <p:sp>
        <p:nvSpPr>
          <p:cNvPr id="102" name="Shape 102"/>
          <p:cNvSpPr txBox="1"/>
          <p:nvPr/>
        </p:nvSpPr>
        <p:spPr>
          <a:xfrm>
            <a:off x="3848668" y="6203045"/>
            <a:ext cx="59244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a:t>
            </a:r>
            <a:r>
              <a:rPr lang="en-US" sz="1800" u="sng">
                <a:solidFill>
                  <a:schemeClr val="hlink"/>
                </a:solidFill>
                <a:latin typeface="Calibri"/>
                <a:ea typeface="Calibri"/>
                <a:cs typeface="Calibri"/>
                <a:sym typeface="Calibri"/>
                <a:hlinkClick r:id="rId4"/>
              </a:rPr>
              <a:t>https://nlp.stanford.edu/projects/glove/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types of data: Time Series Data </a:t>
            </a:r>
            <a:endParaRPr b="0" i="0" sz="4400" u="none" cap="none" strike="noStrike">
              <a:solidFill>
                <a:schemeClr val="dk1"/>
              </a:solidFill>
              <a:latin typeface="Calibri"/>
              <a:ea typeface="Calibri"/>
              <a:cs typeface="Calibri"/>
              <a:sym typeface="Calibri"/>
            </a:endParaRPr>
          </a:p>
        </p:txBody>
      </p:sp>
      <p:pic>
        <p:nvPicPr>
          <p:cNvPr id="108" name="Shape 108"/>
          <p:cNvPicPr preferRelativeResize="0"/>
          <p:nvPr>
            <p:ph idx="1" type="body"/>
          </p:nvPr>
        </p:nvPicPr>
        <p:blipFill rotWithShape="1">
          <a:blip r:embed="rId3">
            <a:alphaModFix/>
          </a:blip>
          <a:srcRect b="0" l="0" r="0" t="0"/>
          <a:stretch/>
        </p:blipFill>
        <p:spPr>
          <a:xfrm>
            <a:off x="1200745" y="1825625"/>
            <a:ext cx="9790510"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types of data: Image Data </a:t>
            </a:r>
            <a:endParaRPr b="0" i="0" sz="4400" u="none" cap="none" strike="noStrike">
              <a:solidFill>
                <a:schemeClr val="dk1"/>
              </a:solidFill>
              <a:latin typeface="Calibri"/>
              <a:ea typeface="Calibri"/>
              <a:cs typeface="Calibri"/>
              <a:sym typeface="Calibri"/>
            </a:endParaRPr>
          </a:p>
        </p:txBody>
      </p:sp>
      <p:pic>
        <p:nvPicPr>
          <p:cNvPr id="114" name="Shape 114"/>
          <p:cNvPicPr preferRelativeResize="0"/>
          <p:nvPr>
            <p:ph idx="1" type="body"/>
          </p:nvPr>
        </p:nvPicPr>
        <p:blipFill rotWithShape="1">
          <a:blip r:embed="rId3">
            <a:alphaModFix/>
          </a:blip>
          <a:srcRect b="0" l="0" r="0" t="0"/>
          <a:stretch/>
        </p:blipFill>
        <p:spPr>
          <a:xfrm>
            <a:off x="3641084" y="1825625"/>
            <a:ext cx="4909831"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types of data: Spatio-temporal Data </a:t>
            </a:r>
            <a:endParaRPr b="0" i="0" sz="4400" u="none" cap="none" strike="noStrike">
              <a:solidFill>
                <a:schemeClr val="dk1"/>
              </a:solidFill>
              <a:latin typeface="Calibri"/>
              <a:ea typeface="Calibri"/>
              <a:cs typeface="Calibri"/>
              <a:sym typeface="Calibri"/>
            </a:endParaRPr>
          </a:p>
        </p:txBody>
      </p:sp>
      <p:pic>
        <p:nvPicPr>
          <p:cNvPr id="120" name="Shape 120"/>
          <p:cNvPicPr preferRelativeResize="0"/>
          <p:nvPr>
            <p:ph idx="1" type="body"/>
          </p:nvPr>
        </p:nvPicPr>
        <p:blipFill rotWithShape="1">
          <a:blip r:embed="rId3">
            <a:alphaModFix/>
          </a:blip>
          <a:srcRect b="0" l="0" r="0" t="0"/>
          <a:stretch/>
        </p:blipFill>
        <p:spPr>
          <a:xfrm>
            <a:off x="3198136" y="1825625"/>
            <a:ext cx="5795727"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38199"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Science Workflow</a:t>
            </a:r>
            <a:endParaRPr b="0" i="0" sz="4400" u="none" cap="none" strike="noStrike">
              <a:solidFill>
                <a:schemeClr val="dk1"/>
              </a:solidFill>
              <a:latin typeface="Calibri"/>
              <a:ea typeface="Calibri"/>
              <a:cs typeface="Calibri"/>
              <a:sym typeface="Calibri"/>
            </a:endParaRPr>
          </a:p>
        </p:txBody>
      </p:sp>
      <p:pic>
        <p:nvPicPr>
          <p:cNvPr id="126" name="Shape 126"/>
          <p:cNvPicPr preferRelativeResize="0"/>
          <p:nvPr>
            <p:ph idx="1" type="body"/>
          </p:nvPr>
        </p:nvPicPr>
        <p:blipFill rotWithShape="1">
          <a:blip r:embed="rId3">
            <a:alphaModFix/>
          </a:blip>
          <a:srcRect b="0" l="0" r="0" t="0"/>
          <a:stretch/>
        </p:blipFill>
        <p:spPr>
          <a:xfrm>
            <a:off x="3815785" y="1013367"/>
            <a:ext cx="4560427" cy="5711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838200" y="70051"/>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Supervised vs Unsupervised Learning</a:t>
            </a:r>
            <a:endParaRPr b="0" i="0" sz="4400" u="none" cap="none" strike="noStrike">
              <a:solidFill>
                <a:schemeClr val="dk1"/>
              </a:solidFill>
              <a:latin typeface="Calibri"/>
              <a:ea typeface="Calibri"/>
              <a:cs typeface="Calibri"/>
              <a:sym typeface="Calibri"/>
            </a:endParaRPr>
          </a:p>
        </p:txBody>
      </p:sp>
      <p:pic>
        <p:nvPicPr>
          <p:cNvPr id="132" name="Shape 132"/>
          <p:cNvPicPr preferRelativeResize="0"/>
          <p:nvPr/>
        </p:nvPicPr>
        <p:blipFill rotWithShape="1">
          <a:blip r:embed="rId3">
            <a:alphaModFix/>
          </a:blip>
          <a:srcRect b="0" l="0" r="0" t="0"/>
          <a:stretch/>
        </p:blipFill>
        <p:spPr>
          <a:xfrm>
            <a:off x="0" y="1395614"/>
            <a:ext cx="12192000" cy="52554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Supervised Learning Process</a:t>
            </a:r>
            <a:endParaRPr b="0" i="0" sz="4400" u="none" cap="none" strike="noStrike">
              <a:solidFill>
                <a:schemeClr val="dk1"/>
              </a:solidFill>
              <a:latin typeface="Calibri"/>
              <a:ea typeface="Calibri"/>
              <a:cs typeface="Calibri"/>
              <a:sym typeface="Calibri"/>
            </a:endParaRPr>
          </a:p>
        </p:txBody>
      </p:sp>
      <p:pic>
        <p:nvPicPr>
          <p:cNvPr id="138" name="Shape 138"/>
          <p:cNvPicPr preferRelativeResize="0"/>
          <p:nvPr>
            <p:ph idx="1" type="body"/>
          </p:nvPr>
        </p:nvPicPr>
        <p:blipFill rotWithShape="1">
          <a:blip r:embed="rId3">
            <a:alphaModFix/>
          </a:blip>
          <a:srcRect b="0" l="0" r="0" t="0"/>
          <a:stretch/>
        </p:blipFill>
        <p:spPr>
          <a:xfrm>
            <a:off x="2832496" y="1825625"/>
            <a:ext cx="6527007"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