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71" r:id="rId4"/>
    <p:sldId id="272" r:id="rId5"/>
    <p:sldId id="294" r:id="rId6"/>
    <p:sldId id="297" r:id="rId7"/>
    <p:sldId id="289" r:id="rId8"/>
    <p:sldId id="280" r:id="rId9"/>
    <p:sldId id="296" r:id="rId10"/>
    <p:sldId id="281" r:id="rId11"/>
    <p:sldId id="283" r:id="rId12"/>
    <p:sldId id="298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F4FF"/>
    <a:srgbClr val="99FF99"/>
    <a:srgbClr val="2FFFFA"/>
    <a:srgbClr val="5BE4FF"/>
    <a:srgbClr val="21C5FF"/>
    <a:srgbClr val="FCF37A"/>
    <a:srgbClr val="FFFA9F"/>
    <a:srgbClr val="53FF53"/>
    <a:srgbClr val="58CC58"/>
    <a:srgbClr val="9BE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77386" autoAdjust="0"/>
  </p:normalViewPr>
  <p:slideViewPr>
    <p:cSldViewPr snapToGrid="0">
      <p:cViewPr varScale="1">
        <p:scale>
          <a:sx n="64" d="100"/>
          <a:sy n="64" d="100"/>
        </p:scale>
        <p:origin x="15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D0FCCC-2E12-4981-A7DB-5BC53ABEBD0D}" type="datetime1">
              <a:rPr lang="en-GB" smtClean="0"/>
              <a:t>08/10/2024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D529299-61FF-4B93-ADA6-2FD5975D62F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236411-0800-4060-B85C-4293B9676E65}" type="datetime1">
              <a:rPr lang="en-GB" noProof="0" smtClean="0"/>
              <a:t>08/10/2024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849E9A-41F7-4779-A581-48A7C374A227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Buon</a:t>
            </a:r>
            <a:r>
              <a:rPr lang="en-GB" dirty="0"/>
              <a:t> </a:t>
            </a:r>
            <a:r>
              <a:rPr lang="en-GB" dirty="0" err="1"/>
              <a:t>pomeriggio</a:t>
            </a:r>
            <a:r>
              <a:rPr lang="en-GB" dirty="0"/>
              <a:t> a tutti.</a:t>
            </a:r>
          </a:p>
          <a:p>
            <a:endParaRPr lang="en-GB" dirty="0"/>
          </a:p>
          <a:p>
            <a:r>
              <a:rPr lang="en-GB" dirty="0"/>
              <a:t>La </a:t>
            </a:r>
            <a:r>
              <a:rPr lang="en-GB" dirty="0" err="1"/>
              <a:t>mia</a:t>
            </a:r>
            <a:r>
              <a:rPr lang="en-GB" dirty="0"/>
              <a:t> </a:t>
            </a:r>
            <a:r>
              <a:rPr lang="en-GB" dirty="0" err="1"/>
              <a:t>tesi</a:t>
            </a:r>
            <a:r>
              <a:rPr lang="en-GB" dirty="0"/>
              <a:t> </a:t>
            </a:r>
            <a:r>
              <a:rPr lang="en-GB" dirty="0" err="1"/>
              <a:t>approccia</a:t>
            </a:r>
            <a:r>
              <a:rPr lang="en-GB" dirty="0"/>
              <a:t> un classico </a:t>
            </a:r>
            <a:r>
              <a:rPr lang="en-GB" dirty="0" err="1"/>
              <a:t>problema</a:t>
            </a:r>
            <a:r>
              <a:rPr lang="en-GB" dirty="0"/>
              <a:t> di computer vision, la </a:t>
            </a:r>
            <a:r>
              <a:rPr lang="en-GB" dirty="0" err="1"/>
              <a:t>classificazione</a:t>
            </a:r>
            <a:r>
              <a:rPr lang="en-GB" dirty="0"/>
              <a:t> di </a:t>
            </a:r>
            <a:r>
              <a:rPr lang="en-GB" dirty="0" err="1"/>
              <a:t>immagini</a:t>
            </a:r>
            <a:r>
              <a:rPr lang="en-GB" dirty="0"/>
              <a:t>, con </a:t>
            </a:r>
            <a:r>
              <a:rPr lang="en-GB" dirty="0" err="1"/>
              <a:t>modelli</a:t>
            </a:r>
            <a:r>
              <a:rPr lang="en-GB" dirty="0"/>
              <a:t> </a:t>
            </a:r>
            <a:r>
              <a:rPr lang="en-GB" dirty="0" err="1"/>
              <a:t>derivanti</a:t>
            </a:r>
            <a:r>
              <a:rPr lang="en-GB" dirty="0"/>
              <a:t> </a:t>
            </a:r>
            <a:r>
              <a:rPr lang="en-GB" dirty="0" err="1"/>
              <a:t>dallo</a:t>
            </a:r>
            <a:r>
              <a:rPr lang="en-GB" dirty="0"/>
              <a:t> studio del NLP - natural language processing </a:t>
            </a:r>
            <a:r>
              <a:rPr lang="en-GB" dirty="0" err="1"/>
              <a:t>ovvero</a:t>
            </a:r>
            <a:r>
              <a:rPr lang="en-GB" dirty="0"/>
              <a:t> I LLM.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381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Continua la perdita di accuratezza seguendo la complessità del compito di classificazione.</a:t>
            </a:r>
          </a:p>
          <a:p>
            <a:br>
              <a:rPr lang="it-IT" dirty="0"/>
            </a:br>
            <a:r>
              <a:rPr lang="it-IT" dirty="0"/>
              <a:t>Infine nella classificazione a 1000 vie, quindi con un compito di classificazione la cui difficoltà è alla pari con i benchmark di computer vision compariamo i modelli Gwen2-VL e GPT-4o.</a:t>
            </a:r>
          </a:p>
          <a:p>
            <a:endParaRPr lang="en-GB" dirty="0"/>
          </a:p>
          <a:p>
            <a:r>
              <a:rPr lang="en-GB" dirty="0"/>
              <a:t>Gwen2-VL ha </a:t>
            </a:r>
            <a:r>
              <a:rPr lang="en-GB" dirty="0" err="1"/>
              <a:t>difficoltà</a:t>
            </a:r>
            <a:r>
              <a:rPr lang="en-GB" dirty="0"/>
              <a:t> a </a:t>
            </a:r>
            <a:r>
              <a:rPr lang="en-GB" dirty="0" err="1"/>
              <a:t>navigare</a:t>
            </a:r>
            <a:r>
              <a:rPr lang="en-GB" dirty="0"/>
              <a:t> in un </a:t>
            </a:r>
            <a:r>
              <a:rPr lang="en-GB" dirty="0" err="1"/>
              <a:t>così</a:t>
            </a:r>
            <a:r>
              <a:rPr lang="en-GB" dirty="0"/>
              <a:t> </a:t>
            </a:r>
            <a:r>
              <a:rPr lang="en-GB" dirty="0" err="1"/>
              <a:t>ampio</a:t>
            </a:r>
            <a:r>
              <a:rPr lang="en-GB" dirty="0"/>
              <a:t> set di </a:t>
            </a:r>
            <a:r>
              <a:rPr lang="en-GB" dirty="0" err="1"/>
              <a:t>possibili</a:t>
            </a:r>
            <a:r>
              <a:rPr lang="en-GB" dirty="0"/>
              <a:t> </a:t>
            </a:r>
            <a:r>
              <a:rPr lang="en-GB" dirty="0" err="1"/>
              <a:t>categorie</a:t>
            </a:r>
            <a:r>
              <a:rPr lang="en-GB" dirty="0"/>
              <a:t> per </a:t>
            </a:r>
            <a:r>
              <a:rPr lang="en-GB" dirty="0" err="1"/>
              <a:t>l’immagine</a:t>
            </a:r>
            <a:r>
              <a:rPr lang="en-GB" dirty="0"/>
              <a:t> in input.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en-GB" noProof="0" smtClean="0"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93706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La discussion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dei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risultati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ottenuti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con GPT è fortemente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limitata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per la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sua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natura closed source.</a:t>
            </a:r>
          </a:p>
          <a:p>
            <a:pPr algn="l"/>
            <a:endParaRPr lang="it-IT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171450" indent="-171450" algn="l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VLMs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generalmente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ancora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indiero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rispetto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modelli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classici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di Computer Vision.</a:t>
            </a:r>
          </a:p>
          <a:p>
            <a:pPr marL="171450" indent="-171450" algn="l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GPT4o 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particolare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mostra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sia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possible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una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convergenza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verso performance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migliori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ma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ottenere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risultati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ottimali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della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classica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CV è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tutto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da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dimostrare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Future Research:</a:t>
            </a:r>
            <a:endParaRPr lang="it-IT" dirty="0"/>
          </a:p>
          <a:p>
            <a:pPr marL="171450" indent="-171450" algn="l">
              <a:buFont typeface="Wingdings" panose="05000000000000000000" pitchFamily="2" charset="2"/>
              <a:buChar char="è"/>
            </a:pPr>
            <a:r>
              <a:rPr lang="it-IT" dirty="0"/>
              <a:t>[</a:t>
            </a:r>
            <a:r>
              <a:rPr lang="it-IT" dirty="0" err="1"/>
              <a:t>finetuning</a:t>
            </a:r>
            <a:r>
              <a:rPr lang="it-IT" dirty="0"/>
              <a:t>]</a:t>
            </a:r>
          </a:p>
          <a:p>
            <a:pPr marL="171450" indent="-171450" algn="l">
              <a:buFont typeface="Wingdings" panose="05000000000000000000" pitchFamily="2" charset="2"/>
              <a:buChar char="è"/>
            </a:pPr>
            <a:r>
              <a:rPr lang="it-IT" dirty="0"/>
              <a:t>[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]</a:t>
            </a:r>
          </a:p>
          <a:p>
            <a:pPr marL="171450" indent="-171450" algn="l">
              <a:buFont typeface="Wingdings" panose="05000000000000000000" pitchFamily="2" charset="2"/>
              <a:buChar char="è"/>
            </a:pPr>
            <a:endParaRPr lang="it-IT" dirty="0"/>
          </a:p>
          <a:p>
            <a:pPr marL="0" indent="0" algn="l">
              <a:buFont typeface="Wingdings" panose="05000000000000000000" pitchFamily="2" charset="2"/>
              <a:buNone/>
            </a:pPr>
            <a:r>
              <a:rPr lang="it-IT" dirty="0"/>
              <a:t>Su questa linea le raccomandazioni di futura ricerca sono su training o fine tuning dei modelli su dataset specifici sulla classificazione di immagini</a:t>
            </a:r>
          </a:p>
          <a:p>
            <a:pPr marL="0" indent="0" algn="l">
              <a:buFont typeface="Wingdings" panose="05000000000000000000" pitchFamily="2" charset="2"/>
              <a:buNone/>
            </a:pPr>
            <a:r>
              <a:rPr lang="it-IT" dirty="0"/>
              <a:t>Inoltre ricercare architetture in grado di derivare maggiori informazioni visive.</a:t>
            </a:r>
          </a:p>
          <a:p>
            <a:pPr marL="0" indent="0" algn="l">
              <a:buFont typeface="Wingdings" panose="05000000000000000000" pitchFamily="2" charset="2"/>
              <a:buNone/>
            </a:pPr>
            <a:r>
              <a:rPr lang="it-IT" dirty="0"/>
              <a:t>E estendere la ricerca all’Object </a:t>
            </a:r>
            <a:r>
              <a:rPr lang="it-IT" dirty="0" err="1"/>
              <a:t>Detection</a:t>
            </a:r>
            <a:r>
              <a:rPr lang="it-IT" dirty="0"/>
              <a:t>.</a:t>
            </a:r>
          </a:p>
          <a:p>
            <a:pPr marL="0" indent="0" algn="l">
              <a:buFont typeface="Wingdings" panose="05000000000000000000" pitchFamily="2" charset="2"/>
              <a:buNone/>
            </a:pPr>
            <a:endParaRPr lang="it-IT" dirty="0"/>
          </a:p>
          <a:p>
            <a:pPr marL="0" indent="0" algn="l">
              <a:buFont typeface="Wingdings" panose="05000000000000000000" pitchFamily="2" charset="2"/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en-GB" noProof="0" smtClean="0"/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39753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La discussion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dei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risultati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ottenuti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con GPT è fortemente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limitata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per la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sua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natura closed source.</a:t>
            </a:r>
          </a:p>
          <a:p>
            <a:pPr algn="l"/>
            <a:endParaRPr lang="it-IT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171450" indent="-171450" algn="l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VLMs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generalmente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ancora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indiero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rispetto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modelli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classici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di Computer Vision.</a:t>
            </a:r>
          </a:p>
          <a:p>
            <a:pPr marL="171450" indent="-171450" algn="l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GPT4o 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particolare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mostra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sia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possible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una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convergenza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verso performance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migliori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ma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ottenere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risultati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ottimali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della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classica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CV è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tutto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da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dimostrare</a:t>
            </a: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Future Research:</a:t>
            </a:r>
            <a:endParaRPr lang="it-IT" dirty="0"/>
          </a:p>
          <a:p>
            <a:pPr marL="171450" indent="-171450" algn="l">
              <a:buFont typeface="Wingdings" panose="05000000000000000000" pitchFamily="2" charset="2"/>
              <a:buChar char="è"/>
            </a:pPr>
            <a:r>
              <a:rPr lang="it-IT" dirty="0"/>
              <a:t>[</a:t>
            </a:r>
            <a:r>
              <a:rPr lang="it-IT" dirty="0" err="1"/>
              <a:t>finetuning</a:t>
            </a:r>
            <a:r>
              <a:rPr lang="it-IT" dirty="0"/>
              <a:t>]</a:t>
            </a:r>
          </a:p>
          <a:p>
            <a:pPr marL="171450" indent="-171450" algn="l">
              <a:buFont typeface="Wingdings" panose="05000000000000000000" pitchFamily="2" charset="2"/>
              <a:buChar char="è"/>
            </a:pPr>
            <a:r>
              <a:rPr lang="it-IT" dirty="0"/>
              <a:t>[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]</a:t>
            </a:r>
          </a:p>
          <a:p>
            <a:pPr marL="171450" indent="-171450" algn="l">
              <a:buFont typeface="Wingdings" panose="05000000000000000000" pitchFamily="2" charset="2"/>
              <a:buChar char="è"/>
            </a:pPr>
            <a:endParaRPr lang="it-IT" dirty="0"/>
          </a:p>
          <a:p>
            <a:pPr marL="0" indent="0" algn="l">
              <a:buFont typeface="Wingdings" panose="05000000000000000000" pitchFamily="2" charset="2"/>
              <a:buNone/>
            </a:pPr>
            <a:r>
              <a:rPr lang="it-IT" dirty="0"/>
              <a:t>Su questa linea le raccomandazioni di futura ricerca sono su training o fine tuning dei modelli su dataset specifici sulla classificazione di immagini</a:t>
            </a:r>
          </a:p>
          <a:p>
            <a:pPr marL="0" indent="0" algn="l">
              <a:buFont typeface="Wingdings" panose="05000000000000000000" pitchFamily="2" charset="2"/>
              <a:buNone/>
            </a:pPr>
            <a:r>
              <a:rPr lang="it-IT" dirty="0"/>
              <a:t>Inoltre ricercare architetture in grado di derivare maggiori informazioni visive.</a:t>
            </a:r>
          </a:p>
          <a:p>
            <a:pPr marL="0" indent="0" algn="l">
              <a:buFont typeface="Wingdings" panose="05000000000000000000" pitchFamily="2" charset="2"/>
              <a:buNone/>
            </a:pPr>
            <a:r>
              <a:rPr lang="it-IT" dirty="0"/>
              <a:t>E estendere la ricerca all’Object </a:t>
            </a:r>
            <a:r>
              <a:rPr lang="it-IT" dirty="0" err="1"/>
              <a:t>Detection</a:t>
            </a:r>
            <a:r>
              <a:rPr lang="it-IT" dirty="0"/>
              <a:t>.</a:t>
            </a:r>
          </a:p>
          <a:p>
            <a:pPr marL="0" indent="0" algn="l">
              <a:buFont typeface="Wingdings" panose="05000000000000000000" pitchFamily="2" charset="2"/>
              <a:buNone/>
            </a:pPr>
            <a:endParaRPr lang="it-IT" dirty="0"/>
          </a:p>
          <a:p>
            <a:pPr marL="0" indent="0" algn="l">
              <a:buFont typeface="Wingdings" panose="05000000000000000000" pitchFamily="2" charset="2"/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en-GB" noProof="0" smtClean="0"/>
              <a:t>12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67191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noProof="0" dirty="0"/>
              <a:t>La ricerca sui Large Language Models negli ultimi due anni ha prodotto, partendo dalla struttura dei LLM, modelli capaci di multimodalità e quindi in grado di elaborare input testuali e visivi.</a:t>
            </a:r>
          </a:p>
          <a:p>
            <a:r>
              <a:rPr lang="it-IT" noProof="0" dirty="0"/>
              <a:t>Grazie all’aggiunta di “vision encoder”, ovvero un algoritmo di ML che estrapoli informazioni visive dalle immagini fornite.</a:t>
            </a:r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en-GB" noProof="0" smtClean="0"/>
              <a:t>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91724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La </a:t>
            </a:r>
            <a:r>
              <a:rPr lang="en-GB" dirty="0" err="1"/>
              <a:t>domanda</a:t>
            </a:r>
            <a:r>
              <a:rPr lang="en-GB" dirty="0"/>
              <a:t> di </a:t>
            </a:r>
            <a:r>
              <a:rPr lang="en-GB" dirty="0" err="1"/>
              <a:t>questo</a:t>
            </a:r>
            <a:r>
              <a:rPr lang="en-GB" dirty="0"/>
              <a:t> studio è </a:t>
            </a:r>
            <a:r>
              <a:rPr lang="en-GB" dirty="0" err="1"/>
              <a:t>quindi</a:t>
            </a:r>
            <a:r>
              <a:rPr lang="en-GB" dirty="0"/>
              <a:t> qual è la </a:t>
            </a:r>
            <a:r>
              <a:rPr lang="en-GB" dirty="0" err="1"/>
              <a:t>prestazione</a:t>
            </a:r>
            <a:r>
              <a:rPr lang="en-GB" dirty="0"/>
              <a:t> di </a:t>
            </a:r>
            <a:r>
              <a:rPr lang="en-GB" dirty="0" err="1"/>
              <a:t>questi</a:t>
            </a:r>
            <a:r>
              <a:rPr lang="en-GB" dirty="0"/>
              <a:t> </a:t>
            </a:r>
            <a:r>
              <a:rPr lang="en-GB" dirty="0" err="1"/>
              <a:t>modelli</a:t>
            </a:r>
            <a:r>
              <a:rPr lang="en-GB" dirty="0"/>
              <a:t> se </a:t>
            </a:r>
            <a:r>
              <a:rPr lang="en-GB" dirty="0" err="1"/>
              <a:t>confinati</a:t>
            </a:r>
            <a:r>
              <a:rPr lang="en-GB" dirty="0"/>
              <a:t> in un </a:t>
            </a:r>
            <a:r>
              <a:rPr lang="en-GB" dirty="0" err="1"/>
              <a:t>problema</a:t>
            </a:r>
            <a:r>
              <a:rPr lang="en-GB" dirty="0"/>
              <a:t> di computer vision classico e </a:t>
            </a:r>
            <a:r>
              <a:rPr lang="en-GB" dirty="0" err="1"/>
              <a:t>quindi</a:t>
            </a:r>
            <a:r>
              <a:rPr lang="en-GB" dirty="0"/>
              <a:t> se </a:t>
            </a: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usati</a:t>
            </a:r>
            <a:r>
              <a:rPr lang="en-GB" dirty="0"/>
              <a:t> come </a:t>
            </a:r>
            <a:r>
              <a:rPr lang="en-GB" dirty="0" err="1"/>
              <a:t>classificatori</a:t>
            </a:r>
            <a:r>
              <a:rPr lang="en-GB" dirty="0"/>
              <a:t> di </a:t>
            </a:r>
            <a:r>
              <a:rPr lang="en-GB" dirty="0" err="1"/>
              <a:t>immagini</a:t>
            </a:r>
            <a:r>
              <a:rPr lang="en-GB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en-GB" noProof="0" smtClean="0"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4746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rispondere a questa domanda ho condotto una serie di esperimenti di classificazione con diversa complessità.</a:t>
            </a:r>
          </a:p>
          <a:p>
            <a:endParaRPr lang="it-IT" dirty="0"/>
          </a:p>
          <a:p>
            <a:r>
              <a:rPr lang="it-IT" dirty="0"/>
              <a:t>Chiariamo cosa intendiamo per classificazione di immagini.</a:t>
            </a:r>
          </a:p>
          <a:p>
            <a:r>
              <a:rPr lang="it-IT" dirty="0"/>
              <a:t>- Nel machine learning, l'assegnazione di dati di input, nel nostro caso immagini, a categorie o classi predefinite.</a:t>
            </a:r>
          </a:p>
          <a:p>
            <a:endParaRPr lang="it-IT" dirty="0"/>
          </a:p>
          <a:p>
            <a:r>
              <a:rPr lang="it-IT" dirty="0"/>
              <a:t>Modelli: La gamma di modelli utilizzati spazia tra opzioni open source come le famiglie di modelli </a:t>
            </a:r>
            <a:r>
              <a:rPr lang="it-IT" dirty="0" err="1"/>
              <a:t>LLaVA</a:t>
            </a:r>
            <a:r>
              <a:rPr lang="it-IT" dirty="0"/>
              <a:t>, Qwen2-VL e modelli </a:t>
            </a:r>
            <a:r>
              <a:rPr lang="it-IT" dirty="0" err="1"/>
              <a:t>closed</a:t>
            </a:r>
            <a:r>
              <a:rPr lang="it-IT" dirty="0"/>
              <a:t> source come la famiglia di GPT e Claude 3.</a:t>
            </a:r>
          </a:p>
          <a:p>
            <a:endParaRPr lang="it-IT" dirty="0"/>
          </a:p>
          <a:p>
            <a:r>
              <a:rPr lang="it-IT" dirty="0"/>
              <a:t>Immagini: ho utilizzato una partizione dello split di validazione del dataset </a:t>
            </a:r>
            <a:r>
              <a:rPr lang="it-IT" dirty="0" err="1"/>
              <a:t>ImageNet</a:t>
            </a:r>
            <a:r>
              <a:rPr lang="it-IT" dirty="0"/>
              <a:t> 2012. Un dataset ampiamente utilizzato nella ricerca per Computer Vision, fornendo un solido punto di riferimento per lo studio. </a:t>
            </a:r>
          </a:p>
          <a:p>
            <a:endParaRPr lang="it-IT" dirty="0"/>
          </a:p>
          <a:p>
            <a:r>
              <a:rPr lang="it-IT" dirty="0"/>
              <a:t>Le immagini del dataset sono suddivide su 1000 classi e in base a quante classi vengono fornite al modello ho regolato la complessità, svolgendo 3 differenti esperimenti: 20ways, 100ways, 1000ways.</a:t>
            </a:r>
          </a:p>
          <a:p>
            <a:endParaRPr lang="it-IT" dirty="0"/>
          </a:p>
          <a:p>
            <a:r>
              <a:rPr lang="it-IT" dirty="0"/>
              <a:t>Nei modelli tradizionali di CV, questo in genere si traduce in un output diretto di un'etichetta o di una classe.</a:t>
            </a:r>
          </a:p>
          <a:p>
            <a:endParaRPr lang="it-IT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00652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Siccome i VLM producono descrizioni e risposte in linguaggio naturale, mentre i classici modelli usati per la classificazione di immagini che portano in output direttamente una label.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Per questi esperimenti è stato elaborato un framework di elaborazione delle risposte, presentato da questi due esempi.</a:t>
            </a:r>
          </a:p>
          <a:p>
            <a:endParaRPr lang="it-IT" dirty="0"/>
          </a:p>
          <a:p>
            <a:r>
              <a:rPr lang="it-IT" dirty="0"/>
              <a:t>Pattern di risposta regolare: riprende la domanda fornita in input e definisce chiaramente la classe di appartenenza dell’immagine.</a:t>
            </a:r>
          </a:p>
          <a:p>
            <a:r>
              <a:rPr lang="it-IT" dirty="0"/>
              <a:t>Pattern di </a:t>
            </a:r>
            <a:r>
              <a:rPr lang="it-IT" dirty="0" err="1"/>
              <a:t>rispossta</a:t>
            </a:r>
            <a:r>
              <a:rPr lang="it-IT" dirty="0"/>
              <a:t> irregolare: l’output testuale del modello non aderisce al pattern di risposta standard.</a:t>
            </a:r>
          </a:p>
          <a:p>
            <a:r>
              <a:rPr lang="it-IT" dirty="0"/>
              <a:t>	Quindi, per la definizione del task di image </a:t>
            </a:r>
            <a:r>
              <a:rPr lang="it-IT" dirty="0" err="1"/>
              <a:t>classification</a:t>
            </a:r>
            <a:r>
              <a:rPr lang="it-IT" dirty="0"/>
              <a:t>, è necessario collegare la risposta del modello ad una delle candidate label in ingresso.</a:t>
            </a:r>
          </a:p>
          <a:p>
            <a:r>
              <a:rPr lang="it-IT" dirty="0"/>
              <a:t>	Tramite un secondo modello di </a:t>
            </a:r>
            <a:r>
              <a:rPr lang="it-IT" dirty="0" err="1"/>
              <a:t>natural</a:t>
            </a:r>
            <a:r>
              <a:rPr lang="it-IT" dirty="0"/>
              <a:t> </a:t>
            </a:r>
            <a:r>
              <a:rPr lang="it-IT" dirty="0" err="1"/>
              <a:t>language</a:t>
            </a:r>
            <a:r>
              <a:rPr lang="it-IT" dirty="0"/>
              <a:t> processing «</a:t>
            </a:r>
            <a:r>
              <a:rPr lang="it-IT" b="1" dirty="0"/>
              <a:t>BART</a:t>
            </a:r>
            <a:r>
              <a:rPr lang="it-IT" dirty="0"/>
              <a:t>» viene computata la similarità tra le classi candidate in input e la risposta testuale del modello.</a:t>
            </a:r>
          </a:p>
          <a:p>
            <a:r>
              <a:rPr lang="it-IT" dirty="0"/>
              <a:t>	In questo modo otteniamo la discretizzazione delle risposte testuali del modello.</a:t>
            </a:r>
          </a:p>
          <a:p>
            <a:endParaRPr lang="it-IT" dirty="0"/>
          </a:p>
          <a:p>
            <a:r>
              <a:rPr lang="it-IT" dirty="0"/>
              <a:t>--------------------------------</a:t>
            </a:r>
          </a:p>
          <a:p>
            <a:r>
              <a:rPr lang="it-IT" dirty="0"/>
              <a:t>Per colmare questa lacuna, abbiamo impiegato diverse strategie. Innanzitutto, abbiamo utilizzato il prompt engineering per strutturare l'attività in modo che i VLM potessero comprenderla. Il nostro input ai modelli consisteva in un'immagine insieme a un elenco di etichette candidate. Il prompt chiedeva al modello di identificare la classe più probabile per l'immagine tra le opzioni fornite. Tuttavia, l'output dei VLM è in genere una risposta in linguaggio naturale, non una singola etichetta. Per risolvere questo problema, abbiamo implementato una fase di elaborazione dell'output. Per i modelli che non fornivano costantemente una singola etichetta, abbiamo utilizzato il modello BART, in particolare la variante bart-large-</a:t>
            </a:r>
            <a:r>
              <a:rPr lang="it-IT" dirty="0" err="1"/>
              <a:t>mnli</a:t>
            </a:r>
            <a:r>
              <a:rPr lang="it-IT" dirty="0"/>
              <a:t>. BART ha agito come uno strumento di inferenza del linguaggio naturale, aiutando a limitare l'output del VLM al nostro set chiuso di etichette candidate. Ecco un esempio di come ha funzionato:</a:t>
            </a:r>
          </a:p>
          <a:p>
            <a:r>
              <a:rPr lang="it-IT" dirty="0"/>
              <a:t>Input al VLM: Immagine + "Questa immagine rappresenta un oggetto che appartiene a una delle seguenti classi: [elenco di etichette]. Qual è la classe più probabile?"</a:t>
            </a:r>
          </a:p>
          <a:p>
            <a:r>
              <a:rPr lang="it-IT" dirty="0"/>
              <a:t>Output del VLM: "L'immagine sembra mostrare un cane seduto su un divano". Elaborazione BART: analizza l'output VLM rispetto alle etichette candidate e seleziona la corrispondenza più probabile, ad esempio "Labrador retriever"</a:t>
            </a:r>
          </a:p>
          <a:p>
            <a:r>
              <a:rPr lang="it-IT" dirty="0"/>
              <a:t>Questo approccio ci ha permesso di trasformare le capacità aperte dei VLM in un output di classificazione strutturato.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en-GB" noProof="0" smtClean="0"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7163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en-GB" noProof="0" smtClean="0"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02214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Siccome i VLM producono descrizioni e risposte in linguaggio naturale, mentre i classici modelli usati per la classificazione di immagini che portano in output direttamente una label.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Per questi esperimenti è stato elaborato un framework di elaborazione delle risposte, presentato da questi due esempi.</a:t>
            </a:r>
          </a:p>
          <a:p>
            <a:endParaRPr lang="it-IT" dirty="0"/>
          </a:p>
          <a:p>
            <a:r>
              <a:rPr lang="it-IT" dirty="0"/>
              <a:t>Pattern di risposta regolare: riprende la domanda fornita in input e definisce chiaramente la classe di appartenenza dell’immagine.</a:t>
            </a:r>
          </a:p>
          <a:p>
            <a:r>
              <a:rPr lang="it-IT" dirty="0"/>
              <a:t>Pattern di </a:t>
            </a:r>
            <a:r>
              <a:rPr lang="it-IT" dirty="0" err="1"/>
              <a:t>rispossta</a:t>
            </a:r>
            <a:r>
              <a:rPr lang="it-IT" dirty="0"/>
              <a:t> irregolare: l’output testuale del modello non aderisce al pattern di risposta standard.</a:t>
            </a:r>
          </a:p>
          <a:p>
            <a:r>
              <a:rPr lang="it-IT" dirty="0"/>
              <a:t>	Quindi, per la definizione del task di image </a:t>
            </a:r>
            <a:r>
              <a:rPr lang="it-IT" dirty="0" err="1"/>
              <a:t>classification</a:t>
            </a:r>
            <a:r>
              <a:rPr lang="it-IT" dirty="0"/>
              <a:t>, è necessario collegare la risposta del modello ad una delle candidate label in ingresso.</a:t>
            </a:r>
          </a:p>
          <a:p>
            <a:r>
              <a:rPr lang="it-IT" dirty="0"/>
              <a:t>	Tramite un secondo modello di </a:t>
            </a:r>
            <a:r>
              <a:rPr lang="it-IT" dirty="0" err="1"/>
              <a:t>natural</a:t>
            </a:r>
            <a:r>
              <a:rPr lang="it-IT" dirty="0"/>
              <a:t> </a:t>
            </a:r>
            <a:r>
              <a:rPr lang="it-IT" dirty="0" err="1"/>
              <a:t>language</a:t>
            </a:r>
            <a:r>
              <a:rPr lang="it-IT" dirty="0"/>
              <a:t> processing «</a:t>
            </a:r>
            <a:r>
              <a:rPr lang="it-IT" b="1" dirty="0"/>
              <a:t>BART</a:t>
            </a:r>
            <a:r>
              <a:rPr lang="it-IT" dirty="0"/>
              <a:t>» viene computata la similarità tra le classi candidate in input e la risposta testuale del modello.</a:t>
            </a:r>
          </a:p>
          <a:p>
            <a:r>
              <a:rPr lang="it-IT" dirty="0"/>
              <a:t>	In questo modo otteniamo la discretizzazione delle risposte testuali del modello.</a:t>
            </a:r>
          </a:p>
          <a:p>
            <a:endParaRPr lang="it-IT" dirty="0"/>
          </a:p>
          <a:p>
            <a:r>
              <a:rPr lang="it-IT" dirty="0"/>
              <a:t>--------------------------------</a:t>
            </a:r>
          </a:p>
          <a:p>
            <a:r>
              <a:rPr lang="it-IT" dirty="0"/>
              <a:t>Per colmare questa lacuna, abbiamo impiegato diverse strategie. Innanzitutto, abbiamo utilizzato il prompt engineering per strutturare l'attività in modo che i VLM potessero comprenderla. Il nostro input ai modelli consisteva in un'immagine insieme a un elenco di etichette candidate. Il prompt chiedeva al modello di identificare la classe più probabile per l'immagine tra le opzioni fornite. Tuttavia, l'output dei VLM è in genere una risposta in linguaggio naturale, non una singola etichetta. Per risolvere questo problema, abbiamo implementato una fase di elaborazione dell'output. Per i modelli che non fornivano costantemente una singola etichetta, abbiamo utilizzato il modello BART, in particolare la variante bart-large-</a:t>
            </a:r>
            <a:r>
              <a:rPr lang="it-IT" dirty="0" err="1"/>
              <a:t>mnli</a:t>
            </a:r>
            <a:r>
              <a:rPr lang="it-IT" dirty="0"/>
              <a:t>. BART ha agito come uno strumento di inferenza del linguaggio naturale, aiutando a limitare l'output del VLM al nostro set chiuso di etichette candidate. Ecco un esempio di come ha funzionato:</a:t>
            </a:r>
          </a:p>
          <a:p>
            <a:r>
              <a:rPr lang="it-IT" dirty="0"/>
              <a:t>Input al VLM: Immagine + "Questa immagine rappresenta un oggetto che appartiene a una delle seguenti classi: [elenco di etichette]. Qual è la classe più probabile?"</a:t>
            </a:r>
          </a:p>
          <a:p>
            <a:r>
              <a:rPr lang="it-IT" dirty="0"/>
              <a:t>Output del VLM: "L'immagine sembra mostrare un cane seduto su un divano". Elaborazione BART: analizza l'output VLM rispetto alle etichette candidate e seleziona la corrispondenza più probabile, ad esempio "Labrador retriever"</a:t>
            </a:r>
          </a:p>
          <a:p>
            <a:r>
              <a:rPr lang="it-IT" dirty="0"/>
              <a:t>Questo approccio ci ha permesso di trasformare le capacità aperte dei VLM in un output di classificazione strutturato.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73307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Scalando la complessità del problema di classificazione notiamo nei risultati della classificazione rispetto a 100 classi una notevole perdita di accuratezza nei modelli </a:t>
            </a:r>
          </a:p>
          <a:p>
            <a:r>
              <a:rPr lang="it-IT" dirty="0"/>
              <a:t>Con: </a:t>
            </a:r>
          </a:p>
          <a:p>
            <a:r>
              <a:rPr lang="en-GB" dirty="0" err="1"/>
              <a:t>LLaVA</a:t>
            </a:r>
            <a:r>
              <a:rPr lang="en-GB" dirty="0"/>
              <a:t> 13B (0.85 -&gt; 0.53)</a:t>
            </a:r>
          </a:p>
          <a:p>
            <a:r>
              <a:rPr lang="en-GB" dirty="0" err="1"/>
              <a:t>Qwen</a:t>
            </a:r>
            <a:r>
              <a:rPr lang="en-GB" dirty="0"/>
              <a:t> 2B (0.92 -&gt; 0.75)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Inoltre</a:t>
            </a:r>
            <a:r>
              <a:rPr lang="en-GB" dirty="0"/>
              <a:t> la </a:t>
            </a:r>
            <a:r>
              <a:rPr lang="en-GB" dirty="0" err="1"/>
              <a:t>differenza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</a:t>
            </a:r>
            <a:r>
              <a:rPr lang="en-GB" dirty="0" err="1"/>
              <a:t>LLaVA</a:t>
            </a:r>
            <a:r>
              <a:rPr lang="en-GB" dirty="0"/>
              <a:t> e Gwen2 non è </a:t>
            </a:r>
            <a:r>
              <a:rPr lang="en-GB" dirty="0" err="1"/>
              <a:t>trascurabile</a:t>
            </a:r>
            <a:r>
              <a:rPr lang="en-GB" dirty="0"/>
              <a:t>. Ed è </a:t>
            </a:r>
            <a:r>
              <a:rPr lang="en-GB" dirty="0" err="1"/>
              <a:t>riconducibile</a:t>
            </a:r>
            <a:r>
              <a:rPr lang="en-GB" dirty="0"/>
              <a:t> a </a:t>
            </a:r>
            <a:r>
              <a:rPr lang="en-GB" dirty="0" err="1"/>
              <a:t>svariate</a:t>
            </a:r>
            <a:r>
              <a:rPr lang="en-GB" dirty="0"/>
              <a:t> </a:t>
            </a:r>
            <a:r>
              <a:rPr lang="en-GB" dirty="0" err="1"/>
              <a:t>differenze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due </a:t>
            </a:r>
            <a:r>
              <a:rPr lang="en-GB" dirty="0" err="1"/>
              <a:t>modelli</a:t>
            </a:r>
            <a:r>
              <a:rPr lang="en-GB" dirty="0"/>
              <a:t>, la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rilevante</a:t>
            </a:r>
            <a:r>
              <a:rPr lang="en-GB" dirty="0"/>
              <a:t> è la </a:t>
            </a:r>
            <a:r>
              <a:rPr lang="en-GB" dirty="0" err="1"/>
              <a:t>differenza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</a:t>
            </a:r>
            <a:r>
              <a:rPr lang="en-GB" dirty="0" err="1"/>
              <a:t>paradrigma</a:t>
            </a:r>
            <a:r>
              <a:rPr lang="en-GB" dirty="0"/>
              <a:t> di training.</a:t>
            </a:r>
          </a:p>
          <a:p>
            <a:r>
              <a:rPr lang="en-GB" dirty="0"/>
              <a:t>&gt; Il </a:t>
            </a:r>
            <a:r>
              <a:rPr lang="en-GB" dirty="0" err="1"/>
              <a:t>modello</a:t>
            </a:r>
            <a:r>
              <a:rPr lang="en-GB" dirty="0"/>
              <a:t> </a:t>
            </a:r>
            <a:r>
              <a:rPr lang="en-GB" dirty="0" err="1"/>
              <a:t>LLaVA</a:t>
            </a:r>
            <a:r>
              <a:rPr lang="en-GB" dirty="0"/>
              <a:t> </a:t>
            </a:r>
            <a:r>
              <a:rPr lang="en-GB" dirty="0" err="1"/>
              <a:t>durante</a:t>
            </a:r>
            <a:r>
              <a:rPr lang="en-GB" dirty="0"/>
              <a:t> il training </a:t>
            </a:r>
            <a:r>
              <a:rPr lang="en-GB" dirty="0" err="1"/>
              <a:t>mantiene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parametri</a:t>
            </a:r>
            <a:r>
              <a:rPr lang="en-GB" dirty="0"/>
              <a:t> del vision encoder static (frozen) (non </a:t>
            </a: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cambiati</a:t>
            </a:r>
            <a:r>
              <a:rPr lang="en-GB" dirty="0"/>
              <a:t> rispetto ad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versione</a:t>
            </a:r>
            <a:r>
              <a:rPr lang="en-GB" dirty="0"/>
              <a:t> pretrained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ereditata</a:t>
            </a:r>
            <a:r>
              <a:rPr lang="en-GB" dirty="0"/>
              <a:t>.</a:t>
            </a:r>
          </a:p>
          <a:p>
            <a:r>
              <a:rPr lang="en-GB" dirty="0"/>
              <a:t>&gt; </a:t>
            </a:r>
            <a:r>
              <a:rPr lang="en-GB" dirty="0" err="1"/>
              <a:t>Mentre</a:t>
            </a:r>
            <a:r>
              <a:rPr lang="en-GB" dirty="0"/>
              <a:t> il </a:t>
            </a:r>
            <a:r>
              <a:rPr lang="en-GB" dirty="0" err="1"/>
              <a:t>modello</a:t>
            </a:r>
            <a:r>
              <a:rPr lang="en-GB" dirty="0"/>
              <a:t> Qwen2 include il training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parametri</a:t>
            </a:r>
            <a:r>
              <a:rPr lang="en-GB" dirty="0"/>
              <a:t> del vision encoder.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en-GB" noProof="0" smtClean="0"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09601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Scalando la complessità del problema di classificazione notiamo nei risultati della classificazione rispetto a 100 classi una notevole perdita di accuratezza nei modelli </a:t>
            </a:r>
          </a:p>
          <a:p>
            <a:r>
              <a:rPr lang="it-IT" dirty="0"/>
              <a:t>Con: </a:t>
            </a:r>
          </a:p>
          <a:p>
            <a:r>
              <a:rPr lang="en-GB" dirty="0" err="1"/>
              <a:t>LLaVA</a:t>
            </a:r>
            <a:r>
              <a:rPr lang="en-GB" dirty="0"/>
              <a:t> 13B (0.85 -&gt; 0.53)</a:t>
            </a:r>
          </a:p>
          <a:p>
            <a:r>
              <a:rPr lang="en-GB" dirty="0" err="1"/>
              <a:t>Qwen</a:t>
            </a:r>
            <a:r>
              <a:rPr lang="en-GB" dirty="0"/>
              <a:t> 2B (0.92 -&gt; 0.75)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Inoltre</a:t>
            </a:r>
            <a:r>
              <a:rPr lang="en-GB" dirty="0"/>
              <a:t> la </a:t>
            </a:r>
            <a:r>
              <a:rPr lang="en-GB" dirty="0" err="1"/>
              <a:t>differenza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</a:t>
            </a:r>
            <a:r>
              <a:rPr lang="en-GB" dirty="0" err="1"/>
              <a:t>LLaVA</a:t>
            </a:r>
            <a:r>
              <a:rPr lang="en-GB" dirty="0"/>
              <a:t> e Gwen2 non è </a:t>
            </a:r>
            <a:r>
              <a:rPr lang="en-GB" dirty="0" err="1"/>
              <a:t>trascurabile</a:t>
            </a:r>
            <a:r>
              <a:rPr lang="en-GB" dirty="0"/>
              <a:t>. Ed è </a:t>
            </a:r>
            <a:r>
              <a:rPr lang="en-GB" dirty="0" err="1"/>
              <a:t>riconducibile</a:t>
            </a:r>
            <a:r>
              <a:rPr lang="en-GB" dirty="0"/>
              <a:t> a </a:t>
            </a:r>
            <a:r>
              <a:rPr lang="en-GB" dirty="0" err="1"/>
              <a:t>svariate</a:t>
            </a:r>
            <a:r>
              <a:rPr lang="en-GB" dirty="0"/>
              <a:t> </a:t>
            </a:r>
            <a:r>
              <a:rPr lang="en-GB" dirty="0" err="1"/>
              <a:t>differenze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due </a:t>
            </a:r>
            <a:r>
              <a:rPr lang="en-GB" dirty="0" err="1"/>
              <a:t>modelli</a:t>
            </a:r>
            <a:r>
              <a:rPr lang="en-GB" dirty="0"/>
              <a:t>, la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rilevante</a:t>
            </a:r>
            <a:r>
              <a:rPr lang="en-GB" dirty="0"/>
              <a:t> è la </a:t>
            </a:r>
            <a:r>
              <a:rPr lang="en-GB" dirty="0" err="1"/>
              <a:t>differenza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</a:t>
            </a:r>
            <a:r>
              <a:rPr lang="en-GB" dirty="0" err="1"/>
              <a:t>paradrigma</a:t>
            </a:r>
            <a:r>
              <a:rPr lang="en-GB" dirty="0"/>
              <a:t> di training.</a:t>
            </a:r>
          </a:p>
          <a:p>
            <a:r>
              <a:rPr lang="en-GB" dirty="0"/>
              <a:t>&gt; Il </a:t>
            </a:r>
            <a:r>
              <a:rPr lang="en-GB" dirty="0" err="1"/>
              <a:t>modello</a:t>
            </a:r>
            <a:r>
              <a:rPr lang="en-GB" dirty="0"/>
              <a:t> </a:t>
            </a:r>
            <a:r>
              <a:rPr lang="en-GB" dirty="0" err="1"/>
              <a:t>LLaVA</a:t>
            </a:r>
            <a:r>
              <a:rPr lang="en-GB" dirty="0"/>
              <a:t> </a:t>
            </a:r>
            <a:r>
              <a:rPr lang="en-GB" dirty="0" err="1"/>
              <a:t>durante</a:t>
            </a:r>
            <a:r>
              <a:rPr lang="en-GB" dirty="0"/>
              <a:t> il training </a:t>
            </a:r>
            <a:r>
              <a:rPr lang="en-GB" dirty="0" err="1"/>
              <a:t>mantiene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parametri</a:t>
            </a:r>
            <a:r>
              <a:rPr lang="en-GB" dirty="0"/>
              <a:t> del vision encoder static (frozen) (non </a:t>
            </a: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cambiati</a:t>
            </a:r>
            <a:r>
              <a:rPr lang="en-GB" dirty="0"/>
              <a:t> rispetto ad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versione</a:t>
            </a:r>
            <a:r>
              <a:rPr lang="en-GB" dirty="0"/>
              <a:t> pretrained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ereditata</a:t>
            </a:r>
            <a:r>
              <a:rPr lang="en-GB" dirty="0"/>
              <a:t>.</a:t>
            </a:r>
          </a:p>
          <a:p>
            <a:r>
              <a:rPr lang="en-GB" dirty="0"/>
              <a:t>&gt; </a:t>
            </a:r>
            <a:r>
              <a:rPr lang="en-GB" dirty="0" err="1"/>
              <a:t>Mentre</a:t>
            </a:r>
            <a:r>
              <a:rPr lang="en-GB" dirty="0"/>
              <a:t> il </a:t>
            </a:r>
            <a:r>
              <a:rPr lang="en-GB" dirty="0" err="1"/>
              <a:t>modello</a:t>
            </a:r>
            <a:r>
              <a:rPr lang="en-GB" dirty="0"/>
              <a:t> Qwen2 include il training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parametri</a:t>
            </a:r>
            <a:r>
              <a:rPr lang="en-GB" dirty="0"/>
              <a:t> del vision encoder.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en-GB" noProof="0" smtClean="0"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777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A46EA2-BC22-4B86-B67A-CF6EDC0DD9F0}" type="datetime1">
              <a:rPr lang="en-GB" noProof="0" smtClean="0"/>
              <a:t>08/10/2024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  <p:transition spd="slow" advTm="25751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A7EB1F-2CD4-4980-9972-FC789747793F}" type="datetime1">
              <a:rPr lang="en-GB" noProof="0" smtClean="0"/>
              <a:t>08/10/2024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  <p:transition spd="slow" advTm="25751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9B7C8B-22DC-40E3-A258-9F0368522948}" type="datetime1">
              <a:rPr lang="en-GB" noProof="0" smtClean="0"/>
              <a:t>08/10/2024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  <p:transition spd="slow" advTm="25751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42D220-FC57-4072-9A33-9D6BF23F4F82}" type="datetime1">
              <a:rPr lang="en-GB" noProof="0" smtClean="0"/>
              <a:t>08/10/2024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  <p:transition spd="slow" advTm="25751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135F4B-DFF3-43A8-8F63-B80094325107}" type="datetime1">
              <a:rPr lang="en-GB" noProof="0" smtClean="0"/>
              <a:t>08/10/2024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  <p:transition spd="slow" advTm="25751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80273E-081F-4132-AAA7-2041DF64BFA8}" type="datetime1">
              <a:rPr lang="en-GB" noProof="0" smtClean="0"/>
              <a:t>08/10/2024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  <p:transition spd="slow" advTm="25751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12B822-7BB5-46D8-81A8-C2F8E1142EA2}" type="datetime1">
              <a:rPr lang="en-GB" noProof="0" smtClean="0"/>
              <a:t>08/10/2024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  <p:transition spd="slow" advTm="25751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638FF8-C1E4-4B17-83BF-87DD6B1C203A}" type="datetime1">
              <a:rPr lang="en-GB" noProof="0" smtClean="0"/>
              <a:t>08/10/2024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  <p:transition spd="slow" advTm="25751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8D55AB-162F-41E1-92EA-78CFBA58556C}" type="datetime1">
              <a:rPr lang="en-GB" noProof="0" smtClean="0"/>
              <a:t>08/10/2024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  <p:transition spd="slow" advTm="25751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7EE2B0-1855-4554-A66F-5F6294FEA40F}" type="datetime1">
              <a:rPr lang="en-GB" noProof="0" smtClean="0"/>
              <a:t>08/10/2024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  <p:transition spd="slow" advTm="25751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C7731B-A4B6-4E5F-A2C6-741933B2A734}" type="datetime1">
              <a:rPr lang="en-GB" noProof="0" smtClean="0"/>
              <a:t>08/10/2024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  <p:transition spd="slow" advTm="25751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5FCB083-E03F-48DC-9F00-148E3F90DBDB}" type="datetime1">
              <a:rPr lang="en-GB" noProof="0" smtClean="0"/>
              <a:t>08/10/2024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AF1B4E-90EC-4A51-B6E5-B702C054ECB0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25751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5" name="Rectangle 1071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Top 10 Real-Life Applications of Large Language Models">
            <a:extLst>
              <a:ext uri="{FF2B5EF4-FFF2-40B4-BE49-F238E27FC236}">
                <a16:creationId xmlns:a16="http://schemas.microsoft.com/office/drawing/2014/main" id="{53DC03A2-76FD-7B3F-F6A0-4B5AAF542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" r="2136" b="-2"/>
          <a:stretch/>
        </p:blipFill>
        <p:spPr bwMode="auto"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computer vision? - Daaslabs Blog">
            <a:extLst>
              <a:ext uri="{FF2B5EF4-FFF2-40B4-BE49-F238E27FC236}">
                <a16:creationId xmlns:a16="http://schemas.microsoft.com/office/drawing/2014/main" id="{80F59D6D-0EE7-0CE5-A333-AD70B7227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53" r="-2" b="9271"/>
          <a:stretch/>
        </p:blipFill>
        <p:spPr bwMode="auto"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96" name="Freeform: Shape 1073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76" name="Freeform: Shape 1075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524659"/>
            <a:ext cx="5019074" cy="2774088"/>
          </a:xfrm>
        </p:spPr>
        <p:txBody>
          <a:bodyPr rtlCol="0">
            <a:normAutofit/>
          </a:bodyPr>
          <a:lstStyle/>
          <a:p>
            <a:pPr algn="l" rtl="0"/>
            <a:r>
              <a:rPr lang="it-IT" sz="4600" noProof="0" dirty="0">
                <a:latin typeface="Franklin Gothic Book" panose="020B0503020102020204" pitchFamily="34" charset="0"/>
                <a:cs typeface="Segoe UI" panose="020B0502040204020203" pitchFamily="34" charset="0"/>
              </a:rPr>
              <a:t>Vision Language Models </a:t>
            </a:r>
            <a:r>
              <a:rPr lang="it-IT" sz="4600" noProof="0" dirty="0" err="1">
                <a:latin typeface="Franklin Gothic Book" panose="020B0503020102020204" pitchFamily="34" charset="0"/>
                <a:cs typeface="Segoe UI" panose="020B0502040204020203" pitchFamily="34" charset="0"/>
              </a:rPr>
              <a:t>as</a:t>
            </a:r>
            <a:r>
              <a:rPr lang="it-IT" sz="4600" noProof="0" dirty="0">
                <a:latin typeface="Franklin Gothic Book" panose="020B0503020102020204" pitchFamily="34" charset="0"/>
                <a:cs typeface="Segoe UI" panose="020B0502040204020203" pitchFamily="34" charset="0"/>
              </a:rPr>
              <a:t> Image </a:t>
            </a:r>
            <a:r>
              <a:rPr lang="it-IT" sz="4600" noProof="0" dirty="0" err="1">
                <a:latin typeface="Franklin Gothic Book" panose="020B0503020102020204" pitchFamily="34" charset="0"/>
                <a:cs typeface="Segoe UI" panose="020B0502040204020203" pitchFamily="34" charset="0"/>
              </a:rPr>
              <a:t>Classifiers</a:t>
            </a:r>
            <a:r>
              <a:rPr lang="it-IT" sz="4600" noProof="0" dirty="0">
                <a:latin typeface="Franklin Gothic Book" panose="020B0503020102020204" pitchFamily="34" charset="0"/>
                <a:cs typeface="Segoe UI" panose="020B0502040204020203" pitchFamily="34" charset="0"/>
              </a:rPr>
              <a:t>: an </a:t>
            </a:r>
            <a:r>
              <a:rPr lang="it-IT" sz="4600" noProof="0" dirty="0" err="1">
                <a:latin typeface="Franklin Gothic Book" panose="020B0503020102020204" pitchFamily="34" charset="0"/>
                <a:cs typeface="Segoe UI" panose="020B0502040204020203" pitchFamily="34" charset="0"/>
              </a:rPr>
              <a:t>Experimental</a:t>
            </a:r>
            <a:r>
              <a:rPr lang="it-IT" sz="4600" noProof="0" dirty="0">
                <a:latin typeface="Franklin Gothic Book" panose="020B0503020102020204" pitchFamily="34" charset="0"/>
                <a:cs typeface="Segoe UI" panose="020B0502040204020203" pitchFamily="34" charset="0"/>
              </a:rPr>
              <a:t>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4687367"/>
            <a:ext cx="4917948" cy="1335024"/>
          </a:xfrm>
        </p:spPr>
        <p:txBody>
          <a:bodyPr rtlCol="0">
            <a:normAutofit/>
          </a:bodyPr>
          <a:lstStyle/>
          <a:p>
            <a:pPr algn="l" rtl="0"/>
            <a:r>
              <a:rPr lang="it-IT" sz="2800" noProof="0" dirty="0">
                <a:latin typeface="Franklin Gothic Book" panose="020B0503020102020204" pitchFamily="34" charset="0"/>
              </a:rPr>
              <a:t>Autore: Andrea Ritossa</a:t>
            </a:r>
          </a:p>
          <a:p>
            <a:pPr algn="l" rtl="0"/>
            <a:r>
              <a:rPr lang="it-IT" sz="2800" noProof="0" dirty="0">
                <a:latin typeface="Franklin Gothic Book" panose="020B0503020102020204" pitchFamily="34" charset="0"/>
              </a:rPr>
              <a:t>Relatore: Luigi di Stefano</a:t>
            </a:r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utoShape 6" descr="What is computer vision? - Daaslabs Blog">
            <a:extLst>
              <a:ext uri="{FF2B5EF4-FFF2-40B4-BE49-F238E27FC236}">
                <a16:creationId xmlns:a16="http://schemas.microsoft.com/office/drawing/2014/main" id="{E635C4FF-0676-E5F0-5632-1A47708181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398974"/>
      </p:ext>
    </p:extLst>
  </p:cSld>
  <p:clrMapOvr>
    <a:masterClrMapping/>
  </p:clrMapOvr>
  <p:transition spd="slow" advTm="25751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D6EF0760-048F-DBB8-4D99-F9146FC85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868235"/>
              </p:ext>
            </p:extLst>
          </p:nvPr>
        </p:nvGraphicFramePr>
        <p:xfrm>
          <a:off x="5409748" y="1731824"/>
          <a:ext cx="6085433" cy="4177087"/>
        </p:xfrm>
        <a:graphic>
          <a:graphicData uri="http://schemas.openxmlformats.org/drawingml/2006/table">
            <a:tbl>
              <a:tblPr/>
              <a:tblGrid>
                <a:gridCol w="1992249">
                  <a:extLst>
                    <a:ext uri="{9D8B030D-6E8A-4147-A177-3AD203B41FA5}">
                      <a16:colId xmlns:a16="http://schemas.microsoft.com/office/drawing/2014/main" val="2862713"/>
                    </a:ext>
                  </a:extLst>
                </a:gridCol>
                <a:gridCol w="965807">
                  <a:extLst>
                    <a:ext uri="{9D8B030D-6E8A-4147-A177-3AD203B41FA5}">
                      <a16:colId xmlns:a16="http://schemas.microsoft.com/office/drawing/2014/main" val="3474620660"/>
                    </a:ext>
                  </a:extLst>
                </a:gridCol>
                <a:gridCol w="1103780">
                  <a:extLst>
                    <a:ext uri="{9D8B030D-6E8A-4147-A177-3AD203B41FA5}">
                      <a16:colId xmlns:a16="http://schemas.microsoft.com/office/drawing/2014/main" val="4249478833"/>
                    </a:ext>
                  </a:extLst>
                </a:gridCol>
                <a:gridCol w="965807">
                  <a:extLst>
                    <a:ext uri="{9D8B030D-6E8A-4147-A177-3AD203B41FA5}">
                      <a16:colId xmlns:a16="http://schemas.microsoft.com/office/drawing/2014/main" val="1623823117"/>
                    </a:ext>
                  </a:extLst>
                </a:gridCol>
                <a:gridCol w="1057790">
                  <a:extLst>
                    <a:ext uri="{9D8B030D-6E8A-4147-A177-3AD203B41FA5}">
                      <a16:colId xmlns:a16="http://schemas.microsoft.com/office/drawing/2014/main" val="3909260690"/>
                    </a:ext>
                  </a:extLst>
                </a:gridCol>
              </a:tblGrid>
              <a:tr h="610092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102971"/>
                  </a:ext>
                </a:extLst>
              </a:tr>
              <a:tr h="610092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Gwen2-VL-7b-Instruct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885343"/>
                  </a:ext>
                </a:extLst>
              </a:tr>
              <a:tr h="610092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Gwen2-VL-2b-Instruct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842786"/>
                  </a:ext>
                </a:extLst>
              </a:tr>
              <a:tr h="35887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GPT-4o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0480"/>
                  </a:ext>
                </a:extLst>
              </a:tr>
              <a:tr h="38778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GPT-4o-mini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25341"/>
                  </a:ext>
                </a:extLst>
              </a:tr>
              <a:tr h="610092">
                <a:tc>
                  <a:txBody>
                    <a:bodyPr/>
                    <a:lstStyle/>
                    <a:p>
                      <a:pPr algn="just" rtl="0" fontAlgn="base"/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88171"/>
                  </a:ext>
                </a:extLst>
              </a:tr>
              <a:tr h="379963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dirty="0"/>
                        <a:t>ResNet-50 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it-IT" sz="1400" b="0" i="0" dirty="0">
                          <a:effectLst/>
                        </a:rPr>
                        <a:t>0.96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it-IT" sz="1400" b="0" i="0" dirty="0">
                          <a:effectLst/>
                        </a:rPr>
                        <a:t>0.94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it-IT" sz="1400" b="0" i="0" dirty="0">
                          <a:effectLst/>
                        </a:rPr>
                        <a:t>0.95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it-IT" sz="1400" b="0" i="0" dirty="0">
                          <a:effectLst/>
                        </a:rPr>
                        <a:t>0.94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365105"/>
                  </a:ext>
                </a:extLst>
              </a:tr>
              <a:tr h="610092">
                <a:tc>
                  <a:txBody>
                    <a:bodyPr/>
                    <a:lstStyle/>
                    <a:p>
                      <a:pPr algn="just" rtl="0" fontAlgn="base"/>
                      <a:r>
                        <a:rPr lang="it-IT" sz="1400" b="0" i="0" dirty="0" err="1">
                          <a:effectLst/>
                        </a:rPr>
                        <a:t>ViT</a:t>
                      </a:r>
                      <a:r>
                        <a:rPr lang="it-IT" sz="1400" b="0" i="0" dirty="0">
                          <a:effectLst/>
                        </a:rPr>
                        <a:t>/Large patch16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it-IT" sz="1400" b="0" i="0" dirty="0">
                          <a:effectLst/>
                        </a:rPr>
                        <a:t>0.82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it-IT" sz="1400" b="0" i="0" dirty="0">
                          <a:effectLst/>
                        </a:rPr>
                        <a:t>0.82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it-IT" sz="1400" b="0" i="0" dirty="0">
                          <a:effectLst/>
                        </a:rPr>
                        <a:t>0.81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it-IT" sz="1400" b="0" i="0" dirty="0">
                          <a:effectLst/>
                        </a:rPr>
                        <a:t>0.81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632512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101FF428-0A1E-A140-5077-7E81F399F46E}"/>
              </a:ext>
            </a:extLst>
          </p:cNvPr>
          <p:cNvSpPr txBox="1"/>
          <p:nvPr/>
        </p:nvSpPr>
        <p:spPr>
          <a:xfrm>
            <a:off x="688623" y="2766060"/>
            <a:ext cx="45927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ym typeface="Wingdings" panose="05000000000000000000" pitchFamily="2" charset="2"/>
              </a:rPr>
              <a:t>Perdita di accuratezza</a:t>
            </a:r>
            <a:endParaRPr lang="en-GB" dirty="0"/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Computer Vision Classica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GPT4o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C5D3B64-D953-09D0-7787-3EE5C496EE9D}"/>
              </a:ext>
            </a:extLst>
          </p:cNvPr>
          <p:cNvSpPr txBox="1"/>
          <p:nvPr/>
        </p:nvSpPr>
        <p:spPr>
          <a:xfrm>
            <a:off x="880644" y="692428"/>
            <a:ext cx="1072792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500" b="1" dirty="0"/>
              <a:t>1000 way</a:t>
            </a:r>
            <a:endParaRPr lang="en-GB" sz="3500" b="1" dirty="0"/>
          </a:p>
        </p:txBody>
      </p:sp>
    </p:spTree>
    <p:extLst>
      <p:ext uri="{BB962C8B-B14F-4D97-AF65-F5344CB8AC3E}">
        <p14:creationId xmlns:p14="http://schemas.microsoft.com/office/powerpoint/2010/main" val="106251446"/>
      </p:ext>
    </p:extLst>
  </p:cSld>
  <p:clrMapOvr>
    <a:masterClrMapping/>
  </p:clrMapOvr>
  <p:transition spd="slow" advTm="25751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72252E6-0285-94D1-C015-6DD0B47AE14C}"/>
              </a:ext>
            </a:extLst>
          </p:cNvPr>
          <p:cNvSpPr txBox="1"/>
          <p:nvPr/>
        </p:nvSpPr>
        <p:spPr>
          <a:xfrm>
            <a:off x="967157" y="2389218"/>
            <a:ext cx="876282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000" dirty="0"/>
              <a:t>Alta </a:t>
            </a:r>
            <a:r>
              <a:rPr lang="en-GB" sz="2000" dirty="0" err="1"/>
              <a:t>accuratezza</a:t>
            </a:r>
            <a:r>
              <a:rPr lang="en-GB" sz="2000" dirty="0"/>
              <a:t> con </a:t>
            </a:r>
            <a:r>
              <a:rPr lang="en-GB" sz="2000" dirty="0" err="1"/>
              <a:t>complessità</a:t>
            </a:r>
            <a:r>
              <a:rPr lang="en-GB" sz="2000" dirty="0"/>
              <a:t> </a:t>
            </a:r>
            <a:r>
              <a:rPr lang="en-GB" sz="2000" dirty="0" err="1"/>
              <a:t>moderata</a:t>
            </a:r>
            <a:endParaRPr lang="en-GB" sz="2000" dirty="0"/>
          </a:p>
          <a:p>
            <a:pPr marL="285750" indent="-285750">
              <a:buFontTx/>
              <a:buChar char="-"/>
            </a:pPr>
            <a:r>
              <a:rPr lang="en-GB" sz="2000" dirty="0" err="1"/>
              <a:t>Diminuzione</a:t>
            </a:r>
            <a:r>
              <a:rPr lang="en-GB" sz="2000" dirty="0"/>
              <a:t> </a:t>
            </a:r>
            <a:r>
              <a:rPr lang="en-GB" sz="2000" dirty="0" err="1"/>
              <a:t>significativa</a:t>
            </a:r>
            <a:r>
              <a:rPr lang="en-GB" sz="2000" dirty="0"/>
              <a:t> </a:t>
            </a:r>
            <a:r>
              <a:rPr lang="en-GB" sz="2000" dirty="0" err="1"/>
              <a:t>delle</a:t>
            </a:r>
            <a:r>
              <a:rPr lang="en-GB" sz="2000" dirty="0"/>
              <a:t> </a:t>
            </a:r>
            <a:r>
              <a:rPr lang="en-GB" sz="2000" dirty="0" err="1"/>
              <a:t>metriche</a:t>
            </a:r>
            <a:r>
              <a:rPr lang="en-GB" sz="2000" dirty="0"/>
              <a:t> </a:t>
            </a:r>
            <a:r>
              <a:rPr lang="en-GB" sz="2000" dirty="0" err="1"/>
              <a:t>scalando</a:t>
            </a:r>
            <a:r>
              <a:rPr lang="en-GB" sz="2000" dirty="0"/>
              <a:t> la </a:t>
            </a:r>
            <a:r>
              <a:rPr lang="en-GB" sz="2000" dirty="0" err="1"/>
              <a:t>complessità</a:t>
            </a:r>
            <a:endParaRPr lang="en-GB" sz="2000" dirty="0"/>
          </a:p>
          <a:p>
            <a:pPr marL="742950" lvl="1" indent="-285750">
              <a:buFontTx/>
              <a:buChar char="-"/>
            </a:pPr>
            <a:r>
              <a:rPr lang="en-GB" sz="2000" dirty="0"/>
              <a:t>Computer Vision SOTA </a:t>
            </a:r>
            <a:r>
              <a:rPr lang="en-GB" sz="2000" dirty="0" err="1"/>
              <a:t>sensibilmente</a:t>
            </a:r>
            <a:r>
              <a:rPr lang="en-GB" sz="2000" dirty="0"/>
              <a:t> </a:t>
            </a:r>
            <a:r>
              <a:rPr lang="en-GB" sz="2000" dirty="0" err="1"/>
              <a:t>più</a:t>
            </a:r>
            <a:r>
              <a:rPr lang="en-GB" sz="2000" dirty="0"/>
              <a:t> </a:t>
            </a:r>
            <a:r>
              <a:rPr lang="en-GB" sz="2000" dirty="0" err="1"/>
              <a:t>accurato</a:t>
            </a:r>
            <a:endParaRPr lang="en-GB" sz="2000" dirty="0"/>
          </a:p>
          <a:p>
            <a:pPr marL="285750" indent="-285750">
              <a:buFontTx/>
              <a:buChar char="-"/>
            </a:pPr>
            <a:r>
              <a:rPr lang="en-GB" sz="2000" dirty="0"/>
              <a:t>GPT</a:t>
            </a:r>
          </a:p>
          <a:p>
            <a:endParaRPr lang="en-GB" sz="2000" dirty="0"/>
          </a:p>
          <a:p>
            <a:r>
              <a:rPr lang="en-GB" sz="2400" b="1" dirty="0"/>
              <a:t>Future Research</a:t>
            </a: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000" dirty="0">
                <a:sym typeface="Wingdings" panose="05000000000000000000" pitchFamily="2" charset="2"/>
              </a:rPr>
              <a:t>Finetuning over image classification dataset</a:t>
            </a:r>
          </a:p>
          <a:p>
            <a:pPr marL="342900" indent="-342900">
              <a:buFontTx/>
              <a:buChar char="-"/>
            </a:pPr>
            <a:r>
              <a:rPr lang="en-GB" sz="2000" dirty="0" err="1"/>
              <a:t>Estendere</a:t>
            </a:r>
            <a:r>
              <a:rPr lang="en-GB" sz="2000" dirty="0"/>
              <a:t> la ricercar al </a:t>
            </a:r>
            <a:r>
              <a:rPr lang="en-GB" sz="2000" dirty="0" err="1"/>
              <a:t>compito</a:t>
            </a:r>
            <a:r>
              <a:rPr lang="en-GB" sz="2000" dirty="0"/>
              <a:t> di Object Detection</a:t>
            </a:r>
          </a:p>
          <a:p>
            <a:endParaRPr lang="en-GB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9033110-6526-9A8E-6E56-44C58DEA2F83}"/>
              </a:ext>
            </a:extLst>
          </p:cNvPr>
          <p:cNvSpPr txBox="1"/>
          <p:nvPr/>
        </p:nvSpPr>
        <p:spPr>
          <a:xfrm>
            <a:off x="967157" y="712435"/>
            <a:ext cx="1072792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500" b="1" dirty="0"/>
              <a:t>Risultati</a:t>
            </a:r>
            <a:endParaRPr lang="en-GB" sz="3500" b="1" dirty="0"/>
          </a:p>
        </p:txBody>
      </p:sp>
    </p:spTree>
    <p:extLst>
      <p:ext uri="{BB962C8B-B14F-4D97-AF65-F5344CB8AC3E}">
        <p14:creationId xmlns:p14="http://schemas.microsoft.com/office/powerpoint/2010/main" val="4149941157"/>
      </p:ext>
    </p:extLst>
  </p:cSld>
  <p:clrMapOvr>
    <a:masterClrMapping/>
  </p:clrMapOvr>
  <p:transition spd="slow" advTm="25751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9033110-6526-9A8E-6E56-44C58DEA2F83}"/>
              </a:ext>
            </a:extLst>
          </p:cNvPr>
          <p:cNvSpPr txBox="1"/>
          <p:nvPr/>
        </p:nvSpPr>
        <p:spPr>
          <a:xfrm>
            <a:off x="1043631" y="809898"/>
            <a:ext cx="9942716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72252E6-0285-94D1-C015-6DD0B47AE14C}"/>
              </a:ext>
            </a:extLst>
          </p:cNvPr>
          <p:cNvSpPr txBox="1"/>
          <p:nvPr/>
        </p:nvSpPr>
        <p:spPr>
          <a:xfrm>
            <a:off x="1045028" y="3017522"/>
            <a:ext cx="4742161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 err="1"/>
              <a:t>Risultati</a:t>
            </a:r>
            <a:endParaRPr lang="en-US" sz="22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Alta </a:t>
            </a:r>
            <a:r>
              <a:rPr lang="en-US" sz="1900" dirty="0" err="1"/>
              <a:t>accuratezza</a:t>
            </a:r>
            <a:r>
              <a:rPr lang="en-US" sz="1900" dirty="0"/>
              <a:t> </a:t>
            </a:r>
            <a:r>
              <a:rPr lang="en-US" sz="1900" dirty="0" err="1"/>
              <a:t>quando</a:t>
            </a:r>
            <a:r>
              <a:rPr lang="en-US" sz="1900" dirty="0"/>
              <a:t> la </a:t>
            </a:r>
            <a:r>
              <a:rPr lang="en-US" sz="1900" dirty="0" err="1"/>
              <a:t>complessità</a:t>
            </a:r>
            <a:r>
              <a:rPr lang="en-US" sz="1900" dirty="0"/>
              <a:t> è </a:t>
            </a:r>
            <a:r>
              <a:rPr lang="en-US" sz="1900" dirty="0" err="1"/>
              <a:t>moderata</a:t>
            </a:r>
            <a:endParaRPr lang="en-US" sz="19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Gap di performance </a:t>
            </a:r>
            <a:r>
              <a:rPr lang="en-US" sz="1900" dirty="0" err="1"/>
              <a:t>significativo</a:t>
            </a:r>
            <a:r>
              <a:rPr lang="en-US" sz="1900" dirty="0"/>
              <a:t> </a:t>
            </a:r>
            <a:r>
              <a:rPr lang="en-US" sz="1900" dirty="0" err="1"/>
              <a:t>scalando</a:t>
            </a:r>
            <a:r>
              <a:rPr lang="en-US" sz="1900" dirty="0"/>
              <a:t> la </a:t>
            </a:r>
            <a:r>
              <a:rPr lang="en-US" sz="1900" dirty="0" err="1"/>
              <a:t>complessità</a:t>
            </a:r>
            <a:endParaRPr lang="en-US" sz="19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Lontani</a:t>
            </a:r>
            <a:r>
              <a:rPr lang="en-US" sz="1900" dirty="0"/>
              <a:t> da SOTA del </a:t>
            </a:r>
            <a:r>
              <a:rPr lang="en-US" sz="1900" dirty="0" err="1"/>
              <a:t>Compuer</a:t>
            </a:r>
            <a:r>
              <a:rPr lang="en-US" sz="1900" dirty="0"/>
              <a:t> Vision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Future Research</a:t>
            </a:r>
            <a:endParaRPr lang="en-US" sz="2200" dirty="0">
              <a:sym typeface="Wingdings" panose="05000000000000000000" pitchFamily="2" charset="2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ym typeface="Wingdings" panose="05000000000000000000" pitchFamily="2" charset="2"/>
              </a:rPr>
              <a:t>Finetuning over image classification dataset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Estendere</a:t>
            </a:r>
            <a:r>
              <a:rPr lang="en-US" sz="1900" dirty="0"/>
              <a:t> la ricercar al </a:t>
            </a:r>
            <a:r>
              <a:rPr lang="en-US" sz="1900" dirty="0" err="1"/>
              <a:t>compito</a:t>
            </a:r>
            <a:r>
              <a:rPr lang="en-US" sz="1900" dirty="0"/>
              <a:t> di Object Detection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magine 17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43677B1C-69D1-C01C-3D66-B8C7B06AE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318" y="2889063"/>
            <a:ext cx="5784247" cy="29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28670"/>
      </p:ext>
    </p:extLst>
  </p:cSld>
  <p:clrMapOvr>
    <a:masterClrMapping/>
  </p:clrMapOvr>
  <p:transition spd="slow" advTm="25751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3D37C41E-1F3E-9A04-45D7-C76CF5A352ED}"/>
              </a:ext>
            </a:extLst>
          </p:cNvPr>
          <p:cNvSpPr/>
          <p:nvPr/>
        </p:nvSpPr>
        <p:spPr>
          <a:xfrm>
            <a:off x="5043053" y="1256909"/>
            <a:ext cx="2105891" cy="1219200"/>
          </a:xfrm>
          <a:prstGeom prst="roundRect">
            <a:avLst/>
          </a:prstGeom>
          <a:solidFill>
            <a:srgbClr val="9BE373"/>
          </a:solidFill>
          <a:ln w="28575">
            <a:solidFill>
              <a:srgbClr val="58CC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500" dirty="0">
                <a:solidFill>
                  <a:schemeClr val="tx1"/>
                </a:solidFill>
              </a:rPr>
              <a:t>LLM</a:t>
            </a:r>
            <a:endParaRPr lang="en-GB" sz="3500" dirty="0">
              <a:solidFill>
                <a:schemeClr val="tx1"/>
              </a:solidFill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AB92130-3875-A7EA-647F-7575355E1B47}"/>
              </a:ext>
            </a:extLst>
          </p:cNvPr>
          <p:cNvSpPr/>
          <p:nvPr/>
        </p:nvSpPr>
        <p:spPr>
          <a:xfrm>
            <a:off x="5043053" y="4073236"/>
            <a:ext cx="2105891" cy="1219200"/>
          </a:xfrm>
          <a:prstGeom prst="roundRect">
            <a:avLst/>
          </a:prstGeom>
          <a:solidFill>
            <a:srgbClr val="9BE373"/>
          </a:solidFill>
          <a:ln w="28575">
            <a:solidFill>
              <a:srgbClr val="58CC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500" dirty="0">
                <a:solidFill>
                  <a:schemeClr val="tx1"/>
                </a:solidFill>
              </a:rPr>
              <a:t>VLM</a:t>
            </a:r>
            <a:endParaRPr lang="en-GB" sz="3500" dirty="0">
              <a:solidFill>
                <a:schemeClr val="tx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622BFE-7918-90E6-625B-3B314B6BF05C}"/>
              </a:ext>
            </a:extLst>
          </p:cNvPr>
          <p:cNvSpPr txBox="1"/>
          <p:nvPr/>
        </p:nvSpPr>
        <p:spPr>
          <a:xfrm>
            <a:off x="1925782" y="1589510"/>
            <a:ext cx="10806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/>
              <a:t>Text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898F260-2750-6FE0-6511-BC96CE319750}"/>
              </a:ext>
            </a:extLst>
          </p:cNvPr>
          <p:cNvSpPr txBox="1"/>
          <p:nvPr/>
        </p:nvSpPr>
        <p:spPr>
          <a:xfrm>
            <a:off x="9185564" y="1589510"/>
            <a:ext cx="133003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/>
              <a:t>Text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5AD3AC-D808-ADD7-76A3-1E54B26BB185}"/>
              </a:ext>
            </a:extLst>
          </p:cNvPr>
          <p:cNvSpPr txBox="1"/>
          <p:nvPr/>
        </p:nvSpPr>
        <p:spPr>
          <a:xfrm>
            <a:off x="1925782" y="3976253"/>
            <a:ext cx="10806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/>
              <a:t>Text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33D647-543E-6B29-FDE3-D496F66E9272}"/>
              </a:ext>
            </a:extLst>
          </p:cNvPr>
          <p:cNvSpPr txBox="1"/>
          <p:nvPr/>
        </p:nvSpPr>
        <p:spPr>
          <a:xfrm>
            <a:off x="1814946" y="4918365"/>
            <a:ext cx="11914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dirty="0"/>
              <a:t>I</a:t>
            </a:r>
            <a:r>
              <a:rPr lang="en-GB" sz="3000" dirty="0"/>
              <a:t>mage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D4437C-2A38-4FD0-381D-9330EE615E4C}"/>
              </a:ext>
            </a:extLst>
          </p:cNvPr>
          <p:cNvSpPr txBox="1"/>
          <p:nvPr/>
        </p:nvSpPr>
        <p:spPr>
          <a:xfrm>
            <a:off x="9185564" y="4405837"/>
            <a:ext cx="133003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/>
              <a:t>Text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5300905-A0BA-0758-F2EB-92F16DC0745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7148944" y="1866509"/>
            <a:ext cx="2036620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A668D285-4AFC-347F-A242-6C269A9D2615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7148944" y="4682836"/>
            <a:ext cx="2036620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E3997EF4-1BAA-BCA6-5208-59BEAFB49053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3006433" y="1866509"/>
            <a:ext cx="2036620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9F54ACD4-98F4-B6E6-4920-9758EA4B6514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3006434" y="4682836"/>
            <a:ext cx="2036619" cy="512528"/>
          </a:xfrm>
          <a:prstGeom prst="bentConnector3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0FB815CA-DFF3-7619-E436-E5D05E4DB1DB}"/>
              </a:ext>
            </a:extLst>
          </p:cNvPr>
          <p:cNvCxnSpPr>
            <a:cxnSpLocks/>
          </p:cNvCxnSpPr>
          <p:nvPr/>
        </p:nvCxnSpPr>
        <p:spPr>
          <a:xfrm>
            <a:off x="3006433" y="4241677"/>
            <a:ext cx="2036620" cy="429584"/>
          </a:xfrm>
          <a:prstGeom prst="bentConnector3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841579"/>
      </p:ext>
    </p:extLst>
  </p:cSld>
  <p:clrMapOvr>
    <a:masterClrMapping/>
  </p:clrMapOvr>
  <p:transition spd="slow" advTm="25751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A086094-7EC2-750F-4322-A074D68B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653" y="2127922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000" b="0" i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How well can VLMs, typically designed and thought as “chatbots”, perform in image classification?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to Build an AI Chatbot: The Beginners Guide (2024)">
            <a:extLst>
              <a:ext uri="{FF2B5EF4-FFF2-40B4-BE49-F238E27FC236}">
                <a16:creationId xmlns:a16="http://schemas.microsoft.com/office/drawing/2014/main" id="{933DD2A2-476B-4984-D019-18AD662C3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8" r="1" b="1"/>
          <a:stretch/>
        </p:blipFill>
        <p:spPr bwMode="auto">
          <a:xfrm>
            <a:off x="5922492" y="1436484"/>
            <a:ext cx="5536001" cy="392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019725"/>
      </p:ext>
    </p:extLst>
  </p:cSld>
  <p:clrMapOvr>
    <a:masterClrMapping/>
  </p:clrMapOvr>
  <p:transition spd="slow" advTm="25751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BCA5A8-5A06-9FE9-FA0A-2435CE0E5D6C}"/>
              </a:ext>
            </a:extLst>
          </p:cNvPr>
          <p:cNvSpPr txBox="1"/>
          <p:nvPr/>
        </p:nvSpPr>
        <p:spPr>
          <a:xfrm>
            <a:off x="637319" y="535705"/>
            <a:ext cx="84582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noProof="0" dirty="0"/>
              <a:t>Componenti di un problema di Classificazione: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1CC6E0D-943C-EEA9-9879-1EC414A05205}"/>
              </a:ext>
            </a:extLst>
          </p:cNvPr>
          <p:cNvSpPr txBox="1"/>
          <p:nvPr/>
        </p:nvSpPr>
        <p:spPr>
          <a:xfrm>
            <a:off x="1001443" y="3140384"/>
            <a:ext cx="2958902" cy="926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b="1" noProof="0" dirty="0">
                <a:latin typeface="Calibri" panose="020F0502020204030204" pitchFamily="34" charset="0"/>
              </a:rPr>
              <a:t>Immagini</a:t>
            </a:r>
            <a:endParaRPr lang="it-IT" sz="2000" noProof="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noProof="0" dirty="0" err="1">
                <a:latin typeface="Calibri" panose="020F0502020204030204" pitchFamily="34" charset="0"/>
              </a:rPr>
              <a:t>ImageNet</a:t>
            </a:r>
            <a:r>
              <a:rPr lang="it-IT" noProof="0" dirty="0">
                <a:latin typeface="Calibri" panose="020F0502020204030204" pitchFamily="34" charset="0"/>
              </a:rPr>
              <a:t> (ILSVRC) 2012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B4BA9F1-7962-F49E-8A00-8ACEC750709D}"/>
              </a:ext>
            </a:extLst>
          </p:cNvPr>
          <p:cNvSpPr txBox="1"/>
          <p:nvPr/>
        </p:nvSpPr>
        <p:spPr>
          <a:xfrm>
            <a:off x="8911210" y="3144412"/>
            <a:ext cx="3280788" cy="2173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b="1" noProof="0" dirty="0">
                <a:latin typeface="Calibri" panose="020F0502020204030204" pitchFamily="34" charset="0"/>
              </a:rPr>
              <a:t>Candidate Labels</a:t>
            </a:r>
            <a:endParaRPr lang="it-IT" sz="20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dirty="0">
                <a:latin typeface="Calibri" panose="020F0502020204030204" pitchFamily="34" charset="0"/>
              </a:rPr>
              <a:t>Selezione randomica: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it-IT" noProof="0" dirty="0">
                <a:latin typeface="Calibri" panose="020F0502020204030204" pitchFamily="34" charset="0"/>
              </a:rPr>
              <a:t>20ways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it-IT" dirty="0">
                <a:latin typeface="Calibri" panose="020F0502020204030204" pitchFamily="34" charset="0"/>
              </a:rPr>
              <a:t>100ways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it-IT" noProof="0" dirty="0">
                <a:latin typeface="Calibri" panose="020F0502020204030204" pitchFamily="34" charset="0"/>
              </a:rPr>
              <a:t>1000ways</a:t>
            </a:r>
          </a:p>
        </p:txBody>
      </p:sp>
      <p:pic>
        <p:nvPicPr>
          <p:cNvPr id="2056" name="Picture 8" descr="Top 23 Best Public Datasets for Practicing Machine Learning">
            <a:extLst>
              <a:ext uri="{FF2B5EF4-FFF2-40B4-BE49-F238E27FC236}">
                <a16:creationId xmlns:a16="http://schemas.microsoft.com/office/drawing/2014/main" id="{35F186CD-7128-8595-8350-0580CFDE0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43" y="4341794"/>
            <a:ext cx="2602768" cy="104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A09993ED-814B-9F3A-2738-689D07AA1F24}"/>
              </a:ext>
            </a:extLst>
          </p:cNvPr>
          <p:cNvCxnSpPr/>
          <p:nvPr/>
        </p:nvCxnSpPr>
        <p:spPr>
          <a:xfrm>
            <a:off x="3960345" y="3202170"/>
            <a:ext cx="0" cy="2987481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B1D0BBB-AD2B-5047-8992-8B5EEA99C782}"/>
              </a:ext>
            </a:extLst>
          </p:cNvPr>
          <p:cNvCxnSpPr/>
          <p:nvPr/>
        </p:nvCxnSpPr>
        <p:spPr>
          <a:xfrm>
            <a:off x="8642475" y="3206197"/>
            <a:ext cx="0" cy="2987481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DDBD36FA-EA76-6E29-E6F8-E9BFEBAD5C4F}"/>
              </a:ext>
            </a:extLst>
          </p:cNvPr>
          <p:cNvSpPr/>
          <p:nvPr/>
        </p:nvSpPr>
        <p:spPr>
          <a:xfrm>
            <a:off x="5312654" y="1630916"/>
            <a:ext cx="1791476" cy="793002"/>
          </a:xfrm>
          <a:prstGeom prst="round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200" dirty="0">
                <a:solidFill>
                  <a:schemeClr val="tx1"/>
                </a:solidFill>
              </a:rPr>
              <a:t>Modello</a:t>
            </a:r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A1A3D08-66EA-CA35-951B-6AFD17A01442}"/>
              </a:ext>
            </a:extLst>
          </p:cNvPr>
          <p:cNvSpPr txBox="1"/>
          <p:nvPr/>
        </p:nvSpPr>
        <p:spPr>
          <a:xfrm>
            <a:off x="2032655" y="1596530"/>
            <a:ext cx="14883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noProof="0" dirty="0">
                <a:latin typeface="Calibri" panose="020F0502020204030204" pitchFamily="34" charset="0"/>
              </a:rPr>
              <a:t>immagine</a:t>
            </a:r>
            <a:endParaRPr lang="en-GB" sz="22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7932156-ED74-23EC-F47F-6C6C9A96264F}"/>
              </a:ext>
            </a:extLst>
          </p:cNvPr>
          <p:cNvSpPr txBox="1"/>
          <p:nvPr/>
        </p:nvSpPr>
        <p:spPr>
          <a:xfrm>
            <a:off x="903279" y="2105262"/>
            <a:ext cx="26027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noProof="0" dirty="0">
                <a:latin typeface="Calibri" panose="020F0502020204030204" pitchFamily="34" charset="0"/>
              </a:rPr>
              <a:t>set&lt;</a:t>
            </a:r>
            <a:r>
              <a:rPr lang="it-IT" sz="2200" i="1" noProof="0" dirty="0" err="1">
                <a:latin typeface="Calibri" panose="020F0502020204030204" pitchFamily="34" charset="0"/>
              </a:rPr>
              <a:t>CandidateLabel</a:t>
            </a:r>
            <a:r>
              <a:rPr lang="it-IT" sz="2200" noProof="0" dirty="0">
                <a:latin typeface="Calibri" panose="020F0502020204030204" pitchFamily="34" charset="0"/>
              </a:rPr>
              <a:t>&gt;</a:t>
            </a:r>
            <a:endParaRPr lang="en-GB" sz="22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8806279-13A3-9D99-A587-C28102B891E9}"/>
              </a:ext>
            </a:extLst>
          </p:cNvPr>
          <p:cNvSpPr txBox="1"/>
          <p:nvPr/>
        </p:nvSpPr>
        <p:spPr>
          <a:xfrm>
            <a:off x="8563242" y="1813582"/>
            <a:ext cx="27830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/>
              <a:t>Predicted Label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AFE9428-8584-CB6C-3EDC-5574237C45C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7104130" y="2027417"/>
            <a:ext cx="1459112" cy="1609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49996891-288B-8FC0-4888-80193102D241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3506047" y="2027417"/>
            <a:ext cx="1806607" cy="293289"/>
          </a:xfrm>
          <a:prstGeom prst="bentConnector3">
            <a:avLst>
              <a:gd name="adj1" fmla="val 50386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97ECB758-5515-DDE9-AC34-FB84939862BD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3521031" y="1811974"/>
            <a:ext cx="1791623" cy="215443"/>
          </a:xfrm>
          <a:prstGeom prst="bentConnector3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3DFDA35-A6C7-90EB-C399-32C95F8594CA}"/>
              </a:ext>
            </a:extLst>
          </p:cNvPr>
          <p:cNvSpPr txBox="1"/>
          <p:nvPr/>
        </p:nvSpPr>
        <p:spPr>
          <a:xfrm>
            <a:off x="4667618" y="3140384"/>
            <a:ext cx="3566160" cy="2259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b="1" noProof="0" dirty="0">
                <a:latin typeface="Calibri" panose="020F0502020204030204" pitchFamily="34" charset="0"/>
              </a:rPr>
              <a:t>Modelli</a:t>
            </a:r>
            <a:endParaRPr lang="it-IT" sz="2000" dirty="0">
              <a:latin typeface="Calibri" panose="020F0502020204030204" pitchFamily="34" charset="0"/>
            </a:endParaRPr>
          </a:p>
          <a:p>
            <a:pPr marL="285750" indent="-285750">
              <a:lnSpc>
                <a:spcPts val="2700"/>
              </a:lnSpc>
              <a:buFontTx/>
              <a:buChar char="-"/>
            </a:pPr>
            <a:r>
              <a:rPr lang="it-IT" noProof="0" dirty="0" err="1">
                <a:latin typeface="Calibri" panose="020F0502020204030204" pitchFamily="34" charset="0"/>
              </a:rPr>
              <a:t>LLaVA</a:t>
            </a:r>
            <a:r>
              <a:rPr lang="it-IT" noProof="0" dirty="0">
                <a:latin typeface="Calibri" panose="020F0502020204030204" pitchFamily="34" charset="0"/>
              </a:rPr>
              <a:t> 13b </a:t>
            </a:r>
            <a:r>
              <a:rPr lang="it-IT" noProof="0" dirty="0" err="1">
                <a:latin typeface="Calibri" panose="020F0502020204030204" pitchFamily="34" charset="0"/>
              </a:rPr>
              <a:t>Vicuna</a:t>
            </a:r>
            <a:r>
              <a:rPr lang="it-IT" noProof="0" dirty="0">
                <a:latin typeface="Calibri" panose="020F0502020204030204" pitchFamily="34" charset="0"/>
              </a:rPr>
              <a:t>, 7b </a:t>
            </a:r>
            <a:r>
              <a:rPr lang="it-IT" noProof="0" dirty="0" err="1">
                <a:latin typeface="Calibri" panose="020F0502020204030204" pitchFamily="34" charset="0"/>
              </a:rPr>
              <a:t>Vicuna</a:t>
            </a:r>
            <a:endParaRPr lang="it-IT" dirty="0">
              <a:latin typeface="Calibri" panose="020F0502020204030204" pitchFamily="34" charset="0"/>
            </a:endParaRPr>
          </a:p>
          <a:p>
            <a:pPr marL="285750" indent="-285750">
              <a:lnSpc>
                <a:spcPts val="2700"/>
              </a:lnSpc>
              <a:buFontTx/>
              <a:buChar char="-"/>
            </a:pPr>
            <a:r>
              <a:rPr lang="it-IT" noProof="0" dirty="0">
                <a:latin typeface="Calibri" panose="020F0502020204030204" pitchFamily="34" charset="0"/>
              </a:rPr>
              <a:t>Qwen2-VL 7b, 2b</a:t>
            </a:r>
          </a:p>
          <a:p>
            <a:pPr marL="285750" indent="-285750">
              <a:lnSpc>
                <a:spcPts val="2700"/>
              </a:lnSpc>
              <a:buFontTx/>
              <a:buChar char="-"/>
            </a:pPr>
            <a:r>
              <a:rPr lang="it-IT" dirty="0">
                <a:latin typeface="Calibri" panose="020F0502020204030204" pitchFamily="34" charset="0"/>
              </a:rPr>
              <a:t>Phi-3 Vision 4.2b</a:t>
            </a:r>
          </a:p>
          <a:p>
            <a:pPr marL="285750" indent="-285750">
              <a:lnSpc>
                <a:spcPts val="2700"/>
              </a:lnSpc>
              <a:buFontTx/>
              <a:buChar char="-"/>
            </a:pPr>
            <a:r>
              <a:rPr lang="it-IT" noProof="0" dirty="0">
                <a:latin typeface="Calibri" panose="020F0502020204030204" pitchFamily="34" charset="0"/>
              </a:rPr>
              <a:t>GPT4, GPT-4o, GPT-4o-mini</a:t>
            </a:r>
            <a:endParaRPr lang="it-IT" dirty="0">
              <a:latin typeface="Calibri" panose="020F0502020204030204" pitchFamily="34" charset="0"/>
            </a:endParaRPr>
          </a:p>
          <a:p>
            <a:pPr marL="285750" indent="-285750">
              <a:lnSpc>
                <a:spcPts val="2700"/>
              </a:lnSpc>
              <a:buFontTx/>
              <a:buChar char="-"/>
            </a:pPr>
            <a:r>
              <a:rPr lang="it-IT" noProof="0" dirty="0">
                <a:latin typeface="Calibri" panose="020F0502020204030204" pitchFamily="34" charset="0"/>
              </a:rPr>
              <a:t>Claude 3 - Haiku</a:t>
            </a:r>
          </a:p>
        </p:txBody>
      </p:sp>
      <p:pic>
        <p:nvPicPr>
          <p:cNvPr id="30" name="Picture 4" descr="GPT-4 can help data mining for energy management in building sector">
            <a:extLst>
              <a:ext uri="{FF2B5EF4-FFF2-40B4-BE49-F238E27FC236}">
                <a16:creationId xmlns:a16="http://schemas.microsoft.com/office/drawing/2014/main" id="{9A12A2C4-9BEE-FD02-53C8-212858994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77" y="5391095"/>
            <a:ext cx="1686646" cy="11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Introduce how to using LLaVA : Large Language and Vision Assistant | by  Dimas Mulya | Medium">
            <a:extLst>
              <a:ext uri="{FF2B5EF4-FFF2-40B4-BE49-F238E27FC236}">
                <a16:creationId xmlns:a16="http://schemas.microsoft.com/office/drawing/2014/main" id="{36E7D411-0274-7E80-B35D-DB7C03968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115" y="5540280"/>
            <a:ext cx="782015" cy="78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636696"/>
      </p:ext>
    </p:extLst>
  </p:cSld>
  <p:clrMapOvr>
    <a:masterClrMapping/>
  </p:clrMapOvr>
  <p:transition spd="slow" advTm="25751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0F87C7-2B27-AD95-4CC4-1EE44D19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619" y="231127"/>
            <a:ext cx="1563354" cy="1325563"/>
          </a:xfrm>
        </p:spPr>
        <p:txBody>
          <a:bodyPr>
            <a:normAutofit/>
          </a:bodyPr>
          <a:lstStyle/>
          <a:p>
            <a:r>
              <a:rPr lang="it-IT" sz="3000" b="1" dirty="0">
                <a:latin typeface="+mn-lt"/>
              </a:rPr>
              <a:t>Example</a:t>
            </a:r>
            <a:endParaRPr lang="en-GB" sz="3000" b="1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226DAA-0175-46A0-54B1-C02DB156C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473" y="1242789"/>
            <a:ext cx="3371647" cy="247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5C2A49-170D-BD0D-126D-F477D9EE306A}"/>
              </a:ext>
            </a:extLst>
          </p:cNvPr>
          <p:cNvSpPr txBox="1"/>
          <p:nvPr/>
        </p:nvSpPr>
        <p:spPr>
          <a:xfrm>
            <a:off x="885123" y="4095510"/>
            <a:ext cx="461000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GB" sz="1500" b="1" i="0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Prompt</a:t>
            </a:r>
            <a:r>
              <a:rPr lang="en-GB" sz="1500" b="0" i="0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: “</a:t>
            </a:r>
            <a:r>
              <a:rPr lang="en-GB" sz="1500" b="0" i="1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This image represent an object that belongs to one of the following classes: {</a:t>
            </a:r>
            <a:r>
              <a:rPr lang="en-GB" sz="1500" b="1" i="1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candidate_labels</a:t>
            </a:r>
            <a:r>
              <a:rPr lang="en-GB" sz="1500" b="0" i="1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}. </a:t>
            </a:r>
          </a:p>
          <a:p>
            <a:pPr algn="just" fontAlgn="base"/>
            <a:r>
              <a:rPr lang="en-GB" sz="1500" b="0" i="1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What is the most probable class that object in the image belongs to, given the provided classes?</a:t>
            </a:r>
            <a:r>
              <a:rPr lang="en-GB" sz="1500" b="0" i="0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”</a:t>
            </a:r>
          </a:p>
          <a:p>
            <a:pPr algn="just" rtl="0" fontAlgn="base"/>
            <a:endParaRPr lang="en-GB" sz="1400" b="1" i="0" dirty="0">
              <a:solidFill>
                <a:srgbClr val="313131"/>
              </a:solidFill>
              <a:effectLst/>
              <a:latin typeface="Calibri" panose="020F0502020204030204" pitchFamily="34" charset="0"/>
            </a:endParaRPr>
          </a:p>
          <a:p>
            <a:pPr algn="just" rtl="0" fontAlgn="base"/>
            <a:r>
              <a:rPr lang="en-GB" sz="1500" b="1" i="0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True Label </a:t>
            </a:r>
            <a:r>
              <a:rPr lang="en-GB" sz="1500" b="0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GB" sz="1400" b="0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1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sulphur-crested cockatoo </a:t>
            </a:r>
            <a:endParaRPr lang="en-GB" sz="1600" b="1" i="0" dirty="0">
              <a:solidFill>
                <a:srgbClr val="313131"/>
              </a:solidFill>
              <a:effectLst/>
              <a:latin typeface="Calibri" panose="020F0502020204030204" pitchFamily="34" charset="0"/>
            </a:endParaRPr>
          </a:p>
          <a:p>
            <a:pPr algn="just" rtl="0" fontAlgn="base"/>
            <a:r>
              <a:rPr lang="en-GB" sz="1500" b="1" i="0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Candidate Labels </a:t>
            </a:r>
            <a:r>
              <a:rPr lang="en-GB" sz="1500" dirty="0">
                <a:solidFill>
                  <a:srgbClr val="313131"/>
                </a:solidFill>
                <a:latin typeface="Calibri" panose="020F0502020204030204" pitchFamily="34" charset="0"/>
              </a:rPr>
              <a:t>[</a:t>
            </a:r>
            <a:r>
              <a:rPr lang="en-GB" sz="1500" b="0" i="0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100</a:t>
            </a:r>
            <a:r>
              <a:rPr lang="en-GB" sz="1500" dirty="0">
                <a:solidFill>
                  <a:srgbClr val="313131"/>
                </a:solidFill>
                <a:latin typeface="Calibri" panose="020F0502020204030204" pitchFamily="34" charset="0"/>
              </a:rPr>
              <a:t>]</a:t>
            </a:r>
            <a:r>
              <a:rPr lang="en-GB" sz="1500" b="0" i="0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GB" sz="1500" b="0" i="1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[... sulphur-crested cockatoo, ..., great grey owl, koala, </a:t>
            </a:r>
            <a:r>
              <a:rPr lang="en-GB" sz="1500" b="0" i="1" dirty="0" err="1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Leonberg</a:t>
            </a:r>
            <a:r>
              <a:rPr lang="en-GB" sz="1500" b="0" i="1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, lipstick, pelican, eft, ...]</a:t>
            </a:r>
            <a:r>
              <a:rPr lang="en-GB" sz="1500" b="0" i="0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AE9F96-CC10-E183-D9EB-1C2CC978E54E}"/>
              </a:ext>
            </a:extLst>
          </p:cNvPr>
          <p:cNvSpPr txBox="1"/>
          <p:nvPr/>
        </p:nvSpPr>
        <p:spPr>
          <a:xfrm>
            <a:off x="6351229" y="1027905"/>
            <a:ext cx="4610003" cy="4416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800" b="1" i="0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Qwen2-VL-7b Text Output</a:t>
            </a:r>
            <a:endParaRPr lang="en-GB" sz="1800" i="0" dirty="0">
              <a:solidFill>
                <a:srgbClr val="313131"/>
              </a:solidFill>
              <a:effectLst/>
              <a:latin typeface="Calibri" panose="020F0502020204030204" pitchFamily="34" charset="0"/>
            </a:endParaRPr>
          </a:p>
          <a:p>
            <a:pPr algn="just"/>
            <a:endParaRPr lang="en-GB" sz="600" b="0" i="1" dirty="0">
              <a:solidFill>
                <a:srgbClr val="313131"/>
              </a:solidFill>
              <a:effectLst/>
              <a:latin typeface="-apple-system"/>
            </a:endParaRPr>
          </a:p>
          <a:p>
            <a:pPr algn="just"/>
            <a:r>
              <a:rPr lang="en-GB" b="0" i="1" dirty="0">
                <a:solidFill>
                  <a:srgbClr val="313131"/>
                </a:solidFill>
                <a:effectLst/>
                <a:latin typeface="-apple-system"/>
              </a:rPr>
              <a:t>-The most probable class that the object in the image belongs to is </a:t>
            </a:r>
            <a:r>
              <a:rPr lang="en-GB" b="0" i="1" dirty="0">
                <a:solidFill>
                  <a:srgbClr val="313131"/>
                </a:solidFill>
                <a:effectLst/>
                <a:highlight>
                  <a:srgbClr val="00FF00"/>
                </a:highlight>
                <a:latin typeface="-apple-system"/>
              </a:rPr>
              <a:t>“sulphur-crested cockatoo”</a:t>
            </a:r>
            <a:r>
              <a:rPr lang="en-GB" b="0" i="1" dirty="0">
                <a:solidFill>
                  <a:srgbClr val="313131"/>
                </a:solidFill>
                <a:effectLst/>
                <a:latin typeface="-apple-system"/>
              </a:rPr>
              <a:t>.</a:t>
            </a:r>
          </a:p>
          <a:p>
            <a:pPr algn="just"/>
            <a:endParaRPr lang="en-GB" i="1" dirty="0"/>
          </a:p>
          <a:p>
            <a:pPr algn="just"/>
            <a:endParaRPr lang="en-GB" i="1" dirty="0"/>
          </a:p>
          <a:p>
            <a:pPr algn="just"/>
            <a:endParaRPr lang="en-GB" i="1" dirty="0"/>
          </a:p>
          <a:p>
            <a:pPr algn="just"/>
            <a:endParaRPr lang="en-GB" i="1" dirty="0"/>
          </a:p>
          <a:p>
            <a:pPr algn="just"/>
            <a:endParaRPr lang="en-GB" i="1" dirty="0">
              <a:solidFill>
                <a:srgbClr val="313131"/>
              </a:solidFill>
              <a:latin typeface="WordVisi_MSFontService"/>
            </a:endParaRPr>
          </a:p>
          <a:p>
            <a:pPr algn="just"/>
            <a:endParaRPr lang="en-GB" i="1" dirty="0">
              <a:solidFill>
                <a:srgbClr val="313131"/>
              </a:solidFill>
              <a:latin typeface="WordVisi_MSFontService"/>
            </a:endParaRPr>
          </a:p>
          <a:p>
            <a:pPr algn="just"/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LLaVA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7B-Vicuna Text Output</a:t>
            </a:r>
            <a:endParaRPr lang="en-GB" b="1" dirty="0"/>
          </a:p>
          <a:p>
            <a:pPr algn="just"/>
            <a:endParaRPr lang="en-GB" sz="500" i="1" dirty="0"/>
          </a:p>
          <a:p>
            <a:pPr algn="just"/>
            <a:r>
              <a:rPr lang="en-GB" sz="1800" b="0" i="1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-The most probable class that the object in the image belongs to is </a:t>
            </a:r>
            <a:r>
              <a:rPr lang="en-GB" i="1" dirty="0">
                <a:solidFill>
                  <a:srgbClr val="313131"/>
                </a:solidFill>
                <a:highlight>
                  <a:srgbClr val="15F4FF"/>
                </a:highlight>
                <a:latin typeface="Calibri" panose="020F0502020204030204" pitchFamily="34" charset="0"/>
              </a:rPr>
              <a:t>“</a:t>
            </a:r>
            <a:r>
              <a:rPr lang="en-GB" sz="1800" b="0" i="1" dirty="0">
                <a:solidFill>
                  <a:srgbClr val="313131"/>
                </a:solidFill>
                <a:effectLst/>
                <a:highlight>
                  <a:srgbClr val="15F4FF"/>
                </a:highlight>
                <a:latin typeface="Calibri" panose="020F0502020204030204" pitchFamily="34" charset="0"/>
              </a:rPr>
              <a:t>bird“. The image shows two birds perched on a fence, which is a common </a:t>
            </a:r>
            <a:r>
              <a:rPr lang="en-GB" sz="1800" b="0" i="1" dirty="0" err="1">
                <a:solidFill>
                  <a:srgbClr val="313131"/>
                </a:solidFill>
                <a:effectLst/>
                <a:highlight>
                  <a:srgbClr val="15F4FF"/>
                </a:highlight>
                <a:latin typeface="Calibri" panose="020F0502020204030204" pitchFamily="34" charset="0"/>
              </a:rPr>
              <a:t>behavior</a:t>
            </a:r>
            <a:r>
              <a:rPr lang="en-GB" sz="1800" b="0" i="1" dirty="0">
                <a:solidFill>
                  <a:srgbClr val="313131"/>
                </a:solidFill>
                <a:effectLst/>
                <a:highlight>
                  <a:srgbClr val="15F4FF"/>
                </a:highlight>
                <a:latin typeface="Calibri" panose="020F0502020204030204" pitchFamily="34" charset="0"/>
              </a:rPr>
              <a:t> for birds</a:t>
            </a:r>
            <a:r>
              <a:rPr lang="en-GB" sz="1800" b="0" i="1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GB" sz="1800" b="0" i="0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i="1" dirty="0"/>
          </a:p>
          <a:p>
            <a:endParaRPr lang="en-GB" i="1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69DBB9E-D13F-F3AB-5E5B-B17302F85D29}"/>
              </a:ext>
            </a:extLst>
          </p:cNvPr>
          <p:cNvSpPr/>
          <p:nvPr/>
        </p:nvSpPr>
        <p:spPr>
          <a:xfrm>
            <a:off x="6004173" y="1019995"/>
            <a:ext cx="299990" cy="32983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1</a:t>
            </a:r>
            <a:endParaRPr lang="en-GB" b="1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348F3029-2C38-6D9D-0134-5B52240BA171}"/>
              </a:ext>
            </a:extLst>
          </p:cNvPr>
          <p:cNvSpPr/>
          <p:nvPr/>
        </p:nvSpPr>
        <p:spPr>
          <a:xfrm>
            <a:off x="6004173" y="3611299"/>
            <a:ext cx="299990" cy="32983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73885952"/>
      </p:ext>
    </p:extLst>
  </p:cSld>
  <p:clrMapOvr>
    <a:masterClrMapping/>
  </p:clrMapOvr>
  <p:transition spd="slow" advTm="25751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9135C64-9CF1-CC85-4F6E-9C210A79668F}"/>
              </a:ext>
            </a:extLst>
          </p:cNvPr>
          <p:cNvSpPr txBox="1"/>
          <p:nvPr/>
        </p:nvSpPr>
        <p:spPr>
          <a:xfrm>
            <a:off x="533404" y="381680"/>
            <a:ext cx="1072792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500" b="1" dirty="0"/>
              <a:t>F</a:t>
            </a:r>
            <a:r>
              <a:rPr lang="en-GB" sz="3500" b="1" dirty="0" err="1"/>
              <a:t>ramework</a:t>
            </a:r>
            <a:r>
              <a:rPr lang="en-GB" sz="3500" b="1" dirty="0"/>
              <a:t> per </a:t>
            </a:r>
            <a:r>
              <a:rPr lang="en-GB" sz="3500" b="1" dirty="0" err="1"/>
              <a:t>classificazione</a:t>
            </a:r>
            <a:r>
              <a:rPr lang="en-GB" sz="3500" b="1" dirty="0"/>
              <a:t> di </a:t>
            </a:r>
            <a:r>
              <a:rPr lang="en-GB" sz="3500" b="1" dirty="0" err="1"/>
              <a:t>immagini</a:t>
            </a:r>
            <a:r>
              <a:rPr lang="en-GB" sz="3500" b="1" dirty="0"/>
              <a:t> </a:t>
            </a:r>
            <a:r>
              <a:rPr lang="en-GB" sz="3500" b="1" dirty="0" err="1"/>
              <a:t>usando</a:t>
            </a:r>
            <a:r>
              <a:rPr lang="en-GB" sz="3500" b="1" dirty="0"/>
              <a:t> VLMs</a:t>
            </a:r>
          </a:p>
        </p:txBody>
      </p:sp>
      <p:grpSp>
        <p:nvGrpSpPr>
          <p:cNvPr id="80" name="Gruppo 79">
            <a:extLst>
              <a:ext uri="{FF2B5EF4-FFF2-40B4-BE49-F238E27FC236}">
                <a16:creationId xmlns:a16="http://schemas.microsoft.com/office/drawing/2014/main" id="{B9E6C8F0-63AD-59DD-E0BE-49462DCFF41C}"/>
              </a:ext>
            </a:extLst>
          </p:cNvPr>
          <p:cNvGrpSpPr/>
          <p:nvPr/>
        </p:nvGrpSpPr>
        <p:grpSpPr>
          <a:xfrm>
            <a:off x="195944" y="1643605"/>
            <a:ext cx="11540785" cy="4161710"/>
            <a:chOff x="496886" y="1864961"/>
            <a:chExt cx="11065114" cy="3778308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53E7BC18-40CF-9A29-592E-7945303D0D34}"/>
                </a:ext>
              </a:extLst>
            </p:cNvPr>
            <p:cNvSpPr txBox="1"/>
            <p:nvPr/>
          </p:nvSpPr>
          <p:spPr>
            <a:xfrm>
              <a:off x="496886" y="3739994"/>
              <a:ext cx="1478275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2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Prompt</a:t>
              </a:r>
            </a:p>
          </p:txBody>
        </p:sp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6636E7F8-8C9A-39B6-3BD6-CFD24DDF3E5C}"/>
                </a:ext>
              </a:extLst>
            </p:cNvPr>
            <p:cNvSpPr/>
            <p:nvPr/>
          </p:nvSpPr>
          <p:spPr>
            <a:xfrm>
              <a:off x="6654199" y="1864961"/>
              <a:ext cx="2105891" cy="1219200"/>
            </a:xfrm>
            <a:prstGeom prst="roundRect">
              <a:avLst/>
            </a:prstGeom>
            <a:solidFill>
              <a:srgbClr val="9BE373"/>
            </a:solidFill>
            <a:ln w="28575">
              <a:solidFill>
                <a:srgbClr val="58CC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4000" dirty="0">
                  <a:solidFill>
                    <a:schemeClr val="tx1"/>
                  </a:solidFill>
                </a:rPr>
                <a:t>BART</a:t>
              </a:r>
              <a:endParaRPr lang="en-GB" sz="40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Connettore 2 3">
              <a:extLst>
                <a:ext uri="{FF2B5EF4-FFF2-40B4-BE49-F238E27FC236}">
                  <a16:creationId xmlns:a16="http://schemas.microsoft.com/office/drawing/2014/main" id="{9D10B9EC-F21E-DCC1-B27F-6C6E72EACE9D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1862172" y="3494331"/>
              <a:ext cx="0" cy="1103339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" name="Connettore 2 4">
              <a:extLst>
                <a:ext uri="{FF2B5EF4-FFF2-40B4-BE49-F238E27FC236}">
                  <a16:creationId xmlns:a16="http://schemas.microsoft.com/office/drawing/2014/main" id="{EB66E47C-376C-2EAC-0F4E-553621989306}"/>
                </a:ext>
              </a:extLst>
            </p:cNvPr>
            <p:cNvCxnSpPr>
              <a:cxnSpLocks/>
              <a:stCxn id="6" idx="3"/>
              <a:endCxn id="3" idx="1"/>
            </p:cNvCxnSpPr>
            <p:nvPr/>
          </p:nvCxnSpPr>
          <p:spPr>
            <a:xfrm flipV="1">
              <a:off x="2601312" y="2474561"/>
              <a:ext cx="4052887" cy="609600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4A05EE4E-BD35-4213-9618-DC1598B409A1}"/>
                </a:ext>
              </a:extLst>
            </p:cNvPr>
            <p:cNvSpPr/>
            <p:nvPr/>
          </p:nvSpPr>
          <p:spPr>
            <a:xfrm>
              <a:off x="1123032" y="2673991"/>
              <a:ext cx="1478280" cy="8203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Candidate Labels</a:t>
              </a:r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DAF519A6-85CA-DD19-27C5-3182E93C79EE}"/>
                </a:ext>
              </a:extLst>
            </p:cNvPr>
            <p:cNvSpPr/>
            <p:nvPr/>
          </p:nvSpPr>
          <p:spPr>
            <a:xfrm>
              <a:off x="1123032" y="4597670"/>
              <a:ext cx="1478280" cy="8203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Image</a:t>
              </a:r>
              <a:endParaRPr lang="en-GB" sz="1800" dirty="0">
                <a:solidFill>
                  <a:schemeClr val="tx1"/>
                </a:solidFill>
              </a:endParaRP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70DB9886-69C3-EDBC-EF7E-3862A6C95008}"/>
                </a:ext>
              </a:extLst>
            </p:cNvPr>
            <p:cNvSpPr txBox="1"/>
            <p:nvPr/>
          </p:nvSpPr>
          <p:spPr>
            <a:xfrm>
              <a:off x="5245007" y="4328109"/>
              <a:ext cx="1377619" cy="7637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GB" sz="2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Model Output</a:t>
              </a:r>
            </a:p>
          </p:txBody>
        </p:sp>
        <p:sp>
          <p:nvSpPr>
            <p:cNvPr id="9" name="Rombo 8">
              <a:extLst>
                <a:ext uri="{FF2B5EF4-FFF2-40B4-BE49-F238E27FC236}">
                  <a16:creationId xmlns:a16="http://schemas.microsoft.com/office/drawing/2014/main" id="{A203743B-BE97-9F45-87B1-5F69ED88AE35}"/>
                </a:ext>
              </a:extLst>
            </p:cNvPr>
            <p:cNvSpPr/>
            <p:nvPr/>
          </p:nvSpPr>
          <p:spPr>
            <a:xfrm>
              <a:off x="6481325" y="4372411"/>
              <a:ext cx="2442756" cy="1270858"/>
            </a:xfrm>
            <a:prstGeom prst="diamond">
              <a:avLst/>
            </a:prstGeom>
            <a:solidFill>
              <a:srgbClr val="EA0000"/>
            </a:solidFill>
            <a:ln w="28575">
              <a:solidFill>
                <a:srgbClr val="A4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9D332662-9E23-9FDE-F78B-B11BA2BD87C2}"/>
                </a:ext>
              </a:extLst>
            </p:cNvPr>
            <p:cNvSpPr txBox="1"/>
            <p:nvPr/>
          </p:nvSpPr>
          <p:spPr>
            <a:xfrm>
              <a:off x="10160619" y="4500008"/>
              <a:ext cx="1401381" cy="10156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3000" dirty="0"/>
                <a:t>Output</a:t>
              </a:r>
            </a:p>
            <a:p>
              <a:pPr algn="ctr"/>
              <a:r>
                <a:rPr lang="en-GB" sz="3000" dirty="0"/>
                <a:t>Label</a:t>
              </a:r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636F5553-7742-71EC-6F6A-58B647F94820}"/>
                </a:ext>
              </a:extLst>
            </p:cNvPr>
            <p:cNvSpPr/>
            <p:nvPr/>
          </p:nvSpPr>
          <p:spPr>
            <a:xfrm>
              <a:off x="8119475" y="3645936"/>
              <a:ext cx="353016" cy="3298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A4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/>
                <a:t>2</a:t>
              </a:r>
              <a:endParaRPr lang="en-GB" b="1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978C5B61-20DA-0E80-9CE0-4690346E1689}"/>
                </a:ext>
              </a:extLst>
            </p:cNvPr>
            <p:cNvSpPr/>
            <p:nvPr/>
          </p:nvSpPr>
          <p:spPr>
            <a:xfrm>
              <a:off x="9227684" y="5106490"/>
              <a:ext cx="353016" cy="3298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A4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/>
                <a:t>1</a:t>
              </a:r>
              <a:endParaRPr lang="en-GB" b="1" dirty="0"/>
            </a:p>
          </p:txBody>
        </p: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7031B270-4730-5547-655C-21AAAF29B8D3}"/>
                </a:ext>
              </a:extLst>
            </p:cNvPr>
            <p:cNvCxnSpPr>
              <a:cxnSpLocks/>
              <a:stCxn id="9" idx="0"/>
              <a:endCxn id="3" idx="2"/>
            </p:cNvCxnSpPr>
            <p:nvPr/>
          </p:nvCxnSpPr>
          <p:spPr>
            <a:xfrm flipV="1">
              <a:off x="7702703" y="3084161"/>
              <a:ext cx="4442" cy="1288250"/>
            </a:xfrm>
            <a:prstGeom prst="straightConnector1">
              <a:avLst/>
            </a:prstGeom>
            <a:ln w="38100" cap="flat" cmpd="sng" algn="ctr">
              <a:solidFill>
                <a:srgbClr val="A4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92D5F135-4A91-A92F-5301-B095ACFBC689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8924081" y="5007840"/>
              <a:ext cx="1236538" cy="0"/>
            </a:xfrm>
            <a:prstGeom prst="straightConnector1">
              <a:avLst/>
            </a:prstGeom>
            <a:ln w="38100" cap="flat" cmpd="sng" algn="ctr">
              <a:solidFill>
                <a:srgbClr val="A4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Rettangolo con angoli arrotondati 21">
              <a:extLst>
                <a:ext uri="{FF2B5EF4-FFF2-40B4-BE49-F238E27FC236}">
                  <a16:creationId xmlns:a16="http://schemas.microsoft.com/office/drawing/2014/main" id="{99517450-514C-EC1F-E373-0461F220C1F7}"/>
                </a:ext>
              </a:extLst>
            </p:cNvPr>
            <p:cNvSpPr/>
            <p:nvPr/>
          </p:nvSpPr>
          <p:spPr>
            <a:xfrm>
              <a:off x="3285695" y="4398240"/>
              <a:ext cx="2105891" cy="1219200"/>
            </a:xfrm>
            <a:prstGeom prst="roundRect">
              <a:avLst/>
            </a:prstGeom>
            <a:solidFill>
              <a:srgbClr val="9BE373"/>
            </a:solidFill>
            <a:ln w="28575">
              <a:solidFill>
                <a:srgbClr val="58CC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4000" dirty="0">
                  <a:solidFill>
                    <a:schemeClr val="tx1"/>
                  </a:solidFill>
                </a:rPr>
                <a:t>VLM</a:t>
              </a:r>
              <a:endParaRPr lang="en-GB" sz="4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0FD02087-5FD4-5911-8540-90794FA5CC88}"/>
                </a:ext>
              </a:extLst>
            </p:cNvPr>
            <p:cNvCxnSpPr>
              <a:cxnSpLocks/>
              <a:stCxn id="22" idx="3"/>
              <a:endCxn id="9" idx="1"/>
            </p:cNvCxnSpPr>
            <p:nvPr/>
          </p:nvCxnSpPr>
          <p:spPr>
            <a:xfrm>
              <a:off x="5391586" y="5007840"/>
              <a:ext cx="1089739" cy="0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1D2B69B5-9884-9D41-2C96-18E292BA9907}"/>
                </a:ext>
              </a:extLst>
            </p:cNvPr>
            <p:cNvCxnSpPr>
              <a:cxnSpLocks/>
              <a:stCxn id="7" idx="3"/>
              <a:endCxn id="22" idx="1"/>
            </p:cNvCxnSpPr>
            <p:nvPr/>
          </p:nvCxnSpPr>
          <p:spPr>
            <a:xfrm>
              <a:off x="2601312" y="5007840"/>
              <a:ext cx="684383" cy="0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D196A8CC-1AB7-3440-6524-46E0B5D2CE0C}"/>
                </a:ext>
              </a:extLst>
            </p:cNvPr>
            <p:cNvCxnSpPr>
              <a:cxnSpLocks/>
              <a:stCxn id="3" idx="3"/>
              <a:endCxn id="10" idx="0"/>
            </p:cNvCxnSpPr>
            <p:nvPr/>
          </p:nvCxnSpPr>
          <p:spPr>
            <a:xfrm>
              <a:off x="8760090" y="2474561"/>
              <a:ext cx="2101220" cy="2025447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926AB1C8-0447-796E-F9DB-6C98119C1356}"/>
                </a:ext>
              </a:extLst>
            </p:cNvPr>
            <p:cNvSpPr txBox="1"/>
            <p:nvPr/>
          </p:nvSpPr>
          <p:spPr>
            <a:xfrm>
              <a:off x="7709007" y="3632272"/>
              <a:ext cx="5656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800" b="1" dirty="0"/>
                <a:t>No</a:t>
              </a:r>
              <a:endParaRPr lang="en-GB" b="1" dirty="0"/>
            </a:p>
          </p:txBody>
        </p: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5D15AE94-0D70-A9FD-94FC-C86BF0CA05BD}"/>
                </a:ext>
              </a:extLst>
            </p:cNvPr>
            <p:cNvSpPr txBox="1"/>
            <p:nvPr/>
          </p:nvSpPr>
          <p:spPr>
            <a:xfrm>
              <a:off x="8778570" y="5049822"/>
              <a:ext cx="679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800" b="1" dirty="0"/>
                <a:t>Yes</a:t>
              </a:r>
              <a:endParaRPr lang="en-GB" b="1" dirty="0"/>
            </a:p>
          </p:txBody>
        </p:sp>
        <p:sp>
          <p:nvSpPr>
            <p:cNvPr id="79" name="CasellaDiTesto 78">
              <a:extLst>
                <a:ext uri="{FF2B5EF4-FFF2-40B4-BE49-F238E27FC236}">
                  <a16:creationId xmlns:a16="http://schemas.microsoft.com/office/drawing/2014/main" id="{4252B743-1CD1-A5E5-35BC-CE1C67629807}"/>
                </a:ext>
              </a:extLst>
            </p:cNvPr>
            <p:cNvSpPr txBox="1"/>
            <p:nvPr/>
          </p:nvSpPr>
          <p:spPr>
            <a:xfrm>
              <a:off x="6760165" y="4606448"/>
              <a:ext cx="1861926" cy="797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it-IT" sz="2400" b="1" dirty="0">
                  <a:solidFill>
                    <a:schemeClr val="bg1"/>
                  </a:solidFill>
                </a:rPr>
                <a:t>IS </a:t>
              </a:r>
            </a:p>
            <a:p>
              <a:pPr algn="ctr">
                <a:lnSpc>
                  <a:spcPts val="2000"/>
                </a:lnSpc>
              </a:pPr>
              <a:r>
                <a:rPr lang="it-IT" sz="2400" b="1" dirty="0">
                  <a:solidFill>
                    <a:schemeClr val="bg1"/>
                  </a:solidFill>
                </a:rPr>
                <a:t>CANDIDATE</a:t>
              </a:r>
            </a:p>
            <a:p>
              <a:pPr algn="ctr">
                <a:lnSpc>
                  <a:spcPts val="2000"/>
                </a:lnSpc>
              </a:pPr>
              <a:r>
                <a:rPr lang="it-IT" sz="2400" b="1" dirty="0">
                  <a:solidFill>
                    <a:schemeClr val="bg1"/>
                  </a:solidFill>
                </a:rPr>
                <a:t>LABEL?</a:t>
              </a:r>
              <a:endParaRPr lang="en-GB" sz="2400" dirty="0"/>
            </a:p>
          </p:txBody>
        </p:sp>
      </p:grp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4280FE3A-519F-6FF6-4D2D-A79FB0362EFC}"/>
              </a:ext>
            </a:extLst>
          </p:cNvPr>
          <p:cNvCxnSpPr>
            <a:cxnSpLocks/>
            <a:stCxn id="6" idx="3"/>
            <a:endCxn id="22" idx="0"/>
          </p:cNvCxnSpPr>
          <p:nvPr/>
        </p:nvCxnSpPr>
        <p:spPr>
          <a:xfrm>
            <a:off x="2390836" y="2986523"/>
            <a:ext cx="1812013" cy="144742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17002"/>
      </p:ext>
    </p:extLst>
  </p:cSld>
  <p:clrMapOvr>
    <a:masterClrMapping/>
  </p:clrMapOvr>
  <p:transition spd="slow" advTm="25751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0F87C7-2B27-AD95-4CC4-1EE44D19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619" y="231127"/>
            <a:ext cx="1563354" cy="1325563"/>
          </a:xfrm>
        </p:spPr>
        <p:txBody>
          <a:bodyPr>
            <a:normAutofit/>
          </a:bodyPr>
          <a:lstStyle/>
          <a:p>
            <a:r>
              <a:rPr lang="it-IT" sz="3000" b="1" dirty="0">
                <a:latin typeface="+mn-lt"/>
              </a:rPr>
              <a:t>Example</a:t>
            </a:r>
            <a:endParaRPr lang="en-GB" sz="3000" b="1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226DAA-0175-46A0-54B1-C02DB156C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473" y="1242789"/>
            <a:ext cx="3371647" cy="247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5C2A49-170D-BD0D-126D-F477D9EE306A}"/>
              </a:ext>
            </a:extLst>
          </p:cNvPr>
          <p:cNvSpPr txBox="1"/>
          <p:nvPr/>
        </p:nvSpPr>
        <p:spPr>
          <a:xfrm>
            <a:off x="885123" y="4095510"/>
            <a:ext cx="461000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GB" sz="1500" b="1" i="0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Prompt</a:t>
            </a:r>
            <a:r>
              <a:rPr lang="en-GB" sz="1500" b="0" i="0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: “</a:t>
            </a:r>
            <a:r>
              <a:rPr lang="en-GB" sz="1500" b="0" i="1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This image represent an object that belongs to one of the following classes: {</a:t>
            </a:r>
            <a:r>
              <a:rPr lang="en-GB" sz="1500" b="1" i="1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candidate_labels</a:t>
            </a:r>
            <a:r>
              <a:rPr lang="en-GB" sz="1500" b="0" i="1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}. </a:t>
            </a:r>
          </a:p>
          <a:p>
            <a:pPr algn="just" fontAlgn="base"/>
            <a:r>
              <a:rPr lang="en-GB" sz="1500" b="0" i="1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What is the most probable class that object in the image belongs to, given the provided classes?</a:t>
            </a:r>
            <a:r>
              <a:rPr lang="en-GB" sz="1500" b="0" i="0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”</a:t>
            </a:r>
          </a:p>
          <a:p>
            <a:pPr algn="just" rtl="0" fontAlgn="base"/>
            <a:endParaRPr lang="en-GB" sz="1400" b="1" i="0" dirty="0">
              <a:solidFill>
                <a:srgbClr val="313131"/>
              </a:solidFill>
              <a:effectLst/>
              <a:latin typeface="Calibri" panose="020F0502020204030204" pitchFamily="34" charset="0"/>
            </a:endParaRPr>
          </a:p>
          <a:p>
            <a:pPr algn="just" rtl="0" fontAlgn="base"/>
            <a:r>
              <a:rPr lang="en-GB" sz="1500" b="1" i="0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True Label </a:t>
            </a:r>
            <a:r>
              <a:rPr lang="en-GB" sz="1500" b="0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GB" sz="1400" b="0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1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sulphur-crested cockatoo </a:t>
            </a:r>
            <a:endParaRPr lang="en-GB" sz="1600" b="1" i="0" dirty="0">
              <a:solidFill>
                <a:srgbClr val="313131"/>
              </a:solidFill>
              <a:effectLst/>
              <a:latin typeface="Calibri" panose="020F0502020204030204" pitchFamily="34" charset="0"/>
            </a:endParaRPr>
          </a:p>
          <a:p>
            <a:pPr algn="just" rtl="0" fontAlgn="base"/>
            <a:r>
              <a:rPr lang="en-GB" sz="1500" b="1" i="0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Candidate Labels </a:t>
            </a:r>
            <a:r>
              <a:rPr lang="en-GB" sz="1500" dirty="0">
                <a:solidFill>
                  <a:srgbClr val="313131"/>
                </a:solidFill>
                <a:latin typeface="Calibri" panose="020F0502020204030204" pitchFamily="34" charset="0"/>
              </a:rPr>
              <a:t>[</a:t>
            </a:r>
            <a:r>
              <a:rPr lang="en-GB" sz="1500" b="0" i="0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100</a:t>
            </a:r>
            <a:r>
              <a:rPr lang="en-GB" sz="1500" dirty="0">
                <a:solidFill>
                  <a:srgbClr val="313131"/>
                </a:solidFill>
                <a:latin typeface="Calibri" panose="020F0502020204030204" pitchFamily="34" charset="0"/>
              </a:rPr>
              <a:t>]</a:t>
            </a:r>
            <a:r>
              <a:rPr lang="en-GB" sz="1500" b="0" i="0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GB" sz="1500" b="0" i="1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[... sulphur-crested cockatoo, ..., great grey owl, koala, </a:t>
            </a:r>
            <a:r>
              <a:rPr lang="en-GB" sz="1500" b="0" i="1" dirty="0" err="1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Leonberg</a:t>
            </a:r>
            <a:r>
              <a:rPr lang="en-GB" sz="1500" b="0" i="1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, lipstick, pelican, eft, ...]</a:t>
            </a:r>
            <a:r>
              <a:rPr lang="en-GB" sz="1500" b="0" i="0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AE9F96-CC10-E183-D9EB-1C2CC978E54E}"/>
              </a:ext>
            </a:extLst>
          </p:cNvPr>
          <p:cNvSpPr txBox="1"/>
          <p:nvPr/>
        </p:nvSpPr>
        <p:spPr>
          <a:xfrm>
            <a:off x="6351229" y="1004755"/>
            <a:ext cx="4610003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800" b="1" i="0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Qwen2-VL-7b Text Output</a:t>
            </a:r>
            <a:endParaRPr lang="en-GB" sz="1800" i="0" dirty="0">
              <a:solidFill>
                <a:srgbClr val="313131"/>
              </a:solidFill>
              <a:effectLst/>
              <a:latin typeface="Calibri" panose="020F0502020204030204" pitchFamily="34" charset="0"/>
            </a:endParaRPr>
          </a:p>
          <a:p>
            <a:pPr algn="just"/>
            <a:endParaRPr lang="en-GB" sz="600" b="0" i="1" dirty="0">
              <a:solidFill>
                <a:srgbClr val="313131"/>
              </a:solidFill>
              <a:effectLst/>
              <a:latin typeface="-apple-system"/>
            </a:endParaRPr>
          </a:p>
          <a:p>
            <a:pPr algn="just"/>
            <a:r>
              <a:rPr lang="en-GB" b="0" i="1" dirty="0">
                <a:solidFill>
                  <a:srgbClr val="313131"/>
                </a:solidFill>
                <a:effectLst/>
                <a:latin typeface="-apple-system"/>
              </a:rPr>
              <a:t>-The most probable class that the object in the image belongs to is “sulphur-crested cockatoo”.</a:t>
            </a:r>
          </a:p>
          <a:p>
            <a:pPr algn="just"/>
            <a:endParaRPr lang="en-GB" i="1" dirty="0"/>
          </a:p>
          <a:p>
            <a:pPr algn="just"/>
            <a:endParaRPr lang="en-GB" i="1" dirty="0"/>
          </a:p>
          <a:p>
            <a:pPr algn="just"/>
            <a:endParaRPr lang="en-GB" i="1" dirty="0"/>
          </a:p>
          <a:p>
            <a:pPr algn="just"/>
            <a:endParaRPr lang="en-GB" i="1" dirty="0"/>
          </a:p>
          <a:p>
            <a:pPr algn="just"/>
            <a:endParaRPr lang="en-GB" i="1" dirty="0">
              <a:solidFill>
                <a:srgbClr val="313131"/>
              </a:solidFill>
              <a:latin typeface="WordVisi_MSFontService"/>
            </a:endParaRPr>
          </a:p>
          <a:p>
            <a:pPr algn="just"/>
            <a:endParaRPr lang="en-GB" i="1" dirty="0">
              <a:solidFill>
                <a:srgbClr val="313131"/>
              </a:solidFill>
              <a:latin typeface="WordVisi_MSFontService"/>
            </a:endParaRPr>
          </a:p>
          <a:p>
            <a:pPr algn="just"/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LLaVA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7B-Vicuna Text Output</a:t>
            </a:r>
            <a:endParaRPr lang="en-GB" b="1" dirty="0"/>
          </a:p>
          <a:p>
            <a:pPr algn="just"/>
            <a:endParaRPr lang="en-GB" sz="500" i="1" dirty="0"/>
          </a:p>
          <a:p>
            <a:pPr algn="just"/>
            <a:r>
              <a:rPr lang="en-GB" sz="1800" b="0" i="1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-The most probable class that the object in the image belongs to is </a:t>
            </a:r>
            <a:r>
              <a:rPr lang="en-GB" i="1" dirty="0">
                <a:solidFill>
                  <a:srgbClr val="313131"/>
                </a:solidFill>
                <a:latin typeface="Calibri" panose="020F0502020204030204" pitchFamily="34" charset="0"/>
              </a:rPr>
              <a:t>“</a:t>
            </a:r>
            <a:r>
              <a:rPr lang="en-GB" sz="1800" b="0" i="1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bird“. The image shows two birds perched on a fence, which is a common </a:t>
            </a:r>
            <a:r>
              <a:rPr lang="en-GB" sz="1800" b="0" i="1" dirty="0" err="1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behavior</a:t>
            </a:r>
            <a:r>
              <a:rPr lang="en-GB" sz="1800" b="0" i="1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 for birds.</a:t>
            </a:r>
            <a:r>
              <a:rPr lang="en-GB" sz="1800" b="0" i="0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i="1" dirty="0"/>
          </a:p>
          <a:p>
            <a:endParaRPr lang="en-GB" i="1" dirty="0"/>
          </a:p>
          <a:p>
            <a:endParaRPr lang="en-GB" i="1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69DBB9E-D13F-F3AB-5E5B-B17302F85D29}"/>
              </a:ext>
            </a:extLst>
          </p:cNvPr>
          <p:cNvSpPr/>
          <p:nvPr/>
        </p:nvSpPr>
        <p:spPr>
          <a:xfrm>
            <a:off x="6004173" y="1019995"/>
            <a:ext cx="299990" cy="32983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1</a:t>
            </a:r>
            <a:endParaRPr lang="en-GB" b="1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348F3029-2C38-6D9D-0134-5B52240BA171}"/>
              </a:ext>
            </a:extLst>
          </p:cNvPr>
          <p:cNvSpPr/>
          <p:nvPr/>
        </p:nvSpPr>
        <p:spPr>
          <a:xfrm>
            <a:off x="6004173" y="3611299"/>
            <a:ext cx="299990" cy="32983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2</a:t>
            </a:r>
            <a:endParaRPr lang="en-GB" b="1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8981DC0-68A2-F219-6FE3-C2D2E8C501B2}"/>
              </a:ext>
            </a:extLst>
          </p:cNvPr>
          <p:cNvSpPr txBox="1"/>
          <p:nvPr/>
        </p:nvSpPr>
        <p:spPr>
          <a:xfrm>
            <a:off x="6350072" y="2110885"/>
            <a:ext cx="6320281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b="1" i="0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Final Label</a:t>
            </a:r>
            <a:endParaRPr lang="en-GB" sz="2400" i="0" dirty="0">
              <a:solidFill>
                <a:srgbClr val="313131"/>
              </a:solidFill>
              <a:effectLst/>
              <a:latin typeface="Calibri" panose="020F0502020204030204" pitchFamily="34" charset="0"/>
            </a:endParaRPr>
          </a:p>
          <a:p>
            <a:pPr algn="just"/>
            <a:endParaRPr lang="en-GB" sz="400" b="0" i="1" dirty="0">
              <a:solidFill>
                <a:srgbClr val="313131"/>
              </a:solidFill>
              <a:effectLst/>
              <a:latin typeface="-apple-system"/>
            </a:endParaRPr>
          </a:p>
          <a:p>
            <a:pPr algn="just"/>
            <a:r>
              <a:rPr lang="en-GB" sz="2000" b="0" i="1" dirty="0">
                <a:solidFill>
                  <a:srgbClr val="313131"/>
                </a:solidFill>
                <a:effectLst/>
                <a:highlight>
                  <a:srgbClr val="99FF99"/>
                </a:highlight>
                <a:latin typeface="-apple-system"/>
              </a:rPr>
              <a:t>“sulphur-crested cockatoo</a:t>
            </a:r>
            <a:r>
              <a:rPr lang="en-GB" sz="2000" i="1" dirty="0">
                <a:highlight>
                  <a:srgbClr val="99FF99"/>
                </a:highlight>
              </a:rPr>
              <a:t>”</a:t>
            </a:r>
          </a:p>
          <a:p>
            <a:pPr algn="just"/>
            <a:endParaRPr lang="en-GB" i="1" dirty="0"/>
          </a:p>
          <a:p>
            <a:pPr algn="just"/>
            <a:endParaRPr lang="en-GB" i="1" dirty="0"/>
          </a:p>
          <a:p>
            <a:pPr algn="just"/>
            <a:endParaRPr lang="en-GB" i="1" dirty="0"/>
          </a:p>
          <a:p>
            <a:pPr algn="just"/>
            <a:endParaRPr lang="en-GB" i="1" dirty="0"/>
          </a:p>
          <a:p>
            <a:pPr algn="just"/>
            <a:endParaRPr lang="en-GB" i="1" dirty="0"/>
          </a:p>
          <a:p>
            <a:pPr algn="just"/>
            <a:endParaRPr lang="en-GB" i="1" dirty="0"/>
          </a:p>
          <a:p>
            <a:pPr algn="just"/>
            <a:endParaRPr lang="en-GB" i="1" dirty="0"/>
          </a:p>
          <a:p>
            <a:pPr algn="just"/>
            <a:endParaRPr lang="en-GB" i="1" dirty="0"/>
          </a:p>
          <a:p>
            <a:pPr algn="just"/>
            <a:endParaRPr lang="en-GB" sz="1400" i="1" dirty="0"/>
          </a:p>
          <a:p>
            <a:pPr algn="just"/>
            <a:r>
              <a:rPr lang="en-GB" sz="2400" b="1" i="0" dirty="0">
                <a:solidFill>
                  <a:srgbClr val="313131"/>
                </a:solidFill>
                <a:effectLst/>
                <a:latin typeface="Calibri" panose="020F0502020204030204" pitchFamily="34" charset="0"/>
              </a:rPr>
              <a:t>Final Label</a:t>
            </a:r>
            <a:endParaRPr lang="en-GB" sz="2400" b="1" dirty="0"/>
          </a:p>
          <a:p>
            <a:pPr algn="just"/>
            <a:endParaRPr lang="en-GB" sz="500" i="1" dirty="0"/>
          </a:p>
          <a:p>
            <a:pPr algn="just"/>
            <a:r>
              <a:rPr lang="en-GB" sz="2000" i="1" dirty="0">
                <a:highlight>
                  <a:srgbClr val="99FF99"/>
                </a:highlight>
              </a:rPr>
              <a:t>“</a:t>
            </a:r>
            <a:r>
              <a:rPr lang="en-GB" sz="2000" b="0" i="1" dirty="0">
                <a:solidFill>
                  <a:srgbClr val="313131"/>
                </a:solidFill>
                <a:effectLst/>
                <a:highlight>
                  <a:srgbClr val="99FF99"/>
                </a:highlight>
                <a:latin typeface="Calibri" panose="020F0502020204030204" pitchFamily="34" charset="0"/>
              </a:rPr>
              <a:t>eft</a:t>
            </a:r>
            <a:r>
              <a:rPr lang="en-GB" sz="2000" i="1" dirty="0">
                <a:highlight>
                  <a:srgbClr val="99FF99"/>
                </a:highlight>
              </a:rPr>
              <a:t>”</a:t>
            </a:r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867243102"/>
      </p:ext>
    </p:extLst>
  </p:cSld>
  <p:clrMapOvr>
    <a:masterClrMapping/>
  </p:clrMapOvr>
  <p:transition spd="slow" advTm="25751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01FF428-0A1E-A140-5077-7E81F399F46E}"/>
              </a:ext>
            </a:extLst>
          </p:cNvPr>
          <p:cNvSpPr txBox="1"/>
          <p:nvPr/>
        </p:nvSpPr>
        <p:spPr>
          <a:xfrm>
            <a:off x="535418" y="2470388"/>
            <a:ext cx="4577398" cy="180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prestazione</a:t>
            </a:r>
            <a:r>
              <a:rPr lang="en-US" dirty="0"/>
              <a:t> </a:t>
            </a:r>
            <a:r>
              <a:rPr lang="en-US" b="1" dirty="0" err="1"/>
              <a:t>solida</a:t>
            </a:r>
            <a:endParaRPr lang="en-US" b="1" dirty="0"/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>
                <a:sym typeface="Wingdings" panose="05000000000000000000" pitchFamily="2" charset="2"/>
              </a:rPr>
              <a:t>elevati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livelli</a:t>
            </a:r>
            <a:r>
              <a:rPr lang="en-US" sz="1400" dirty="0">
                <a:sym typeface="Wingdings" panose="05000000000000000000" pitchFamily="2" charset="2"/>
              </a:rPr>
              <a:t> di </a:t>
            </a:r>
            <a:r>
              <a:rPr lang="en-US" sz="1400" dirty="0" err="1">
                <a:sym typeface="Wingdings" panose="05000000000000000000" pitchFamily="2" charset="2"/>
              </a:rPr>
              <a:t>accuratezza</a:t>
            </a:r>
            <a:r>
              <a:rPr lang="en-US" sz="1400" dirty="0">
                <a:sym typeface="Wingdings" panose="05000000000000000000" pitchFamily="2" charset="2"/>
              </a:rPr>
              <a:t> per </a:t>
            </a:r>
            <a:r>
              <a:rPr lang="en-US" sz="1400" dirty="0" err="1">
                <a:sym typeface="Wingdings" panose="05000000000000000000" pitchFamily="2" charset="2"/>
              </a:rPr>
              <a:t>limitata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complessità</a:t>
            </a:r>
            <a:endParaRPr lang="en-US" sz="1400" dirty="0">
              <a:sym typeface="Wingdings" panose="05000000000000000000" pitchFamily="2" charset="2"/>
            </a:endParaRP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dirty="0">
              <a:sym typeface="Wingdings" panose="05000000000000000000" pitchFamily="2" charset="2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Risultati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simili</a:t>
            </a:r>
            <a:r>
              <a:rPr lang="en-US" b="1" dirty="0">
                <a:sym typeface="Wingdings" panose="05000000000000000000" pitchFamily="2" charset="2"/>
              </a:rPr>
              <a:t> per </a:t>
            </a:r>
            <a:r>
              <a:rPr lang="en-US" b="1" dirty="0" err="1">
                <a:sym typeface="Wingdings" panose="05000000000000000000" pitchFamily="2" charset="2"/>
              </a:rPr>
              <a:t>famiglia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di VLMs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>
                <a:sym typeface="Wingdings" panose="05000000000000000000" pitchFamily="2" charset="2"/>
              </a:rPr>
              <a:t>Limitata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differenza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tra</a:t>
            </a:r>
            <a:r>
              <a:rPr lang="en-US" sz="1400" dirty="0">
                <a:sym typeface="Wingdings" panose="05000000000000000000" pitchFamily="2" charset="2"/>
              </a:rPr>
              <a:t> grandezza del LLM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ym typeface="Wingdings" panose="05000000000000000000" pitchFamily="2" charset="2"/>
              </a:rPr>
              <a:t>Vision Encoder </a:t>
            </a:r>
            <a:r>
              <a:rPr lang="en-US" sz="1400" dirty="0" err="1">
                <a:sym typeface="Wingdings" panose="05000000000000000000" pitchFamily="2" charset="2"/>
              </a:rPr>
              <a:t>comune</a:t>
            </a:r>
            <a:endParaRPr lang="en-US" sz="1400" dirty="0">
              <a:sym typeface="Wingdings" panose="05000000000000000000" pitchFamily="2" charset="2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175221-8799-733B-ED44-CACB6E342832}"/>
              </a:ext>
            </a:extLst>
          </p:cNvPr>
          <p:cNvSpPr txBox="1"/>
          <p:nvPr/>
        </p:nvSpPr>
        <p:spPr>
          <a:xfrm>
            <a:off x="880644" y="692428"/>
            <a:ext cx="1072792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500" b="1" dirty="0"/>
              <a:t>20 way</a:t>
            </a:r>
            <a:endParaRPr lang="en-GB" sz="3500" b="1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34774449-056C-BE44-A817-28D7E5F9A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540347"/>
              </p:ext>
            </p:extLst>
          </p:nvPr>
        </p:nvGraphicFramePr>
        <p:xfrm>
          <a:off x="5386598" y="1568997"/>
          <a:ext cx="6116779" cy="3525579"/>
        </p:xfrm>
        <a:graphic>
          <a:graphicData uri="http://schemas.openxmlformats.org/drawingml/2006/table">
            <a:tbl>
              <a:tblPr firstRow="1" bandRow="1"/>
              <a:tblGrid>
                <a:gridCol w="2036395">
                  <a:extLst>
                    <a:ext uri="{9D8B030D-6E8A-4147-A177-3AD203B41FA5}">
                      <a16:colId xmlns:a16="http://schemas.microsoft.com/office/drawing/2014/main" val="2862713"/>
                    </a:ext>
                  </a:extLst>
                </a:gridCol>
                <a:gridCol w="990086">
                  <a:extLst>
                    <a:ext uri="{9D8B030D-6E8A-4147-A177-3AD203B41FA5}">
                      <a16:colId xmlns:a16="http://schemas.microsoft.com/office/drawing/2014/main" val="3474620660"/>
                    </a:ext>
                  </a:extLst>
                </a:gridCol>
                <a:gridCol w="1090694">
                  <a:extLst>
                    <a:ext uri="{9D8B030D-6E8A-4147-A177-3AD203B41FA5}">
                      <a16:colId xmlns:a16="http://schemas.microsoft.com/office/drawing/2014/main" val="4249478833"/>
                    </a:ext>
                  </a:extLst>
                </a:gridCol>
                <a:gridCol w="954356">
                  <a:extLst>
                    <a:ext uri="{9D8B030D-6E8A-4147-A177-3AD203B41FA5}">
                      <a16:colId xmlns:a16="http://schemas.microsoft.com/office/drawing/2014/main" val="1623823117"/>
                    </a:ext>
                  </a:extLst>
                </a:gridCol>
                <a:gridCol w="1045248">
                  <a:extLst>
                    <a:ext uri="{9D8B030D-6E8A-4147-A177-3AD203B41FA5}">
                      <a16:colId xmlns:a16="http://schemas.microsoft.com/office/drawing/2014/main" val="3909260690"/>
                    </a:ext>
                  </a:extLst>
                </a:gridCol>
              </a:tblGrid>
              <a:tr h="52586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400" b="0" i="0" dirty="0">
                        <a:effectLst/>
                      </a:endParaRPr>
                    </a:p>
                  </a:txBody>
                  <a:tcPr marL="140857" marR="140857" marT="70429" marB="70429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400" b="0" i="0" dirty="0">
                        <a:effectLst/>
                      </a:endParaRPr>
                    </a:p>
                  </a:txBody>
                  <a:tcPr marL="140857" marR="140857" marT="70429" marB="70429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400" b="0" i="0">
                        <a:effectLst/>
                      </a:endParaRPr>
                    </a:p>
                  </a:txBody>
                  <a:tcPr marL="140857" marR="140857" marT="70429" marB="70429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400" b="0" i="0">
                        <a:effectLst/>
                      </a:endParaRPr>
                    </a:p>
                  </a:txBody>
                  <a:tcPr marL="140857" marR="140857" marT="70429" marB="70429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400" b="0" i="0">
                        <a:effectLst/>
                      </a:endParaRPr>
                    </a:p>
                  </a:txBody>
                  <a:tcPr marL="140857" marR="140857" marT="70429" marB="70429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102971"/>
                  </a:ext>
                </a:extLst>
              </a:tr>
              <a:tr h="52586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LLaVA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v1.6 13b vicuna</a:t>
                      </a:r>
                      <a:endParaRPr lang="en-GB" sz="1400" b="0" i="0" dirty="0">
                        <a:effectLst/>
                      </a:endParaRPr>
                    </a:p>
                  </a:txBody>
                  <a:tcPr marL="140857" marR="140857" marT="70429" marB="70429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400" b="0" i="0">
                        <a:effectLst/>
                      </a:endParaRPr>
                    </a:p>
                  </a:txBody>
                  <a:tcPr marL="140857" marR="140857" marT="70429" marB="70429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400" b="0" i="0">
                        <a:effectLst/>
                      </a:endParaRPr>
                    </a:p>
                  </a:txBody>
                  <a:tcPr marL="140857" marR="140857" marT="70429" marB="70429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400" b="0" i="0">
                        <a:effectLst/>
                      </a:endParaRPr>
                    </a:p>
                  </a:txBody>
                  <a:tcPr marL="140857" marR="140857" marT="70429" marB="70429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400" b="0" i="0">
                        <a:effectLst/>
                      </a:endParaRPr>
                    </a:p>
                  </a:txBody>
                  <a:tcPr marL="140857" marR="140857" marT="70429" marB="70429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885343"/>
                  </a:ext>
                </a:extLst>
              </a:tr>
              <a:tr h="52586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LLaVA</a:t>
                      </a: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v1.6 7b vicuna </a:t>
                      </a:r>
                      <a:endParaRPr lang="en-GB" sz="1400" b="0" i="0" dirty="0">
                        <a:effectLst/>
                      </a:endParaRPr>
                    </a:p>
                  </a:txBody>
                  <a:tcPr marL="140857" marR="140857" marT="70429" marB="70429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0.79 </a:t>
                      </a:r>
                      <a:endParaRPr lang="en-GB" sz="1400" b="0" i="0">
                        <a:effectLst/>
                      </a:endParaRPr>
                    </a:p>
                  </a:txBody>
                  <a:tcPr marL="140857" marR="140857" marT="70429" marB="70429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0.78 </a:t>
                      </a:r>
                      <a:endParaRPr lang="en-GB" sz="1400" b="0" i="0">
                        <a:effectLst/>
                      </a:endParaRPr>
                    </a:p>
                  </a:txBody>
                  <a:tcPr marL="140857" marR="140857" marT="70429" marB="70429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0.78 </a:t>
                      </a:r>
                      <a:endParaRPr lang="en-GB" sz="1400" b="0" i="0">
                        <a:effectLst/>
                      </a:endParaRPr>
                    </a:p>
                  </a:txBody>
                  <a:tcPr marL="140857" marR="140857" marT="70429" marB="70429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0.78 </a:t>
                      </a:r>
                      <a:endParaRPr lang="en-GB" sz="1400" b="0" i="0" dirty="0">
                        <a:effectLst/>
                      </a:endParaRPr>
                    </a:p>
                  </a:txBody>
                  <a:tcPr marL="140857" marR="140857" marT="70429" marB="70429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842786"/>
                  </a:ext>
                </a:extLst>
              </a:tr>
              <a:tr h="854533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phi-3-vision 4.2b </a:t>
                      </a:r>
                    </a:p>
                    <a:p>
                      <a:pPr algn="just" rtl="0" fontAlgn="base"/>
                      <a:endParaRPr lang="en-GB" sz="1400" b="0" i="0" dirty="0">
                        <a:effectLst/>
                      </a:endParaRPr>
                    </a:p>
                  </a:txBody>
                  <a:tcPr marL="140857" marR="140857" marT="70429" marB="70429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0.79 </a:t>
                      </a:r>
                      <a:endParaRPr lang="en-GB" sz="1400" b="0" i="0">
                        <a:effectLst/>
                      </a:endParaRPr>
                    </a:p>
                  </a:txBody>
                  <a:tcPr marL="140857" marR="140857" marT="70429" marB="70429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0.77 </a:t>
                      </a:r>
                      <a:endParaRPr lang="en-GB" sz="1400" b="0" i="0">
                        <a:effectLst/>
                      </a:endParaRPr>
                    </a:p>
                  </a:txBody>
                  <a:tcPr marL="140857" marR="140857" marT="70429" marB="70429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0.76 </a:t>
                      </a:r>
                      <a:endParaRPr lang="en-GB" sz="1400" b="0" i="0">
                        <a:effectLst/>
                      </a:endParaRPr>
                    </a:p>
                  </a:txBody>
                  <a:tcPr marL="140857" marR="140857" marT="70429" marB="70429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0.77 </a:t>
                      </a:r>
                      <a:endParaRPr lang="en-GB" sz="1400" b="0" i="0" dirty="0">
                        <a:effectLst/>
                      </a:endParaRPr>
                    </a:p>
                  </a:txBody>
                  <a:tcPr marL="140857" marR="140857" marT="70429" marB="70429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0480"/>
                  </a:ext>
                </a:extLst>
              </a:tr>
              <a:tr h="52586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Gwen2-VL-7b-Instruct </a:t>
                      </a:r>
                      <a:endParaRPr lang="en-GB" sz="1400" b="0" i="0" dirty="0">
                        <a:effectLst/>
                      </a:endParaRPr>
                    </a:p>
                  </a:txBody>
                  <a:tcPr marL="140857" marR="140857" marT="70429" marB="70429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0.92 </a:t>
                      </a:r>
                      <a:endParaRPr lang="en-GB" sz="1400" b="0" i="0">
                        <a:effectLst/>
                      </a:endParaRPr>
                    </a:p>
                  </a:txBody>
                  <a:tcPr marL="140857" marR="140857" marT="70429" marB="70429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0.89 </a:t>
                      </a:r>
                      <a:endParaRPr lang="en-GB" sz="1400" b="0" i="0">
                        <a:effectLst/>
                      </a:endParaRPr>
                    </a:p>
                  </a:txBody>
                  <a:tcPr marL="140857" marR="140857" marT="70429" marB="70429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0.89 </a:t>
                      </a:r>
                      <a:endParaRPr lang="en-GB" sz="1400" b="0" i="0">
                        <a:effectLst/>
                      </a:endParaRPr>
                    </a:p>
                  </a:txBody>
                  <a:tcPr marL="140857" marR="140857" marT="70429" marB="70429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0.89 </a:t>
                      </a:r>
                      <a:endParaRPr lang="en-GB" sz="1400" b="0" i="0">
                        <a:effectLst/>
                      </a:endParaRPr>
                    </a:p>
                  </a:txBody>
                  <a:tcPr marL="140857" marR="140857" marT="70429" marB="70429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25341"/>
                  </a:ext>
                </a:extLst>
              </a:tr>
              <a:tr h="52586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Gwen2-VL-2b-Instruct </a:t>
                      </a:r>
                      <a:endParaRPr lang="en-GB" sz="1400" b="0" i="0" dirty="0">
                        <a:effectLst/>
                      </a:endParaRPr>
                    </a:p>
                  </a:txBody>
                  <a:tcPr marL="140857" marR="140857" marT="70429" marB="70429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0.93 </a:t>
                      </a:r>
                      <a:endParaRPr lang="en-GB" sz="1400" b="0" i="0">
                        <a:effectLst/>
                      </a:endParaRPr>
                    </a:p>
                  </a:txBody>
                  <a:tcPr marL="140857" marR="140857" marT="70429" marB="70429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0.92 </a:t>
                      </a:r>
                      <a:endParaRPr lang="en-GB" sz="1400" b="0" i="0">
                        <a:effectLst/>
                      </a:endParaRPr>
                    </a:p>
                  </a:txBody>
                  <a:tcPr marL="140857" marR="140857" marT="70429" marB="70429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0.92 </a:t>
                      </a:r>
                      <a:endParaRPr lang="en-GB" sz="1400" b="0" i="0">
                        <a:effectLst/>
                      </a:endParaRPr>
                    </a:p>
                  </a:txBody>
                  <a:tcPr marL="140857" marR="140857" marT="70429" marB="70429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0.92 </a:t>
                      </a:r>
                      <a:endParaRPr lang="en-GB" sz="1400" b="0" i="0" dirty="0">
                        <a:effectLst/>
                      </a:endParaRPr>
                    </a:p>
                  </a:txBody>
                  <a:tcPr marL="140857" marR="140857" marT="70429" marB="70429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750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843350"/>
      </p:ext>
    </p:extLst>
  </p:cSld>
  <p:clrMapOvr>
    <a:masterClrMapping/>
  </p:clrMapOvr>
  <p:transition spd="slow" advTm="25751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01FF428-0A1E-A140-5077-7E81F399F46E}"/>
              </a:ext>
            </a:extLst>
          </p:cNvPr>
          <p:cNvSpPr txBox="1"/>
          <p:nvPr/>
        </p:nvSpPr>
        <p:spPr>
          <a:xfrm>
            <a:off x="449760" y="2441124"/>
            <a:ext cx="473569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ym typeface="Wingdings" panose="05000000000000000000" pitchFamily="2" charset="2"/>
              </a:rPr>
              <a:t>Perdita di accuratezza </a:t>
            </a:r>
            <a:r>
              <a:rPr lang="it-IT" dirty="0">
                <a:sym typeface="Wingdings" panose="05000000000000000000" pitchFamily="2" charset="2"/>
              </a:rPr>
              <a:t>comparando i risultati 100way e 20way</a:t>
            </a:r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GPT4 </a:t>
            </a:r>
            <a:r>
              <a:rPr lang="en-GB" dirty="0"/>
              <a:t>Vision </a:t>
            </a:r>
            <a:r>
              <a:rPr lang="en-GB" dirty="0" err="1"/>
              <a:t>dimostra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accuratezza</a:t>
            </a:r>
            <a:r>
              <a:rPr lang="en-GB" dirty="0"/>
              <a:t> </a:t>
            </a:r>
            <a:r>
              <a:rPr lang="en-GB" dirty="0" err="1"/>
              <a:t>sensibilmente</a:t>
            </a:r>
            <a:r>
              <a:rPr lang="en-GB" dirty="0"/>
              <a:t> Maggiore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Differenza</a:t>
            </a:r>
            <a:r>
              <a:rPr lang="en-GB" dirty="0"/>
              <a:t> di </a:t>
            </a:r>
            <a:r>
              <a:rPr lang="en-GB" dirty="0" err="1"/>
              <a:t>accuratezza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</a:t>
            </a:r>
            <a:r>
              <a:rPr lang="en-GB" dirty="0" err="1"/>
              <a:t>LLaVA</a:t>
            </a:r>
            <a:r>
              <a:rPr lang="en-GB" dirty="0"/>
              <a:t> e Gwen2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D6EF0760-048F-DBB8-4D99-F9146FC85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104351"/>
              </p:ext>
            </p:extLst>
          </p:nvPr>
        </p:nvGraphicFramePr>
        <p:xfrm>
          <a:off x="5386598" y="1731824"/>
          <a:ext cx="6085433" cy="3892145"/>
        </p:xfrm>
        <a:graphic>
          <a:graphicData uri="http://schemas.openxmlformats.org/drawingml/2006/table">
            <a:tbl>
              <a:tblPr/>
              <a:tblGrid>
                <a:gridCol w="1992249">
                  <a:extLst>
                    <a:ext uri="{9D8B030D-6E8A-4147-A177-3AD203B41FA5}">
                      <a16:colId xmlns:a16="http://schemas.microsoft.com/office/drawing/2014/main" val="2862713"/>
                    </a:ext>
                  </a:extLst>
                </a:gridCol>
                <a:gridCol w="965807">
                  <a:extLst>
                    <a:ext uri="{9D8B030D-6E8A-4147-A177-3AD203B41FA5}">
                      <a16:colId xmlns:a16="http://schemas.microsoft.com/office/drawing/2014/main" val="3474620660"/>
                    </a:ext>
                  </a:extLst>
                </a:gridCol>
                <a:gridCol w="1103780">
                  <a:extLst>
                    <a:ext uri="{9D8B030D-6E8A-4147-A177-3AD203B41FA5}">
                      <a16:colId xmlns:a16="http://schemas.microsoft.com/office/drawing/2014/main" val="4249478833"/>
                    </a:ext>
                  </a:extLst>
                </a:gridCol>
                <a:gridCol w="965807">
                  <a:extLst>
                    <a:ext uri="{9D8B030D-6E8A-4147-A177-3AD203B41FA5}">
                      <a16:colId xmlns:a16="http://schemas.microsoft.com/office/drawing/2014/main" val="1623823117"/>
                    </a:ext>
                  </a:extLst>
                </a:gridCol>
                <a:gridCol w="1057790">
                  <a:extLst>
                    <a:ext uri="{9D8B030D-6E8A-4147-A177-3AD203B41FA5}">
                      <a16:colId xmlns:a16="http://schemas.microsoft.com/office/drawing/2014/main" val="3909260690"/>
                    </a:ext>
                  </a:extLst>
                </a:gridCol>
              </a:tblGrid>
              <a:tr h="610092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102971"/>
                  </a:ext>
                </a:extLst>
              </a:tr>
              <a:tr h="610092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LLaVA</a:t>
                      </a: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v1.6 13b vicuna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>
                          <a:effectLst/>
                          <a:latin typeface="Calibri" panose="020F0502020204030204" pitchFamily="34" charset="0"/>
                        </a:rPr>
                        <a:t>0.58 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>
                          <a:effectLst/>
                          <a:latin typeface="Calibri" panose="020F0502020204030204" pitchFamily="34" charset="0"/>
                        </a:rPr>
                        <a:t>0.53 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>
                          <a:effectLst/>
                          <a:latin typeface="Calibri" panose="020F0502020204030204" pitchFamily="34" charset="0"/>
                        </a:rPr>
                        <a:t>0.52 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>
                          <a:effectLst/>
                          <a:latin typeface="Calibri" panose="020F0502020204030204" pitchFamily="34" charset="0"/>
                        </a:rPr>
                        <a:t>0.53 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885343"/>
                  </a:ext>
                </a:extLst>
              </a:tr>
              <a:tr h="610092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LLaVA</a:t>
                      </a: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v1.6 7b vicuna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 dirty="0">
                          <a:effectLst/>
                          <a:latin typeface="Calibri" panose="020F0502020204030204" pitchFamily="34" charset="0"/>
                        </a:rPr>
                        <a:t>0.44 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 dirty="0">
                          <a:effectLst/>
                          <a:latin typeface="Calibri" panose="020F0502020204030204" pitchFamily="34" charset="0"/>
                        </a:rPr>
                        <a:t>0.46 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>
                          <a:effectLst/>
                          <a:latin typeface="Calibri" panose="020F0502020204030204" pitchFamily="34" charset="0"/>
                        </a:rPr>
                        <a:t>0.42 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>
                          <a:effectLst/>
                          <a:latin typeface="Calibri" panose="020F0502020204030204" pitchFamily="34" charset="0"/>
                        </a:rPr>
                        <a:t>0.49 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842786"/>
                  </a:ext>
                </a:extLst>
              </a:tr>
              <a:tr h="35887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Gwen2-VL-7b-Instruct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>
                          <a:effectLst/>
                          <a:latin typeface="Calibri" panose="020F0502020204030204" pitchFamily="34" charset="0"/>
                        </a:rPr>
                        <a:t>0.75 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>
                          <a:effectLst/>
                          <a:latin typeface="Calibri" panose="020F0502020204030204" pitchFamily="34" charset="0"/>
                        </a:rPr>
                        <a:t>0.74 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>
                          <a:effectLst/>
                          <a:latin typeface="Calibri" panose="020F0502020204030204" pitchFamily="34" charset="0"/>
                        </a:rPr>
                        <a:t>0.73 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>
                          <a:effectLst/>
                          <a:latin typeface="Calibri" panose="020F0502020204030204" pitchFamily="34" charset="0"/>
                        </a:rPr>
                        <a:t>0.77 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0480"/>
                  </a:ext>
                </a:extLst>
              </a:tr>
              <a:tr h="610092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Gwen2 -VL-2b-Instruct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>
                          <a:effectLst/>
                          <a:latin typeface="Calibri" panose="020F0502020204030204" pitchFamily="34" charset="0"/>
                        </a:rPr>
                        <a:t>0.81 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>
                          <a:effectLst/>
                          <a:latin typeface="Calibri" panose="020F0502020204030204" pitchFamily="34" charset="0"/>
                        </a:rPr>
                        <a:t>0.75 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>
                          <a:effectLst/>
                          <a:latin typeface="Calibri" panose="020F0502020204030204" pitchFamily="34" charset="0"/>
                        </a:rPr>
                        <a:t>0.76 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>
                          <a:effectLst/>
                          <a:latin typeface="Calibri" panose="020F0502020204030204" pitchFamily="34" charset="0"/>
                        </a:rPr>
                        <a:t>0.75 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25341"/>
                  </a:ext>
                </a:extLst>
              </a:tr>
              <a:tr h="54645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0" i="0" dirty="0">
                          <a:effectLst/>
                          <a:latin typeface="Calibri" panose="020F0502020204030204" pitchFamily="34" charset="0"/>
                        </a:rPr>
                        <a:t>GPT-4V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 dirty="0">
                          <a:effectLst/>
                          <a:latin typeface="Calibri" panose="020F0502020204030204" pitchFamily="34" charset="0"/>
                        </a:rPr>
                        <a:t>0.97 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 dirty="0">
                          <a:effectLst/>
                          <a:latin typeface="Calibri" panose="020F0502020204030204" pitchFamily="34" charset="0"/>
                        </a:rPr>
                        <a:t>0.93 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 dirty="0">
                          <a:effectLst/>
                          <a:latin typeface="Calibri" panose="020F0502020204030204" pitchFamily="34" charset="0"/>
                        </a:rPr>
                        <a:t>0.95 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 dirty="0">
                          <a:effectLst/>
                          <a:latin typeface="Calibri" panose="020F0502020204030204" pitchFamily="34" charset="0"/>
                        </a:rPr>
                        <a:t>0.93 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750925"/>
                  </a:ext>
                </a:extLst>
              </a:tr>
              <a:tr h="54645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400" b="0" i="0" dirty="0">
                          <a:effectLst/>
                          <a:latin typeface="Calibri" panose="020F0502020204030204" pitchFamily="34" charset="0"/>
                        </a:rPr>
                        <a:t>Claude 3 Haiku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 dirty="0">
                          <a:effectLst/>
                          <a:latin typeface="Calibri" panose="020F0502020204030204" pitchFamily="34" charset="0"/>
                        </a:rPr>
                        <a:t>0.67 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 dirty="0">
                          <a:effectLst/>
                          <a:latin typeface="Calibri" panose="020F0502020204030204" pitchFamily="34" charset="0"/>
                        </a:rPr>
                        <a:t>0.63 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 dirty="0">
                          <a:effectLst/>
                          <a:latin typeface="Calibri" panose="020F0502020204030204" pitchFamily="34" charset="0"/>
                        </a:rPr>
                        <a:t>0.65 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b="0" i="0" dirty="0">
                          <a:effectLst/>
                          <a:latin typeface="Calibri" panose="020F0502020204030204" pitchFamily="34" charset="0"/>
                        </a:rPr>
                        <a:t>0.63 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978448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BB0063E6-CF26-7F4B-9C35-C996624A0BB7}"/>
              </a:ext>
            </a:extLst>
          </p:cNvPr>
          <p:cNvSpPr txBox="1"/>
          <p:nvPr/>
        </p:nvSpPr>
        <p:spPr>
          <a:xfrm>
            <a:off x="880644" y="692428"/>
            <a:ext cx="1072792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500" b="1" dirty="0"/>
              <a:t>100 way</a:t>
            </a:r>
            <a:endParaRPr lang="en-GB" sz="3500" b="1" dirty="0"/>
          </a:p>
        </p:txBody>
      </p:sp>
    </p:spTree>
    <p:extLst>
      <p:ext uri="{BB962C8B-B14F-4D97-AF65-F5344CB8AC3E}">
        <p14:creationId xmlns:p14="http://schemas.microsoft.com/office/powerpoint/2010/main" val="943021601"/>
      </p:ext>
    </p:extLst>
  </p:cSld>
  <p:clrMapOvr>
    <a:masterClrMapping/>
  </p:clrMapOvr>
  <p:transition spd="slow" advTm="25751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8501_TF44781794_Win32" id="{FA01019B-E02E-4EC8-A7D9-9F7033374760}" vid="{24297DD9-1888-45CA-AEB8-5E886817C3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1392</TotalTime>
  <Words>2255</Words>
  <Application>Microsoft Office PowerPoint</Application>
  <PresentationFormat>Widescreen</PresentationFormat>
  <Paragraphs>341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2" baseType="lpstr">
      <vt:lpstr>-apple-system</vt:lpstr>
      <vt:lpstr>Arial</vt:lpstr>
      <vt:lpstr>Avenir Next LT Pro</vt:lpstr>
      <vt:lpstr>Calibri</vt:lpstr>
      <vt:lpstr>Calibri Light</vt:lpstr>
      <vt:lpstr>Franklin Gothic Book</vt:lpstr>
      <vt:lpstr>Lato</vt:lpstr>
      <vt:lpstr>Wingdings</vt:lpstr>
      <vt:lpstr>WordVisi_MSFontService</vt:lpstr>
      <vt:lpstr>Tema di Office</vt:lpstr>
      <vt:lpstr>Vision Language Models as Image Classifiers: an Experimental Study</vt:lpstr>
      <vt:lpstr>Presentazione standard di PowerPoint</vt:lpstr>
      <vt:lpstr>How well can VLMs, typically designed and thought as “chatbots”, perform in image classification?</vt:lpstr>
      <vt:lpstr>Presentazione standard di PowerPoint</vt:lpstr>
      <vt:lpstr>Example</vt:lpstr>
      <vt:lpstr>Presentazione standard di PowerPoint</vt:lpstr>
      <vt:lpstr>Example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Ritossa - andrea.ritossa@studio.unibo.it</dc:creator>
  <cp:lastModifiedBy>Andrea Ritossa - andrea.ritossa@studio.unibo.it</cp:lastModifiedBy>
  <cp:revision>18</cp:revision>
  <dcterms:created xsi:type="dcterms:W3CDTF">2024-10-02T16:15:36Z</dcterms:created>
  <dcterms:modified xsi:type="dcterms:W3CDTF">2024-10-08T12:11:54Z</dcterms:modified>
</cp:coreProperties>
</file>