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that GPT-1 is only </a:t>
            </a:r>
            <a:r>
              <a:rPr i="1"/>
              <a:t>seven</a:t>
            </a:r>
            <a:r>
              <a:rPr/>
              <a:t> years old; the pace is </a:t>
            </a:r>
            <a:r>
              <a:rPr b="1"/>
              <a:t>accelerating</a:t>
            </a:r>
            <a:r>
              <a:rPr/>
              <a:t>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Forecasting the next two years is challenging without this backstory.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Introduce this as the roadmap. We’ll walk through each row, explaining the </a:t>
            </a:r>
            <a:r>
              <a:rPr i="1"/>
              <a:t>incremental</a:t>
            </a:r>
            <a:r>
              <a:rPr/>
              <a:t> changes and their consequences, then return here for a summary.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Analogy: Forcing students to “show their work”. Reduces likelihood of confident guessing on complex problems. Not foolproof - the reasoning chain can be flawed but internally 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Brown_Corpus" TargetMode="External" /><Relationship Id="rId3" Type="http://schemas.openxmlformats.org/officeDocument/2006/relationships/hyperlink" Target="https://arxiv.org/abs/1706.03762" TargetMode="External" /><Relationship Id="rId4" Type="http://schemas.openxmlformats.org/officeDocument/2006/relationships/hyperlink" Target="https://lambdalabs.com/blog/demystifying-gpt-3" TargetMode="External" /><Relationship Id="rId5" Type="http://schemas.openxmlformats.org/officeDocument/2006/relationships/hyperlink" Target="https://arxiv.org/abs/2203.0215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ai.com/index/chatgpt-plugins/" TargetMode="External" /><Relationship Id="rId3" Type="http://schemas.openxmlformats.org/officeDocument/2006/relationships/hyperlink" Target="https://openai.com/index/new-models-and-developer-products-announced-at-devday/" TargetMode="External" /><Relationship Id="rId4" Type="http://schemas.openxmlformats.org/officeDocument/2006/relationships/hyperlink" Target="https://arxiv.org/html/2503.02550v3" TargetMode="External" /><Relationship Id="rId5" Type="http://schemas.openxmlformats.org/officeDocument/2006/relationships/hyperlink" Target="https://openai.com/index/introducing-openai-o1-preview/" TargetMode="External" /><Relationship Id="rId6" Type="http://schemas.openxmlformats.org/officeDocument/2006/relationships/hyperlink" Target="https://arxiv.org/abs/2201.11903" TargetMode="External" /><Relationship Id="rId7" Type="http://schemas.openxmlformats.org/officeDocument/2006/relationships/hyperlink" Target="https://www.reuters.com/world/pope-francis-has-died-vatican-says-video-statement-2025-04-21/" TargetMode="External" /><Relationship Id="rId8" Type="http://schemas.openxmlformats.org/officeDocument/2006/relationships/hyperlink" Target="https://www.vaticannews.va/en/vatican-city/news/2025-04/conclave-elect-new-pope-cardinals-beginning-date-may-2025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chalktalk Demo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Baseline: N-gram Language Models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Limitation:</a:t>
            </a:r>
            <a:r>
              <a:rPr/>
              <a:t> Understands local word patterns but has no broader context, world knowledge, or concept of instructions/questions.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N-grams: Small but kinda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(Note: We’ll switch to a live demo here to show trigram/4-gram output.)</a:t>
            </a:r>
          </a:p>
          <a:p>
            <a:pPr lvl="0"/>
            <a:r>
              <a:rPr/>
              <a:t>Examples: Early machine translation, spell checkers, mobile keyboard prediction, search query suggestion.</a:t>
            </a:r>
          </a:p>
          <a:p>
            <a:pPr lvl="0" indent="0" marL="0">
              <a:buNone/>
            </a:pPr>
            <a:r>
              <a:rPr i="1"/>
              <a:t>(Image of Google search prediction could go here)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Need a Smarter Way: Enter the Transformer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Innovation:</a:t>
            </a:r>
            <a:r>
              <a:rPr/>
              <a:t> The Transformer Architecture (Vaswani et al., 2017)</a:t>
            </a:r>
          </a:p>
          <a:p>
            <a:pPr lvl="0"/>
            <a:r>
              <a:rPr/>
              <a:t>A more intelligent… and </a:t>
            </a:r>
            <a:r>
              <a:rPr b="1"/>
              <a:t>much more parallelizable</a:t>
            </a:r>
            <a:r>
              <a:rPr/>
              <a:t>… way to do next token prediction.</a:t>
            </a:r>
          </a:p>
          <a:p>
            <a:pPr lvl="0"/>
            <a:r>
              <a:rPr b="1"/>
              <a:t>Approach:</a:t>
            </a:r>
            <a:r>
              <a:rPr/>
              <a:t> Keep the same core objective (predict the next token) but use a better architecture.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Need a Smarter Way: Enter the Transformer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[IMAGE showing simplified Transformer architecture with attention]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GPT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</a:t>
            </a:r>
            <a:r>
              <a:rPr/>
              <a:t>enerative: It can generate new text.</a:t>
            </a:r>
          </a:p>
          <a:p>
            <a:pPr lvl="0"/>
            <a:r>
              <a:rPr b="1"/>
              <a:t>P</a:t>
            </a:r>
            <a:r>
              <a:rPr/>
              <a:t>re-trained: It’s trained on a massive dataset </a:t>
            </a:r>
            <a:r>
              <a:rPr i="1"/>
              <a:t>before</a:t>
            </a:r>
            <a:r>
              <a:rPr/>
              <a:t> being fine-tuned for specific tasks.</a:t>
            </a:r>
          </a:p>
          <a:p>
            <a:pPr lvl="0"/>
            <a:r>
              <a:rPr b="1"/>
              <a:t>T</a:t>
            </a:r>
            <a:r>
              <a:rPr/>
              <a:t>ransformer: It uses the Transformer architecture.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Training Data: Fuel for the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Transformer’s effectiveness + parallelizability ⇒ Train on </a:t>
            </a:r>
            <a:r>
              <a:rPr b="1"/>
              <a:t>massive</a:t>
            </a:r>
            <a:r>
              <a:rPr/>
              <a:t> datasets.</a:t>
            </a:r>
          </a:p>
          <a:p>
            <a:pPr lvl="0"/>
            <a:r>
              <a:rPr/>
              <a:t>Source: Web scrapes (like Common Crawl), books, articles, code, etc.</a:t>
            </a:r>
          </a:p>
          <a:p>
            <a:pPr lvl="0"/>
            <a:r>
              <a:rPr/>
              <a:t>Implications: Scale enables powerful models, but also ingests bias and raises copyright questions (e.g., NYT lawsuit).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GPT-1 → GPT-3: Scaling the Transformer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Incremental Step:</a:t>
            </a:r>
            <a:r>
              <a:rPr/>
              <a:t> Same next-token objective, </a:t>
            </a:r>
            <a:r>
              <a:rPr b="1"/>
              <a:t>massive scale-up</a:t>
            </a:r>
            <a:r>
              <a:rPr/>
              <a:t> of parameters &amp; data.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GPT-1 → GPT-3: Scaling the Transformer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Corpus size: 0.8 B → ~500 B tokens (↑ 600x)</a:t>
            </a:r>
          </a:p>
          <a:p>
            <a:pPr lvl="0"/>
            <a:r>
              <a:rPr/>
              <a:t>Context length: 512 → 2048 tokens (↑ 4x)</a:t>
            </a:r>
          </a:p>
          <a:p>
            <a:pPr lvl="0"/>
            <a:r>
              <a:rPr/>
              <a:t>Compute: Significant increase (measured in GPU-years)</a:t>
            </a:r>
          </a:p>
          <a:p>
            <a:pPr lvl="0"/>
            <a:r>
              <a:rPr/>
              <a:t>Result: Fluent, knowledgeable base models, but not inherently conversational or instruction-following.</a:t>
            </a:r>
          </a:p>
          <a:p>
            <a:pPr lvl="0" indent="0" marL="0">
              <a:buNone/>
            </a:pPr>
            <a:r>
              <a:rPr i="1"/>
              <a:t>(Note: Live demo of a GPT-2/3 base model answer: </a:t>
            </a:r>
            <a:r>
              <a:rPr/>
              <a:t>”The current pope is discussed in several recent theological journals. One article explores…“* – shows fluency but avoidance.)*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can the model chat? Aligning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Problem: Base models predict text, don’t necessarily follow instructions or converse helpfully.</a:t>
            </a:r>
          </a:p>
          <a:p>
            <a:pPr lvl="0"/>
            <a:r>
              <a:rPr/>
              <a:t>Solution: Post-training “Alignment” phase.</a:t>
            </a:r>
          </a:p>
          <a:p>
            <a:pPr lvl="0"/>
            <a:r>
              <a:rPr/>
              <a:t>Idea: Fine-tune on chat Q&amp;As and preferred responses.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GPT-3.5 / ChatGPT: Aligning with User Intent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Innovation:</a:t>
            </a:r>
            <a:r>
              <a:rPr/>
              <a:t> Post-training “Alignment” to make the base model more helpful and follow instructions.</a:t>
            </a:r>
          </a:p>
          <a:p>
            <a:pPr lvl="0" indent="0">
              <a:buNone/>
            </a:pPr>
            <a:r>
              <a:rPr>
                <a:latin typeface="Courier"/>
              </a:rPr>
              <a:t>*   **Supervised Fine-Tuning (SFT):** Train on examples of desired input/output pairs (e.g., Q&amp;A format).</a:t>
            </a:r>
          </a:p>
          <a:p>
            <a:pPr lvl="0" indent="0">
              <a:buNone/>
            </a:pPr>
            <a:r>
              <a:rPr>
                <a:latin typeface="Courier"/>
              </a:rPr>
              <a:t>*   **Reinforcement Learning from Human Feedback (RLHF):** Use human preferences to rank model outputs, training a reward model to guide the LLM towards helpful, harmless, and honest responses.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History of LLMs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GPT-3.5 / ChatGPT: Aligning with User Intent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Result:</a:t>
            </a:r>
            <a:r>
              <a:rPr/>
              <a:t> Model now understands it should </a:t>
            </a:r>
            <a:r>
              <a:rPr i="1"/>
              <a:t>answer</a:t>
            </a:r>
            <a:r>
              <a:rPr/>
              <a:t> questions, be conversational, and adhere to safety guidelines.</a:t>
            </a:r>
          </a:p>
          <a:p>
            <a:pPr lvl="0"/>
            <a:r>
              <a:rPr b="1"/>
              <a:t>Limitation:</a:t>
            </a:r>
            <a:r>
              <a:rPr/>
              <a:t> Knowledge is frozen at its pre-training data cutoff date ⇒ </a:t>
            </a:r>
            <a:r>
              <a:rPr b="1"/>
              <a:t>Stale</a:t>
            </a:r>
            <a:r>
              <a:rPr/>
              <a:t> information.</a:t>
            </a:r>
          </a:p>
          <a:p>
            <a:pPr lvl="0" indent="0" marL="0">
              <a:buNone/>
            </a:pPr>
            <a:r>
              <a:rPr i="1"/>
              <a:t>(Note: Live demo of GPT-3.5 answer, highlighting helpfulness but staleness.)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GPT-4o / GPT-4 Turbo: Augmenting with Tools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Problem: Aligned models are helpful but have </a:t>
            </a:r>
            <a:r>
              <a:rPr b="1"/>
              <a:t>stale</a:t>
            </a:r>
            <a:r>
              <a:rPr/>
              <a:t> knowledge. Fine-tuning adds behavior, not much new knowledge.</a:t>
            </a:r>
          </a:p>
          <a:p>
            <a:pPr lvl="0"/>
            <a:r>
              <a:rPr b="1"/>
              <a:t>Key Innovation:</a:t>
            </a:r>
            <a:r>
              <a:rPr/>
              <a:t> Fine-tuning the model to use external “tools” via function calling / plugins.</a:t>
            </a:r>
          </a:p>
          <a:p>
            <a:pPr lvl="0" indent="0">
              <a:buNone/>
            </a:pPr>
            <a:r>
              <a:rPr>
                <a:latin typeface="Courier"/>
              </a:rPr>
              <a:t>*   Model learns to recognize when a task requires external info (web search) or computation (running code).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GPT-4o / GPT-4 Turbo: Augmenting with Tools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  It generates a structured request (e.g., `search("current pope")`), receives the tool's output, and synthesizes the final answer.</a:t>
            </a:r>
          </a:p>
          <a:p>
            <a:pPr lvl="0"/>
            <a:r>
              <a:rPr b="1"/>
              <a:t>Result:</a:t>
            </a:r>
            <a:r>
              <a:rPr/>
              <a:t> Overcomes stale knowledge; improves capabilities (calculation, real-time data). Introduces new failure modes (choosing wrong tool, tool returning bad data).</a:t>
            </a:r>
          </a:p>
          <a:p>
            <a:pPr lvl="0" indent="0" marL="0">
              <a:buNone/>
            </a:pPr>
            <a:r>
              <a:rPr i="1"/>
              <a:t>(Note: Live demo of GPT-4o with browsing for the pope question.)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GPT-4o1: Optimizing for Reasoning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Problem: Models still struggle with multi-step reasoning and complex problem-solving.</a:t>
            </a:r>
          </a:p>
          <a:p>
            <a:pPr lvl="0"/>
            <a:r>
              <a:rPr b="1"/>
              <a:t>Key Innovation:</a:t>
            </a:r>
            <a:r>
              <a:rPr/>
              <a:t> Explicitly training the model (post-training) to perform and verify step-by-step reasoning (“Chain of Thought” - CoT).</a:t>
            </a:r>
          </a:p>
          <a:p>
            <a:pPr lvl="0" indent="0">
              <a:buNone/>
            </a:pPr>
            <a:r>
              <a:rPr>
                <a:latin typeface="Courier"/>
              </a:rPr>
              <a:t>*   Uses RL to reward models that generate a logical intermediate thought process before giving the final answer.
*   Focuses on improving performance on complex tasks requiring multi-step logic (math, coding, science).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GPT-4o1: Optimizing for Reasoning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Result:</a:t>
            </a:r>
            <a:r>
              <a:rPr/>
              <a:t> Significantly better benchmark scores on reasoning tasks. Reduced hallucination </a:t>
            </a:r>
            <a:r>
              <a:rPr i="1"/>
              <a:t>on the reasoning path itself</a:t>
            </a:r>
            <a:r>
              <a:rPr/>
              <a:t>, though errors can still occur. Slower inference due to generating intermediate steps.</a:t>
            </a:r>
          </a:p>
          <a:p>
            <a:pPr lvl="0" indent="0" marL="0">
              <a:buNone/>
            </a:pPr>
            <a:r>
              <a:rPr i="1"/>
              <a:t>(Note: Live demo of GPT-4o1 showing reasoning steps for the pope question, assuming available.)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Analogy: Learning like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GPT-3:</a:t>
            </a:r>
            <a:r>
              <a:rPr/>
              <a:t> Read the textbook (a massive one!).</a:t>
            </a:r>
          </a:p>
          <a:p>
            <a:pPr lvl="0"/>
            <a:r>
              <a:rPr b="1"/>
              <a:t>GPT-3.5:</a:t>
            </a:r>
            <a:r>
              <a:rPr/>
              <a:t> Read more textbooks + focus on examples with solutions ⇒ know how to answer questions.</a:t>
            </a:r>
          </a:p>
          <a:p>
            <a:pPr lvl="0"/>
            <a:r>
              <a:rPr b="1"/>
              <a:t>GPT-4:</a:t>
            </a:r>
            <a:r>
              <a:rPr/>
              <a:t> Read a LOT more! + Learn to use a calculator, the internet etc. to improve answers.</a:t>
            </a:r>
          </a:p>
          <a:p>
            <a:pPr lvl="0"/>
            <a:r>
              <a:rPr b="1"/>
              <a:t>o1:</a:t>
            </a:r>
            <a:r>
              <a:rPr/>
              <a:t> Read practice questions, try solving them step-by-step, get feedback on the </a:t>
            </a:r>
            <a:r>
              <a:rPr i="1"/>
              <a:t>reasoning</a:t>
            </a:r>
            <a:r>
              <a:rPr/>
              <a:t>, update thinking based on successful paths.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One-page lineage table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Let’s revisit the full progression.</a:t>
            </a:r>
          </a:p>
          <a:p>
            <a:pPr lvl="0" indent="0" marL="0">
              <a:buNone/>
            </a:pPr>
            <a:r>
              <a:rPr i="1"/>
              <a:t>Bible rough equivalence uses ≈ 780,000 words per King James Bible. Pope example is hypothetical.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are things going? (Trends)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Continued Rapid Evolution:</a:t>
            </a:r>
            <a:r>
              <a:rPr/>
              <a:t> Pace suggests increasing capability… significant, perhaps unpredictable, changes ahead (true multi-modality, agentic systems, new architectures?).</a:t>
            </a:r>
          </a:p>
          <a:p>
            <a:pPr lvl="0"/>
            <a:r>
              <a:rPr b="1"/>
              <a:t>Context Windows Expanding:</a:t>
            </a:r>
            <a:r>
              <a:rPr/>
              <a:t> Following the trend… Expect models handling larger documents/conversations natively.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are things going? (Limitations)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Bias</a:t>
            </a:r>
            <a:r>
              <a:rPr/>
              <a:t>: Trained on the internet. Reflects whatever it is trained on. Alignment helps, but doesn’t fully solve.</a:t>
            </a:r>
          </a:p>
          <a:p>
            <a:pPr lvl="0"/>
            <a:r>
              <a:rPr b="1"/>
              <a:t>Stale Knowledge</a:t>
            </a:r>
            <a:r>
              <a:rPr/>
              <a:t>: Core knowledge is fixed at pre-training. Tools (like search) are essential Band-Aids for current info. Need to verify tool use.</a:t>
            </a:r>
          </a:p>
          <a:p>
            <a:pPr lvl="0"/>
            <a:r>
              <a:rPr b="1"/>
              <a:t>Compute Cost / Energy</a:t>
            </a:r>
            <a:r>
              <a:rPr/>
              <a:t>: Scaling requires huge resources. Hard to run locally ⇒ privacy/access issues persist.</a:t>
            </a:r>
          </a:p>
          <a:p>
            <a:pPr lvl="0"/>
            <a:r>
              <a:rPr b="1"/>
              <a:t>Context Window Limits</a:t>
            </a:r>
            <a:r>
              <a:rPr/>
              <a:t>: Expanding, but still finite. How much context does a human process in a year? Models are far from that level of integrated experience.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Brown Corpus:</a:t>
            </a:r>
            <a:r>
              <a:rPr/>
              <a:t> </a:t>
            </a:r>
            <a:r>
              <a:rPr>
                <a:hlinkClick r:id="rId2"/>
              </a:rPr>
              <a:t>Wikipedia</a:t>
            </a:r>
            <a:r>
              <a:rPr/>
              <a:t> (Example N-gram corpus)</a:t>
            </a:r>
          </a:p>
          <a:p>
            <a:pPr lvl="0"/>
            <a:r>
              <a:rPr b="1"/>
              <a:t>Transformer:</a:t>
            </a:r>
            <a:r>
              <a:rPr/>
              <a:t> Vaswani, A., et al. (2017). Attention is All You Need. </a:t>
            </a:r>
            <a:r>
              <a:rPr>
                <a:hlinkClick r:id="rId3"/>
              </a:rPr>
              <a:t>arXiv:1706.03762</a:t>
            </a:r>
          </a:p>
          <a:p>
            <a:pPr lvl="0"/>
            <a:r>
              <a:rPr b="1"/>
              <a:t>GPT-3 Scale/Compute:</a:t>
            </a:r>
            <a:r>
              <a:rPr/>
              <a:t> </a:t>
            </a:r>
            <a:r>
              <a:rPr>
                <a:hlinkClick r:id="rId4"/>
              </a:rPr>
              <a:t>Lambda Labs Blog (GPT-3 Demystified)</a:t>
            </a:r>
            <a:r>
              <a:rPr/>
              <a:t> (Good overview of scale)</a:t>
            </a:r>
          </a:p>
          <a:p>
            <a:pPr lvl="0"/>
            <a:r>
              <a:rPr b="1"/>
              <a:t>Instruction-tuning / RLHF:</a:t>
            </a:r>
            <a:r>
              <a:rPr/>
              <a:t> Ouyang, L., et al. (2022). Training language models to follow instructions with human feedback. </a:t>
            </a:r>
            <a:r>
              <a:rPr>
                <a:hlinkClick r:id="rId5"/>
              </a:rPr>
              <a:t>arXiv:2203.02155</a:t>
            </a:r>
            <a:r>
              <a:rPr/>
              <a:t> (The InstructGPT paper, key to ChatGPT)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n-grams to ChatGPT: A Very Brief History of Language Modeling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Tool Use (Plugins/Functions):</a:t>
            </a:r>
            <a:r>
              <a:rPr/>
              <a:t> </a:t>
            </a:r>
            <a:r>
              <a:rPr>
                <a:hlinkClick r:id="rId2"/>
              </a:rPr>
              <a:t>OpenAI Blog (Plugins)</a:t>
            </a:r>
            <a:r>
              <a:rPr/>
              <a:t>, </a:t>
            </a:r>
            <a:r>
              <a:rPr>
                <a:hlinkClick r:id="rId3"/>
              </a:rPr>
              <a:t>OpenAI Blog (DevDay - Functions/Tools)</a:t>
            </a:r>
          </a:p>
          <a:p>
            <a:pPr lvl="0"/>
            <a:r>
              <a:rPr b="1"/>
              <a:t>GPT-4 Compute Estimates:</a:t>
            </a:r>
            <a:r>
              <a:rPr/>
              <a:t> Patel, A. B., et al. (2025). SpecInF… </a:t>
            </a:r>
            <a:r>
              <a:rPr>
                <a:hlinkClick r:id="rId4"/>
              </a:rPr>
              <a:t>arXiv:2503.02550v3</a:t>
            </a:r>
            <a:r>
              <a:rPr/>
              <a:t> (Note: Real compute figures are often secret; estimates vary widely)</a:t>
            </a:r>
          </a:p>
          <a:p>
            <a:pPr lvl="0"/>
            <a:r>
              <a:rPr b="1"/>
              <a:t>GPT-4o1 Reasoning:</a:t>
            </a:r>
            <a:r>
              <a:rPr/>
              <a:t> </a:t>
            </a:r>
            <a:r>
              <a:rPr>
                <a:hlinkClick r:id="rId5"/>
              </a:rPr>
              <a:t>OpenAI Blog (o1-preview)</a:t>
            </a:r>
          </a:p>
          <a:p>
            <a:pPr lvl="0"/>
            <a:r>
              <a:rPr b="1"/>
              <a:t>(Optional) Chain of Thought Concept:</a:t>
            </a:r>
            <a:r>
              <a:rPr/>
              <a:t> Wei, J., et al. (2022). Chain-of-Thought Prompting Elicits Reasoning in Large Language Models. </a:t>
            </a:r>
            <a:r>
              <a:rPr>
                <a:hlinkClick r:id="rId6"/>
              </a:rPr>
              <a:t>arXiv:2201.11903</a:t>
            </a:r>
            <a:r>
              <a:rPr/>
              <a:t> (Influential paper on the reasoning technique)</a:t>
            </a:r>
          </a:p>
          <a:p>
            <a:pPr lvl="0"/>
            <a:r>
              <a:rPr b="1"/>
              <a:t>Hypothetical News Examples:</a:t>
            </a:r>
            <a:r>
              <a:rPr/>
              <a:t> </a:t>
            </a:r>
            <a:r>
              <a:rPr>
                <a:hlinkClick r:id="rId7"/>
              </a:rPr>
              <a:t>Reuters (Example)</a:t>
            </a:r>
            <a:r>
              <a:rPr/>
              <a:t>, </a:t>
            </a:r>
            <a:r>
              <a:rPr>
                <a:hlinkClick r:id="rId8"/>
              </a:rPr>
              <a:t>Vatican News (Example)</a:t>
            </a:r>
            <a:r>
              <a:rPr/>
              <a:t> (Used for the pope scenario)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Past Matters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Technical capabilities are </a:t>
            </a:r>
            <a:r>
              <a:rPr b="1"/>
              <a:t>compounding</a:t>
            </a:r>
            <a:r>
              <a:rPr/>
              <a:t> → forecasting requires a historical lens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Past Matters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Pitfalls (bias, hallucination, cost) trace straight back to each training step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Past Matters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Goal today: give life-science graduates a </a:t>
            </a:r>
            <a:r>
              <a:rPr b="1"/>
              <a:t>mental model</a:t>
            </a:r>
            <a:r>
              <a:rPr/>
              <a:t>, not just a recipe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language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Definition:</a:t>
            </a:r>
            <a:r>
              <a:rPr/>
              <a:t> A language model is a type of AI that has been trained to understand and generate human language.</a:t>
            </a:r>
          </a:p>
          <a:p>
            <a:pPr lvl="0"/>
            <a:r>
              <a:rPr/>
              <a:t>It learns patterns, grammar, and even some degree of ‘knowledge’ from the vast amounts of text data it’s trained 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One-page lineage table (Roadmap)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A summary of the key steps in model evolution we’ll discuss.</a:t>
            </a:r>
          </a:p>
          <a:p>
            <a:pPr lvl="0" indent="0" marL="0">
              <a:buNone/>
            </a:pPr>
            <a:r>
              <a:rPr i="1"/>
              <a:t>Bible rough equivalence uses ≈ 780,000 words per King James Bible. Pope example is hypothetical.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Baseline: N-gram Language Models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Core Idea:</a:t>
            </a:r>
            <a:r>
              <a:rPr/>
              <a:t> Predict the next word based </a:t>
            </a:r>
            <a:r>
              <a:rPr i="1"/>
              <a:t>only</a:t>
            </a:r>
            <a:r>
              <a:rPr/>
              <a:t> on the previous N-1 words.</a:t>
            </a:r>
          </a:p>
          <a:p>
            <a:pPr lvl="0"/>
            <a:r>
              <a:rPr b="1"/>
              <a:t>Training:</a:t>
            </a:r>
            <a:r>
              <a:rPr/>
              <a:t> Simply count sequences of N words in a text corpus (Maximum Likelihood Estimation - MLE).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chalktalk Demo</dc:title>
  <dc:creator/>
  <cp:keywords/>
  <dcterms:created xsi:type="dcterms:W3CDTF">2025-05-05T19:39:11Z</dcterms:created>
  <dcterms:modified xsi:type="dcterms:W3CDTF">2025-05-05T19:39:11Z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