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67" r:id="rId4"/>
    <p:sldId id="268" r:id="rId5"/>
    <p:sldId id="269" r:id="rId6"/>
    <p:sldId id="270" r:id="rId7"/>
    <p:sldId id="274" r:id="rId8"/>
    <p:sldId id="273" r:id="rId9"/>
    <p:sldId id="271" r:id="rId10"/>
    <p:sldId id="272" r:id="rId11"/>
  </p:sldIdLst>
  <p:sldSz cx="18000663" cy="8999538"/>
  <p:notesSz cx="6858000" cy="9144000"/>
  <p:defaultTextStyle>
    <a:defPPr>
      <a:defRPr lang="en-US"/>
    </a:defPPr>
    <a:lvl1pPr marL="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6369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72739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59108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45478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31847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18217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604586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90956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8890"/>
    <a:srgbClr val="D86952"/>
    <a:srgbClr val="DC8701"/>
    <a:srgbClr val="F9B5A8"/>
    <a:srgbClr val="A00304"/>
    <a:srgbClr val="F2B034"/>
    <a:srgbClr val="6DA5AF"/>
    <a:srgbClr val="74B3BF"/>
    <a:srgbClr val="F2FAFA"/>
    <a:srgbClr val="1C7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/>
    <p:restoredTop sz="92848"/>
  </p:normalViewPr>
  <p:slideViewPr>
    <p:cSldViewPr snapToGrid="0" snapToObjects="1">
      <p:cViewPr>
        <p:scale>
          <a:sx n="66" d="100"/>
          <a:sy n="66" d="100"/>
        </p:scale>
        <p:origin x="211" y="38"/>
      </p:cViewPr>
      <p:guideLst>
        <p:guide orient="horz" pos="2835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377DF-F7AB-6142-BC25-0FAA41396CFA}" type="datetimeFigureOut">
              <a:rPr lang="en-CH" smtClean="0"/>
              <a:t>09/14/2023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40DBF-BAA2-9B42-BB20-F4810F256E49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460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69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39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08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478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847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217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586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0956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40DBF-BAA2-9B42-BB20-F4810F256E49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658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40DBF-BAA2-9B42-BB20-F4810F256E49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137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795691"/>
            <a:ext cx="15300564" cy="19290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00" y="5099738"/>
            <a:ext cx="12600464" cy="22998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481" y="360400"/>
            <a:ext cx="4050149" cy="76787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33" y="360400"/>
            <a:ext cx="11850436" cy="7678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28" y="5783038"/>
            <a:ext cx="15300564" cy="178740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928" y="3814389"/>
            <a:ext cx="15300564" cy="196864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5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2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0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33" y="2099894"/>
            <a:ext cx="7950293" cy="593927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337" y="2099894"/>
            <a:ext cx="7950293" cy="593927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3" y="2014481"/>
            <a:ext cx="7953419" cy="8395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8" indent="0">
              <a:buNone/>
              <a:defRPr sz="1350" b="1"/>
            </a:lvl3pPr>
            <a:lvl4pPr marL="1028652" indent="0">
              <a:buNone/>
              <a:defRPr sz="1200" b="1"/>
            </a:lvl4pPr>
            <a:lvl5pPr marL="1371537" indent="0">
              <a:buNone/>
              <a:defRPr sz="1200" b="1"/>
            </a:lvl5pPr>
            <a:lvl6pPr marL="1714421" indent="0">
              <a:buNone/>
              <a:defRPr sz="1200" b="1"/>
            </a:lvl6pPr>
            <a:lvl7pPr marL="2057305" indent="0">
              <a:buNone/>
              <a:defRPr sz="1200" b="1"/>
            </a:lvl7pPr>
            <a:lvl8pPr marL="2400189" indent="0">
              <a:buNone/>
              <a:defRPr sz="1200" b="1"/>
            </a:lvl8pPr>
            <a:lvl9pPr marL="27430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33" y="2854020"/>
            <a:ext cx="7953419" cy="518515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94" y="2014481"/>
            <a:ext cx="7956543" cy="8395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8" indent="0">
              <a:buNone/>
              <a:defRPr sz="1350" b="1"/>
            </a:lvl3pPr>
            <a:lvl4pPr marL="1028652" indent="0">
              <a:buNone/>
              <a:defRPr sz="1200" b="1"/>
            </a:lvl4pPr>
            <a:lvl5pPr marL="1371537" indent="0">
              <a:buNone/>
              <a:defRPr sz="1200" b="1"/>
            </a:lvl5pPr>
            <a:lvl6pPr marL="1714421" indent="0">
              <a:buNone/>
              <a:defRPr sz="1200" b="1"/>
            </a:lvl6pPr>
            <a:lvl7pPr marL="2057305" indent="0">
              <a:buNone/>
              <a:defRPr sz="1200" b="1"/>
            </a:lvl7pPr>
            <a:lvl8pPr marL="2400189" indent="0">
              <a:buNone/>
              <a:defRPr sz="1200" b="1"/>
            </a:lvl8pPr>
            <a:lvl9pPr marL="27430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094" y="2854020"/>
            <a:ext cx="7956543" cy="518515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36" y="358314"/>
            <a:ext cx="5922094" cy="152492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59" y="358320"/>
            <a:ext cx="10062871" cy="768085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36" y="1883239"/>
            <a:ext cx="5922094" cy="6155934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8" indent="0">
              <a:buNone/>
              <a:defRPr sz="750"/>
            </a:lvl3pPr>
            <a:lvl4pPr marL="1028652" indent="0">
              <a:buNone/>
              <a:defRPr sz="675"/>
            </a:lvl4pPr>
            <a:lvl5pPr marL="1371537" indent="0">
              <a:buNone/>
              <a:defRPr sz="675"/>
            </a:lvl5pPr>
            <a:lvl6pPr marL="1714421" indent="0">
              <a:buNone/>
              <a:defRPr sz="675"/>
            </a:lvl6pPr>
            <a:lvl7pPr marL="2057305" indent="0">
              <a:buNone/>
              <a:defRPr sz="675"/>
            </a:lvl7pPr>
            <a:lvl8pPr marL="2400189" indent="0">
              <a:buNone/>
              <a:defRPr sz="675"/>
            </a:lvl8pPr>
            <a:lvl9pPr marL="2743073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256" y="6299677"/>
            <a:ext cx="10800398" cy="74371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256" y="804125"/>
            <a:ext cx="10800398" cy="5399723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8" indent="0">
              <a:buNone/>
              <a:defRPr sz="1800"/>
            </a:lvl3pPr>
            <a:lvl4pPr marL="1028652" indent="0">
              <a:buNone/>
              <a:defRPr sz="1500"/>
            </a:lvl4pPr>
            <a:lvl5pPr marL="1371537" indent="0">
              <a:buNone/>
              <a:defRPr sz="1500"/>
            </a:lvl5pPr>
            <a:lvl6pPr marL="1714421" indent="0">
              <a:buNone/>
              <a:defRPr sz="1500"/>
            </a:lvl6pPr>
            <a:lvl7pPr marL="2057305" indent="0">
              <a:buNone/>
              <a:defRPr sz="1500"/>
            </a:lvl7pPr>
            <a:lvl8pPr marL="2400189" indent="0">
              <a:buNone/>
              <a:defRPr sz="1500"/>
            </a:lvl8pPr>
            <a:lvl9pPr marL="27430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256" y="7043389"/>
            <a:ext cx="10800398" cy="1056196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8" indent="0">
              <a:buNone/>
              <a:defRPr sz="750"/>
            </a:lvl3pPr>
            <a:lvl4pPr marL="1028652" indent="0">
              <a:buNone/>
              <a:defRPr sz="675"/>
            </a:lvl4pPr>
            <a:lvl5pPr marL="1371537" indent="0">
              <a:buNone/>
              <a:defRPr sz="675"/>
            </a:lvl5pPr>
            <a:lvl6pPr marL="1714421" indent="0">
              <a:buNone/>
              <a:defRPr sz="675"/>
            </a:lvl6pPr>
            <a:lvl7pPr marL="2057305" indent="0">
              <a:buNone/>
              <a:defRPr sz="675"/>
            </a:lvl7pPr>
            <a:lvl8pPr marL="2400189" indent="0">
              <a:buNone/>
              <a:defRPr sz="675"/>
            </a:lvl8pPr>
            <a:lvl9pPr marL="2743073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33" y="360400"/>
            <a:ext cx="16200597" cy="1499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3" y="2099894"/>
            <a:ext cx="16200597" cy="593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33" y="8341239"/>
            <a:ext cx="4200155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227" y="8341239"/>
            <a:ext cx="5700210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475" y="8341239"/>
            <a:ext cx="4200155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884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3" indent="-257163" algn="l" defTabSz="34288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7" indent="-214303" algn="l" defTabSz="342884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0" indent="-171442" algn="l" defTabSz="34288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4" indent="-171442" algn="l" defTabSz="342884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9" indent="-171442" algn="l" defTabSz="342884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63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47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31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15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8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2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7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1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05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9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73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869027" y="4094156"/>
            <a:ext cx="7915303" cy="2835458"/>
            <a:chOff x="6253454" y="1643307"/>
            <a:chExt cx="7915303" cy="28354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627054" y="2012834"/>
              <a:ext cx="7541703" cy="2465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"Child",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"Young adult",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50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”Middle-aged", 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TRUE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”Older adult” </a:t>
              </a:r>
            </a:p>
            <a:p>
              <a:pPr>
                <a:lnSpc>
                  <a:spcPct val="150000"/>
                </a:lnSpc>
              </a:pP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  <a:endParaRPr lang="en-CH" sz="2100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6253454" y="1643307"/>
              <a:ext cx="150233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(</a:t>
              </a:r>
              <a:endParaRPr lang="en-CH" sz="21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6564498" y="3627452"/>
            <a:ext cx="5289248" cy="3861295"/>
            <a:chOff x="10483809" y="1641153"/>
            <a:chExt cx="5289248" cy="363657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805424" y="2061940"/>
              <a:ext cx="1024574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age &lt; 18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483809" y="2669647"/>
              <a:ext cx="930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“Child”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5" y="2061940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1070888" y="3730146"/>
              <a:ext cx="16553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“Young adult”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897283" cy="1108358"/>
              <a:chOff x="4305149" y="2733551"/>
              <a:chExt cx="1897283" cy="1108358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086AC4F-3C11-B809-3049-14CEDE2BD736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929B31DE-1C77-4F7C-3DFF-7F73D1994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1F2F64A8-A91E-22E1-2DA6-E35881BEF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851076" y="3084171"/>
              <a:ext cx="1011254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861360" y="4110958"/>
              <a:ext cx="100605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age &lt; 50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2108223" y="4877618"/>
              <a:ext cx="17315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“Middle-aged”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7" y="3084171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8005C3-F591-5466-E01D-C67731CC6A14}"/>
                </a:ext>
              </a:extLst>
            </p:cNvPr>
            <p:cNvSpPr txBox="1"/>
            <p:nvPr/>
          </p:nvSpPr>
          <p:spPr>
            <a:xfrm>
              <a:off x="13929500" y="4110958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21D0AA6-F605-BE89-A977-96507E2A6853}"/>
                </a:ext>
              </a:extLst>
            </p:cNvPr>
            <p:cNvSpPr txBox="1"/>
            <p:nvPr/>
          </p:nvSpPr>
          <p:spPr>
            <a:xfrm>
              <a:off x="14139276" y="4877618"/>
              <a:ext cx="16337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“Older adult”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885638" y="1513484"/>
            <a:ext cx="12829229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Order of evaluation with 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H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plyr::case_when</a:t>
            </a:r>
            <a:endParaRPr lang="en-CH" sz="4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1223753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Logic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761863" y="7757343"/>
            <a:ext cx="12829228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C8097C-299A-74CD-50D5-21D60D63A907}"/>
              </a:ext>
            </a:extLst>
          </p:cNvPr>
          <p:cNvGrpSpPr/>
          <p:nvPr/>
        </p:nvGrpSpPr>
        <p:grpSpPr>
          <a:xfrm>
            <a:off x="6308457" y="2655815"/>
            <a:ext cx="5568149" cy="5011357"/>
            <a:chOff x="6308457" y="2815995"/>
            <a:chExt cx="5568149" cy="485117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57" y="2835927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815995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545467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Output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1379"/>
              </p:ext>
            </p:extLst>
          </p:nvPr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Young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Y</a:t>
                      </a:r>
                      <a:r>
                        <a:rPr lang="en-GB" sz="2000" dirty="0">
                          <a:latin typeface="Corbel" panose="020B0503020204020204" pitchFamily="34" charset="0"/>
                        </a:rPr>
                        <a:t>o</a:t>
                      </a:r>
                      <a:r>
                        <a:rPr lang="en-CH" sz="2000" dirty="0">
                          <a:latin typeface="Corbel" panose="020B0503020204020204" pitchFamily="34" charset="0"/>
                        </a:rPr>
                        <a:t>ung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Middle-aged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3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05530"/>
              </p:ext>
            </p:extLst>
          </p:nvPr>
        </p:nvGraphicFramePr>
        <p:xfrm>
          <a:off x="1668852" y="1263855"/>
          <a:ext cx="953324" cy="6471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420494"/>
                  </a:ext>
                </a:extLst>
              </a:tr>
            </a:tbl>
          </a:graphicData>
        </a:graphic>
      </p:graphicFrame>
      <p:sp>
        <p:nvSpPr>
          <p:cNvPr id="3" name="Right Arrow 4">
            <a:extLst>
              <a:ext uri="{FF2B5EF4-FFF2-40B4-BE49-F238E27FC236}">
                <a16:creationId xmlns:a16="http://schemas.microsoft.com/office/drawing/2014/main" id="{1B3BA349-E043-4908-2975-C7B5FE8E288F}"/>
              </a:ext>
            </a:extLst>
          </p:cNvPr>
          <p:cNvSpPr/>
          <p:nvPr/>
        </p:nvSpPr>
        <p:spPr>
          <a:xfrm>
            <a:off x="6474240" y="7412785"/>
            <a:ext cx="3527681" cy="3173505"/>
          </a:xfrm>
          <a:custGeom>
            <a:avLst/>
            <a:gdLst>
              <a:gd name="connsiteX0" fmla="*/ 0 w 5957048"/>
              <a:gd name="connsiteY0" fmla="*/ 1371600 h 6454588"/>
              <a:gd name="connsiteX1" fmla="*/ 2978524 w 5957048"/>
              <a:gd name="connsiteY1" fmla="*/ 1371600 h 6454588"/>
              <a:gd name="connsiteX2" fmla="*/ 2978524 w 5957048"/>
              <a:gd name="connsiteY2" fmla="*/ 0 h 6454588"/>
              <a:gd name="connsiteX3" fmla="*/ 5957048 w 5957048"/>
              <a:gd name="connsiteY3" fmla="*/ 3227294 h 6454588"/>
              <a:gd name="connsiteX4" fmla="*/ 2978524 w 5957048"/>
              <a:gd name="connsiteY4" fmla="*/ 6454588 h 6454588"/>
              <a:gd name="connsiteX5" fmla="*/ 2978524 w 5957048"/>
              <a:gd name="connsiteY5" fmla="*/ 5082988 h 6454588"/>
              <a:gd name="connsiteX6" fmla="*/ 0 w 5957048"/>
              <a:gd name="connsiteY6" fmla="*/ 5082988 h 6454588"/>
              <a:gd name="connsiteX7" fmla="*/ 0 w 5957048"/>
              <a:gd name="connsiteY7" fmla="*/ 1371600 h 6454588"/>
              <a:gd name="connsiteX0" fmla="*/ 26894 w 5957048"/>
              <a:gd name="connsiteY0" fmla="*/ 0 h 7032812"/>
              <a:gd name="connsiteX1" fmla="*/ 2978524 w 5957048"/>
              <a:gd name="connsiteY1" fmla="*/ 1949824 h 7032812"/>
              <a:gd name="connsiteX2" fmla="*/ 2978524 w 5957048"/>
              <a:gd name="connsiteY2" fmla="*/ 578224 h 7032812"/>
              <a:gd name="connsiteX3" fmla="*/ 5957048 w 5957048"/>
              <a:gd name="connsiteY3" fmla="*/ 3805518 h 7032812"/>
              <a:gd name="connsiteX4" fmla="*/ 2978524 w 5957048"/>
              <a:gd name="connsiteY4" fmla="*/ 7032812 h 7032812"/>
              <a:gd name="connsiteX5" fmla="*/ 2978524 w 5957048"/>
              <a:gd name="connsiteY5" fmla="*/ 5661212 h 7032812"/>
              <a:gd name="connsiteX6" fmla="*/ 0 w 5957048"/>
              <a:gd name="connsiteY6" fmla="*/ 5661212 h 7032812"/>
              <a:gd name="connsiteX7" fmla="*/ 26894 w 5957048"/>
              <a:gd name="connsiteY7" fmla="*/ 0 h 7032812"/>
              <a:gd name="connsiteX0" fmla="*/ 26894 w 5957048"/>
              <a:gd name="connsiteY0" fmla="*/ 0 h 7557247"/>
              <a:gd name="connsiteX1" fmla="*/ 2978524 w 5957048"/>
              <a:gd name="connsiteY1" fmla="*/ 1949824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91971 w 5957048"/>
              <a:gd name="connsiteY4" fmla="*/ 488732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78524 w 3576918"/>
              <a:gd name="connsiteY2" fmla="*/ 578224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59285 w 3576918"/>
              <a:gd name="connsiteY5" fmla="*/ 3733967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27681"/>
              <a:gd name="connsiteY0" fmla="*/ 0 h 7557247"/>
              <a:gd name="connsiteX1" fmla="*/ 2951630 w 3527681"/>
              <a:gd name="connsiteY1" fmla="*/ 3326781 h 7557247"/>
              <a:gd name="connsiteX2" fmla="*/ 2951630 w 3527681"/>
              <a:gd name="connsiteY2" fmla="*/ 2142883 h 7557247"/>
              <a:gd name="connsiteX3" fmla="*/ 3527681 w 3527681"/>
              <a:gd name="connsiteY3" fmla="*/ 3517316 h 7557247"/>
              <a:gd name="connsiteX4" fmla="*/ 2984937 w 3527681"/>
              <a:gd name="connsiteY4" fmla="*/ 4954322 h 7557247"/>
              <a:gd name="connsiteX5" fmla="*/ 2959285 w 3527681"/>
              <a:gd name="connsiteY5" fmla="*/ 3733967 h 7557247"/>
              <a:gd name="connsiteX6" fmla="*/ 0 w 3527681"/>
              <a:gd name="connsiteY6" fmla="*/ 7557247 h 7557247"/>
              <a:gd name="connsiteX7" fmla="*/ 26894 w 3527681"/>
              <a:gd name="connsiteY7" fmla="*/ 0 h 75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7681" h="7557247">
                <a:moveTo>
                  <a:pt x="26894" y="0"/>
                </a:moveTo>
                <a:lnTo>
                  <a:pt x="2951630" y="3326781"/>
                </a:lnTo>
                <a:lnTo>
                  <a:pt x="2951630" y="2142883"/>
                </a:lnTo>
                <a:lnTo>
                  <a:pt x="3527681" y="3517316"/>
                </a:lnTo>
                <a:lnTo>
                  <a:pt x="2984937" y="4954322"/>
                </a:lnTo>
                <a:lnTo>
                  <a:pt x="2959285" y="3733967"/>
                </a:lnTo>
                <a:lnTo>
                  <a:pt x="0" y="7557247"/>
                </a:lnTo>
                <a:cubicBezTo>
                  <a:pt x="8965" y="5038165"/>
                  <a:pt x="17929" y="2519082"/>
                  <a:pt x="26894" y="0"/>
                </a:cubicBezTo>
                <a:close/>
              </a:path>
            </a:pathLst>
          </a:custGeom>
          <a:solidFill>
            <a:srgbClr val="5988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8A9939EE-14AC-3081-15CA-B3178FF23DC5}"/>
              </a:ext>
            </a:extLst>
          </p:cNvPr>
          <p:cNvSpPr/>
          <p:nvPr/>
        </p:nvSpPr>
        <p:spPr>
          <a:xfrm>
            <a:off x="3229362" y="2873192"/>
            <a:ext cx="2637692" cy="3569677"/>
          </a:xfrm>
          <a:prstGeom prst="homePlate">
            <a:avLst/>
          </a:prstGeom>
          <a:solidFill>
            <a:srgbClr val="5988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116FA-F44E-2FBC-9E4E-C24A20F7B122}"/>
              </a:ext>
            </a:extLst>
          </p:cNvPr>
          <p:cNvSpPr/>
          <p:nvPr/>
        </p:nvSpPr>
        <p:spPr>
          <a:xfrm>
            <a:off x="6242539" y="4359092"/>
            <a:ext cx="896815" cy="7052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7926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638927" y="3664474"/>
            <a:ext cx="8148495" cy="2756878"/>
            <a:chOff x="5827182" y="1252998"/>
            <a:chExt cx="8148495" cy="27568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433974" y="2028693"/>
              <a:ext cx="7541703" cy="1981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"Child",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”Young adult",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120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”Older adult", 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  <a:endParaRPr lang="en-CH" sz="21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5827182" y="1252998"/>
              <a:ext cx="1986441" cy="8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age_group  = </a:t>
              </a:r>
            </a:p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   </a:t>
              </a:r>
              <a:r>
                <a:rPr lang="en-GB" sz="24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case_when(</a:t>
              </a:r>
              <a:endParaRPr lang="en-CH" sz="24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6564498" y="3627452"/>
            <a:ext cx="3648037" cy="3824108"/>
            <a:chOff x="10483809" y="1641153"/>
            <a:chExt cx="3648037" cy="360155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601369" y="2061940"/>
              <a:ext cx="1228629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18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483809" y="2669647"/>
              <a:ext cx="930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“Child”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5" y="2061940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0960840" y="3807197"/>
              <a:ext cx="1655390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“Young adult”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023073" cy="1108358"/>
              <a:chOff x="4305149" y="2733551"/>
              <a:chExt cx="1023073" cy="110835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9B31DE-1C77-4F7C-3DFF-7F73D1994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5149" y="2768291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557875" y="3084171"/>
              <a:ext cx="130445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657123" y="4131111"/>
              <a:ext cx="1338141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if age &lt; 120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1985921" y="4865881"/>
              <a:ext cx="1582484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“Older adult”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7" y="3084171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638928" y="1513484"/>
            <a:ext cx="13075940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Order of evaluation with 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H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plyr::case_when</a:t>
            </a:r>
            <a:endParaRPr lang="en-CH" sz="4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1223753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Logic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515152" y="7757343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C8097C-299A-74CD-50D5-21D60D63A907}"/>
              </a:ext>
            </a:extLst>
          </p:cNvPr>
          <p:cNvGrpSpPr/>
          <p:nvPr/>
        </p:nvGrpSpPr>
        <p:grpSpPr>
          <a:xfrm>
            <a:off x="6308457" y="2655815"/>
            <a:ext cx="5568149" cy="5011357"/>
            <a:chOff x="6308457" y="2815995"/>
            <a:chExt cx="5568149" cy="485117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57" y="2835927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815995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545467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Output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89691"/>
              </p:ext>
            </p:extLst>
          </p:nvPr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Young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rbel" panose="020B0503020204020204" pitchFamily="34" charset="0"/>
                        </a:rPr>
                        <a:t>Young adult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1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CE7CF-7271-5E14-F936-A535452D178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666106" y="3986565"/>
            <a:ext cx="524984" cy="1987964"/>
          </a:xfrm>
          <a:prstGeom prst="straightConnector1">
            <a:avLst/>
          </a:prstGeom>
          <a:ln w="38100">
            <a:solidFill>
              <a:srgbClr val="C000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638927" y="3664474"/>
            <a:ext cx="8003646" cy="2769555"/>
            <a:chOff x="5827182" y="1252998"/>
            <a:chExt cx="8003646" cy="2769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289125" y="2041305"/>
              <a:ext cx="7541703" cy="1981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120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”Older adult", 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”Young adult",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"Child",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  <a:endParaRPr lang="en-CH" sz="21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5827182" y="1252998"/>
              <a:ext cx="1986441" cy="8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age_group  = </a:t>
              </a:r>
            </a:p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   </a:t>
              </a:r>
              <a:r>
                <a:rPr lang="en-GB" sz="24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case_when(</a:t>
              </a:r>
              <a:endParaRPr lang="en-CH" sz="24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7834772" y="3257299"/>
            <a:ext cx="3894926" cy="3834664"/>
            <a:chOff x="10236920" y="1641153"/>
            <a:chExt cx="3894926" cy="361149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387037" y="2061940"/>
              <a:ext cx="1442962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120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236920" y="2701002"/>
              <a:ext cx="1633781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“Older adult”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5" y="2061940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0960840" y="3807197"/>
              <a:ext cx="1655390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“Young adult”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023073" cy="1108358"/>
              <a:chOff x="4305149" y="2733551"/>
              <a:chExt cx="1023073" cy="110835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9B31DE-1C77-4F7C-3DFF-7F73D1994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5149" y="2768291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557875" y="3084171"/>
              <a:ext cx="130445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657123" y="4131111"/>
              <a:ext cx="1222873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if age &lt; 18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2454504" y="4875823"/>
              <a:ext cx="930063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“Child”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7" y="3084171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638928" y="1513484"/>
            <a:ext cx="13075940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A </a:t>
            </a:r>
            <a:r>
              <a:rPr lang="en-CH" sz="4000" b="1" dirty="0">
                <a:solidFill>
                  <a:srgbClr val="F9B5A8"/>
                </a:solidFill>
                <a:latin typeface="Corbel" panose="020B0503020204020204" pitchFamily="34" charset="0"/>
              </a:rPr>
              <a:t>faulty</a:t>
            </a:r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CH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case_when</a:t>
            </a:r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 statement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1223753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Logic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498823" y="8155189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C38522-8F47-F639-E838-262A2E52A7C2}"/>
              </a:ext>
            </a:extLst>
          </p:cNvPr>
          <p:cNvGrpSpPr/>
          <p:nvPr/>
        </p:nvGrpSpPr>
        <p:grpSpPr>
          <a:xfrm>
            <a:off x="6168092" y="2655815"/>
            <a:ext cx="5708514" cy="5364581"/>
            <a:chOff x="6168092" y="2655815"/>
            <a:chExt cx="5708514" cy="5050011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168092" y="2715059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655815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545467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Output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06273"/>
              </p:ext>
            </p:extLst>
          </p:nvPr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AF56C1-228F-67F4-1765-337C39CF1A7C}"/>
              </a:ext>
            </a:extLst>
          </p:cNvPr>
          <p:cNvSpPr txBox="1"/>
          <p:nvPr/>
        </p:nvSpPr>
        <p:spPr>
          <a:xfrm>
            <a:off x="6276702" y="5974529"/>
            <a:ext cx="3828775" cy="20286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CH" sz="2000" b="1" i="1" dirty="0">
                <a:solidFill>
                  <a:srgbClr val="A00304"/>
                </a:solidFill>
                <a:latin typeface="Corbel" panose="020B0503020204020204" pitchFamily="34" charset="0"/>
              </a:rPr>
              <a:t>Everyone’s</a:t>
            </a:r>
            <a:r>
              <a:rPr lang="en-CH" sz="2000" b="1" dirty="0">
                <a:solidFill>
                  <a:srgbClr val="A00304"/>
                </a:solidFill>
                <a:latin typeface="Corbel" panose="020B0503020204020204" pitchFamily="34" charset="0"/>
              </a:rPr>
              <a:t> age is below 120, so no one is left to match after the first condition.</a:t>
            </a:r>
          </a:p>
          <a:p>
            <a:pPr>
              <a:lnSpc>
                <a:spcPct val="85000"/>
              </a:lnSpc>
            </a:pPr>
            <a:endParaRPr lang="en-CH" sz="2000" dirty="0">
              <a:solidFill>
                <a:srgbClr val="A00304"/>
              </a:solidFill>
              <a:latin typeface="Corbel" panose="020B0503020204020204" pitchFamily="34" charset="0"/>
            </a:endParaRPr>
          </a:p>
          <a:p>
            <a:pPr>
              <a:lnSpc>
                <a:spcPct val="85000"/>
              </a:lnSpc>
            </a:pPr>
            <a:r>
              <a:rPr lang="en-CH" sz="2000" dirty="0">
                <a:solidFill>
                  <a:srgbClr val="A00304"/>
                </a:solidFill>
                <a:latin typeface="Corbel" panose="020B0503020204020204" pitchFamily="34" charset="0"/>
              </a:rPr>
              <a:t>The remaining conditions are useless because we started with the most general condition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9C762B-1ACA-C119-5F13-9C40E202673C}"/>
              </a:ext>
            </a:extLst>
          </p:cNvPr>
          <p:cNvSpPr/>
          <p:nvPr/>
        </p:nvSpPr>
        <p:spPr>
          <a:xfrm>
            <a:off x="7460936" y="3628975"/>
            <a:ext cx="524247" cy="5348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883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CE7CF-7271-5E14-F936-A535452D178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666106" y="3986565"/>
            <a:ext cx="524984" cy="1987964"/>
          </a:xfrm>
          <a:prstGeom prst="straightConnector1">
            <a:avLst/>
          </a:prstGeom>
          <a:ln w="38100">
            <a:solidFill>
              <a:srgbClr val="C000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638927" y="3664474"/>
            <a:ext cx="8003646" cy="2769555"/>
            <a:chOff x="5827182" y="1252998"/>
            <a:chExt cx="8003646" cy="2769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289125" y="2041305"/>
              <a:ext cx="7541703" cy="1981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120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”Older adult", 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”Young adult",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"Child",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  <a:endParaRPr lang="en-CH" sz="21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5827182" y="1252998"/>
              <a:ext cx="1986441" cy="8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age_group  = </a:t>
              </a:r>
            </a:p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   </a:t>
              </a:r>
              <a:r>
                <a:rPr lang="en-GB" sz="24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case_when(</a:t>
              </a:r>
              <a:endParaRPr lang="en-CH" sz="24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7834772" y="3257299"/>
            <a:ext cx="3894926" cy="3834664"/>
            <a:chOff x="10236920" y="1641153"/>
            <a:chExt cx="3894926" cy="361149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387037" y="2061940"/>
              <a:ext cx="1442962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120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236920" y="2701002"/>
              <a:ext cx="1633781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“Older adult”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5" y="2061940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0960840" y="3807197"/>
              <a:ext cx="1655390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“Young adult”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023073" cy="1108358"/>
              <a:chOff x="4305149" y="2733551"/>
              <a:chExt cx="1023073" cy="110835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9B31DE-1C77-4F7C-3DFF-7F73D1994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5149" y="2768291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557875" y="3084171"/>
              <a:ext cx="130445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657123" y="4131111"/>
              <a:ext cx="1222873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if age &lt; 18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2454504" y="4875823"/>
              <a:ext cx="930063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“Child”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7" y="3084171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638928" y="1513484"/>
            <a:ext cx="13075940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A </a:t>
            </a:r>
            <a:r>
              <a:rPr lang="en-CH" sz="4000" b="1" dirty="0">
                <a:solidFill>
                  <a:srgbClr val="F9B5A8"/>
                </a:solidFill>
                <a:latin typeface="Corbel" panose="020B0503020204020204" pitchFamily="34" charset="0"/>
              </a:rPr>
              <a:t>faulty</a:t>
            </a:r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CH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case_when</a:t>
            </a:r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 statement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1223753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Logic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498823" y="8155189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C38522-8F47-F639-E838-262A2E52A7C2}"/>
              </a:ext>
            </a:extLst>
          </p:cNvPr>
          <p:cNvGrpSpPr/>
          <p:nvPr/>
        </p:nvGrpSpPr>
        <p:grpSpPr>
          <a:xfrm>
            <a:off x="6168092" y="2655815"/>
            <a:ext cx="5708514" cy="5364581"/>
            <a:chOff x="6168092" y="2655815"/>
            <a:chExt cx="5708514" cy="5050011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168092" y="2715059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655815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545467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Output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/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AF56C1-228F-67F4-1765-337C39CF1A7C}"/>
              </a:ext>
            </a:extLst>
          </p:cNvPr>
          <p:cNvSpPr txBox="1"/>
          <p:nvPr/>
        </p:nvSpPr>
        <p:spPr>
          <a:xfrm>
            <a:off x="6276702" y="5974529"/>
            <a:ext cx="3828775" cy="20286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CH" sz="2000" b="1" i="1" dirty="0">
                <a:solidFill>
                  <a:srgbClr val="A00304"/>
                </a:solidFill>
                <a:latin typeface="Corbel" panose="020B0503020204020204" pitchFamily="34" charset="0"/>
              </a:rPr>
              <a:t>Everyone’s</a:t>
            </a:r>
            <a:r>
              <a:rPr lang="en-CH" sz="2000" b="1" dirty="0">
                <a:solidFill>
                  <a:srgbClr val="A00304"/>
                </a:solidFill>
                <a:latin typeface="Corbel" panose="020B0503020204020204" pitchFamily="34" charset="0"/>
              </a:rPr>
              <a:t> age is below 120, so no one is left to match after the first condition.</a:t>
            </a:r>
          </a:p>
          <a:p>
            <a:pPr>
              <a:lnSpc>
                <a:spcPct val="85000"/>
              </a:lnSpc>
            </a:pPr>
            <a:endParaRPr lang="en-CH" sz="2000" dirty="0">
              <a:solidFill>
                <a:srgbClr val="A00304"/>
              </a:solidFill>
              <a:latin typeface="Corbel" panose="020B0503020204020204" pitchFamily="34" charset="0"/>
            </a:endParaRPr>
          </a:p>
          <a:p>
            <a:pPr>
              <a:lnSpc>
                <a:spcPct val="85000"/>
              </a:lnSpc>
            </a:pPr>
            <a:r>
              <a:rPr lang="en-CH" sz="2000" dirty="0">
                <a:solidFill>
                  <a:srgbClr val="A00304"/>
                </a:solidFill>
                <a:latin typeface="Corbel" panose="020B0503020204020204" pitchFamily="34" charset="0"/>
              </a:rPr>
              <a:t>The remaining conditions are useless because we started with the most general condition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9C762B-1ACA-C119-5F13-9C40E202673C}"/>
              </a:ext>
            </a:extLst>
          </p:cNvPr>
          <p:cNvSpPr/>
          <p:nvPr/>
        </p:nvSpPr>
        <p:spPr>
          <a:xfrm>
            <a:off x="7460936" y="3628975"/>
            <a:ext cx="524247" cy="5348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6851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2B2CCC-03BA-692C-C870-D1B995C0D548}"/>
              </a:ext>
            </a:extLst>
          </p:cNvPr>
          <p:cNvCxnSpPr>
            <a:cxnSpLocks/>
          </p:cNvCxnSpPr>
          <p:nvPr/>
        </p:nvCxnSpPr>
        <p:spPr>
          <a:xfrm flipH="1" flipV="1">
            <a:off x="10125635" y="4499769"/>
            <a:ext cx="488839" cy="675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648D64-2D3F-BA9B-47C7-459D2E5E70DF}"/>
              </a:ext>
            </a:extLst>
          </p:cNvPr>
          <p:cNvCxnSpPr>
            <a:cxnSpLocks/>
          </p:cNvCxnSpPr>
          <p:nvPr/>
        </p:nvCxnSpPr>
        <p:spPr>
          <a:xfrm flipH="1">
            <a:off x="9388230" y="3656665"/>
            <a:ext cx="221195" cy="498476"/>
          </a:xfrm>
          <a:prstGeom prst="straightConnector1">
            <a:avLst/>
          </a:prstGeom>
          <a:ln w="38100">
            <a:solidFill>
              <a:srgbClr val="DC870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D5DDE0-3A89-72CB-45E4-01AEDB551A44}"/>
              </a:ext>
            </a:extLst>
          </p:cNvPr>
          <p:cNvSpPr txBox="1"/>
          <p:nvPr/>
        </p:nvSpPr>
        <p:spPr>
          <a:xfrm>
            <a:off x="7137747" y="3848710"/>
            <a:ext cx="450096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err="1">
                <a:solidFill>
                  <a:srgbClr val="598890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mean_age</a:t>
            </a:r>
            <a:r>
              <a:rPr lang="en-GB" sz="2400" b="1" dirty="0">
                <a:solidFill>
                  <a:srgbClr val="598890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  = </a:t>
            </a:r>
            <a:r>
              <a:rPr lang="en-GB" sz="24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rgbClr val="DC8701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mean(</a:t>
            </a:r>
            <a:r>
              <a:rPr lang="en-GB" sz="2400" b="1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age</a:t>
            </a:r>
            <a:r>
              <a:rPr lang="en-GB" sz="2400" b="1" dirty="0">
                <a:solidFill>
                  <a:srgbClr val="DC8701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)</a:t>
            </a:r>
            <a:r>
              <a:rPr lang="en-GB" sz="24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 </a:t>
            </a:r>
            <a:r>
              <a:rPr lang="en-GB" sz="28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)</a:t>
            </a:r>
            <a:endParaRPr lang="en-CH" sz="2400" b="1" dirty="0">
              <a:latin typeface="Corbel" panose="020B0503020204020204" pitchFamily="34" charset="0"/>
              <a:ea typeface="Palatino" pitchFamily="2" charset="77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7A1A3-B8BF-9D69-0D73-5DEA7F90CF9C}"/>
              </a:ext>
            </a:extLst>
          </p:cNvPr>
          <p:cNvSpPr txBox="1"/>
          <p:nvPr/>
        </p:nvSpPr>
        <p:spPr>
          <a:xfrm>
            <a:off x="5301444" y="3984947"/>
            <a:ext cx="2005677" cy="54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GB" sz="28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summarize(</a:t>
            </a:r>
            <a:endParaRPr lang="en-CH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119E9-2469-98B2-0FF5-AB315BBC5026}"/>
              </a:ext>
            </a:extLst>
          </p:cNvPr>
          <p:cNvSpPr txBox="1"/>
          <p:nvPr/>
        </p:nvSpPr>
        <p:spPr>
          <a:xfrm>
            <a:off x="5738626" y="3272618"/>
            <a:ext cx="3136989" cy="442674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fr-CM" sz="2000" dirty="0">
                <a:solidFill>
                  <a:schemeClr val="bg1"/>
                </a:solidFill>
                <a:latin typeface="Corbel" panose="020B0503020204020204" pitchFamily="34" charset="0"/>
              </a:rPr>
              <a:t>Nom de la nouvelle colonne</a:t>
            </a:r>
            <a:endParaRPr lang="en-CH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C9EAD-1E08-0A74-513D-B695ADBFF14D}"/>
              </a:ext>
            </a:extLst>
          </p:cNvPr>
          <p:cNvSpPr txBox="1"/>
          <p:nvPr/>
        </p:nvSpPr>
        <p:spPr>
          <a:xfrm>
            <a:off x="8882903" y="3278229"/>
            <a:ext cx="2644963" cy="442674"/>
          </a:xfrm>
          <a:prstGeom prst="roundRect">
            <a:avLst/>
          </a:prstGeom>
          <a:solidFill>
            <a:srgbClr val="DC8701"/>
          </a:solidFill>
          <a:ln>
            <a:solidFill>
              <a:srgbClr val="DC8701"/>
            </a:solidFill>
          </a:ln>
        </p:spPr>
        <p:txBody>
          <a:bodyPr wrap="none" rtlCol="0">
            <a:spAutoFit/>
          </a:bodyPr>
          <a:lstStyle/>
          <a:p>
            <a:r>
              <a:rPr lang="fr-CM" sz="2000" dirty="0">
                <a:solidFill>
                  <a:schemeClr val="bg1"/>
                </a:solidFill>
                <a:latin typeface="Corbel" panose="020B0503020204020204" pitchFamily="34" charset="0"/>
              </a:rPr>
              <a:t>Fonction récapitulative</a:t>
            </a:r>
            <a:endParaRPr lang="en-CH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F9435-4F5E-1480-D3AE-36228FC65CCC}"/>
              </a:ext>
            </a:extLst>
          </p:cNvPr>
          <p:cNvSpPr txBox="1"/>
          <p:nvPr/>
        </p:nvSpPr>
        <p:spPr>
          <a:xfrm>
            <a:off x="10305685" y="4954261"/>
            <a:ext cx="3132133" cy="4426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fr-CM" sz="2000" dirty="0">
                <a:solidFill>
                  <a:schemeClr val="bg1"/>
                </a:solidFill>
                <a:latin typeface="Corbel" panose="020B0503020204020204" pitchFamily="34" charset="0"/>
              </a:rPr>
              <a:t>Colonne cible de la fonction</a:t>
            </a:r>
            <a:endParaRPr lang="en-CH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1DFEB1-CC7A-414D-E316-EE0BA1398E66}"/>
              </a:ext>
            </a:extLst>
          </p:cNvPr>
          <p:cNvCxnSpPr>
            <a:cxnSpLocks/>
          </p:cNvCxnSpPr>
          <p:nvPr/>
        </p:nvCxnSpPr>
        <p:spPr>
          <a:xfrm>
            <a:off x="7307121" y="3609771"/>
            <a:ext cx="357703" cy="591670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37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55484"/>
              </p:ext>
            </p:extLst>
          </p:nvPr>
        </p:nvGraphicFramePr>
        <p:xfrm>
          <a:off x="5892261" y="2835841"/>
          <a:ext cx="953324" cy="5752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2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</a:tbl>
          </a:graphicData>
        </a:graphic>
      </p:graphicFrame>
      <p:sp>
        <p:nvSpPr>
          <p:cNvPr id="7" name="Pentagon 6">
            <a:extLst>
              <a:ext uri="{FF2B5EF4-FFF2-40B4-BE49-F238E27FC236}">
                <a16:creationId xmlns:a16="http://schemas.microsoft.com/office/drawing/2014/main" id="{43AE24C7-DB1A-4515-17F5-DFF19A38A8E6}"/>
              </a:ext>
            </a:extLst>
          </p:cNvPr>
          <p:cNvSpPr/>
          <p:nvPr/>
        </p:nvSpPr>
        <p:spPr>
          <a:xfrm>
            <a:off x="7285200" y="4134744"/>
            <a:ext cx="2637692" cy="3569677"/>
          </a:xfrm>
          <a:prstGeom prst="homePlate">
            <a:avLst/>
          </a:prstGeom>
          <a:solidFill>
            <a:srgbClr val="5988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atin typeface="Corbel" panose="020B05030202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CA6830-30F1-E87A-1A35-BD2336CED21E}"/>
              </a:ext>
            </a:extLst>
          </p:cNvPr>
          <p:cNvSpPr/>
          <p:nvPr/>
        </p:nvSpPr>
        <p:spPr>
          <a:xfrm>
            <a:off x="10245848" y="5566943"/>
            <a:ext cx="2990066" cy="70527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Corbel" panose="020B0503020204020204" pitchFamily="34" charset="0"/>
              </a:rPr>
              <a:t>M</a:t>
            </a:r>
            <a:r>
              <a:rPr lang="fr-CM" dirty="0">
                <a:latin typeface="Corbel" panose="020B0503020204020204" pitchFamily="34" charset="0"/>
              </a:rPr>
              <a:t>oyenne</a:t>
            </a:r>
            <a:r>
              <a:rPr lang="en-CH" dirty="0">
                <a:latin typeface="Corbel" panose="020B0503020204020204" pitchFamily="34" charset="0"/>
              </a:rPr>
              <a:t>: 3.375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33CD6-2D5C-7648-65D0-E0B59EE17A64}"/>
              </a:ext>
            </a:extLst>
          </p:cNvPr>
          <p:cNvSpPr txBox="1"/>
          <p:nvPr/>
        </p:nvSpPr>
        <p:spPr>
          <a:xfrm>
            <a:off x="4243307" y="1174139"/>
            <a:ext cx="4662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M" sz="3200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Une statistique récapitulative </a:t>
            </a:r>
            <a:r>
              <a:rPr lang="fr-FR" sz="3200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décrit une séquence de valeurs</a:t>
            </a:r>
            <a:endParaRPr lang="en-CH" sz="3200" dirty="0">
              <a:solidFill>
                <a:sysClr val="windowText" lastClr="000000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595D3-1A17-639A-FA71-07605E6A68D1}"/>
              </a:ext>
            </a:extLst>
          </p:cNvPr>
          <p:cNvSpPr txBox="1"/>
          <p:nvPr/>
        </p:nvSpPr>
        <p:spPr>
          <a:xfrm>
            <a:off x="9922891" y="2159024"/>
            <a:ext cx="4356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3200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…</a:t>
            </a:r>
            <a:r>
              <a:rPr lang="fr-CM" sz="3200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avec une valeur unique</a:t>
            </a:r>
            <a:endParaRPr lang="en-CH" sz="3200" dirty="0">
              <a:solidFill>
                <a:sysClr val="windowText" lastClr="000000"/>
              </a:solidFill>
              <a:latin typeface="Corbel" panose="020B05030202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6AA6F-49EF-28C8-AB3E-B7431E1D78A4}"/>
              </a:ext>
            </a:extLst>
          </p:cNvPr>
          <p:cNvSpPr txBox="1"/>
          <p:nvPr/>
        </p:nvSpPr>
        <p:spPr>
          <a:xfrm>
            <a:off x="4243307" y="265478"/>
            <a:ext cx="10136572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M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Qu'est-ce qu'une statistique récapitulative ?</a:t>
            </a:r>
            <a:endParaRPr lang="en-CH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67684-67E3-793B-846A-4769B9966B64}"/>
              </a:ext>
            </a:extLst>
          </p:cNvPr>
          <p:cNvSpPr/>
          <p:nvPr/>
        </p:nvSpPr>
        <p:spPr>
          <a:xfrm>
            <a:off x="2462361" y="8734060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3" name="Picture 22" descr="Icon&#10;&#10;Description automatically generated with medium confidence">
            <a:extLst>
              <a:ext uri="{FF2B5EF4-FFF2-40B4-BE49-F238E27FC236}">
                <a16:creationId xmlns:a16="http://schemas.microsoft.com/office/drawing/2014/main" id="{4201D37F-7D87-F198-0BD1-8B1D1DFD2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15" b="2095"/>
          <a:stretch/>
        </p:blipFill>
        <p:spPr>
          <a:xfrm>
            <a:off x="10391914" y="8305660"/>
            <a:ext cx="28440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0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4524D3-054A-1528-9853-FABA74FEF4FF}"/>
              </a:ext>
            </a:extLst>
          </p:cNvPr>
          <p:cNvSpPr txBox="1"/>
          <p:nvPr/>
        </p:nvSpPr>
        <p:spPr>
          <a:xfrm>
            <a:off x="4579380" y="310756"/>
            <a:ext cx="9131731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M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Exemples de statistiques récapitulatives</a:t>
            </a:r>
            <a:endParaRPr lang="en-CH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C7891D2E-CA5E-2321-8EEA-60784077A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01476"/>
              </p:ext>
            </p:extLst>
          </p:nvPr>
        </p:nvGraphicFramePr>
        <p:xfrm>
          <a:off x="5072204" y="1825927"/>
          <a:ext cx="8146085" cy="6154969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554889">
                  <a:extLst>
                    <a:ext uri="{9D8B030D-6E8A-4147-A177-3AD203B41FA5}">
                      <a16:colId xmlns:a16="http://schemas.microsoft.com/office/drawing/2014/main" val="1217321474"/>
                    </a:ext>
                  </a:extLst>
                </a:gridCol>
                <a:gridCol w="3306406">
                  <a:extLst>
                    <a:ext uri="{9D8B030D-6E8A-4147-A177-3AD203B41FA5}">
                      <a16:colId xmlns:a16="http://schemas.microsoft.com/office/drawing/2014/main" val="1397856335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775172459"/>
                    </a:ext>
                  </a:extLst>
                </a:gridCol>
              </a:tblGrid>
              <a:tr h="394662">
                <a:tc>
                  <a:txBody>
                    <a:bodyPr/>
                    <a:lstStyle/>
                    <a:p>
                      <a:pPr algn="l"/>
                      <a:r>
                        <a:rPr lang="fr-CM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Statistique récapitulative</a:t>
                      </a:r>
                      <a:endParaRPr lang="en-CH" sz="2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 R</a:t>
                      </a:r>
                      <a:endParaRPr lang="en-CH" sz="2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Résultat</a:t>
                      </a:r>
                      <a:endParaRPr lang="en-CH" sz="2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63038"/>
                  </a:ext>
                </a:extLst>
              </a:tr>
              <a:tr h="1050005"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M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Nombres</a:t>
                      </a:r>
                      <a:endParaRPr lang="en-CH" sz="2000" b="1" i="0" dirty="0">
                        <a:latin typeface="Segoe UI Black" panose="020F0502020204030204" pitchFamily="34" charset="0"/>
                        <a:cs typeface="Segoe UI Black" panose="020F0502020204030204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No. </a:t>
                      </a:r>
                      <a:r>
                        <a:rPr lang="fr-CM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d’éléments</a:t>
                      </a:r>
                      <a:endParaRPr lang="en-CH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o. </a:t>
                      </a:r>
                      <a:r>
                        <a:rPr lang="fr-CM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d’éléments distincts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dplyr::n_distinct(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lang="en-CH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22978"/>
                  </a:ext>
                </a:extLst>
              </a:tr>
              <a:tr h="1333685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Position</a:t>
                      </a:r>
                    </a:p>
                    <a:p>
                      <a:pPr algn="l"/>
                      <a:r>
                        <a:rPr lang="fr-CM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Premier élément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fr-CM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Dernier élément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fr-CM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fr-CM" sz="2000" baseline="30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ème</a:t>
                      </a:r>
                      <a:r>
                        <a:rPr lang="fr-CM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élément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dplyr::first(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dplyr::last(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dplyr::nth(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3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06236"/>
                  </a:ext>
                </a:extLst>
              </a:tr>
              <a:tr h="1020677">
                <a:tc>
                  <a:txBody>
                    <a:bodyPr/>
                    <a:lstStyle/>
                    <a:p>
                      <a:pPr algn="l"/>
                      <a:r>
                        <a:rPr lang="fr-CM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Centre</a:t>
                      </a:r>
                      <a:endParaRPr lang="en-CH" sz="2000" b="1" i="0" dirty="0">
                        <a:latin typeface="Segoe UI Black" panose="020F0502020204030204" pitchFamily="34" charset="0"/>
                        <a:cs typeface="Segoe UI Black" panose="020F0502020204030204" pitchFamily="34" charset="0"/>
                      </a:endParaRPr>
                    </a:p>
                    <a:p>
                      <a:pPr algn="l"/>
                      <a:r>
                        <a:rPr lang="fr-CM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Moyenne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fr-CM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Médiane</a:t>
                      </a:r>
                      <a:endParaRPr lang="en-CH" sz="2000" b="1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median(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3.3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24617"/>
                  </a:ext>
                </a:extLst>
              </a:tr>
              <a:tr h="1020677">
                <a:tc>
                  <a:txBody>
                    <a:bodyPr/>
                    <a:lstStyle/>
                    <a:p>
                      <a:pPr algn="l"/>
                      <a:r>
                        <a:rPr lang="fr-CM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Dispersion</a:t>
                      </a:r>
                      <a:endParaRPr lang="en-CH" sz="2000" b="1" i="0" dirty="0">
                        <a:latin typeface="Segoe UI Black" panose="020F0502020204030204" pitchFamily="34" charset="0"/>
                        <a:cs typeface="Segoe UI Black" panose="020F0502020204030204" pitchFamily="34" charset="0"/>
                      </a:endParaRPr>
                    </a:p>
                    <a:p>
                      <a:pPr algn="l"/>
                      <a:r>
                        <a:rPr lang="fr-CM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Ecart-type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fr-CM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Ecart interquartile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IQR(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2.9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089431"/>
                  </a:ext>
                </a:extLst>
              </a:tr>
              <a:tr h="1333685">
                <a:tc>
                  <a:txBody>
                    <a:bodyPr/>
                    <a:lstStyle/>
                    <a:p>
                      <a:pPr algn="l"/>
                      <a:r>
                        <a:rPr lang="fr-CM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Etendu</a:t>
                      </a:r>
                      <a:endParaRPr lang="en-CH" sz="2000" b="1" i="0" dirty="0">
                        <a:latin typeface="Segoe UI Black" panose="020F0502020204030204" pitchFamily="34" charset="0"/>
                        <a:cs typeface="Segoe UI Black" panose="020F0502020204030204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Minimum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Maximum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</a:t>
                      </a:r>
                      <a:r>
                        <a:rPr lang="fr-CM" sz="2000" baseline="30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ème</a:t>
                      </a:r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quantile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quantile(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0.25)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207674"/>
                  </a:ext>
                </a:extLst>
              </a:tr>
            </a:tbl>
          </a:graphicData>
        </a:graphic>
      </p:graphicFrame>
      <p:pic>
        <p:nvPicPr>
          <p:cNvPr id="24" name="Picture 23" descr="Icon&#10;&#10;Description automatically generated with medium confidence">
            <a:extLst>
              <a:ext uri="{FF2B5EF4-FFF2-40B4-BE49-F238E27FC236}">
                <a16:creationId xmlns:a16="http://schemas.microsoft.com/office/drawing/2014/main" id="{C70A07E7-AB61-DAAA-C4D0-D5635700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230" y="8158223"/>
            <a:ext cx="2858753" cy="4375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26E343-343B-F67C-F676-FDEF700BDE45}"/>
              </a:ext>
            </a:extLst>
          </p:cNvPr>
          <p:cNvSpPr txBox="1"/>
          <p:nvPr/>
        </p:nvSpPr>
        <p:spPr>
          <a:xfrm>
            <a:off x="6252222" y="1125380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>
                <a:solidFill>
                  <a:srgbClr val="5988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CH" sz="28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CH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(9, 1, 4, 2, 2, 2)</a:t>
            </a:r>
          </a:p>
        </p:txBody>
      </p:sp>
    </p:spTree>
    <p:extLst>
      <p:ext uri="{BB962C8B-B14F-4D97-AF65-F5344CB8AC3E}">
        <p14:creationId xmlns:p14="http://schemas.microsoft.com/office/powerpoint/2010/main" val="380382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/>
        </p:nvGraphicFramePr>
        <p:xfrm>
          <a:off x="2838746" y="1142831"/>
          <a:ext cx="953324" cy="6471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420494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13D081BE-FC05-021E-88FB-14E0F8FFC382}"/>
              </a:ext>
            </a:extLst>
          </p:cNvPr>
          <p:cNvSpPr/>
          <p:nvPr/>
        </p:nvSpPr>
        <p:spPr>
          <a:xfrm>
            <a:off x="4276163" y="2913016"/>
            <a:ext cx="3527681" cy="3173505"/>
          </a:xfrm>
          <a:custGeom>
            <a:avLst/>
            <a:gdLst>
              <a:gd name="connsiteX0" fmla="*/ 0 w 5957048"/>
              <a:gd name="connsiteY0" fmla="*/ 1371600 h 6454588"/>
              <a:gd name="connsiteX1" fmla="*/ 2978524 w 5957048"/>
              <a:gd name="connsiteY1" fmla="*/ 1371600 h 6454588"/>
              <a:gd name="connsiteX2" fmla="*/ 2978524 w 5957048"/>
              <a:gd name="connsiteY2" fmla="*/ 0 h 6454588"/>
              <a:gd name="connsiteX3" fmla="*/ 5957048 w 5957048"/>
              <a:gd name="connsiteY3" fmla="*/ 3227294 h 6454588"/>
              <a:gd name="connsiteX4" fmla="*/ 2978524 w 5957048"/>
              <a:gd name="connsiteY4" fmla="*/ 6454588 h 6454588"/>
              <a:gd name="connsiteX5" fmla="*/ 2978524 w 5957048"/>
              <a:gd name="connsiteY5" fmla="*/ 5082988 h 6454588"/>
              <a:gd name="connsiteX6" fmla="*/ 0 w 5957048"/>
              <a:gd name="connsiteY6" fmla="*/ 5082988 h 6454588"/>
              <a:gd name="connsiteX7" fmla="*/ 0 w 5957048"/>
              <a:gd name="connsiteY7" fmla="*/ 1371600 h 6454588"/>
              <a:gd name="connsiteX0" fmla="*/ 26894 w 5957048"/>
              <a:gd name="connsiteY0" fmla="*/ 0 h 7032812"/>
              <a:gd name="connsiteX1" fmla="*/ 2978524 w 5957048"/>
              <a:gd name="connsiteY1" fmla="*/ 1949824 h 7032812"/>
              <a:gd name="connsiteX2" fmla="*/ 2978524 w 5957048"/>
              <a:gd name="connsiteY2" fmla="*/ 578224 h 7032812"/>
              <a:gd name="connsiteX3" fmla="*/ 5957048 w 5957048"/>
              <a:gd name="connsiteY3" fmla="*/ 3805518 h 7032812"/>
              <a:gd name="connsiteX4" fmla="*/ 2978524 w 5957048"/>
              <a:gd name="connsiteY4" fmla="*/ 7032812 h 7032812"/>
              <a:gd name="connsiteX5" fmla="*/ 2978524 w 5957048"/>
              <a:gd name="connsiteY5" fmla="*/ 5661212 h 7032812"/>
              <a:gd name="connsiteX6" fmla="*/ 0 w 5957048"/>
              <a:gd name="connsiteY6" fmla="*/ 5661212 h 7032812"/>
              <a:gd name="connsiteX7" fmla="*/ 26894 w 5957048"/>
              <a:gd name="connsiteY7" fmla="*/ 0 h 7032812"/>
              <a:gd name="connsiteX0" fmla="*/ 26894 w 5957048"/>
              <a:gd name="connsiteY0" fmla="*/ 0 h 7557247"/>
              <a:gd name="connsiteX1" fmla="*/ 2978524 w 5957048"/>
              <a:gd name="connsiteY1" fmla="*/ 1949824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91971 w 5957048"/>
              <a:gd name="connsiteY4" fmla="*/ 488732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78524 w 3576918"/>
              <a:gd name="connsiteY2" fmla="*/ 578224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59285 w 3576918"/>
              <a:gd name="connsiteY5" fmla="*/ 3733967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27681"/>
              <a:gd name="connsiteY0" fmla="*/ 0 h 7557247"/>
              <a:gd name="connsiteX1" fmla="*/ 2951630 w 3527681"/>
              <a:gd name="connsiteY1" fmla="*/ 3326781 h 7557247"/>
              <a:gd name="connsiteX2" fmla="*/ 2951630 w 3527681"/>
              <a:gd name="connsiteY2" fmla="*/ 2142883 h 7557247"/>
              <a:gd name="connsiteX3" fmla="*/ 3527681 w 3527681"/>
              <a:gd name="connsiteY3" fmla="*/ 3517316 h 7557247"/>
              <a:gd name="connsiteX4" fmla="*/ 2984937 w 3527681"/>
              <a:gd name="connsiteY4" fmla="*/ 4954322 h 7557247"/>
              <a:gd name="connsiteX5" fmla="*/ 2959285 w 3527681"/>
              <a:gd name="connsiteY5" fmla="*/ 3733967 h 7557247"/>
              <a:gd name="connsiteX6" fmla="*/ 0 w 3527681"/>
              <a:gd name="connsiteY6" fmla="*/ 7557247 h 7557247"/>
              <a:gd name="connsiteX7" fmla="*/ 26894 w 3527681"/>
              <a:gd name="connsiteY7" fmla="*/ 0 h 75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7681" h="7557247">
                <a:moveTo>
                  <a:pt x="26894" y="0"/>
                </a:moveTo>
                <a:lnTo>
                  <a:pt x="2951630" y="3326781"/>
                </a:lnTo>
                <a:lnTo>
                  <a:pt x="2951630" y="2142883"/>
                </a:lnTo>
                <a:lnTo>
                  <a:pt x="3527681" y="3517316"/>
                </a:lnTo>
                <a:lnTo>
                  <a:pt x="2984937" y="4954322"/>
                </a:lnTo>
                <a:lnTo>
                  <a:pt x="2959285" y="3733967"/>
                </a:lnTo>
                <a:lnTo>
                  <a:pt x="0" y="7557247"/>
                </a:lnTo>
                <a:cubicBezTo>
                  <a:pt x="8965" y="5038165"/>
                  <a:pt x="17929" y="2519082"/>
                  <a:pt x="26894" y="0"/>
                </a:cubicBezTo>
                <a:close/>
              </a:path>
            </a:pathLst>
          </a:custGeom>
          <a:solidFill>
            <a:srgbClr val="5988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6AB00-86FE-5523-E771-C635AAA0355B}"/>
              </a:ext>
            </a:extLst>
          </p:cNvPr>
          <p:cNvSpPr/>
          <p:nvPr/>
        </p:nvSpPr>
        <p:spPr>
          <a:xfrm>
            <a:off x="12819953" y="8154295"/>
            <a:ext cx="4625366" cy="3046988"/>
          </a:xfrm>
          <a:prstGeom prst="rect">
            <a:avLst/>
          </a:prstGeom>
          <a:ln>
            <a:solidFill>
              <a:srgbClr val="5988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r>
              <a:rPr lang="en-CH" sz="3200" b="1" dirty="0"/>
              <a:t>Counts</a:t>
            </a:r>
          </a:p>
          <a:p>
            <a:r>
              <a:rPr lang="en-CH" sz="3200" dirty="0"/>
              <a:t>Number of elements: 6</a:t>
            </a:r>
          </a:p>
          <a:p>
            <a:r>
              <a:rPr lang="en-CH" sz="3200" dirty="0"/>
              <a:t>N</a:t>
            </a:r>
            <a:r>
              <a:rPr lang="en-GB" sz="3200" dirty="0"/>
              <a:t>u</a:t>
            </a:r>
            <a:r>
              <a:rPr lang="en-CH" sz="3200" dirty="0"/>
              <a:t>mber of distinct elements: 4</a:t>
            </a:r>
          </a:p>
          <a:p>
            <a:endParaRPr lang="en-CH" sz="3200" dirty="0"/>
          </a:p>
          <a:p>
            <a:endParaRPr lang="en-CH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2BABF-D0D7-2E8E-661C-86C635D24EE4}"/>
              </a:ext>
            </a:extLst>
          </p:cNvPr>
          <p:cNvSpPr/>
          <p:nvPr/>
        </p:nvSpPr>
        <p:spPr>
          <a:xfrm>
            <a:off x="18000663" y="8154295"/>
            <a:ext cx="4625366" cy="6001643"/>
          </a:xfrm>
          <a:prstGeom prst="rect">
            <a:avLst/>
          </a:prstGeom>
          <a:ln>
            <a:solidFill>
              <a:srgbClr val="5988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r>
              <a:rPr lang="en-CH" sz="3200" b="1" dirty="0"/>
              <a:t>Counts</a:t>
            </a:r>
          </a:p>
          <a:p>
            <a:r>
              <a:rPr lang="en-CH" sz="3200" dirty="0"/>
              <a:t>Number of elements: 6</a:t>
            </a:r>
          </a:p>
          <a:p>
            <a:r>
              <a:rPr lang="en-CH" sz="3200" dirty="0"/>
              <a:t>N</a:t>
            </a:r>
            <a:r>
              <a:rPr lang="en-GB" sz="3200" dirty="0"/>
              <a:t>u</a:t>
            </a:r>
            <a:r>
              <a:rPr lang="en-CH" sz="3200" dirty="0"/>
              <a:t>mber of distinct elements: 4</a:t>
            </a:r>
          </a:p>
          <a:p>
            <a:endParaRPr lang="en-CH" sz="3200" dirty="0"/>
          </a:p>
          <a:p>
            <a:r>
              <a:rPr lang="en-CH" sz="3200" b="1" dirty="0"/>
              <a:t>Center</a:t>
            </a:r>
          </a:p>
          <a:p>
            <a:r>
              <a:rPr lang="en-CH" sz="3200" dirty="0"/>
              <a:t>Mean: 3.3</a:t>
            </a:r>
          </a:p>
          <a:p>
            <a:r>
              <a:rPr lang="en-CH" sz="3200" dirty="0"/>
              <a:t>Median: 2</a:t>
            </a:r>
            <a:endParaRPr lang="en-CH" sz="3200" b="1" dirty="0"/>
          </a:p>
          <a:p>
            <a:endParaRPr lang="en-CH" sz="3200" b="1" dirty="0"/>
          </a:p>
          <a:p>
            <a:r>
              <a:rPr lang="en-CH" sz="3200" b="1" dirty="0"/>
              <a:t>Spread</a:t>
            </a:r>
          </a:p>
          <a:p>
            <a:r>
              <a:rPr lang="en-CH" sz="3200" dirty="0"/>
              <a:t>Standard deviation: 2.94</a:t>
            </a:r>
          </a:p>
          <a:p>
            <a:r>
              <a:rPr lang="en-CH" sz="3200" dirty="0"/>
              <a:t>Interquartile range: 1.5</a:t>
            </a:r>
          </a:p>
        </p:txBody>
      </p:sp>
    </p:spTree>
    <p:extLst>
      <p:ext uri="{BB962C8B-B14F-4D97-AF65-F5344CB8AC3E}">
        <p14:creationId xmlns:p14="http://schemas.microsoft.com/office/powerpoint/2010/main" val="89709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/>
        </p:nvGraphicFramePr>
        <p:xfrm>
          <a:off x="1668852" y="1263855"/>
          <a:ext cx="953324" cy="6471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420494"/>
                  </a:ext>
                </a:extLst>
              </a:tr>
            </a:tbl>
          </a:graphicData>
        </a:graphic>
      </p:graphicFrame>
      <p:sp>
        <p:nvSpPr>
          <p:cNvPr id="3" name="Right Arrow 4">
            <a:extLst>
              <a:ext uri="{FF2B5EF4-FFF2-40B4-BE49-F238E27FC236}">
                <a16:creationId xmlns:a16="http://schemas.microsoft.com/office/drawing/2014/main" id="{1B3BA349-E043-4908-2975-C7B5FE8E288F}"/>
              </a:ext>
            </a:extLst>
          </p:cNvPr>
          <p:cNvSpPr/>
          <p:nvPr/>
        </p:nvSpPr>
        <p:spPr>
          <a:xfrm>
            <a:off x="6474240" y="7412785"/>
            <a:ext cx="3527681" cy="3173505"/>
          </a:xfrm>
          <a:custGeom>
            <a:avLst/>
            <a:gdLst>
              <a:gd name="connsiteX0" fmla="*/ 0 w 5957048"/>
              <a:gd name="connsiteY0" fmla="*/ 1371600 h 6454588"/>
              <a:gd name="connsiteX1" fmla="*/ 2978524 w 5957048"/>
              <a:gd name="connsiteY1" fmla="*/ 1371600 h 6454588"/>
              <a:gd name="connsiteX2" fmla="*/ 2978524 w 5957048"/>
              <a:gd name="connsiteY2" fmla="*/ 0 h 6454588"/>
              <a:gd name="connsiteX3" fmla="*/ 5957048 w 5957048"/>
              <a:gd name="connsiteY3" fmla="*/ 3227294 h 6454588"/>
              <a:gd name="connsiteX4" fmla="*/ 2978524 w 5957048"/>
              <a:gd name="connsiteY4" fmla="*/ 6454588 h 6454588"/>
              <a:gd name="connsiteX5" fmla="*/ 2978524 w 5957048"/>
              <a:gd name="connsiteY5" fmla="*/ 5082988 h 6454588"/>
              <a:gd name="connsiteX6" fmla="*/ 0 w 5957048"/>
              <a:gd name="connsiteY6" fmla="*/ 5082988 h 6454588"/>
              <a:gd name="connsiteX7" fmla="*/ 0 w 5957048"/>
              <a:gd name="connsiteY7" fmla="*/ 1371600 h 6454588"/>
              <a:gd name="connsiteX0" fmla="*/ 26894 w 5957048"/>
              <a:gd name="connsiteY0" fmla="*/ 0 h 7032812"/>
              <a:gd name="connsiteX1" fmla="*/ 2978524 w 5957048"/>
              <a:gd name="connsiteY1" fmla="*/ 1949824 h 7032812"/>
              <a:gd name="connsiteX2" fmla="*/ 2978524 w 5957048"/>
              <a:gd name="connsiteY2" fmla="*/ 578224 h 7032812"/>
              <a:gd name="connsiteX3" fmla="*/ 5957048 w 5957048"/>
              <a:gd name="connsiteY3" fmla="*/ 3805518 h 7032812"/>
              <a:gd name="connsiteX4" fmla="*/ 2978524 w 5957048"/>
              <a:gd name="connsiteY4" fmla="*/ 7032812 h 7032812"/>
              <a:gd name="connsiteX5" fmla="*/ 2978524 w 5957048"/>
              <a:gd name="connsiteY5" fmla="*/ 5661212 h 7032812"/>
              <a:gd name="connsiteX6" fmla="*/ 0 w 5957048"/>
              <a:gd name="connsiteY6" fmla="*/ 5661212 h 7032812"/>
              <a:gd name="connsiteX7" fmla="*/ 26894 w 5957048"/>
              <a:gd name="connsiteY7" fmla="*/ 0 h 7032812"/>
              <a:gd name="connsiteX0" fmla="*/ 26894 w 5957048"/>
              <a:gd name="connsiteY0" fmla="*/ 0 h 7557247"/>
              <a:gd name="connsiteX1" fmla="*/ 2978524 w 5957048"/>
              <a:gd name="connsiteY1" fmla="*/ 1949824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91971 w 5957048"/>
              <a:gd name="connsiteY4" fmla="*/ 488732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78524 w 3576918"/>
              <a:gd name="connsiteY2" fmla="*/ 578224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59285 w 3576918"/>
              <a:gd name="connsiteY5" fmla="*/ 3733967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27681"/>
              <a:gd name="connsiteY0" fmla="*/ 0 h 7557247"/>
              <a:gd name="connsiteX1" fmla="*/ 2951630 w 3527681"/>
              <a:gd name="connsiteY1" fmla="*/ 3326781 h 7557247"/>
              <a:gd name="connsiteX2" fmla="*/ 2951630 w 3527681"/>
              <a:gd name="connsiteY2" fmla="*/ 2142883 h 7557247"/>
              <a:gd name="connsiteX3" fmla="*/ 3527681 w 3527681"/>
              <a:gd name="connsiteY3" fmla="*/ 3517316 h 7557247"/>
              <a:gd name="connsiteX4" fmla="*/ 2984937 w 3527681"/>
              <a:gd name="connsiteY4" fmla="*/ 4954322 h 7557247"/>
              <a:gd name="connsiteX5" fmla="*/ 2959285 w 3527681"/>
              <a:gd name="connsiteY5" fmla="*/ 3733967 h 7557247"/>
              <a:gd name="connsiteX6" fmla="*/ 0 w 3527681"/>
              <a:gd name="connsiteY6" fmla="*/ 7557247 h 7557247"/>
              <a:gd name="connsiteX7" fmla="*/ 26894 w 3527681"/>
              <a:gd name="connsiteY7" fmla="*/ 0 h 75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7681" h="7557247">
                <a:moveTo>
                  <a:pt x="26894" y="0"/>
                </a:moveTo>
                <a:lnTo>
                  <a:pt x="2951630" y="3326781"/>
                </a:lnTo>
                <a:lnTo>
                  <a:pt x="2951630" y="2142883"/>
                </a:lnTo>
                <a:lnTo>
                  <a:pt x="3527681" y="3517316"/>
                </a:lnTo>
                <a:lnTo>
                  <a:pt x="2984937" y="4954322"/>
                </a:lnTo>
                <a:lnTo>
                  <a:pt x="2959285" y="3733967"/>
                </a:lnTo>
                <a:lnTo>
                  <a:pt x="0" y="7557247"/>
                </a:lnTo>
                <a:cubicBezTo>
                  <a:pt x="8965" y="5038165"/>
                  <a:pt x="17929" y="2519082"/>
                  <a:pt x="26894" y="0"/>
                </a:cubicBezTo>
                <a:close/>
              </a:path>
            </a:pathLst>
          </a:custGeom>
          <a:solidFill>
            <a:srgbClr val="5988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8A9939EE-14AC-3081-15CA-B3178FF23DC5}"/>
              </a:ext>
            </a:extLst>
          </p:cNvPr>
          <p:cNvSpPr/>
          <p:nvPr/>
        </p:nvSpPr>
        <p:spPr>
          <a:xfrm>
            <a:off x="3229362" y="2873192"/>
            <a:ext cx="2637692" cy="3569677"/>
          </a:xfrm>
          <a:prstGeom prst="homePlate">
            <a:avLst/>
          </a:prstGeom>
          <a:solidFill>
            <a:srgbClr val="5988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116FA-F44E-2FBC-9E4E-C24A20F7B122}"/>
              </a:ext>
            </a:extLst>
          </p:cNvPr>
          <p:cNvSpPr/>
          <p:nvPr/>
        </p:nvSpPr>
        <p:spPr>
          <a:xfrm>
            <a:off x="6312877" y="4192038"/>
            <a:ext cx="1055077" cy="9319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5637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Office PowerPoint</Application>
  <PresentationFormat>Personnalisé</PresentationFormat>
  <Paragraphs>245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Corbel</vt:lpstr>
      <vt:lpstr>Palatino</vt:lpstr>
      <vt:lpstr>Segoe UI</vt:lpstr>
      <vt:lpstr>Segoe UI Black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Dr Guy Wafeu</cp:lastModifiedBy>
  <cp:revision>88</cp:revision>
  <dcterms:created xsi:type="dcterms:W3CDTF">2014-01-14T12:05:24Z</dcterms:created>
  <dcterms:modified xsi:type="dcterms:W3CDTF">2023-09-14T15:36:10Z</dcterms:modified>
</cp:coreProperties>
</file>