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65" r:id="rId2"/>
    <p:sldId id="266" r:id="rId3"/>
    <p:sldId id="267" r:id="rId4"/>
    <p:sldId id="268" r:id="rId5"/>
    <p:sldId id="269" r:id="rId6"/>
    <p:sldId id="270" r:id="rId7"/>
    <p:sldId id="274" r:id="rId8"/>
    <p:sldId id="273" r:id="rId9"/>
    <p:sldId id="271" r:id="rId10"/>
    <p:sldId id="272" r:id="rId11"/>
  </p:sldIdLst>
  <p:sldSz cx="18000663" cy="8999538"/>
  <p:notesSz cx="6858000" cy="9144000"/>
  <p:defaultTextStyle>
    <a:defPPr>
      <a:defRPr lang="en-US"/>
    </a:defPPr>
    <a:lvl1pPr marL="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863695" rtl="0" eaLnBrk="1" latinLnBrk="0" hangingPunct="1">
      <a:defRPr sz="3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56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98890"/>
    <a:srgbClr val="D86952"/>
    <a:srgbClr val="DC8701"/>
    <a:srgbClr val="F9B5A8"/>
    <a:srgbClr val="A00304"/>
    <a:srgbClr val="F2B034"/>
    <a:srgbClr val="6DA5AF"/>
    <a:srgbClr val="74B3BF"/>
    <a:srgbClr val="F2FAFA"/>
    <a:srgbClr val="1C74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30"/>
    <p:restoredTop sz="92848"/>
  </p:normalViewPr>
  <p:slideViewPr>
    <p:cSldViewPr snapToGrid="0" snapToObjects="1">
      <p:cViewPr>
        <p:scale>
          <a:sx n="95" d="100"/>
          <a:sy n="95" d="100"/>
        </p:scale>
        <p:origin x="-584" y="192"/>
      </p:cViewPr>
      <p:guideLst>
        <p:guide orient="horz" pos="2835"/>
        <p:guide pos="567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E377DF-F7AB-6142-BC25-0FAA41396CFA}" type="datetimeFigureOut">
              <a:rPr lang="en-CH" smtClean="0"/>
              <a:t>27.07.22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440DBF-BAA2-9B42-BB20-F4810F256E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246069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1pPr>
    <a:lvl2pPr marL="86369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2pPr>
    <a:lvl3pPr marL="172739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3pPr>
    <a:lvl4pPr marL="259108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4pPr>
    <a:lvl5pPr marL="345478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5pPr>
    <a:lvl6pPr marL="431847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6pPr>
    <a:lvl7pPr marL="518217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7pPr>
    <a:lvl8pPr marL="6045865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8pPr>
    <a:lvl9pPr marL="6909560" algn="l" defTabSz="1727390" rtl="0" eaLnBrk="1" latinLnBrk="0" hangingPunct="1">
      <a:defRPr sz="226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83658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440DBF-BAA2-9B42-BB20-F4810F256E49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613740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0050" y="2795691"/>
            <a:ext cx="15300564" cy="192906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00100" y="5099738"/>
            <a:ext cx="12600464" cy="229988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88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6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53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42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30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0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25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84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50481" y="360400"/>
            <a:ext cx="4050149" cy="76787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00033" y="360400"/>
            <a:ext cx="11850436" cy="767877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1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51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1928" y="5783038"/>
            <a:ext cx="15300564" cy="1787408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1928" y="3814389"/>
            <a:ext cx="15300564" cy="1968648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884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768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65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53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421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305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18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073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2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0033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50337" y="2099894"/>
            <a:ext cx="7950293" cy="5939279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75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14481"/>
            <a:ext cx="7953419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0033" y="2854020"/>
            <a:ext cx="7953419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44094" y="2014481"/>
            <a:ext cx="7956543" cy="839540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84" indent="0">
              <a:buNone/>
              <a:defRPr sz="1500" b="1"/>
            </a:lvl2pPr>
            <a:lvl3pPr marL="685768" indent="0">
              <a:buNone/>
              <a:defRPr sz="1350" b="1"/>
            </a:lvl3pPr>
            <a:lvl4pPr marL="1028652" indent="0">
              <a:buNone/>
              <a:defRPr sz="1200" b="1"/>
            </a:lvl4pPr>
            <a:lvl5pPr marL="1371537" indent="0">
              <a:buNone/>
              <a:defRPr sz="1200" b="1"/>
            </a:lvl5pPr>
            <a:lvl6pPr marL="1714421" indent="0">
              <a:buNone/>
              <a:defRPr sz="1200" b="1"/>
            </a:lvl6pPr>
            <a:lvl7pPr marL="2057305" indent="0">
              <a:buNone/>
              <a:defRPr sz="1200" b="1"/>
            </a:lvl7pPr>
            <a:lvl8pPr marL="2400189" indent="0">
              <a:buNone/>
              <a:defRPr sz="1200" b="1"/>
            </a:lvl8pPr>
            <a:lvl9pPr marL="2743073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44094" y="2854020"/>
            <a:ext cx="7956543" cy="518515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604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10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378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036" y="358314"/>
            <a:ext cx="5922094" cy="152492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7759" y="358320"/>
            <a:ext cx="10062871" cy="768085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00036" y="1883239"/>
            <a:ext cx="5922094" cy="6155934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77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8256" y="6299677"/>
            <a:ext cx="10800398" cy="743713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528256" y="804125"/>
            <a:ext cx="10800398" cy="5399723"/>
          </a:xfrm>
        </p:spPr>
        <p:txBody>
          <a:bodyPr/>
          <a:lstStyle>
            <a:lvl1pPr marL="0" indent="0">
              <a:buNone/>
              <a:defRPr sz="2400"/>
            </a:lvl1pPr>
            <a:lvl2pPr marL="342884" indent="0">
              <a:buNone/>
              <a:defRPr sz="2100"/>
            </a:lvl2pPr>
            <a:lvl3pPr marL="685768" indent="0">
              <a:buNone/>
              <a:defRPr sz="1800"/>
            </a:lvl3pPr>
            <a:lvl4pPr marL="1028652" indent="0">
              <a:buNone/>
              <a:defRPr sz="1500"/>
            </a:lvl4pPr>
            <a:lvl5pPr marL="1371537" indent="0">
              <a:buNone/>
              <a:defRPr sz="1500"/>
            </a:lvl5pPr>
            <a:lvl6pPr marL="1714421" indent="0">
              <a:buNone/>
              <a:defRPr sz="1500"/>
            </a:lvl6pPr>
            <a:lvl7pPr marL="2057305" indent="0">
              <a:buNone/>
              <a:defRPr sz="1500"/>
            </a:lvl7pPr>
            <a:lvl8pPr marL="2400189" indent="0">
              <a:buNone/>
              <a:defRPr sz="1500"/>
            </a:lvl8pPr>
            <a:lvl9pPr marL="2743073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8256" y="7043389"/>
            <a:ext cx="10800398" cy="1056196"/>
          </a:xfrm>
        </p:spPr>
        <p:txBody>
          <a:bodyPr/>
          <a:lstStyle>
            <a:lvl1pPr marL="0" indent="0">
              <a:buNone/>
              <a:defRPr sz="1050"/>
            </a:lvl1pPr>
            <a:lvl2pPr marL="342884" indent="0">
              <a:buNone/>
              <a:defRPr sz="900"/>
            </a:lvl2pPr>
            <a:lvl3pPr marL="685768" indent="0">
              <a:buNone/>
              <a:defRPr sz="750"/>
            </a:lvl3pPr>
            <a:lvl4pPr marL="1028652" indent="0">
              <a:buNone/>
              <a:defRPr sz="675"/>
            </a:lvl4pPr>
            <a:lvl5pPr marL="1371537" indent="0">
              <a:buNone/>
              <a:defRPr sz="675"/>
            </a:lvl5pPr>
            <a:lvl6pPr marL="1714421" indent="0">
              <a:buNone/>
              <a:defRPr sz="675"/>
            </a:lvl6pPr>
            <a:lvl7pPr marL="2057305" indent="0">
              <a:buNone/>
              <a:defRPr sz="675"/>
            </a:lvl7pPr>
            <a:lvl8pPr marL="2400189" indent="0">
              <a:buNone/>
              <a:defRPr sz="675"/>
            </a:lvl8pPr>
            <a:lvl9pPr marL="2743073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89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00033" y="360400"/>
            <a:ext cx="16200597" cy="14999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0033" y="2099894"/>
            <a:ext cx="16200597" cy="5939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00033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97BCBE-A2DD-2248-8676-657FEEB74689}" type="datetimeFigureOut">
              <a:rPr lang="en-US" smtClean="0"/>
              <a:t>7/27/22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150227" y="8341239"/>
            <a:ext cx="5700210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00475" y="8341239"/>
            <a:ext cx="4200155" cy="4791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8ECF37-3CC2-C74D-A5F5-BBEAD8F9A4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347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884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63" indent="-257163" algn="l" defTabSz="342884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187" indent="-214303" algn="l" defTabSz="342884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10" indent="-171442" algn="l" defTabSz="342884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094" indent="-171442" algn="l" defTabSz="342884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2979" indent="-171442" algn="l" defTabSz="342884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863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47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1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15" indent="-171442" algn="l" defTabSz="342884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4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68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2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37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1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05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89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73" algn="l" defTabSz="342884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869027" y="4094156"/>
            <a:ext cx="7915303" cy="2835458"/>
            <a:chOff x="6253454" y="1643307"/>
            <a:chExt cx="7915303" cy="283545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627054" y="2012834"/>
              <a:ext cx="7541703" cy="24659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50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”Middle-aged",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TRUE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adult” </a:t>
              </a:r>
            </a:p>
            <a:p>
              <a:pPr>
                <a:lnSpc>
                  <a:spcPct val="150000"/>
                </a:lnSpc>
              </a:pP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6253454" y="1643307"/>
              <a:ext cx="1502334" cy="415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100" dirty="0" err="1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(</a:t>
              </a:r>
              <a:endParaRPr lang="en-CH" sz="2100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5289248" cy="3861295"/>
            <a:chOff x="10483809" y="1641153"/>
            <a:chExt cx="5289248" cy="363657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805424" y="2061940"/>
              <a:ext cx="102457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1070888" y="3730146"/>
              <a:ext cx="16553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897283" cy="1108358"/>
              <a:chOff x="4305149" y="2733551"/>
              <a:chExt cx="1897283" cy="1108358"/>
            </a:xfrm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6086AC4F-3C11-B809-3049-14CEDE2BD736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929B31DE-1C77-4F7C-3DFF-7F73D1994D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1F2F64A8-A91E-22E1-2DA6-E35881BEF63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851076" y="3084171"/>
              <a:ext cx="1011254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861360" y="4110958"/>
              <a:ext cx="100605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age &lt; 50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108223" y="4877618"/>
              <a:ext cx="173156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“Middle-aged”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8005C3-F591-5466-E01D-C67731CC6A14}"/>
                </a:ext>
              </a:extLst>
            </p:cNvPr>
            <p:cNvSpPr txBox="1"/>
            <p:nvPr/>
          </p:nvSpPr>
          <p:spPr>
            <a:xfrm>
              <a:off x="13929500" y="4110958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21D0AA6-F605-BE89-A977-96507E2A6853}"/>
                </a:ext>
              </a:extLst>
            </p:cNvPr>
            <p:cNvSpPr txBox="1"/>
            <p:nvPr/>
          </p:nvSpPr>
          <p:spPr>
            <a:xfrm>
              <a:off x="14139276" y="4877618"/>
              <a:ext cx="16337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885638" y="1513484"/>
            <a:ext cx="128292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761863" y="7757343"/>
            <a:ext cx="12829228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301379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</a:t>
                      </a:r>
                      <a:r>
                        <a:rPr lang="en-GB" sz="2000" dirty="0">
                          <a:latin typeface="Corbel" panose="020B0503020204020204" pitchFamily="34" charset="0"/>
                        </a:rPr>
                        <a:t>o</a:t>
                      </a:r>
                      <a:r>
                        <a:rPr lang="en-CH" sz="2000" dirty="0">
                          <a:latin typeface="Corbel" panose="020B0503020204020204" pitchFamily="34" charset="0"/>
                        </a:rPr>
                        <a:t>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Middle-aged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8935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805530"/>
              </p:ext>
            </p:extLst>
          </p:nvPr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242539" y="4359092"/>
            <a:ext cx="896815" cy="705278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24792694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148495" cy="2756878"/>
            <a:chOff x="5827182" y="1252998"/>
            <a:chExt cx="8148495" cy="275687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433974" y="2028693"/>
              <a:ext cx="7541703" cy="19811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6564498" y="3627452"/>
            <a:ext cx="3648037" cy="3824108"/>
            <a:chOff x="10483809" y="1641153"/>
            <a:chExt cx="3648037" cy="3601552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601369" y="2061940"/>
              <a:ext cx="1228629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18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483809" y="2669647"/>
              <a:ext cx="9300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338141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120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1985921" y="4865881"/>
              <a:ext cx="1582484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Order of evaluation with </a:t>
            </a:r>
            <a:r>
              <a:rPr lang="en-GB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plyr::case_when</a:t>
            </a:r>
            <a:endParaRPr lang="en-CH" sz="4000" dirty="0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515152" y="7757343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BBC8097C-299A-74CD-50D5-21D60D63A907}"/>
              </a:ext>
            </a:extLst>
          </p:cNvPr>
          <p:cNvGrpSpPr/>
          <p:nvPr/>
        </p:nvGrpSpPr>
        <p:grpSpPr>
          <a:xfrm>
            <a:off x="6308457" y="2655815"/>
            <a:ext cx="5568149" cy="5011357"/>
            <a:chOff x="6308457" y="2815995"/>
            <a:chExt cx="5568149" cy="4851177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7" y="2835927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815995"/>
              <a:ext cx="0" cy="4831245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89691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Young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orbel" panose="020B0503020204020204" pitchFamily="34" charset="0"/>
                        </a:rPr>
                        <a:t>Young adult</a:t>
                      </a:r>
                      <a:endParaRPr lang="en-CH" sz="2000" dirty="0">
                        <a:latin typeface="Corbel" panose="020B0503020204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511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506273"/>
              </p:ext>
            </p:extLst>
          </p:nvPr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98834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42CE7CF-7271-5E14-F936-A535452D178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7666106" y="3986565"/>
            <a:ext cx="524984" cy="1987964"/>
          </a:xfrm>
          <a:prstGeom prst="straightConnector1">
            <a:avLst/>
          </a:prstGeom>
          <a:ln w="38100">
            <a:solidFill>
              <a:srgbClr val="C00000"/>
            </a:solidFill>
            <a:headEnd type="oval"/>
            <a:tailEnd type="non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94" name="Group 93">
            <a:extLst>
              <a:ext uri="{FF2B5EF4-FFF2-40B4-BE49-F238E27FC236}">
                <a16:creationId xmlns:a16="http://schemas.microsoft.com/office/drawing/2014/main" id="{6291BAF0-A247-6D60-B95C-CC5229C6B25E}"/>
              </a:ext>
            </a:extLst>
          </p:cNvPr>
          <p:cNvGrpSpPr/>
          <p:nvPr/>
        </p:nvGrpSpPr>
        <p:grpSpPr>
          <a:xfrm>
            <a:off x="2638927" y="3664474"/>
            <a:ext cx="8003646" cy="2769555"/>
            <a:chOff x="5827182" y="1252998"/>
            <a:chExt cx="8003646" cy="276955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BD5DDE0-3A89-72CB-45E4-01AEDB551A44}"/>
                </a:ext>
              </a:extLst>
            </p:cNvPr>
            <p:cNvSpPr txBox="1"/>
            <p:nvPr/>
          </p:nvSpPr>
          <p:spPr>
            <a:xfrm>
              <a:off x="6289125" y="2041305"/>
              <a:ext cx="7541703" cy="19812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120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”Older adult", 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30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”Young adult",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solidFill>
                    <a:srgbClr val="598890"/>
                  </a:solidFill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 &lt; 18 </a:t>
              </a: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~ </a:t>
              </a:r>
              <a:r>
                <a:rPr lang="en-GB" sz="21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"Child", </a:t>
              </a:r>
            </a:p>
            <a:p>
              <a:pPr>
                <a:lnSpc>
                  <a:spcPct val="150000"/>
                </a:lnSpc>
              </a:pPr>
              <a:r>
                <a:rPr lang="en-GB" sz="21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)</a:t>
              </a:r>
              <a:endParaRPr lang="en-CH" sz="21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E77A1A3-B8BF-9D69-0D73-5DEA7F90CF9C}"/>
                </a:ext>
              </a:extLst>
            </p:cNvPr>
            <p:cNvSpPr txBox="1"/>
            <p:nvPr/>
          </p:nvSpPr>
          <p:spPr>
            <a:xfrm>
              <a:off x="5827182" y="1252998"/>
              <a:ext cx="1986441" cy="8974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age_group  = </a:t>
              </a:r>
            </a:p>
            <a:p>
              <a:pPr>
                <a:lnSpc>
                  <a:spcPct val="112000"/>
                </a:lnSpc>
              </a:pPr>
              <a:r>
                <a:rPr lang="en-GB" sz="2400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    </a:t>
              </a:r>
              <a:r>
                <a:rPr lang="en-GB" sz="2400" b="1" dirty="0">
                  <a:latin typeface="Corbel" panose="020B0503020204020204" pitchFamily="34" charset="0"/>
                  <a:ea typeface="Palatino" pitchFamily="2" charset="77"/>
                  <a:cs typeface="Calibri" panose="020F0502020204030204" pitchFamily="34" charset="0"/>
                </a:rPr>
                <a:t>case_when(</a:t>
              </a:r>
              <a:endParaRPr lang="en-CH" sz="2400" b="1" dirty="0"/>
            </a:p>
          </p:txBody>
        </p: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9F624B95-9A3E-8908-D83D-795EB5F5E945}"/>
              </a:ext>
            </a:extLst>
          </p:cNvPr>
          <p:cNvGrpSpPr/>
          <p:nvPr/>
        </p:nvGrpSpPr>
        <p:grpSpPr>
          <a:xfrm>
            <a:off x="7834772" y="3257299"/>
            <a:ext cx="3894926" cy="3834664"/>
            <a:chOff x="10236920" y="1641153"/>
            <a:chExt cx="3894926" cy="3611494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EE9E3DD8-3F1C-5567-B9FE-274A46FD8FBF}"/>
                </a:ext>
              </a:extLst>
            </p:cNvPr>
            <p:cNvGrpSpPr/>
            <p:nvPr/>
          </p:nvGrpSpPr>
          <p:grpSpPr>
            <a:xfrm>
              <a:off x="10935882" y="1680543"/>
              <a:ext cx="1897283" cy="1077059"/>
              <a:chOff x="3336836" y="1689106"/>
              <a:chExt cx="1897283" cy="1077059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7DB7AAAA-F293-4EE1-463E-F5C557FCD00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336836" y="1692547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21D28AC7-90C0-EE2E-4EAA-2F0493E001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77990" y="1689106"/>
                <a:ext cx="956129" cy="1077058"/>
              </a:xfrm>
              <a:prstGeom prst="straightConnector1">
                <a:avLst/>
              </a:prstGeom>
              <a:ln w="38100">
                <a:solidFill>
                  <a:schemeClr val="bg1">
                    <a:lumMod val="65000"/>
                  </a:schemeClr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138C4B-9BE6-8C98-3643-929FD47D95D5}"/>
                </a:ext>
              </a:extLst>
            </p:cNvPr>
            <p:cNvSpPr txBox="1"/>
            <p:nvPr/>
          </p:nvSpPr>
          <p:spPr>
            <a:xfrm>
              <a:off x="10387037" y="2061940"/>
              <a:ext cx="1442962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120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E75380B-894B-F122-BA58-8B67CC52296E}"/>
                </a:ext>
              </a:extLst>
            </p:cNvPr>
            <p:cNvSpPr txBox="1"/>
            <p:nvPr/>
          </p:nvSpPr>
          <p:spPr>
            <a:xfrm>
              <a:off x="10236920" y="2701002"/>
              <a:ext cx="1633781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“Older adult”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59D5A7E-4B56-3C12-3EB2-9AFC2C269FA3}"/>
                </a:ext>
              </a:extLst>
            </p:cNvPr>
            <p:cNvSpPr txBox="1"/>
            <p:nvPr/>
          </p:nvSpPr>
          <p:spPr>
            <a:xfrm>
              <a:off x="11962665" y="2061940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DD4CA64-9EDD-9860-D027-FB24BC389ECD}"/>
                </a:ext>
              </a:extLst>
            </p:cNvPr>
            <p:cNvSpPr txBox="1"/>
            <p:nvPr/>
          </p:nvSpPr>
          <p:spPr>
            <a:xfrm>
              <a:off x="10960840" y="3807197"/>
              <a:ext cx="1655390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“Young adult”</a:t>
              </a: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C2E3237A-68EB-5B17-8B8A-9C8CA661D6C2}"/>
                </a:ext>
              </a:extLst>
            </p:cNvPr>
            <p:cNvSpPr/>
            <p:nvPr/>
          </p:nvSpPr>
          <p:spPr>
            <a:xfrm>
              <a:off x="11816493" y="1641153"/>
              <a:ext cx="144000" cy="144000"/>
            </a:xfrm>
            <a:prstGeom prst="ellipse">
              <a:avLst/>
            </a:prstGeom>
            <a:solidFill>
              <a:srgbClr val="59889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 sz="2000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B340D96B-68BB-3329-A0AC-B01A73EED090}"/>
                </a:ext>
              </a:extLst>
            </p:cNvPr>
            <p:cNvGrpSpPr/>
            <p:nvPr/>
          </p:nvGrpSpPr>
          <p:grpSpPr>
            <a:xfrm>
              <a:off x="11904195" y="2724985"/>
              <a:ext cx="1897283" cy="1108358"/>
              <a:chOff x="4305149" y="2733551"/>
              <a:chExt cx="1897283" cy="1108358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3179A2B7-1F3C-8029-EB59-6B6D7A81BF77}"/>
                  </a:ext>
                </a:extLst>
              </p:cNvPr>
              <p:cNvGrpSpPr/>
              <p:nvPr/>
            </p:nvGrpSpPr>
            <p:grpSpPr>
              <a:xfrm>
                <a:off x="4305149" y="2764850"/>
                <a:ext cx="1897283" cy="1077059"/>
                <a:chOff x="3336836" y="1689106"/>
                <a:chExt cx="1897283" cy="1077059"/>
              </a:xfrm>
            </p:grpSpPr>
            <p:cxnSp>
              <p:nvCxnSpPr>
                <p:cNvPr id="60" name="Straight Arrow Connector 59">
                  <a:extLst>
                    <a:ext uri="{FF2B5EF4-FFF2-40B4-BE49-F238E27FC236}">
                      <a16:creationId xmlns:a16="http://schemas.microsoft.com/office/drawing/2014/main" id="{3045D79B-0815-6632-DD81-5DF932E0F3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3336836" y="1692547"/>
                  <a:ext cx="957089" cy="1073618"/>
                </a:xfrm>
                <a:prstGeom prst="straightConnector1">
                  <a:avLst/>
                </a:prstGeom>
                <a:ln w="38100">
                  <a:solidFill>
                    <a:srgbClr val="598890"/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Arrow Connector 60">
                  <a:extLst>
                    <a:ext uri="{FF2B5EF4-FFF2-40B4-BE49-F238E27FC236}">
                      <a16:creationId xmlns:a16="http://schemas.microsoft.com/office/drawing/2014/main" id="{73F825E6-69F1-F791-293F-EE43A710CC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277990" y="1689106"/>
                  <a:ext cx="956129" cy="1077058"/>
                </a:xfrm>
                <a:prstGeom prst="straightConnector1">
                  <a:avLst/>
                </a:prstGeom>
                <a:ln w="38100">
                  <a:solidFill>
                    <a:schemeClr val="bg1">
                      <a:lumMod val="65000"/>
                    </a:schemeClr>
                  </a:solidFill>
                  <a:tailEnd type="triangle"/>
                </a:ln>
              </p:spPr>
              <p:style>
                <a:lnRef idx="1">
                  <a:schemeClr val="accent6"/>
                </a:lnRef>
                <a:fillRef idx="0">
                  <a:schemeClr val="accent6"/>
                </a:fillRef>
                <a:effectRef idx="0">
                  <a:schemeClr val="accent6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AF708908-AD60-8928-6B4D-1D548B290C59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0D5B87A0-1AE1-00FA-8245-DE256F109839}"/>
                </a:ext>
              </a:extLst>
            </p:cNvPr>
            <p:cNvGrpSpPr/>
            <p:nvPr/>
          </p:nvGrpSpPr>
          <p:grpSpPr>
            <a:xfrm>
              <a:off x="12888443" y="3790170"/>
              <a:ext cx="1023073" cy="1108358"/>
              <a:chOff x="4305149" y="2733551"/>
              <a:chExt cx="1023073" cy="1108358"/>
            </a:xfrm>
          </p:grpSpPr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929B31DE-1C77-4F7C-3DFF-7F73D1994DC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305149" y="2768291"/>
                <a:ext cx="957089" cy="1073618"/>
              </a:xfrm>
              <a:prstGeom prst="straightConnector1">
                <a:avLst/>
              </a:prstGeom>
              <a:ln w="38100">
                <a:solidFill>
                  <a:srgbClr val="598890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1" name="Oval 70">
                <a:extLst>
                  <a:ext uri="{FF2B5EF4-FFF2-40B4-BE49-F238E27FC236}">
                    <a16:creationId xmlns:a16="http://schemas.microsoft.com/office/drawing/2014/main" id="{CC4BF578-ACC5-80FF-ABB7-52722343AFAA}"/>
                  </a:ext>
                </a:extLst>
              </p:cNvPr>
              <p:cNvSpPr/>
              <p:nvPr/>
            </p:nvSpPr>
            <p:spPr>
              <a:xfrm>
                <a:off x="5184222" y="2733551"/>
                <a:ext cx="144000" cy="144000"/>
              </a:xfrm>
              <a:prstGeom prst="ellipse">
                <a:avLst/>
              </a:prstGeom>
              <a:solidFill>
                <a:srgbClr val="598890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sz="2000"/>
              </a:p>
            </p:txBody>
          </p: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7200A8A-04BB-8642-99CC-48DA369256DA}"/>
                </a:ext>
              </a:extLst>
            </p:cNvPr>
            <p:cNvSpPr txBox="1"/>
            <p:nvPr/>
          </p:nvSpPr>
          <p:spPr>
            <a:xfrm>
              <a:off x="11557875" y="3084171"/>
              <a:ext cx="1304456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square" lIns="36000" tIns="36000" rIns="36000" bIns="36000" rtlCol="0">
              <a:spAutoFit/>
            </a:bodyPr>
            <a:lstStyle/>
            <a:p>
              <a:r>
                <a:rPr lang="en-GB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</a:t>
              </a:r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f age &lt; 30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354A1144-C5D4-2DFD-B9B0-330166EDC6F3}"/>
                </a:ext>
              </a:extLst>
            </p:cNvPr>
            <p:cNvSpPr txBox="1"/>
            <p:nvPr/>
          </p:nvSpPr>
          <p:spPr>
            <a:xfrm>
              <a:off x="12657123" y="4131111"/>
              <a:ext cx="1222873" cy="396457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rgbClr val="598890"/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dirty="0">
                  <a:solidFill>
                    <a:srgbClr val="598890"/>
                  </a:solidFill>
                  <a:latin typeface="Corbel" panose="020B0503020204020204" pitchFamily="34" charset="0"/>
                </a:rPr>
                <a:t>if age &lt; 18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833EDC85-0A84-856E-EC46-51559735DA7C}"/>
                </a:ext>
              </a:extLst>
            </p:cNvPr>
            <p:cNvSpPr txBox="1"/>
            <p:nvPr/>
          </p:nvSpPr>
          <p:spPr>
            <a:xfrm>
              <a:off x="12454504" y="4875823"/>
              <a:ext cx="930063" cy="3768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H" sz="2000" dirty="0">
                  <a:latin typeface="Corbel" panose="020B0503020204020204" pitchFamily="34" charset="0"/>
                </a:rPr>
                <a:t>“Child”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11CC963-7D2D-E41B-5585-2277C9AFAEB2}"/>
                </a:ext>
              </a:extLst>
            </p:cNvPr>
            <p:cNvSpPr txBox="1"/>
            <p:nvPr/>
          </p:nvSpPr>
          <p:spPr>
            <a:xfrm>
              <a:off x="12963407" y="3084171"/>
              <a:ext cx="1168439" cy="420956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txBody>
            <a:bodyPr wrap="none" lIns="36000" tIns="36000" rIns="36000" bIns="36000" rtlCol="0">
              <a:spAutoFit/>
            </a:bodyPr>
            <a:lstStyle/>
            <a:p>
              <a:r>
                <a:rPr lang="en-CH" sz="2000" b="1" i="1" dirty="0">
                  <a:solidFill>
                    <a:schemeClr val="bg1">
                      <a:lumMod val="65000"/>
                    </a:schemeClr>
                  </a:solidFill>
                  <a:latin typeface="Corbel" panose="020B0503020204020204" pitchFamily="34" charset="0"/>
                </a:rPr>
                <a:t>otherwise</a:t>
              </a:r>
            </a:p>
          </p:txBody>
        </p:sp>
      </p:grpSp>
      <p:sp>
        <p:nvSpPr>
          <p:cNvPr id="95" name="TextBox 94">
            <a:extLst>
              <a:ext uri="{FF2B5EF4-FFF2-40B4-BE49-F238E27FC236}">
                <a16:creationId xmlns:a16="http://schemas.microsoft.com/office/drawing/2014/main" id="{A57C79BC-8444-961D-FF3C-DBA7A171E06A}"/>
              </a:ext>
            </a:extLst>
          </p:cNvPr>
          <p:cNvSpPr txBox="1"/>
          <p:nvPr/>
        </p:nvSpPr>
        <p:spPr>
          <a:xfrm>
            <a:off x="2638928" y="1513484"/>
            <a:ext cx="13075940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A </a:t>
            </a:r>
            <a:r>
              <a:rPr lang="en-CH" sz="4000" b="1" dirty="0">
                <a:solidFill>
                  <a:srgbClr val="F9B5A8"/>
                </a:solidFill>
                <a:latin typeface="Corbel" panose="020B0503020204020204" pitchFamily="34" charset="0"/>
              </a:rPr>
              <a:t>faulty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</a:t>
            </a:r>
            <a:r>
              <a:rPr lang="en-CH" sz="32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case_when</a:t>
            </a:r>
            <a:r>
              <a:rPr lang="en-CH" sz="4000" dirty="0">
                <a:solidFill>
                  <a:schemeClr val="bg1"/>
                </a:solidFill>
                <a:latin typeface="Corbel" panose="020B0503020204020204" pitchFamily="34" charset="0"/>
              </a:rPr>
              <a:t> statement 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506E457-91D8-12BC-61E8-3D9E3FD56142}"/>
              </a:ext>
            </a:extLst>
          </p:cNvPr>
          <p:cNvSpPr txBox="1"/>
          <p:nvPr/>
        </p:nvSpPr>
        <p:spPr>
          <a:xfrm>
            <a:off x="3360449" y="2464603"/>
            <a:ext cx="1189250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Code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E06CA947-1B4C-79A5-7D0C-5918270EAAA3}"/>
              </a:ext>
            </a:extLst>
          </p:cNvPr>
          <p:cNvSpPr txBox="1"/>
          <p:nvPr/>
        </p:nvSpPr>
        <p:spPr>
          <a:xfrm>
            <a:off x="8331142" y="2465500"/>
            <a:ext cx="1223753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Logic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7C8B428A-835C-DEF3-23C1-5297CE3B30AF}"/>
              </a:ext>
            </a:extLst>
          </p:cNvPr>
          <p:cNvSpPr/>
          <p:nvPr/>
        </p:nvSpPr>
        <p:spPr>
          <a:xfrm>
            <a:off x="2498823" y="8155189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C38522-8F47-F639-E838-262A2E52A7C2}"/>
              </a:ext>
            </a:extLst>
          </p:cNvPr>
          <p:cNvGrpSpPr/>
          <p:nvPr/>
        </p:nvGrpSpPr>
        <p:grpSpPr>
          <a:xfrm>
            <a:off x="6168092" y="2655815"/>
            <a:ext cx="5708514" cy="5364581"/>
            <a:chOff x="6168092" y="2655815"/>
            <a:chExt cx="5708514" cy="5050011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784D1F0-1E3C-A135-FAC0-8CF1186AC318}"/>
                </a:ext>
              </a:extLst>
            </p:cNvPr>
            <p:cNvCxnSpPr>
              <a:cxnSpLocks/>
            </p:cNvCxnSpPr>
            <p:nvPr/>
          </p:nvCxnSpPr>
          <p:spPr>
            <a:xfrm>
              <a:off x="6168092" y="2715059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299B0A0A-3D49-0EB3-1903-9E65A6F7C557}"/>
                </a:ext>
              </a:extLst>
            </p:cNvPr>
            <p:cNvCxnSpPr>
              <a:cxnSpLocks/>
            </p:cNvCxnSpPr>
            <p:nvPr/>
          </p:nvCxnSpPr>
          <p:spPr>
            <a:xfrm>
              <a:off x="11876606" y="2655815"/>
              <a:ext cx="0" cy="4990767"/>
            </a:xfrm>
            <a:prstGeom prst="line">
              <a:avLst/>
            </a:prstGeom>
            <a:ln w="57150">
              <a:solidFill>
                <a:srgbClr val="59889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19" name="TextBox 118">
            <a:extLst>
              <a:ext uri="{FF2B5EF4-FFF2-40B4-BE49-F238E27FC236}">
                <a16:creationId xmlns:a16="http://schemas.microsoft.com/office/drawing/2014/main" id="{6CC68D21-F61C-B70D-F555-5DC5FA2A1221}"/>
              </a:ext>
            </a:extLst>
          </p:cNvPr>
          <p:cNvSpPr txBox="1"/>
          <p:nvPr/>
        </p:nvSpPr>
        <p:spPr>
          <a:xfrm>
            <a:off x="12882183" y="2465500"/>
            <a:ext cx="1545467" cy="681038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dirty="0">
                <a:solidFill>
                  <a:schemeClr val="bg1"/>
                </a:solidFill>
                <a:latin typeface="Corbel" panose="020B0503020204020204" pitchFamily="34" charset="0"/>
              </a:rPr>
              <a:t>Output</a:t>
            </a:r>
          </a:p>
        </p:txBody>
      </p:sp>
      <p:graphicFrame>
        <p:nvGraphicFramePr>
          <p:cNvPr id="120" name="Table 120">
            <a:extLst>
              <a:ext uri="{FF2B5EF4-FFF2-40B4-BE49-F238E27FC236}">
                <a16:creationId xmlns:a16="http://schemas.microsoft.com/office/drawing/2014/main" id="{DE93373C-0758-F4B0-7A9F-6210927FF34A}"/>
              </a:ext>
            </a:extLst>
          </p:cNvPr>
          <p:cNvGraphicFramePr>
            <a:graphicFrameLocks noGrp="1"/>
          </p:cNvGraphicFramePr>
          <p:nvPr/>
        </p:nvGraphicFramePr>
        <p:xfrm>
          <a:off x="12310546" y="3828485"/>
          <a:ext cx="3205316" cy="2773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2658">
                  <a:extLst>
                    <a:ext uri="{9D8B030D-6E8A-4147-A177-3AD203B41FA5}">
                      <a16:colId xmlns:a16="http://schemas.microsoft.com/office/drawing/2014/main" val="2942696470"/>
                    </a:ext>
                  </a:extLst>
                </a:gridCol>
                <a:gridCol w="1602658">
                  <a:extLst>
                    <a:ext uri="{9D8B030D-6E8A-4147-A177-3AD203B41FA5}">
                      <a16:colId xmlns:a16="http://schemas.microsoft.com/office/drawing/2014/main" val="2190841482"/>
                    </a:ext>
                  </a:extLst>
                </a:gridCol>
              </a:tblGrid>
              <a:tr h="326017">
                <a:tc>
                  <a:txBody>
                    <a:bodyPr/>
                    <a:lstStyle/>
                    <a:p>
                      <a:r>
                        <a:rPr lang="en-CH" sz="2000" b="1" dirty="0"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Corbel" panose="020B0503020204020204" pitchFamily="34" charset="0"/>
                        </a:rPr>
                        <a:t>a</a:t>
                      </a:r>
                      <a:r>
                        <a:rPr lang="en-CH" sz="2000" b="1" dirty="0">
                          <a:latin typeface="Corbel" panose="020B0503020204020204" pitchFamily="34" charset="0"/>
                        </a:rPr>
                        <a:t>ge_group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3356068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475864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5766831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27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6363467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30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1532592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9706515"/>
                  </a:ext>
                </a:extLst>
              </a:tr>
              <a:tr h="326017"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75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dirty="0">
                          <a:latin typeface="Corbel" panose="020B0503020204020204" pitchFamily="34" charset="0"/>
                        </a:rPr>
                        <a:t>Older adult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38848048"/>
                  </a:ext>
                </a:extLst>
              </a:tr>
            </a:tbl>
          </a:graphicData>
        </a:graphic>
      </p:graphicFrame>
      <p:pic>
        <p:nvPicPr>
          <p:cNvPr id="134" name="Picture 133" descr="Icon&#10;&#10;Description automatically generated with medium confidence">
            <a:extLst>
              <a:ext uri="{FF2B5EF4-FFF2-40B4-BE49-F238E27FC236}">
                <a16:creationId xmlns:a16="http://schemas.microsoft.com/office/drawing/2014/main" id="{8AF5F818-6CF9-E27F-7ABC-8F5322F9F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7026" y="7490764"/>
            <a:ext cx="1707736" cy="2613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8AF56C1-228F-67F4-1765-337C39CF1A7C}"/>
              </a:ext>
            </a:extLst>
          </p:cNvPr>
          <p:cNvSpPr txBox="1"/>
          <p:nvPr/>
        </p:nvSpPr>
        <p:spPr>
          <a:xfrm>
            <a:off x="6276702" y="5974529"/>
            <a:ext cx="3828775" cy="2028640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txBody>
          <a:bodyPr wrap="square" lIns="36000" tIns="0" rIns="36000" bIns="0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CH" sz="2000" b="1" i="1" dirty="0">
                <a:solidFill>
                  <a:srgbClr val="A00304"/>
                </a:solidFill>
                <a:latin typeface="Corbel" panose="020B0503020204020204" pitchFamily="34" charset="0"/>
              </a:rPr>
              <a:t>Everyone’s</a:t>
            </a:r>
            <a:r>
              <a:rPr lang="en-CH" sz="2000" b="1" dirty="0">
                <a:solidFill>
                  <a:srgbClr val="A00304"/>
                </a:solidFill>
                <a:latin typeface="Corbel" panose="020B0503020204020204" pitchFamily="34" charset="0"/>
              </a:rPr>
              <a:t> age is below 120, so no one is left to match after the first condition.</a:t>
            </a:r>
          </a:p>
          <a:p>
            <a:pPr>
              <a:lnSpc>
                <a:spcPct val="85000"/>
              </a:lnSpc>
            </a:pPr>
            <a:endParaRPr lang="en-CH" sz="2000" dirty="0">
              <a:solidFill>
                <a:srgbClr val="A00304"/>
              </a:solidFill>
              <a:latin typeface="Corbel" panose="020B0503020204020204" pitchFamily="34" charset="0"/>
            </a:endParaRPr>
          </a:p>
          <a:p>
            <a:pPr>
              <a:lnSpc>
                <a:spcPct val="85000"/>
              </a:lnSpc>
            </a:pPr>
            <a:r>
              <a:rPr lang="en-CH" sz="2000" dirty="0">
                <a:solidFill>
                  <a:srgbClr val="A00304"/>
                </a:solidFill>
                <a:latin typeface="Corbel" panose="020B0503020204020204" pitchFamily="34" charset="0"/>
              </a:rPr>
              <a:t>The remaining conditions are useless because we started with the most general condition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9C762B-1ACA-C119-5F13-9C40E202673C}"/>
              </a:ext>
            </a:extLst>
          </p:cNvPr>
          <p:cNvSpPr/>
          <p:nvPr/>
        </p:nvSpPr>
        <p:spPr>
          <a:xfrm>
            <a:off x="7460936" y="3628975"/>
            <a:ext cx="524247" cy="534888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968515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62B2CCC-03BA-692C-C870-D1B995C0D548}"/>
              </a:ext>
            </a:extLst>
          </p:cNvPr>
          <p:cNvCxnSpPr>
            <a:cxnSpLocks/>
          </p:cNvCxnSpPr>
          <p:nvPr/>
        </p:nvCxnSpPr>
        <p:spPr>
          <a:xfrm flipH="1" flipV="1">
            <a:off x="10125635" y="4499769"/>
            <a:ext cx="488839" cy="675829"/>
          </a:xfrm>
          <a:prstGeom prst="straightConnector1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2648D64-2D3F-BA9B-47C7-459D2E5E70DF}"/>
              </a:ext>
            </a:extLst>
          </p:cNvPr>
          <p:cNvCxnSpPr>
            <a:cxnSpLocks/>
          </p:cNvCxnSpPr>
          <p:nvPr/>
        </p:nvCxnSpPr>
        <p:spPr>
          <a:xfrm flipH="1">
            <a:off x="9388230" y="3656665"/>
            <a:ext cx="221195" cy="498476"/>
          </a:xfrm>
          <a:prstGeom prst="straightConnector1">
            <a:avLst/>
          </a:prstGeom>
          <a:ln w="38100">
            <a:solidFill>
              <a:srgbClr val="DC870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BD5DDE0-3A89-72CB-45E4-01AEDB551A44}"/>
              </a:ext>
            </a:extLst>
          </p:cNvPr>
          <p:cNvSpPr txBox="1"/>
          <p:nvPr/>
        </p:nvSpPr>
        <p:spPr>
          <a:xfrm>
            <a:off x="7137747" y="3848710"/>
            <a:ext cx="4500966" cy="6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400" b="1" dirty="0" err="1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mean_age</a:t>
            </a:r>
            <a:r>
              <a:rPr lang="en-GB" sz="2400" b="1" dirty="0">
                <a:solidFill>
                  <a:srgbClr val="598890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 = 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mean(</a:t>
            </a:r>
            <a:r>
              <a:rPr lang="en-GB" sz="2400" b="1" dirty="0">
                <a:solidFill>
                  <a:schemeClr val="bg1">
                    <a:lumMod val="50000"/>
                  </a:schemeClr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age</a:t>
            </a:r>
            <a:r>
              <a:rPr lang="en-GB" sz="2400" b="1" dirty="0">
                <a:solidFill>
                  <a:srgbClr val="DC8701"/>
                </a:solidFill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r>
              <a:rPr lang="en-GB" sz="24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 </a:t>
            </a: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)</a:t>
            </a:r>
            <a:endParaRPr lang="en-CH" sz="2400" b="1" dirty="0">
              <a:latin typeface="Corbel" panose="020B0503020204020204" pitchFamily="34" charset="0"/>
              <a:ea typeface="Palatino" pitchFamily="2" charset="77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E77A1A3-B8BF-9D69-0D73-5DEA7F90CF9C}"/>
              </a:ext>
            </a:extLst>
          </p:cNvPr>
          <p:cNvSpPr txBox="1"/>
          <p:nvPr/>
        </p:nvSpPr>
        <p:spPr>
          <a:xfrm>
            <a:off x="5301444" y="3984947"/>
            <a:ext cx="2005677" cy="549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12000"/>
              </a:lnSpc>
            </a:pPr>
            <a:r>
              <a:rPr lang="en-GB" sz="2800" b="1" dirty="0">
                <a:latin typeface="Corbel" panose="020B0503020204020204" pitchFamily="34" charset="0"/>
                <a:ea typeface="Palatino" pitchFamily="2" charset="77"/>
                <a:cs typeface="Calibri" panose="020F0502020204030204" pitchFamily="34" charset="0"/>
              </a:rPr>
              <a:t>summarize(</a:t>
            </a:r>
            <a:endParaRPr lang="en-CH" sz="2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C119E9-2469-98B2-0FF5-AB315BBC5026}"/>
              </a:ext>
            </a:extLst>
          </p:cNvPr>
          <p:cNvSpPr txBox="1"/>
          <p:nvPr/>
        </p:nvSpPr>
        <p:spPr>
          <a:xfrm>
            <a:off x="6231060" y="3289227"/>
            <a:ext cx="2152121" cy="442674"/>
          </a:xfrm>
          <a:prstGeom prst="roundRect">
            <a:avLst/>
          </a:prstGeom>
          <a:solidFill>
            <a:srgbClr val="598890"/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new column name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0CC9EAD-1E08-0A74-513D-B695ADBFF14D}"/>
              </a:ext>
            </a:extLst>
          </p:cNvPr>
          <p:cNvSpPr txBox="1"/>
          <p:nvPr/>
        </p:nvSpPr>
        <p:spPr>
          <a:xfrm>
            <a:off x="8882903" y="3278229"/>
            <a:ext cx="2194801" cy="442674"/>
          </a:xfrm>
          <a:prstGeom prst="roundRect">
            <a:avLst/>
          </a:prstGeom>
          <a:solidFill>
            <a:srgbClr val="DC8701"/>
          </a:solidFill>
          <a:ln>
            <a:solidFill>
              <a:srgbClr val="DC8701"/>
            </a:solidFill>
          </a:ln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Summary function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EF9435-4F5E-1480-D3AE-36228FC65CCC}"/>
              </a:ext>
            </a:extLst>
          </p:cNvPr>
          <p:cNvSpPr txBox="1"/>
          <p:nvPr/>
        </p:nvSpPr>
        <p:spPr>
          <a:xfrm>
            <a:off x="10305685" y="4954261"/>
            <a:ext cx="2028132" cy="442674"/>
          </a:xfrm>
          <a:prstGeom prst="round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2000" dirty="0">
                <a:solidFill>
                  <a:schemeClr val="bg1"/>
                </a:solidFill>
                <a:latin typeface="Corbel" panose="020B0503020204020204" pitchFamily="34" charset="0"/>
              </a:rPr>
              <a:t>Column to act on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81DFEB1-CC7A-414D-E316-EE0BA1398E66}"/>
              </a:ext>
            </a:extLst>
          </p:cNvPr>
          <p:cNvCxnSpPr>
            <a:cxnSpLocks/>
          </p:cNvCxnSpPr>
          <p:nvPr/>
        </p:nvCxnSpPr>
        <p:spPr>
          <a:xfrm>
            <a:off x="7307121" y="3563471"/>
            <a:ext cx="357703" cy="591670"/>
          </a:xfrm>
          <a:prstGeom prst="straightConnector1">
            <a:avLst/>
          </a:prstGeom>
          <a:ln w="38100">
            <a:solidFill>
              <a:srgbClr val="59889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7375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755484"/>
              </p:ext>
            </p:extLst>
          </p:nvPr>
        </p:nvGraphicFramePr>
        <p:xfrm>
          <a:off x="5892261" y="2835841"/>
          <a:ext cx="953324" cy="575273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tx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</a:tbl>
          </a:graphicData>
        </a:graphic>
      </p:graphicFrame>
      <p:sp>
        <p:nvSpPr>
          <p:cNvPr id="7" name="Pentagon 6">
            <a:extLst>
              <a:ext uri="{FF2B5EF4-FFF2-40B4-BE49-F238E27FC236}">
                <a16:creationId xmlns:a16="http://schemas.microsoft.com/office/drawing/2014/main" id="{43AE24C7-DB1A-4515-17F5-DFF19A38A8E6}"/>
              </a:ext>
            </a:extLst>
          </p:cNvPr>
          <p:cNvSpPr/>
          <p:nvPr/>
        </p:nvSpPr>
        <p:spPr>
          <a:xfrm>
            <a:off x="7285200" y="4134744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>
              <a:latin typeface="Corbel" panose="020B05030202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CA6830-30F1-E87A-1A35-BD2336CED21E}"/>
              </a:ext>
            </a:extLst>
          </p:cNvPr>
          <p:cNvSpPr/>
          <p:nvPr/>
        </p:nvSpPr>
        <p:spPr>
          <a:xfrm>
            <a:off x="10245848" y="5566943"/>
            <a:ext cx="2514598" cy="705278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H" dirty="0">
                <a:latin typeface="Corbel" panose="020B0503020204020204" pitchFamily="34" charset="0"/>
              </a:rPr>
              <a:t>Mean: 3.375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5033CD6-2D5C-7648-65D0-E0B59EE17A64}"/>
              </a:ext>
            </a:extLst>
          </p:cNvPr>
          <p:cNvSpPr txBox="1"/>
          <p:nvPr/>
        </p:nvSpPr>
        <p:spPr>
          <a:xfrm>
            <a:off x="4681325" y="1174139"/>
            <a:ext cx="3782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Summary statistics describe a sequence of values…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5595D3-1A17-639A-FA71-07605E6A68D1}"/>
              </a:ext>
            </a:extLst>
          </p:cNvPr>
          <p:cNvSpPr txBox="1"/>
          <p:nvPr/>
        </p:nvSpPr>
        <p:spPr>
          <a:xfrm>
            <a:off x="9922892" y="2159024"/>
            <a:ext cx="37820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H" sz="3200" dirty="0">
                <a:solidFill>
                  <a:sysClr val="windowText" lastClr="000000"/>
                </a:solidFill>
                <a:latin typeface="Corbel" panose="020B0503020204020204" pitchFamily="34" charset="0"/>
              </a:rPr>
              <a:t>…with a single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786AA6F-49EF-28C8-AB3E-B7431E1D78A4}"/>
              </a:ext>
            </a:extLst>
          </p:cNvPr>
          <p:cNvSpPr txBox="1"/>
          <p:nvPr/>
        </p:nvSpPr>
        <p:spPr>
          <a:xfrm>
            <a:off x="4243307" y="265478"/>
            <a:ext cx="9461629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What is a summary statistic?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FB67684-67E3-793B-846A-4769B9966B64}"/>
              </a:ext>
            </a:extLst>
          </p:cNvPr>
          <p:cNvSpPr/>
          <p:nvPr/>
        </p:nvSpPr>
        <p:spPr>
          <a:xfrm>
            <a:off x="2462361" y="8734060"/>
            <a:ext cx="13075939" cy="156401"/>
          </a:xfrm>
          <a:prstGeom prst="rect">
            <a:avLst/>
          </a:prstGeom>
          <a:solidFill>
            <a:srgbClr val="59889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pic>
        <p:nvPicPr>
          <p:cNvPr id="23" name="Picture 22" descr="Icon&#10;&#10;Description automatically generated with medium confidence">
            <a:extLst>
              <a:ext uri="{FF2B5EF4-FFF2-40B4-BE49-F238E27FC236}">
                <a16:creationId xmlns:a16="http://schemas.microsoft.com/office/drawing/2014/main" id="{4201D37F-7D87-F198-0BD1-8B1D1DFD24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1" r="515" b="2095"/>
          <a:stretch/>
        </p:blipFill>
        <p:spPr>
          <a:xfrm>
            <a:off x="10391914" y="8305660"/>
            <a:ext cx="2844000" cy="42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360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34524D3-054A-1528-9853-FABA74FEF4FF}"/>
              </a:ext>
            </a:extLst>
          </p:cNvPr>
          <p:cNvSpPr txBox="1"/>
          <p:nvPr/>
        </p:nvSpPr>
        <p:spPr>
          <a:xfrm>
            <a:off x="4243307" y="265478"/>
            <a:ext cx="9131731" cy="707886"/>
          </a:xfrm>
          <a:prstGeom prst="rect">
            <a:avLst/>
          </a:prstGeom>
          <a:solidFill>
            <a:srgbClr val="59889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H" sz="40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Examples of summary statistics</a:t>
            </a:r>
          </a:p>
        </p:txBody>
      </p:sp>
      <p:graphicFrame>
        <p:nvGraphicFramePr>
          <p:cNvPr id="22" name="Table 22">
            <a:extLst>
              <a:ext uri="{FF2B5EF4-FFF2-40B4-BE49-F238E27FC236}">
                <a16:creationId xmlns:a16="http://schemas.microsoft.com/office/drawing/2014/main" id="{C7891D2E-CA5E-2321-8EEA-60784077A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924890"/>
              </p:ext>
            </p:extLst>
          </p:nvPr>
        </p:nvGraphicFramePr>
        <p:xfrm>
          <a:off x="5072205" y="1825927"/>
          <a:ext cx="7473934" cy="6415604"/>
        </p:xfrm>
        <a:graphic>
          <a:graphicData uri="http://schemas.openxmlformats.org/drawingml/2006/table">
            <a:tbl>
              <a:tblPr bandRow="1">
                <a:tableStyleId>{7E9639D4-E3E2-4D34-9284-5A2195B3D0D7}</a:tableStyleId>
              </a:tblPr>
              <a:tblGrid>
                <a:gridCol w="2929642">
                  <a:extLst>
                    <a:ext uri="{9D8B030D-6E8A-4147-A177-3AD203B41FA5}">
                      <a16:colId xmlns:a16="http://schemas.microsoft.com/office/drawing/2014/main" val="1217321474"/>
                    </a:ext>
                  </a:extLst>
                </a:gridCol>
                <a:gridCol w="2964873">
                  <a:extLst>
                    <a:ext uri="{9D8B030D-6E8A-4147-A177-3AD203B41FA5}">
                      <a16:colId xmlns:a16="http://schemas.microsoft.com/office/drawing/2014/main" val="1397856335"/>
                    </a:ext>
                  </a:extLst>
                </a:gridCol>
                <a:gridCol w="1579419">
                  <a:extLst>
                    <a:ext uri="{9D8B030D-6E8A-4147-A177-3AD203B41FA5}">
                      <a16:colId xmlns:a16="http://schemas.microsoft.com/office/drawing/2014/main" val="3775172459"/>
                    </a:ext>
                  </a:extLst>
                </a:gridCol>
              </a:tblGrid>
              <a:tr h="394662">
                <a:tc>
                  <a:txBody>
                    <a:bodyPr/>
                    <a:lstStyle/>
                    <a:p>
                      <a:pPr algn="l"/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Summary statistic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R code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H" sz="2000" b="1" dirty="0">
                          <a:solidFill>
                            <a:schemeClr val="bg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Output</a:t>
                      </a:r>
                    </a:p>
                  </a:txBody>
                  <a:tcPr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963038"/>
                  </a:ext>
                </a:extLst>
              </a:tr>
              <a:tr h="1050005">
                <a:tc>
                  <a:txBody>
                    <a:bodyPr/>
                    <a:lstStyle/>
                    <a:p>
                      <a:pPr marL="0" marR="0" lvl="0" indent="0" algn="l" defTabSz="34288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Counts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No. of elements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N</a:t>
                      </a:r>
                      <a:r>
                        <a:rPr lang="en-GB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o. </a:t>
                      </a:r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of distinct elements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_distinct(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6</a:t>
                      </a:r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4</a:t>
                      </a:r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0222978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Position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First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Last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3rd element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dplyr::first(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dplyr::last(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dplyr::nth(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b="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3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206236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Center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Mean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Median</a:t>
                      </a:r>
                      <a:endParaRPr lang="en-CH" sz="2000" b="1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median(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3.3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1624617"/>
                  </a:ext>
                </a:extLst>
              </a:tr>
              <a:tr h="1020677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Spread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Standard deviation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Interquartile range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sd(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IQR(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2.9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089431"/>
                  </a:ext>
                </a:extLst>
              </a:tr>
              <a:tr h="1333685">
                <a:tc>
                  <a:txBody>
                    <a:bodyPr/>
                    <a:lstStyle/>
                    <a:p>
                      <a:pPr algn="l"/>
                      <a:r>
                        <a:rPr lang="en-CH" sz="2000" b="1" i="0" dirty="0">
                          <a:latin typeface="Segoe UI Black" panose="020F0502020204030204" pitchFamily="34" charset="0"/>
                          <a:cs typeface="Segoe UI Black" panose="020F0502020204030204" pitchFamily="34" charset="0"/>
                        </a:rPr>
                        <a:t>Range</a:t>
                      </a: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Minimum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Maximum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pPr algn="l"/>
                      <a:r>
                        <a:rPr lang="en-CH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25th quantile</a:t>
                      </a:r>
                      <a:endParaRPr lang="en-CH" sz="2000" dirty="0">
                        <a:solidFill>
                          <a:srgbClr val="598890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min(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max(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)</a:t>
                      </a:r>
                    </a:p>
                    <a:p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quantile(</a:t>
                      </a:r>
                      <a:r>
                        <a:rPr lang="en-CH" sz="2000" b="0" dirty="0">
                          <a:solidFill>
                            <a:srgbClr val="598890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age</a:t>
                      </a:r>
                      <a:r>
                        <a:rPr lang="en-CH" sz="20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0.25)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H" sz="20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9</a:t>
                      </a:r>
                    </a:p>
                    <a:p>
                      <a:r>
                        <a:rPr lang="en-CH" sz="2000" dirty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1207674"/>
                  </a:ext>
                </a:extLst>
              </a:tr>
            </a:tbl>
          </a:graphicData>
        </a:graphic>
      </p:graphicFrame>
      <p:pic>
        <p:nvPicPr>
          <p:cNvPr id="24" name="Picture 23" descr="Icon&#10;&#10;Description automatically generated with medium confidence">
            <a:extLst>
              <a:ext uri="{FF2B5EF4-FFF2-40B4-BE49-F238E27FC236}">
                <a16:creationId xmlns:a16="http://schemas.microsoft.com/office/drawing/2014/main" id="{C70A07E7-AB61-DAAA-C4D0-D56357000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5230" y="8158223"/>
            <a:ext cx="2858753" cy="43756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3626E343-343B-F67C-F676-FDEF700BDE45}"/>
              </a:ext>
            </a:extLst>
          </p:cNvPr>
          <p:cNvSpPr txBox="1"/>
          <p:nvPr/>
        </p:nvSpPr>
        <p:spPr>
          <a:xfrm>
            <a:off x="6252222" y="1125380"/>
            <a:ext cx="51139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800" b="1" dirty="0">
                <a:solidFill>
                  <a:srgbClr val="59889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age</a:t>
            </a:r>
            <a:r>
              <a:rPr lang="en-CH" sz="2800" dirty="0">
                <a:latin typeface="Consolas" panose="020B0609020204030204" pitchFamily="49" charset="0"/>
                <a:cs typeface="Consolas" panose="020B0609020204030204" pitchFamily="49" charset="0"/>
              </a:rPr>
              <a:t> &lt;- </a:t>
            </a:r>
            <a:r>
              <a:rPr lang="en-CH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(9, 1, 4, 2, 2, 2)</a:t>
            </a:r>
          </a:p>
        </p:txBody>
      </p:sp>
    </p:spTree>
    <p:extLst>
      <p:ext uri="{BB962C8B-B14F-4D97-AF65-F5344CB8AC3E}">
        <p14:creationId xmlns:p14="http://schemas.microsoft.com/office/powerpoint/2010/main" val="3803826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2838746" y="1142831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endParaRPr lang="en-CH" sz="3200" b="1" dirty="0">
                        <a:solidFill>
                          <a:schemeClr val="bg1"/>
                        </a:solidFill>
                        <a:latin typeface="Corbel" panose="020B0503020204020204" pitchFamily="34" charset="0"/>
                      </a:endParaRP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endParaRPr lang="en-CH" sz="3600" dirty="0">
                        <a:latin typeface="Corbel" panose="020B0503020204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13D081BE-FC05-021E-88FB-14E0F8FFC382}"/>
              </a:ext>
            </a:extLst>
          </p:cNvPr>
          <p:cNvSpPr/>
          <p:nvPr/>
        </p:nvSpPr>
        <p:spPr>
          <a:xfrm>
            <a:off x="4276163" y="2913016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86AB00-86FE-5523-E771-C635AAA0355B}"/>
              </a:ext>
            </a:extLst>
          </p:cNvPr>
          <p:cNvSpPr/>
          <p:nvPr/>
        </p:nvSpPr>
        <p:spPr>
          <a:xfrm>
            <a:off x="12819953" y="8154295"/>
            <a:ext cx="4625366" cy="3046988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endParaRPr lang="en-CH" sz="3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32BABF-D0D7-2E8E-661C-86C635D24EE4}"/>
              </a:ext>
            </a:extLst>
          </p:cNvPr>
          <p:cNvSpPr/>
          <p:nvPr/>
        </p:nvSpPr>
        <p:spPr>
          <a:xfrm>
            <a:off x="18000663" y="8154295"/>
            <a:ext cx="4625366" cy="6001643"/>
          </a:xfrm>
          <a:prstGeom prst="rect">
            <a:avLst/>
          </a:prstGeom>
          <a:ln>
            <a:solidFill>
              <a:srgbClr val="59889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>
            <a:spAutoFit/>
          </a:bodyPr>
          <a:lstStyle/>
          <a:p>
            <a:r>
              <a:rPr lang="en-CH" sz="3200" b="1" dirty="0"/>
              <a:t>Counts</a:t>
            </a:r>
          </a:p>
          <a:p>
            <a:r>
              <a:rPr lang="en-CH" sz="3200" dirty="0"/>
              <a:t>Number of elements: 6</a:t>
            </a:r>
          </a:p>
          <a:p>
            <a:r>
              <a:rPr lang="en-CH" sz="3200" dirty="0"/>
              <a:t>N</a:t>
            </a:r>
            <a:r>
              <a:rPr lang="en-GB" sz="3200" dirty="0"/>
              <a:t>u</a:t>
            </a:r>
            <a:r>
              <a:rPr lang="en-CH" sz="3200" dirty="0"/>
              <a:t>mber of distinct elements: 4</a:t>
            </a:r>
          </a:p>
          <a:p>
            <a:endParaRPr lang="en-CH" sz="3200" dirty="0"/>
          </a:p>
          <a:p>
            <a:r>
              <a:rPr lang="en-CH" sz="3200" b="1" dirty="0"/>
              <a:t>Center</a:t>
            </a:r>
          </a:p>
          <a:p>
            <a:r>
              <a:rPr lang="en-CH" sz="3200" dirty="0"/>
              <a:t>Mean: 3.3</a:t>
            </a:r>
          </a:p>
          <a:p>
            <a:r>
              <a:rPr lang="en-CH" sz="3200" dirty="0"/>
              <a:t>Median: 2</a:t>
            </a:r>
            <a:endParaRPr lang="en-CH" sz="3200" b="1" dirty="0"/>
          </a:p>
          <a:p>
            <a:endParaRPr lang="en-CH" sz="3200" b="1" dirty="0"/>
          </a:p>
          <a:p>
            <a:r>
              <a:rPr lang="en-CH" sz="3200" b="1" dirty="0"/>
              <a:t>Spread</a:t>
            </a:r>
          </a:p>
          <a:p>
            <a:r>
              <a:rPr lang="en-CH" sz="3200" dirty="0"/>
              <a:t>Standard deviation: 2.94</a:t>
            </a:r>
          </a:p>
          <a:p>
            <a:r>
              <a:rPr lang="en-CH" sz="3200" dirty="0"/>
              <a:t>Interquartile range: 1.5</a:t>
            </a:r>
          </a:p>
        </p:txBody>
      </p:sp>
    </p:spTree>
    <p:extLst>
      <p:ext uri="{BB962C8B-B14F-4D97-AF65-F5344CB8AC3E}">
        <p14:creationId xmlns:p14="http://schemas.microsoft.com/office/powerpoint/2010/main" val="897094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4E3406B7-CF08-B064-5B02-20AF346BCB21}"/>
              </a:ext>
            </a:extLst>
          </p:cNvPr>
          <p:cNvGraphicFramePr>
            <a:graphicFrameLocks noGrp="1"/>
          </p:cNvGraphicFramePr>
          <p:nvPr/>
        </p:nvGraphicFramePr>
        <p:xfrm>
          <a:off x="1668852" y="1263855"/>
          <a:ext cx="953324" cy="64718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53324">
                  <a:extLst>
                    <a:ext uri="{9D8B030D-6E8A-4147-A177-3AD203B41FA5}">
                      <a16:colId xmlns:a16="http://schemas.microsoft.com/office/drawing/2014/main" val="554522136"/>
                    </a:ext>
                  </a:extLst>
                </a:gridCol>
              </a:tblGrid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200" b="1" dirty="0">
                          <a:solidFill>
                            <a:schemeClr val="bg1"/>
                          </a:solidFill>
                          <a:latin typeface="Corbel" panose="020B0503020204020204" pitchFamily="34" charset="0"/>
                        </a:rPr>
                        <a:t>Age</a:t>
                      </a:r>
                    </a:p>
                  </a:txBody>
                  <a:tcPr anchor="ctr">
                    <a:solidFill>
                      <a:srgbClr val="5988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546964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8807132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9411660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707113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34259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8296575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2071028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582311"/>
                  </a:ext>
                </a:extLst>
              </a:tr>
              <a:tr h="719092">
                <a:tc>
                  <a:txBody>
                    <a:bodyPr/>
                    <a:lstStyle/>
                    <a:p>
                      <a:pPr algn="ctr"/>
                      <a:r>
                        <a:rPr lang="en-CH" sz="3600" dirty="0">
                          <a:latin typeface="Corbel" panose="020B0503020204020204" pitchFamily="34" charset="0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5420494"/>
                  </a:ext>
                </a:extLst>
              </a:tr>
            </a:tbl>
          </a:graphicData>
        </a:graphic>
      </p:graphicFrame>
      <p:sp>
        <p:nvSpPr>
          <p:cNvPr id="3" name="Right Arrow 4">
            <a:extLst>
              <a:ext uri="{FF2B5EF4-FFF2-40B4-BE49-F238E27FC236}">
                <a16:creationId xmlns:a16="http://schemas.microsoft.com/office/drawing/2014/main" id="{1B3BA349-E043-4908-2975-C7B5FE8E288F}"/>
              </a:ext>
            </a:extLst>
          </p:cNvPr>
          <p:cNvSpPr/>
          <p:nvPr/>
        </p:nvSpPr>
        <p:spPr>
          <a:xfrm>
            <a:off x="6474240" y="7412785"/>
            <a:ext cx="3527681" cy="3173505"/>
          </a:xfrm>
          <a:custGeom>
            <a:avLst/>
            <a:gdLst>
              <a:gd name="connsiteX0" fmla="*/ 0 w 5957048"/>
              <a:gd name="connsiteY0" fmla="*/ 1371600 h 6454588"/>
              <a:gd name="connsiteX1" fmla="*/ 2978524 w 5957048"/>
              <a:gd name="connsiteY1" fmla="*/ 1371600 h 6454588"/>
              <a:gd name="connsiteX2" fmla="*/ 2978524 w 5957048"/>
              <a:gd name="connsiteY2" fmla="*/ 0 h 6454588"/>
              <a:gd name="connsiteX3" fmla="*/ 5957048 w 5957048"/>
              <a:gd name="connsiteY3" fmla="*/ 3227294 h 6454588"/>
              <a:gd name="connsiteX4" fmla="*/ 2978524 w 5957048"/>
              <a:gd name="connsiteY4" fmla="*/ 6454588 h 6454588"/>
              <a:gd name="connsiteX5" fmla="*/ 2978524 w 5957048"/>
              <a:gd name="connsiteY5" fmla="*/ 5082988 h 6454588"/>
              <a:gd name="connsiteX6" fmla="*/ 0 w 5957048"/>
              <a:gd name="connsiteY6" fmla="*/ 5082988 h 6454588"/>
              <a:gd name="connsiteX7" fmla="*/ 0 w 5957048"/>
              <a:gd name="connsiteY7" fmla="*/ 1371600 h 6454588"/>
              <a:gd name="connsiteX0" fmla="*/ 26894 w 5957048"/>
              <a:gd name="connsiteY0" fmla="*/ 0 h 7032812"/>
              <a:gd name="connsiteX1" fmla="*/ 2978524 w 5957048"/>
              <a:gd name="connsiteY1" fmla="*/ 1949824 h 7032812"/>
              <a:gd name="connsiteX2" fmla="*/ 2978524 w 5957048"/>
              <a:gd name="connsiteY2" fmla="*/ 578224 h 7032812"/>
              <a:gd name="connsiteX3" fmla="*/ 5957048 w 5957048"/>
              <a:gd name="connsiteY3" fmla="*/ 3805518 h 7032812"/>
              <a:gd name="connsiteX4" fmla="*/ 2978524 w 5957048"/>
              <a:gd name="connsiteY4" fmla="*/ 7032812 h 7032812"/>
              <a:gd name="connsiteX5" fmla="*/ 2978524 w 5957048"/>
              <a:gd name="connsiteY5" fmla="*/ 5661212 h 7032812"/>
              <a:gd name="connsiteX6" fmla="*/ 0 w 5957048"/>
              <a:gd name="connsiteY6" fmla="*/ 5661212 h 7032812"/>
              <a:gd name="connsiteX7" fmla="*/ 26894 w 5957048"/>
              <a:gd name="connsiteY7" fmla="*/ 0 h 7032812"/>
              <a:gd name="connsiteX0" fmla="*/ 26894 w 5957048"/>
              <a:gd name="connsiteY0" fmla="*/ 0 h 7557247"/>
              <a:gd name="connsiteX1" fmla="*/ 2978524 w 5957048"/>
              <a:gd name="connsiteY1" fmla="*/ 1949824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78524 w 5957048"/>
              <a:gd name="connsiteY5" fmla="*/ 5661212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78524 w 5957048"/>
              <a:gd name="connsiteY4" fmla="*/ 703281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5957048"/>
              <a:gd name="connsiteY0" fmla="*/ 0 h 7557247"/>
              <a:gd name="connsiteX1" fmla="*/ 2951630 w 5957048"/>
              <a:gd name="connsiteY1" fmla="*/ 3326781 h 7557247"/>
              <a:gd name="connsiteX2" fmla="*/ 2978524 w 5957048"/>
              <a:gd name="connsiteY2" fmla="*/ 578224 h 7557247"/>
              <a:gd name="connsiteX3" fmla="*/ 5957048 w 5957048"/>
              <a:gd name="connsiteY3" fmla="*/ 3805518 h 7557247"/>
              <a:gd name="connsiteX4" fmla="*/ 2991971 w 5957048"/>
              <a:gd name="connsiteY4" fmla="*/ 4887322 h 7557247"/>
              <a:gd name="connsiteX5" fmla="*/ 2938183 w 5957048"/>
              <a:gd name="connsiteY5" fmla="*/ 3867968 h 7557247"/>
              <a:gd name="connsiteX6" fmla="*/ 0 w 5957048"/>
              <a:gd name="connsiteY6" fmla="*/ 7557247 h 7557247"/>
              <a:gd name="connsiteX7" fmla="*/ 26894 w 595704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78524 w 3576918"/>
              <a:gd name="connsiteY2" fmla="*/ 578224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38183 w 3576918"/>
              <a:gd name="connsiteY5" fmla="*/ 386796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91971 w 3576918"/>
              <a:gd name="connsiteY4" fmla="*/ 4887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2433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66319 w 3576918"/>
              <a:gd name="connsiteY5" fmla="*/ 3851218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76918"/>
              <a:gd name="connsiteY0" fmla="*/ 0 h 7557247"/>
              <a:gd name="connsiteX1" fmla="*/ 2951630 w 3576918"/>
              <a:gd name="connsiteY1" fmla="*/ 3326781 h 7557247"/>
              <a:gd name="connsiteX2" fmla="*/ 2951630 w 3576918"/>
              <a:gd name="connsiteY2" fmla="*/ 2142883 h 7557247"/>
              <a:gd name="connsiteX3" fmla="*/ 3576918 w 3576918"/>
              <a:gd name="connsiteY3" fmla="*/ 3517316 h 7557247"/>
              <a:gd name="connsiteX4" fmla="*/ 2984937 w 3576918"/>
              <a:gd name="connsiteY4" fmla="*/ 4954322 h 7557247"/>
              <a:gd name="connsiteX5" fmla="*/ 2959285 w 3576918"/>
              <a:gd name="connsiteY5" fmla="*/ 3733967 h 7557247"/>
              <a:gd name="connsiteX6" fmla="*/ 0 w 3576918"/>
              <a:gd name="connsiteY6" fmla="*/ 7557247 h 7557247"/>
              <a:gd name="connsiteX7" fmla="*/ 26894 w 3576918"/>
              <a:gd name="connsiteY7" fmla="*/ 0 h 7557247"/>
              <a:gd name="connsiteX0" fmla="*/ 26894 w 3527681"/>
              <a:gd name="connsiteY0" fmla="*/ 0 h 7557247"/>
              <a:gd name="connsiteX1" fmla="*/ 2951630 w 3527681"/>
              <a:gd name="connsiteY1" fmla="*/ 3326781 h 7557247"/>
              <a:gd name="connsiteX2" fmla="*/ 2951630 w 3527681"/>
              <a:gd name="connsiteY2" fmla="*/ 2142883 h 7557247"/>
              <a:gd name="connsiteX3" fmla="*/ 3527681 w 3527681"/>
              <a:gd name="connsiteY3" fmla="*/ 3517316 h 7557247"/>
              <a:gd name="connsiteX4" fmla="*/ 2984937 w 3527681"/>
              <a:gd name="connsiteY4" fmla="*/ 4954322 h 7557247"/>
              <a:gd name="connsiteX5" fmla="*/ 2959285 w 3527681"/>
              <a:gd name="connsiteY5" fmla="*/ 3733967 h 7557247"/>
              <a:gd name="connsiteX6" fmla="*/ 0 w 3527681"/>
              <a:gd name="connsiteY6" fmla="*/ 7557247 h 7557247"/>
              <a:gd name="connsiteX7" fmla="*/ 26894 w 3527681"/>
              <a:gd name="connsiteY7" fmla="*/ 0 h 755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27681" h="7557247">
                <a:moveTo>
                  <a:pt x="26894" y="0"/>
                </a:moveTo>
                <a:lnTo>
                  <a:pt x="2951630" y="3326781"/>
                </a:lnTo>
                <a:lnTo>
                  <a:pt x="2951630" y="2142883"/>
                </a:lnTo>
                <a:lnTo>
                  <a:pt x="3527681" y="3517316"/>
                </a:lnTo>
                <a:lnTo>
                  <a:pt x="2984937" y="4954322"/>
                </a:lnTo>
                <a:lnTo>
                  <a:pt x="2959285" y="3733967"/>
                </a:lnTo>
                <a:lnTo>
                  <a:pt x="0" y="7557247"/>
                </a:lnTo>
                <a:cubicBezTo>
                  <a:pt x="8965" y="5038165"/>
                  <a:pt x="17929" y="2519082"/>
                  <a:pt x="26894" y="0"/>
                </a:cubicBezTo>
                <a:close/>
              </a:path>
            </a:pathLst>
          </a:custGeom>
          <a:solidFill>
            <a:srgbClr val="59889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8A9939EE-14AC-3081-15CA-B3178FF23DC5}"/>
              </a:ext>
            </a:extLst>
          </p:cNvPr>
          <p:cNvSpPr/>
          <p:nvPr/>
        </p:nvSpPr>
        <p:spPr>
          <a:xfrm>
            <a:off x="3229362" y="2873192"/>
            <a:ext cx="2637692" cy="3569677"/>
          </a:xfrm>
          <a:prstGeom prst="homePlate">
            <a:avLst/>
          </a:prstGeom>
          <a:solidFill>
            <a:srgbClr val="5988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9116FA-F44E-2FBC-9E4E-C24A20F7B122}"/>
              </a:ext>
            </a:extLst>
          </p:cNvPr>
          <p:cNvSpPr/>
          <p:nvPr/>
        </p:nvSpPr>
        <p:spPr>
          <a:xfrm>
            <a:off x="6312877" y="4192038"/>
            <a:ext cx="1055077" cy="931984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75637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6065</TotalTime>
  <Words>683</Words>
  <Application>Microsoft Macintosh PowerPoint</Application>
  <PresentationFormat>Custom</PresentationFormat>
  <Paragraphs>245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Segoe UI</vt:lpstr>
      <vt:lpstr>Segoe UI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 Coral</dc:creator>
  <cp:lastModifiedBy>Kenechukwu Nwosu</cp:lastModifiedBy>
  <cp:revision>83</cp:revision>
  <dcterms:created xsi:type="dcterms:W3CDTF">2014-01-14T12:05:24Z</dcterms:created>
  <dcterms:modified xsi:type="dcterms:W3CDTF">2022-07-29T12:40:36Z</dcterms:modified>
</cp:coreProperties>
</file>