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7FF"/>
    <a:srgbClr val="C4A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55F0-79E1-5142-83E7-42CCECD9D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CC27B-E3DC-8D4B-B775-740083FE6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0221A-64A6-E648-A4EB-FE8FB40D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A113-ACC5-BD45-83F6-F1D4D926AA57}" type="datetimeFigureOut">
              <a:rPr lang="en-CH" smtClean="0"/>
              <a:t>11.08.22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6B680-3B74-2A4D-8444-71B0E0E0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71870-975C-D54F-BD89-5EE18ADD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94D-64AD-D94A-BD0E-7C7B2941B96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8382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2FA2-3DC6-CE4B-A97C-F9D9FCCF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AF3D4-5D9B-3544-AB2A-2C9484A88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36E0A-4610-234D-BFF0-92AD5209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A113-ACC5-BD45-83F6-F1D4D926AA57}" type="datetimeFigureOut">
              <a:rPr lang="en-CH" smtClean="0"/>
              <a:t>11.08.22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B66BB-915F-1C48-8BAB-A99BE608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3C029-AAD1-E749-8FE0-2117EA79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94D-64AD-D94A-BD0E-7C7B2941B96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6065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F6899-C6C4-234C-A37C-05C89BBD0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00B22-8945-4F46-ADFF-D4A16AA3A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1B408-6AFB-064A-BB5D-E72B2FF1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A113-ACC5-BD45-83F6-F1D4D926AA57}" type="datetimeFigureOut">
              <a:rPr lang="en-CH" smtClean="0"/>
              <a:t>11.08.22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E4A9E-A62B-2F4A-9D5A-512A4D4A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D5907-420B-F147-B83A-15826F38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94D-64AD-D94A-BD0E-7C7B2941B96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592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B63F-B72E-2A4A-9623-99A18AADF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91952-E410-9544-9071-A69052519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AB846-7908-224D-A0C3-E28552E4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A113-ACC5-BD45-83F6-F1D4D926AA57}" type="datetimeFigureOut">
              <a:rPr lang="en-CH" smtClean="0"/>
              <a:t>11.08.22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65EE8-FE72-7245-895D-3901B28C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A4DC5-EBB7-5D4F-825D-24C5C59A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94D-64AD-D94A-BD0E-7C7B2941B96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3328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CDFC-E2D5-1B4B-AAF0-0382E2B1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4ED7E-ED55-2743-8236-D323E9707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EBD6E-5795-874B-BEA0-622C6D8A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A113-ACC5-BD45-83F6-F1D4D926AA57}" type="datetimeFigureOut">
              <a:rPr lang="en-CH" smtClean="0"/>
              <a:t>11.08.22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CF232-4621-424E-8821-72A77F0F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41BA8-8ACD-A147-9935-83E6D8BF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94D-64AD-D94A-BD0E-7C7B2941B96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169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9972-01F8-204E-8F43-D871796D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5CAA2-B28C-3E4C-8211-F1923CDE5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E69A1-1CAA-2F43-B415-C8CFD29A9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B445B-A33F-6345-9710-1E416D02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A113-ACC5-BD45-83F6-F1D4D926AA57}" type="datetimeFigureOut">
              <a:rPr lang="en-CH" smtClean="0"/>
              <a:t>11.08.22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5E8D9-C2BB-2A40-BD1F-A2064510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5399C-CD04-9D4D-9F7E-19A0416F9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94D-64AD-D94A-BD0E-7C7B2941B96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8805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9A3A-E20E-514B-B924-0D8FDED1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3969F-9B8E-BC49-9C9E-83E567B7F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F6392-9F8D-5B49-AF91-8D531D51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C2C8B-F438-9B46-A6EF-48593E414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F8609-5A5E-AC44-A375-67770248C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58AC7-7BFE-414B-A0E2-4356979D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A113-ACC5-BD45-83F6-F1D4D926AA57}" type="datetimeFigureOut">
              <a:rPr lang="en-CH" smtClean="0"/>
              <a:t>11.08.22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D884DE-AD12-8E4B-8466-7028B759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390602-08EF-F34D-95CE-C0B4030A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94D-64AD-D94A-BD0E-7C7B2941B96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5912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56A7-F8CF-8543-B3D2-12001D50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F8752-C4BE-1348-ADB6-3E54369F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A113-ACC5-BD45-83F6-F1D4D926AA57}" type="datetimeFigureOut">
              <a:rPr lang="en-CH" smtClean="0"/>
              <a:t>11.08.22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28CBA-ABE1-AD47-A257-07613363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D8F61-726F-5544-BDF8-79B0D37F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94D-64AD-D94A-BD0E-7C7B2941B96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0431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70D1A-3F12-914E-B25F-EF31A633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A113-ACC5-BD45-83F6-F1D4D926AA57}" type="datetimeFigureOut">
              <a:rPr lang="en-CH" smtClean="0"/>
              <a:t>11.08.22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64EF1-CD83-8C45-A84C-5FF2D427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58A7A-4713-1D48-9218-9DEA0E09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94D-64AD-D94A-BD0E-7C7B2941B96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411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BBCA-E9E2-FF4D-AF10-17F046525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8BDB-DCAF-7146-8485-0E70121E5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FBDDE-7108-AE47-B11A-8ADB9348D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4A1F1-6992-DE44-B49C-A2CC477C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A113-ACC5-BD45-83F6-F1D4D926AA57}" type="datetimeFigureOut">
              <a:rPr lang="en-CH" smtClean="0"/>
              <a:t>11.08.22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46FCC-3431-F941-9E77-E5BCE10E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F1502-5B82-E14F-A33A-8675E4AA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94D-64AD-D94A-BD0E-7C7B2941B96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5931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7DF0-10E3-8F43-8F9C-4C8021B19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918DF-D858-7C40-96A9-85642F3E4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E4EEE-5C91-8E43-AAA8-3D9283938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3CA9D-119E-7744-9C08-8336AE93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A113-ACC5-BD45-83F6-F1D4D926AA57}" type="datetimeFigureOut">
              <a:rPr lang="en-CH" smtClean="0"/>
              <a:t>11.08.22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B844F-07A2-FA40-AC76-8048167D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3B174-B52F-294E-B51C-9A19BE48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94D-64AD-D94A-BD0E-7C7B2941B96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4778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A5A62-7225-7D48-AD61-289ED196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C906A-22D2-854C-AC50-5F2AEFCF4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6C993-1251-024D-812D-9FF2A9C1E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6A113-ACC5-BD45-83F6-F1D4D926AA57}" type="datetimeFigureOut">
              <a:rPr lang="en-CH" smtClean="0"/>
              <a:t>11.08.22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B3607-BE00-6347-9C12-B3A879C45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814A8-10DB-D248-A797-ADCCAF686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B94D-64AD-D94A-BD0E-7C7B2941B96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9088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9B5480-3AD5-CB49-B721-14A763361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08391"/>
              </p:ext>
            </p:extLst>
          </p:nvPr>
        </p:nvGraphicFramePr>
        <p:xfrm>
          <a:off x="2032000" y="719665"/>
          <a:ext cx="3380772" cy="2531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924">
                  <a:extLst>
                    <a:ext uri="{9D8B030D-6E8A-4147-A177-3AD203B41FA5}">
                      <a16:colId xmlns:a16="http://schemas.microsoft.com/office/drawing/2014/main" val="1087331809"/>
                    </a:ext>
                  </a:extLst>
                </a:gridCol>
                <a:gridCol w="1126924">
                  <a:extLst>
                    <a:ext uri="{9D8B030D-6E8A-4147-A177-3AD203B41FA5}">
                      <a16:colId xmlns:a16="http://schemas.microsoft.com/office/drawing/2014/main" val="2483340642"/>
                    </a:ext>
                  </a:extLst>
                </a:gridCol>
                <a:gridCol w="1126924">
                  <a:extLst>
                    <a:ext uri="{9D8B030D-6E8A-4147-A177-3AD203B41FA5}">
                      <a16:colId xmlns:a16="http://schemas.microsoft.com/office/drawing/2014/main" val="4084447121"/>
                    </a:ext>
                  </a:extLst>
                </a:gridCol>
              </a:tblGrid>
              <a:tr h="630312">
                <a:tc>
                  <a:txBody>
                    <a:bodyPr/>
                    <a:lstStyle/>
                    <a:p>
                      <a:r>
                        <a:rPr lang="en-CH" dirty="0"/>
                        <a:t>Lab sample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City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Country-side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27884"/>
                  </a:ext>
                </a:extLst>
              </a:tr>
              <a:tr h="630312">
                <a:tc>
                  <a:txBody>
                    <a:bodyPr/>
                    <a:lstStyle/>
                    <a:p>
                      <a:r>
                        <a:rPr lang="en-CH" dirty="0"/>
                        <a:t>Sample 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47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050342"/>
                  </a:ext>
                </a:extLst>
              </a:tr>
              <a:tr h="630312">
                <a:tc>
                  <a:txBody>
                    <a:bodyPr/>
                    <a:lstStyle/>
                    <a:p>
                      <a:r>
                        <a:rPr lang="en-CH" dirty="0"/>
                        <a:t>Sample 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33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190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49978"/>
                  </a:ext>
                </a:extLst>
              </a:tr>
              <a:tr h="630312">
                <a:tc>
                  <a:txBody>
                    <a:bodyPr/>
                    <a:lstStyle/>
                    <a:p>
                      <a:r>
                        <a:rPr lang="en-CH" dirty="0"/>
                        <a:t>Sample 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13490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1AE11D2-9CFD-264F-A3E8-A9686C7F5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425712"/>
              </p:ext>
            </p:extLst>
          </p:nvPr>
        </p:nvGraphicFramePr>
        <p:xfrm>
          <a:off x="7854066" y="627067"/>
          <a:ext cx="3234480" cy="4404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160">
                  <a:extLst>
                    <a:ext uri="{9D8B030D-6E8A-4147-A177-3AD203B41FA5}">
                      <a16:colId xmlns:a16="http://schemas.microsoft.com/office/drawing/2014/main" val="1781034067"/>
                    </a:ext>
                  </a:extLst>
                </a:gridCol>
                <a:gridCol w="1078160">
                  <a:extLst>
                    <a:ext uri="{9D8B030D-6E8A-4147-A177-3AD203B41FA5}">
                      <a16:colId xmlns:a16="http://schemas.microsoft.com/office/drawing/2014/main" val="862042955"/>
                    </a:ext>
                  </a:extLst>
                </a:gridCol>
                <a:gridCol w="1078160">
                  <a:extLst>
                    <a:ext uri="{9D8B030D-6E8A-4147-A177-3AD203B41FA5}">
                      <a16:colId xmlns:a16="http://schemas.microsoft.com/office/drawing/2014/main" val="3305512451"/>
                    </a:ext>
                  </a:extLst>
                </a:gridCol>
              </a:tblGrid>
              <a:tr h="614821">
                <a:tc>
                  <a:txBody>
                    <a:bodyPr/>
                    <a:lstStyle/>
                    <a:p>
                      <a:r>
                        <a:rPr lang="en-CH" dirty="0"/>
                        <a:t>Lab sample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Sampling site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Bacterial count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041931"/>
                  </a:ext>
                </a:extLst>
              </a:tr>
              <a:tr h="614821">
                <a:tc>
                  <a:txBody>
                    <a:bodyPr/>
                    <a:lstStyle/>
                    <a:p>
                      <a:r>
                        <a:rPr lang="en-CH" dirty="0"/>
                        <a:t>Sample 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City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528921"/>
                  </a:ext>
                </a:extLst>
              </a:tr>
              <a:tr h="614821">
                <a:tc>
                  <a:txBody>
                    <a:bodyPr/>
                    <a:lstStyle/>
                    <a:p>
                      <a:r>
                        <a:rPr lang="en-CH" dirty="0"/>
                        <a:t>Sample 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Country-side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47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814128"/>
                  </a:ext>
                </a:extLst>
              </a:tr>
              <a:tr h="614821">
                <a:tc>
                  <a:txBody>
                    <a:bodyPr/>
                    <a:lstStyle/>
                    <a:p>
                      <a:r>
                        <a:rPr lang="en-CH" dirty="0"/>
                        <a:t>Sample 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City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33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776158"/>
                  </a:ext>
                </a:extLst>
              </a:tr>
              <a:tr h="614821">
                <a:tc>
                  <a:txBody>
                    <a:bodyPr/>
                    <a:lstStyle/>
                    <a:p>
                      <a:r>
                        <a:rPr lang="en-CH" dirty="0"/>
                        <a:t>Sample 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Country-side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190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363108"/>
                  </a:ext>
                </a:extLst>
              </a:tr>
              <a:tr h="614821">
                <a:tc>
                  <a:txBody>
                    <a:bodyPr/>
                    <a:lstStyle/>
                    <a:p>
                      <a:r>
                        <a:rPr lang="en-CH" dirty="0"/>
                        <a:t>Sample 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City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112261"/>
                  </a:ext>
                </a:extLst>
              </a:tr>
              <a:tr h="614821">
                <a:tc>
                  <a:txBody>
                    <a:bodyPr/>
                    <a:lstStyle/>
                    <a:p>
                      <a:r>
                        <a:rPr lang="en-CH" dirty="0"/>
                        <a:t>Sample 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Country-side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000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05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9B5480-3AD5-CB49-B721-14A763361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82676"/>
              </p:ext>
            </p:extLst>
          </p:nvPr>
        </p:nvGraphicFramePr>
        <p:xfrm>
          <a:off x="393534" y="304377"/>
          <a:ext cx="9433372" cy="2521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343">
                  <a:extLst>
                    <a:ext uri="{9D8B030D-6E8A-4147-A177-3AD203B41FA5}">
                      <a16:colId xmlns:a16="http://schemas.microsoft.com/office/drawing/2014/main" val="1087331809"/>
                    </a:ext>
                  </a:extLst>
                </a:gridCol>
                <a:gridCol w="2358343">
                  <a:extLst>
                    <a:ext uri="{9D8B030D-6E8A-4147-A177-3AD203B41FA5}">
                      <a16:colId xmlns:a16="http://schemas.microsoft.com/office/drawing/2014/main" val="2483340642"/>
                    </a:ext>
                  </a:extLst>
                </a:gridCol>
                <a:gridCol w="2358343">
                  <a:extLst>
                    <a:ext uri="{9D8B030D-6E8A-4147-A177-3AD203B41FA5}">
                      <a16:colId xmlns:a16="http://schemas.microsoft.com/office/drawing/2014/main" val="4084447121"/>
                    </a:ext>
                  </a:extLst>
                </a:gridCol>
                <a:gridCol w="2358343">
                  <a:extLst>
                    <a:ext uri="{9D8B030D-6E8A-4147-A177-3AD203B41FA5}">
                      <a16:colId xmlns:a16="http://schemas.microsoft.com/office/drawing/2014/main" val="785999442"/>
                    </a:ext>
                  </a:extLst>
                </a:gridCol>
              </a:tblGrid>
              <a:tr h="630312">
                <a:tc>
                  <a:txBody>
                    <a:bodyPr/>
                    <a:lstStyle/>
                    <a:p>
                      <a:r>
                        <a:rPr lang="en-CH" dirty="0"/>
                        <a:t>patient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blood_pressure_day_1</a:t>
                      </a:r>
                      <a:endParaRPr lang="en-CH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blood_pressure_day_2</a:t>
                      </a:r>
                      <a:endParaRPr lang="en-CH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blood_pressure_day_1</a:t>
                      </a:r>
                      <a:endParaRPr lang="en-CH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27884"/>
                  </a:ext>
                </a:extLst>
              </a:tr>
              <a:tr h="630312">
                <a:tc>
                  <a:txBody>
                    <a:bodyPr/>
                    <a:lstStyle/>
                    <a:p>
                      <a:r>
                        <a:rPr lang="en-CH" dirty="0"/>
                        <a:t>A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110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112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114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050342"/>
                  </a:ext>
                </a:extLst>
              </a:tr>
              <a:tr h="630312">
                <a:tc>
                  <a:txBody>
                    <a:bodyPr/>
                    <a:lstStyle/>
                    <a:p>
                      <a:r>
                        <a:rPr lang="en-CH" dirty="0"/>
                        <a:t>B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120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122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124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49978"/>
                  </a:ext>
                </a:extLst>
              </a:tr>
              <a:tr h="630312">
                <a:tc>
                  <a:txBody>
                    <a:bodyPr/>
                    <a:lstStyle/>
                    <a:p>
                      <a:r>
                        <a:rPr lang="en-CH" dirty="0"/>
                        <a:t>C</a:t>
                      </a:r>
                    </a:p>
                  </a:txBody>
                  <a:tcPr anchor="ctr">
                    <a:solidFill>
                      <a:srgbClr val="C9C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100</a:t>
                      </a:r>
                    </a:p>
                  </a:txBody>
                  <a:tcPr anchor="ctr">
                    <a:solidFill>
                      <a:srgbClr val="C9C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104</a:t>
                      </a:r>
                    </a:p>
                  </a:txBody>
                  <a:tcPr anchor="ctr">
                    <a:solidFill>
                      <a:srgbClr val="C9C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105</a:t>
                      </a:r>
                    </a:p>
                  </a:txBody>
                  <a:tcPr anchor="ctr">
                    <a:solidFill>
                      <a:srgbClr val="C9C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13490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1AE11D2-9CFD-264F-A3E8-A9686C7F5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99140"/>
              </p:ext>
            </p:extLst>
          </p:nvPr>
        </p:nvGraphicFramePr>
        <p:xfrm>
          <a:off x="8846919" y="2856631"/>
          <a:ext cx="3063432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144">
                  <a:extLst>
                    <a:ext uri="{9D8B030D-6E8A-4147-A177-3AD203B41FA5}">
                      <a16:colId xmlns:a16="http://schemas.microsoft.com/office/drawing/2014/main" val="1781034067"/>
                    </a:ext>
                  </a:extLst>
                </a:gridCol>
                <a:gridCol w="1021144">
                  <a:extLst>
                    <a:ext uri="{9D8B030D-6E8A-4147-A177-3AD203B41FA5}">
                      <a16:colId xmlns:a16="http://schemas.microsoft.com/office/drawing/2014/main" val="862042955"/>
                    </a:ext>
                  </a:extLst>
                </a:gridCol>
                <a:gridCol w="1021144">
                  <a:extLst>
                    <a:ext uri="{9D8B030D-6E8A-4147-A177-3AD203B41FA5}">
                      <a16:colId xmlns:a16="http://schemas.microsoft.com/office/drawing/2014/main" val="3305512451"/>
                    </a:ext>
                  </a:extLst>
                </a:gridCol>
              </a:tblGrid>
              <a:tr h="625156">
                <a:tc>
                  <a:txBody>
                    <a:bodyPr/>
                    <a:lstStyle/>
                    <a:p>
                      <a:r>
                        <a:rPr lang="en-CH" dirty="0"/>
                        <a:t>patient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day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  <a:r>
                        <a:rPr lang="en-CH" dirty="0"/>
                        <a:t>lood pressure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041931"/>
                  </a:ext>
                </a:extLst>
              </a:tr>
              <a:tr h="365399">
                <a:tc>
                  <a:txBody>
                    <a:bodyPr/>
                    <a:lstStyle/>
                    <a:p>
                      <a:r>
                        <a:rPr lang="en-CH" dirty="0"/>
                        <a:t>A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110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528921"/>
                  </a:ext>
                </a:extLst>
              </a:tr>
              <a:tr h="365399">
                <a:tc>
                  <a:txBody>
                    <a:bodyPr/>
                    <a:lstStyle/>
                    <a:p>
                      <a:r>
                        <a:rPr lang="en-CH" dirty="0"/>
                        <a:t>B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112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814128"/>
                  </a:ext>
                </a:extLst>
              </a:tr>
              <a:tr h="365399">
                <a:tc>
                  <a:txBody>
                    <a:bodyPr/>
                    <a:lstStyle/>
                    <a:p>
                      <a:r>
                        <a:rPr lang="en-CH" dirty="0"/>
                        <a:t>C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114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790498"/>
                  </a:ext>
                </a:extLst>
              </a:tr>
              <a:tr h="365399">
                <a:tc>
                  <a:txBody>
                    <a:bodyPr/>
                    <a:lstStyle/>
                    <a:p>
                      <a:r>
                        <a:rPr lang="en-CH" dirty="0"/>
                        <a:t>A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120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776158"/>
                  </a:ext>
                </a:extLst>
              </a:tr>
              <a:tr h="365399">
                <a:tc>
                  <a:txBody>
                    <a:bodyPr/>
                    <a:lstStyle/>
                    <a:p>
                      <a:r>
                        <a:rPr lang="en-CH" dirty="0"/>
                        <a:t>B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122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363108"/>
                  </a:ext>
                </a:extLst>
              </a:tr>
              <a:tr h="365399">
                <a:tc>
                  <a:txBody>
                    <a:bodyPr/>
                    <a:lstStyle/>
                    <a:p>
                      <a:r>
                        <a:rPr lang="en-CH" dirty="0"/>
                        <a:t>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124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727653"/>
                  </a:ext>
                </a:extLst>
              </a:tr>
              <a:tr h="365399">
                <a:tc>
                  <a:txBody>
                    <a:bodyPr/>
                    <a:lstStyle/>
                    <a:p>
                      <a:r>
                        <a:rPr lang="en-CH" dirty="0"/>
                        <a:t>A</a:t>
                      </a:r>
                    </a:p>
                  </a:txBody>
                  <a:tcPr anchor="ctr">
                    <a:solidFill>
                      <a:srgbClr val="C9C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 anchor="ctr">
                    <a:solidFill>
                      <a:srgbClr val="C9C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100</a:t>
                      </a:r>
                    </a:p>
                  </a:txBody>
                  <a:tcPr anchor="ctr">
                    <a:solidFill>
                      <a:srgbClr val="C9C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112261"/>
                  </a:ext>
                </a:extLst>
              </a:tr>
              <a:tr h="365399">
                <a:tc>
                  <a:txBody>
                    <a:bodyPr/>
                    <a:lstStyle/>
                    <a:p>
                      <a:r>
                        <a:rPr lang="en-CH" dirty="0"/>
                        <a:t>B</a:t>
                      </a:r>
                    </a:p>
                  </a:txBody>
                  <a:tcPr anchor="ctr">
                    <a:solidFill>
                      <a:srgbClr val="C9C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 anchor="ctr">
                    <a:solidFill>
                      <a:srgbClr val="C9C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104</a:t>
                      </a:r>
                    </a:p>
                  </a:txBody>
                  <a:tcPr anchor="ctr">
                    <a:solidFill>
                      <a:srgbClr val="C9C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000380"/>
                  </a:ext>
                </a:extLst>
              </a:tr>
              <a:tr h="365399">
                <a:tc>
                  <a:txBody>
                    <a:bodyPr/>
                    <a:lstStyle/>
                    <a:p>
                      <a:r>
                        <a:rPr lang="en-CH" dirty="0"/>
                        <a:t>C</a:t>
                      </a:r>
                    </a:p>
                  </a:txBody>
                  <a:tcPr anchor="ctr">
                    <a:solidFill>
                      <a:srgbClr val="C9C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 anchor="ctr">
                    <a:solidFill>
                      <a:srgbClr val="C9C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105</a:t>
                      </a:r>
                    </a:p>
                  </a:txBody>
                  <a:tcPr anchor="ctr">
                    <a:solidFill>
                      <a:srgbClr val="C9C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786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77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112</Words>
  <Application>Microsoft Macintosh PowerPoint</Application>
  <PresentationFormat>Widescreen</PresentationFormat>
  <Paragraphs>79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 Vancauwenberghe</dc:creator>
  <cp:lastModifiedBy>Laure Vancauwenberghe</cp:lastModifiedBy>
  <cp:revision>2</cp:revision>
  <dcterms:created xsi:type="dcterms:W3CDTF">2022-08-11T11:44:03Z</dcterms:created>
  <dcterms:modified xsi:type="dcterms:W3CDTF">2022-08-11T12:00:04Z</dcterms:modified>
</cp:coreProperties>
</file>