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8" r:id="rId2"/>
    <p:sldId id="259" r:id="rId3"/>
    <p:sldId id="261" r:id="rId4"/>
  </p:sldIdLst>
  <p:sldSz cx="12192000" cy="18018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F0C0"/>
    <a:srgbClr val="F9ECE8"/>
    <a:srgbClr val="F5F6DC"/>
    <a:srgbClr val="F3EBCA"/>
    <a:srgbClr val="CBE6F2"/>
    <a:srgbClr val="D3F0F3"/>
    <a:srgbClr val="5B9BD5"/>
    <a:srgbClr val="60B01D"/>
    <a:srgbClr val="E9F8E9"/>
    <a:srgbClr val="EA95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85"/>
    <p:restoredTop sz="94646"/>
  </p:normalViewPr>
  <p:slideViewPr>
    <p:cSldViewPr snapToGrid="0" snapToObjects="1">
      <p:cViewPr>
        <p:scale>
          <a:sx n="128" d="100"/>
          <a:sy n="128" d="100"/>
        </p:scale>
        <p:origin x="1104" y="-3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52C72-0161-1B4C-87A5-417D9A380405}" type="datetimeFigureOut">
              <a:t>19.01.22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84425" y="1143000"/>
            <a:ext cx="208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28984-A78D-8B40-B97B-F245DBCFEB1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009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84425" y="1143000"/>
            <a:ext cx="208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28984-A78D-8B40-B97B-F245DBCFEB13}" type="slidenum"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839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84425" y="1143000"/>
            <a:ext cx="208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28984-A78D-8B40-B97B-F245DBCFEB13}" type="slidenum"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458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84425" y="1143000"/>
            <a:ext cx="208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28984-A78D-8B40-B97B-F245DBCFEB13}" type="slidenum"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000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48801"/>
            <a:ext cx="10363200" cy="627297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463688"/>
            <a:ext cx="9144000" cy="435020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19CC-BFBD-964B-823D-B6109FAC9884}" type="datetimeFigureOut">
              <a:t>19.01.22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C61D-0958-3D40-8BCD-B5533539906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18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19CC-BFBD-964B-823D-B6109FAC9884}" type="datetimeFigureOut">
              <a:t>19.01.22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C61D-0958-3D40-8BCD-B5533539906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01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59298"/>
            <a:ext cx="2628900" cy="15269528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59298"/>
            <a:ext cx="7734300" cy="1526952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19CC-BFBD-964B-823D-B6109FAC9884}" type="datetimeFigureOut">
              <a:t>19.01.22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C61D-0958-3D40-8BCD-B5533539906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45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19CC-BFBD-964B-823D-B6109FAC9884}" type="datetimeFigureOut">
              <a:t>19.01.22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C61D-0958-3D40-8BCD-B5533539906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492024"/>
            <a:ext cx="10515600" cy="74950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057968"/>
            <a:ext cx="10515600" cy="394146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19CC-BFBD-964B-823D-B6109FAC9884}" type="datetimeFigureOut">
              <a:t>19.01.22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C61D-0958-3D40-8BCD-B5533539906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92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796492"/>
            <a:ext cx="5181600" cy="1143233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796492"/>
            <a:ext cx="5181600" cy="1143233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19CC-BFBD-964B-823D-B6109FAC9884}" type="datetimeFigureOut">
              <a:t>19.01.22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C61D-0958-3D40-8BCD-B5533539906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37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9302"/>
            <a:ext cx="10515600" cy="3482671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16945"/>
            <a:ext cx="5157787" cy="216467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581620"/>
            <a:ext cx="5157787" cy="9680573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16945"/>
            <a:ext cx="5183188" cy="216467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581620"/>
            <a:ext cx="5183188" cy="9680573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19CC-BFBD-964B-823D-B6109FAC9884}" type="datetimeFigureOut">
              <a:t>19.01.22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C61D-0958-3D40-8BCD-B5533539906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36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19CC-BFBD-964B-823D-B6109FAC9884}" type="datetimeFigureOut">
              <a:t>19.01.22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C61D-0958-3D40-8BCD-B5533539906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84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19CC-BFBD-964B-823D-B6109FAC9884}" type="datetimeFigureOut">
              <a:t>19.01.22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C61D-0958-3D40-8BCD-B5533539906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80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1208"/>
            <a:ext cx="3932237" cy="420422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594280"/>
            <a:ext cx="6172200" cy="1280454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5437"/>
            <a:ext cx="3932237" cy="1001424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19CC-BFBD-964B-823D-B6109FAC9884}" type="datetimeFigureOut">
              <a:t>19.01.22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C61D-0958-3D40-8BCD-B5533539906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24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1208"/>
            <a:ext cx="3932237" cy="420422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594280"/>
            <a:ext cx="6172200" cy="1280454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5437"/>
            <a:ext cx="3932237" cy="1001424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19CC-BFBD-964B-823D-B6109FAC9884}" type="datetimeFigureOut">
              <a:t>19.01.22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C61D-0958-3D40-8BCD-B5533539906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58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59302"/>
            <a:ext cx="10515600" cy="348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796492"/>
            <a:ext cx="10515600" cy="1143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700137"/>
            <a:ext cx="2743200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619CC-BFBD-964B-823D-B6109FAC9884}" type="datetimeFigureOut">
              <a:t>19.01.22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700137"/>
            <a:ext cx="4114800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700137"/>
            <a:ext cx="2743200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EC61D-0958-3D40-8BCD-B5533539906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20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BA489C6-205E-DB4A-A979-2CE5E4F2F977}"/>
              </a:ext>
            </a:extLst>
          </p:cNvPr>
          <p:cNvSpPr/>
          <p:nvPr/>
        </p:nvSpPr>
        <p:spPr>
          <a:xfrm>
            <a:off x="165248" y="6038041"/>
            <a:ext cx="5794238" cy="5069670"/>
          </a:xfrm>
          <a:prstGeom prst="roundRect">
            <a:avLst>
              <a:gd name="adj" fmla="val 3383"/>
            </a:avLst>
          </a:prstGeom>
          <a:solidFill>
            <a:srgbClr val="F2CACF">
              <a:alpha val="2431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CA4B4A3-7444-0241-9046-9B23B78AB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500565"/>
              </p:ext>
            </p:extLst>
          </p:nvPr>
        </p:nvGraphicFramePr>
        <p:xfrm>
          <a:off x="5315440" y="3873268"/>
          <a:ext cx="2137557" cy="168697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90649">
                  <a:extLst>
                    <a:ext uri="{9D8B030D-6E8A-4147-A177-3AD203B41FA5}">
                      <a16:colId xmlns:a16="http://schemas.microsoft.com/office/drawing/2014/main" val="3301227545"/>
                    </a:ext>
                  </a:extLst>
                </a:gridCol>
                <a:gridCol w="1246908">
                  <a:extLst>
                    <a:ext uri="{9D8B030D-6E8A-4147-A177-3AD203B41FA5}">
                      <a16:colId xmlns:a16="http://schemas.microsoft.com/office/drawing/2014/main" val="3988202624"/>
                    </a:ext>
                  </a:extLst>
                </a:gridCol>
              </a:tblGrid>
              <a:tr h="337395">
                <a:tc>
                  <a:txBody>
                    <a:bodyPr/>
                    <a:lstStyle/>
                    <a:p>
                      <a:r>
                        <a:rPr lang="en-GB" sz="1600" b="1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/>
                        <a:t>is_pregnant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282180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r>
                        <a:rPr lang="en-GB" sz="160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268298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No response</a:t>
                      </a:r>
                      <a:endParaRPr lang="en-GB" sz="1600">
                        <a:solidFill>
                          <a:srgbClr val="EA95A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135869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r>
                        <a:rPr lang="en-GB" sz="160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148020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r>
                        <a:rPr lang="en-GB" sz="160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rgbClr val="EA95A4"/>
                          </a:solidFill>
                        </a:rPr>
                        <a:t>NA</a:t>
                      </a:r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4759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AC331EF-D611-6843-A0B4-20B070C0F71D}"/>
              </a:ext>
            </a:extLst>
          </p:cNvPr>
          <p:cNvSpPr txBox="1"/>
          <p:nvPr/>
        </p:nvSpPr>
        <p:spPr>
          <a:xfrm>
            <a:off x="315180" y="6237578"/>
            <a:ext cx="4751622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600">
                <a:latin typeface="Andale Mono" panose="020B0509000000000004" pitchFamily="49" charset="0"/>
                <a:ea typeface="Roboto" panose="02000000000000000000" pitchFamily="2" charset="0"/>
                <a:cs typeface="Consolas" panose="020B0609020204030204" pitchFamily="49" charset="0"/>
              </a:rPr>
              <a:t>data %&gt;% </a:t>
            </a:r>
            <a:r>
              <a:rPr lang="en-GB" sz="1600">
                <a:solidFill>
                  <a:srgbClr val="00B0F0"/>
                </a:solidFill>
                <a:latin typeface="Andale Mono" panose="020B0509000000000004" pitchFamily="49" charset="0"/>
                <a:ea typeface="Roboto" panose="02000000000000000000" pitchFamily="2" charset="0"/>
                <a:cs typeface="Consolas" panose="020B0609020204030204" pitchFamily="49" charset="0"/>
              </a:rPr>
              <a:t>filter</a:t>
            </a:r>
            <a:r>
              <a:rPr lang="en-GB" sz="1600">
                <a:latin typeface="Andale Mono" panose="020B0509000000000004" pitchFamily="49" charset="0"/>
                <a:ea typeface="Roboto" panose="02000000000000000000" pitchFamily="2" charset="0"/>
                <a:cs typeface="Consolas" panose="020B0609020204030204" pitchFamily="49" charset="0"/>
              </a:rPr>
              <a:t>(is_pregnant != </a:t>
            </a:r>
            <a:r>
              <a:rPr lang="en-GB" sz="1600">
                <a:solidFill>
                  <a:schemeClr val="accent2"/>
                </a:solidFill>
                <a:latin typeface="Andale Mono" panose="020B0509000000000004" pitchFamily="49" charset="0"/>
                <a:ea typeface="Roboto" panose="02000000000000000000" pitchFamily="2" charset="0"/>
                <a:cs typeface="Consolas" panose="020B0609020204030204" pitchFamily="49" charset="0"/>
              </a:rPr>
              <a:t>“Yes”</a:t>
            </a:r>
            <a:r>
              <a:rPr lang="en-GB" sz="1600">
                <a:latin typeface="Andale Mono" panose="020B0509000000000004" pitchFamily="49" charset="0"/>
                <a:ea typeface="Roboto" panose="02000000000000000000" pitchFamily="2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4378-6949-934C-98F1-95907B37D3CE}"/>
              </a:ext>
            </a:extLst>
          </p:cNvPr>
          <p:cNvSpPr txBox="1"/>
          <p:nvPr/>
        </p:nvSpPr>
        <p:spPr>
          <a:xfrm>
            <a:off x="5790145" y="3564366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sample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637B3B-1EE2-9548-919E-E48DBA451CEA}"/>
              </a:ext>
            </a:extLst>
          </p:cNvPr>
          <p:cNvSpPr txBox="1"/>
          <p:nvPr/>
        </p:nvSpPr>
        <p:spPr>
          <a:xfrm>
            <a:off x="2328989" y="4116590"/>
            <a:ext cx="2737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b="1">
                <a:latin typeface="Roboto" panose="02000000000000000000" pitchFamily="2" charset="0"/>
                <a:ea typeface="Roboto" panose="02000000000000000000" pitchFamily="2" charset="0"/>
              </a:rPr>
              <a:t>How to filter out pregnant women?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8BCECB-B8A2-BF45-BF0E-96CA12A3E7B0}"/>
              </a:ext>
            </a:extLst>
          </p:cNvPr>
          <p:cNvSpPr txBox="1"/>
          <p:nvPr/>
        </p:nvSpPr>
        <p:spPr>
          <a:xfrm>
            <a:off x="2738119" y="8207212"/>
            <a:ext cx="240642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 is </a:t>
            </a:r>
            <a:r>
              <a:rPr lang="en-GB" sz="13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r>
              <a:rPr lang="en-GB" sz="130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that “Yes” != “Yes”.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9EBBD0-6182-4546-B13A-5F3A4126872C}"/>
              </a:ext>
            </a:extLst>
          </p:cNvPr>
          <p:cNvSpPr txBox="1"/>
          <p:nvPr/>
        </p:nvSpPr>
        <p:spPr>
          <a:xfrm>
            <a:off x="2738119" y="8574571"/>
            <a:ext cx="306686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 is unknown (</a:t>
            </a:r>
            <a:r>
              <a:rPr lang="en-GB" sz="13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</a:t>
            </a:r>
            <a:r>
              <a:rPr lang="en-GB" sz="130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whether NA != “Yes”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6A5083-1BFB-8347-AE0D-E5A4F3D2EE0A}"/>
              </a:ext>
            </a:extLst>
          </p:cNvPr>
          <p:cNvSpPr txBox="1"/>
          <p:nvPr/>
        </p:nvSpPr>
        <p:spPr>
          <a:xfrm>
            <a:off x="2738119" y="7472496"/>
            <a:ext cx="22236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 is </a:t>
            </a:r>
            <a:r>
              <a:rPr lang="en-GB" sz="1300" b="1">
                <a:solidFill>
                  <a:srgbClr val="60B01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GB" sz="130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that ”No” != “Yes”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570FF9-4207-FF4F-ACAA-447029EC04A0}"/>
              </a:ext>
            </a:extLst>
          </p:cNvPr>
          <p:cNvSpPr txBox="1"/>
          <p:nvPr/>
        </p:nvSpPr>
        <p:spPr>
          <a:xfrm>
            <a:off x="2738120" y="7839854"/>
            <a:ext cx="294984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 is </a:t>
            </a:r>
            <a:r>
              <a:rPr lang="en-GB" sz="1300" b="1">
                <a:solidFill>
                  <a:srgbClr val="60B01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GB" sz="130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that “No response” != “Yes”</a:t>
            </a:r>
          </a:p>
        </p:txBody>
      </p:sp>
      <p:pic>
        <p:nvPicPr>
          <p:cNvPr id="31" name="Picture 30" descr="Shape, arrow&#10;&#10;Description automatically generated">
            <a:extLst>
              <a:ext uri="{FF2B5EF4-FFF2-40B4-BE49-F238E27FC236}">
                <a16:creationId xmlns:a16="http://schemas.microsoft.com/office/drawing/2014/main" id="{4A0608C5-DD17-804D-A7D7-F85A4E977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193" y="8625849"/>
            <a:ext cx="256323" cy="261511"/>
          </a:xfrm>
          <a:prstGeom prst="rect">
            <a:avLst/>
          </a:prstGeom>
        </p:spPr>
      </p:pic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B1652250-418F-0147-82A0-333385928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934696"/>
              </p:ext>
            </p:extLst>
          </p:nvPr>
        </p:nvGraphicFramePr>
        <p:xfrm>
          <a:off x="340298" y="7216331"/>
          <a:ext cx="2137557" cy="168697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90649">
                  <a:extLst>
                    <a:ext uri="{9D8B030D-6E8A-4147-A177-3AD203B41FA5}">
                      <a16:colId xmlns:a16="http://schemas.microsoft.com/office/drawing/2014/main" val="3301227545"/>
                    </a:ext>
                  </a:extLst>
                </a:gridCol>
                <a:gridCol w="1246908">
                  <a:extLst>
                    <a:ext uri="{9D8B030D-6E8A-4147-A177-3AD203B41FA5}">
                      <a16:colId xmlns:a16="http://schemas.microsoft.com/office/drawing/2014/main" val="3988202624"/>
                    </a:ext>
                  </a:extLst>
                </a:gridCol>
              </a:tblGrid>
              <a:tr h="337395">
                <a:tc>
                  <a:txBody>
                    <a:bodyPr/>
                    <a:lstStyle/>
                    <a:p>
                      <a:r>
                        <a:rPr lang="en-GB" sz="1600" b="1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/>
                        <a:t>is_pregnant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282180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r>
                        <a:rPr lang="en-GB" sz="1600"/>
                        <a:t>Female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No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268298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/>
                        <a:t>Female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No response</a:t>
                      </a:r>
                      <a:endParaRPr lang="en-GB" sz="1600">
                        <a:solidFill>
                          <a:srgbClr val="EA95A4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135869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r>
                        <a:rPr lang="en-GB" sz="1600"/>
                        <a:t>Female</a:t>
                      </a:r>
                    </a:p>
                  </a:txBody>
                  <a:tcPr>
                    <a:solidFill>
                      <a:srgbClr val="EA95A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Yes</a:t>
                      </a:r>
                    </a:p>
                  </a:txBody>
                  <a:tcPr>
                    <a:solidFill>
                      <a:srgbClr val="EA9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148020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r>
                        <a:rPr lang="en-GB" sz="1600"/>
                        <a:t>Male</a:t>
                      </a:r>
                    </a:p>
                  </a:txBody>
                  <a:tcPr>
                    <a:solidFill>
                      <a:srgbClr val="EA95A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bg1"/>
                          </a:solidFill>
                        </a:rPr>
                        <a:t>NA</a:t>
                      </a:r>
                    </a:p>
                  </a:txBody>
                  <a:tcPr>
                    <a:solidFill>
                      <a:srgbClr val="EA9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475955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7375C1E-9F71-6C47-B016-CF84C28D1915}"/>
              </a:ext>
            </a:extLst>
          </p:cNvPr>
          <p:cNvSpPr txBox="1"/>
          <p:nvPr/>
        </p:nvSpPr>
        <p:spPr>
          <a:xfrm>
            <a:off x="165246" y="8984406"/>
            <a:ext cx="5548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latin typeface="Roboto" panose="02000000000000000000" pitchFamily="2" charset="0"/>
                <a:ea typeface="Roboto" panose="02000000000000000000" pitchFamily="2" charset="0"/>
              </a:rPr>
              <a:t>`filter()` only keeps rows where the test is </a:t>
            </a:r>
            <a:r>
              <a:rPr lang="en-GB" sz="1600" b="1">
                <a:solidFill>
                  <a:srgbClr val="60B01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GB" sz="1600">
                <a:latin typeface="Roboto" panose="02000000000000000000" pitchFamily="2" charset="0"/>
                <a:ea typeface="Roboto" panose="02000000000000000000" pitchFamily="2" charset="0"/>
              </a:rPr>
              <a:t>. So we get: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C563F4A2-FEC4-7643-98F1-ABCD6C2B7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6550"/>
              </p:ext>
            </p:extLst>
          </p:nvPr>
        </p:nvGraphicFramePr>
        <p:xfrm>
          <a:off x="315181" y="9404311"/>
          <a:ext cx="2137557" cy="101218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90649">
                  <a:extLst>
                    <a:ext uri="{9D8B030D-6E8A-4147-A177-3AD203B41FA5}">
                      <a16:colId xmlns:a16="http://schemas.microsoft.com/office/drawing/2014/main" val="3301227545"/>
                    </a:ext>
                  </a:extLst>
                </a:gridCol>
                <a:gridCol w="1246908">
                  <a:extLst>
                    <a:ext uri="{9D8B030D-6E8A-4147-A177-3AD203B41FA5}">
                      <a16:colId xmlns:a16="http://schemas.microsoft.com/office/drawing/2014/main" val="3988202624"/>
                    </a:ext>
                  </a:extLst>
                </a:gridCol>
              </a:tblGrid>
              <a:tr h="337395">
                <a:tc>
                  <a:txBody>
                    <a:bodyPr/>
                    <a:lstStyle/>
                    <a:p>
                      <a:r>
                        <a:rPr lang="en-GB" sz="1600" b="1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/>
                        <a:t>is_pregnant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282180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r>
                        <a:rPr lang="en-GB" sz="1600"/>
                        <a:t>Female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No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268298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/>
                        <a:t>Female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No response</a:t>
                      </a:r>
                      <a:endParaRPr lang="en-GB" sz="1600">
                        <a:solidFill>
                          <a:srgbClr val="EA95A4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135869"/>
                  </a:ext>
                </a:extLst>
              </a:tr>
            </a:tbl>
          </a:graphicData>
        </a:graphic>
      </p:graphicFrame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29B96CF-4F0A-D142-BC7B-6B9A82DEB31B}"/>
              </a:ext>
            </a:extLst>
          </p:cNvPr>
          <p:cNvSpPr/>
          <p:nvPr/>
        </p:nvSpPr>
        <p:spPr>
          <a:xfrm>
            <a:off x="6055822" y="6038041"/>
            <a:ext cx="5867365" cy="5069670"/>
          </a:xfrm>
          <a:prstGeom prst="roundRect">
            <a:avLst>
              <a:gd name="adj" fmla="val 3383"/>
            </a:avLst>
          </a:prstGeom>
          <a:solidFill>
            <a:srgbClr val="E9F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6E25C1-4E7E-1947-9BFA-62D320D42E51}"/>
              </a:ext>
            </a:extLst>
          </p:cNvPr>
          <p:cNvSpPr txBox="1"/>
          <p:nvPr/>
        </p:nvSpPr>
        <p:spPr>
          <a:xfrm>
            <a:off x="7409319" y="5576376"/>
            <a:ext cx="2086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b="1">
                <a:latin typeface="Roboto" panose="02000000000000000000" pitchFamily="2" charset="0"/>
                <a:ea typeface="Roboto" panose="02000000000000000000" pitchFamily="2" charset="0"/>
              </a:rPr>
              <a:t>Correct:</a:t>
            </a:r>
            <a:endParaRPr lang="en-GB" sz="120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F794659-1FE2-064C-BFBE-9315E6FCC350}"/>
              </a:ext>
            </a:extLst>
          </p:cNvPr>
          <p:cNvSpPr txBox="1"/>
          <p:nvPr/>
        </p:nvSpPr>
        <p:spPr>
          <a:xfrm>
            <a:off x="1296804" y="5597519"/>
            <a:ext cx="2086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b="1">
                <a:latin typeface="Roboto" panose="02000000000000000000" pitchFamily="2" charset="0"/>
                <a:ea typeface="Roboto" panose="02000000000000000000" pitchFamily="2" charset="0"/>
              </a:rPr>
              <a:t>Wrong:</a:t>
            </a:r>
            <a:endParaRPr lang="en-GB" sz="120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848000C-394E-3E43-B898-A6B5B66C303B}"/>
              </a:ext>
            </a:extLst>
          </p:cNvPr>
          <p:cNvSpPr txBox="1"/>
          <p:nvPr/>
        </p:nvSpPr>
        <p:spPr>
          <a:xfrm>
            <a:off x="229420" y="10504716"/>
            <a:ext cx="3815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latin typeface="Roboto" panose="02000000000000000000" pitchFamily="2" charset="0"/>
                <a:ea typeface="Roboto" panose="02000000000000000000" pitchFamily="2" charset="0"/>
              </a:rPr>
              <a:t>We have accidentally dropped the man!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0719E6F-73BA-D94D-8EBC-29F572544077}"/>
              </a:ext>
            </a:extLst>
          </p:cNvPr>
          <p:cNvSpPr txBox="1"/>
          <p:nvPr/>
        </p:nvSpPr>
        <p:spPr>
          <a:xfrm>
            <a:off x="6207663" y="6193736"/>
            <a:ext cx="5185235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>
                <a:latin typeface="Andale Mono" panose="020B0509000000000004" pitchFamily="49" charset="0"/>
                <a:ea typeface="Roboto" panose="02000000000000000000" pitchFamily="2" charset="0"/>
                <a:cs typeface="Consolas" panose="020B0609020204030204" pitchFamily="49" charset="0"/>
              </a:rPr>
              <a:t>data %&gt;% </a:t>
            </a:r>
            <a:r>
              <a:rPr lang="en-GB" sz="1600">
                <a:solidFill>
                  <a:srgbClr val="00B0F0"/>
                </a:solidFill>
                <a:latin typeface="Andale Mono" panose="020B0509000000000004" pitchFamily="49" charset="0"/>
                <a:ea typeface="Roboto" panose="02000000000000000000" pitchFamily="2" charset="0"/>
                <a:cs typeface="Consolas" panose="020B0609020204030204" pitchFamily="49" charset="0"/>
              </a:rPr>
              <a:t>filter</a:t>
            </a:r>
            <a:r>
              <a:rPr lang="en-GB" sz="1600">
                <a:latin typeface="Andale Mono" panose="020B0509000000000004" pitchFamily="49" charset="0"/>
                <a:ea typeface="Roboto" panose="02000000000000000000" pitchFamily="2" charset="0"/>
                <a:cs typeface="Consolas" panose="020B0609020204030204" pitchFamily="49" charset="0"/>
              </a:rPr>
              <a:t>(is_pregnant != </a:t>
            </a:r>
            <a:r>
              <a:rPr lang="en-GB" sz="1600">
                <a:solidFill>
                  <a:schemeClr val="accent2"/>
                </a:solidFill>
                <a:latin typeface="Andale Mono" panose="020B0509000000000004" pitchFamily="49" charset="0"/>
                <a:ea typeface="Roboto" panose="02000000000000000000" pitchFamily="2" charset="0"/>
                <a:cs typeface="Consolas" panose="020B0609020204030204" pitchFamily="49" charset="0"/>
              </a:rPr>
              <a:t>“Yes”</a:t>
            </a:r>
            <a:r>
              <a:rPr lang="en-GB" sz="1600">
                <a:latin typeface="Andale Mono" panose="020B0509000000000004" pitchFamily="49" charset="0"/>
                <a:ea typeface="Roboto" panose="02000000000000000000" pitchFamily="2" charset="0"/>
                <a:cs typeface="Consolas" panose="020B0609020204030204" pitchFamily="49" charset="0"/>
              </a:rPr>
              <a:t> | </a:t>
            </a:r>
          </a:p>
          <a:p>
            <a:r>
              <a:rPr lang="en-GB" sz="1600">
                <a:latin typeface="Andale Mono" panose="020B0509000000000004" pitchFamily="49" charset="0"/>
                <a:ea typeface="Roboto" panose="02000000000000000000" pitchFamily="2" charset="0"/>
                <a:cs typeface="Consolas" panose="020B0609020204030204" pitchFamily="49" charset="0"/>
              </a:rPr>
              <a:t>                </a:t>
            </a:r>
            <a:r>
              <a:rPr lang="en-GB" sz="1600">
                <a:solidFill>
                  <a:srgbClr val="00B0F0"/>
                </a:solidFill>
                <a:highlight>
                  <a:srgbClr val="D3F0F3"/>
                </a:highlight>
                <a:latin typeface="Andale Mono" panose="020B0509000000000004" pitchFamily="49" charset="0"/>
                <a:ea typeface="Roboto" panose="02000000000000000000" pitchFamily="2" charset="0"/>
                <a:cs typeface="Consolas" panose="020B0609020204030204" pitchFamily="49" charset="0"/>
              </a:rPr>
              <a:t>is.na</a:t>
            </a:r>
            <a:r>
              <a:rPr lang="en-GB" sz="1600">
                <a:highlight>
                  <a:srgbClr val="D3F0F3"/>
                </a:highlight>
                <a:latin typeface="Andale Mono" panose="020B0509000000000004" pitchFamily="49" charset="0"/>
                <a:ea typeface="Roboto" panose="02000000000000000000" pitchFamily="2" charset="0"/>
                <a:cs typeface="Consolas" panose="020B0609020204030204" pitchFamily="49" charset="0"/>
              </a:rPr>
              <a:t>(is_pregnant))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A636A60-C537-CC46-BD2F-7562BED3490A}"/>
              </a:ext>
            </a:extLst>
          </p:cNvPr>
          <p:cNvSpPr txBox="1"/>
          <p:nvPr/>
        </p:nvSpPr>
        <p:spPr>
          <a:xfrm>
            <a:off x="8623643" y="8565205"/>
            <a:ext cx="261962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 is </a:t>
            </a:r>
            <a:r>
              <a:rPr lang="en-GB" sz="1300" b="1">
                <a:solidFill>
                  <a:srgbClr val="60B01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GB" sz="130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that is_pregnant is.na. </a:t>
            </a:r>
          </a:p>
        </p:txBody>
      </p:sp>
      <p:graphicFrame>
        <p:nvGraphicFramePr>
          <p:cNvPr id="76" name="Table 4">
            <a:extLst>
              <a:ext uri="{FF2B5EF4-FFF2-40B4-BE49-F238E27FC236}">
                <a16:creationId xmlns:a16="http://schemas.microsoft.com/office/drawing/2014/main" id="{6865BCAE-97BE-6540-A0AC-1AE6C43EA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787423"/>
              </p:ext>
            </p:extLst>
          </p:nvPr>
        </p:nvGraphicFramePr>
        <p:xfrm>
          <a:off x="6207663" y="7172489"/>
          <a:ext cx="2137557" cy="168697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90649">
                  <a:extLst>
                    <a:ext uri="{9D8B030D-6E8A-4147-A177-3AD203B41FA5}">
                      <a16:colId xmlns:a16="http://schemas.microsoft.com/office/drawing/2014/main" val="3301227545"/>
                    </a:ext>
                  </a:extLst>
                </a:gridCol>
                <a:gridCol w="1246908">
                  <a:extLst>
                    <a:ext uri="{9D8B030D-6E8A-4147-A177-3AD203B41FA5}">
                      <a16:colId xmlns:a16="http://schemas.microsoft.com/office/drawing/2014/main" val="3988202624"/>
                    </a:ext>
                  </a:extLst>
                </a:gridCol>
              </a:tblGrid>
              <a:tr h="337395">
                <a:tc>
                  <a:txBody>
                    <a:bodyPr/>
                    <a:lstStyle/>
                    <a:p>
                      <a:r>
                        <a:rPr lang="en-GB" sz="1600" b="1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/>
                        <a:t>is_pregnant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282180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r>
                        <a:rPr lang="en-GB" sz="1600"/>
                        <a:t>Female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No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268298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/>
                        <a:t>Female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No response</a:t>
                      </a:r>
                      <a:endParaRPr lang="en-GB" sz="1600">
                        <a:solidFill>
                          <a:srgbClr val="EA95A4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135869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r>
                        <a:rPr lang="en-GB" sz="1600"/>
                        <a:t>Female</a:t>
                      </a:r>
                    </a:p>
                  </a:txBody>
                  <a:tcPr>
                    <a:solidFill>
                      <a:srgbClr val="EA95A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Yes</a:t>
                      </a:r>
                    </a:p>
                  </a:txBody>
                  <a:tcPr>
                    <a:solidFill>
                      <a:srgbClr val="EA9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148020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r>
                        <a:rPr lang="en-GB" sz="1600"/>
                        <a:t>Male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bg1"/>
                          </a:solidFill>
                        </a:rPr>
                        <a:t>NA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475955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3BE8D896-374A-6642-BB24-027AF47F119E}"/>
              </a:ext>
            </a:extLst>
          </p:cNvPr>
          <p:cNvSpPr txBox="1"/>
          <p:nvPr/>
        </p:nvSpPr>
        <p:spPr>
          <a:xfrm>
            <a:off x="6048653" y="8924522"/>
            <a:ext cx="5981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latin typeface="Roboto" panose="02000000000000000000" pitchFamily="2" charset="0"/>
                <a:ea typeface="Roboto" panose="02000000000000000000" pitchFamily="2" charset="0"/>
              </a:rPr>
              <a:t>Because we included the </a:t>
            </a:r>
            <a:r>
              <a:rPr lang="en-GB" sz="1600">
                <a:solidFill>
                  <a:srgbClr val="00B0F0"/>
                </a:solidFill>
                <a:latin typeface="Andale Mono" panose="020B0509000000000004" pitchFamily="49" charset="0"/>
                <a:ea typeface="Roboto" panose="02000000000000000000" pitchFamily="2" charset="0"/>
                <a:cs typeface="Consolas" panose="020B0609020204030204" pitchFamily="49" charset="0"/>
              </a:rPr>
              <a:t>is.na</a:t>
            </a:r>
            <a:r>
              <a:rPr lang="en-GB" sz="1600">
                <a:latin typeface="Andale Mono" panose="020B0509000000000004" pitchFamily="49" charset="0"/>
                <a:ea typeface="Roboto" panose="02000000000000000000" pitchFamily="2" charset="0"/>
                <a:cs typeface="Consolas" panose="020B0609020204030204" pitchFamily="49" charset="0"/>
              </a:rPr>
              <a:t>(is_pregnant)</a:t>
            </a:r>
            <a:r>
              <a:rPr lang="en-GB" sz="160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 condition,</a:t>
            </a:r>
          </a:p>
          <a:p>
            <a:r>
              <a:rPr lang="en-GB" sz="160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the final row evaluates to </a:t>
            </a:r>
            <a:r>
              <a:rPr lang="en-GB" sz="1600">
                <a:solidFill>
                  <a:srgbClr val="60B01D"/>
                </a:solidFill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TRUE, </a:t>
            </a:r>
            <a:r>
              <a:rPr lang="en-GB" sz="1600">
                <a:latin typeface="Roboto" panose="02000000000000000000" pitchFamily="2" charset="0"/>
                <a:ea typeface="Roboto" panose="02000000000000000000" pitchFamily="2" charset="0"/>
                <a:cs typeface="Consolas" panose="020B0609020204030204" pitchFamily="49" charset="0"/>
              </a:rPr>
              <a:t>and we avoid dropping the man.</a:t>
            </a:r>
            <a:endParaRPr lang="en-GB" sz="1600">
              <a:solidFill>
                <a:srgbClr val="60B01D"/>
              </a:solidFill>
              <a:latin typeface="Roboto" panose="02000000000000000000" pitchFamily="2" charset="0"/>
              <a:ea typeface="Roboto" panose="02000000000000000000" pitchFamily="2" charset="0"/>
              <a:cs typeface="Consolas" panose="020B0609020204030204" pitchFamily="49" charset="0"/>
            </a:endParaRPr>
          </a:p>
        </p:txBody>
      </p:sp>
      <p:graphicFrame>
        <p:nvGraphicFramePr>
          <p:cNvPr id="78" name="Table 4">
            <a:extLst>
              <a:ext uri="{FF2B5EF4-FFF2-40B4-BE49-F238E27FC236}">
                <a16:creationId xmlns:a16="http://schemas.microsoft.com/office/drawing/2014/main" id="{6AB43D04-CC85-9741-B00D-968A0FC09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418675"/>
              </p:ext>
            </p:extLst>
          </p:nvPr>
        </p:nvGraphicFramePr>
        <p:xfrm>
          <a:off x="6182545" y="9515189"/>
          <a:ext cx="2137557" cy="13495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90649">
                  <a:extLst>
                    <a:ext uri="{9D8B030D-6E8A-4147-A177-3AD203B41FA5}">
                      <a16:colId xmlns:a16="http://schemas.microsoft.com/office/drawing/2014/main" val="3301227545"/>
                    </a:ext>
                  </a:extLst>
                </a:gridCol>
                <a:gridCol w="1246908">
                  <a:extLst>
                    <a:ext uri="{9D8B030D-6E8A-4147-A177-3AD203B41FA5}">
                      <a16:colId xmlns:a16="http://schemas.microsoft.com/office/drawing/2014/main" val="3988202624"/>
                    </a:ext>
                  </a:extLst>
                </a:gridCol>
              </a:tblGrid>
              <a:tr h="337395">
                <a:tc>
                  <a:txBody>
                    <a:bodyPr/>
                    <a:lstStyle/>
                    <a:p>
                      <a:r>
                        <a:rPr lang="en-GB" sz="1600" b="1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/>
                        <a:t>is_pregnant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282180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r>
                        <a:rPr lang="en-GB" sz="1600"/>
                        <a:t>Female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No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268298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/>
                        <a:t>Female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No response</a:t>
                      </a:r>
                      <a:endParaRPr lang="en-GB" sz="1600">
                        <a:solidFill>
                          <a:srgbClr val="EA95A4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135869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r>
                        <a:rPr lang="en-GB" sz="1600"/>
                        <a:t>Male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bg1"/>
                          </a:solidFill>
                        </a:rPr>
                        <a:t>NA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974575"/>
                  </a:ext>
                </a:extLst>
              </a:tr>
            </a:tbl>
          </a:graphicData>
        </a:graphic>
      </p:graphicFrame>
      <p:pic>
        <p:nvPicPr>
          <p:cNvPr id="82" name="Picture 81" descr="Arrow&#10;&#10;Description automatically generated with low confidence">
            <a:extLst>
              <a:ext uri="{FF2B5EF4-FFF2-40B4-BE49-F238E27FC236}">
                <a16:creationId xmlns:a16="http://schemas.microsoft.com/office/drawing/2014/main" id="{9FA2B471-2B45-1F4B-B5CD-34DE200DC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676" y="8554792"/>
            <a:ext cx="387036" cy="292128"/>
          </a:xfrm>
          <a:prstGeom prst="rect">
            <a:avLst/>
          </a:prstGeom>
        </p:spPr>
      </p:pic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B173FD8C-D357-A04F-905C-F7A6CDE62C42}"/>
              </a:ext>
            </a:extLst>
          </p:cNvPr>
          <p:cNvCxnSpPr>
            <a:cxnSpLocks/>
            <a:endCxn id="82" idx="0"/>
          </p:cNvCxnSpPr>
          <p:nvPr/>
        </p:nvCxnSpPr>
        <p:spPr>
          <a:xfrm rot="5400000">
            <a:off x="7958804" y="7766881"/>
            <a:ext cx="1382302" cy="193521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Shape, arrow&#10;&#10;Description automatically generated">
            <a:extLst>
              <a:ext uri="{FF2B5EF4-FFF2-40B4-BE49-F238E27FC236}">
                <a16:creationId xmlns:a16="http://schemas.microsoft.com/office/drawing/2014/main" id="{E9888A53-D0B3-2942-A288-5B7625185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992" y="5695179"/>
            <a:ext cx="256323" cy="261511"/>
          </a:xfrm>
          <a:prstGeom prst="rect">
            <a:avLst/>
          </a:prstGeom>
        </p:spPr>
      </p:pic>
      <p:pic>
        <p:nvPicPr>
          <p:cNvPr id="29" name="Picture 28" descr="Arrow&#10;&#10;Description automatically generated with low confidence">
            <a:extLst>
              <a:ext uri="{FF2B5EF4-FFF2-40B4-BE49-F238E27FC236}">
                <a16:creationId xmlns:a16="http://schemas.microsoft.com/office/drawing/2014/main" id="{708C74FE-5742-9A44-BD3D-E19004537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066" y="5671227"/>
            <a:ext cx="387036" cy="29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0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29B96CF-4F0A-D142-BC7B-6B9A82DEB31B}"/>
              </a:ext>
            </a:extLst>
          </p:cNvPr>
          <p:cNvSpPr/>
          <p:nvPr/>
        </p:nvSpPr>
        <p:spPr>
          <a:xfrm>
            <a:off x="2745289" y="9102682"/>
            <a:ext cx="7600629" cy="2795671"/>
          </a:xfrm>
          <a:prstGeom prst="roundRect">
            <a:avLst>
              <a:gd name="adj" fmla="val 3383"/>
            </a:avLst>
          </a:prstGeom>
          <a:solidFill>
            <a:srgbClr val="E9F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21CFB2BD-0F84-E448-AA4B-9C45437DC394}"/>
              </a:ext>
            </a:extLst>
          </p:cNvPr>
          <p:cNvSpPr/>
          <p:nvPr/>
        </p:nvSpPr>
        <p:spPr>
          <a:xfrm>
            <a:off x="5850649" y="10324589"/>
            <a:ext cx="1853363" cy="672305"/>
          </a:xfrm>
          <a:prstGeom prst="rightArrow">
            <a:avLst/>
          </a:prstGeom>
          <a:solidFill>
            <a:srgbClr val="CB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BA489C6-205E-DB4A-A979-2CE5E4F2F977}"/>
              </a:ext>
            </a:extLst>
          </p:cNvPr>
          <p:cNvSpPr/>
          <p:nvPr/>
        </p:nvSpPr>
        <p:spPr>
          <a:xfrm>
            <a:off x="2738120" y="6021659"/>
            <a:ext cx="7607151" cy="2992623"/>
          </a:xfrm>
          <a:prstGeom prst="roundRect">
            <a:avLst>
              <a:gd name="adj" fmla="val 3383"/>
            </a:avLst>
          </a:prstGeom>
          <a:solidFill>
            <a:srgbClr val="F9E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331EF-D611-6843-A0B4-20B070C0F71D}"/>
              </a:ext>
            </a:extLst>
          </p:cNvPr>
          <p:cNvSpPr txBox="1"/>
          <p:nvPr/>
        </p:nvSpPr>
        <p:spPr>
          <a:xfrm>
            <a:off x="4031268" y="6172610"/>
            <a:ext cx="386195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b="1">
                <a:latin typeface="Consolas" panose="020B0609020204030204" pitchFamily="49" charset="0"/>
                <a:ea typeface="Roboto" panose="02000000000000000000" pitchFamily="2" charset="0"/>
                <a:cs typeface="Consolas" panose="020B0609020204030204" pitchFamily="49" charset="0"/>
              </a:rPr>
              <a:t>data %&gt;% filter(is_pregnant != “Yes”)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637B3B-1EE2-9548-919E-E48DBA451CEA}"/>
              </a:ext>
            </a:extLst>
          </p:cNvPr>
          <p:cNvSpPr txBox="1"/>
          <p:nvPr/>
        </p:nvSpPr>
        <p:spPr>
          <a:xfrm>
            <a:off x="2990455" y="3202854"/>
            <a:ext cx="7922959" cy="578882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>
                <a:latin typeface="Roboto Condensed" panose="02000000000000000000" pitchFamily="2" charset="0"/>
                <a:ea typeface="Roboto Condensed" panose="02000000000000000000" pitchFamily="2" charset="0"/>
              </a:rPr>
              <a:t>How do we drop pregnant women from our data?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9EBBD0-6182-4546-B13A-5F3A4126872C}"/>
              </a:ext>
            </a:extLst>
          </p:cNvPr>
          <p:cNvSpPr txBox="1"/>
          <p:nvPr/>
        </p:nvSpPr>
        <p:spPr>
          <a:xfrm>
            <a:off x="5902451" y="8075118"/>
            <a:ext cx="41348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ea typeface="Roboto Condensed" panose="02000000000000000000" pitchFamily="2" charset="0"/>
                <a:cs typeface="Courier New" panose="02070309020205020404" pitchFamily="49" charset="0"/>
              </a:rPr>
              <a:t>NA != “Yes”</a:t>
            </a:r>
            <a:r>
              <a:rPr lang="en-GB" sz="130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is </a:t>
            </a:r>
            <a:r>
              <a:rPr lang="en-GB" sz="1300" b="1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unknown</a:t>
            </a:r>
            <a:r>
              <a:rPr lang="en-GB" sz="130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! (NA is not available, so R does not know whether it is equal to “Yes”) </a:t>
            </a:r>
          </a:p>
        </p:txBody>
      </p:sp>
      <p:pic>
        <p:nvPicPr>
          <p:cNvPr id="31" name="Picture 30" descr="Shape, arrow&#10;&#10;Description automatically generated">
            <a:extLst>
              <a:ext uri="{FF2B5EF4-FFF2-40B4-BE49-F238E27FC236}">
                <a16:creationId xmlns:a16="http://schemas.microsoft.com/office/drawing/2014/main" id="{4A0608C5-DD17-804D-A7D7-F85A4E977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979" y="8104094"/>
            <a:ext cx="234906" cy="239661"/>
          </a:xfrm>
          <a:prstGeom prst="rect">
            <a:avLst/>
          </a:prstGeom>
        </p:spPr>
      </p:pic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B1652250-418F-0147-82A0-333385928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326117"/>
              </p:ext>
            </p:extLst>
          </p:nvPr>
        </p:nvGraphicFramePr>
        <p:xfrm>
          <a:off x="3522071" y="6692238"/>
          <a:ext cx="2137557" cy="168697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90649">
                  <a:extLst>
                    <a:ext uri="{9D8B030D-6E8A-4147-A177-3AD203B41FA5}">
                      <a16:colId xmlns:a16="http://schemas.microsoft.com/office/drawing/2014/main" val="3301227545"/>
                    </a:ext>
                  </a:extLst>
                </a:gridCol>
                <a:gridCol w="1246908">
                  <a:extLst>
                    <a:ext uri="{9D8B030D-6E8A-4147-A177-3AD203B41FA5}">
                      <a16:colId xmlns:a16="http://schemas.microsoft.com/office/drawing/2014/main" val="3988202624"/>
                    </a:ext>
                  </a:extLst>
                </a:gridCol>
              </a:tblGrid>
              <a:tr h="337395"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is_pregnant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282180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Female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No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268298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Female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No response</a:t>
                      </a:r>
                      <a:endParaRPr lang="en-GB" sz="1400" b="0" i="0">
                        <a:solidFill>
                          <a:srgbClr val="EA95A4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135869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Female</a:t>
                      </a:r>
                    </a:p>
                  </a:txBody>
                  <a:tcPr>
                    <a:solidFill>
                      <a:srgbClr val="EA95A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Yes</a:t>
                      </a:r>
                    </a:p>
                  </a:txBody>
                  <a:tcPr>
                    <a:solidFill>
                      <a:srgbClr val="EA9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148020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Male</a:t>
                      </a:r>
                    </a:p>
                  </a:txBody>
                  <a:tcPr>
                    <a:solidFill>
                      <a:srgbClr val="EA95A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>
                          <a:solidFill>
                            <a:schemeClr val="bg1"/>
                          </a:solidFill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NA</a:t>
                      </a:r>
                    </a:p>
                  </a:txBody>
                  <a:tcPr>
                    <a:solidFill>
                      <a:srgbClr val="EA9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475955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7375C1E-9F71-6C47-B016-CF84C28D1915}"/>
              </a:ext>
            </a:extLst>
          </p:cNvPr>
          <p:cNvSpPr txBox="1"/>
          <p:nvPr/>
        </p:nvSpPr>
        <p:spPr>
          <a:xfrm>
            <a:off x="3256251" y="8601061"/>
            <a:ext cx="7467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>
                <a:latin typeface="Courier New" panose="02070309020205020404" pitchFamily="49" charset="0"/>
                <a:ea typeface="Roboto Condensed" panose="02000000000000000000" pitchFamily="2" charset="0"/>
                <a:cs typeface="Courier New" panose="02070309020205020404" pitchFamily="49" charset="0"/>
              </a:rPr>
              <a:t>filter</a:t>
            </a:r>
            <a:r>
              <a:rPr lang="en-GB" sz="1600">
                <a:latin typeface="Roboto Condensed" panose="02000000000000000000" pitchFamily="2" charset="0"/>
                <a:ea typeface="Roboto Condensed" panose="02000000000000000000" pitchFamily="2" charset="0"/>
              </a:rPr>
              <a:t> drops rows where the test is </a:t>
            </a:r>
            <a:r>
              <a:rPr lang="en-GB" sz="1600" b="1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unknown</a:t>
            </a:r>
            <a:r>
              <a:rPr lang="en-GB" sz="1600">
                <a:latin typeface="Roboto Condensed" panose="02000000000000000000" pitchFamily="2" charset="0"/>
                <a:ea typeface="Roboto Condensed" panose="02000000000000000000" pitchFamily="2" charset="0"/>
              </a:rPr>
              <a:t>. So the man gets dropped!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C563F4A2-FEC4-7643-98F1-ABCD6C2B7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066124"/>
              </p:ext>
            </p:extLst>
          </p:nvPr>
        </p:nvGraphicFramePr>
        <p:xfrm>
          <a:off x="7849058" y="6929020"/>
          <a:ext cx="2137557" cy="101218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90649">
                  <a:extLst>
                    <a:ext uri="{9D8B030D-6E8A-4147-A177-3AD203B41FA5}">
                      <a16:colId xmlns:a16="http://schemas.microsoft.com/office/drawing/2014/main" val="3301227545"/>
                    </a:ext>
                  </a:extLst>
                </a:gridCol>
                <a:gridCol w="1246908">
                  <a:extLst>
                    <a:ext uri="{9D8B030D-6E8A-4147-A177-3AD203B41FA5}">
                      <a16:colId xmlns:a16="http://schemas.microsoft.com/office/drawing/2014/main" val="3988202624"/>
                    </a:ext>
                  </a:extLst>
                </a:gridCol>
              </a:tblGrid>
              <a:tr h="337395"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is_pregnant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282180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Female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No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268298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Female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No response</a:t>
                      </a:r>
                      <a:endParaRPr lang="en-GB" sz="1400" b="0" i="0">
                        <a:solidFill>
                          <a:srgbClr val="EA95A4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135869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D0719E6F-73BA-D94D-8EBC-29F572544077}"/>
              </a:ext>
            </a:extLst>
          </p:cNvPr>
          <p:cNvSpPr txBox="1"/>
          <p:nvPr/>
        </p:nvSpPr>
        <p:spPr>
          <a:xfrm>
            <a:off x="4164312" y="9251373"/>
            <a:ext cx="593282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b="1">
                <a:latin typeface="Consolas" panose="020B0609020204030204" pitchFamily="49" charset="0"/>
                <a:ea typeface="Roboto" panose="02000000000000000000" pitchFamily="2" charset="0"/>
                <a:cs typeface="Consolas" panose="020B0609020204030204" pitchFamily="49" charset="0"/>
              </a:rPr>
              <a:t>data %&gt;% filter(is_pregnant != “Yes” | </a:t>
            </a:r>
            <a:r>
              <a:rPr lang="en-GB" sz="1400" b="1">
                <a:highlight>
                  <a:srgbClr val="BFF0C0"/>
                </a:highlight>
                <a:latin typeface="Consolas" panose="020B0609020204030204" pitchFamily="49" charset="0"/>
                <a:ea typeface="Roboto" panose="02000000000000000000" pitchFamily="2" charset="0"/>
                <a:cs typeface="Consolas" panose="020B0609020204030204" pitchFamily="49" charset="0"/>
              </a:rPr>
              <a:t>is.na(is_pregnant)</a:t>
            </a:r>
            <a:r>
              <a:rPr lang="en-GB" sz="1400" b="1">
                <a:latin typeface="Consolas" panose="020B0609020204030204" pitchFamily="49" charset="0"/>
                <a:ea typeface="Roboto" panose="02000000000000000000" pitchFamily="2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A636A60-C537-CC46-BD2F-7562BED3490A}"/>
              </a:ext>
            </a:extLst>
          </p:cNvPr>
          <p:cNvSpPr txBox="1"/>
          <p:nvPr/>
        </p:nvSpPr>
        <p:spPr>
          <a:xfrm>
            <a:off x="5928793" y="11146656"/>
            <a:ext cx="23903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It is </a:t>
            </a:r>
            <a:r>
              <a:rPr lang="en-GB" sz="1300" b="1">
                <a:solidFill>
                  <a:srgbClr val="60B01D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TRUE</a:t>
            </a:r>
            <a:r>
              <a:rPr lang="en-GB" sz="130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that is_pregnant is NA. </a:t>
            </a:r>
          </a:p>
        </p:txBody>
      </p:sp>
      <p:graphicFrame>
        <p:nvGraphicFramePr>
          <p:cNvPr id="76" name="Table 4">
            <a:extLst>
              <a:ext uri="{FF2B5EF4-FFF2-40B4-BE49-F238E27FC236}">
                <a16:creationId xmlns:a16="http://schemas.microsoft.com/office/drawing/2014/main" id="{6865BCAE-97BE-6540-A0AC-1AE6C43EA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394506"/>
              </p:ext>
            </p:extLst>
          </p:nvPr>
        </p:nvGraphicFramePr>
        <p:xfrm>
          <a:off x="3568046" y="9731831"/>
          <a:ext cx="2137557" cy="168697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90649">
                  <a:extLst>
                    <a:ext uri="{9D8B030D-6E8A-4147-A177-3AD203B41FA5}">
                      <a16:colId xmlns:a16="http://schemas.microsoft.com/office/drawing/2014/main" val="3301227545"/>
                    </a:ext>
                  </a:extLst>
                </a:gridCol>
                <a:gridCol w="1246908">
                  <a:extLst>
                    <a:ext uri="{9D8B030D-6E8A-4147-A177-3AD203B41FA5}">
                      <a16:colId xmlns:a16="http://schemas.microsoft.com/office/drawing/2014/main" val="3988202624"/>
                    </a:ext>
                  </a:extLst>
                </a:gridCol>
              </a:tblGrid>
              <a:tr h="337395"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is_pregnant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282180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Female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No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268298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Female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No response</a:t>
                      </a:r>
                      <a:endParaRPr lang="en-GB" sz="1400" b="0" i="0">
                        <a:solidFill>
                          <a:srgbClr val="EA95A4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135869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Female</a:t>
                      </a:r>
                    </a:p>
                  </a:txBody>
                  <a:tcPr>
                    <a:solidFill>
                      <a:srgbClr val="EA95A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Yes</a:t>
                      </a:r>
                    </a:p>
                  </a:txBody>
                  <a:tcPr>
                    <a:solidFill>
                      <a:srgbClr val="EA9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148020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Male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>
                          <a:solidFill>
                            <a:schemeClr val="bg1"/>
                          </a:solidFill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NA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475955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3BE8D896-374A-6642-BB24-027AF47F119E}"/>
              </a:ext>
            </a:extLst>
          </p:cNvPr>
          <p:cNvSpPr txBox="1"/>
          <p:nvPr/>
        </p:nvSpPr>
        <p:spPr>
          <a:xfrm>
            <a:off x="3256251" y="11517826"/>
            <a:ext cx="7474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>
                <a:latin typeface="Roboto Condensed" panose="02000000000000000000" pitchFamily="2" charset="0"/>
                <a:ea typeface="Roboto Condensed" panose="02000000000000000000" pitchFamily="2" charset="0"/>
              </a:rPr>
              <a:t>Because we included the </a:t>
            </a:r>
            <a:r>
              <a:rPr lang="en-GB" sz="1600">
                <a:latin typeface="Courier New" panose="02070309020205020404" pitchFamily="49" charset="0"/>
                <a:ea typeface="Roboto Condensed" panose="02000000000000000000" pitchFamily="2" charset="0"/>
                <a:cs typeface="Courier New" panose="02070309020205020404" pitchFamily="49" charset="0"/>
              </a:rPr>
              <a:t>is.na</a:t>
            </a:r>
            <a:r>
              <a:rPr lang="en-GB" sz="1600">
                <a:latin typeface="Roboto Condensed" panose="02000000000000000000" pitchFamily="2" charset="0"/>
                <a:ea typeface="Roboto Condensed" panose="02000000000000000000" pitchFamily="2" charset="0"/>
                <a:cs typeface="Consolas" panose="020B0609020204030204" pitchFamily="49" charset="0"/>
              </a:rPr>
              <a:t> condition, the final row evaluates to </a:t>
            </a:r>
            <a:r>
              <a:rPr lang="en-GB" sz="1600" b="1">
                <a:solidFill>
                  <a:srgbClr val="60B01D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Consolas" panose="020B0609020204030204" pitchFamily="49" charset="0"/>
              </a:rPr>
              <a:t>TRUE</a:t>
            </a:r>
            <a:r>
              <a:rPr lang="en-GB" sz="1600">
                <a:solidFill>
                  <a:srgbClr val="60B01D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Consolas" panose="020B0609020204030204" pitchFamily="49" charset="0"/>
              </a:rPr>
              <a:t>.</a:t>
            </a:r>
          </a:p>
        </p:txBody>
      </p:sp>
      <p:graphicFrame>
        <p:nvGraphicFramePr>
          <p:cNvPr id="78" name="Table 4">
            <a:extLst>
              <a:ext uri="{FF2B5EF4-FFF2-40B4-BE49-F238E27FC236}">
                <a16:creationId xmlns:a16="http://schemas.microsoft.com/office/drawing/2014/main" id="{6AB43D04-CC85-9741-B00D-968A0FC09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236304"/>
              </p:ext>
            </p:extLst>
          </p:nvPr>
        </p:nvGraphicFramePr>
        <p:xfrm>
          <a:off x="7849058" y="9810143"/>
          <a:ext cx="2137557" cy="13495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90649">
                  <a:extLst>
                    <a:ext uri="{9D8B030D-6E8A-4147-A177-3AD203B41FA5}">
                      <a16:colId xmlns:a16="http://schemas.microsoft.com/office/drawing/2014/main" val="3301227545"/>
                    </a:ext>
                  </a:extLst>
                </a:gridCol>
                <a:gridCol w="1246908">
                  <a:extLst>
                    <a:ext uri="{9D8B030D-6E8A-4147-A177-3AD203B41FA5}">
                      <a16:colId xmlns:a16="http://schemas.microsoft.com/office/drawing/2014/main" val="3988202624"/>
                    </a:ext>
                  </a:extLst>
                </a:gridCol>
              </a:tblGrid>
              <a:tr h="337395"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is_pregnant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282180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Female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No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268298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Female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No response</a:t>
                      </a:r>
                      <a:endParaRPr lang="en-GB" sz="1400" b="0" i="0">
                        <a:solidFill>
                          <a:srgbClr val="EA95A4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135869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Male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>
                          <a:solidFill>
                            <a:schemeClr val="bg1"/>
                          </a:solidFill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NA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974575"/>
                  </a:ext>
                </a:extLst>
              </a:tr>
            </a:tbl>
          </a:graphicData>
        </a:graphic>
      </p:graphicFrame>
      <p:pic>
        <p:nvPicPr>
          <p:cNvPr id="82" name="Picture 81" descr="Arrow&#10;&#10;Description automatically generated with low confidence">
            <a:extLst>
              <a:ext uri="{FF2B5EF4-FFF2-40B4-BE49-F238E27FC236}">
                <a16:creationId xmlns:a16="http://schemas.microsoft.com/office/drawing/2014/main" id="{9FA2B471-2B45-1F4B-B5CD-34DE200DC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73" y="11138848"/>
            <a:ext cx="354698" cy="26772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FEB01BD-4BCE-E543-95EF-E578B85F5BCF}"/>
              </a:ext>
            </a:extLst>
          </p:cNvPr>
          <p:cNvGrpSpPr/>
          <p:nvPr/>
        </p:nvGrpSpPr>
        <p:grpSpPr>
          <a:xfrm>
            <a:off x="1991662" y="6111802"/>
            <a:ext cx="2086538" cy="426260"/>
            <a:chOff x="502243" y="8112669"/>
            <a:chExt cx="2086538" cy="42626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F794659-1FE2-064C-BFBE-9315E6FCC350}"/>
                </a:ext>
              </a:extLst>
            </p:cNvPr>
            <p:cNvSpPr txBox="1"/>
            <p:nvPr/>
          </p:nvSpPr>
          <p:spPr>
            <a:xfrm>
              <a:off x="502243" y="8125460"/>
              <a:ext cx="20865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000">
                  <a:latin typeface="Roboto Condensed" panose="02000000000000000000" pitchFamily="2" charset="0"/>
                  <a:ea typeface="Roboto Condensed" panose="02000000000000000000" pitchFamily="2" charset="0"/>
                </a:rPr>
                <a:t>Wrong:</a:t>
              </a:r>
              <a:endParaRPr lang="en-GB" sz="110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pic>
          <p:nvPicPr>
            <p:cNvPr id="28" name="Picture 27" descr="Shape, arrow&#10;&#10;Description automatically generated">
              <a:extLst>
                <a:ext uri="{FF2B5EF4-FFF2-40B4-BE49-F238E27FC236}">
                  <a16:creationId xmlns:a16="http://schemas.microsoft.com/office/drawing/2014/main" id="{E9888A53-D0B3-2942-A288-5B7625185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9023" y="8112669"/>
              <a:ext cx="417804" cy="42626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E92B40-20A7-9A4A-9FDC-C6024971A1EB}"/>
              </a:ext>
            </a:extLst>
          </p:cNvPr>
          <p:cNvGrpSpPr/>
          <p:nvPr/>
        </p:nvGrpSpPr>
        <p:grpSpPr>
          <a:xfrm>
            <a:off x="2094865" y="9186288"/>
            <a:ext cx="2086538" cy="484120"/>
            <a:chOff x="3975713" y="9212674"/>
            <a:chExt cx="2086538" cy="48412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F6E25C1-4E7E-1947-9BFA-62D320D42E51}"/>
                </a:ext>
              </a:extLst>
            </p:cNvPr>
            <p:cNvSpPr txBox="1"/>
            <p:nvPr/>
          </p:nvSpPr>
          <p:spPr>
            <a:xfrm>
              <a:off x="3975713" y="9226636"/>
              <a:ext cx="20865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000">
                  <a:latin typeface="Roboto Condensed" panose="02000000000000000000" pitchFamily="2" charset="0"/>
                  <a:ea typeface="Roboto Condensed" panose="02000000000000000000" pitchFamily="2" charset="0"/>
                </a:rPr>
                <a:t>Correct:</a:t>
              </a:r>
              <a:endParaRPr lang="en-GB" sz="110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pic>
          <p:nvPicPr>
            <p:cNvPr id="29" name="Picture 28" descr="Arrow&#10;&#10;Description automatically generated with low confidence">
              <a:extLst>
                <a:ext uri="{FF2B5EF4-FFF2-40B4-BE49-F238E27FC236}">
                  <a16:creationId xmlns:a16="http://schemas.microsoft.com/office/drawing/2014/main" id="{708C74FE-5742-9A44-BD3D-E19004537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26137" y="9212674"/>
              <a:ext cx="641403" cy="484120"/>
            </a:xfrm>
            <a:prstGeom prst="rect">
              <a:avLst/>
            </a:prstGeom>
          </p:spPr>
        </p:pic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F50C81FC-8AD6-FB48-96DD-E29207C59DC7}"/>
              </a:ext>
            </a:extLst>
          </p:cNvPr>
          <p:cNvSpPr/>
          <p:nvPr/>
        </p:nvSpPr>
        <p:spPr>
          <a:xfrm>
            <a:off x="5824846" y="7240383"/>
            <a:ext cx="1853363" cy="672305"/>
          </a:xfrm>
          <a:prstGeom prst="rightArrow">
            <a:avLst/>
          </a:prstGeom>
          <a:solidFill>
            <a:srgbClr val="CB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7" name="Table 4">
            <a:extLst>
              <a:ext uri="{FF2B5EF4-FFF2-40B4-BE49-F238E27FC236}">
                <a16:creationId xmlns:a16="http://schemas.microsoft.com/office/drawing/2014/main" id="{E9761E27-132B-4C4B-A1FF-76D75F7BC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927797"/>
              </p:ext>
            </p:extLst>
          </p:nvPr>
        </p:nvGraphicFramePr>
        <p:xfrm>
          <a:off x="3577216" y="4219291"/>
          <a:ext cx="2137557" cy="168697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90649">
                  <a:extLst>
                    <a:ext uri="{9D8B030D-6E8A-4147-A177-3AD203B41FA5}">
                      <a16:colId xmlns:a16="http://schemas.microsoft.com/office/drawing/2014/main" val="3301227545"/>
                    </a:ext>
                  </a:extLst>
                </a:gridCol>
                <a:gridCol w="1246908">
                  <a:extLst>
                    <a:ext uri="{9D8B030D-6E8A-4147-A177-3AD203B41FA5}">
                      <a16:colId xmlns:a16="http://schemas.microsoft.com/office/drawing/2014/main" val="3988202624"/>
                    </a:ext>
                  </a:extLst>
                </a:gridCol>
              </a:tblGrid>
              <a:tr h="337395"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is_pregnant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282180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268298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No response</a:t>
                      </a:r>
                      <a:endParaRPr lang="en-GB" sz="1400" b="0" i="0">
                        <a:solidFill>
                          <a:srgbClr val="EA95A4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135869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148020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i="0">
                          <a:solidFill>
                            <a:srgbClr val="EA95A4"/>
                          </a:solidFill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NA</a:t>
                      </a:r>
                      <a:endParaRPr lang="en-GB" sz="1400" b="1" i="0">
                        <a:latin typeface="Roboto Thin" panose="02000000000000000000" pitchFamily="2" charset="0"/>
                        <a:ea typeface="Roboto Thin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475955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DB810DED-5A0D-FA42-A5F6-9D6EA112EE34}"/>
              </a:ext>
            </a:extLst>
          </p:cNvPr>
          <p:cNvSpPr txBox="1"/>
          <p:nvPr/>
        </p:nvSpPr>
        <p:spPr>
          <a:xfrm>
            <a:off x="4051921" y="3910389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sample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38F6159-C2A3-5C4C-9D5F-344D0551B0A9}"/>
              </a:ext>
            </a:extLst>
          </p:cNvPr>
          <p:cNvGrpSpPr/>
          <p:nvPr/>
        </p:nvGrpSpPr>
        <p:grpSpPr>
          <a:xfrm>
            <a:off x="6951935" y="3896546"/>
            <a:ext cx="2265272" cy="2209108"/>
            <a:chOff x="157040" y="1425906"/>
            <a:chExt cx="2265272" cy="2209108"/>
          </a:xfrm>
        </p:grpSpPr>
        <p:pic>
          <p:nvPicPr>
            <p:cNvPr id="39" name="Picture 38" descr="A picture containing text, envelope, stationary&#10;&#10;Description automatically generated">
              <a:extLst>
                <a:ext uri="{FF2B5EF4-FFF2-40B4-BE49-F238E27FC236}">
                  <a16:creationId xmlns:a16="http://schemas.microsoft.com/office/drawing/2014/main" id="{EA21BF4A-1317-B14D-8ED1-493B73974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7040" y="1425906"/>
              <a:ext cx="2265272" cy="2209108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C4BBFA5-546C-B841-ADE6-A38BC524397C}"/>
                </a:ext>
              </a:extLst>
            </p:cNvPr>
            <p:cNvSpPr txBox="1"/>
            <p:nvPr/>
          </p:nvSpPr>
          <p:spPr>
            <a:xfrm>
              <a:off x="558187" y="2154705"/>
              <a:ext cx="14334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chemeClr val="tx1">
                      <a:lumMod val="65000"/>
                      <a:lumOff val="35000"/>
                    </a:schemeClr>
                  </a:solidFill>
                  <a:latin typeface="Patrick Hand" pitchFamily="2" charset="77"/>
                </a:rPr>
                <a:t>Why filtering with NA values can be tricky!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853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829267A-52E3-494B-86CC-E4061AD9DA3B}"/>
              </a:ext>
            </a:extLst>
          </p:cNvPr>
          <p:cNvSpPr/>
          <p:nvPr/>
        </p:nvSpPr>
        <p:spPr>
          <a:xfrm>
            <a:off x="2745289" y="9102682"/>
            <a:ext cx="7600629" cy="2795671"/>
          </a:xfrm>
          <a:prstGeom prst="roundRect">
            <a:avLst>
              <a:gd name="adj" fmla="val 3383"/>
            </a:avLst>
          </a:prstGeom>
          <a:solidFill>
            <a:srgbClr val="E9F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DA532619-3216-F54D-8BBA-31E1CE4E5592}"/>
              </a:ext>
            </a:extLst>
          </p:cNvPr>
          <p:cNvSpPr/>
          <p:nvPr/>
        </p:nvSpPr>
        <p:spPr>
          <a:xfrm>
            <a:off x="5850649" y="10324589"/>
            <a:ext cx="1853363" cy="672305"/>
          </a:xfrm>
          <a:prstGeom prst="rightArrow">
            <a:avLst/>
          </a:prstGeom>
          <a:solidFill>
            <a:srgbClr val="CB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34D5BD3D-FFD3-5749-9E96-4BC4705751D6}"/>
              </a:ext>
            </a:extLst>
          </p:cNvPr>
          <p:cNvSpPr/>
          <p:nvPr/>
        </p:nvSpPr>
        <p:spPr>
          <a:xfrm>
            <a:off x="2738120" y="6021659"/>
            <a:ext cx="7607151" cy="2992623"/>
          </a:xfrm>
          <a:prstGeom prst="roundRect">
            <a:avLst>
              <a:gd name="adj" fmla="val 3383"/>
            </a:avLst>
          </a:prstGeom>
          <a:solidFill>
            <a:srgbClr val="F9E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44DE00-A353-1747-89F7-B8807E9C1447}"/>
              </a:ext>
            </a:extLst>
          </p:cNvPr>
          <p:cNvSpPr txBox="1"/>
          <p:nvPr/>
        </p:nvSpPr>
        <p:spPr>
          <a:xfrm>
            <a:off x="4031268" y="6172610"/>
            <a:ext cx="386195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b="1">
                <a:latin typeface="Consolas" panose="020B0609020204030204" pitchFamily="49" charset="0"/>
                <a:ea typeface="Roboto" panose="02000000000000000000" pitchFamily="2" charset="0"/>
                <a:cs typeface="Consolas" panose="020B0609020204030204" pitchFamily="49" charset="0"/>
              </a:rPr>
              <a:t>data %&gt;% filter(is_pregnant != “Yes”)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4C48B1-0658-9D49-A3C4-B44CAF0E4BD6}"/>
              </a:ext>
            </a:extLst>
          </p:cNvPr>
          <p:cNvSpPr txBox="1"/>
          <p:nvPr/>
        </p:nvSpPr>
        <p:spPr>
          <a:xfrm>
            <a:off x="2990455" y="3398178"/>
            <a:ext cx="7922959" cy="578882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>
                <a:latin typeface="Roboto Condensed" panose="02000000000000000000" pitchFamily="2" charset="0"/>
                <a:ea typeface="Roboto Condensed" panose="02000000000000000000" pitchFamily="2" charset="0"/>
              </a:rPr>
              <a:t>How do we drop pregnant women from our data?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6E6D8D-0FC7-1444-AEE8-A6EDF6C4BB11}"/>
              </a:ext>
            </a:extLst>
          </p:cNvPr>
          <p:cNvSpPr txBox="1"/>
          <p:nvPr/>
        </p:nvSpPr>
        <p:spPr>
          <a:xfrm>
            <a:off x="5902451" y="8075118"/>
            <a:ext cx="41348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ea typeface="Roboto Condensed" panose="02000000000000000000" pitchFamily="2" charset="0"/>
                <a:cs typeface="Courier New" panose="02070309020205020404" pitchFamily="49" charset="0"/>
              </a:rPr>
              <a:t>NA != “Yes”</a:t>
            </a:r>
            <a:r>
              <a:rPr lang="en-GB" sz="130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is </a:t>
            </a:r>
            <a:r>
              <a:rPr lang="en-GB" sz="1300" b="1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unknown</a:t>
            </a:r>
            <a:r>
              <a:rPr lang="en-GB" sz="130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! (NA is not available, so R does not know whether it is equal to “Yes”) </a:t>
            </a:r>
          </a:p>
        </p:txBody>
      </p:sp>
      <p:pic>
        <p:nvPicPr>
          <p:cNvPr id="49" name="Picture 48" descr="Shape, arrow&#10;&#10;Description automatically generated">
            <a:extLst>
              <a:ext uri="{FF2B5EF4-FFF2-40B4-BE49-F238E27FC236}">
                <a16:creationId xmlns:a16="http://schemas.microsoft.com/office/drawing/2014/main" id="{9320FFAD-86A1-AA4F-9C51-D1419713C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979" y="8104094"/>
            <a:ext cx="234906" cy="239661"/>
          </a:xfrm>
          <a:prstGeom prst="rect">
            <a:avLst/>
          </a:prstGeom>
        </p:spPr>
      </p:pic>
      <p:graphicFrame>
        <p:nvGraphicFramePr>
          <p:cNvPr id="50" name="Table 4">
            <a:extLst>
              <a:ext uri="{FF2B5EF4-FFF2-40B4-BE49-F238E27FC236}">
                <a16:creationId xmlns:a16="http://schemas.microsoft.com/office/drawing/2014/main" id="{89B5211C-E893-474C-9293-2950B0970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520547"/>
              </p:ext>
            </p:extLst>
          </p:nvPr>
        </p:nvGraphicFramePr>
        <p:xfrm>
          <a:off x="3522071" y="6692238"/>
          <a:ext cx="2137557" cy="168697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90649">
                  <a:extLst>
                    <a:ext uri="{9D8B030D-6E8A-4147-A177-3AD203B41FA5}">
                      <a16:colId xmlns:a16="http://schemas.microsoft.com/office/drawing/2014/main" val="3301227545"/>
                    </a:ext>
                  </a:extLst>
                </a:gridCol>
                <a:gridCol w="1246908">
                  <a:extLst>
                    <a:ext uri="{9D8B030D-6E8A-4147-A177-3AD203B41FA5}">
                      <a16:colId xmlns:a16="http://schemas.microsoft.com/office/drawing/2014/main" val="3988202624"/>
                    </a:ext>
                  </a:extLst>
                </a:gridCol>
              </a:tblGrid>
              <a:tr h="337395"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is_pregnant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282180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Female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No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268298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Female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No response</a:t>
                      </a:r>
                      <a:endParaRPr lang="en-GB" sz="1400" b="0" i="0">
                        <a:solidFill>
                          <a:srgbClr val="EA95A4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135869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Female</a:t>
                      </a:r>
                    </a:p>
                  </a:txBody>
                  <a:tcPr>
                    <a:solidFill>
                      <a:srgbClr val="EA95A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Yes</a:t>
                      </a:r>
                    </a:p>
                  </a:txBody>
                  <a:tcPr>
                    <a:solidFill>
                      <a:srgbClr val="EA9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148020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Male</a:t>
                      </a:r>
                    </a:p>
                  </a:txBody>
                  <a:tcPr>
                    <a:solidFill>
                      <a:srgbClr val="EA95A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NA</a:t>
                      </a:r>
                    </a:p>
                  </a:txBody>
                  <a:tcPr>
                    <a:solidFill>
                      <a:srgbClr val="EA9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475955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92EFA8C9-1254-134B-9DFC-5CE0C9647E39}"/>
              </a:ext>
            </a:extLst>
          </p:cNvPr>
          <p:cNvSpPr txBox="1"/>
          <p:nvPr/>
        </p:nvSpPr>
        <p:spPr>
          <a:xfrm>
            <a:off x="3256251" y="8601061"/>
            <a:ext cx="7467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>
                <a:latin typeface="Courier New" panose="02070309020205020404" pitchFamily="49" charset="0"/>
                <a:ea typeface="Roboto Condensed" panose="02000000000000000000" pitchFamily="2" charset="0"/>
                <a:cs typeface="Courier New" panose="02070309020205020404" pitchFamily="49" charset="0"/>
              </a:rPr>
              <a:t>filter</a:t>
            </a:r>
            <a:r>
              <a:rPr lang="en-GB" sz="1600">
                <a:latin typeface="Roboto Condensed" panose="02000000000000000000" pitchFamily="2" charset="0"/>
                <a:ea typeface="Roboto Condensed" panose="02000000000000000000" pitchFamily="2" charset="0"/>
              </a:rPr>
              <a:t> drops rows where the test is </a:t>
            </a:r>
            <a:r>
              <a:rPr lang="en-GB" sz="1600" b="1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unknown</a:t>
            </a:r>
            <a:r>
              <a:rPr lang="en-GB" sz="1600">
                <a:latin typeface="Roboto Condensed" panose="02000000000000000000" pitchFamily="2" charset="0"/>
                <a:ea typeface="Roboto Condensed" panose="02000000000000000000" pitchFamily="2" charset="0"/>
              </a:rPr>
              <a:t>. So the man gets dropped!</a:t>
            </a:r>
          </a:p>
        </p:txBody>
      </p:sp>
      <p:graphicFrame>
        <p:nvGraphicFramePr>
          <p:cNvPr id="53" name="Table 4">
            <a:extLst>
              <a:ext uri="{FF2B5EF4-FFF2-40B4-BE49-F238E27FC236}">
                <a16:creationId xmlns:a16="http://schemas.microsoft.com/office/drawing/2014/main" id="{D862C3E6-484F-3246-B5C9-21CE380FA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033439"/>
              </p:ext>
            </p:extLst>
          </p:nvPr>
        </p:nvGraphicFramePr>
        <p:xfrm>
          <a:off x="7849058" y="6929020"/>
          <a:ext cx="2137557" cy="101218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90649">
                  <a:extLst>
                    <a:ext uri="{9D8B030D-6E8A-4147-A177-3AD203B41FA5}">
                      <a16:colId xmlns:a16="http://schemas.microsoft.com/office/drawing/2014/main" val="3301227545"/>
                    </a:ext>
                  </a:extLst>
                </a:gridCol>
                <a:gridCol w="1246908">
                  <a:extLst>
                    <a:ext uri="{9D8B030D-6E8A-4147-A177-3AD203B41FA5}">
                      <a16:colId xmlns:a16="http://schemas.microsoft.com/office/drawing/2014/main" val="3988202624"/>
                    </a:ext>
                  </a:extLst>
                </a:gridCol>
              </a:tblGrid>
              <a:tr h="337395"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is_pregnant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282180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Female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No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268298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Female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No response</a:t>
                      </a:r>
                      <a:endParaRPr lang="en-GB" sz="1400" b="0" i="0">
                        <a:solidFill>
                          <a:srgbClr val="EA95A4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135869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C2BF1D33-5D66-FD4D-B494-105DD02C3C83}"/>
              </a:ext>
            </a:extLst>
          </p:cNvPr>
          <p:cNvSpPr txBox="1"/>
          <p:nvPr/>
        </p:nvSpPr>
        <p:spPr>
          <a:xfrm>
            <a:off x="4164312" y="9251373"/>
            <a:ext cx="593282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b="1">
                <a:latin typeface="Consolas" panose="020B0609020204030204" pitchFamily="49" charset="0"/>
                <a:ea typeface="Roboto" panose="02000000000000000000" pitchFamily="2" charset="0"/>
                <a:cs typeface="Consolas" panose="020B0609020204030204" pitchFamily="49" charset="0"/>
              </a:rPr>
              <a:t>data %&gt;% filter(is_pregnant != “Yes” </a:t>
            </a:r>
            <a:r>
              <a:rPr lang="en-GB" sz="1400" b="1">
                <a:highlight>
                  <a:srgbClr val="BFF0C0"/>
                </a:highlight>
                <a:latin typeface="Consolas" panose="020B0609020204030204" pitchFamily="49" charset="0"/>
                <a:ea typeface="Roboto" panose="02000000000000000000" pitchFamily="2" charset="0"/>
                <a:cs typeface="Consolas" panose="020B0609020204030204" pitchFamily="49" charset="0"/>
              </a:rPr>
              <a:t>| is.na(is_pregnant)</a:t>
            </a:r>
            <a:r>
              <a:rPr lang="en-GB" sz="1400" b="1">
                <a:latin typeface="Consolas" panose="020B0609020204030204" pitchFamily="49" charset="0"/>
                <a:ea typeface="Roboto" panose="02000000000000000000" pitchFamily="2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4F23283-884D-A044-A323-6DFCF5CB100D}"/>
              </a:ext>
            </a:extLst>
          </p:cNvPr>
          <p:cNvSpPr txBox="1"/>
          <p:nvPr/>
        </p:nvSpPr>
        <p:spPr>
          <a:xfrm>
            <a:off x="5928793" y="11146656"/>
            <a:ext cx="23903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It is </a:t>
            </a:r>
            <a:r>
              <a:rPr lang="en-GB" sz="1300" b="1">
                <a:solidFill>
                  <a:srgbClr val="60B01D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TRUE</a:t>
            </a:r>
            <a:r>
              <a:rPr lang="en-GB" sz="130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that is_pregnant is NA. </a:t>
            </a:r>
          </a:p>
        </p:txBody>
      </p:sp>
      <p:graphicFrame>
        <p:nvGraphicFramePr>
          <p:cNvPr id="56" name="Table 4">
            <a:extLst>
              <a:ext uri="{FF2B5EF4-FFF2-40B4-BE49-F238E27FC236}">
                <a16:creationId xmlns:a16="http://schemas.microsoft.com/office/drawing/2014/main" id="{919F4087-DB78-2E4E-A738-6A905B6DC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200359"/>
              </p:ext>
            </p:extLst>
          </p:nvPr>
        </p:nvGraphicFramePr>
        <p:xfrm>
          <a:off x="3568046" y="9731831"/>
          <a:ext cx="2137557" cy="168697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90649">
                  <a:extLst>
                    <a:ext uri="{9D8B030D-6E8A-4147-A177-3AD203B41FA5}">
                      <a16:colId xmlns:a16="http://schemas.microsoft.com/office/drawing/2014/main" val="3301227545"/>
                    </a:ext>
                  </a:extLst>
                </a:gridCol>
                <a:gridCol w="1246908">
                  <a:extLst>
                    <a:ext uri="{9D8B030D-6E8A-4147-A177-3AD203B41FA5}">
                      <a16:colId xmlns:a16="http://schemas.microsoft.com/office/drawing/2014/main" val="3988202624"/>
                    </a:ext>
                  </a:extLst>
                </a:gridCol>
              </a:tblGrid>
              <a:tr h="337395"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is_pregnant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282180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Female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No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268298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Female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No response</a:t>
                      </a:r>
                      <a:endParaRPr lang="en-GB" sz="1400" b="0" i="0">
                        <a:solidFill>
                          <a:srgbClr val="EA95A4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135869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Female</a:t>
                      </a:r>
                    </a:p>
                  </a:txBody>
                  <a:tcPr>
                    <a:solidFill>
                      <a:srgbClr val="EA95A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Yes</a:t>
                      </a:r>
                    </a:p>
                  </a:txBody>
                  <a:tcPr>
                    <a:solidFill>
                      <a:srgbClr val="EA95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148020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Male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475955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E759E493-2D94-5A41-BFC3-D9BED3959F44}"/>
              </a:ext>
            </a:extLst>
          </p:cNvPr>
          <p:cNvSpPr txBox="1"/>
          <p:nvPr/>
        </p:nvSpPr>
        <p:spPr>
          <a:xfrm>
            <a:off x="3256251" y="11517826"/>
            <a:ext cx="7474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>
                <a:latin typeface="Roboto Condensed" panose="02000000000000000000" pitchFamily="2" charset="0"/>
                <a:ea typeface="Roboto Condensed" panose="02000000000000000000" pitchFamily="2" charset="0"/>
              </a:rPr>
              <a:t>Because we included the </a:t>
            </a:r>
            <a:r>
              <a:rPr lang="en-GB" sz="1600">
                <a:latin typeface="Courier New" panose="02070309020205020404" pitchFamily="49" charset="0"/>
                <a:ea typeface="Roboto Condensed" panose="02000000000000000000" pitchFamily="2" charset="0"/>
                <a:cs typeface="Courier New" panose="02070309020205020404" pitchFamily="49" charset="0"/>
              </a:rPr>
              <a:t>is.na</a:t>
            </a:r>
            <a:r>
              <a:rPr lang="en-GB" sz="1600">
                <a:latin typeface="Roboto Condensed" panose="02000000000000000000" pitchFamily="2" charset="0"/>
                <a:ea typeface="Roboto Condensed" panose="02000000000000000000" pitchFamily="2" charset="0"/>
                <a:cs typeface="Consolas" panose="020B0609020204030204" pitchFamily="49" charset="0"/>
              </a:rPr>
              <a:t> condition, the final row evaluates to </a:t>
            </a:r>
            <a:r>
              <a:rPr lang="en-GB" sz="1600" b="1">
                <a:solidFill>
                  <a:srgbClr val="60B01D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Consolas" panose="020B0609020204030204" pitchFamily="49" charset="0"/>
              </a:rPr>
              <a:t>TRUE</a:t>
            </a:r>
            <a:r>
              <a:rPr lang="en-GB" sz="1600">
                <a:solidFill>
                  <a:srgbClr val="60B01D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Consolas" panose="020B0609020204030204" pitchFamily="49" charset="0"/>
              </a:rPr>
              <a:t>.</a:t>
            </a:r>
          </a:p>
        </p:txBody>
      </p:sp>
      <p:graphicFrame>
        <p:nvGraphicFramePr>
          <p:cNvPr id="58" name="Table 4">
            <a:extLst>
              <a:ext uri="{FF2B5EF4-FFF2-40B4-BE49-F238E27FC236}">
                <a16:creationId xmlns:a16="http://schemas.microsoft.com/office/drawing/2014/main" id="{099ADBE5-981D-4642-AAC2-0C8BAF726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131081"/>
              </p:ext>
            </p:extLst>
          </p:nvPr>
        </p:nvGraphicFramePr>
        <p:xfrm>
          <a:off x="7849058" y="9810143"/>
          <a:ext cx="2137557" cy="13495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90649">
                  <a:extLst>
                    <a:ext uri="{9D8B030D-6E8A-4147-A177-3AD203B41FA5}">
                      <a16:colId xmlns:a16="http://schemas.microsoft.com/office/drawing/2014/main" val="3301227545"/>
                    </a:ext>
                  </a:extLst>
                </a:gridCol>
                <a:gridCol w="1246908">
                  <a:extLst>
                    <a:ext uri="{9D8B030D-6E8A-4147-A177-3AD203B41FA5}">
                      <a16:colId xmlns:a16="http://schemas.microsoft.com/office/drawing/2014/main" val="3988202624"/>
                    </a:ext>
                  </a:extLst>
                </a:gridCol>
              </a:tblGrid>
              <a:tr h="337395"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is_pregnant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282180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Female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No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268298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Female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No response</a:t>
                      </a:r>
                      <a:endParaRPr lang="en-GB" sz="1400" b="0" i="0">
                        <a:solidFill>
                          <a:srgbClr val="EA95A4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135869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Male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974575"/>
                  </a:ext>
                </a:extLst>
              </a:tr>
            </a:tbl>
          </a:graphicData>
        </a:graphic>
      </p:graphicFrame>
      <p:pic>
        <p:nvPicPr>
          <p:cNvPr id="59" name="Picture 58" descr="Arrow&#10;&#10;Description automatically generated with low confidence">
            <a:extLst>
              <a:ext uri="{FF2B5EF4-FFF2-40B4-BE49-F238E27FC236}">
                <a16:creationId xmlns:a16="http://schemas.microsoft.com/office/drawing/2014/main" id="{A911C87A-C402-644F-8E1D-EBA9119EC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73" y="11138848"/>
            <a:ext cx="354698" cy="267720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397ACCA8-AEF7-1F4A-82F0-2B8181759A38}"/>
              </a:ext>
            </a:extLst>
          </p:cNvPr>
          <p:cNvGrpSpPr/>
          <p:nvPr/>
        </p:nvGrpSpPr>
        <p:grpSpPr>
          <a:xfrm>
            <a:off x="1991662" y="6111802"/>
            <a:ext cx="2086538" cy="426260"/>
            <a:chOff x="502243" y="8112669"/>
            <a:chExt cx="2086538" cy="42626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803FFD-FFB4-2B4B-9AFF-FD2ECEAE6A45}"/>
                </a:ext>
              </a:extLst>
            </p:cNvPr>
            <p:cNvSpPr txBox="1"/>
            <p:nvPr/>
          </p:nvSpPr>
          <p:spPr>
            <a:xfrm>
              <a:off x="502243" y="8125460"/>
              <a:ext cx="20865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000">
                  <a:latin typeface="Roboto Condensed" panose="02000000000000000000" pitchFamily="2" charset="0"/>
                  <a:ea typeface="Roboto Condensed" panose="02000000000000000000" pitchFamily="2" charset="0"/>
                </a:rPr>
                <a:t>Wrong:</a:t>
              </a:r>
              <a:endParaRPr lang="en-GB" sz="110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pic>
          <p:nvPicPr>
            <p:cNvPr id="62" name="Picture 61" descr="Shape, arrow&#10;&#10;Description automatically generated">
              <a:extLst>
                <a:ext uri="{FF2B5EF4-FFF2-40B4-BE49-F238E27FC236}">
                  <a16:creationId xmlns:a16="http://schemas.microsoft.com/office/drawing/2014/main" id="{C7F3FF86-F530-E448-A631-FE67DB682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9023" y="8112669"/>
              <a:ext cx="417804" cy="42626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B60289C-588D-164D-8580-77B4DF9FC29C}"/>
              </a:ext>
            </a:extLst>
          </p:cNvPr>
          <p:cNvGrpSpPr/>
          <p:nvPr/>
        </p:nvGrpSpPr>
        <p:grpSpPr>
          <a:xfrm>
            <a:off x="2094865" y="9186288"/>
            <a:ext cx="2086538" cy="484120"/>
            <a:chOff x="3975713" y="9212674"/>
            <a:chExt cx="2086538" cy="484120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12130FD-005C-A749-80AF-0EDE5CD0BB44}"/>
                </a:ext>
              </a:extLst>
            </p:cNvPr>
            <p:cNvSpPr txBox="1"/>
            <p:nvPr/>
          </p:nvSpPr>
          <p:spPr>
            <a:xfrm>
              <a:off x="3975713" y="9226636"/>
              <a:ext cx="20865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000">
                  <a:latin typeface="Roboto Condensed" panose="02000000000000000000" pitchFamily="2" charset="0"/>
                  <a:ea typeface="Roboto Condensed" panose="02000000000000000000" pitchFamily="2" charset="0"/>
                </a:rPr>
                <a:t>Correct:</a:t>
              </a:r>
              <a:endParaRPr lang="en-GB" sz="110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pic>
          <p:nvPicPr>
            <p:cNvPr id="65" name="Picture 64" descr="Arrow&#10;&#10;Description automatically generated with low confidence">
              <a:extLst>
                <a:ext uri="{FF2B5EF4-FFF2-40B4-BE49-F238E27FC236}">
                  <a16:creationId xmlns:a16="http://schemas.microsoft.com/office/drawing/2014/main" id="{DFD26BF7-F56C-F94E-B698-7CA7A44C3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26137" y="9212674"/>
              <a:ext cx="641403" cy="484120"/>
            </a:xfrm>
            <a:prstGeom prst="rect">
              <a:avLst/>
            </a:prstGeom>
          </p:spPr>
        </p:pic>
      </p:grpSp>
      <p:sp>
        <p:nvSpPr>
          <p:cNvPr id="66" name="Right Arrow 65">
            <a:extLst>
              <a:ext uri="{FF2B5EF4-FFF2-40B4-BE49-F238E27FC236}">
                <a16:creationId xmlns:a16="http://schemas.microsoft.com/office/drawing/2014/main" id="{B9121210-ED93-6B42-B80C-EFED6DDCF5BA}"/>
              </a:ext>
            </a:extLst>
          </p:cNvPr>
          <p:cNvSpPr/>
          <p:nvPr/>
        </p:nvSpPr>
        <p:spPr>
          <a:xfrm>
            <a:off x="5824846" y="7240383"/>
            <a:ext cx="1853363" cy="672305"/>
          </a:xfrm>
          <a:prstGeom prst="rightArrow">
            <a:avLst/>
          </a:prstGeom>
          <a:solidFill>
            <a:srgbClr val="CB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8" name="Table 4">
            <a:extLst>
              <a:ext uri="{FF2B5EF4-FFF2-40B4-BE49-F238E27FC236}">
                <a16:creationId xmlns:a16="http://schemas.microsoft.com/office/drawing/2014/main" id="{ABCDD08E-9064-BC49-904F-6D7DEDF3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088765"/>
              </p:ext>
            </p:extLst>
          </p:nvPr>
        </p:nvGraphicFramePr>
        <p:xfrm>
          <a:off x="5556321" y="4223426"/>
          <a:ext cx="2137557" cy="168697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90649">
                  <a:extLst>
                    <a:ext uri="{9D8B030D-6E8A-4147-A177-3AD203B41FA5}">
                      <a16:colId xmlns:a16="http://schemas.microsoft.com/office/drawing/2014/main" val="3301227545"/>
                    </a:ext>
                  </a:extLst>
                </a:gridCol>
                <a:gridCol w="1246908">
                  <a:extLst>
                    <a:ext uri="{9D8B030D-6E8A-4147-A177-3AD203B41FA5}">
                      <a16:colId xmlns:a16="http://schemas.microsoft.com/office/drawing/2014/main" val="3988202624"/>
                    </a:ext>
                  </a:extLst>
                </a:gridCol>
              </a:tblGrid>
              <a:tr h="337395"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is_pregnant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282180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268298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No response</a:t>
                      </a:r>
                      <a:endParaRPr lang="en-GB" sz="1400" b="0" i="0">
                        <a:solidFill>
                          <a:srgbClr val="EA95A4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135869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148020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r>
                        <a:rPr lang="en-GB" sz="1400" b="0" i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>
                          <a:solidFill>
                            <a:srgbClr val="EA95A4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NA</a:t>
                      </a:r>
                      <a:endParaRPr lang="en-GB" sz="1400" b="0" i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475955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D16C1422-794B-6D4F-B994-E00BEAB5D5B2}"/>
              </a:ext>
            </a:extLst>
          </p:cNvPr>
          <p:cNvSpPr txBox="1"/>
          <p:nvPr/>
        </p:nvSpPr>
        <p:spPr>
          <a:xfrm>
            <a:off x="6031026" y="3914524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sample</a:t>
            </a:r>
          </a:p>
        </p:txBody>
      </p:sp>
    </p:spTree>
    <p:extLst>
      <p:ext uri="{BB962C8B-B14F-4D97-AF65-F5344CB8AC3E}">
        <p14:creationId xmlns:p14="http://schemas.microsoft.com/office/powerpoint/2010/main" val="258613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</TotalTime>
  <Words>572</Words>
  <Application>Microsoft Macintosh PowerPoint</Application>
  <PresentationFormat>Custom</PresentationFormat>
  <Paragraphs>172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5" baseType="lpstr">
      <vt:lpstr>Andale Mono</vt:lpstr>
      <vt:lpstr>Arial</vt:lpstr>
      <vt:lpstr>Calibri</vt:lpstr>
      <vt:lpstr>Calibri Light</vt:lpstr>
      <vt:lpstr>Consolas</vt:lpstr>
      <vt:lpstr>Courier New</vt:lpstr>
      <vt:lpstr>Patrick Hand</vt:lpstr>
      <vt:lpstr>Roboto</vt:lpstr>
      <vt:lpstr>Roboto Condensed</vt:lpstr>
      <vt:lpstr>Roboto Light</vt:lpstr>
      <vt:lpstr>Roboto Thin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Kenechukwu Nwosu</dc:creator>
  <cp:lastModifiedBy>Kenechukwu Nwosu</cp:lastModifiedBy>
  <cp:revision>29</cp:revision>
  <dcterms:created xsi:type="dcterms:W3CDTF">2022-01-18T20:57:49Z</dcterms:created>
  <dcterms:modified xsi:type="dcterms:W3CDTF">2022-01-19T17:21:20Z</dcterms:modified>
</cp:coreProperties>
</file>