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RDwpsViYxJIJcAxRzJ8aGqnf4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22" Type="http://schemas.openxmlformats.org/officeDocument/2006/relationships/font" Target="fonts/Candara-boldItalic.fntdata"/><Relationship Id="rId21" Type="http://schemas.openxmlformats.org/officeDocument/2006/relationships/font" Target="fonts/Canda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orbel-regular.fntdata"/><Relationship Id="rId14" Type="http://schemas.openxmlformats.org/officeDocument/2006/relationships/slide" Target="slides/slide9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19" Type="http://schemas.openxmlformats.org/officeDocument/2006/relationships/font" Target="fonts/Candara-regular.fntdata"/><Relationship Id="rId18" Type="http://schemas.openxmlformats.org/officeDocument/2006/relationships/font" Target="fonts/Corbel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e2cb065d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fe2cb065d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817655b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817655b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4817655b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669502" y="944238"/>
            <a:ext cx="329020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H" sz="13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POINTS: </a:t>
            </a:r>
            <a:r>
              <a:rPr b="0" i="0" lang="en-CH" sz="13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Individual x, y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3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ex: locations of wells or trees, sampling sites, “centroids” of shapes.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669502" y="3660125"/>
            <a:ext cx="3290207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13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POINTS: </a:t>
            </a:r>
            <a:r>
              <a:rPr lang="en-CH" sz="13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Individual x, y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3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ex: locations of wells or trees, sampling sites, “centroids” of shapes.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669502" y="2272850"/>
            <a:ext cx="3290207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r>
              <a:rPr lang="en-CH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Individual x, y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locations of wells or trees, sampling sites, “centroids” of shapes.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669502" y="467184"/>
            <a:ext cx="17123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rgbClr val="366092"/>
                </a:solidFill>
                <a:latin typeface="Candara"/>
                <a:ea typeface="Candara"/>
                <a:cs typeface="Candara"/>
                <a:sym typeface="Candara"/>
              </a:rPr>
              <a:t>Geometries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669502" y="1811185"/>
            <a:ext cx="17123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Geometries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669502" y="3205684"/>
            <a:ext cx="2149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rgbClr val="366092"/>
                </a:solidFill>
                <a:latin typeface="Corbel"/>
                <a:ea typeface="Corbel"/>
                <a:cs typeface="Corbel"/>
                <a:sym typeface="Corbel"/>
              </a:rPr>
              <a:t>Geometries</a:t>
            </a: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>
            <a:off x="1139178" y="562396"/>
            <a:ext cx="391886" cy="381842"/>
            <a:chOff x="502364" y="562396"/>
            <a:chExt cx="391886" cy="381842"/>
          </a:xfrm>
        </p:grpSpPr>
        <p:sp>
          <p:nvSpPr>
            <p:cNvPr id="95" name="Google Shape;95;p1"/>
            <p:cNvSpPr/>
            <p:nvPr/>
          </p:nvSpPr>
          <p:spPr>
            <a:xfrm>
              <a:off x="502364" y="562396"/>
              <a:ext cx="391886" cy="38184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547464" y="5686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1123306" y="1851096"/>
            <a:ext cx="391886" cy="381842"/>
            <a:chOff x="502364" y="562396"/>
            <a:chExt cx="391886" cy="381842"/>
          </a:xfrm>
        </p:grpSpPr>
        <p:sp>
          <p:nvSpPr>
            <p:cNvPr id="98" name="Google Shape;98;p1"/>
            <p:cNvSpPr/>
            <p:nvPr/>
          </p:nvSpPr>
          <p:spPr>
            <a:xfrm>
              <a:off x="502364" y="562396"/>
              <a:ext cx="391886" cy="38184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547464" y="5686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1111320" y="3205108"/>
            <a:ext cx="391886" cy="381842"/>
            <a:chOff x="502364" y="562396"/>
            <a:chExt cx="391886" cy="381842"/>
          </a:xfrm>
        </p:grpSpPr>
        <p:sp>
          <p:nvSpPr>
            <p:cNvPr id="101" name="Google Shape;101;p1"/>
            <p:cNvSpPr/>
            <p:nvPr/>
          </p:nvSpPr>
          <p:spPr>
            <a:xfrm>
              <a:off x="502364" y="562396"/>
              <a:ext cx="391886" cy="38184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547464" y="5686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cxnSp>
        <p:nvCxnSpPr>
          <p:cNvPr id="103" name="Google Shape;103;p1"/>
          <p:cNvCxnSpPr/>
          <p:nvPr/>
        </p:nvCxnSpPr>
        <p:spPr>
          <a:xfrm>
            <a:off x="1054170" y="1681434"/>
            <a:ext cx="40209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"/>
          <p:cNvCxnSpPr/>
          <p:nvPr/>
        </p:nvCxnSpPr>
        <p:spPr>
          <a:xfrm>
            <a:off x="1054169" y="3071353"/>
            <a:ext cx="40209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1054169" y="356099"/>
            <a:ext cx="40209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1054169" y="4443684"/>
            <a:ext cx="40209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H"/>
              <a:t>Click to add title 3.14</a:t>
            </a:r>
            <a:endParaRPr/>
          </a:p>
        </p:txBody>
      </p:sp>
      <p:sp>
        <p:nvSpPr>
          <p:cNvPr id="112" name="Google Shape;112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CH"/>
              <a:t>Click to add subtitle 3.14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</a:pPr>
            <a:r>
              <a:rPr b="1" lang="en-CH">
                <a:latin typeface="Quattrocento Sans"/>
                <a:ea typeface="Quattrocento Sans"/>
                <a:cs typeface="Quattrocento Sans"/>
                <a:sym typeface="Quattrocento Sans"/>
              </a:rPr>
              <a:t>Corbel cover</a:t>
            </a:r>
            <a:endParaRPr/>
          </a:p>
        </p:txBody>
      </p:sp>
      <p:sp>
        <p:nvSpPr>
          <p:cNvPr id="118" name="Google Shape;118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CH">
                <a:latin typeface="Corbel"/>
                <a:ea typeface="Corbel"/>
                <a:cs typeface="Corbel"/>
                <a:sym typeface="Corbel"/>
              </a:rPr>
              <a:t>Click to add subtitle 3.14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1669502" y="4035681"/>
            <a:ext cx="3290207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13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POINTS: </a:t>
            </a:r>
            <a:r>
              <a:rPr lang="en-CH" sz="13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Individual x, y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3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ex: locations of wells or trees, sampling sites, “centroids” of shapes.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495928" y="671152"/>
            <a:ext cx="263712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x, y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rgbClr val="598890"/>
                </a:solidFill>
                <a:latin typeface="Calibri"/>
                <a:ea typeface="Calibri"/>
                <a:cs typeface="Calibri"/>
                <a:sym typeface="Calibri"/>
              </a:rPr>
              <a:t>ex: locations of wells or trees, sampling sites and “centroids” of shapes.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541104" y="3446909"/>
            <a:ext cx="55675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4800">
                <a:solidFill>
                  <a:srgbClr val="598890"/>
                </a:solidFill>
                <a:latin typeface="Corbel"/>
                <a:ea typeface="Corbel"/>
                <a:cs typeface="Corbel"/>
                <a:sym typeface="Corbel"/>
              </a:rPr>
              <a:t>Common geometries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669502" y="3581240"/>
            <a:ext cx="2149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rgbClr val="366092"/>
                </a:solidFill>
                <a:latin typeface="Corbel"/>
                <a:ea typeface="Corbel"/>
                <a:cs typeface="Corbel"/>
                <a:sym typeface="Corbel"/>
              </a:rPr>
              <a:t>Geometries</a:t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104042" y="4354101"/>
            <a:ext cx="391886" cy="381842"/>
            <a:chOff x="502364" y="562396"/>
            <a:chExt cx="391886" cy="381842"/>
          </a:xfrm>
        </p:grpSpPr>
        <p:sp>
          <p:nvSpPr>
            <p:cNvPr id="128" name="Google Shape;128;p4"/>
            <p:cNvSpPr/>
            <p:nvPr/>
          </p:nvSpPr>
          <p:spPr>
            <a:xfrm>
              <a:off x="502364" y="562396"/>
              <a:ext cx="391886" cy="38184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47464" y="5686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1111320" y="3580664"/>
            <a:ext cx="391886" cy="381842"/>
            <a:chOff x="502364" y="562396"/>
            <a:chExt cx="391886" cy="381842"/>
          </a:xfrm>
        </p:grpSpPr>
        <p:sp>
          <p:nvSpPr>
            <p:cNvPr id="131" name="Google Shape;131;p4"/>
            <p:cNvSpPr/>
            <p:nvPr/>
          </p:nvSpPr>
          <p:spPr>
            <a:xfrm>
              <a:off x="502364" y="562396"/>
              <a:ext cx="391886" cy="38184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547464" y="5686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cxnSp>
        <p:nvCxnSpPr>
          <p:cNvPr id="133" name="Google Shape;133;p4"/>
          <p:cNvCxnSpPr/>
          <p:nvPr/>
        </p:nvCxnSpPr>
        <p:spPr>
          <a:xfrm>
            <a:off x="3148456" y="5199213"/>
            <a:ext cx="40209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1054169" y="3446909"/>
            <a:ext cx="40209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4"/>
          <p:cNvCxnSpPr/>
          <p:nvPr/>
        </p:nvCxnSpPr>
        <p:spPr>
          <a:xfrm>
            <a:off x="1054169" y="4819240"/>
            <a:ext cx="40209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4"/>
          <p:cNvSpPr txBox="1"/>
          <p:nvPr/>
        </p:nvSpPr>
        <p:spPr>
          <a:xfrm>
            <a:off x="3541104" y="671152"/>
            <a:ext cx="246376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</a:t>
            </a: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more connected points.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rgbClr val="598890"/>
                </a:solidFill>
                <a:latin typeface="Calibri"/>
                <a:ea typeface="Calibri"/>
                <a:cs typeface="Calibri"/>
                <a:sym typeface="Calibri"/>
              </a:rPr>
              <a:t>ex: roads, rivers and utility lines for electricity or water</a:t>
            </a:r>
            <a:endParaRPr/>
          </a:p>
        </p:txBody>
      </p:sp>
      <p:grpSp>
        <p:nvGrpSpPr>
          <p:cNvPr id="137" name="Google Shape;137;p4"/>
          <p:cNvGrpSpPr/>
          <p:nvPr/>
        </p:nvGrpSpPr>
        <p:grpSpPr>
          <a:xfrm>
            <a:off x="3103356" y="4354101"/>
            <a:ext cx="391886" cy="381842"/>
            <a:chOff x="502364" y="562396"/>
            <a:chExt cx="391886" cy="381842"/>
          </a:xfrm>
        </p:grpSpPr>
        <p:sp>
          <p:nvSpPr>
            <p:cNvPr id="138" name="Google Shape;138;p4"/>
            <p:cNvSpPr/>
            <p:nvPr/>
          </p:nvSpPr>
          <p:spPr>
            <a:xfrm>
              <a:off x="502364" y="562396"/>
              <a:ext cx="391886" cy="38184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547464" y="5686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140" name="Google Shape;140;p4"/>
          <p:cNvSpPr txBox="1"/>
          <p:nvPr/>
        </p:nvSpPr>
        <p:spPr>
          <a:xfrm>
            <a:off x="6412916" y="671152"/>
            <a:ext cx="275557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POLYGONS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or more connected vertices.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rgbClr val="598890"/>
                </a:solidFill>
                <a:latin typeface="Calibri"/>
                <a:ea typeface="Calibri"/>
                <a:cs typeface="Calibri"/>
                <a:sym typeface="Calibri"/>
              </a:rPr>
              <a:t>ex: country or state boundaries and lakes.</a:t>
            </a:r>
            <a:endParaRPr/>
          </a:p>
        </p:txBody>
      </p:sp>
      <p:grpSp>
        <p:nvGrpSpPr>
          <p:cNvPr id="141" name="Google Shape;141;p4"/>
          <p:cNvGrpSpPr/>
          <p:nvPr/>
        </p:nvGrpSpPr>
        <p:grpSpPr>
          <a:xfrm>
            <a:off x="6021031" y="4354101"/>
            <a:ext cx="391886" cy="381842"/>
            <a:chOff x="502364" y="562396"/>
            <a:chExt cx="391886" cy="381842"/>
          </a:xfrm>
        </p:grpSpPr>
        <p:sp>
          <p:nvSpPr>
            <p:cNvPr id="142" name="Google Shape;142;p4"/>
            <p:cNvSpPr/>
            <p:nvPr/>
          </p:nvSpPr>
          <p:spPr>
            <a:xfrm>
              <a:off x="502364" y="562396"/>
              <a:ext cx="391886" cy="38184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547464" y="5686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cxnSp>
        <p:nvCxnSpPr>
          <p:cNvPr id="144" name="Google Shape;144;p4"/>
          <p:cNvCxnSpPr/>
          <p:nvPr/>
        </p:nvCxnSpPr>
        <p:spPr>
          <a:xfrm>
            <a:off x="3322922" y="671152"/>
            <a:ext cx="0" cy="23537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4"/>
          <p:cNvCxnSpPr/>
          <p:nvPr/>
        </p:nvCxnSpPr>
        <p:spPr>
          <a:xfrm>
            <a:off x="5914483" y="572709"/>
            <a:ext cx="0" cy="23537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scatter chart&#10;&#10;Description automatically generated"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26" y="2180125"/>
            <a:ext cx="1908073" cy="195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5116627" y="2208454"/>
            <a:ext cx="646678" cy="510188"/>
          </a:xfrm>
          <a:custGeom>
            <a:rect b="b" l="l" r="r" t="t"/>
            <a:pathLst>
              <a:path extrusionOk="0" h="510188" w="646678">
                <a:moveTo>
                  <a:pt x="0" y="256188"/>
                </a:moveTo>
                <a:lnTo>
                  <a:pt x="646678" y="0"/>
                </a:lnTo>
                <a:lnTo>
                  <a:pt x="367278" y="510188"/>
                </a:lnTo>
                <a:lnTo>
                  <a:pt x="0" y="256188"/>
                </a:lnTo>
                <a:close/>
              </a:path>
            </a:pathLst>
          </a:custGeom>
          <a:solidFill>
            <a:srgbClr val="88D3E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600200" y="671152"/>
            <a:ext cx="2861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POINTS</a:t>
            </a:r>
            <a:r>
              <a:rPr b="1" lang="en-CH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Individual x, y locations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600">
                <a:solidFill>
                  <a:srgbClr val="598890"/>
                </a:solidFill>
                <a:latin typeface="Corbel"/>
                <a:ea typeface="Corbel"/>
                <a:cs typeface="Corbel"/>
                <a:sym typeface="Corbel"/>
              </a:rPr>
              <a:t>e.g. locations of trees, sampling sites, “centroids” of shapes</a:t>
            </a:r>
            <a:endParaRPr/>
          </a:p>
        </p:txBody>
      </p:sp>
      <p:grpSp>
        <p:nvGrpSpPr>
          <p:cNvPr id="153" name="Google Shape;153;p5"/>
          <p:cNvGrpSpPr/>
          <p:nvPr/>
        </p:nvGrpSpPr>
        <p:grpSpPr>
          <a:xfrm>
            <a:off x="4688162" y="671739"/>
            <a:ext cx="17219" cy="4275007"/>
            <a:chOff x="2890214" y="670209"/>
            <a:chExt cx="2869838" cy="4480200"/>
          </a:xfrm>
        </p:grpSpPr>
        <p:cxnSp>
          <p:nvCxnSpPr>
            <p:cNvPr id="154" name="Google Shape;154;p5"/>
            <p:cNvCxnSpPr/>
            <p:nvPr/>
          </p:nvCxnSpPr>
          <p:spPr>
            <a:xfrm>
              <a:off x="2890214" y="671152"/>
              <a:ext cx="0" cy="447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5760052" y="670209"/>
              <a:ext cx="0" cy="4480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6" name="Google Shape;156;p5"/>
          <p:cNvSpPr txBox="1"/>
          <p:nvPr/>
        </p:nvSpPr>
        <p:spPr>
          <a:xfrm>
            <a:off x="1600200" y="-4575"/>
            <a:ext cx="6391800" cy="585000"/>
          </a:xfrm>
          <a:prstGeom prst="rect">
            <a:avLst/>
          </a:prstGeom>
          <a:solidFill>
            <a:srgbClr val="59889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Common geometries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617052" y="671152"/>
            <a:ext cx="338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POLYGONS: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or more connected vertices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600">
                <a:solidFill>
                  <a:srgbClr val="598890"/>
                </a:solidFill>
                <a:latin typeface="Corbel"/>
                <a:ea typeface="Corbel"/>
                <a:cs typeface="Corbel"/>
                <a:sym typeface="Corbel"/>
              </a:rPr>
              <a:t>e.g. country or state boundaries, building boundaries, lakes</a:t>
            </a:r>
            <a:endParaRPr/>
          </a:p>
        </p:txBody>
      </p:sp>
      <p:pic>
        <p:nvPicPr>
          <p:cNvPr descr="Scatter chart&#10;&#10;Description automatically generated with medium confidence" id="158" name="Google Shape;158;p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3222176" y="3212951"/>
            <a:ext cx="1280435" cy="1320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map&#10;&#10;Description automatically generated" id="159" name="Google Shape;159;p5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6479273" y="3207770"/>
            <a:ext cx="1283029" cy="134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2038622" y="2452857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2645154" y="2223754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3064947" y="2482386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4054930" y="2335344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2053477" y="2302234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2673266" y="2080662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3077844" y="2345801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3492658" y="2172373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3518278" y="2548095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5"/>
          <p:cNvCxnSpPr>
            <a:stCxn id="170" idx="6"/>
            <a:endCxn id="171" idx="3"/>
          </p:cNvCxnSpPr>
          <p:nvPr/>
        </p:nvCxnSpPr>
        <p:spPr>
          <a:xfrm flipH="1" rot="10800000">
            <a:off x="5182009" y="2233701"/>
            <a:ext cx="521700" cy="1989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5"/>
          <p:cNvSpPr/>
          <p:nvPr/>
        </p:nvSpPr>
        <p:spPr>
          <a:xfrm rot="-1106097">
            <a:off x="5094196" y="2401789"/>
            <a:ext cx="90125" cy="90125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 rot="1440077">
            <a:off x="5700664" y="2172702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5447699" y="2653277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4867303" y="2217680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5701961" y="1991671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5339594" y="2707157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cxnSp>
        <p:nvCxnSpPr>
          <p:cNvPr id="176" name="Google Shape;176;p5"/>
          <p:cNvCxnSpPr>
            <a:stCxn id="172" idx="7"/>
          </p:cNvCxnSpPr>
          <p:nvPr/>
        </p:nvCxnSpPr>
        <p:spPr>
          <a:xfrm flipH="1" rot="10800000">
            <a:off x="5524519" y="2256357"/>
            <a:ext cx="204000" cy="4101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5"/>
          <p:cNvCxnSpPr>
            <a:stCxn id="172" idx="2"/>
            <a:endCxn id="170" idx="4"/>
          </p:cNvCxnSpPr>
          <p:nvPr/>
        </p:nvCxnSpPr>
        <p:spPr>
          <a:xfrm rot="10800000">
            <a:off x="5153399" y="2489477"/>
            <a:ext cx="294300" cy="2088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5"/>
          <p:cNvSpPr/>
          <p:nvPr/>
        </p:nvSpPr>
        <p:spPr>
          <a:xfrm>
            <a:off x="6470649" y="1914001"/>
            <a:ext cx="980145" cy="984072"/>
          </a:xfrm>
          <a:custGeom>
            <a:rect b="b" l="l" r="r" t="t"/>
            <a:pathLst>
              <a:path extrusionOk="0" h="984072" w="980145">
                <a:moveTo>
                  <a:pt x="428717" y="65688"/>
                </a:moveTo>
                <a:lnTo>
                  <a:pt x="916645" y="0"/>
                </a:lnTo>
                <a:lnTo>
                  <a:pt x="692150" y="361772"/>
                </a:lnTo>
                <a:lnTo>
                  <a:pt x="980145" y="637188"/>
                </a:lnTo>
                <a:lnTo>
                  <a:pt x="565150" y="984072"/>
                </a:lnTo>
                <a:lnTo>
                  <a:pt x="0" y="526872"/>
                </a:lnTo>
                <a:lnTo>
                  <a:pt x="428717" y="65688"/>
                </a:lnTo>
                <a:close/>
              </a:path>
            </a:pathLst>
          </a:custGeom>
          <a:solidFill>
            <a:srgbClr val="88D3E0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5"/>
          <p:cNvCxnSpPr>
            <a:stCxn id="180" idx="6"/>
            <a:endCxn id="181" idx="3"/>
          </p:cNvCxnSpPr>
          <p:nvPr/>
        </p:nvCxnSpPr>
        <p:spPr>
          <a:xfrm flipH="1" rot="10800000">
            <a:off x="6520324" y="2005316"/>
            <a:ext cx="338700" cy="4032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5"/>
          <p:cNvSpPr/>
          <p:nvPr/>
        </p:nvSpPr>
        <p:spPr>
          <a:xfrm rot="-1106097">
            <a:off x="6432511" y="2377704"/>
            <a:ext cx="90125" cy="90125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 rot="1440077">
            <a:off x="6856116" y="1944193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7011620" y="2807781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5"/>
          <p:cNvCxnSpPr>
            <a:stCxn id="182" idx="7"/>
          </p:cNvCxnSpPr>
          <p:nvPr/>
        </p:nvCxnSpPr>
        <p:spPr>
          <a:xfrm flipH="1" rot="10800000">
            <a:off x="7088440" y="2539861"/>
            <a:ext cx="324300" cy="2811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5"/>
          <p:cNvCxnSpPr>
            <a:stCxn id="182" idx="2"/>
            <a:endCxn id="180" idx="4"/>
          </p:cNvCxnSpPr>
          <p:nvPr/>
        </p:nvCxnSpPr>
        <p:spPr>
          <a:xfrm rot="10800000">
            <a:off x="6491720" y="2465481"/>
            <a:ext cx="519900" cy="3873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5"/>
          <p:cNvCxnSpPr>
            <a:stCxn id="181" idx="7"/>
            <a:endCxn id="186" idx="3"/>
          </p:cNvCxnSpPr>
          <p:nvPr/>
        </p:nvCxnSpPr>
        <p:spPr>
          <a:xfrm flipH="1" rot="10800000">
            <a:off x="6943108" y="1933461"/>
            <a:ext cx="386700" cy="396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5"/>
          <p:cNvSpPr/>
          <p:nvPr/>
        </p:nvSpPr>
        <p:spPr>
          <a:xfrm rot="1440077">
            <a:off x="7326679" y="1872444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5"/>
          <p:cNvCxnSpPr>
            <a:stCxn id="186" idx="4"/>
            <a:endCxn id="188" idx="3"/>
          </p:cNvCxnSpPr>
          <p:nvPr/>
        </p:nvCxnSpPr>
        <p:spPr>
          <a:xfrm flipH="1">
            <a:off x="7148469" y="1958534"/>
            <a:ext cx="204900" cy="3138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5"/>
          <p:cNvSpPr/>
          <p:nvPr/>
        </p:nvSpPr>
        <p:spPr>
          <a:xfrm rot="1440077">
            <a:off x="7145413" y="2211318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 rot="1440077">
            <a:off x="7384631" y="2496394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5"/>
          <p:cNvCxnSpPr>
            <a:stCxn id="188" idx="5"/>
            <a:endCxn id="189" idx="1"/>
          </p:cNvCxnSpPr>
          <p:nvPr/>
        </p:nvCxnSpPr>
        <p:spPr>
          <a:xfrm>
            <a:off x="7206525" y="2298311"/>
            <a:ext cx="207000" cy="2010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5"/>
          <p:cNvSpPr txBox="1"/>
          <p:nvPr/>
        </p:nvSpPr>
        <p:spPr>
          <a:xfrm>
            <a:off x="1600200" y="3503678"/>
            <a:ext cx="161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5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Example: map with centroids of African capitals</a:t>
            </a:r>
            <a:endParaRPr sz="1500"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4890950" y="3503678"/>
            <a:ext cx="166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5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Example: map of African country borders</a:t>
            </a:r>
            <a:endParaRPr sz="1500"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6715049" y="4843417"/>
            <a:ext cx="1276867" cy="215444"/>
            <a:chOff x="7854895" y="4934880"/>
            <a:chExt cx="1276867" cy="215444"/>
          </a:xfrm>
        </p:grpSpPr>
        <p:sp>
          <p:nvSpPr>
            <p:cNvPr id="194" name="Google Shape;194;p5"/>
            <p:cNvSpPr/>
            <p:nvPr/>
          </p:nvSpPr>
          <p:spPr>
            <a:xfrm>
              <a:off x="7903967" y="4958289"/>
              <a:ext cx="1227795" cy="174645"/>
            </a:xfrm>
            <a:prstGeom prst="rect">
              <a:avLst/>
            </a:prstGeom>
            <a:solidFill>
              <a:srgbClr val="84CCDB">
                <a:alpha val="12156"/>
              </a:srgbClr>
            </a:solidFill>
            <a:ln cap="flat" cmpd="sng" w="9525">
              <a:solidFill>
                <a:srgbClr val="5988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, icon&#10;&#10;Description automatically generated" id="195" name="Google Shape;19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61686" y="4980046"/>
              <a:ext cx="246930" cy="1251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5"/>
            <p:cNvSpPr txBox="1"/>
            <p:nvPr/>
          </p:nvSpPr>
          <p:spPr>
            <a:xfrm>
              <a:off x="7854895" y="4934880"/>
              <a:ext cx="107593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 </a:t>
              </a:r>
              <a:r>
                <a:rPr b="1" lang="en-CH" sz="800">
                  <a:solidFill>
                    <a:srgbClr val="598890"/>
                  </a:solidFill>
                  <a:latin typeface="Corbel"/>
                  <a:ea typeface="Corbel"/>
                  <a:cs typeface="Corbel"/>
                  <a:sym typeface="Corbel"/>
                </a:rPr>
                <a:t>GRAPH</a:t>
              </a:r>
              <a:r>
                <a:rPr b="1" lang="en-CH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Courses</a:t>
              </a:r>
              <a:endParaRPr/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1600200" y="5038075"/>
            <a:ext cx="6400800" cy="108600"/>
          </a:xfrm>
          <a:prstGeom prst="rect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gfe2cb065d8_0_0"/>
          <p:cNvGrpSpPr/>
          <p:nvPr/>
        </p:nvGrpSpPr>
        <p:grpSpPr>
          <a:xfrm>
            <a:off x="2989863" y="671175"/>
            <a:ext cx="2869838" cy="4275007"/>
            <a:chOff x="2890214" y="670209"/>
            <a:chExt cx="2869838" cy="4480200"/>
          </a:xfrm>
        </p:grpSpPr>
        <p:cxnSp>
          <p:nvCxnSpPr>
            <p:cNvPr id="203" name="Google Shape;203;gfe2cb065d8_0_0"/>
            <p:cNvCxnSpPr/>
            <p:nvPr/>
          </p:nvCxnSpPr>
          <p:spPr>
            <a:xfrm>
              <a:off x="2890214" y="671152"/>
              <a:ext cx="0" cy="4472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gfe2cb065d8_0_0"/>
            <p:cNvCxnSpPr/>
            <p:nvPr/>
          </p:nvCxnSpPr>
          <p:spPr>
            <a:xfrm>
              <a:off x="5760052" y="670209"/>
              <a:ext cx="0" cy="4480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5" name="Google Shape;205;gfe2cb065d8_0_0"/>
          <p:cNvSpPr/>
          <p:nvPr/>
        </p:nvSpPr>
        <p:spPr>
          <a:xfrm>
            <a:off x="6259627" y="2208454"/>
            <a:ext cx="646678" cy="510188"/>
          </a:xfrm>
          <a:custGeom>
            <a:rect b="b" l="l" r="r" t="t"/>
            <a:pathLst>
              <a:path extrusionOk="0" h="510188" w="646678">
                <a:moveTo>
                  <a:pt x="0" y="256188"/>
                </a:moveTo>
                <a:lnTo>
                  <a:pt x="646678" y="0"/>
                </a:lnTo>
                <a:lnTo>
                  <a:pt x="367278" y="510188"/>
                </a:lnTo>
                <a:lnTo>
                  <a:pt x="0" y="256188"/>
                </a:lnTo>
                <a:close/>
              </a:path>
            </a:pathLst>
          </a:custGeom>
          <a:solidFill>
            <a:srgbClr val="88D3E0">
              <a:alpha val="427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fe2cb065d8_0_0"/>
          <p:cNvCxnSpPr>
            <a:stCxn id="207" idx="6"/>
            <a:endCxn id="208" idx="3"/>
          </p:cNvCxnSpPr>
          <p:nvPr/>
        </p:nvCxnSpPr>
        <p:spPr>
          <a:xfrm flipH="1" rot="10800000">
            <a:off x="3575440" y="2335013"/>
            <a:ext cx="521700" cy="1989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fe2cb065d8_0_0"/>
          <p:cNvSpPr txBox="1"/>
          <p:nvPr/>
        </p:nvSpPr>
        <p:spPr>
          <a:xfrm>
            <a:off x="0" y="671152"/>
            <a:ext cx="2861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POINTS</a:t>
            </a:r>
            <a:r>
              <a:rPr b="1" lang="en-CH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Individual x, y locations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600">
                <a:solidFill>
                  <a:srgbClr val="598890"/>
                </a:solidFill>
                <a:latin typeface="Corbel"/>
                <a:ea typeface="Corbel"/>
                <a:cs typeface="Corbel"/>
                <a:sym typeface="Corbel"/>
              </a:rPr>
              <a:t>e.g. locations of trees, sampling sites, “centroids” of shapes</a:t>
            </a:r>
            <a:endParaRPr/>
          </a:p>
        </p:txBody>
      </p:sp>
      <p:sp>
        <p:nvSpPr>
          <p:cNvPr id="210" name="Google Shape;210;gfe2cb065d8_0_0"/>
          <p:cNvSpPr txBox="1"/>
          <p:nvPr/>
        </p:nvSpPr>
        <p:spPr>
          <a:xfrm>
            <a:off x="0" y="-4566"/>
            <a:ext cx="9144000" cy="585000"/>
          </a:xfrm>
          <a:prstGeom prst="rect">
            <a:avLst/>
          </a:prstGeom>
          <a:solidFill>
            <a:srgbClr val="59889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Common geometries</a:t>
            </a:r>
            <a:endParaRPr/>
          </a:p>
        </p:txBody>
      </p:sp>
      <p:sp>
        <p:nvSpPr>
          <p:cNvPr id="211" name="Google Shape;211;gfe2cb065d8_0_0"/>
          <p:cNvSpPr txBox="1"/>
          <p:nvPr/>
        </p:nvSpPr>
        <p:spPr>
          <a:xfrm>
            <a:off x="2989864" y="671152"/>
            <a:ext cx="2892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LINES: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or more connected points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600">
                <a:solidFill>
                  <a:srgbClr val="598890"/>
                </a:solidFill>
                <a:latin typeface="Corbel"/>
                <a:ea typeface="Corbel"/>
                <a:cs typeface="Corbel"/>
                <a:sym typeface="Corbel"/>
              </a:rPr>
              <a:t>e.g. roads, rivers, utility lines for electricity or water</a:t>
            </a:r>
            <a:endParaRPr/>
          </a:p>
        </p:txBody>
      </p:sp>
      <p:sp>
        <p:nvSpPr>
          <p:cNvPr id="212" name="Google Shape;212;gfe2cb065d8_0_0"/>
          <p:cNvSpPr txBox="1"/>
          <p:nvPr/>
        </p:nvSpPr>
        <p:spPr>
          <a:xfrm>
            <a:off x="5760052" y="671152"/>
            <a:ext cx="338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POLYGONS: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or more connected vertices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600">
                <a:solidFill>
                  <a:srgbClr val="598890"/>
                </a:solidFill>
                <a:latin typeface="Corbel"/>
                <a:ea typeface="Corbel"/>
                <a:cs typeface="Corbel"/>
                <a:sym typeface="Corbel"/>
              </a:rPr>
              <a:t>e.g. country or state boundaries, building boundaries, lakes</a:t>
            </a:r>
            <a:endParaRPr/>
          </a:p>
        </p:txBody>
      </p:sp>
      <p:pic>
        <p:nvPicPr>
          <p:cNvPr descr="Scatter chart&#10;&#10;Description automatically generated with medium confidence" id="213" name="Google Shape;213;gfe2cb065d8_0_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1621976" y="3212951"/>
            <a:ext cx="1280435" cy="1320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drawing of a tree&#10;&#10;Description automatically generated with medium confidence" id="214" name="Google Shape;214;gfe2cb065d8_0_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4489709" y="3210748"/>
            <a:ext cx="1206372" cy="132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map&#10;&#10;Description automatically generated" id="215" name="Google Shape;215;gfe2cb065d8_0_0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>
            <a:off x="7622273" y="3207770"/>
            <a:ext cx="1283029" cy="134220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fe2cb065d8_0_0"/>
          <p:cNvSpPr/>
          <p:nvPr/>
        </p:nvSpPr>
        <p:spPr>
          <a:xfrm>
            <a:off x="438422" y="2452857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fe2cb065d8_0_0"/>
          <p:cNvSpPr/>
          <p:nvPr/>
        </p:nvSpPr>
        <p:spPr>
          <a:xfrm>
            <a:off x="1044954" y="2223754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fe2cb065d8_0_0"/>
          <p:cNvSpPr/>
          <p:nvPr/>
        </p:nvSpPr>
        <p:spPr>
          <a:xfrm>
            <a:off x="1464747" y="2482386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e2cb065d8_0_0"/>
          <p:cNvSpPr/>
          <p:nvPr/>
        </p:nvSpPr>
        <p:spPr>
          <a:xfrm>
            <a:off x="2454730" y="2335344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fe2cb065d8_0_0"/>
          <p:cNvSpPr txBox="1"/>
          <p:nvPr/>
        </p:nvSpPr>
        <p:spPr>
          <a:xfrm>
            <a:off x="453277" y="2302234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221" name="Google Shape;221;gfe2cb065d8_0_0"/>
          <p:cNvSpPr txBox="1"/>
          <p:nvPr/>
        </p:nvSpPr>
        <p:spPr>
          <a:xfrm>
            <a:off x="1073066" y="2080662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222" name="Google Shape;222;gfe2cb065d8_0_0"/>
          <p:cNvSpPr txBox="1"/>
          <p:nvPr/>
        </p:nvSpPr>
        <p:spPr>
          <a:xfrm>
            <a:off x="1477644" y="2345801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207" name="Google Shape;207;gfe2cb065d8_0_0"/>
          <p:cNvSpPr/>
          <p:nvPr/>
        </p:nvSpPr>
        <p:spPr>
          <a:xfrm rot="-1106097">
            <a:off x="3487627" y="2503101"/>
            <a:ext cx="90125" cy="90125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fe2cb065d8_0_0"/>
          <p:cNvSpPr/>
          <p:nvPr/>
        </p:nvSpPr>
        <p:spPr>
          <a:xfrm rot="1440077">
            <a:off x="4094095" y="2274014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e2cb065d8_0_0"/>
          <p:cNvSpPr txBox="1"/>
          <p:nvPr/>
        </p:nvSpPr>
        <p:spPr>
          <a:xfrm>
            <a:off x="3380108" y="2273534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224" name="Google Shape;224;gfe2cb065d8_0_0"/>
          <p:cNvSpPr txBox="1"/>
          <p:nvPr/>
        </p:nvSpPr>
        <p:spPr>
          <a:xfrm>
            <a:off x="4095392" y="2092983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225" name="Google Shape;225;gfe2cb065d8_0_0"/>
          <p:cNvSpPr/>
          <p:nvPr/>
        </p:nvSpPr>
        <p:spPr>
          <a:xfrm>
            <a:off x="1892458" y="2172373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fe2cb065d8_0_0"/>
          <p:cNvSpPr/>
          <p:nvPr/>
        </p:nvSpPr>
        <p:spPr>
          <a:xfrm>
            <a:off x="1918078" y="2548095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gfe2cb065d8_0_0"/>
          <p:cNvGrpSpPr/>
          <p:nvPr/>
        </p:nvGrpSpPr>
        <p:grpSpPr>
          <a:xfrm>
            <a:off x="4699219" y="2031473"/>
            <a:ext cx="806197" cy="884435"/>
            <a:chOff x="4687125" y="1383934"/>
            <a:chExt cx="806197" cy="884435"/>
          </a:xfrm>
        </p:grpSpPr>
        <p:sp>
          <p:nvSpPr>
            <p:cNvPr id="228" name="Google Shape;228;gfe2cb065d8_0_0"/>
            <p:cNvSpPr/>
            <p:nvPr/>
          </p:nvSpPr>
          <p:spPr>
            <a:xfrm rot="1440077">
              <a:off x="5166711" y="1398344"/>
              <a:ext cx="89980" cy="8998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fe2cb065d8_0_0"/>
            <p:cNvSpPr/>
            <p:nvPr/>
          </p:nvSpPr>
          <p:spPr>
            <a:xfrm>
              <a:off x="5403322" y="1726546"/>
              <a:ext cx="90000" cy="90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fe2cb065d8_0_0"/>
            <p:cNvSpPr/>
            <p:nvPr/>
          </p:nvSpPr>
          <p:spPr>
            <a:xfrm>
              <a:off x="5383181" y="2178369"/>
              <a:ext cx="90000" cy="90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gfe2cb065d8_0_0"/>
            <p:cNvCxnSpPr>
              <a:stCxn id="229" idx="0"/>
              <a:endCxn id="228" idx="6"/>
            </p:cNvCxnSpPr>
            <p:nvPr/>
          </p:nvCxnSpPr>
          <p:spPr>
            <a:xfrm rot="10800000">
              <a:off x="5252722" y="1461646"/>
              <a:ext cx="195600" cy="264900"/>
            </a:xfrm>
            <a:prstGeom prst="straightConnector1">
              <a:avLst/>
            </a:prstGeom>
            <a:noFill/>
            <a:ln cap="rnd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gfe2cb065d8_0_0"/>
            <p:cNvCxnSpPr>
              <a:stCxn id="230" idx="0"/>
              <a:endCxn id="229" idx="4"/>
            </p:cNvCxnSpPr>
            <p:nvPr/>
          </p:nvCxnSpPr>
          <p:spPr>
            <a:xfrm flipH="1" rot="10800000">
              <a:off x="5428181" y="1816569"/>
              <a:ext cx="20100" cy="361800"/>
            </a:xfrm>
            <a:prstGeom prst="straightConnector1">
              <a:avLst/>
            </a:prstGeom>
            <a:noFill/>
            <a:ln cap="rnd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gfe2cb065d8_0_0"/>
            <p:cNvSpPr/>
            <p:nvPr/>
          </p:nvSpPr>
          <p:spPr>
            <a:xfrm rot="1440077">
              <a:off x="4701535" y="1402120"/>
              <a:ext cx="89980" cy="8998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" name="Google Shape;234;gfe2cb065d8_0_0"/>
            <p:cNvCxnSpPr>
              <a:stCxn id="228" idx="2"/>
              <a:endCxn id="233" idx="7"/>
            </p:cNvCxnSpPr>
            <p:nvPr/>
          </p:nvCxnSpPr>
          <p:spPr>
            <a:xfrm flipH="1">
              <a:off x="4788401" y="1425034"/>
              <a:ext cx="382200" cy="6000"/>
            </a:xfrm>
            <a:prstGeom prst="straightConnector1">
              <a:avLst/>
            </a:prstGeom>
            <a:noFill/>
            <a:ln cap="rnd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35" name="Google Shape;235;gfe2cb065d8_0_0"/>
          <p:cNvCxnSpPr>
            <a:stCxn id="236" idx="6"/>
            <a:endCxn id="237" idx="3"/>
          </p:cNvCxnSpPr>
          <p:nvPr/>
        </p:nvCxnSpPr>
        <p:spPr>
          <a:xfrm flipH="1" rot="10800000">
            <a:off x="6325009" y="2233701"/>
            <a:ext cx="521700" cy="1989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gfe2cb065d8_0_0"/>
          <p:cNvSpPr/>
          <p:nvPr/>
        </p:nvSpPr>
        <p:spPr>
          <a:xfrm rot="-1106097">
            <a:off x="6237196" y="2401789"/>
            <a:ext cx="90125" cy="90125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fe2cb065d8_0_0"/>
          <p:cNvSpPr/>
          <p:nvPr/>
        </p:nvSpPr>
        <p:spPr>
          <a:xfrm rot="1440077">
            <a:off x="6843664" y="2172702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fe2cb065d8_0_0"/>
          <p:cNvSpPr/>
          <p:nvPr/>
        </p:nvSpPr>
        <p:spPr>
          <a:xfrm>
            <a:off x="6590699" y="2653277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fe2cb065d8_0_0"/>
          <p:cNvSpPr txBox="1"/>
          <p:nvPr/>
        </p:nvSpPr>
        <p:spPr>
          <a:xfrm>
            <a:off x="6010303" y="2217680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240" name="Google Shape;240;gfe2cb065d8_0_0"/>
          <p:cNvSpPr txBox="1"/>
          <p:nvPr/>
        </p:nvSpPr>
        <p:spPr>
          <a:xfrm>
            <a:off x="6844961" y="1991671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sp>
        <p:nvSpPr>
          <p:cNvPr id="241" name="Google Shape;241;gfe2cb065d8_0_0"/>
          <p:cNvSpPr txBox="1"/>
          <p:nvPr/>
        </p:nvSpPr>
        <p:spPr>
          <a:xfrm>
            <a:off x="6482594" y="2707157"/>
            <a:ext cx="3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endParaRPr/>
          </a:p>
        </p:txBody>
      </p:sp>
      <p:cxnSp>
        <p:nvCxnSpPr>
          <p:cNvPr id="242" name="Google Shape;242;gfe2cb065d8_0_0"/>
          <p:cNvCxnSpPr>
            <a:stCxn id="238" idx="7"/>
          </p:cNvCxnSpPr>
          <p:nvPr/>
        </p:nvCxnSpPr>
        <p:spPr>
          <a:xfrm flipH="1" rot="10800000">
            <a:off x="6667519" y="2256357"/>
            <a:ext cx="204000" cy="4101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fe2cb065d8_0_0"/>
          <p:cNvCxnSpPr>
            <a:stCxn id="238" idx="2"/>
            <a:endCxn id="236" idx="4"/>
          </p:cNvCxnSpPr>
          <p:nvPr/>
        </p:nvCxnSpPr>
        <p:spPr>
          <a:xfrm rot="10800000">
            <a:off x="6296399" y="2489477"/>
            <a:ext cx="294300" cy="2088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gfe2cb065d8_0_0"/>
          <p:cNvSpPr/>
          <p:nvPr/>
        </p:nvSpPr>
        <p:spPr>
          <a:xfrm>
            <a:off x="7613649" y="1914001"/>
            <a:ext cx="980145" cy="984072"/>
          </a:xfrm>
          <a:custGeom>
            <a:rect b="b" l="l" r="r" t="t"/>
            <a:pathLst>
              <a:path extrusionOk="0" h="984072" w="980145">
                <a:moveTo>
                  <a:pt x="428717" y="65688"/>
                </a:moveTo>
                <a:lnTo>
                  <a:pt x="916645" y="0"/>
                </a:lnTo>
                <a:lnTo>
                  <a:pt x="692150" y="361772"/>
                </a:lnTo>
                <a:lnTo>
                  <a:pt x="980145" y="637188"/>
                </a:lnTo>
                <a:lnTo>
                  <a:pt x="565150" y="984072"/>
                </a:lnTo>
                <a:lnTo>
                  <a:pt x="0" y="526872"/>
                </a:lnTo>
                <a:lnTo>
                  <a:pt x="428717" y="65688"/>
                </a:lnTo>
                <a:close/>
              </a:path>
            </a:pathLst>
          </a:custGeom>
          <a:solidFill>
            <a:srgbClr val="88D3E0">
              <a:alpha val="427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gfe2cb065d8_0_0"/>
          <p:cNvCxnSpPr>
            <a:stCxn id="246" idx="6"/>
            <a:endCxn id="247" idx="3"/>
          </p:cNvCxnSpPr>
          <p:nvPr/>
        </p:nvCxnSpPr>
        <p:spPr>
          <a:xfrm flipH="1" rot="10800000">
            <a:off x="7663324" y="2005316"/>
            <a:ext cx="338700" cy="4032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fe2cb065d8_0_0"/>
          <p:cNvSpPr/>
          <p:nvPr/>
        </p:nvSpPr>
        <p:spPr>
          <a:xfrm rot="-1106097">
            <a:off x="7575511" y="2377704"/>
            <a:ext cx="90125" cy="90125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fe2cb065d8_0_0"/>
          <p:cNvSpPr/>
          <p:nvPr/>
        </p:nvSpPr>
        <p:spPr>
          <a:xfrm rot="1440077">
            <a:off x="7999116" y="1944193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fe2cb065d8_0_0"/>
          <p:cNvSpPr/>
          <p:nvPr/>
        </p:nvSpPr>
        <p:spPr>
          <a:xfrm>
            <a:off x="8154620" y="2807781"/>
            <a:ext cx="90000" cy="9000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gfe2cb065d8_0_0"/>
          <p:cNvCxnSpPr>
            <a:stCxn id="248" idx="7"/>
          </p:cNvCxnSpPr>
          <p:nvPr/>
        </p:nvCxnSpPr>
        <p:spPr>
          <a:xfrm flipH="1" rot="10800000">
            <a:off x="8231440" y="2539861"/>
            <a:ext cx="324300" cy="2811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fe2cb065d8_0_0"/>
          <p:cNvCxnSpPr>
            <a:stCxn id="248" idx="2"/>
            <a:endCxn id="246" idx="4"/>
          </p:cNvCxnSpPr>
          <p:nvPr/>
        </p:nvCxnSpPr>
        <p:spPr>
          <a:xfrm rot="10800000">
            <a:off x="7634720" y="2465481"/>
            <a:ext cx="519900" cy="3873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gfe2cb065d8_0_0"/>
          <p:cNvCxnSpPr>
            <a:stCxn id="247" idx="7"/>
            <a:endCxn id="252" idx="3"/>
          </p:cNvCxnSpPr>
          <p:nvPr/>
        </p:nvCxnSpPr>
        <p:spPr>
          <a:xfrm flipH="1" rot="10800000">
            <a:off x="8086108" y="1933461"/>
            <a:ext cx="386700" cy="396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fe2cb065d8_0_0"/>
          <p:cNvSpPr/>
          <p:nvPr/>
        </p:nvSpPr>
        <p:spPr>
          <a:xfrm rot="1440077">
            <a:off x="8469679" y="1872444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gfe2cb065d8_0_0"/>
          <p:cNvCxnSpPr>
            <a:stCxn id="252" idx="4"/>
            <a:endCxn id="254" idx="3"/>
          </p:cNvCxnSpPr>
          <p:nvPr/>
        </p:nvCxnSpPr>
        <p:spPr>
          <a:xfrm flipH="1">
            <a:off x="8291469" y="1958534"/>
            <a:ext cx="204900" cy="3138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gfe2cb065d8_0_0"/>
          <p:cNvSpPr/>
          <p:nvPr/>
        </p:nvSpPr>
        <p:spPr>
          <a:xfrm rot="1440077">
            <a:off x="8288413" y="2211318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fe2cb065d8_0_0"/>
          <p:cNvSpPr/>
          <p:nvPr/>
        </p:nvSpPr>
        <p:spPr>
          <a:xfrm rot="1440077">
            <a:off x="8527631" y="2496394"/>
            <a:ext cx="89980" cy="89980"/>
          </a:xfrm>
          <a:prstGeom prst="ellipse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gfe2cb065d8_0_0"/>
          <p:cNvCxnSpPr>
            <a:stCxn id="254" idx="5"/>
            <a:endCxn id="255" idx="1"/>
          </p:cNvCxnSpPr>
          <p:nvPr/>
        </p:nvCxnSpPr>
        <p:spPr>
          <a:xfrm>
            <a:off x="8349525" y="2298311"/>
            <a:ext cx="207000" cy="201000"/>
          </a:xfrm>
          <a:prstGeom prst="straightConnector1">
            <a:avLst/>
          </a:prstGeom>
          <a:noFill/>
          <a:ln cap="rnd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gfe2cb065d8_0_0"/>
          <p:cNvSpPr txBox="1"/>
          <p:nvPr/>
        </p:nvSpPr>
        <p:spPr>
          <a:xfrm>
            <a:off x="0" y="3503678"/>
            <a:ext cx="161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5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Example: map with centroids of African capitals</a:t>
            </a:r>
            <a:endParaRPr sz="1500"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gfe2cb065d8_0_0"/>
          <p:cNvSpPr txBox="1"/>
          <p:nvPr/>
        </p:nvSpPr>
        <p:spPr>
          <a:xfrm>
            <a:off x="3035851" y="3503678"/>
            <a:ext cx="1579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5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Example: map of some African highways</a:t>
            </a:r>
            <a:endParaRPr sz="1500"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gfe2cb065d8_0_0"/>
          <p:cNvSpPr txBox="1"/>
          <p:nvPr/>
        </p:nvSpPr>
        <p:spPr>
          <a:xfrm>
            <a:off x="6033950" y="3503678"/>
            <a:ext cx="166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5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Example: map of African country borders</a:t>
            </a:r>
            <a:endParaRPr sz="1500"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0" name="Google Shape;260;gfe2cb065d8_0_0"/>
          <p:cNvGrpSpPr/>
          <p:nvPr/>
        </p:nvGrpSpPr>
        <p:grpSpPr>
          <a:xfrm>
            <a:off x="7858049" y="4843417"/>
            <a:ext cx="1276972" cy="215400"/>
            <a:chOff x="7854895" y="4934880"/>
            <a:chExt cx="1276972" cy="215400"/>
          </a:xfrm>
        </p:grpSpPr>
        <p:sp>
          <p:nvSpPr>
            <p:cNvPr id="261" name="Google Shape;261;gfe2cb065d8_0_0"/>
            <p:cNvSpPr/>
            <p:nvPr/>
          </p:nvSpPr>
          <p:spPr>
            <a:xfrm>
              <a:off x="7903967" y="4958289"/>
              <a:ext cx="1227900" cy="174600"/>
            </a:xfrm>
            <a:prstGeom prst="rect">
              <a:avLst/>
            </a:prstGeom>
            <a:solidFill>
              <a:srgbClr val="84CCDB">
                <a:alpha val="12160"/>
              </a:srgbClr>
            </a:solidFill>
            <a:ln cap="flat" cmpd="sng" w="9525">
              <a:solidFill>
                <a:srgbClr val="5988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, icon&#10;&#10;Description automatically generated" id="262" name="Google Shape;262;gfe2cb065d8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61686" y="4980046"/>
              <a:ext cx="246930" cy="1251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gfe2cb065d8_0_0"/>
            <p:cNvSpPr txBox="1"/>
            <p:nvPr/>
          </p:nvSpPr>
          <p:spPr>
            <a:xfrm>
              <a:off x="7854895" y="4934880"/>
              <a:ext cx="1075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 </a:t>
              </a:r>
              <a:r>
                <a:rPr b="1" lang="en-CH" sz="800">
                  <a:solidFill>
                    <a:srgbClr val="598890"/>
                  </a:solidFill>
                  <a:latin typeface="Corbel"/>
                  <a:ea typeface="Corbel"/>
                  <a:cs typeface="Corbel"/>
                  <a:sym typeface="Corbel"/>
                </a:rPr>
                <a:t>GRAPH</a:t>
              </a:r>
              <a:r>
                <a:rPr b="1" lang="en-CH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Courses</a:t>
              </a:r>
              <a:endParaRPr/>
            </a:p>
          </p:txBody>
        </p:sp>
      </p:grpSp>
      <p:sp>
        <p:nvSpPr>
          <p:cNvPr id="264" name="Google Shape;264;gfe2cb065d8_0_0"/>
          <p:cNvSpPr/>
          <p:nvPr/>
        </p:nvSpPr>
        <p:spPr>
          <a:xfrm>
            <a:off x="0" y="5038086"/>
            <a:ext cx="9144000" cy="108600"/>
          </a:xfrm>
          <a:prstGeom prst="rect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/>
          <p:nvPr/>
        </p:nvSpPr>
        <p:spPr>
          <a:xfrm>
            <a:off x="4433884" y="962902"/>
            <a:ext cx="4701032" cy="400110"/>
          </a:xfrm>
          <a:prstGeom prst="rect">
            <a:avLst/>
          </a:prstGeom>
          <a:solidFill>
            <a:srgbClr val="59889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Bounding box</a:t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0" y="5038086"/>
            <a:ext cx="9144000" cy="108495"/>
          </a:xfrm>
          <a:prstGeom prst="rect">
            <a:avLst/>
          </a:prstGeom>
          <a:solidFill>
            <a:srgbClr val="598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4454334" y="1395720"/>
            <a:ext cx="47010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smallest rectangle that can surround the features of a map object.</a:t>
            </a:r>
            <a:endParaRPr/>
          </a:p>
        </p:txBody>
      </p:sp>
      <p:sp>
        <p:nvSpPr>
          <p:cNvPr id="273" name="Google Shape;273;p6"/>
          <p:cNvSpPr txBox="1"/>
          <p:nvPr/>
        </p:nvSpPr>
        <p:spPr>
          <a:xfrm>
            <a:off x="4454334" y="4186006"/>
            <a:ext cx="4743167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Turkey the bounding box can be written as: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4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xmin: 25.66        ymin: 35.82        xmax: 44.82        ymax: 42.11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05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(East and North are positive coordinates)</a:t>
            </a:r>
            <a:endParaRPr/>
          </a:p>
        </p:txBody>
      </p:sp>
      <p:grpSp>
        <p:nvGrpSpPr>
          <p:cNvPr id="274" name="Google Shape;274;p6"/>
          <p:cNvGrpSpPr/>
          <p:nvPr/>
        </p:nvGrpSpPr>
        <p:grpSpPr>
          <a:xfrm>
            <a:off x="4433884" y="1977781"/>
            <a:ext cx="4716942" cy="2049017"/>
            <a:chOff x="4393034" y="1913484"/>
            <a:chExt cx="5069440" cy="2049017"/>
          </a:xfrm>
        </p:grpSpPr>
        <p:pic>
          <p:nvPicPr>
            <p:cNvPr descr="Icon&#10;&#10;Description automatically generated" id="275" name="Google Shape;27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6794" y="2369522"/>
              <a:ext cx="2436170" cy="1120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" name="Google Shape;276;p6"/>
            <p:cNvGrpSpPr/>
            <p:nvPr/>
          </p:nvGrpSpPr>
          <p:grpSpPr>
            <a:xfrm>
              <a:off x="5616794" y="2369520"/>
              <a:ext cx="2436170" cy="1145477"/>
              <a:chOff x="5355772" y="2138183"/>
              <a:chExt cx="2633197" cy="1622545"/>
            </a:xfrm>
          </p:grpSpPr>
          <p:cxnSp>
            <p:nvCxnSpPr>
              <p:cNvPr id="277" name="Google Shape;277;p6"/>
              <p:cNvCxnSpPr/>
              <p:nvPr/>
            </p:nvCxnSpPr>
            <p:spPr>
              <a:xfrm>
                <a:off x="5355772" y="2138183"/>
                <a:ext cx="0" cy="162254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C74C5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7988969" y="2138183"/>
                <a:ext cx="0" cy="162254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C74C5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9" name="Google Shape;279;p6"/>
            <p:cNvCxnSpPr/>
            <p:nvPr/>
          </p:nvCxnSpPr>
          <p:spPr>
            <a:xfrm>
              <a:off x="5616794" y="2369522"/>
              <a:ext cx="2436169" cy="0"/>
            </a:xfrm>
            <a:prstGeom prst="straightConnector1">
              <a:avLst/>
            </a:prstGeom>
            <a:noFill/>
            <a:ln cap="flat" cmpd="sng" w="28575">
              <a:solidFill>
                <a:srgbClr val="DC8701"/>
              </a:solidFill>
              <a:prstDash val="lgDash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5616794" y="3490002"/>
              <a:ext cx="2436169" cy="0"/>
            </a:xfrm>
            <a:prstGeom prst="straightConnector1">
              <a:avLst/>
            </a:prstGeom>
            <a:noFill/>
            <a:ln cap="flat" cmpd="sng" w="28575">
              <a:solidFill>
                <a:srgbClr val="DC8701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281" name="Google Shape;281;p6"/>
            <p:cNvSpPr/>
            <p:nvPr/>
          </p:nvSpPr>
          <p:spPr>
            <a:xfrm>
              <a:off x="5572268" y="3427893"/>
              <a:ext cx="99919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7997571" y="2315521"/>
              <a:ext cx="99919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6"/>
            <p:cNvSpPr txBox="1"/>
            <p:nvPr/>
          </p:nvSpPr>
          <p:spPr>
            <a:xfrm>
              <a:off x="4910933" y="3509985"/>
              <a:ext cx="15215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400">
                  <a:solidFill>
                    <a:srgbClr val="1C74C5"/>
                  </a:solidFill>
                  <a:latin typeface="Corbel"/>
                  <a:ea typeface="Corbel"/>
                  <a:cs typeface="Corbel"/>
                  <a:sym typeface="Corbel"/>
                </a:rPr>
                <a:t>25.66°E</a:t>
              </a:r>
              <a:r>
                <a:rPr lang="en-CH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, </a:t>
              </a:r>
              <a:r>
                <a:rPr lang="en-CH" sz="1400">
                  <a:solidFill>
                    <a:srgbClr val="DC8701"/>
                  </a:solidFill>
                  <a:latin typeface="Corbel"/>
                  <a:ea typeface="Corbel"/>
                  <a:cs typeface="Corbel"/>
                  <a:sym typeface="Corbel"/>
                </a:rPr>
                <a:t>35.82°N</a:t>
              </a:r>
              <a:endParaRPr/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4393034" y="3708585"/>
              <a:ext cx="2594876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050">
                  <a:solidFill>
                    <a:srgbClr val="1C74C5"/>
                  </a:solidFill>
                  <a:latin typeface="Corbel"/>
                  <a:ea typeface="Corbel"/>
                  <a:cs typeface="Corbel"/>
                  <a:sym typeface="Corbel"/>
                </a:rPr>
                <a:t>(minimum longitude, </a:t>
              </a:r>
              <a:r>
                <a:rPr lang="en-CH" sz="1050">
                  <a:solidFill>
                    <a:srgbClr val="DC8701"/>
                  </a:solidFill>
                  <a:latin typeface="Corbel"/>
                  <a:ea typeface="Corbel"/>
                  <a:cs typeface="Corbel"/>
                  <a:sym typeface="Corbel"/>
                </a:rPr>
                <a:t>minimum latitude)</a:t>
              </a:r>
              <a:endParaRPr/>
            </a:p>
          </p:txBody>
        </p:sp>
        <p:grpSp>
          <p:nvGrpSpPr>
            <p:cNvPr id="285" name="Google Shape;285;p6"/>
            <p:cNvGrpSpPr/>
            <p:nvPr/>
          </p:nvGrpSpPr>
          <p:grpSpPr>
            <a:xfrm>
              <a:off x="6672924" y="1913484"/>
              <a:ext cx="2789550" cy="441379"/>
              <a:chOff x="6728638" y="1850781"/>
              <a:chExt cx="2789550" cy="441379"/>
            </a:xfrm>
          </p:grpSpPr>
          <p:sp>
            <p:nvSpPr>
              <p:cNvPr id="286" name="Google Shape;286;p6"/>
              <p:cNvSpPr txBox="1"/>
              <p:nvPr/>
            </p:nvSpPr>
            <p:spPr>
              <a:xfrm>
                <a:off x="7282476" y="1984383"/>
                <a:ext cx="15215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H" sz="1400">
                    <a:solidFill>
                      <a:srgbClr val="1C74C5"/>
                    </a:solidFill>
                    <a:latin typeface="Corbel"/>
                    <a:ea typeface="Corbel"/>
                    <a:cs typeface="Corbel"/>
                    <a:sym typeface="Corbel"/>
                  </a:rPr>
                  <a:t>44.82°E</a:t>
                </a:r>
                <a:r>
                  <a:rPr lang="en-CH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, </a:t>
                </a:r>
                <a:r>
                  <a:rPr lang="en-CH" sz="1400">
                    <a:solidFill>
                      <a:srgbClr val="DC8701"/>
                    </a:solidFill>
                    <a:latin typeface="Corbel"/>
                    <a:ea typeface="Corbel"/>
                    <a:cs typeface="Corbel"/>
                    <a:sym typeface="Corbel"/>
                  </a:rPr>
                  <a:t>42.11°N</a:t>
                </a:r>
                <a:endParaRPr/>
              </a:p>
            </p:txBody>
          </p:sp>
          <p:sp>
            <p:nvSpPr>
              <p:cNvPr id="287" name="Google Shape;287;p6"/>
              <p:cNvSpPr txBox="1"/>
              <p:nvPr/>
            </p:nvSpPr>
            <p:spPr>
              <a:xfrm>
                <a:off x="6728638" y="1850781"/>
                <a:ext cx="278955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H" sz="1050">
                    <a:solidFill>
                      <a:srgbClr val="1C74C5"/>
                    </a:solidFill>
                    <a:latin typeface="Corbel"/>
                    <a:ea typeface="Corbel"/>
                    <a:cs typeface="Corbel"/>
                    <a:sym typeface="Corbel"/>
                  </a:rPr>
                  <a:t>(maximum longitude</a:t>
                </a:r>
                <a:r>
                  <a:rPr lang="en-CH" sz="1050">
                    <a:solidFill>
                      <a:srgbClr val="A053A1"/>
                    </a:solidFill>
                    <a:latin typeface="Corbel"/>
                    <a:ea typeface="Corbel"/>
                    <a:cs typeface="Corbel"/>
                    <a:sym typeface="Corbel"/>
                  </a:rPr>
                  <a:t>,</a:t>
                </a:r>
                <a:r>
                  <a:rPr lang="en-CH" sz="1050">
                    <a:solidFill>
                      <a:srgbClr val="DC8701"/>
                    </a:solidFill>
                    <a:latin typeface="Corbel"/>
                    <a:ea typeface="Corbel"/>
                    <a:cs typeface="Corbel"/>
                    <a:sym typeface="Corbel"/>
                  </a:rPr>
                  <a:t> maximum longitude)</a:t>
                </a:r>
                <a:r>
                  <a:rPr lang="en-CH" sz="1050">
                    <a:solidFill>
                      <a:srgbClr val="A053A1"/>
                    </a:solidFill>
                    <a:latin typeface="Corbel"/>
                    <a:ea typeface="Corbel"/>
                    <a:cs typeface="Corbel"/>
                    <a:sym typeface="Corbel"/>
                  </a:rPr>
                  <a:t> </a:t>
                </a:r>
                <a:endParaRPr/>
              </a:p>
            </p:txBody>
          </p:sp>
        </p:grpSp>
      </p:grpSp>
      <p:grpSp>
        <p:nvGrpSpPr>
          <p:cNvPr id="288" name="Google Shape;288;p6"/>
          <p:cNvGrpSpPr/>
          <p:nvPr/>
        </p:nvGrpSpPr>
        <p:grpSpPr>
          <a:xfrm>
            <a:off x="7858049" y="4843417"/>
            <a:ext cx="1276867" cy="215444"/>
            <a:chOff x="7854895" y="4934880"/>
            <a:chExt cx="1276867" cy="215444"/>
          </a:xfrm>
        </p:grpSpPr>
        <p:sp>
          <p:nvSpPr>
            <p:cNvPr id="289" name="Google Shape;289;p6"/>
            <p:cNvSpPr/>
            <p:nvPr/>
          </p:nvSpPr>
          <p:spPr>
            <a:xfrm>
              <a:off x="7903967" y="4958289"/>
              <a:ext cx="1227795" cy="174645"/>
            </a:xfrm>
            <a:prstGeom prst="rect">
              <a:avLst/>
            </a:prstGeom>
            <a:solidFill>
              <a:srgbClr val="84CCDB">
                <a:alpha val="12156"/>
              </a:srgbClr>
            </a:solidFill>
            <a:ln cap="flat" cmpd="sng" w="9525">
              <a:solidFill>
                <a:srgbClr val="5988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, icon&#10;&#10;Description automatically generated" id="290" name="Google Shape;29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1686" y="4980046"/>
              <a:ext cx="246930" cy="1251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6"/>
            <p:cNvSpPr txBox="1"/>
            <p:nvPr/>
          </p:nvSpPr>
          <p:spPr>
            <a:xfrm>
              <a:off x="7854895" y="4934880"/>
              <a:ext cx="107593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H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 </a:t>
              </a:r>
              <a:r>
                <a:rPr b="1" lang="en-CH" sz="800">
                  <a:solidFill>
                    <a:srgbClr val="598890"/>
                  </a:solidFill>
                  <a:latin typeface="Corbel"/>
                  <a:ea typeface="Corbel"/>
                  <a:cs typeface="Corbel"/>
                  <a:sym typeface="Corbel"/>
                </a:rPr>
                <a:t>GRAPH</a:t>
              </a:r>
              <a:r>
                <a:rPr b="1" lang="en-CH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Courses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 with medium confidence" id="296" name="Google Shape;296;p7"/>
          <p:cNvPicPr preferRelativeResize="0"/>
          <p:nvPr/>
        </p:nvPicPr>
        <p:blipFill rotWithShape="1">
          <a:blip r:embed="rId3">
            <a:alphaModFix/>
          </a:blip>
          <a:srcRect b="45580" l="3350" r="0" t="0"/>
          <a:stretch/>
        </p:blipFill>
        <p:spPr>
          <a:xfrm>
            <a:off x="1758112" y="1422387"/>
            <a:ext cx="6139793" cy="125096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7"/>
          <p:cNvSpPr/>
          <p:nvPr/>
        </p:nvSpPr>
        <p:spPr>
          <a:xfrm>
            <a:off x="3942400" y="1422386"/>
            <a:ext cx="756453" cy="127442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D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1958392" y="1422386"/>
            <a:ext cx="1937059" cy="1274429"/>
          </a:xfrm>
          <a:prstGeom prst="roundRect">
            <a:avLst>
              <a:gd fmla="val 5035" name="adj"/>
            </a:avLst>
          </a:prstGeom>
          <a:noFill/>
          <a:ln cap="flat" cmpd="sng" w="28575">
            <a:solidFill>
              <a:srgbClr val="6D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3061250" y="389614"/>
            <a:ext cx="1051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1800">
                <a:solidFill>
                  <a:srgbClr val="6DA5AF"/>
                </a:solidFill>
                <a:latin typeface="Corbel"/>
                <a:ea typeface="Corbel"/>
                <a:cs typeface="Corbel"/>
                <a:sym typeface="Corbel"/>
              </a:rPr>
              <a:t>Features</a:t>
            </a:r>
            <a:endParaRPr/>
          </a:p>
        </p:txBody>
      </p:sp>
      <p:cxnSp>
        <p:nvCxnSpPr>
          <p:cNvPr id="300" name="Google Shape;300;p7"/>
          <p:cNvCxnSpPr>
            <a:endCxn id="298" idx="0"/>
          </p:cNvCxnSpPr>
          <p:nvPr/>
        </p:nvCxnSpPr>
        <p:spPr>
          <a:xfrm flipH="1">
            <a:off x="2926921" y="701486"/>
            <a:ext cx="642600" cy="720900"/>
          </a:xfrm>
          <a:prstGeom prst="straightConnector1">
            <a:avLst/>
          </a:prstGeom>
          <a:noFill/>
          <a:ln cap="flat" cmpd="sng" w="19050">
            <a:solidFill>
              <a:srgbClr val="6DA5A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7"/>
          <p:cNvCxnSpPr>
            <a:endCxn id="297" idx="0"/>
          </p:cNvCxnSpPr>
          <p:nvPr/>
        </p:nvCxnSpPr>
        <p:spPr>
          <a:xfrm>
            <a:off x="3569427" y="701486"/>
            <a:ext cx="751200" cy="720900"/>
          </a:xfrm>
          <a:prstGeom prst="straightConnector1">
            <a:avLst/>
          </a:prstGeom>
          <a:noFill/>
          <a:ln cap="flat" cmpd="sng" w="19050">
            <a:solidFill>
              <a:srgbClr val="6DA5A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7"/>
          <p:cNvSpPr/>
          <p:nvPr/>
        </p:nvSpPr>
        <p:spPr>
          <a:xfrm>
            <a:off x="1745032" y="1661824"/>
            <a:ext cx="5649681" cy="206733"/>
          </a:xfrm>
          <a:prstGeom prst="roundRect">
            <a:avLst>
              <a:gd fmla="val 5035" name="adj"/>
            </a:avLst>
          </a:prstGeom>
          <a:noFill/>
          <a:ln cap="flat" cmpd="sng" w="9525">
            <a:solidFill>
              <a:srgbClr val="F2B0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1745031" y="1869884"/>
            <a:ext cx="5649681" cy="206733"/>
          </a:xfrm>
          <a:prstGeom prst="roundRect">
            <a:avLst>
              <a:gd fmla="val 5035" name="adj"/>
            </a:avLst>
          </a:prstGeom>
          <a:noFill/>
          <a:ln cap="flat" cmpd="sng" w="9525">
            <a:solidFill>
              <a:srgbClr val="F2B0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1745031" y="2076617"/>
            <a:ext cx="5649681" cy="206733"/>
          </a:xfrm>
          <a:prstGeom prst="roundRect">
            <a:avLst>
              <a:gd fmla="val 5035" name="adj"/>
            </a:avLst>
          </a:prstGeom>
          <a:noFill/>
          <a:ln cap="flat" cmpd="sng" w="9525">
            <a:solidFill>
              <a:srgbClr val="F2B0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1745030" y="2284677"/>
            <a:ext cx="5649681" cy="206733"/>
          </a:xfrm>
          <a:prstGeom prst="roundRect">
            <a:avLst>
              <a:gd fmla="val 5035" name="adj"/>
            </a:avLst>
          </a:prstGeom>
          <a:noFill/>
          <a:ln cap="flat" cmpd="sng" w="9525">
            <a:solidFill>
              <a:srgbClr val="F2B0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1745030" y="2490083"/>
            <a:ext cx="5649681" cy="206733"/>
          </a:xfrm>
          <a:prstGeom prst="roundRect">
            <a:avLst>
              <a:gd fmla="val 5035" name="adj"/>
            </a:avLst>
          </a:prstGeom>
          <a:noFill/>
          <a:ln cap="flat" cmpd="sng" w="9525">
            <a:solidFill>
              <a:srgbClr val="F2B0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228207" y="1903683"/>
            <a:ext cx="764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1800">
                <a:solidFill>
                  <a:srgbClr val="DC8701"/>
                </a:solidFill>
                <a:latin typeface="Corbel"/>
                <a:ea typeface="Corbel"/>
                <a:cs typeface="Corbel"/>
                <a:sym typeface="Corbel"/>
              </a:rPr>
              <a:t>Fields</a:t>
            </a:r>
            <a:endParaRPr/>
          </a:p>
        </p:txBody>
      </p:sp>
      <p:cxnSp>
        <p:nvCxnSpPr>
          <p:cNvPr id="308" name="Google Shape;308;p7"/>
          <p:cNvCxnSpPr>
            <a:stCxn id="307" idx="3"/>
            <a:endCxn id="303" idx="1"/>
          </p:cNvCxnSpPr>
          <p:nvPr/>
        </p:nvCxnSpPr>
        <p:spPr>
          <a:xfrm flipH="1" rot="10800000">
            <a:off x="993160" y="1973149"/>
            <a:ext cx="751800" cy="115200"/>
          </a:xfrm>
          <a:prstGeom prst="straightConnector1">
            <a:avLst/>
          </a:prstGeom>
          <a:noFill/>
          <a:ln cap="flat" cmpd="sng" w="19050">
            <a:solidFill>
              <a:srgbClr val="F2B0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7"/>
          <p:cNvCxnSpPr>
            <a:stCxn id="307" idx="3"/>
            <a:endCxn id="302" idx="1"/>
          </p:cNvCxnSpPr>
          <p:nvPr/>
        </p:nvCxnSpPr>
        <p:spPr>
          <a:xfrm flipH="1" rot="10800000">
            <a:off x="993160" y="1765249"/>
            <a:ext cx="751800" cy="323100"/>
          </a:xfrm>
          <a:prstGeom prst="straightConnector1">
            <a:avLst/>
          </a:prstGeom>
          <a:noFill/>
          <a:ln cap="flat" cmpd="sng" w="19050">
            <a:solidFill>
              <a:srgbClr val="F2B0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7"/>
          <p:cNvCxnSpPr>
            <a:stCxn id="307" idx="3"/>
            <a:endCxn id="304" idx="1"/>
          </p:cNvCxnSpPr>
          <p:nvPr/>
        </p:nvCxnSpPr>
        <p:spPr>
          <a:xfrm>
            <a:off x="993160" y="2088349"/>
            <a:ext cx="751800" cy="91500"/>
          </a:xfrm>
          <a:prstGeom prst="straightConnector1">
            <a:avLst/>
          </a:prstGeom>
          <a:noFill/>
          <a:ln cap="flat" cmpd="sng" w="19050">
            <a:solidFill>
              <a:srgbClr val="F2B0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7"/>
          <p:cNvCxnSpPr>
            <a:stCxn id="307" idx="3"/>
            <a:endCxn id="305" idx="1"/>
          </p:cNvCxnSpPr>
          <p:nvPr/>
        </p:nvCxnSpPr>
        <p:spPr>
          <a:xfrm>
            <a:off x="993160" y="2088349"/>
            <a:ext cx="751800" cy="299700"/>
          </a:xfrm>
          <a:prstGeom prst="straightConnector1">
            <a:avLst/>
          </a:prstGeom>
          <a:noFill/>
          <a:ln cap="flat" cmpd="sng" w="19050">
            <a:solidFill>
              <a:srgbClr val="F2B0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7"/>
          <p:cNvCxnSpPr>
            <a:stCxn id="307" idx="3"/>
            <a:endCxn id="306" idx="1"/>
          </p:cNvCxnSpPr>
          <p:nvPr/>
        </p:nvCxnSpPr>
        <p:spPr>
          <a:xfrm>
            <a:off x="993160" y="2088349"/>
            <a:ext cx="751800" cy="505200"/>
          </a:xfrm>
          <a:prstGeom prst="straightConnector1">
            <a:avLst/>
          </a:prstGeom>
          <a:noFill/>
          <a:ln cap="flat" cmpd="sng" w="19050">
            <a:solidFill>
              <a:srgbClr val="F2B03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14817655b0c_0_0"/>
          <p:cNvPicPr preferRelativeResize="0"/>
          <p:nvPr/>
        </p:nvPicPr>
        <p:blipFill rotWithShape="1">
          <a:blip r:embed="rId3">
            <a:alphaModFix/>
          </a:blip>
          <a:srcRect b="0" l="0" r="52974" t="0"/>
          <a:stretch/>
        </p:blipFill>
        <p:spPr>
          <a:xfrm>
            <a:off x="612975" y="152400"/>
            <a:ext cx="29285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4817655b0c_0_0"/>
          <p:cNvPicPr preferRelativeResize="0"/>
          <p:nvPr/>
        </p:nvPicPr>
        <p:blipFill rotWithShape="1">
          <a:blip r:embed="rId3">
            <a:alphaModFix/>
          </a:blip>
          <a:srcRect b="0" l="61344" r="9054" t="63235"/>
          <a:stretch/>
        </p:blipFill>
        <p:spPr>
          <a:xfrm>
            <a:off x="3541526" y="4004950"/>
            <a:ext cx="1021874" cy="9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4817655b0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050" y="152363"/>
            <a:ext cx="3691749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g14817655b0c_0_0"/>
          <p:cNvGrpSpPr/>
          <p:nvPr/>
        </p:nvGrpSpPr>
        <p:grpSpPr>
          <a:xfrm flipH="1">
            <a:off x="4583489" y="152402"/>
            <a:ext cx="8610" cy="4838616"/>
            <a:chOff x="2890214" y="670209"/>
            <a:chExt cx="2869838" cy="4480200"/>
          </a:xfrm>
        </p:grpSpPr>
        <p:cxnSp>
          <p:nvCxnSpPr>
            <p:cNvPr id="322" name="Google Shape;322;g14817655b0c_0_0"/>
            <p:cNvCxnSpPr/>
            <p:nvPr/>
          </p:nvCxnSpPr>
          <p:spPr>
            <a:xfrm>
              <a:off x="2890214" y="671152"/>
              <a:ext cx="0" cy="447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g14817655b0c_0_0"/>
            <p:cNvCxnSpPr/>
            <p:nvPr/>
          </p:nvCxnSpPr>
          <p:spPr>
            <a:xfrm>
              <a:off x="5760052" y="670209"/>
              <a:ext cx="0" cy="448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4" name="Google Shape;324;g14817655b0c_0_0"/>
          <p:cNvSpPr txBox="1"/>
          <p:nvPr/>
        </p:nvSpPr>
        <p:spPr>
          <a:xfrm>
            <a:off x="257825" y="28075"/>
            <a:ext cx="35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7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817655b0c_0_0"/>
          <p:cNvSpPr txBox="1"/>
          <p:nvPr/>
        </p:nvSpPr>
        <p:spPr>
          <a:xfrm>
            <a:off x="4583500" y="28075"/>
            <a:ext cx="35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H" sz="27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2014-01-14T12:05:24Z</dcterms:created>
  <dc:creator>Wu Coral</dc:creator>
</cp:coreProperties>
</file>