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5" r:id="rId2"/>
    <p:sldId id="276" r:id="rId3"/>
    <p:sldId id="265" r:id="rId4"/>
    <p:sldId id="266" r:id="rId5"/>
    <p:sldId id="267" r:id="rId6"/>
    <p:sldId id="268" r:id="rId7"/>
    <p:sldId id="269" r:id="rId8"/>
    <p:sldId id="270" r:id="rId9"/>
    <p:sldId id="274" r:id="rId10"/>
    <p:sldId id="273" r:id="rId11"/>
    <p:sldId id="271" r:id="rId12"/>
    <p:sldId id="272" r:id="rId13"/>
  </p:sldIdLst>
  <p:sldSz cx="18000663" cy="8999538"/>
  <p:notesSz cx="6858000" cy="9144000"/>
  <p:defaultTextStyle>
    <a:defPPr>
      <a:defRPr lang="en-US"/>
    </a:defPPr>
    <a:lvl1pPr marL="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86369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172739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259108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345478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431847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518217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604586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690956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8701"/>
    <a:srgbClr val="598890"/>
    <a:srgbClr val="D86952"/>
    <a:srgbClr val="F9B5A8"/>
    <a:srgbClr val="A00304"/>
    <a:srgbClr val="F2B034"/>
    <a:srgbClr val="6DA5AF"/>
    <a:srgbClr val="74B3BF"/>
    <a:srgbClr val="F2FAFA"/>
    <a:srgbClr val="1C7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2"/>
    <p:restoredTop sz="92878"/>
  </p:normalViewPr>
  <p:slideViewPr>
    <p:cSldViewPr snapToGrid="0" snapToObjects="1">
      <p:cViewPr>
        <p:scale>
          <a:sx n="224" d="100"/>
          <a:sy n="224" d="100"/>
        </p:scale>
        <p:origin x="144" y="144"/>
      </p:cViewPr>
      <p:guideLst>
        <p:guide orient="horz" pos="2835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377DF-F7AB-6142-BC25-0FAA41396CFA}" type="datetimeFigureOut">
              <a:rPr lang="en-CH" smtClean="0"/>
              <a:t>9/30/24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40DBF-BAA2-9B42-BB20-F4810F256E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460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369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739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108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478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1847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217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586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0956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40DBF-BAA2-9B42-BB20-F4810F256E49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658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40DBF-BAA2-9B42-BB20-F4810F256E49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137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795691"/>
            <a:ext cx="15300564" cy="19290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00" y="5099738"/>
            <a:ext cx="12600464" cy="22998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0481" y="360400"/>
            <a:ext cx="4050149" cy="76787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033" y="360400"/>
            <a:ext cx="11850436" cy="7678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28" y="5783038"/>
            <a:ext cx="15300564" cy="178740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928" y="3814389"/>
            <a:ext cx="15300564" cy="196864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5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2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0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33" y="2099894"/>
            <a:ext cx="7950293" cy="593927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337" y="2099894"/>
            <a:ext cx="7950293" cy="593927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3" y="2014481"/>
            <a:ext cx="7953419" cy="8395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8" indent="0">
              <a:buNone/>
              <a:defRPr sz="1350" b="1"/>
            </a:lvl3pPr>
            <a:lvl4pPr marL="1028652" indent="0">
              <a:buNone/>
              <a:defRPr sz="1200" b="1"/>
            </a:lvl4pPr>
            <a:lvl5pPr marL="1371537" indent="0">
              <a:buNone/>
              <a:defRPr sz="1200" b="1"/>
            </a:lvl5pPr>
            <a:lvl6pPr marL="1714421" indent="0">
              <a:buNone/>
              <a:defRPr sz="1200" b="1"/>
            </a:lvl6pPr>
            <a:lvl7pPr marL="2057305" indent="0">
              <a:buNone/>
              <a:defRPr sz="1200" b="1"/>
            </a:lvl7pPr>
            <a:lvl8pPr marL="2400189" indent="0">
              <a:buNone/>
              <a:defRPr sz="1200" b="1"/>
            </a:lvl8pPr>
            <a:lvl9pPr marL="27430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033" y="2854020"/>
            <a:ext cx="7953419" cy="518515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94" y="2014481"/>
            <a:ext cx="7956543" cy="8395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8" indent="0">
              <a:buNone/>
              <a:defRPr sz="1350" b="1"/>
            </a:lvl3pPr>
            <a:lvl4pPr marL="1028652" indent="0">
              <a:buNone/>
              <a:defRPr sz="1200" b="1"/>
            </a:lvl4pPr>
            <a:lvl5pPr marL="1371537" indent="0">
              <a:buNone/>
              <a:defRPr sz="1200" b="1"/>
            </a:lvl5pPr>
            <a:lvl6pPr marL="1714421" indent="0">
              <a:buNone/>
              <a:defRPr sz="1200" b="1"/>
            </a:lvl6pPr>
            <a:lvl7pPr marL="2057305" indent="0">
              <a:buNone/>
              <a:defRPr sz="1200" b="1"/>
            </a:lvl7pPr>
            <a:lvl8pPr marL="2400189" indent="0">
              <a:buNone/>
              <a:defRPr sz="1200" b="1"/>
            </a:lvl8pPr>
            <a:lvl9pPr marL="27430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094" y="2854020"/>
            <a:ext cx="7956543" cy="518515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36" y="358314"/>
            <a:ext cx="5922094" cy="152492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759" y="358320"/>
            <a:ext cx="10062871" cy="768085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036" y="1883239"/>
            <a:ext cx="5922094" cy="6155934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8" indent="0">
              <a:buNone/>
              <a:defRPr sz="750"/>
            </a:lvl3pPr>
            <a:lvl4pPr marL="1028652" indent="0">
              <a:buNone/>
              <a:defRPr sz="675"/>
            </a:lvl4pPr>
            <a:lvl5pPr marL="1371537" indent="0">
              <a:buNone/>
              <a:defRPr sz="675"/>
            </a:lvl5pPr>
            <a:lvl6pPr marL="1714421" indent="0">
              <a:buNone/>
              <a:defRPr sz="675"/>
            </a:lvl6pPr>
            <a:lvl7pPr marL="2057305" indent="0">
              <a:buNone/>
              <a:defRPr sz="675"/>
            </a:lvl7pPr>
            <a:lvl8pPr marL="2400189" indent="0">
              <a:buNone/>
              <a:defRPr sz="675"/>
            </a:lvl8pPr>
            <a:lvl9pPr marL="2743073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256" y="6299677"/>
            <a:ext cx="10800398" cy="74371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256" y="804125"/>
            <a:ext cx="10800398" cy="5399723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8" indent="0">
              <a:buNone/>
              <a:defRPr sz="1800"/>
            </a:lvl3pPr>
            <a:lvl4pPr marL="1028652" indent="0">
              <a:buNone/>
              <a:defRPr sz="1500"/>
            </a:lvl4pPr>
            <a:lvl5pPr marL="1371537" indent="0">
              <a:buNone/>
              <a:defRPr sz="1500"/>
            </a:lvl5pPr>
            <a:lvl6pPr marL="1714421" indent="0">
              <a:buNone/>
              <a:defRPr sz="1500"/>
            </a:lvl6pPr>
            <a:lvl7pPr marL="2057305" indent="0">
              <a:buNone/>
              <a:defRPr sz="1500"/>
            </a:lvl7pPr>
            <a:lvl8pPr marL="2400189" indent="0">
              <a:buNone/>
              <a:defRPr sz="1500"/>
            </a:lvl8pPr>
            <a:lvl9pPr marL="27430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256" y="7043389"/>
            <a:ext cx="10800398" cy="1056196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8" indent="0">
              <a:buNone/>
              <a:defRPr sz="750"/>
            </a:lvl3pPr>
            <a:lvl4pPr marL="1028652" indent="0">
              <a:buNone/>
              <a:defRPr sz="675"/>
            </a:lvl4pPr>
            <a:lvl5pPr marL="1371537" indent="0">
              <a:buNone/>
              <a:defRPr sz="675"/>
            </a:lvl5pPr>
            <a:lvl6pPr marL="1714421" indent="0">
              <a:buNone/>
              <a:defRPr sz="675"/>
            </a:lvl6pPr>
            <a:lvl7pPr marL="2057305" indent="0">
              <a:buNone/>
              <a:defRPr sz="675"/>
            </a:lvl7pPr>
            <a:lvl8pPr marL="2400189" indent="0">
              <a:buNone/>
              <a:defRPr sz="675"/>
            </a:lvl8pPr>
            <a:lvl9pPr marL="2743073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33" y="360400"/>
            <a:ext cx="16200597" cy="1499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3" y="2099894"/>
            <a:ext cx="16200597" cy="593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033" y="8341239"/>
            <a:ext cx="4200155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227" y="8341239"/>
            <a:ext cx="5700210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0475" y="8341239"/>
            <a:ext cx="4200155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884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3" indent="-257163" algn="l" defTabSz="34288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7" indent="-214303" algn="l" defTabSz="342884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0" indent="-171442" algn="l" defTabSz="34288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4" indent="-171442" algn="l" defTabSz="342884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9" indent="-171442" algn="l" defTabSz="342884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63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47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31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15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8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2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7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1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05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9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73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650668"/>
              </p:ext>
            </p:extLst>
          </p:nvPr>
        </p:nvGraphicFramePr>
        <p:xfrm>
          <a:off x="4037296" y="3332497"/>
          <a:ext cx="9272532" cy="185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5422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  <a:gridCol w="1545422">
                  <a:extLst>
                    <a:ext uri="{9D8B030D-6E8A-4147-A177-3AD203B41FA5}">
                      <a16:colId xmlns:a16="http://schemas.microsoft.com/office/drawing/2014/main" val="2055629556"/>
                    </a:ext>
                  </a:extLst>
                </a:gridCol>
                <a:gridCol w="1545422">
                  <a:extLst>
                    <a:ext uri="{9D8B030D-6E8A-4147-A177-3AD203B41FA5}">
                      <a16:colId xmlns:a16="http://schemas.microsoft.com/office/drawing/2014/main" val="747698558"/>
                    </a:ext>
                  </a:extLst>
                </a:gridCol>
                <a:gridCol w="1545422">
                  <a:extLst>
                    <a:ext uri="{9D8B030D-6E8A-4147-A177-3AD203B41FA5}">
                      <a16:colId xmlns:a16="http://schemas.microsoft.com/office/drawing/2014/main" val="3208923779"/>
                    </a:ext>
                  </a:extLst>
                </a:gridCol>
                <a:gridCol w="1545422">
                  <a:extLst>
                    <a:ext uri="{9D8B030D-6E8A-4147-A177-3AD203B41FA5}">
                      <a16:colId xmlns:a16="http://schemas.microsoft.com/office/drawing/2014/main" val="3294680644"/>
                    </a:ext>
                  </a:extLst>
                </a:gridCol>
                <a:gridCol w="1545422">
                  <a:extLst>
                    <a:ext uri="{9D8B030D-6E8A-4147-A177-3AD203B41FA5}">
                      <a16:colId xmlns:a16="http://schemas.microsoft.com/office/drawing/2014/main" val="4285611842"/>
                    </a:ext>
                  </a:extLst>
                </a:gridCol>
              </a:tblGrid>
              <a:tr h="29428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Col1</a:t>
                      </a:r>
                      <a:endParaRPr lang="en-CH" sz="32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Col2</a:t>
                      </a:r>
                      <a:endParaRPr lang="en-CH" sz="3200" b="1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DC87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Col3</a:t>
                      </a:r>
                      <a:endParaRPr lang="en-CH" sz="32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DC87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Col4</a:t>
                      </a:r>
                      <a:endParaRPr lang="en-CH" sz="32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DC87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Col5</a:t>
                      </a:r>
                      <a:endParaRPr lang="en-CH" sz="32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Col6</a:t>
                      </a:r>
                      <a:endParaRPr lang="en-CH" sz="32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29428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29428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orbel" panose="020B0503020204020204" pitchFamily="34" charset="0"/>
                        </a:rPr>
                        <a:t>..</a:t>
                      </a:r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292032-E9C5-B8EF-7521-281D013806A3}"/>
              </a:ext>
            </a:extLst>
          </p:cNvPr>
          <p:cNvSpPr txBox="1"/>
          <p:nvPr/>
        </p:nvSpPr>
        <p:spPr>
          <a:xfrm>
            <a:off x="3107598" y="2391112"/>
            <a:ext cx="1319134" cy="51077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Index 0</a:t>
            </a:r>
            <a:endParaRPr lang="en-CH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01B7F1-2635-7951-9827-4CAB8C5F214A}"/>
              </a:ext>
            </a:extLst>
          </p:cNvPr>
          <p:cNvCxnSpPr>
            <a:cxnSpLocks/>
          </p:cNvCxnSpPr>
          <p:nvPr/>
        </p:nvCxnSpPr>
        <p:spPr>
          <a:xfrm>
            <a:off x="3748473" y="2841281"/>
            <a:ext cx="288824" cy="498711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D1CC93-E495-1EF2-9257-06E40072CCFC}"/>
              </a:ext>
            </a:extLst>
          </p:cNvPr>
          <p:cNvSpPr txBox="1"/>
          <p:nvPr/>
        </p:nvSpPr>
        <p:spPr>
          <a:xfrm>
            <a:off x="4651559" y="2391112"/>
            <a:ext cx="1319134" cy="510778"/>
          </a:xfrm>
          <a:prstGeom prst="roundRect">
            <a:avLst/>
          </a:prstGeom>
          <a:solidFill>
            <a:srgbClr val="DC870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Index 1</a:t>
            </a:r>
            <a:endParaRPr lang="en-CH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B79CC5-295D-CDA0-4A1A-C8585A4C7451}"/>
              </a:ext>
            </a:extLst>
          </p:cNvPr>
          <p:cNvCxnSpPr>
            <a:cxnSpLocks/>
          </p:cNvCxnSpPr>
          <p:nvPr/>
        </p:nvCxnSpPr>
        <p:spPr>
          <a:xfrm>
            <a:off x="5292434" y="2841281"/>
            <a:ext cx="283907" cy="498711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EE9A70-C1D9-C4E2-BAD3-7C3F4B315C41}"/>
              </a:ext>
            </a:extLst>
          </p:cNvPr>
          <p:cNvSpPr txBox="1"/>
          <p:nvPr/>
        </p:nvSpPr>
        <p:spPr>
          <a:xfrm>
            <a:off x="6190603" y="2391112"/>
            <a:ext cx="1319134" cy="51077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Index 2</a:t>
            </a:r>
            <a:endParaRPr lang="en-CH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79992D-8806-9E91-7EC1-EEBD2E85D319}"/>
              </a:ext>
            </a:extLst>
          </p:cNvPr>
          <p:cNvCxnSpPr>
            <a:cxnSpLocks/>
          </p:cNvCxnSpPr>
          <p:nvPr/>
        </p:nvCxnSpPr>
        <p:spPr>
          <a:xfrm>
            <a:off x="6831478" y="2841281"/>
            <a:ext cx="283907" cy="498711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C1BB6A-C1ED-C58B-D00E-E456C1015E6A}"/>
              </a:ext>
            </a:extLst>
          </p:cNvPr>
          <p:cNvSpPr txBox="1"/>
          <p:nvPr/>
        </p:nvSpPr>
        <p:spPr>
          <a:xfrm>
            <a:off x="9311714" y="2391112"/>
            <a:ext cx="1319134" cy="510778"/>
          </a:xfrm>
          <a:prstGeom prst="roundRect">
            <a:avLst/>
          </a:prstGeom>
          <a:solidFill>
            <a:srgbClr val="DC870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Index 4</a:t>
            </a:r>
            <a:endParaRPr lang="en-CH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1D83BA-CBB6-E48A-8921-8C9F8EEB2618}"/>
              </a:ext>
            </a:extLst>
          </p:cNvPr>
          <p:cNvCxnSpPr>
            <a:cxnSpLocks/>
          </p:cNvCxnSpPr>
          <p:nvPr/>
        </p:nvCxnSpPr>
        <p:spPr>
          <a:xfrm>
            <a:off x="9952589" y="2833786"/>
            <a:ext cx="283907" cy="513701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DD46E9-73A9-ABB5-92E4-F433AE2E180C}"/>
              </a:ext>
            </a:extLst>
          </p:cNvPr>
          <p:cNvSpPr txBox="1"/>
          <p:nvPr/>
        </p:nvSpPr>
        <p:spPr>
          <a:xfrm>
            <a:off x="7771865" y="2391112"/>
            <a:ext cx="1319134" cy="51077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Index 3</a:t>
            </a:r>
            <a:endParaRPr lang="en-CH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41EC40-FCA9-6E40-824B-EF87F18E7918}"/>
              </a:ext>
            </a:extLst>
          </p:cNvPr>
          <p:cNvCxnSpPr>
            <a:cxnSpLocks/>
          </p:cNvCxnSpPr>
          <p:nvPr/>
        </p:nvCxnSpPr>
        <p:spPr>
          <a:xfrm>
            <a:off x="8412740" y="2847526"/>
            <a:ext cx="283907" cy="486221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E37870-0500-5290-4411-4ACCB87E0375}"/>
              </a:ext>
            </a:extLst>
          </p:cNvPr>
          <p:cNvSpPr txBox="1"/>
          <p:nvPr/>
        </p:nvSpPr>
        <p:spPr>
          <a:xfrm>
            <a:off x="10850758" y="2391112"/>
            <a:ext cx="1319134" cy="51077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Index 5</a:t>
            </a:r>
            <a:endParaRPr lang="en-CH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3565A-F680-5B2D-2182-6FEE7B5B33AD}"/>
              </a:ext>
            </a:extLst>
          </p:cNvPr>
          <p:cNvCxnSpPr>
            <a:cxnSpLocks/>
          </p:cNvCxnSpPr>
          <p:nvPr/>
        </p:nvCxnSpPr>
        <p:spPr>
          <a:xfrm>
            <a:off x="11491633" y="2847526"/>
            <a:ext cx="283907" cy="486221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2FA793-0573-433A-FDED-5D717BCF2A74}"/>
              </a:ext>
            </a:extLst>
          </p:cNvPr>
          <p:cNvSpPr txBox="1"/>
          <p:nvPr/>
        </p:nvSpPr>
        <p:spPr>
          <a:xfrm>
            <a:off x="12411857" y="2391112"/>
            <a:ext cx="1319134" cy="51077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Index 6</a:t>
            </a:r>
            <a:endParaRPr lang="en-CH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D0505D-1A19-D14D-37DC-ADC0E71678F9}"/>
              </a:ext>
            </a:extLst>
          </p:cNvPr>
          <p:cNvCxnSpPr>
            <a:cxnSpLocks/>
          </p:cNvCxnSpPr>
          <p:nvPr/>
        </p:nvCxnSpPr>
        <p:spPr>
          <a:xfrm>
            <a:off x="13052732" y="2847526"/>
            <a:ext cx="283907" cy="486221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7E1430D7-A101-7F0E-65E5-B64DF8471C4D}"/>
              </a:ext>
            </a:extLst>
          </p:cNvPr>
          <p:cNvSpPr/>
          <p:nvPr/>
        </p:nvSpPr>
        <p:spPr>
          <a:xfrm rot="16200000">
            <a:off x="7554603" y="-298279"/>
            <a:ext cx="703633" cy="4660156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C870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9785F8-2366-FC91-7353-F861AA837111}"/>
              </a:ext>
            </a:extLst>
          </p:cNvPr>
          <p:cNvSpPr txBox="1"/>
          <p:nvPr/>
        </p:nvSpPr>
        <p:spPr>
          <a:xfrm>
            <a:off x="5399620" y="717904"/>
            <a:ext cx="5054709" cy="1055608"/>
          </a:xfrm>
          <a:prstGeom prst="roundRect">
            <a:avLst/>
          </a:prstGeom>
          <a:solidFill>
            <a:srgbClr val="DC8701"/>
          </a:solidFill>
          <a:ln>
            <a:solidFill>
              <a:srgbClr val="DC870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</a:rPr>
              <a:t>The INDEX range 1:4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</a:rPr>
              <a:t>Selects the 2</a:t>
            </a:r>
            <a:r>
              <a:rPr lang="en-US" sz="2800" baseline="30000" dirty="0">
                <a:solidFill>
                  <a:schemeClr val="bg1"/>
                </a:solidFill>
                <a:latin typeface="Corbel" panose="020B0503020204020204" pitchFamily="34" charset="0"/>
              </a:rPr>
              <a:t>nd</a:t>
            </a:r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</a:rPr>
              <a:t>  to 4</a:t>
            </a:r>
            <a:r>
              <a:rPr lang="en-US" sz="2800" baseline="30000" dirty="0">
                <a:solidFill>
                  <a:schemeClr val="bg1"/>
                </a:solidFill>
                <a:latin typeface="Corbel" panose="020B0503020204020204" pitchFamily="34" charset="0"/>
              </a:rPr>
              <a:t>th</a:t>
            </a:r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</a:rPr>
              <a:t> COLUMNS</a:t>
            </a:r>
            <a:endParaRPr lang="en-CH" sz="28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/>
        </p:nvGraphicFramePr>
        <p:xfrm>
          <a:off x="2838746" y="1142831"/>
          <a:ext cx="953324" cy="6471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endParaRPr lang="en-CH" sz="32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420494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13D081BE-FC05-021E-88FB-14E0F8FFC382}"/>
              </a:ext>
            </a:extLst>
          </p:cNvPr>
          <p:cNvSpPr/>
          <p:nvPr/>
        </p:nvSpPr>
        <p:spPr>
          <a:xfrm>
            <a:off x="4276163" y="2913016"/>
            <a:ext cx="3527681" cy="3173505"/>
          </a:xfrm>
          <a:custGeom>
            <a:avLst/>
            <a:gdLst>
              <a:gd name="connsiteX0" fmla="*/ 0 w 5957048"/>
              <a:gd name="connsiteY0" fmla="*/ 1371600 h 6454588"/>
              <a:gd name="connsiteX1" fmla="*/ 2978524 w 5957048"/>
              <a:gd name="connsiteY1" fmla="*/ 1371600 h 6454588"/>
              <a:gd name="connsiteX2" fmla="*/ 2978524 w 5957048"/>
              <a:gd name="connsiteY2" fmla="*/ 0 h 6454588"/>
              <a:gd name="connsiteX3" fmla="*/ 5957048 w 5957048"/>
              <a:gd name="connsiteY3" fmla="*/ 3227294 h 6454588"/>
              <a:gd name="connsiteX4" fmla="*/ 2978524 w 5957048"/>
              <a:gd name="connsiteY4" fmla="*/ 6454588 h 6454588"/>
              <a:gd name="connsiteX5" fmla="*/ 2978524 w 5957048"/>
              <a:gd name="connsiteY5" fmla="*/ 5082988 h 6454588"/>
              <a:gd name="connsiteX6" fmla="*/ 0 w 5957048"/>
              <a:gd name="connsiteY6" fmla="*/ 5082988 h 6454588"/>
              <a:gd name="connsiteX7" fmla="*/ 0 w 5957048"/>
              <a:gd name="connsiteY7" fmla="*/ 1371600 h 6454588"/>
              <a:gd name="connsiteX0" fmla="*/ 26894 w 5957048"/>
              <a:gd name="connsiteY0" fmla="*/ 0 h 7032812"/>
              <a:gd name="connsiteX1" fmla="*/ 2978524 w 5957048"/>
              <a:gd name="connsiteY1" fmla="*/ 1949824 h 7032812"/>
              <a:gd name="connsiteX2" fmla="*/ 2978524 w 5957048"/>
              <a:gd name="connsiteY2" fmla="*/ 578224 h 7032812"/>
              <a:gd name="connsiteX3" fmla="*/ 5957048 w 5957048"/>
              <a:gd name="connsiteY3" fmla="*/ 3805518 h 7032812"/>
              <a:gd name="connsiteX4" fmla="*/ 2978524 w 5957048"/>
              <a:gd name="connsiteY4" fmla="*/ 7032812 h 7032812"/>
              <a:gd name="connsiteX5" fmla="*/ 2978524 w 5957048"/>
              <a:gd name="connsiteY5" fmla="*/ 5661212 h 7032812"/>
              <a:gd name="connsiteX6" fmla="*/ 0 w 5957048"/>
              <a:gd name="connsiteY6" fmla="*/ 5661212 h 7032812"/>
              <a:gd name="connsiteX7" fmla="*/ 26894 w 5957048"/>
              <a:gd name="connsiteY7" fmla="*/ 0 h 7032812"/>
              <a:gd name="connsiteX0" fmla="*/ 26894 w 5957048"/>
              <a:gd name="connsiteY0" fmla="*/ 0 h 7557247"/>
              <a:gd name="connsiteX1" fmla="*/ 2978524 w 5957048"/>
              <a:gd name="connsiteY1" fmla="*/ 1949824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91971 w 5957048"/>
              <a:gd name="connsiteY4" fmla="*/ 488732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78524 w 3576918"/>
              <a:gd name="connsiteY2" fmla="*/ 578224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59285 w 3576918"/>
              <a:gd name="connsiteY5" fmla="*/ 3733967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27681"/>
              <a:gd name="connsiteY0" fmla="*/ 0 h 7557247"/>
              <a:gd name="connsiteX1" fmla="*/ 2951630 w 3527681"/>
              <a:gd name="connsiteY1" fmla="*/ 3326781 h 7557247"/>
              <a:gd name="connsiteX2" fmla="*/ 2951630 w 3527681"/>
              <a:gd name="connsiteY2" fmla="*/ 2142883 h 7557247"/>
              <a:gd name="connsiteX3" fmla="*/ 3527681 w 3527681"/>
              <a:gd name="connsiteY3" fmla="*/ 3517316 h 7557247"/>
              <a:gd name="connsiteX4" fmla="*/ 2984937 w 3527681"/>
              <a:gd name="connsiteY4" fmla="*/ 4954322 h 7557247"/>
              <a:gd name="connsiteX5" fmla="*/ 2959285 w 3527681"/>
              <a:gd name="connsiteY5" fmla="*/ 3733967 h 7557247"/>
              <a:gd name="connsiteX6" fmla="*/ 0 w 3527681"/>
              <a:gd name="connsiteY6" fmla="*/ 7557247 h 7557247"/>
              <a:gd name="connsiteX7" fmla="*/ 26894 w 3527681"/>
              <a:gd name="connsiteY7" fmla="*/ 0 h 75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7681" h="7557247">
                <a:moveTo>
                  <a:pt x="26894" y="0"/>
                </a:moveTo>
                <a:lnTo>
                  <a:pt x="2951630" y="3326781"/>
                </a:lnTo>
                <a:lnTo>
                  <a:pt x="2951630" y="2142883"/>
                </a:lnTo>
                <a:lnTo>
                  <a:pt x="3527681" y="3517316"/>
                </a:lnTo>
                <a:lnTo>
                  <a:pt x="2984937" y="4954322"/>
                </a:lnTo>
                <a:lnTo>
                  <a:pt x="2959285" y="3733967"/>
                </a:lnTo>
                <a:lnTo>
                  <a:pt x="0" y="7557247"/>
                </a:lnTo>
                <a:cubicBezTo>
                  <a:pt x="8965" y="5038165"/>
                  <a:pt x="17929" y="2519082"/>
                  <a:pt x="26894" y="0"/>
                </a:cubicBezTo>
                <a:close/>
              </a:path>
            </a:pathLst>
          </a:custGeom>
          <a:solidFill>
            <a:srgbClr val="5988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6AB00-86FE-5523-E771-C635AAA0355B}"/>
              </a:ext>
            </a:extLst>
          </p:cNvPr>
          <p:cNvSpPr/>
          <p:nvPr/>
        </p:nvSpPr>
        <p:spPr>
          <a:xfrm>
            <a:off x="12819953" y="8154295"/>
            <a:ext cx="4625366" cy="3046988"/>
          </a:xfrm>
          <a:prstGeom prst="rect">
            <a:avLst/>
          </a:prstGeom>
          <a:ln>
            <a:solidFill>
              <a:srgbClr val="5988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r>
              <a:rPr lang="en-CH" sz="3200" b="1" dirty="0"/>
              <a:t>Counts</a:t>
            </a:r>
          </a:p>
          <a:p>
            <a:r>
              <a:rPr lang="en-CH" sz="3200" dirty="0"/>
              <a:t>Number of elements: 6</a:t>
            </a:r>
          </a:p>
          <a:p>
            <a:r>
              <a:rPr lang="en-CH" sz="3200" dirty="0"/>
              <a:t>N</a:t>
            </a:r>
            <a:r>
              <a:rPr lang="en-GB" sz="3200" dirty="0"/>
              <a:t>u</a:t>
            </a:r>
            <a:r>
              <a:rPr lang="en-CH" sz="3200" dirty="0"/>
              <a:t>mber of distinct elements: 4</a:t>
            </a:r>
          </a:p>
          <a:p>
            <a:endParaRPr lang="en-CH" sz="3200" dirty="0"/>
          </a:p>
          <a:p>
            <a:endParaRPr lang="en-CH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2BABF-D0D7-2E8E-661C-86C635D24EE4}"/>
              </a:ext>
            </a:extLst>
          </p:cNvPr>
          <p:cNvSpPr/>
          <p:nvPr/>
        </p:nvSpPr>
        <p:spPr>
          <a:xfrm>
            <a:off x="18000663" y="8154295"/>
            <a:ext cx="4625366" cy="6001643"/>
          </a:xfrm>
          <a:prstGeom prst="rect">
            <a:avLst/>
          </a:prstGeom>
          <a:ln>
            <a:solidFill>
              <a:srgbClr val="5988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r>
              <a:rPr lang="en-CH" sz="3200" b="1" dirty="0"/>
              <a:t>Counts</a:t>
            </a:r>
          </a:p>
          <a:p>
            <a:r>
              <a:rPr lang="en-CH" sz="3200" dirty="0"/>
              <a:t>Number of elements: 6</a:t>
            </a:r>
          </a:p>
          <a:p>
            <a:r>
              <a:rPr lang="en-CH" sz="3200" dirty="0"/>
              <a:t>N</a:t>
            </a:r>
            <a:r>
              <a:rPr lang="en-GB" sz="3200" dirty="0"/>
              <a:t>u</a:t>
            </a:r>
            <a:r>
              <a:rPr lang="en-CH" sz="3200" dirty="0"/>
              <a:t>mber of distinct elements: 4</a:t>
            </a:r>
          </a:p>
          <a:p>
            <a:endParaRPr lang="en-CH" sz="3200" dirty="0"/>
          </a:p>
          <a:p>
            <a:r>
              <a:rPr lang="en-CH" sz="3200" b="1" dirty="0"/>
              <a:t>Center</a:t>
            </a:r>
          </a:p>
          <a:p>
            <a:r>
              <a:rPr lang="en-CH" sz="3200" dirty="0"/>
              <a:t>Mean: 3.3</a:t>
            </a:r>
          </a:p>
          <a:p>
            <a:r>
              <a:rPr lang="en-CH" sz="3200" dirty="0"/>
              <a:t>Median: 2</a:t>
            </a:r>
            <a:endParaRPr lang="en-CH" sz="3200" b="1" dirty="0"/>
          </a:p>
          <a:p>
            <a:endParaRPr lang="en-CH" sz="3200" b="1" dirty="0"/>
          </a:p>
          <a:p>
            <a:r>
              <a:rPr lang="en-CH" sz="3200" b="1" dirty="0"/>
              <a:t>Spread</a:t>
            </a:r>
          </a:p>
          <a:p>
            <a:r>
              <a:rPr lang="en-CH" sz="3200" dirty="0"/>
              <a:t>Standard deviation: 2.94</a:t>
            </a:r>
          </a:p>
          <a:p>
            <a:r>
              <a:rPr lang="en-CH" sz="3200" dirty="0"/>
              <a:t>Interquartile range: 1.5</a:t>
            </a:r>
          </a:p>
        </p:txBody>
      </p:sp>
    </p:spTree>
    <p:extLst>
      <p:ext uri="{BB962C8B-B14F-4D97-AF65-F5344CB8AC3E}">
        <p14:creationId xmlns:p14="http://schemas.microsoft.com/office/powerpoint/2010/main" val="89709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/>
        </p:nvGraphicFramePr>
        <p:xfrm>
          <a:off x="1668852" y="1263855"/>
          <a:ext cx="953324" cy="6471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420494"/>
                  </a:ext>
                </a:extLst>
              </a:tr>
            </a:tbl>
          </a:graphicData>
        </a:graphic>
      </p:graphicFrame>
      <p:sp>
        <p:nvSpPr>
          <p:cNvPr id="3" name="Right Arrow 4">
            <a:extLst>
              <a:ext uri="{FF2B5EF4-FFF2-40B4-BE49-F238E27FC236}">
                <a16:creationId xmlns:a16="http://schemas.microsoft.com/office/drawing/2014/main" id="{1B3BA349-E043-4908-2975-C7B5FE8E288F}"/>
              </a:ext>
            </a:extLst>
          </p:cNvPr>
          <p:cNvSpPr/>
          <p:nvPr/>
        </p:nvSpPr>
        <p:spPr>
          <a:xfrm>
            <a:off x="6474240" y="7412785"/>
            <a:ext cx="3527681" cy="3173505"/>
          </a:xfrm>
          <a:custGeom>
            <a:avLst/>
            <a:gdLst>
              <a:gd name="connsiteX0" fmla="*/ 0 w 5957048"/>
              <a:gd name="connsiteY0" fmla="*/ 1371600 h 6454588"/>
              <a:gd name="connsiteX1" fmla="*/ 2978524 w 5957048"/>
              <a:gd name="connsiteY1" fmla="*/ 1371600 h 6454588"/>
              <a:gd name="connsiteX2" fmla="*/ 2978524 w 5957048"/>
              <a:gd name="connsiteY2" fmla="*/ 0 h 6454588"/>
              <a:gd name="connsiteX3" fmla="*/ 5957048 w 5957048"/>
              <a:gd name="connsiteY3" fmla="*/ 3227294 h 6454588"/>
              <a:gd name="connsiteX4" fmla="*/ 2978524 w 5957048"/>
              <a:gd name="connsiteY4" fmla="*/ 6454588 h 6454588"/>
              <a:gd name="connsiteX5" fmla="*/ 2978524 w 5957048"/>
              <a:gd name="connsiteY5" fmla="*/ 5082988 h 6454588"/>
              <a:gd name="connsiteX6" fmla="*/ 0 w 5957048"/>
              <a:gd name="connsiteY6" fmla="*/ 5082988 h 6454588"/>
              <a:gd name="connsiteX7" fmla="*/ 0 w 5957048"/>
              <a:gd name="connsiteY7" fmla="*/ 1371600 h 6454588"/>
              <a:gd name="connsiteX0" fmla="*/ 26894 w 5957048"/>
              <a:gd name="connsiteY0" fmla="*/ 0 h 7032812"/>
              <a:gd name="connsiteX1" fmla="*/ 2978524 w 5957048"/>
              <a:gd name="connsiteY1" fmla="*/ 1949824 h 7032812"/>
              <a:gd name="connsiteX2" fmla="*/ 2978524 w 5957048"/>
              <a:gd name="connsiteY2" fmla="*/ 578224 h 7032812"/>
              <a:gd name="connsiteX3" fmla="*/ 5957048 w 5957048"/>
              <a:gd name="connsiteY3" fmla="*/ 3805518 h 7032812"/>
              <a:gd name="connsiteX4" fmla="*/ 2978524 w 5957048"/>
              <a:gd name="connsiteY4" fmla="*/ 7032812 h 7032812"/>
              <a:gd name="connsiteX5" fmla="*/ 2978524 w 5957048"/>
              <a:gd name="connsiteY5" fmla="*/ 5661212 h 7032812"/>
              <a:gd name="connsiteX6" fmla="*/ 0 w 5957048"/>
              <a:gd name="connsiteY6" fmla="*/ 5661212 h 7032812"/>
              <a:gd name="connsiteX7" fmla="*/ 26894 w 5957048"/>
              <a:gd name="connsiteY7" fmla="*/ 0 h 7032812"/>
              <a:gd name="connsiteX0" fmla="*/ 26894 w 5957048"/>
              <a:gd name="connsiteY0" fmla="*/ 0 h 7557247"/>
              <a:gd name="connsiteX1" fmla="*/ 2978524 w 5957048"/>
              <a:gd name="connsiteY1" fmla="*/ 1949824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91971 w 5957048"/>
              <a:gd name="connsiteY4" fmla="*/ 488732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78524 w 3576918"/>
              <a:gd name="connsiteY2" fmla="*/ 578224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59285 w 3576918"/>
              <a:gd name="connsiteY5" fmla="*/ 3733967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27681"/>
              <a:gd name="connsiteY0" fmla="*/ 0 h 7557247"/>
              <a:gd name="connsiteX1" fmla="*/ 2951630 w 3527681"/>
              <a:gd name="connsiteY1" fmla="*/ 3326781 h 7557247"/>
              <a:gd name="connsiteX2" fmla="*/ 2951630 w 3527681"/>
              <a:gd name="connsiteY2" fmla="*/ 2142883 h 7557247"/>
              <a:gd name="connsiteX3" fmla="*/ 3527681 w 3527681"/>
              <a:gd name="connsiteY3" fmla="*/ 3517316 h 7557247"/>
              <a:gd name="connsiteX4" fmla="*/ 2984937 w 3527681"/>
              <a:gd name="connsiteY4" fmla="*/ 4954322 h 7557247"/>
              <a:gd name="connsiteX5" fmla="*/ 2959285 w 3527681"/>
              <a:gd name="connsiteY5" fmla="*/ 3733967 h 7557247"/>
              <a:gd name="connsiteX6" fmla="*/ 0 w 3527681"/>
              <a:gd name="connsiteY6" fmla="*/ 7557247 h 7557247"/>
              <a:gd name="connsiteX7" fmla="*/ 26894 w 3527681"/>
              <a:gd name="connsiteY7" fmla="*/ 0 h 75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7681" h="7557247">
                <a:moveTo>
                  <a:pt x="26894" y="0"/>
                </a:moveTo>
                <a:lnTo>
                  <a:pt x="2951630" y="3326781"/>
                </a:lnTo>
                <a:lnTo>
                  <a:pt x="2951630" y="2142883"/>
                </a:lnTo>
                <a:lnTo>
                  <a:pt x="3527681" y="3517316"/>
                </a:lnTo>
                <a:lnTo>
                  <a:pt x="2984937" y="4954322"/>
                </a:lnTo>
                <a:lnTo>
                  <a:pt x="2959285" y="3733967"/>
                </a:lnTo>
                <a:lnTo>
                  <a:pt x="0" y="7557247"/>
                </a:lnTo>
                <a:cubicBezTo>
                  <a:pt x="8965" y="5038165"/>
                  <a:pt x="17929" y="2519082"/>
                  <a:pt x="26894" y="0"/>
                </a:cubicBezTo>
                <a:close/>
              </a:path>
            </a:pathLst>
          </a:custGeom>
          <a:solidFill>
            <a:srgbClr val="5988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8A9939EE-14AC-3081-15CA-B3178FF23DC5}"/>
              </a:ext>
            </a:extLst>
          </p:cNvPr>
          <p:cNvSpPr/>
          <p:nvPr/>
        </p:nvSpPr>
        <p:spPr>
          <a:xfrm>
            <a:off x="3229362" y="2873192"/>
            <a:ext cx="2637692" cy="3569677"/>
          </a:xfrm>
          <a:prstGeom prst="homePlate">
            <a:avLst/>
          </a:prstGeom>
          <a:solidFill>
            <a:srgbClr val="5988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116FA-F44E-2FBC-9E4E-C24A20F7B122}"/>
              </a:ext>
            </a:extLst>
          </p:cNvPr>
          <p:cNvSpPr/>
          <p:nvPr/>
        </p:nvSpPr>
        <p:spPr>
          <a:xfrm>
            <a:off x="6312877" y="4192038"/>
            <a:ext cx="1055077" cy="9319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5637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05530"/>
              </p:ext>
            </p:extLst>
          </p:nvPr>
        </p:nvGraphicFramePr>
        <p:xfrm>
          <a:off x="1668852" y="1263855"/>
          <a:ext cx="953324" cy="6471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420494"/>
                  </a:ext>
                </a:extLst>
              </a:tr>
            </a:tbl>
          </a:graphicData>
        </a:graphic>
      </p:graphicFrame>
      <p:sp>
        <p:nvSpPr>
          <p:cNvPr id="3" name="Right Arrow 4">
            <a:extLst>
              <a:ext uri="{FF2B5EF4-FFF2-40B4-BE49-F238E27FC236}">
                <a16:creationId xmlns:a16="http://schemas.microsoft.com/office/drawing/2014/main" id="{1B3BA349-E043-4908-2975-C7B5FE8E288F}"/>
              </a:ext>
            </a:extLst>
          </p:cNvPr>
          <p:cNvSpPr/>
          <p:nvPr/>
        </p:nvSpPr>
        <p:spPr>
          <a:xfrm>
            <a:off x="6474240" y="7412785"/>
            <a:ext cx="3527681" cy="3173505"/>
          </a:xfrm>
          <a:custGeom>
            <a:avLst/>
            <a:gdLst>
              <a:gd name="connsiteX0" fmla="*/ 0 w 5957048"/>
              <a:gd name="connsiteY0" fmla="*/ 1371600 h 6454588"/>
              <a:gd name="connsiteX1" fmla="*/ 2978524 w 5957048"/>
              <a:gd name="connsiteY1" fmla="*/ 1371600 h 6454588"/>
              <a:gd name="connsiteX2" fmla="*/ 2978524 w 5957048"/>
              <a:gd name="connsiteY2" fmla="*/ 0 h 6454588"/>
              <a:gd name="connsiteX3" fmla="*/ 5957048 w 5957048"/>
              <a:gd name="connsiteY3" fmla="*/ 3227294 h 6454588"/>
              <a:gd name="connsiteX4" fmla="*/ 2978524 w 5957048"/>
              <a:gd name="connsiteY4" fmla="*/ 6454588 h 6454588"/>
              <a:gd name="connsiteX5" fmla="*/ 2978524 w 5957048"/>
              <a:gd name="connsiteY5" fmla="*/ 5082988 h 6454588"/>
              <a:gd name="connsiteX6" fmla="*/ 0 w 5957048"/>
              <a:gd name="connsiteY6" fmla="*/ 5082988 h 6454588"/>
              <a:gd name="connsiteX7" fmla="*/ 0 w 5957048"/>
              <a:gd name="connsiteY7" fmla="*/ 1371600 h 6454588"/>
              <a:gd name="connsiteX0" fmla="*/ 26894 w 5957048"/>
              <a:gd name="connsiteY0" fmla="*/ 0 h 7032812"/>
              <a:gd name="connsiteX1" fmla="*/ 2978524 w 5957048"/>
              <a:gd name="connsiteY1" fmla="*/ 1949824 h 7032812"/>
              <a:gd name="connsiteX2" fmla="*/ 2978524 w 5957048"/>
              <a:gd name="connsiteY2" fmla="*/ 578224 h 7032812"/>
              <a:gd name="connsiteX3" fmla="*/ 5957048 w 5957048"/>
              <a:gd name="connsiteY3" fmla="*/ 3805518 h 7032812"/>
              <a:gd name="connsiteX4" fmla="*/ 2978524 w 5957048"/>
              <a:gd name="connsiteY4" fmla="*/ 7032812 h 7032812"/>
              <a:gd name="connsiteX5" fmla="*/ 2978524 w 5957048"/>
              <a:gd name="connsiteY5" fmla="*/ 5661212 h 7032812"/>
              <a:gd name="connsiteX6" fmla="*/ 0 w 5957048"/>
              <a:gd name="connsiteY6" fmla="*/ 5661212 h 7032812"/>
              <a:gd name="connsiteX7" fmla="*/ 26894 w 5957048"/>
              <a:gd name="connsiteY7" fmla="*/ 0 h 7032812"/>
              <a:gd name="connsiteX0" fmla="*/ 26894 w 5957048"/>
              <a:gd name="connsiteY0" fmla="*/ 0 h 7557247"/>
              <a:gd name="connsiteX1" fmla="*/ 2978524 w 5957048"/>
              <a:gd name="connsiteY1" fmla="*/ 1949824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91971 w 5957048"/>
              <a:gd name="connsiteY4" fmla="*/ 488732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78524 w 3576918"/>
              <a:gd name="connsiteY2" fmla="*/ 578224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59285 w 3576918"/>
              <a:gd name="connsiteY5" fmla="*/ 3733967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27681"/>
              <a:gd name="connsiteY0" fmla="*/ 0 h 7557247"/>
              <a:gd name="connsiteX1" fmla="*/ 2951630 w 3527681"/>
              <a:gd name="connsiteY1" fmla="*/ 3326781 h 7557247"/>
              <a:gd name="connsiteX2" fmla="*/ 2951630 w 3527681"/>
              <a:gd name="connsiteY2" fmla="*/ 2142883 h 7557247"/>
              <a:gd name="connsiteX3" fmla="*/ 3527681 w 3527681"/>
              <a:gd name="connsiteY3" fmla="*/ 3517316 h 7557247"/>
              <a:gd name="connsiteX4" fmla="*/ 2984937 w 3527681"/>
              <a:gd name="connsiteY4" fmla="*/ 4954322 h 7557247"/>
              <a:gd name="connsiteX5" fmla="*/ 2959285 w 3527681"/>
              <a:gd name="connsiteY5" fmla="*/ 3733967 h 7557247"/>
              <a:gd name="connsiteX6" fmla="*/ 0 w 3527681"/>
              <a:gd name="connsiteY6" fmla="*/ 7557247 h 7557247"/>
              <a:gd name="connsiteX7" fmla="*/ 26894 w 3527681"/>
              <a:gd name="connsiteY7" fmla="*/ 0 h 75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7681" h="7557247">
                <a:moveTo>
                  <a:pt x="26894" y="0"/>
                </a:moveTo>
                <a:lnTo>
                  <a:pt x="2951630" y="3326781"/>
                </a:lnTo>
                <a:lnTo>
                  <a:pt x="2951630" y="2142883"/>
                </a:lnTo>
                <a:lnTo>
                  <a:pt x="3527681" y="3517316"/>
                </a:lnTo>
                <a:lnTo>
                  <a:pt x="2984937" y="4954322"/>
                </a:lnTo>
                <a:lnTo>
                  <a:pt x="2959285" y="3733967"/>
                </a:lnTo>
                <a:lnTo>
                  <a:pt x="0" y="7557247"/>
                </a:lnTo>
                <a:cubicBezTo>
                  <a:pt x="8965" y="5038165"/>
                  <a:pt x="17929" y="2519082"/>
                  <a:pt x="26894" y="0"/>
                </a:cubicBezTo>
                <a:close/>
              </a:path>
            </a:pathLst>
          </a:custGeom>
          <a:solidFill>
            <a:srgbClr val="5988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8A9939EE-14AC-3081-15CA-B3178FF23DC5}"/>
              </a:ext>
            </a:extLst>
          </p:cNvPr>
          <p:cNvSpPr/>
          <p:nvPr/>
        </p:nvSpPr>
        <p:spPr>
          <a:xfrm>
            <a:off x="3229362" y="2873192"/>
            <a:ext cx="2637692" cy="3569677"/>
          </a:xfrm>
          <a:prstGeom prst="homePlate">
            <a:avLst/>
          </a:prstGeom>
          <a:solidFill>
            <a:srgbClr val="5988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116FA-F44E-2FBC-9E4E-C24A20F7B122}"/>
              </a:ext>
            </a:extLst>
          </p:cNvPr>
          <p:cNvSpPr/>
          <p:nvPr/>
        </p:nvSpPr>
        <p:spPr>
          <a:xfrm>
            <a:off x="6242539" y="4359092"/>
            <a:ext cx="896815" cy="7052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7926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833;g161404097fb_5_225">
            <a:extLst>
              <a:ext uri="{FF2B5EF4-FFF2-40B4-BE49-F238E27FC236}">
                <a16:creationId xmlns:a16="http://schemas.microsoft.com/office/drawing/2014/main" id="{EE81FA13-FD3F-560B-A3C1-E750A30D0068}"/>
              </a:ext>
            </a:extLst>
          </p:cNvPr>
          <p:cNvGrpSpPr/>
          <p:nvPr/>
        </p:nvGrpSpPr>
        <p:grpSpPr>
          <a:xfrm>
            <a:off x="743091" y="4313608"/>
            <a:ext cx="1029191" cy="983751"/>
            <a:chOff x="1808023" y="3997991"/>
            <a:chExt cx="2445000" cy="1459200"/>
          </a:xfrm>
        </p:grpSpPr>
        <p:sp>
          <p:nvSpPr>
            <p:cNvPr id="5" name="Google Shape;3834;g161404097fb_5_225">
              <a:extLst>
                <a:ext uri="{FF2B5EF4-FFF2-40B4-BE49-F238E27FC236}">
                  <a16:creationId xmlns:a16="http://schemas.microsoft.com/office/drawing/2014/main" id="{0448445F-6F53-91AF-DEC0-207A8B7CE03E}"/>
                </a:ext>
              </a:extLst>
            </p:cNvPr>
            <p:cNvSpPr/>
            <p:nvPr/>
          </p:nvSpPr>
          <p:spPr>
            <a:xfrm>
              <a:off x="1808023" y="3997991"/>
              <a:ext cx="2445000" cy="1459200"/>
            </a:xfrm>
            <a:prstGeom prst="roundRect">
              <a:avLst>
                <a:gd name="adj" fmla="val 6053"/>
              </a:avLst>
            </a:prstGeom>
            <a:noFill/>
            <a:ln w="19050" cap="flat" cmpd="sng">
              <a:solidFill>
                <a:srgbClr val="2E75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838;g161404097fb_5_225">
              <a:extLst>
                <a:ext uri="{FF2B5EF4-FFF2-40B4-BE49-F238E27FC236}">
                  <a16:creationId xmlns:a16="http://schemas.microsoft.com/office/drawing/2014/main" id="{BC15E60F-FA6D-34D1-77A1-5C2C8E0472C9}"/>
                </a:ext>
              </a:extLst>
            </p:cNvPr>
            <p:cNvSpPr/>
            <p:nvPr/>
          </p:nvSpPr>
          <p:spPr>
            <a:xfrm>
              <a:off x="1808023" y="3998363"/>
              <a:ext cx="2445000" cy="2929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2E75B6"/>
            </a:solidFill>
            <a:ln w="10775" cap="flat" cmpd="sng">
              <a:solidFill>
                <a:srgbClr val="2E75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Bar plot, Pie chart</a:t>
              </a:r>
              <a:endParaRPr sz="1600" dirty="0"/>
            </a:p>
          </p:txBody>
        </p:sp>
      </p:grpSp>
      <p:sp>
        <p:nvSpPr>
          <p:cNvPr id="19" name="Google Shape;3848;g161404097fb_5_225">
            <a:extLst>
              <a:ext uri="{FF2B5EF4-FFF2-40B4-BE49-F238E27FC236}">
                <a16:creationId xmlns:a16="http://schemas.microsoft.com/office/drawing/2014/main" id="{93CF2A32-D9DC-0897-1ACE-8461A7534301}"/>
              </a:ext>
            </a:extLst>
          </p:cNvPr>
          <p:cNvSpPr/>
          <p:nvPr/>
        </p:nvSpPr>
        <p:spPr>
          <a:xfrm>
            <a:off x="1419225" y="2691448"/>
            <a:ext cx="1210001" cy="270816"/>
          </a:xfrm>
          <a:prstGeom prst="roundRect">
            <a:avLst>
              <a:gd name="adj" fmla="val 605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E75B6"/>
                </a:solidFill>
                <a:latin typeface="Avenir"/>
                <a:ea typeface="Avenir"/>
                <a:cs typeface="Avenir"/>
                <a:sym typeface="Avenir"/>
              </a:rPr>
              <a:t>Composition</a:t>
            </a:r>
            <a:endParaRPr sz="800" dirty="0"/>
          </a:p>
        </p:txBody>
      </p:sp>
      <p:sp>
        <p:nvSpPr>
          <p:cNvPr id="28" name="Google Shape;3848;g161404097fb_5_225">
            <a:extLst>
              <a:ext uri="{FF2B5EF4-FFF2-40B4-BE49-F238E27FC236}">
                <a16:creationId xmlns:a16="http://schemas.microsoft.com/office/drawing/2014/main" id="{C1127F06-C8A2-1EFE-57DD-6CEFACFBB9D9}"/>
              </a:ext>
            </a:extLst>
          </p:cNvPr>
          <p:cNvSpPr/>
          <p:nvPr/>
        </p:nvSpPr>
        <p:spPr>
          <a:xfrm>
            <a:off x="644819" y="3618303"/>
            <a:ext cx="1195807" cy="451862"/>
          </a:xfrm>
          <a:prstGeom prst="roundRect">
            <a:avLst>
              <a:gd name="adj" fmla="val 605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2E75B6"/>
                </a:solidFill>
                <a:latin typeface="Avenir"/>
                <a:ea typeface="Avenir"/>
                <a:cs typeface="Avenir"/>
                <a:sym typeface="Avenir"/>
              </a:rPr>
              <a:t>Categorical</a:t>
            </a:r>
            <a:endParaRPr lang="en-US" sz="800" dirty="0">
              <a:solidFill>
                <a:srgbClr val="2E75B6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E75B6"/>
                </a:solidFill>
                <a:latin typeface="Avenir"/>
                <a:ea typeface="Avenir"/>
                <a:cs typeface="Avenir"/>
                <a:sym typeface="Avenir"/>
              </a:rPr>
              <a:t>Most common sex,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E75B6"/>
                </a:solidFill>
                <a:latin typeface="Avenir"/>
                <a:ea typeface="Avenir"/>
                <a:cs typeface="Avenir"/>
                <a:sym typeface="Avenir"/>
              </a:rPr>
              <a:t>most represented region</a:t>
            </a:r>
          </a:p>
        </p:txBody>
      </p:sp>
      <p:sp>
        <p:nvSpPr>
          <p:cNvPr id="31" name="Google Shape;3848;g161404097fb_5_225">
            <a:extLst>
              <a:ext uri="{FF2B5EF4-FFF2-40B4-BE49-F238E27FC236}">
                <a16:creationId xmlns:a16="http://schemas.microsoft.com/office/drawing/2014/main" id="{F6457CFE-AB7F-A777-169A-734DD3EBB722}"/>
              </a:ext>
            </a:extLst>
          </p:cNvPr>
          <p:cNvSpPr/>
          <p:nvPr/>
        </p:nvSpPr>
        <p:spPr>
          <a:xfrm>
            <a:off x="1934871" y="3628797"/>
            <a:ext cx="1209999" cy="508323"/>
          </a:xfrm>
          <a:prstGeom prst="roundRect">
            <a:avLst>
              <a:gd name="adj" fmla="val 605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2E75B6"/>
                </a:solidFill>
                <a:latin typeface="Avenir"/>
                <a:ea typeface="Avenir"/>
                <a:cs typeface="Avenir"/>
                <a:sym typeface="Avenir"/>
              </a:rPr>
              <a:t>Numeric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E75B6"/>
                </a:solidFill>
                <a:latin typeface="Avenir"/>
                <a:sym typeface="Avenir"/>
              </a:rPr>
              <a:t>Height range,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E75B6"/>
                </a:solidFill>
                <a:latin typeface="Avenir"/>
                <a:sym typeface="Avenir"/>
              </a:rPr>
              <a:t>distribution of ages</a:t>
            </a:r>
            <a:endParaRPr sz="1400" dirty="0"/>
          </a:p>
        </p:txBody>
      </p:sp>
      <p:grpSp>
        <p:nvGrpSpPr>
          <p:cNvPr id="37" name="Google Shape;3833;g161404097fb_5_225">
            <a:extLst>
              <a:ext uri="{FF2B5EF4-FFF2-40B4-BE49-F238E27FC236}">
                <a16:creationId xmlns:a16="http://schemas.microsoft.com/office/drawing/2014/main" id="{3B923E92-4D31-A4DF-EF43-A983185A3D6B}"/>
              </a:ext>
            </a:extLst>
          </p:cNvPr>
          <p:cNvGrpSpPr/>
          <p:nvPr/>
        </p:nvGrpSpPr>
        <p:grpSpPr>
          <a:xfrm>
            <a:off x="1937447" y="4319332"/>
            <a:ext cx="1111730" cy="978027"/>
            <a:chOff x="1808023" y="3997991"/>
            <a:chExt cx="2445000" cy="1450710"/>
          </a:xfrm>
        </p:grpSpPr>
        <p:sp>
          <p:nvSpPr>
            <p:cNvPr id="38" name="Google Shape;3834;g161404097fb_5_225">
              <a:extLst>
                <a:ext uri="{FF2B5EF4-FFF2-40B4-BE49-F238E27FC236}">
                  <a16:creationId xmlns:a16="http://schemas.microsoft.com/office/drawing/2014/main" id="{FFBA2676-9848-0171-0920-9ADC292B8C82}"/>
                </a:ext>
              </a:extLst>
            </p:cNvPr>
            <p:cNvSpPr/>
            <p:nvPr/>
          </p:nvSpPr>
          <p:spPr>
            <a:xfrm>
              <a:off x="1808023" y="3997991"/>
              <a:ext cx="2445000" cy="1450710"/>
            </a:xfrm>
            <a:prstGeom prst="roundRect">
              <a:avLst>
                <a:gd name="adj" fmla="val 6053"/>
              </a:avLst>
            </a:prstGeom>
            <a:noFill/>
            <a:ln w="19050" cap="flat" cmpd="sng">
              <a:solidFill>
                <a:srgbClr val="2E75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838;g161404097fb_5_225">
              <a:extLst>
                <a:ext uri="{FF2B5EF4-FFF2-40B4-BE49-F238E27FC236}">
                  <a16:creationId xmlns:a16="http://schemas.microsoft.com/office/drawing/2014/main" id="{FB7F6284-78BA-AA36-EBF8-2A87A79D6653}"/>
                </a:ext>
              </a:extLst>
            </p:cNvPr>
            <p:cNvSpPr/>
            <p:nvPr/>
          </p:nvSpPr>
          <p:spPr>
            <a:xfrm>
              <a:off x="1808023" y="3998362"/>
              <a:ext cx="2445000" cy="2929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2E75B6"/>
            </a:solidFill>
            <a:ln w="10775" cap="flat" cmpd="sng">
              <a:solidFill>
                <a:srgbClr val="2E75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Histogram, boxplot</a:t>
              </a:r>
              <a:endParaRPr sz="1600" dirty="0"/>
            </a:p>
          </p:txBody>
        </p:sp>
      </p:grpSp>
      <p:sp>
        <p:nvSpPr>
          <p:cNvPr id="43" name="Google Shape;3848;g161404097fb_5_225">
            <a:extLst>
              <a:ext uri="{FF2B5EF4-FFF2-40B4-BE49-F238E27FC236}">
                <a16:creationId xmlns:a16="http://schemas.microsoft.com/office/drawing/2014/main" id="{F6873191-A72F-0251-DF4D-8E22E71DF4B2}"/>
              </a:ext>
            </a:extLst>
          </p:cNvPr>
          <p:cNvSpPr/>
          <p:nvPr/>
        </p:nvSpPr>
        <p:spPr>
          <a:xfrm>
            <a:off x="5352525" y="2695697"/>
            <a:ext cx="781474" cy="223315"/>
          </a:xfrm>
          <a:prstGeom prst="roundRect">
            <a:avLst>
              <a:gd name="adj" fmla="val 605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E75B6"/>
                </a:solidFill>
                <a:latin typeface="Avenir"/>
                <a:ea typeface="Avenir"/>
                <a:cs typeface="Avenir"/>
                <a:sym typeface="Avenir"/>
              </a:rPr>
              <a:t>Relationship</a:t>
            </a:r>
            <a:endParaRPr sz="800" dirty="0"/>
          </a:p>
        </p:txBody>
      </p:sp>
      <p:cxnSp>
        <p:nvCxnSpPr>
          <p:cNvPr id="44" name="Google Shape;3852;g161404097fb_5_225">
            <a:extLst>
              <a:ext uri="{FF2B5EF4-FFF2-40B4-BE49-F238E27FC236}">
                <a16:creationId xmlns:a16="http://schemas.microsoft.com/office/drawing/2014/main" id="{D190AC3A-BC74-ECCE-2E8D-BFE8C0F503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7697" y="4489197"/>
            <a:ext cx="2265605" cy="1127401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rgbClr val="7B9EC3"/>
            </a:solidFill>
            <a:prstDash val="solid"/>
            <a:round/>
            <a:headEnd type="oval" w="sm" len="sm"/>
            <a:tailEnd type="none" w="med" len="med"/>
          </a:ln>
        </p:spPr>
      </p:cxnSp>
      <p:sp>
        <p:nvSpPr>
          <p:cNvPr id="78" name="Google Shape;3848;g161404097fb_5_225">
            <a:extLst>
              <a:ext uri="{FF2B5EF4-FFF2-40B4-BE49-F238E27FC236}">
                <a16:creationId xmlns:a16="http://schemas.microsoft.com/office/drawing/2014/main" id="{AE6C927C-3EAE-5167-41FB-BF3113C668AD}"/>
              </a:ext>
            </a:extLst>
          </p:cNvPr>
          <p:cNvSpPr/>
          <p:nvPr/>
        </p:nvSpPr>
        <p:spPr>
          <a:xfrm>
            <a:off x="8736832" y="3645329"/>
            <a:ext cx="1857835" cy="454068"/>
          </a:xfrm>
          <a:prstGeom prst="roundRect">
            <a:avLst>
              <a:gd name="adj" fmla="val 605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2E75B6"/>
                </a:solidFill>
                <a:latin typeface="Avenir"/>
                <a:ea typeface="Avenir"/>
                <a:cs typeface="Avenir"/>
                <a:sym typeface="Avenir"/>
              </a:rPr>
              <a:t>Numeric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2E75B6"/>
                </a:solidFill>
                <a:latin typeface="Avenir"/>
                <a:sym typeface="Avenir"/>
              </a:rPr>
              <a:t>(e.g. age, height)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2E75B6"/>
                </a:solidFill>
                <a:latin typeface="Avenir"/>
                <a:sym typeface="Avenir"/>
              </a:rPr>
              <a:t>(example question: what’s the height range?)</a:t>
            </a:r>
            <a:endParaRPr sz="1600" dirty="0"/>
          </a:p>
        </p:txBody>
      </p:sp>
      <p:sp>
        <p:nvSpPr>
          <p:cNvPr id="88" name="Google Shape;3848;g161404097fb_5_225">
            <a:extLst>
              <a:ext uri="{FF2B5EF4-FFF2-40B4-BE49-F238E27FC236}">
                <a16:creationId xmlns:a16="http://schemas.microsoft.com/office/drawing/2014/main" id="{3677B8F9-85D7-2830-F9FC-CAE3BC782E09}"/>
              </a:ext>
            </a:extLst>
          </p:cNvPr>
          <p:cNvSpPr/>
          <p:nvPr/>
        </p:nvSpPr>
        <p:spPr>
          <a:xfrm>
            <a:off x="3714984" y="3593391"/>
            <a:ext cx="1759935" cy="204782"/>
          </a:xfrm>
          <a:prstGeom prst="roundRect">
            <a:avLst>
              <a:gd name="adj" fmla="val 605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2E75B6"/>
                </a:solidFill>
                <a:latin typeface="Avenir"/>
                <a:ea typeface="Avenir"/>
                <a:cs typeface="Avenir"/>
                <a:sym typeface="Avenir"/>
              </a:rPr>
              <a:t>Both numeric</a:t>
            </a:r>
          </a:p>
        </p:txBody>
      </p:sp>
      <p:sp>
        <p:nvSpPr>
          <p:cNvPr id="98" name="Google Shape;3848;g161404097fb_5_225">
            <a:extLst>
              <a:ext uri="{FF2B5EF4-FFF2-40B4-BE49-F238E27FC236}">
                <a16:creationId xmlns:a16="http://schemas.microsoft.com/office/drawing/2014/main" id="{C1DE004A-2792-0446-25D7-ECA7917A51BA}"/>
              </a:ext>
            </a:extLst>
          </p:cNvPr>
          <p:cNvSpPr/>
          <p:nvPr/>
        </p:nvSpPr>
        <p:spPr>
          <a:xfrm>
            <a:off x="3454606" y="4485430"/>
            <a:ext cx="1089624" cy="567464"/>
          </a:xfrm>
          <a:prstGeom prst="roundRect">
            <a:avLst>
              <a:gd name="adj" fmla="val 605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2E75B6"/>
                </a:solidFill>
                <a:latin typeface="Avenir"/>
                <a:ea typeface="Avenir"/>
                <a:cs typeface="Avenir"/>
                <a:sym typeface="Avenir"/>
              </a:rPr>
              <a:t>Includes time</a:t>
            </a:r>
            <a:endParaRPr lang="en-US" sz="800" dirty="0">
              <a:solidFill>
                <a:srgbClr val="2E75B6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E75B6"/>
                </a:solidFill>
                <a:latin typeface="Avenir"/>
                <a:ea typeface="Avenir"/>
                <a:cs typeface="Avenir"/>
                <a:sym typeface="Avenir"/>
              </a:rPr>
              <a:t>Cases per day,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E75B6"/>
                </a:solidFill>
                <a:latin typeface="Avenir"/>
                <a:ea typeface="Avenir"/>
                <a:cs typeface="Avenir"/>
                <a:sym typeface="Avenir"/>
              </a:rPr>
              <a:t>GDP per year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rgbClr val="2E75B6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rgbClr val="2E75B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" name="Google Shape;3848;g161404097fb_5_225">
            <a:extLst>
              <a:ext uri="{FF2B5EF4-FFF2-40B4-BE49-F238E27FC236}">
                <a16:creationId xmlns:a16="http://schemas.microsoft.com/office/drawing/2014/main" id="{5E5FD5DF-CC76-EEA6-BD2A-2461F326CC43}"/>
              </a:ext>
            </a:extLst>
          </p:cNvPr>
          <p:cNvSpPr/>
          <p:nvPr/>
        </p:nvSpPr>
        <p:spPr>
          <a:xfrm>
            <a:off x="4679188" y="4431674"/>
            <a:ext cx="1111730" cy="455811"/>
          </a:xfrm>
          <a:prstGeom prst="roundRect">
            <a:avLst>
              <a:gd name="adj" fmla="val 605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2E75B6"/>
                </a:solidFill>
                <a:latin typeface="Avenir"/>
                <a:ea typeface="Avenir"/>
                <a:cs typeface="Avenir"/>
                <a:sym typeface="Avenir"/>
              </a:rPr>
              <a:t>Non-time variables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E75B6"/>
                </a:solidFill>
                <a:latin typeface="Avenir"/>
                <a:ea typeface="Avenir"/>
                <a:cs typeface="Avenir"/>
                <a:sym typeface="Avenir"/>
              </a:rPr>
              <a:t>Relationship between fertility and life expectancy</a:t>
            </a:r>
          </a:p>
        </p:txBody>
      </p:sp>
      <p:grpSp>
        <p:nvGrpSpPr>
          <p:cNvPr id="108" name="Google Shape;3833;g161404097fb_5_225">
            <a:extLst>
              <a:ext uri="{FF2B5EF4-FFF2-40B4-BE49-F238E27FC236}">
                <a16:creationId xmlns:a16="http://schemas.microsoft.com/office/drawing/2014/main" id="{00777C62-4F22-1FF4-9E30-8E076B29B49D}"/>
              </a:ext>
            </a:extLst>
          </p:cNvPr>
          <p:cNvGrpSpPr/>
          <p:nvPr/>
        </p:nvGrpSpPr>
        <p:grpSpPr>
          <a:xfrm>
            <a:off x="6207124" y="3951885"/>
            <a:ext cx="1045439" cy="983751"/>
            <a:chOff x="1808023" y="3997991"/>
            <a:chExt cx="2445000" cy="1459200"/>
          </a:xfrm>
        </p:grpSpPr>
        <p:sp>
          <p:nvSpPr>
            <p:cNvPr id="109" name="Google Shape;3834;g161404097fb_5_225">
              <a:extLst>
                <a:ext uri="{FF2B5EF4-FFF2-40B4-BE49-F238E27FC236}">
                  <a16:creationId xmlns:a16="http://schemas.microsoft.com/office/drawing/2014/main" id="{E19D1B5E-3FEF-BE7C-45AD-6A30E96B14A0}"/>
                </a:ext>
              </a:extLst>
            </p:cNvPr>
            <p:cNvSpPr/>
            <p:nvPr/>
          </p:nvSpPr>
          <p:spPr>
            <a:xfrm>
              <a:off x="1808023" y="3997991"/>
              <a:ext cx="2445000" cy="1459200"/>
            </a:xfrm>
            <a:prstGeom prst="roundRect">
              <a:avLst>
                <a:gd name="adj" fmla="val 6053"/>
              </a:avLst>
            </a:prstGeom>
            <a:noFill/>
            <a:ln w="19050" cap="flat" cmpd="sng">
              <a:solidFill>
                <a:srgbClr val="2E75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838;g161404097fb_5_225">
              <a:extLst>
                <a:ext uri="{FF2B5EF4-FFF2-40B4-BE49-F238E27FC236}">
                  <a16:creationId xmlns:a16="http://schemas.microsoft.com/office/drawing/2014/main" id="{6E03EE57-DC47-9457-C5D4-527A28B6E69D}"/>
                </a:ext>
              </a:extLst>
            </p:cNvPr>
            <p:cNvSpPr/>
            <p:nvPr/>
          </p:nvSpPr>
          <p:spPr>
            <a:xfrm>
              <a:off x="1808023" y="3998362"/>
              <a:ext cx="2445000" cy="2929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2E75B6"/>
            </a:solidFill>
            <a:ln w="10775" cap="flat" cmpd="sng">
              <a:solidFill>
                <a:srgbClr val="2E75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Bar plot</a:t>
              </a:r>
              <a:endParaRPr sz="1800" dirty="0"/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E8FF428-5856-A542-2C2E-8A59EF0DA6BD}"/>
              </a:ext>
            </a:extLst>
          </p:cNvPr>
          <p:cNvCxnSpPr>
            <a:cxnSpLocks/>
          </p:cNvCxnSpPr>
          <p:nvPr/>
        </p:nvCxnSpPr>
        <p:spPr>
          <a:xfrm>
            <a:off x="1987835" y="2915938"/>
            <a:ext cx="0" cy="326756"/>
          </a:xfrm>
          <a:prstGeom prst="line">
            <a:avLst/>
          </a:prstGeom>
          <a:ln w="28575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43810A7-3963-3B14-2202-5BC65DF28634}"/>
              </a:ext>
            </a:extLst>
          </p:cNvPr>
          <p:cNvCxnSpPr>
            <a:cxnSpLocks/>
          </p:cNvCxnSpPr>
          <p:nvPr/>
        </p:nvCxnSpPr>
        <p:spPr>
          <a:xfrm flipH="1">
            <a:off x="1272839" y="3256930"/>
            <a:ext cx="1263795" cy="0"/>
          </a:xfrm>
          <a:prstGeom prst="line">
            <a:avLst/>
          </a:prstGeom>
          <a:ln w="28575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6E67AF0-CD18-3D1A-290D-5587264ADC17}"/>
              </a:ext>
            </a:extLst>
          </p:cNvPr>
          <p:cNvCxnSpPr>
            <a:cxnSpLocks/>
          </p:cNvCxnSpPr>
          <p:nvPr/>
        </p:nvCxnSpPr>
        <p:spPr>
          <a:xfrm>
            <a:off x="1272839" y="3282304"/>
            <a:ext cx="0" cy="311087"/>
          </a:xfrm>
          <a:prstGeom prst="line">
            <a:avLst/>
          </a:prstGeom>
          <a:ln w="28575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E4613B9-822C-0064-4578-FEAD37145538}"/>
              </a:ext>
            </a:extLst>
          </p:cNvPr>
          <p:cNvCxnSpPr>
            <a:cxnSpLocks/>
          </p:cNvCxnSpPr>
          <p:nvPr/>
        </p:nvCxnSpPr>
        <p:spPr>
          <a:xfrm flipV="1">
            <a:off x="2539131" y="3261815"/>
            <a:ext cx="0" cy="339337"/>
          </a:xfrm>
          <a:prstGeom prst="line">
            <a:avLst/>
          </a:prstGeom>
          <a:ln w="28575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D3B670F-2D55-69AA-19FE-40168A35BF27}"/>
              </a:ext>
            </a:extLst>
          </p:cNvPr>
          <p:cNvCxnSpPr>
            <a:cxnSpLocks/>
          </p:cNvCxnSpPr>
          <p:nvPr/>
        </p:nvCxnSpPr>
        <p:spPr>
          <a:xfrm>
            <a:off x="7511320" y="2457925"/>
            <a:ext cx="0" cy="412566"/>
          </a:xfrm>
          <a:prstGeom prst="line">
            <a:avLst/>
          </a:prstGeom>
          <a:ln w="28575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8C2D9B6-707B-B1EE-F412-185B53013834}"/>
              </a:ext>
            </a:extLst>
          </p:cNvPr>
          <p:cNvCxnSpPr>
            <a:cxnSpLocks/>
          </p:cNvCxnSpPr>
          <p:nvPr/>
        </p:nvCxnSpPr>
        <p:spPr>
          <a:xfrm flipH="1">
            <a:off x="6729844" y="2870491"/>
            <a:ext cx="781476" cy="0"/>
          </a:xfrm>
          <a:prstGeom prst="line">
            <a:avLst/>
          </a:prstGeom>
          <a:ln w="28575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43C82F5-8D3A-1966-E6A9-9D58468CC12F}"/>
              </a:ext>
            </a:extLst>
          </p:cNvPr>
          <p:cNvCxnSpPr>
            <a:cxnSpLocks/>
          </p:cNvCxnSpPr>
          <p:nvPr/>
        </p:nvCxnSpPr>
        <p:spPr>
          <a:xfrm flipH="1">
            <a:off x="7511320" y="2870491"/>
            <a:ext cx="781476" cy="0"/>
          </a:xfrm>
          <a:prstGeom prst="line">
            <a:avLst/>
          </a:prstGeom>
          <a:ln w="28575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5EF2F24-BD61-B691-FA24-325D1BD612D2}"/>
              </a:ext>
            </a:extLst>
          </p:cNvPr>
          <p:cNvCxnSpPr>
            <a:cxnSpLocks/>
          </p:cNvCxnSpPr>
          <p:nvPr/>
        </p:nvCxnSpPr>
        <p:spPr>
          <a:xfrm flipV="1">
            <a:off x="8292796" y="2870491"/>
            <a:ext cx="0" cy="534795"/>
          </a:xfrm>
          <a:prstGeom prst="line">
            <a:avLst/>
          </a:prstGeom>
          <a:ln w="28575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378DE75-81C8-D536-C025-AB99DEE21CFF}"/>
              </a:ext>
            </a:extLst>
          </p:cNvPr>
          <p:cNvCxnSpPr>
            <a:cxnSpLocks/>
          </p:cNvCxnSpPr>
          <p:nvPr/>
        </p:nvCxnSpPr>
        <p:spPr>
          <a:xfrm>
            <a:off x="5743262" y="2915938"/>
            <a:ext cx="0" cy="326756"/>
          </a:xfrm>
          <a:prstGeom prst="line">
            <a:avLst/>
          </a:prstGeom>
          <a:ln w="28575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D242D1C-E6EA-FC45-841C-5E5CF906E881}"/>
              </a:ext>
            </a:extLst>
          </p:cNvPr>
          <p:cNvCxnSpPr>
            <a:cxnSpLocks/>
          </p:cNvCxnSpPr>
          <p:nvPr/>
        </p:nvCxnSpPr>
        <p:spPr>
          <a:xfrm flipH="1">
            <a:off x="4592454" y="3235128"/>
            <a:ext cx="2194552" cy="6391"/>
          </a:xfrm>
          <a:prstGeom prst="line">
            <a:avLst/>
          </a:prstGeom>
          <a:ln w="28575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27CC505-FF83-068E-BC75-EE1F09B96466}"/>
              </a:ext>
            </a:extLst>
          </p:cNvPr>
          <p:cNvCxnSpPr>
            <a:cxnSpLocks/>
          </p:cNvCxnSpPr>
          <p:nvPr/>
        </p:nvCxnSpPr>
        <p:spPr>
          <a:xfrm>
            <a:off x="4594952" y="3282304"/>
            <a:ext cx="0" cy="298553"/>
          </a:xfrm>
          <a:prstGeom prst="line">
            <a:avLst/>
          </a:prstGeom>
          <a:ln w="28575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ED379FF-E335-87D2-A998-A3B95D0EA426}"/>
              </a:ext>
            </a:extLst>
          </p:cNvPr>
          <p:cNvCxnSpPr>
            <a:cxnSpLocks/>
          </p:cNvCxnSpPr>
          <p:nvPr/>
        </p:nvCxnSpPr>
        <p:spPr>
          <a:xfrm flipV="1">
            <a:off x="6787006" y="3241520"/>
            <a:ext cx="0" cy="339337"/>
          </a:xfrm>
          <a:prstGeom prst="line">
            <a:avLst/>
          </a:prstGeom>
          <a:ln w="28575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B5D9D10-DB93-6E49-EFBB-7AC3B1EAEB85}"/>
              </a:ext>
            </a:extLst>
          </p:cNvPr>
          <p:cNvCxnSpPr>
            <a:cxnSpLocks/>
          </p:cNvCxnSpPr>
          <p:nvPr/>
        </p:nvCxnSpPr>
        <p:spPr>
          <a:xfrm>
            <a:off x="4594952" y="3810193"/>
            <a:ext cx="0" cy="326756"/>
          </a:xfrm>
          <a:prstGeom prst="line">
            <a:avLst/>
          </a:prstGeom>
          <a:ln w="28575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3D1A175-34B7-4E71-28B2-D28DDC7735DE}"/>
              </a:ext>
            </a:extLst>
          </p:cNvPr>
          <p:cNvCxnSpPr>
            <a:cxnSpLocks/>
          </p:cNvCxnSpPr>
          <p:nvPr/>
        </p:nvCxnSpPr>
        <p:spPr>
          <a:xfrm flipH="1">
            <a:off x="4021524" y="4136949"/>
            <a:ext cx="1200242" cy="0"/>
          </a:xfrm>
          <a:prstGeom prst="line">
            <a:avLst/>
          </a:prstGeom>
          <a:ln w="28575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43DE4B3-E8C7-BB86-F565-0C7D42EF53D2}"/>
              </a:ext>
            </a:extLst>
          </p:cNvPr>
          <p:cNvCxnSpPr>
            <a:cxnSpLocks/>
          </p:cNvCxnSpPr>
          <p:nvPr/>
        </p:nvCxnSpPr>
        <p:spPr>
          <a:xfrm>
            <a:off x="4021524" y="4162323"/>
            <a:ext cx="0" cy="311087"/>
          </a:xfrm>
          <a:prstGeom prst="line">
            <a:avLst/>
          </a:prstGeom>
          <a:ln w="28575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10128A-E215-493B-8CDA-CC15904FFE5B}"/>
              </a:ext>
            </a:extLst>
          </p:cNvPr>
          <p:cNvCxnSpPr>
            <a:cxnSpLocks/>
          </p:cNvCxnSpPr>
          <p:nvPr/>
        </p:nvCxnSpPr>
        <p:spPr>
          <a:xfrm flipV="1">
            <a:off x="5221766" y="4146093"/>
            <a:ext cx="0" cy="339337"/>
          </a:xfrm>
          <a:prstGeom prst="line">
            <a:avLst/>
          </a:prstGeom>
          <a:ln w="28575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8" name="Google Shape;3833;g161404097fb_5_225">
            <a:extLst>
              <a:ext uri="{FF2B5EF4-FFF2-40B4-BE49-F238E27FC236}">
                <a16:creationId xmlns:a16="http://schemas.microsoft.com/office/drawing/2014/main" id="{026A01E2-8A49-247B-A419-9A16663B1663}"/>
              </a:ext>
            </a:extLst>
          </p:cNvPr>
          <p:cNvGrpSpPr/>
          <p:nvPr/>
        </p:nvGrpSpPr>
        <p:grpSpPr>
          <a:xfrm>
            <a:off x="3402293" y="4994105"/>
            <a:ext cx="1111730" cy="983751"/>
            <a:chOff x="1808023" y="3997991"/>
            <a:chExt cx="2445000" cy="1459200"/>
          </a:xfrm>
        </p:grpSpPr>
        <p:sp>
          <p:nvSpPr>
            <p:cNvPr id="139" name="Google Shape;3834;g161404097fb_5_225">
              <a:extLst>
                <a:ext uri="{FF2B5EF4-FFF2-40B4-BE49-F238E27FC236}">
                  <a16:creationId xmlns:a16="http://schemas.microsoft.com/office/drawing/2014/main" id="{C654FFEB-5270-1700-CA11-642DED8B45F9}"/>
                </a:ext>
              </a:extLst>
            </p:cNvPr>
            <p:cNvSpPr/>
            <p:nvPr/>
          </p:nvSpPr>
          <p:spPr>
            <a:xfrm>
              <a:off x="1808023" y="3997991"/>
              <a:ext cx="2445000" cy="1459200"/>
            </a:xfrm>
            <a:prstGeom prst="roundRect">
              <a:avLst>
                <a:gd name="adj" fmla="val 6053"/>
              </a:avLst>
            </a:prstGeom>
            <a:noFill/>
            <a:ln w="19050" cap="flat" cmpd="sng">
              <a:solidFill>
                <a:srgbClr val="2E75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838;g161404097fb_5_225">
              <a:extLst>
                <a:ext uri="{FF2B5EF4-FFF2-40B4-BE49-F238E27FC236}">
                  <a16:creationId xmlns:a16="http://schemas.microsoft.com/office/drawing/2014/main" id="{AD0F78EF-DE65-8C38-58A1-DD8895453909}"/>
                </a:ext>
              </a:extLst>
            </p:cNvPr>
            <p:cNvSpPr/>
            <p:nvPr/>
          </p:nvSpPr>
          <p:spPr>
            <a:xfrm>
              <a:off x="1808023" y="3998362"/>
              <a:ext cx="2445000" cy="2929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2E75B6"/>
            </a:solidFill>
            <a:ln w="10775" cap="flat" cmpd="sng">
              <a:solidFill>
                <a:srgbClr val="2E75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Line plot</a:t>
              </a:r>
              <a:endParaRPr sz="1600" dirty="0"/>
            </a:p>
          </p:txBody>
        </p:sp>
      </p:grpSp>
      <p:grpSp>
        <p:nvGrpSpPr>
          <p:cNvPr id="141" name="Google Shape;3833;g161404097fb_5_225">
            <a:extLst>
              <a:ext uri="{FF2B5EF4-FFF2-40B4-BE49-F238E27FC236}">
                <a16:creationId xmlns:a16="http://schemas.microsoft.com/office/drawing/2014/main" id="{ABDF835B-E73F-C912-2BA8-AB20613F8394}"/>
              </a:ext>
            </a:extLst>
          </p:cNvPr>
          <p:cNvGrpSpPr/>
          <p:nvPr/>
        </p:nvGrpSpPr>
        <p:grpSpPr>
          <a:xfrm>
            <a:off x="4679188" y="4998357"/>
            <a:ext cx="1111730" cy="983751"/>
            <a:chOff x="1808023" y="3997991"/>
            <a:chExt cx="2445000" cy="1459200"/>
          </a:xfrm>
        </p:grpSpPr>
        <p:sp>
          <p:nvSpPr>
            <p:cNvPr id="142" name="Google Shape;3834;g161404097fb_5_225">
              <a:extLst>
                <a:ext uri="{FF2B5EF4-FFF2-40B4-BE49-F238E27FC236}">
                  <a16:creationId xmlns:a16="http://schemas.microsoft.com/office/drawing/2014/main" id="{358B621A-C47C-0891-A354-B271FA50240C}"/>
                </a:ext>
              </a:extLst>
            </p:cNvPr>
            <p:cNvSpPr/>
            <p:nvPr/>
          </p:nvSpPr>
          <p:spPr>
            <a:xfrm>
              <a:off x="1808023" y="3997991"/>
              <a:ext cx="2445000" cy="1459200"/>
            </a:xfrm>
            <a:prstGeom prst="roundRect">
              <a:avLst>
                <a:gd name="adj" fmla="val 6053"/>
              </a:avLst>
            </a:prstGeom>
            <a:noFill/>
            <a:ln w="19050" cap="flat" cmpd="sng">
              <a:solidFill>
                <a:srgbClr val="2E75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838;g161404097fb_5_225">
              <a:extLst>
                <a:ext uri="{FF2B5EF4-FFF2-40B4-BE49-F238E27FC236}">
                  <a16:creationId xmlns:a16="http://schemas.microsoft.com/office/drawing/2014/main" id="{C9419C8F-C765-95EA-B4B7-064D22148028}"/>
                </a:ext>
              </a:extLst>
            </p:cNvPr>
            <p:cNvSpPr/>
            <p:nvPr/>
          </p:nvSpPr>
          <p:spPr>
            <a:xfrm>
              <a:off x="1808023" y="3998362"/>
              <a:ext cx="2445000" cy="2929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2E75B6"/>
            </a:solidFill>
            <a:ln w="10775" cap="flat" cmpd="sng">
              <a:solidFill>
                <a:srgbClr val="2E75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Scatterplot</a:t>
              </a:r>
              <a:endParaRPr sz="1600" dirty="0"/>
            </a:p>
          </p:txBody>
        </p:sp>
      </p:grpSp>
      <p:sp>
        <p:nvSpPr>
          <p:cNvPr id="147" name="Google Shape;3848;g161404097fb_5_225">
            <a:extLst>
              <a:ext uri="{FF2B5EF4-FFF2-40B4-BE49-F238E27FC236}">
                <a16:creationId xmlns:a16="http://schemas.microsoft.com/office/drawing/2014/main" id="{F8C40945-7D81-E516-0C69-F58B863BD94E}"/>
              </a:ext>
            </a:extLst>
          </p:cNvPr>
          <p:cNvSpPr/>
          <p:nvPr/>
        </p:nvSpPr>
        <p:spPr>
          <a:xfrm>
            <a:off x="5897202" y="3597336"/>
            <a:ext cx="1648656" cy="391539"/>
          </a:xfrm>
          <a:prstGeom prst="roundRect">
            <a:avLst>
              <a:gd name="adj" fmla="val 605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2E75B6"/>
                </a:solidFill>
                <a:latin typeface="Avenir"/>
                <a:ea typeface="Avenir"/>
                <a:cs typeface="Avenir"/>
                <a:sym typeface="Avenir"/>
              </a:rPr>
              <a:t>numeric &amp; categorical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E75B6"/>
                </a:solidFill>
                <a:latin typeface="Avenir"/>
                <a:ea typeface="Avenir"/>
                <a:cs typeface="Avenir"/>
                <a:sym typeface="Avenir"/>
              </a:rPr>
              <a:t>cases per district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rgbClr val="2E75B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56454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869027" y="4094156"/>
            <a:ext cx="7915303" cy="2835458"/>
            <a:chOff x="6253454" y="1643307"/>
            <a:chExt cx="7915303" cy="28354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627054" y="2012834"/>
              <a:ext cx="7541703" cy="2465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“Enfant",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“</a:t>
              </a:r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Adulte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</a:t>
              </a:r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jeune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",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50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”Age </a:t>
              </a:r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moyen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", 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TRUE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</a:t>
              </a:r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Adulte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</a:t>
              </a:r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agé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 </a:t>
              </a:r>
            </a:p>
            <a:p>
              <a:pPr>
                <a:lnSpc>
                  <a:spcPct val="150000"/>
                </a:lnSpc>
              </a:pP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  <a:endParaRPr lang="en-CH" sz="2100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6253454" y="1643307"/>
              <a:ext cx="150233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(</a:t>
              </a:r>
              <a:endParaRPr lang="en-CH" sz="21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6564498" y="3627452"/>
            <a:ext cx="5178384" cy="3836570"/>
            <a:chOff x="10483809" y="1641153"/>
            <a:chExt cx="5178384" cy="361328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805424" y="2061940"/>
              <a:ext cx="1024574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age &lt; 18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483809" y="2669647"/>
              <a:ext cx="1093569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</a:t>
              </a:r>
              <a:r>
                <a:rPr lang="fr-CM" sz="2000" dirty="0">
                  <a:latin typeface="Corbel" panose="020B0503020204020204" pitchFamily="34" charset="0"/>
                </a:rPr>
                <a:t>Enfant</a:t>
              </a:r>
              <a:r>
                <a:rPr lang="en-CH" sz="2000" dirty="0">
                  <a:latin typeface="Corbel" panose="020B0503020204020204" pitchFamily="34" charset="0"/>
                </a:rPr>
                <a:t>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4" y="2061940"/>
              <a:ext cx="1043453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CM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Sinon</a:t>
              </a:r>
              <a:endParaRPr lang="en-CH" sz="2000" b="1" i="1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1070888" y="3730146"/>
              <a:ext cx="1720086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</a:t>
              </a:r>
              <a:r>
                <a:rPr lang="fr-CM" sz="2000" dirty="0">
                  <a:latin typeface="Corbel" panose="020B0503020204020204" pitchFamily="34" charset="0"/>
                </a:rPr>
                <a:t>Adulte jeune</a:t>
              </a:r>
              <a:r>
                <a:rPr lang="en-CH" sz="2000" dirty="0">
                  <a:latin typeface="Corbel" panose="020B0503020204020204" pitchFamily="34" charset="0"/>
                </a:rPr>
                <a:t>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897283" cy="1108358"/>
              <a:chOff x="4305149" y="2733551"/>
              <a:chExt cx="1897283" cy="1108358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086AC4F-3C11-B809-3049-14CEDE2BD736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929B31DE-1C77-4F7C-3DFF-7F73D1994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1F2F64A8-A91E-22E1-2DA6-E35881BEF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851076" y="3084171"/>
              <a:ext cx="1011254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861360" y="4110958"/>
              <a:ext cx="100605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age &lt; 50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2108223" y="4877618"/>
              <a:ext cx="1585434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</a:t>
              </a:r>
              <a:r>
                <a:rPr lang="fr-CM" sz="2000" dirty="0">
                  <a:latin typeface="Corbel" panose="020B0503020204020204" pitchFamily="34" charset="0"/>
                </a:rPr>
                <a:t>Age moyen</a:t>
              </a:r>
              <a:r>
                <a:rPr lang="en-CH" sz="2000" dirty="0">
                  <a:latin typeface="Corbel" panose="020B0503020204020204" pitchFamily="34" charset="0"/>
                </a:rPr>
                <a:t>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7" y="3084171"/>
              <a:ext cx="109978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CM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Sinon</a:t>
              </a:r>
              <a:endParaRPr lang="en-CH" sz="2000" b="1" i="1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8005C3-F591-5466-E01D-C67731CC6A14}"/>
                </a:ext>
              </a:extLst>
            </p:cNvPr>
            <p:cNvSpPr txBox="1"/>
            <p:nvPr/>
          </p:nvSpPr>
          <p:spPr>
            <a:xfrm>
              <a:off x="13929500" y="4110958"/>
              <a:ext cx="836222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fr-CM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Sinon</a:t>
              </a:r>
              <a:endParaRPr lang="en-CH" sz="2000" b="1" i="1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21D0AA6-F605-BE89-A977-96507E2A6853}"/>
                </a:ext>
              </a:extLst>
            </p:cNvPr>
            <p:cNvSpPr txBox="1"/>
            <p:nvPr/>
          </p:nvSpPr>
          <p:spPr>
            <a:xfrm>
              <a:off x="14139276" y="4877618"/>
              <a:ext cx="1522917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</a:t>
              </a:r>
              <a:r>
                <a:rPr lang="fr-CM" sz="2000" dirty="0">
                  <a:latin typeface="Corbel" panose="020B0503020204020204" pitchFamily="34" charset="0"/>
                </a:rPr>
                <a:t>Adulte </a:t>
              </a:r>
              <a:r>
                <a:rPr lang="fr-CM" sz="2000" dirty="0" err="1">
                  <a:latin typeface="Corbel" panose="020B0503020204020204" pitchFamily="34" charset="0"/>
                </a:rPr>
                <a:t>agé</a:t>
              </a:r>
              <a:r>
                <a:rPr lang="en-CH" sz="2000" dirty="0">
                  <a:latin typeface="Corbel" panose="020B0503020204020204" pitchFamily="34" charset="0"/>
                </a:rPr>
                <a:t>”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885638" y="1513484"/>
            <a:ext cx="12829229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M" sz="4000" dirty="0">
                <a:solidFill>
                  <a:schemeClr val="bg1"/>
                </a:solidFill>
                <a:latin typeface="Corbel" panose="020B0503020204020204" pitchFamily="34" charset="0"/>
              </a:rPr>
              <a:t>Ordre d’évaluation avec</a:t>
            </a:r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H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plyr::case_when</a:t>
            </a:r>
            <a:endParaRPr lang="en-CH" sz="4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1710303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Logi</a:t>
            </a:r>
            <a:r>
              <a:rPr lang="fr-CM" dirty="0">
                <a:solidFill>
                  <a:schemeClr val="bg1"/>
                </a:solidFill>
                <a:latin typeface="Corbel" panose="020B0503020204020204" pitchFamily="34" charset="0"/>
              </a:rPr>
              <a:t>que</a:t>
            </a:r>
            <a:endParaRPr lang="en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761863" y="7757343"/>
            <a:ext cx="12829228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C8097C-299A-74CD-50D5-21D60D63A907}"/>
              </a:ext>
            </a:extLst>
          </p:cNvPr>
          <p:cNvGrpSpPr/>
          <p:nvPr/>
        </p:nvGrpSpPr>
        <p:grpSpPr>
          <a:xfrm>
            <a:off x="6308457" y="2655815"/>
            <a:ext cx="5568149" cy="5011357"/>
            <a:chOff x="6308457" y="2815995"/>
            <a:chExt cx="5568149" cy="485117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57" y="2835927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815995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332987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fr-CM" dirty="0">
                <a:solidFill>
                  <a:schemeClr val="bg1"/>
                </a:solidFill>
                <a:latin typeface="Corbel" panose="020B0503020204020204" pitchFamily="34" charset="0"/>
              </a:rPr>
              <a:t>Sortie</a:t>
            </a:r>
            <a:endParaRPr lang="en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693878"/>
              </p:ext>
            </p:extLst>
          </p:nvPr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  <a:r>
                        <a:rPr lang="fr-CM" sz="2000" b="1" dirty="0">
                          <a:latin typeface="Corbel" panose="020B0503020204020204" pitchFamily="34" charset="0"/>
                        </a:rPr>
                        <a:t>e</a:t>
                      </a:r>
                      <a:endParaRPr lang="en-CH" sz="2000" b="1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Enfant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Adulte jeune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Adulte jeune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Age moyen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Adulte </a:t>
                      </a:r>
                      <a:r>
                        <a:rPr lang="fr-CM" sz="2000" dirty="0" err="1">
                          <a:latin typeface="Corbel" panose="020B0503020204020204" pitchFamily="34" charset="0"/>
                        </a:rPr>
                        <a:t>agé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M" sz="2000" dirty="0">
                          <a:latin typeface="Corbel" panose="020B0503020204020204" pitchFamily="34" charset="0"/>
                        </a:rPr>
                        <a:t>Adulte </a:t>
                      </a:r>
                      <a:r>
                        <a:rPr lang="fr-CM" sz="2000" dirty="0" err="1">
                          <a:latin typeface="Corbel" panose="020B0503020204020204" pitchFamily="34" charset="0"/>
                        </a:rPr>
                        <a:t>agé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3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638927" y="3664474"/>
            <a:ext cx="8148495" cy="2756878"/>
            <a:chOff x="5827182" y="1252998"/>
            <a:chExt cx="8148495" cy="27568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433974" y="2028693"/>
              <a:ext cx="7541703" cy="1981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"Child",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”Young adult",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120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”Older adult", 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  <a:endParaRPr lang="en-CH" sz="21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5827182" y="1252998"/>
              <a:ext cx="1986441" cy="8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age_group  = </a:t>
              </a:r>
            </a:p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   </a:t>
              </a:r>
              <a:r>
                <a:rPr lang="en-GB" sz="24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case_when(</a:t>
              </a:r>
              <a:endParaRPr lang="en-CH" sz="2400" b="1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6564498" y="3627452"/>
            <a:ext cx="3648037" cy="3824108"/>
            <a:chOff x="10483809" y="1641153"/>
            <a:chExt cx="3648037" cy="360155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601369" y="2061940"/>
              <a:ext cx="1228629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18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483809" y="2669647"/>
              <a:ext cx="930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“Child”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5" y="2061940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0960840" y="3807197"/>
              <a:ext cx="1655390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“Young adult”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023073" cy="1108358"/>
              <a:chOff x="4305149" y="2733551"/>
              <a:chExt cx="1023073" cy="110835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9B31DE-1C77-4F7C-3DFF-7F73D1994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5149" y="2768291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557875" y="3084171"/>
              <a:ext cx="130445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657123" y="4131111"/>
              <a:ext cx="1338141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if age &lt; 120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1985921" y="4865881"/>
              <a:ext cx="1582484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“Older adult”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7" y="3084171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638928" y="1513484"/>
            <a:ext cx="13075940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Order of evaluation with 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H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plyr::case_when</a:t>
            </a:r>
            <a:endParaRPr lang="en-CH" sz="4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1223753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Logic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515152" y="7757343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C8097C-299A-74CD-50D5-21D60D63A907}"/>
              </a:ext>
            </a:extLst>
          </p:cNvPr>
          <p:cNvGrpSpPr/>
          <p:nvPr/>
        </p:nvGrpSpPr>
        <p:grpSpPr>
          <a:xfrm>
            <a:off x="6308457" y="2655815"/>
            <a:ext cx="5568149" cy="5011357"/>
            <a:chOff x="6308457" y="2815995"/>
            <a:chExt cx="5568149" cy="485117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57" y="2835927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815995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545467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Output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89691"/>
              </p:ext>
            </p:extLst>
          </p:nvPr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Young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rbel" panose="020B0503020204020204" pitchFamily="34" charset="0"/>
                        </a:rPr>
                        <a:t>Young adult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1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2CE7CF-7271-5E14-F936-A535452D178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666106" y="3986565"/>
            <a:ext cx="524984" cy="1987964"/>
          </a:xfrm>
          <a:prstGeom prst="straightConnector1">
            <a:avLst/>
          </a:prstGeom>
          <a:ln w="38100">
            <a:solidFill>
              <a:srgbClr val="C000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638927" y="3664474"/>
            <a:ext cx="8003646" cy="2769555"/>
            <a:chOff x="5827182" y="1252998"/>
            <a:chExt cx="8003646" cy="27695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289125" y="2041305"/>
              <a:ext cx="7541703" cy="1981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2100" b="1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120 </a:t>
              </a:r>
              <a:r>
                <a:rPr lang="fr-FR" sz="2100" b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fr-FR" sz="210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”Adulte agé",  </a:t>
              </a:r>
            </a:p>
            <a:p>
              <a:pPr>
                <a:lnSpc>
                  <a:spcPct val="150000"/>
                </a:lnSpc>
              </a:pPr>
              <a:r>
                <a:rPr lang="fr-FR" sz="2100" b="1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fr-FR" sz="2100" b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fr-FR" sz="210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”Adulte jeune",</a:t>
              </a:r>
            </a:p>
            <a:p>
              <a:pPr>
                <a:lnSpc>
                  <a:spcPct val="150000"/>
                </a:lnSpc>
              </a:pPr>
              <a:r>
                <a:rPr lang="fr-FR" sz="2100" b="1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fr-FR" sz="2100" b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fr-FR" sz="210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“Enfant", </a:t>
              </a:r>
            </a:p>
            <a:p>
              <a:pPr>
                <a:lnSpc>
                  <a:spcPct val="150000"/>
                </a:lnSpc>
              </a:pPr>
              <a:r>
                <a:rPr lang="fr-FR" sz="2100" b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5827182" y="1252998"/>
              <a:ext cx="2048959" cy="8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2000"/>
                </a:lnSpc>
              </a:pPr>
              <a:r>
                <a:rPr lang="fr-FR" sz="240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age_groupe  = </a:t>
              </a:r>
            </a:p>
            <a:p>
              <a:pPr>
                <a:lnSpc>
                  <a:spcPct val="112000"/>
                </a:lnSpc>
              </a:pPr>
              <a:r>
                <a:rPr lang="fr-FR" sz="240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   </a:t>
              </a:r>
              <a:r>
                <a:rPr lang="fr-FR" sz="2400" b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case_when(</a:t>
              </a:r>
              <a:endParaRPr lang="fr-FR" sz="2400" b="1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7834772" y="3257299"/>
            <a:ext cx="3674596" cy="3834664"/>
            <a:chOff x="10236920" y="1641153"/>
            <a:chExt cx="3674596" cy="361149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387037" y="2061940"/>
              <a:ext cx="1442962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fr-FR" sz="2000" b="1">
                  <a:solidFill>
                    <a:srgbClr val="598890"/>
                  </a:solidFill>
                  <a:latin typeface="Corbel" panose="020B0503020204020204" pitchFamily="34" charset="0"/>
                </a:rPr>
                <a:t>si age &lt; 120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236920" y="2701002"/>
              <a:ext cx="1522917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>
                  <a:latin typeface="Corbel" panose="020B0503020204020204" pitchFamily="34" charset="0"/>
                </a:rPr>
                <a:t>“Adulte agé”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4" y="2061940"/>
              <a:ext cx="1014983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2000" b="1" i="1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Sinon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0960840" y="3807197"/>
              <a:ext cx="1720086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>
                  <a:latin typeface="Corbel" panose="020B0503020204020204" pitchFamily="34" charset="0"/>
                </a:rPr>
                <a:t>“Adulte jeune”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023073" cy="1108358"/>
              <a:chOff x="4305149" y="2733551"/>
              <a:chExt cx="1023073" cy="110835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9B31DE-1C77-4F7C-3DFF-7F73D1994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5149" y="2768291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557875" y="3084171"/>
              <a:ext cx="130445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fr-FR" sz="2000" b="1">
                  <a:solidFill>
                    <a:srgbClr val="598890"/>
                  </a:solidFill>
                  <a:latin typeface="Corbel" panose="020B0503020204020204" pitchFamily="34" charset="0"/>
                </a:rPr>
                <a:t>si 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657123" y="4131111"/>
              <a:ext cx="124761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fr-FR" sz="2000" b="1">
                  <a:solidFill>
                    <a:srgbClr val="598890"/>
                  </a:solidFill>
                  <a:latin typeface="Corbel" panose="020B0503020204020204" pitchFamily="34" charset="0"/>
                </a:rPr>
                <a:t>si age &lt; 18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2454504" y="4875823"/>
              <a:ext cx="1093569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>
                  <a:latin typeface="Corbel" panose="020B0503020204020204" pitchFamily="34" charset="0"/>
                </a:rPr>
                <a:t>“Enfant”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6" y="3084171"/>
              <a:ext cx="948109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fr-FR" sz="2000" b="1" i="1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Sinon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638928" y="1513484"/>
            <a:ext cx="13075940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solidFill>
                  <a:schemeClr val="bg1"/>
                </a:solidFill>
                <a:latin typeface="Corbel" panose="020B0503020204020204" pitchFamily="34" charset="0"/>
              </a:rPr>
              <a:t>Une instruction case_when </a:t>
            </a:r>
            <a:r>
              <a:rPr lang="fr-FR" sz="4000" b="1">
                <a:solidFill>
                  <a:srgbClr val="F9B5A8"/>
                </a:solidFill>
                <a:latin typeface="Corbel" panose="020B0503020204020204" pitchFamily="34" charset="0"/>
              </a:rPr>
              <a:t>érronée</a:t>
            </a:r>
            <a:endParaRPr lang="fr-FR" sz="400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2397812" cy="68103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latin typeface="Corbel" panose="020B0503020204020204" pitchFamily="34" charset="0"/>
              </a:rPr>
              <a:t>Logique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498823" y="8155189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C38522-8F47-F639-E838-262A2E52A7C2}"/>
              </a:ext>
            </a:extLst>
          </p:cNvPr>
          <p:cNvGrpSpPr/>
          <p:nvPr/>
        </p:nvGrpSpPr>
        <p:grpSpPr>
          <a:xfrm>
            <a:off x="6168092" y="2655815"/>
            <a:ext cx="5708514" cy="5364581"/>
            <a:chOff x="6168092" y="2655815"/>
            <a:chExt cx="5708514" cy="5050011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168092" y="2715059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655815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926344" cy="68103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latin typeface="Corbel" panose="020B0503020204020204" pitchFamily="34" charset="0"/>
              </a:rPr>
              <a:t>Sortie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617807"/>
              </p:ext>
            </p:extLst>
          </p:nvPr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  <a:r>
                        <a:rPr lang="fr-CM" sz="2000" b="1" dirty="0">
                          <a:latin typeface="Corbel" panose="020B0503020204020204" pitchFamily="34" charset="0"/>
                        </a:rPr>
                        <a:t>e</a:t>
                      </a:r>
                      <a:endParaRPr lang="en-CH" sz="2000" b="1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Adulte </a:t>
                      </a:r>
                      <a:r>
                        <a:rPr lang="fr-CM" sz="2000" dirty="0" err="1">
                          <a:latin typeface="Corbel" panose="020B0503020204020204" pitchFamily="34" charset="0"/>
                        </a:rPr>
                        <a:t>agé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M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Adulte agé</a:t>
                      </a:r>
                      <a:endParaRPr kumimoji="0" lang="en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M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Adulte agé</a:t>
                      </a:r>
                      <a:endParaRPr kumimoji="0" lang="en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M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Adulte agé</a:t>
                      </a:r>
                      <a:endParaRPr kumimoji="0" lang="en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M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Adulte agé</a:t>
                      </a:r>
                      <a:endParaRPr kumimoji="0" lang="en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M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Adulte </a:t>
                      </a:r>
                      <a:r>
                        <a:rPr kumimoji="0" lang="fr-CM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agé</a:t>
                      </a:r>
                      <a:endParaRPr kumimoji="0" lang="en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AF56C1-228F-67F4-1765-337C39CF1A7C}"/>
              </a:ext>
            </a:extLst>
          </p:cNvPr>
          <p:cNvSpPr txBox="1"/>
          <p:nvPr/>
        </p:nvSpPr>
        <p:spPr>
          <a:xfrm>
            <a:off x="6276702" y="5974529"/>
            <a:ext cx="3828775" cy="211547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fr-FR" sz="1800" b="1" i="1">
                <a:solidFill>
                  <a:srgbClr val="A00304"/>
                </a:solidFill>
                <a:latin typeface="Corbel" panose="020B0503020204020204" pitchFamily="34" charset="0"/>
              </a:rPr>
              <a:t>Tout le monde a un âge inférieur à 120 ans, il ne reste donc personne après l’application de la première condition.</a:t>
            </a:r>
          </a:p>
          <a:p>
            <a:pPr>
              <a:lnSpc>
                <a:spcPct val="85000"/>
              </a:lnSpc>
            </a:pPr>
            <a:endParaRPr lang="fr-FR" sz="1800">
              <a:solidFill>
                <a:srgbClr val="A00304"/>
              </a:solidFill>
              <a:latin typeface="Corbel" panose="020B0503020204020204" pitchFamily="34" charset="0"/>
            </a:endParaRPr>
          </a:p>
          <a:p>
            <a:pPr>
              <a:lnSpc>
                <a:spcPct val="85000"/>
              </a:lnSpc>
            </a:pPr>
            <a:r>
              <a:rPr lang="fr-FR" sz="1800">
                <a:solidFill>
                  <a:srgbClr val="A00304"/>
                </a:solidFill>
                <a:latin typeface="Corbel" panose="020B0503020204020204" pitchFamily="34" charset="0"/>
              </a:rPr>
              <a:t>Les conditions restantes sont inutiles car nous avons commencé avec la condition la plus globale</a:t>
            </a:r>
            <a:r>
              <a:rPr lang="fr-FR" sz="2000">
                <a:solidFill>
                  <a:srgbClr val="A00304"/>
                </a:solidFill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9C762B-1ACA-C119-5F13-9C40E202673C}"/>
              </a:ext>
            </a:extLst>
          </p:cNvPr>
          <p:cNvSpPr/>
          <p:nvPr/>
        </p:nvSpPr>
        <p:spPr>
          <a:xfrm>
            <a:off x="7460936" y="3628975"/>
            <a:ext cx="524247" cy="5348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883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2CE7CF-7271-5E14-F936-A535452D178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666106" y="3986565"/>
            <a:ext cx="524984" cy="1987964"/>
          </a:xfrm>
          <a:prstGeom prst="straightConnector1">
            <a:avLst/>
          </a:prstGeom>
          <a:ln w="38100">
            <a:solidFill>
              <a:srgbClr val="C000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638927" y="3664474"/>
            <a:ext cx="8003646" cy="2769555"/>
            <a:chOff x="5827182" y="1252998"/>
            <a:chExt cx="8003646" cy="27695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289125" y="2041305"/>
              <a:ext cx="7541703" cy="1981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120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”Older adult", 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”Young adult",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"Child",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  <a:endParaRPr lang="en-CH" sz="21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5827182" y="1252998"/>
              <a:ext cx="1986441" cy="8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age_group  = </a:t>
              </a:r>
            </a:p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   </a:t>
              </a:r>
              <a:r>
                <a:rPr lang="en-GB" sz="24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case_when(</a:t>
              </a:r>
              <a:endParaRPr lang="en-CH" sz="2400" b="1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7834772" y="3257299"/>
            <a:ext cx="3894926" cy="3834664"/>
            <a:chOff x="10236920" y="1641153"/>
            <a:chExt cx="3894926" cy="361149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387037" y="2061940"/>
              <a:ext cx="1442962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120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236920" y="2701002"/>
              <a:ext cx="1633781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“Older adult”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5" y="2061940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0960840" y="3807197"/>
              <a:ext cx="1655390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“Young adult”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023073" cy="1108358"/>
              <a:chOff x="4305149" y="2733551"/>
              <a:chExt cx="1023073" cy="110835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9B31DE-1C77-4F7C-3DFF-7F73D1994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5149" y="2768291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557875" y="3084171"/>
              <a:ext cx="130445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657123" y="4131111"/>
              <a:ext cx="1222873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if age &lt; 18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2454504" y="4875823"/>
              <a:ext cx="930063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“Child”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7" y="3084171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638928" y="1513484"/>
            <a:ext cx="13075940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A </a:t>
            </a:r>
            <a:r>
              <a:rPr lang="en-CH" sz="4000" b="1" dirty="0">
                <a:solidFill>
                  <a:srgbClr val="F9B5A8"/>
                </a:solidFill>
                <a:latin typeface="Corbel" panose="020B0503020204020204" pitchFamily="34" charset="0"/>
              </a:rPr>
              <a:t>faulty</a:t>
            </a:r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CH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case_when</a:t>
            </a:r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 statement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1223753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Logic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498823" y="8155189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C38522-8F47-F639-E838-262A2E52A7C2}"/>
              </a:ext>
            </a:extLst>
          </p:cNvPr>
          <p:cNvGrpSpPr/>
          <p:nvPr/>
        </p:nvGrpSpPr>
        <p:grpSpPr>
          <a:xfrm>
            <a:off x="6168092" y="2655815"/>
            <a:ext cx="5708514" cy="5364581"/>
            <a:chOff x="6168092" y="2655815"/>
            <a:chExt cx="5708514" cy="5050011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168092" y="2715059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655815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545467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Output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/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AF56C1-228F-67F4-1765-337C39CF1A7C}"/>
              </a:ext>
            </a:extLst>
          </p:cNvPr>
          <p:cNvSpPr txBox="1"/>
          <p:nvPr/>
        </p:nvSpPr>
        <p:spPr>
          <a:xfrm>
            <a:off x="6276702" y="5974529"/>
            <a:ext cx="3828775" cy="20286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CH" sz="2000" b="1" i="1" dirty="0">
                <a:solidFill>
                  <a:srgbClr val="A00304"/>
                </a:solidFill>
                <a:latin typeface="Corbel" panose="020B0503020204020204" pitchFamily="34" charset="0"/>
              </a:rPr>
              <a:t>Everyone’s</a:t>
            </a:r>
            <a:r>
              <a:rPr lang="en-CH" sz="2000" b="1" dirty="0">
                <a:solidFill>
                  <a:srgbClr val="A00304"/>
                </a:solidFill>
                <a:latin typeface="Corbel" panose="020B0503020204020204" pitchFamily="34" charset="0"/>
              </a:rPr>
              <a:t> age is below 120, so no one is left to match after the first condition.</a:t>
            </a:r>
          </a:p>
          <a:p>
            <a:pPr>
              <a:lnSpc>
                <a:spcPct val="85000"/>
              </a:lnSpc>
            </a:pPr>
            <a:endParaRPr lang="en-CH" sz="2000" dirty="0">
              <a:solidFill>
                <a:srgbClr val="A00304"/>
              </a:solidFill>
              <a:latin typeface="Corbel" panose="020B0503020204020204" pitchFamily="34" charset="0"/>
            </a:endParaRPr>
          </a:p>
          <a:p>
            <a:pPr>
              <a:lnSpc>
                <a:spcPct val="85000"/>
              </a:lnSpc>
            </a:pPr>
            <a:r>
              <a:rPr lang="en-CH" sz="2000" dirty="0">
                <a:solidFill>
                  <a:srgbClr val="A00304"/>
                </a:solidFill>
                <a:latin typeface="Corbel" panose="020B0503020204020204" pitchFamily="34" charset="0"/>
              </a:rPr>
              <a:t>The remaining conditions are useless because we started with the most general condition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9C762B-1ACA-C119-5F13-9C40E202673C}"/>
              </a:ext>
            </a:extLst>
          </p:cNvPr>
          <p:cNvSpPr/>
          <p:nvPr/>
        </p:nvSpPr>
        <p:spPr>
          <a:xfrm>
            <a:off x="7460936" y="3628975"/>
            <a:ext cx="524247" cy="5348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6851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2B2CCC-03BA-692C-C870-D1B995C0D548}"/>
              </a:ext>
            </a:extLst>
          </p:cNvPr>
          <p:cNvCxnSpPr>
            <a:cxnSpLocks/>
          </p:cNvCxnSpPr>
          <p:nvPr/>
        </p:nvCxnSpPr>
        <p:spPr>
          <a:xfrm flipH="1" flipV="1">
            <a:off x="10125635" y="4499769"/>
            <a:ext cx="488839" cy="675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648D64-2D3F-BA9B-47C7-459D2E5E70DF}"/>
              </a:ext>
            </a:extLst>
          </p:cNvPr>
          <p:cNvCxnSpPr>
            <a:cxnSpLocks/>
          </p:cNvCxnSpPr>
          <p:nvPr/>
        </p:nvCxnSpPr>
        <p:spPr>
          <a:xfrm flipH="1">
            <a:off x="9388230" y="3656665"/>
            <a:ext cx="221195" cy="498476"/>
          </a:xfrm>
          <a:prstGeom prst="straightConnector1">
            <a:avLst/>
          </a:prstGeom>
          <a:ln w="38100">
            <a:solidFill>
              <a:srgbClr val="DC870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D5DDE0-3A89-72CB-45E4-01AEDB551A44}"/>
              </a:ext>
            </a:extLst>
          </p:cNvPr>
          <p:cNvSpPr txBox="1"/>
          <p:nvPr/>
        </p:nvSpPr>
        <p:spPr>
          <a:xfrm>
            <a:off x="7137747" y="3848710"/>
            <a:ext cx="450096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err="1">
                <a:solidFill>
                  <a:srgbClr val="598890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mean_age</a:t>
            </a:r>
            <a:r>
              <a:rPr lang="en-GB" sz="2400" b="1" dirty="0">
                <a:solidFill>
                  <a:srgbClr val="598890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  = </a:t>
            </a:r>
            <a:r>
              <a:rPr lang="en-GB" sz="24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rgbClr val="DC8701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mean(</a:t>
            </a:r>
            <a:r>
              <a:rPr lang="en-GB" sz="2400" b="1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age</a:t>
            </a:r>
            <a:r>
              <a:rPr lang="en-GB" sz="2400" b="1" dirty="0">
                <a:solidFill>
                  <a:srgbClr val="DC8701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)</a:t>
            </a:r>
            <a:r>
              <a:rPr lang="en-GB" sz="24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 </a:t>
            </a:r>
            <a:r>
              <a:rPr lang="en-GB" sz="28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)</a:t>
            </a:r>
            <a:endParaRPr lang="en-CH" sz="2400" b="1" dirty="0">
              <a:latin typeface="Corbel" panose="020B0503020204020204" pitchFamily="34" charset="0"/>
              <a:ea typeface="Palatino" pitchFamily="2" charset="77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7A1A3-B8BF-9D69-0D73-5DEA7F90CF9C}"/>
              </a:ext>
            </a:extLst>
          </p:cNvPr>
          <p:cNvSpPr txBox="1"/>
          <p:nvPr/>
        </p:nvSpPr>
        <p:spPr>
          <a:xfrm>
            <a:off x="5301444" y="3984947"/>
            <a:ext cx="2005677" cy="54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GB" sz="28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summarize(</a:t>
            </a:r>
            <a:endParaRPr lang="en-CH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119E9-2469-98B2-0FF5-AB315BBC5026}"/>
              </a:ext>
            </a:extLst>
          </p:cNvPr>
          <p:cNvSpPr txBox="1"/>
          <p:nvPr/>
        </p:nvSpPr>
        <p:spPr>
          <a:xfrm>
            <a:off x="6231060" y="3289227"/>
            <a:ext cx="2152121" cy="442674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chemeClr val="bg1"/>
                </a:solidFill>
                <a:latin typeface="Corbel" panose="020B0503020204020204" pitchFamily="34" charset="0"/>
              </a:rPr>
              <a:t>new column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C9EAD-1E08-0A74-513D-B695ADBFF14D}"/>
              </a:ext>
            </a:extLst>
          </p:cNvPr>
          <p:cNvSpPr txBox="1"/>
          <p:nvPr/>
        </p:nvSpPr>
        <p:spPr>
          <a:xfrm>
            <a:off x="8882903" y="3278229"/>
            <a:ext cx="2194801" cy="442674"/>
          </a:xfrm>
          <a:prstGeom prst="roundRect">
            <a:avLst/>
          </a:prstGeom>
          <a:solidFill>
            <a:srgbClr val="DC8701"/>
          </a:solidFill>
          <a:ln>
            <a:solidFill>
              <a:srgbClr val="DC8701"/>
            </a:solidFill>
          </a:ln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chemeClr val="bg1"/>
                </a:solidFill>
                <a:latin typeface="Corbel" panose="020B0503020204020204" pitchFamily="34" charset="0"/>
              </a:rPr>
              <a:t>Summary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F9435-4F5E-1480-D3AE-36228FC65CCC}"/>
              </a:ext>
            </a:extLst>
          </p:cNvPr>
          <p:cNvSpPr txBox="1"/>
          <p:nvPr/>
        </p:nvSpPr>
        <p:spPr>
          <a:xfrm>
            <a:off x="10305685" y="4954261"/>
            <a:ext cx="2028132" cy="4426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chemeClr val="bg1"/>
                </a:solidFill>
                <a:latin typeface="Corbel" panose="020B0503020204020204" pitchFamily="34" charset="0"/>
              </a:rPr>
              <a:t>Column to act 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1DFEB1-CC7A-414D-E316-EE0BA1398E66}"/>
              </a:ext>
            </a:extLst>
          </p:cNvPr>
          <p:cNvCxnSpPr>
            <a:cxnSpLocks/>
          </p:cNvCxnSpPr>
          <p:nvPr/>
        </p:nvCxnSpPr>
        <p:spPr>
          <a:xfrm>
            <a:off x="7307121" y="3563471"/>
            <a:ext cx="357703" cy="591670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37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55484"/>
              </p:ext>
            </p:extLst>
          </p:nvPr>
        </p:nvGraphicFramePr>
        <p:xfrm>
          <a:off x="5892261" y="2835841"/>
          <a:ext cx="953324" cy="5752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2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</a:tbl>
          </a:graphicData>
        </a:graphic>
      </p:graphicFrame>
      <p:sp>
        <p:nvSpPr>
          <p:cNvPr id="7" name="Pentagon 6">
            <a:extLst>
              <a:ext uri="{FF2B5EF4-FFF2-40B4-BE49-F238E27FC236}">
                <a16:creationId xmlns:a16="http://schemas.microsoft.com/office/drawing/2014/main" id="{43AE24C7-DB1A-4515-17F5-DFF19A38A8E6}"/>
              </a:ext>
            </a:extLst>
          </p:cNvPr>
          <p:cNvSpPr/>
          <p:nvPr/>
        </p:nvSpPr>
        <p:spPr>
          <a:xfrm>
            <a:off x="7285200" y="4134744"/>
            <a:ext cx="2637692" cy="3569677"/>
          </a:xfrm>
          <a:prstGeom prst="homePlate">
            <a:avLst/>
          </a:prstGeom>
          <a:solidFill>
            <a:srgbClr val="5988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atin typeface="Corbel" panose="020B05030202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CA6830-30F1-E87A-1A35-BD2336CED21E}"/>
              </a:ext>
            </a:extLst>
          </p:cNvPr>
          <p:cNvSpPr/>
          <p:nvPr/>
        </p:nvSpPr>
        <p:spPr>
          <a:xfrm>
            <a:off x="10245848" y="5566943"/>
            <a:ext cx="2514598" cy="70527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Corbel" panose="020B0503020204020204" pitchFamily="34" charset="0"/>
              </a:rPr>
              <a:t>Mean: 3.375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33CD6-2D5C-7648-65D0-E0B59EE17A64}"/>
              </a:ext>
            </a:extLst>
          </p:cNvPr>
          <p:cNvSpPr txBox="1"/>
          <p:nvPr/>
        </p:nvSpPr>
        <p:spPr>
          <a:xfrm>
            <a:off x="4681325" y="1174139"/>
            <a:ext cx="3782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3200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Summary statistics describe a sequence of values…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595D3-1A17-639A-FA71-07605E6A68D1}"/>
              </a:ext>
            </a:extLst>
          </p:cNvPr>
          <p:cNvSpPr txBox="1"/>
          <p:nvPr/>
        </p:nvSpPr>
        <p:spPr>
          <a:xfrm>
            <a:off x="9922892" y="2159024"/>
            <a:ext cx="3782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3200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…with a single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6AA6F-49EF-28C8-AB3E-B7431E1D78A4}"/>
              </a:ext>
            </a:extLst>
          </p:cNvPr>
          <p:cNvSpPr txBox="1"/>
          <p:nvPr/>
        </p:nvSpPr>
        <p:spPr>
          <a:xfrm>
            <a:off x="4243307" y="265478"/>
            <a:ext cx="9461629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summary statistic?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67684-67E3-793B-846A-4769B9966B64}"/>
              </a:ext>
            </a:extLst>
          </p:cNvPr>
          <p:cNvSpPr/>
          <p:nvPr/>
        </p:nvSpPr>
        <p:spPr>
          <a:xfrm>
            <a:off x="2462361" y="8734060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3" name="Picture 22" descr="Icon&#10;&#10;Description automatically generated with medium confidence">
            <a:extLst>
              <a:ext uri="{FF2B5EF4-FFF2-40B4-BE49-F238E27FC236}">
                <a16:creationId xmlns:a16="http://schemas.microsoft.com/office/drawing/2014/main" id="{4201D37F-7D87-F198-0BD1-8B1D1DFD2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15" b="2095"/>
          <a:stretch/>
        </p:blipFill>
        <p:spPr>
          <a:xfrm>
            <a:off x="10391914" y="8305660"/>
            <a:ext cx="28440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0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4524D3-054A-1528-9853-FABA74FEF4FF}"/>
              </a:ext>
            </a:extLst>
          </p:cNvPr>
          <p:cNvSpPr txBox="1"/>
          <p:nvPr/>
        </p:nvSpPr>
        <p:spPr>
          <a:xfrm>
            <a:off x="4243307" y="265478"/>
            <a:ext cx="9131731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 of summary statistics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C7891D2E-CA5E-2321-8EEA-60784077A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24890"/>
              </p:ext>
            </p:extLst>
          </p:nvPr>
        </p:nvGraphicFramePr>
        <p:xfrm>
          <a:off x="5072205" y="1825927"/>
          <a:ext cx="7473934" cy="6415604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929642">
                  <a:extLst>
                    <a:ext uri="{9D8B030D-6E8A-4147-A177-3AD203B41FA5}">
                      <a16:colId xmlns:a16="http://schemas.microsoft.com/office/drawing/2014/main" val="1217321474"/>
                    </a:ext>
                  </a:extLst>
                </a:gridCol>
                <a:gridCol w="2964873">
                  <a:extLst>
                    <a:ext uri="{9D8B030D-6E8A-4147-A177-3AD203B41FA5}">
                      <a16:colId xmlns:a16="http://schemas.microsoft.com/office/drawing/2014/main" val="1397856335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3775172459"/>
                    </a:ext>
                  </a:extLst>
                </a:gridCol>
              </a:tblGrid>
              <a:tr h="394662">
                <a:tc>
                  <a:txBody>
                    <a:bodyPr/>
                    <a:lstStyle/>
                    <a:p>
                      <a:pPr algn="l"/>
                      <a:r>
                        <a:rPr lang="en-CH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Summary statistic</a:t>
                      </a:r>
                    </a:p>
                  </a:txBody>
                  <a:tcPr>
                    <a:solidFill>
                      <a:srgbClr val="5988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 code</a:t>
                      </a:r>
                    </a:p>
                  </a:txBody>
                  <a:tcPr>
                    <a:solidFill>
                      <a:srgbClr val="5988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63038"/>
                  </a:ext>
                </a:extLst>
              </a:tr>
              <a:tr h="1050005"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Counts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No. of elements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o. </a:t>
                      </a:r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of distinct elements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dplyr::n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_distinct(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lang="en-CH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22978"/>
                  </a:ext>
                </a:extLst>
              </a:tr>
              <a:tr h="1333685">
                <a:tc>
                  <a:txBody>
                    <a:bodyPr/>
                    <a:lstStyle/>
                    <a:p>
                      <a:pPr algn="l"/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Position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 element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Last element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3rd element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dplyr::first(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dplyr::last(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dplyr::nth(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3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06236"/>
                  </a:ext>
                </a:extLst>
              </a:tr>
              <a:tr h="1020677">
                <a:tc>
                  <a:txBody>
                    <a:bodyPr/>
                    <a:lstStyle/>
                    <a:p>
                      <a:pPr algn="l"/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Center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Median</a:t>
                      </a:r>
                      <a:endParaRPr lang="en-CH" sz="2000" b="1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median(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3.3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24617"/>
                  </a:ext>
                </a:extLst>
              </a:tr>
              <a:tr h="1020677">
                <a:tc>
                  <a:txBody>
                    <a:bodyPr/>
                    <a:lstStyle/>
                    <a:p>
                      <a:pPr algn="l"/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Spread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Standard deviation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Interquartile range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IQR(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2.9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089431"/>
                  </a:ext>
                </a:extLst>
              </a:tr>
              <a:tr h="1333685">
                <a:tc>
                  <a:txBody>
                    <a:bodyPr/>
                    <a:lstStyle/>
                    <a:p>
                      <a:pPr algn="l"/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Range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Minimum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Maximum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25th quantile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quantile(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0.25)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207674"/>
                  </a:ext>
                </a:extLst>
              </a:tr>
            </a:tbl>
          </a:graphicData>
        </a:graphic>
      </p:graphicFrame>
      <p:pic>
        <p:nvPicPr>
          <p:cNvPr id="24" name="Picture 23" descr="Icon&#10;&#10;Description automatically generated with medium confidence">
            <a:extLst>
              <a:ext uri="{FF2B5EF4-FFF2-40B4-BE49-F238E27FC236}">
                <a16:creationId xmlns:a16="http://schemas.microsoft.com/office/drawing/2014/main" id="{C70A07E7-AB61-DAAA-C4D0-D5635700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230" y="8158223"/>
            <a:ext cx="2858753" cy="4375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26E343-343B-F67C-F676-FDEF700BDE45}"/>
              </a:ext>
            </a:extLst>
          </p:cNvPr>
          <p:cNvSpPr txBox="1"/>
          <p:nvPr/>
        </p:nvSpPr>
        <p:spPr>
          <a:xfrm>
            <a:off x="6252222" y="1125380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>
                <a:solidFill>
                  <a:srgbClr val="5988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CH" sz="28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CH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(9, 1, 4, 2, 2, 2)</a:t>
            </a:r>
          </a:p>
        </p:txBody>
      </p:sp>
    </p:spTree>
    <p:extLst>
      <p:ext uri="{BB962C8B-B14F-4D97-AF65-F5344CB8AC3E}">
        <p14:creationId xmlns:p14="http://schemas.microsoft.com/office/powerpoint/2010/main" val="380382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808</Words>
  <Application>Microsoft Macintosh PowerPoint</Application>
  <PresentationFormat>Custom</PresentationFormat>
  <Paragraphs>296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</vt:lpstr>
      <vt:lpstr>Calibri</vt:lpstr>
      <vt:lpstr>Consolas</vt:lpstr>
      <vt:lpstr>Corbel</vt:lpstr>
      <vt:lpstr>Segoe UI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Kenechukwu Nwosu</cp:lastModifiedBy>
  <cp:revision>89</cp:revision>
  <dcterms:created xsi:type="dcterms:W3CDTF">2014-01-14T12:05:24Z</dcterms:created>
  <dcterms:modified xsi:type="dcterms:W3CDTF">2024-10-01T08:16:41Z</dcterms:modified>
</cp:coreProperties>
</file>