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1779" r:id="rId2"/>
    <p:sldId id="1741" r:id="rId3"/>
    <p:sldId id="1781" r:id="rId4"/>
    <p:sldId id="1724" r:id="rId5"/>
    <p:sldId id="1742" r:id="rId6"/>
    <p:sldId id="1725" r:id="rId7"/>
    <p:sldId id="1721" r:id="rId8"/>
    <p:sldId id="1738" r:id="rId9"/>
    <p:sldId id="1726" r:id="rId10"/>
    <p:sldId id="1733" r:id="rId11"/>
    <p:sldId id="1739" r:id="rId12"/>
    <p:sldId id="1727" r:id="rId13"/>
    <p:sldId id="1728" r:id="rId14"/>
    <p:sldId id="1782" r:id="rId15"/>
    <p:sldId id="1764" r:id="rId16"/>
    <p:sldId id="1732" r:id="rId17"/>
    <p:sldId id="1743" r:id="rId18"/>
    <p:sldId id="1783" r:id="rId19"/>
    <p:sldId id="1762" r:id="rId20"/>
    <p:sldId id="1785" r:id="rId21"/>
    <p:sldId id="1756" r:id="rId22"/>
    <p:sldId id="1759" r:id="rId23"/>
    <p:sldId id="1758" r:id="rId24"/>
    <p:sldId id="1766" r:id="rId25"/>
    <p:sldId id="1784" r:id="rId26"/>
    <p:sldId id="1768" r:id="rId27"/>
    <p:sldId id="1767" r:id="rId28"/>
    <p:sldId id="1757" r:id="rId29"/>
    <p:sldId id="1770" r:id="rId30"/>
    <p:sldId id="1771" r:id="rId31"/>
    <p:sldId id="1772" r:id="rId32"/>
    <p:sldId id="1773" r:id="rId33"/>
    <p:sldId id="1776" r:id="rId34"/>
    <p:sldId id="1777" r:id="rId35"/>
    <p:sldId id="178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4B6"/>
    <a:srgbClr val="417D86"/>
    <a:srgbClr val="4E5769"/>
    <a:srgbClr val="9E0531"/>
    <a:srgbClr val="1F4E79"/>
    <a:srgbClr val="DEEDF1"/>
    <a:srgbClr val="BCDCE1"/>
    <a:srgbClr val="F09E85"/>
    <a:srgbClr val="E1F6FC"/>
    <a:srgbClr val="F4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2"/>
    <p:restoredTop sz="89392"/>
  </p:normalViewPr>
  <p:slideViewPr>
    <p:cSldViewPr snapToGrid="0">
      <p:cViewPr>
        <p:scale>
          <a:sx n="136" d="100"/>
          <a:sy n="136" d="100"/>
        </p:scale>
        <p:origin x="24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34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8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2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AAAC7-77FB-BC0E-E1CE-CA5CEEE4C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2F4EB7-6DD2-CB7A-FC67-0D05F2825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BC5A22-D86E-0AF7-EFAA-F975D2CE5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3AFDA-FDC9-89C1-62C3-F7C47A6F6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21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41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2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41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259ED-22C0-108A-2E78-6BFF3A432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E1B8B-4377-916E-DBFC-D7976766B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9D2E1-21B2-302C-90C6-72F5A871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EFB12-A80D-60F3-BA15-E7306F7BA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5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1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82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623D3-6FC5-376E-F471-9E5FD58F8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640986-248E-A062-D73D-AC45DFEE21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9E3CF4-4E25-59D5-B800-4B1B668E0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997F4-4AAF-E197-9E59-F9EA64B45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49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9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60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3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0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8B9EB-407D-39EB-198F-D6A4732EE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AD976-8318-EA47-E442-EB71F73AA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466F5D-78B5-2B94-59DC-7E0C5A951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3883A-BA7D-5610-31F1-8B440F428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41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9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16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83F45-B127-8B03-76B2-4CC27E0C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548DC7-B495-4107-3F96-59AB805A0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543C02-C0B0-9E8B-C7A5-5C58A617C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FA0FD-9062-51D5-C59A-13DD7D8A6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5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47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172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1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816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7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2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94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43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02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9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762815"/>
            <a:ext cx="11514326" cy="358251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2E74B6"/>
                </a:solidFill>
              </a:rPr>
              <a:t>Introduction</a:t>
            </a:r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rgbClr val="2E74B6"/>
                </a:solidFill>
              </a:rPr>
              <a:t>Setting up: </a:t>
            </a:r>
            <a:r>
              <a:rPr lang="en-GB" b="1" dirty="0" err="1">
                <a:solidFill>
                  <a:srgbClr val="2E74B6"/>
                </a:solidFill>
              </a:rPr>
              <a:t>Github.com</a:t>
            </a:r>
            <a:r>
              <a:rPr lang="en-GB" b="1" dirty="0">
                <a:solidFill>
                  <a:srgbClr val="2E74B6"/>
                </a:solidFill>
              </a:rPr>
              <a:t> &amp; GitHub Desktop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1: </a:t>
            </a:r>
            <a:r>
              <a:rPr lang="en-GB" b="1" dirty="0">
                <a:solidFill>
                  <a:srgbClr val="FF0000"/>
                </a:solidFill>
              </a:rPr>
              <a:t>create new repo → commit → publish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2: </a:t>
            </a:r>
            <a:r>
              <a:rPr lang="en-GB" b="1" dirty="0">
                <a:solidFill>
                  <a:srgbClr val="FF0000"/>
                </a:solidFill>
              </a:rPr>
              <a:t>edit existing repo → commit → push</a:t>
            </a:r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B050"/>
                </a:solidFill>
              </a:rPr>
              <a:t>Git vocabulary &amp; theory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3: </a:t>
            </a:r>
            <a:r>
              <a:rPr lang="en-GB" b="1" dirty="0">
                <a:solidFill>
                  <a:srgbClr val="FF0000"/>
                </a:solidFill>
              </a:rPr>
              <a:t>pull from remote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4: </a:t>
            </a:r>
            <a:r>
              <a:rPr lang="en-GB" b="1" dirty="0">
                <a:solidFill>
                  <a:srgbClr val="FF0000"/>
                </a:solidFill>
              </a:rPr>
              <a:t>add a new collaborator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5: </a:t>
            </a:r>
            <a:r>
              <a:rPr lang="en-GB" b="1" dirty="0">
                <a:solidFill>
                  <a:srgbClr val="FF0000"/>
                </a:solidFill>
              </a:rPr>
              <a:t>access old versions of file(s)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6: </a:t>
            </a:r>
            <a:r>
              <a:rPr lang="en-GB" b="1" dirty="0">
                <a:solidFill>
                  <a:srgbClr val="FF0000"/>
                </a:solidFill>
              </a:rPr>
              <a:t>fork and clone a repo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9058110" cy="535531"/>
          </a:xfrm>
        </p:spPr>
        <p:txBody>
          <a:bodyPr/>
          <a:lstStyle/>
          <a:p>
            <a:r>
              <a:rPr lang="en-CH" dirty="0"/>
              <a:t>Lesson plan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6E60059-AA45-65B4-05C3-743042628778}"/>
              </a:ext>
            </a:extLst>
          </p:cNvPr>
          <p:cNvSpPr txBox="1">
            <a:spLocks/>
          </p:cNvSpPr>
          <p:nvPr/>
        </p:nvSpPr>
        <p:spPr>
          <a:xfrm>
            <a:off x="435875" y="4931384"/>
            <a:ext cx="11514326" cy="18066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-  Git can be painful</a:t>
            </a:r>
          </a:p>
          <a:p>
            <a:pPr>
              <a:buFontTx/>
              <a:buChar char="-"/>
            </a:pPr>
            <a:r>
              <a:rPr lang="en-GB" sz="2400" dirty="0"/>
              <a:t>Several ways to use Git: command line, </a:t>
            </a:r>
            <a:r>
              <a:rPr lang="en-GB" sz="2400" dirty="0" err="1"/>
              <a:t>VSCode</a:t>
            </a:r>
            <a:r>
              <a:rPr lang="en-GB" sz="2400" dirty="0"/>
              <a:t> interface, GitHub Desktop</a:t>
            </a:r>
          </a:p>
          <a:p>
            <a:pPr>
              <a:buFontTx/>
              <a:buChar char="-"/>
            </a:pPr>
            <a:r>
              <a:rPr lang="en-GB" sz="2400" dirty="0"/>
              <a:t>GitHub Desktop is the least painful</a:t>
            </a:r>
          </a:p>
        </p:txBody>
      </p:sp>
    </p:spTree>
    <p:extLst>
      <p:ext uri="{BB962C8B-B14F-4D97-AF65-F5344CB8AC3E}">
        <p14:creationId xmlns:p14="http://schemas.microsoft.com/office/powerpoint/2010/main" val="16823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43610"/>
            <a:ext cx="10611438" cy="480131"/>
          </a:xfrm>
        </p:spPr>
        <p:txBody>
          <a:bodyPr/>
          <a:lstStyle/>
          <a:p>
            <a:r>
              <a:rPr lang="en-CH" sz="2800" dirty="0">
                <a:solidFill>
                  <a:schemeClr val="tx1"/>
                </a:solidFill>
              </a:rPr>
              <a:t>Practice Vocab: Office chat quiz | Fill in the blanks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oup of men sitting at a table with laptops&#10;&#10;Description automatically generated">
            <a:extLst>
              <a:ext uri="{FF2B5EF4-FFF2-40B4-BE49-F238E27FC236}">
                <a16:creationId xmlns:a16="http://schemas.microsoft.com/office/drawing/2014/main" id="{C4DB14F8-D5FE-FA43-29D6-B341EF4AC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51" y="1834242"/>
            <a:ext cx="4777059" cy="31793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B361CFF-8F32-4314-CB3D-AD6C6B34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17" y="1094583"/>
            <a:ext cx="6893534" cy="923330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2E74B6"/>
                </a:solidFill>
              </a:rPr>
              <a:t>Adam: </a:t>
            </a:r>
            <a:r>
              <a:rPr lang="en-GB" sz="2000" i="1" dirty="0">
                <a:solidFill>
                  <a:srgbClr val="2E74B6"/>
                </a:solidFill>
              </a:rPr>
              <a:t>Hey Bob! Did you start the analysis yet? If you did, can you _______ your _______ to ________ so that I can _______ it to my computer?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566CE3D-5B6C-9F2B-A1DD-FEE51A95B60F}"/>
              </a:ext>
            </a:extLst>
          </p:cNvPr>
          <p:cNvSpPr txBox="1">
            <a:spLocks/>
          </p:cNvSpPr>
          <p:nvPr/>
        </p:nvSpPr>
        <p:spPr>
          <a:xfrm>
            <a:off x="1070803" y="2107894"/>
            <a:ext cx="3187873" cy="408623"/>
          </a:xfrm>
          <a:prstGeom prst="round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rgbClr val="2E74B6"/>
                </a:solidFill>
              </a:rPr>
              <a:t>GitHub, repo, publish, clone</a:t>
            </a:r>
            <a:endParaRPr lang="en-GB" sz="2000" i="1" dirty="0">
              <a:solidFill>
                <a:srgbClr val="2E74B6"/>
              </a:solidFill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293068A6-9600-AEAC-59B8-4F1CC7048133}"/>
              </a:ext>
            </a:extLst>
          </p:cNvPr>
          <p:cNvSpPr txBox="1">
            <a:spLocks/>
          </p:cNvSpPr>
          <p:nvPr/>
        </p:nvSpPr>
        <p:spPr>
          <a:xfrm>
            <a:off x="169417" y="2777610"/>
            <a:ext cx="689353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rgbClr val="417D86"/>
                </a:solidFill>
              </a:rPr>
              <a:t>Bob: </a:t>
            </a:r>
            <a:r>
              <a:rPr lang="en-GB" sz="2000" dirty="0">
                <a:solidFill>
                  <a:srgbClr val="417D86"/>
                </a:solidFill>
              </a:rPr>
              <a:t>Yes, it’s already on _________. But give me until noon to ________ my latest _________. </a:t>
            </a:r>
            <a:endParaRPr lang="en-GB" sz="2000" i="1" dirty="0">
              <a:solidFill>
                <a:srgbClr val="417D86"/>
              </a:solidFill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0CFE5164-115C-1826-4FBE-E7AA9F23BF32}"/>
              </a:ext>
            </a:extLst>
          </p:cNvPr>
          <p:cNvSpPr txBox="1">
            <a:spLocks/>
          </p:cNvSpPr>
          <p:nvPr/>
        </p:nvSpPr>
        <p:spPr>
          <a:xfrm>
            <a:off x="1313533" y="3685034"/>
            <a:ext cx="2702412" cy="408623"/>
          </a:xfrm>
          <a:prstGeom prst="round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rgbClr val="417D86"/>
                </a:solidFill>
              </a:rPr>
              <a:t>commits, push, GitHub</a:t>
            </a:r>
            <a:endParaRPr lang="en-GB" sz="2000" i="1" dirty="0">
              <a:solidFill>
                <a:srgbClr val="417D86"/>
              </a:solidFill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7D153291-7F57-10B4-47E2-AEA434EDFE9F}"/>
              </a:ext>
            </a:extLst>
          </p:cNvPr>
          <p:cNvSpPr txBox="1">
            <a:spLocks/>
          </p:cNvSpPr>
          <p:nvPr/>
        </p:nvSpPr>
        <p:spPr>
          <a:xfrm>
            <a:off x="169417" y="4401729"/>
            <a:ext cx="6893534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rgbClr val="2E74B6"/>
                </a:solidFill>
              </a:rPr>
              <a:t>Adam: </a:t>
            </a:r>
            <a:r>
              <a:rPr lang="en-GB" sz="2000" i="1" dirty="0">
                <a:solidFill>
                  <a:srgbClr val="2E74B6"/>
                </a:solidFill>
              </a:rPr>
              <a:t>Great! I’ll  _________ the repo now to look. At noon, I’ll  ________ your more recent _______!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5825B75-4679-FB65-D82C-B6DD96EF7992}"/>
              </a:ext>
            </a:extLst>
          </p:cNvPr>
          <p:cNvSpPr txBox="1">
            <a:spLocks/>
          </p:cNvSpPr>
          <p:nvPr/>
        </p:nvSpPr>
        <p:spPr>
          <a:xfrm>
            <a:off x="1449322" y="5196368"/>
            <a:ext cx="2430833" cy="408623"/>
          </a:xfrm>
          <a:prstGeom prst="round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rgbClr val="2E74B6"/>
                </a:solidFill>
              </a:rPr>
              <a:t>commits, pull, clone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1C680-67B1-1AD0-0FF6-33CE780EDE4B}"/>
              </a:ext>
            </a:extLst>
          </p:cNvPr>
          <p:cNvSpPr txBox="1"/>
          <p:nvPr/>
        </p:nvSpPr>
        <p:spPr>
          <a:xfrm>
            <a:off x="609600" y="5753299"/>
            <a:ext cx="9637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Answers: </a:t>
            </a:r>
          </a:p>
          <a:p>
            <a:r>
              <a:rPr lang="en-GB" sz="1600" dirty="0"/>
              <a:t>- …If you did, can you publish your repo to GitHub so that I can clone it to my computer?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Yes, it’s already on GitHub. But give me until noon to push my latest commits. 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Great! I’ll clone the repo now to look. At noon, I’ll pull your more recent commits!</a:t>
            </a:r>
          </a:p>
        </p:txBody>
      </p:sp>
    </p:spTree>
    <p:extLst>
      <p:ext uri="{BB962C8B-B14F-4D97-AF65-F5344CB8AC3E}">
        <p14:creationId xmlns:p14="http://schemas.microsoft.com/office/powerpoint/2010/main" val="39080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1" grpId="0"/>
      <p:bldP spid="12" grpId="0" animBg="1"/>
      <p:bldP spid="13" grpId="0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ight Arrow 80">
            <a:extLst>
              <a:ext uri="{FF2B5EF4-FFF2-40B4-BE49-F238E27FC236}">
                <a16:creationId xmlns:a16="http://schemas.microsoft.com/office/drawing/2014/main" id="{046EBE95-E9AE-B725-BA9E-482F795642CD}"/>
              </a:ext>
            </a:extLst>
          </p:cNvPr>
          <p:cNvSpPr/>
          <p:nvPr/>
        </p:nvSpPr>
        <p:spPr>
          <a:xfrm flipH="1">
            <a:off x="6451255" y="3657736"/>
            <a:ext cx="1410520" cy="573289"/>
          </a:xfrm>
          <a:prstGeom prst="rightArrow">
            <a:avLst>
              <a:gd name="adj1" fmla="val 50000"/>
              <a:gd name="adj2" fmla="val 343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push 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841CCBCA-4179-0C9E-6CDC-1204B38885BE}"/>
              </a:ext>
            </a:extLst>
          </p:cNvPr>
          <p:cNvSpPr/>
          <p:nvPr/>
        </p:nvSpPr>
        <p:spPr>
          <a:xfrm>
            <a:off x="6546407" y="4481817"/>
            <a:ext cx="1379710" cy="573289"/>
          </a:xfrm>
          <a:prstGeom prst="rightArrow">
            <a:avLst>
              <a:gd name="adj1" fmla="val 50000"/>
              <a:gd name="adj2" fmla="val 324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pull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31C4CF-8C8E-32EA-A6E6-4F869D6A4DB1}"/>
              </a:ext>
            </a:extLst>
          </p:cNvPr>
          <p:cNvGrpSpPr/>
          <p:nvPr/>
        </p:nvGrpSpPr>
        <p:grpSpPr>
          <a:xfrm>
            <a:off x="42040" y="983970"/>
            <a:ext cx="7032623" cy="5135412"/>
            <a:chOff x="5022926" y="859096"/>
            <a:chExt cx="7032623" cy="513541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B52ABF8-89A1-7118-7D76-4C91E2310F8F}"/>
                </a:ext>
              </a:extLst>
            </p:cNvPr>
            <p:cNvSpPr/>
            <p:nvPr/>
          </p:nvSpPr>
          <p:spPr>
            <a:xfrm>
              <a:off x="5022926" y="2199701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7" name="Title 2">
              <a:extLst>
                <a:ext uri="{FF2B5EF4-FFF2-40B4-BE49-F238E27FC236}">
                  <a16:creationId xmlns:a16="http://schemas.microsoft.com/office/drawing/2014/main" id="{02EE12BE-1193-5593-AFEA-A9AF2B34008E}"/>
                </a:ext>
              </a:extLst>
            </p:cNvPr>
            <p:cNvSpPr txBox="1">
              <a:spLocks/>
            </p:cNvSpPr>
            <p:nvPr/>
          </p:nvSpPr>
          <p:spPr>
            <a:xfrm>
              <a:off x="5967357" y="1764252"/>
              <a:ext cx="3008600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B459810-B711-3BFE-3D81-9186855BD9C7}"/>
                </a:ext>
              </a:extLst>
            </p:cNvPr>
            <p:cNvSpPr/>
            <p:nvPr/>
          </p:nvSpPr>
          <p:spPr>
            <a:xfrm>
              <a:off x="10048037" y="219970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9" name="Title 2">
              <a:extLst>
                <a:ext uri="{FF2B5EF4-FFF2-40B4-BE49-F238E27FC236}">
                  <a16:creationId xmlns:a16="http://schemas.microsoft.com/office/drawing/2014/main" id="{19E92D25-FA6C-1554-8258-6EE5964C313F}"/>
                </a:ext>
              </a:extLst>
            </p:cNvPr>
            <p:cNvSpPr txBox="1">
              <a:spLocks/>
            </p:cNvSpPr>
            <p:nvPr/>
          </p:nvSpPr>
          <p:spPr>
            <a:xfrm>
              <a:off x="9573181" y="1743193"/>
              <a:ext cx="2482368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1F7591-1C9E-C6C1-FE12-69BBCB6621F1}"/>
                </a:ext>
              </a:extLst>
            </p:cNvPr>
            <p:cNvGrpSpPr/>
            <p:nvPr/>
          </p:nvGrpSpPr>
          <p:grpSpPr>
            <a:xfrm>
              <a:off x="5373532" y="2393284"/>
              <a:ext cx="1100461" cy="1685369"/>
              <a:chOff x="5373532" y="2393284"/>
              <a:chExt cx="1100461" cy="1685369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CE8AF82-DFC8-6D4E-5370-2638CA2D25D3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pic>
            <p:nvPicPr>
              <p:cNvPr id="12" name="Picture 1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926CEB75-0A98-AFFF-599E-14F6D15BB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13" name="Title 2">
              <a:extLst>
                <a:ext uri="{FF2B5EF4-FFF2-40B4-BE49-F238E27FC236}">
                  <a16:creationId xmlns:a16="http://schemas.microsoft.com/office/drawing/2014/main" id="{74679693-D27A-8D69-5F99-BA3D050E0CE0}"/>
                </a:ext>
              </a:extLst>
            </p:cNvPr>
            <p:cNvSpPr txBox="1">
              <a:spLocks/>
            </p:cNvSpPr>
            <p:nvPr/>
          </p:nvSpPr>
          <p:spPr>
            <a:xfrm>
              <a:off x="5373532" y="2377981"/>
              <a:ext cx="1031615" cy="590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sp>
          <p:nvSpPr>
            <p:cNvPr id="14" name="Title 2">
              <a:extLst>
                <a:ext uri="{FF2B5EF4-FFF2-40B4-BE49-F238E27FC236}">
                  <a16:creationId xmlns:a16="http://schemas.microsoft.com/office/drawing/2014/main" id="{5BA1E4CE-EE70-3461-CB85-CC37FEA41242}"/>
                </a:ext>
              </a:extLst>
            </p:cNvPr>
            <p:cNvSpPr txBox="1">
              <a:spLocks/>
            </p:cNvSpPr>
            <p:nvPr/>
          </p:nvSpPr>
          <p:spPr>
            <a:xfrm>
              <a:off x="7191220" y="2353895"/>
              <a:ext cx="1218237" cy="6463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35E373-F9C9-8797-E721-107159EBE01D}"/>
                </a:ext>
              </a:extLst>
            </p:cNvPr>
            <p:cNvGrpSpPr/>
            <p:nvPr/>
          </p:nvGrpSpPr>
          <p:grpSpPr>
            <a:xfrm>
              <a:off x="7494633" y="2958693"/>
              <a:ext cx="596439" cy="2671318"/>
              <a:chOff x="7494633" y="2958693"/>
              <a:chExt cx="596439" cy="2671318"/>
            </a:xfrm>
          </p:grpSpPr>
          <p:pic>
            <p:nvPicPr>
              <p:cNvPr id="16" name="Picture 1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EF78F5F0-FFE3-6C98-300A-B1AEC5F3F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17" name="Picture 1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9B84B65-193E-A942-5BFE-FF042B30A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18" name="Picture 1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5118E35-1892-5173-D5AE-B9AE2758F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19" name="Picture 1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A1E71A24-5A5C-9E53-CC73-2D9D05391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C65214B-B17F-6C1C-70B2-DD0CE9699517}"/>
                </a:ext>
              </a:extLst>
            </p:cNvPr>
            <p:cNvGrpSpPr/>
            <p:nvPr/>
          </p:nvGrpSpPr>
          <p:grpSpPr>
            <a:xfrm>
              <a:off x="10428833" y="2951867"/>
              <a:ext cx="609738" cy="2678144"/>
              <a:chOff x="10428833" y="2951867"/>
              <a:chExt cx="609738" cy="2678144"/>
            </a:xfrm>
          </p:grpSpPr>
          <p:pic>
            <p:nvPicPr>
              <p:cNvPr id="21" name="Picture 2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F0A165E5-3C3F-FB1E-9B2B-5CF338BE9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833" y="2951867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2" name="Picture 2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575DEE6-D640-8EC4-25BB-20902C4DF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131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3" name="Picture 22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EC74548B-D361-F841-44D6-BC0578A8C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4" name="Picture 23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EE0C380-FEBC-B349-E349-F60256231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60358CEB-3D29-2BB3-F926-9765C604FAF9}"/>
                </a:ext>
              </a:extLst>
            </p:cNvPr>
            <p:cNvSpPr/>
            <p:nvPr/>
          </p:nvSpPr>
          <p:spPr>
            <a:xfrm>
              <a:off x="8811215" y="3505364"/>
              <a:ext cx="1245441" cy="573289"/>
            </a:xfrm>
            <a:prstGeom prst="rightArrow">
              <a:avLst>
                <a:gd name="adj1" fmla="val 50000"/>
                <a:gd name="adj2" fmla="val 3437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push 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20129E96-0CB2-F909-2300-03B3CD2193FA}"/>
                </a:ext>
              </a:extLst>
            </p:cNvPr>
            <p:cNvSpPr/>
            <p:nvPr/>
          </p:nvSpPr>
          <p:spPr>
            <a:xfrm flipH="1">
              <a:off x="8754403" y="4329445"/>
              <a:ext cx="1218237" cy="573289"/>
            </a:xfrm>
            <a:prstGeom prst="rightArrow">
              <a:avLst>
                <a:gd name="adj1" fmla="val 50000"/>
                <a:gd name="adj2" fmla="val 3241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pull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7851CA7A-74D0-FEEE-A370-516CA6ECEC25}"/>
                </a:ext>
              </a:extLst>
            </p:cNvPr>
            <p:cNvSpPr/>
            <p:nvPr/>
          </p:nvSpPr>
          <p:spPr>
            <a:xfrm>
              <a:off x="6337498" y="2990619"/>
              <a:ext cx="1070094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28" name="Picture 27" descr="A computer and monitor&#10;&#10;Description automatically generated">
              <a:extLst>
                <a:ext uri="{FF2B5EF4-FFF2-40B4-BE49-F238E27FC236}">
                  <a16:creationId xmlns:a16="http://schemas.microsoft.com/office/drawing/2014/main" id="{8126DBB5-3189-E290-B08A-A5EF21E85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5" y="859096"/>
              <a:ext cx="1113120" cy="1113120"/>
            </a:xfrm>
            <a:prstGeom prst="rect">
              <a:avLst/>
            </a:prstGeom>
          </p:spPr>
        </p:pic>
        <p:pic>
          <p:nvPicPr>
            <p:cNvPr id="29" name="Picture 28" descr="A black and white logo&#10;&#10;Description automatically generated">
              <a:extLst>
                <a:ext uri="{FF2B5EF4-FFF2-40B4-BE49-F238E27FC236}">
                  <a16:creationId xmlns:a16="http://schemas.microsoft.com/office/drawing/2014/main" id="{4709E18E-9A56-0BF5-2A8C-097630C26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9983218" y="1315371"/>
              <a:ext cx="1007126" cy="30284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432913-D64B-FCAA-5C27-23AF049320A0}"/>
                </a:ext>
              </a:extLst>
            </p:cNvPr>
            <p:cNvSpPr txBox="1"/>
            <p:nvPr/>
          </p:nvSpPr>
          <p:spPr>
            <a:xfrm>
              <a:off x="10870609" y="1310726"/>
              <a:ext cx="540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4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D65E6-3D28-8844-BCD6-6CA5964D49EC}"/>
              </a:ext>
            </a:extLst>
          </p:cNvPr>
          <p:cNvGrpSpPr/>
          <p:nvPr/>
        </p:nvGrpSpPr>
        <p:grpSpPr>
          <a:xfrm>
            <a:off x="7926115" y="988606"/>
            <a:ext cx="4226071" cy="5158274"/>
            <a:chOff x="7926115" y="988606"/>
            <a:chExt cx="4226071" cy="5158274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0171F1EE-3F2B-B6B2-3AAD-91880B9D9D18}"/>
                </a:ext>
              </a:extLst>
            </p:cNvPr>
            <p:cNvSpPr/>
            <p:nvPr/>
          </p:nvSpPr>
          <p:spPr>
            <a:xfrm flipH="1">
              <a:off x="7926115" y="2352073"/>
              <a:ext cx="4226071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71" name="Title 2">
              <a:extLst>
                <a:ext uri="{FF2B5EF4-FFF2-40B4-BE49-F238E27FC236}">
                  <a16:creationId xmlns:a16="http://schemas.microsoft.com/office/drawing/2014/main" id="{3BC4022E-3DE7-9A96-D7F6-1FB8DE5667F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562965" y="1919437"/>
              <a:ext cx="2941540" cy="4877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Bob’s local repo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9D205A11-56D5-3F78-DC4F-22DB21077B56}"/>
                </a:ext>
              </a:extLst>
            </p:cNvPr>
            <p:cNvSpPr/>
            <p:nvPr/>
          </p:nvSpPr>
          <p:spPr>
            <a:xfrm flipH="1">
              <a:off x="10508786" y="2545656"/>
              <a:ext cx="1246322" cy="1685369"/>
            </a:xfrm>
            <a:prstGeom prst="roundRect">
              <a:avLst>
                <a:gd name="adj" fmla="val 47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74" name="Title 2">
              <a:extLst>
                <a:ext uri="{FF2B5EF4-FFF2-40B4-BE49-F238E27FC236}">
                  <a16:creationId xmlns:a16="http://schemas.microsoft.com/office/drawing/2014/main" id="{D245841E-AF11-CCC7-6826-C9A1A4D6AF9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316783" y="2556333"/>
              <a:ext cx="1379710" cy="54619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sp>
          <p:nvSpPr>
            <p:cNvPr id="75" name="Title 2">
              <a:extLst>
                <a:ext uri="{FF2B5EF4-FFF2-40B4-BE49-F238E27FC236}">
                  <a16:creationId xmlns:a16="http://schemas.microsoft.com/office/drawing/2014/main" id="{47265D51-658E-F4A4-3A90-9BF75C26A6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586756" y="2576129"/>
              <a:ext cx="1168352" cy="49937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pic>
          <p:nvPicPr>
            <p:cNvPr id="76" name="Picture 75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94A85BCB-A860-7251-1A10-69EC56A75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837364" y="3119475"/>
              <a:ext cx="667140" cy="590482"/>
            </a:xfrm>
            <a:prstGeom prst="rect">
              <a:avLst/>
            </a:prstGeom>
          </p:spPr>
        </p:pic>
        <p:pic>
          <p:nvPicPr>
            <p:cNvPr id="77" name="Picture 76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A4FC337D-4FA3-3C65-3062-A6E564E34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85725" y="3111064"/>
              <a:ext cx="667140" cy="590482"/>
            </a:xfrm>
            <a:prstGeom prst="rect">
              <a:avLst/>
            </a:prstGeom>
          </p:spPr>
        </p:pic>
        <p:pic>
          <p:nvPicPr>
            <p:cNvPr id="78" name="Picture 77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5CC917CC-1C2C-B458-C509-40B7C5B64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85725" y="3798785"/>
              <a:ext cx="667140" cy="590482"/>
            </a:xfrm>
            <a:prstGeom prst="rect">
              <a:avLst/>
            </a:prstGeom>
          </p:spPr>
        </p:pic>
        <p:pic>
          <p:nvPicPr>
            <p:cNvPr id="79" name="Picture 78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075EFF55-4B29-8E04-A14A-FCF524FE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77369" y="4481817"/>
              <a:ext cx="667140" cy="590482"/>
            </a:xfrm>
            <a:prstGeom prst="rect">
              <a:avLst/>
            </a:prstGeom>
          </p:spPr>
        </p:pic>
        <p:pic>
          <p:nvPicPr>
            <p:cNvPr id="80" name="Picture 79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E6DB80B4-FAD6-EEFF-11FC-219F09ED9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77369" y="5191901"/>
              <a:ext cx="667140" cy="590482"/>
            </a:xfrm>
            <a:prstGeom prst="rect">
              <a:avLst/>
            </a:prstGeom>
          </p:spPr>
        </p:pic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12169491-5439-629E-AAED-D1011933E0FE}"/>
                </a:ext>
              </a:extLst>
            </p:cNvPr>
            <p:cNvSpPr/>
            <p:nvPr/>
          </p:nvSpPr>
          <p:spPr>
            <a:xfrm flipH="1">
              <a:off x="9451441" y="3142990"/>
              <a:ext cx="1211931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32" name="Picture 31" descr="A computer and monitor&#10;&#10;Description automatically generated">
              <a:extLst>
                <a:ext uri="{FF2B5EF4-FFF2-40B4-BE49-F238E27FC236}">
                  <a16:creationId xmlns:a16="http://schemas.microsoft.com/office/drawing/2014/main" id="{5FC7C244-4040-80F6-0317-5ADA944D7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8319" y="988606"/>
              <a:ext cx="1113120" cy="1113120"/>
            </a:xfrm>
            <a:prstGeom prst="rect">
              <a:avLst/>
            </a:prstGeom>
          </p:spPr>
        </p:pic>
      </p:grpSp>
      <p:sp>
        <p:nvSpPr>
          <p:cNvPr id="34" name="Title 2">
            <a:extLst>
              <a:ext uri="{FF2B5EF4-FFF2-40B4-BE49-F238E27FC236}">
                <a16:creationId xmlns:a16="http://schemas.microsoft.com/office/drawing/2014/main" id="{EF962BEF-6AE3-413D-3AB1-4C36DB00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89" y="59792"/>
            <a:ext cx="10611438" cy="535531"/>
          </a:xfrm>
        </p:spPr>
        <p:txBody>
          <a:bodyPr/>
          <a:lstStyle/>
          <a:p>
            <a:r>
              <a:rPr lang="en-CH" dirty="0"/>
              <a:t>Let’s talk briefly about branches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5CCD9B-5DCC-CB50-AE73-DA0E4FAE9A96}"/>
              </a:ext>
            </a:extLst>
          </p:cNvPr>
          <p:cNvCxnSpPr>
            <a:cxnSpLocks/>
          </p:cNvCxnSpPr>
          <p:nvPr/>
        </p:nvCxnSpPr>
        <p:spPr>
          <a:xfrm>
            <a:off x="422290" y="544930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5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BA4915-4ADE-4AE8-AAF6-40858981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89" y="59792"/>
            <a:ext cx="10611438" cy="535531"/>
          </a:xfrm>
        </p:spPr>
        <p:txBody>
          <a:bodyPr/>
          <a:lstStyle/>
          <a:p>
            <a:r>
              <a:rPr lang="en-CH" dirty="0"/>
              <a:t>Let’s talk briefly about branches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21570A-9E7A-AFFA-225E-92C3113D1D74}"/>
              </a:ext>
            </a:extLst>
          </p:cNvPr>
          <p:cNvCxnSpPr>
            <a:cxnSpLocks/>
          </p:cNvCxnSpPr>
          <p:nvPr/>
        </p:nvCxnSpPr>
        <p:spPr>
          <a:xfrm>
            <a:off x="422290" y="544930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35E373-F9C9-8797-E721-107159EBE01D}"/>
              </a:ext>
            </a:extLst>
          </p:cNvPr>
          <p:cNvGrpSpPr/>
          <p:nvPr/>
        </p:nvGrpSpPr>
        <p:grpSpPr>
          <a:xfrm>
            <a:off x="2513747" y="3083567"/>
            <a:ext cx="596439" cy="2671318"/>
            <a:chOff x="7494633" y="2958693"/>
            <a:chExt cx="596439" cy="2671318"/>
          </a:xfrm>
        </p:grpSpPr>
        <p:pic>
          <p:nvPicPr>
            <p:cNvPr id="16" name="Picture 15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EF78F5F0-FFE3-6C98-300A-B1AEC5F3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2958693"/>
              <a:ext cx="589062" cy="590482"/>
            </a:xfrm>
            <a:prstGeom prst="rect">
              <a:avLst/>
            </a:prstGeom>
          </p:spPr>
        </p:pic>
        <p:pic>
          <p:nvPicPr>
            <p:cNvPr id="17" name="Picture 16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C9B84B65-193E-A942-5BFE-FF042B30A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3646413"/>
              <a:ext cx="589062" cy="590482"/>
            </a:xfrm>
            <a:prstGeom prst="rect">
              <a:avLst/>
            </a:prstGeom>
          </p:spPr>
        </p:pic>
        <p:pic>
          <p:nvPicPr>
            <p:cNvPr id="18" name="Picture 17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C5118E35-1892-5173-D5AE-B9AE2758F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4329445"/>
              <a:ext cx="589062" cy="590482"/>
            </a:xfrm>
            <a:prstGeom prst="rect">
              <a:avLst/>
            </a:prstGeom>
          </p:spPr>
        </p:pic>
        <p:pic>
          <p:nvPicPr>
            <p:cNvPr id="19" name="Picture 18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A1E71A24-5A5C-9E53-CC73-2D9D05391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5039529"/>
              <a:ext cx="589062" cy="590482"/>
            </a:xfrm>
            <a:prstGeom prst="rect">
              <a:avLst/>
            </a:prstGeom>
          </p:spPr>
        </p:pic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E7E4BB77-D972-F433-C6C6-E7EA5A4CEB0F}"/>
              </a:ext>
            </a:extLst>
          </p:cNvPr>
          <p:cNvSpPr txBox="1">
            <a:spLocks/>
          </p:cNvSpPr>
          <p:nvPr/>
        </p:nvSpPr>
        <p:spPr>
          <a:xfrm>
            <a:off x="2210334" y="2478769"/>
            <a:ext cx="1218237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sz="2000" dirty="0"/>
              <a:t>.git Directory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C78A3-64D6-E938-18CC-ED143BFC284D}"/>
              </a:ext>
            </a:extLst>
          </p:cNvPr>
          <p:cNvSpPr txBox="1"/>
          <p:nvPr/>
        </p:nvSpPr>
        <p:spPr>
          <a:xfrm>
            <a:off x="3689131" y="3961659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necessarily linear!</a:t>
            </a:r>
          </a:p>
        </p:txBody>
      </p:sp>
    </p:spTree>
    <p:extLst>
      <p:ext uri="{BB962C8B-B14F-4D97-AF65-F5344CB8AC3E}">
        <p14:creationId xmlns:p14="http://schemas.microsoft.com/office/powerpoint/2010/main" val="238116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BA4915-4ADE-4AE8-AAF6-40858981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89" y="59792"/>
            <a:ext cx="10611438" cy="535531"/>
          </a:xfrm>
        </p:spPr>
        <p:txBody>
          <a:bodyPr/>
          <a:lstStyle/>
          <a:p>
            <a:r>
              <a:rPr lang="en-CH" dirty="0"/>
              <a:t>Let’s talk briefly about branches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21570A-9E7A-AFFA-225E-92C3113D1D74}"/>
              </a:ext>
            </a:extLst>
          </p:cNvPr>
          <p:cNvCxnSpPr>
            <a:cxnSpLocks/>
          </p:cNvCxnSpPr>
          <p:nvPr/>
        </p:nvCxnSpPr>
        <p:spPr>
          <a:xfrm>
            <a:off x="422290" y="544930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CAC579-E185-BFB7-FD5F-ACAD0871B4AF}"/>
              </a:ext>
            </a:extLst>
          </p:cNvPr>
          <p:cNvSpPr txBox="1"/>
          <p:nvPr/>
        </p:nvSpPr>
        <p:spPr>
          <a:xfrm>
            <a:off x="2897131" y="6395944"/>
            <a:ext cx="6830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H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ource: </a:t>
            </a:r>
            <a:r>
              <a:rPr lang="en-GB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https://the-</a:t>
            </a:r>
            <a:r>
              <a:rPr lang="en-GB" sz="14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turing</a:t>
            </a:r>
            <a:r>
              <a:rPr lang="en-GB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sz="14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way.netlify.app</a:t>
            </a:r>
            <a:r>
              <a:rPr lang="en-GB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/reproducible-research/</a:t>
            </a:r>
            <a:r>
              <a:rPr lang="en-GB" sz="14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vcs</a:t>
            </a:r>
            <a:r>
              <a:rPr lang="en-GB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14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vcs</a:t>
            </a:r>
            <a:r>
              <a:rPr lang="en-GB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-git-</a:t>
            </a:r>
            <a:r>
              <a:rPr lang="en-GB" sz="14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branches.html</a:t>
            </a:r>
            <a:endParaRPr lang="en-CH" sz="1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CA2020AB-F0B1-169E-C7A6-32FD9143E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96" y="1080461"/>
            <a:ext cx="11035208" cy="37731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93EE3D8-BE81-D275-CAB4-1E0C549143F3}"/>
              </a:ext>
            </a:extLst>
          </p:cNvPr>
          <p:cNvSpPr txBox="1"/>
          <p:nvPr/>
        </p:nvSpPr>
        <p:spPr>
          <a:xfrm>
            <a:off x="3299645" y="5101563"/>
            <a:ext cx="602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8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branch called “main or “master”</a:t>
            </a:r>
          </a:p>
        </p:txBody>
      </p:sp>
    </p:spTree>
    <p:extLst>
      <p:ext uri="{BB962C8B-B14F-4D97-AF65-F5344CB8AC3E}">
        <p14:creationId xmlns:p14="http://schemas.microsoft.com/office/powerpoint/2010/main" val="309854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E1DE8-9C54-840A-822F-BB58C9EAB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07D866-3BC7-2ED1-FC63-35D165883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762815"/>
            <a:ext cx="11514326" cy="358251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2E74B6"/>
                </a:solidFill>
              </a:rPr>
              <a:t>Introduction</a:t>
            </a:r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rgbClr val="2E74B6"/>
                </a:solidFill>
              </a:rPr>
              <a:t>Setting up: </a:t>
            </a:r>
            <a:r>
              <a:rPr lang="en-GB" b="1" dirty="0" err="1">
                <a:solidFill>
                  <a:srgbClr val="2E74B6"/>
                </a:solidFill>
              </a:rPr>
              <a:t>Github.com</a:t>
            </a:r>
            <a:r>
              <a:rPr lang="en-GB" b="1" dirty="0">
                <a:solidFill>
                  <a:srgbClr val="2E74B6"/>
                </a:solidFill>
              </a:rPr>
              <a:t> &amp; GitHub Desktop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1: </a:t>
            </a:r>
            <a:r>
              <a:rPr lang="en-GB" b="1" dirty="0">
                <a:solidFill>
                  <a:srgbClr val="FF0000"/>
                </a:solidFill>
              </a:rPr>
              <a:t>create new repo → commit → publish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2: </a:t>
            </a:r>
            <a:r>
              <a:rPr lang="en-GB" b="1" dirty="0">
                <a:solidFill>
                  <a:srgbClr val="FF0000"/>
                </a:solidFill>
              </a:rPr>
              <a:t>edit existing repo → commit → push</a:t>
            </a:r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B050"/>
                </a:solidFill>
              </a:rPr>
              <a:t>Git vocabulary &amp; theory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3: </a:t>
            </a:r>
            <a:r>
              <a:rPr lang="en-GB" b="1" dirty="0">
                <a:solidFill>
                  <a:srgbClr val="FF0000"/>
                </a:solidFill>
              </a:rPr>
              <a:t>pull from remote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4: </a:t>
            </a:r>
            <a:r>
              <a:rPr lang="en-GB" b="1" dirty="0">
                <a:solidFill>
                  <a:srgbClr val="FF0000"/>
                </a:solidFill>
              </a:rPr>
              <a:t>add a new collaborator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5: </a:t>
            </a:r>
            <a:r>
              <a:rPr lang="en-GB" b="1" dirty="0">
                <a:solidFill>
                  <a:srgbClr val="FF0000"/>
                </a:solidFill>
              </a:rPr>
              <a:t>access old versions of file(s)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6: </a:t>
            </a:r>
            <a:r>
              <a:rPr lang="en-GB" b="1" dirty="0">
                <a:solidFill>
                  <a:srgbClr val="FF0000"/>
                </a:solidFill>
              </a:rPr>
              <a:t>fork and clone a repo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70F9D6-F417-C5AF-7CCD-FE8CD68F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9058110" cy="535531"/>
          </a:xfrm>
        </p:spPr>
        <p:txBody>
          <a:bodyPr/>
          <a:lstStyle/>
          <a:p>
            <a:r>
              <a:rPr lang="en-CH" dirty="0"/>
              <a:t>Lesson plan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E9818F-DF72-5B96-9EDF-BC4A22FB2A4C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7677097-D266-77FD-A026-BC2B851E1869}"/>
              </a:ext>
            </a:extLst>
          </p:cNvPr>
          <p:cNvSpPr txBox="1">
            <a:spLocks/>
          </p:cNvSpPr>
          <p:nvPr/>
        </p:nvSpPr>
        <p:spPr>
          <a:xfrm>
            <a:off x="435875" y="4931384"/>
            <a:ext cx="11514326" cy="18066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-  Git can be painful</a:t>
            </a:r>
          </a:p>
          <a:p>
            <a:pPr>
              <a:buFontTx/>
              <a:buChar char="-"/>
            </a:pPr>
            <a:r>
              <a:rPr lang="en-GB" sz="2400" dirty="0"/>
              <a:t>Several ways to use Git: command line, </a:t>
            </a:r>
            <a:r>
              <a:rPr lang="en-GB" sz="2400" dirty="0" err="1"/>
              <a:t>VSCode</a:t>
            </a:r>
            <a:r>
              <a:rPr lang="en-GB" sz="2400" dirty="0"/>
              <a:t> interface, GitHub Desktop</a:t>
            </a:r>
          </a:p>
          <a:p>
            <a:pPr>
              <a:buFontTx/>
              <a:buChar char="-"/>
            </a:pPr>
            <a:r>
              <a:rPr lang="en-GB" sz="2400" dirty="0"/>
              <a:t>GitHub Desktop is the least painful</a:t>
            </a:r>
          </a:p>
        </p:txBody>
      </p:sp>
    </p:spTree>
    <p:extLst>
      <p:ext uri="{BB962C8B-B14F-4D97-AF65-F5344CB8AC3E}">
        <p14:creationId xmlns:p14="http://schemas.microsoft.com/office/powerpoint/2010/main" val="89963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9" y="1118108"/>
            <a:ext cx="10783464" cy="480131"/>
          </a:xfrm>
        </p:spPr>
        <p:txBody>
          <a:bodyPr/>
          <a:lstStyle/>
          <a:p>
            <a:r>
              <a:rPr lang="en-GB" dirty="0"/>
              <a:t>pull from remote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/>
              <a:t>Action Sequence: Pulling changes from remote</a:t>
            </a:r>
            <a:endParaRPr lang="en-C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19CC3C8-81EE-4D80-3340-78F1A7AA1311}"/>
              </a:ext>
            </a:extLst>
          </p:cNvPr>
          <p:cNvGrpSpPr/>
          <p:nvPr/>
        </p:nvGrpSpPr>
        <p:grpSpPr>
          <a:xfrm>
            <a:off x="2707602" y="1285895"/>
            <a:ext cx="7032623" cy="5135412"/>
            <a:chOff x="5022926" y="859096"/>
            <a:chExt cx="7032623" cy="513541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DA93D89-4F5F-AE0B-01E8-77FEF9D65BD9}"/>
                </a:ext>
              </a:extLst>
            </p:cNvPr>
            <p:cNvSpPr/>
            <p:nvPr/>
          </p:nvSpPr>
          <p:spPr>
            <a:xfrm>
              <a:off x="5022926" y="2199701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1" name="Title 2">
              <a:extLst>
                <a:ext uri="{FF2B5EF4-FFF2-40B4-BE49-F238E27FC236}">
                  <a16:creationId xmlns:a16="http://schemas.microsoft.com/office/drawing/2014/main" id="{586C2C13-FC67-E263-ACE7-0B8CDD8A3ECA}"/>
                </a:ext>
              </a:extLst>
            </p:cNvPr>
            <p:cNvSpPr txBox="1">
              <a:spLocks/>
            </p:cNvSpPr>
            <p:nvPr/>
          </p:nvSpPr>
          <p:spPr>
            <a:xfrm>
              <a:off x="5967357" y="1764252"/>
              <a:ext cx="3008600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89E5389-434F-8DBF-478F-78C102F7515C}"/>
                </a:ext>
              </a:extLst>
            </p:cNvPr>
            <p:cNvSpPr/>
            <p:nvPr/>
          </p:nvSpPr>
          <p:spPr>
            <a:xfrm>
              <a:off x="10048037" y="219970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" name="Title 2">
              <a:extLst>
                <a:ext uri="{FF2B5EF4-FFF2-40B4-BE49-F238E27FC236}">
                  <a16:creationId xmlns:a16="http://schemas.microsoft.com/office/drawing/2014/main" id="{E404DE6B-C1DB-6F3F-51E0-813F9740E8C6}"/>
                </a:ext>
              </a:extLst>
            </p:cNvPr>
            <p:cNvSpPr txBox="1">
              <a:spLocks/>
            </p:cNvSpPr>
            <p:nvPr/>
          </p:nvSpPr>
          <p:spPr>
            <a:xfrm>
              <a:off x="9573181" y="1743193"/>
              <a:ext cx="2482368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59BE1D-09A0-2E75-A304-638EDDE2841D}"/>
                </a:ext>
              </a:extLst>
            </p:cNvPr>
            <p:cNvGrpSpPr/>
            <p:nvPr/>
          </p:nvGrpSpPr>
          <p:grpSpPr>
            <a:xfrm>
              <a:off x="5373532" y="2393284"/>
              <a:ext cx="1100461" cy="1685369"/>
              <a:chOff x="5373532" y="2393284"/>
              <a:chExt cx="1100461" cy="1685369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731057F8-3520-B6DF-0AF2-5ECCADCDA499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pic>
            <p:nvPicPr>
              <p:cNvPr id="55" name="Picture 54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05F8F836-CAF0-A4B6-E38B-6CE7AD26E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286943C5-E0FD-DFBA-092E-CD01F0BAC891}"/>
                </a:ext>
              </a:extLst>
            </p:cNvPr>
            <p:cNvSpPr txBox="1">
              <a:spLocks/>
            </p:cNvSpPr>
            <p:nvPr/>
          </p:nvSpPr>
          <p:spPr>
            <a:xfrm>
              <a:off x="5373532" y="2377981"/>
              <a:ext cx="1031615" cy="590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sp>
          <p:nvSpPr>
            <p:cNvPr id="17" name="Title 2">
              <a:extLst>
                <a:ext uri="{FF2B5EF4-FFF2-40B4-BE49-F238E27FC236}">
                  <a16:creationId xmlns:a16="http://schemas.microsoft.com/office/drawing/2014/main" id="{F2C614D5-8C60-75A1-4C4E-02F8DC0163BB}"/>
                </a:ext>
              </a:extLst>
            </p:cNvPr>
            <p:cNvSpPr txBox="1">
              <a:spLocks/>
            </p:cNvSpPr>
            <p:nvPr/>
          </p:nvSpPr>
          <p:spPr>
            <a:xfrm>
              <a:off x="7191220" y="2353895"/>
              <a:ext cx="1218237" cy="6463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7BF6D9D-0030-DF67-4456-27F7B06E882D}"/>
                </a:ext>
              </a:extLst>
            </p:cNvPr>
            <p:cNvGrpSpPr/>
            <p:nvPr/>
          </p:nvGrpSpPr>
          <p:grpSpPr>
            <a:xfrm>
              <a:off x="7494633" y="2958693"/>
              <a:ext cx="596439" cy="2671318"/>
              <a:chOff x="7494633" y="2958693"/>
              <a:chExt cx="596439" cy="2671318"/>
            </a:xfrm>
          </p:grpSpPr>
          <p:pic>
            <p:nvPicPr>
              <p:cNvPr id="47" name="Picture 4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E87F65F-1D89-8638-123F-296262F24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8" name="Picture 4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D37BD7C-5C61-C1AE-B011-3DBB89575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9" name="Picture 4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19B1117F-E5AB-DA94-88FD-C9E4B3931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50" name="Picture 49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DF250FC4-2F25-553F-41DD-9F5685525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180960-7A95-1E7D-7966-6131439AB4E8}"/>
                </a:ext>
              </a:extLst>
            </p:cNvPr>
            <p:cNvGrpSpPr/>
            <p:nvPr/>
          </p:nvGrpSpPr>
          <p:grpSpPr>
            <a:xfrm>
              <a:off x="10428833" y="2951867"/>
              <a:ext cx="609738" cy="2678144"/>
              <a:chOff x="10428833" y="2951867"/>
              <a:chExt cx="609738" cy="2678144"/>
            </a:xfrm>
          </p:grpSpPr>
          <p:pic>
            <p:nvPicPr>
              <p:cNvPr id="31" name="Picture 3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16E20F4-241D-997D-C6F0-0C014E7EB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833" y="2951867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2" name="Picture 3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C768072-93AF-14B3-5622-633AB6AF6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131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4" name="Picture 33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AF1B05EC-58B7-66EF-D4B7-7F46EE4C8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6" name="Picture 4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132D2CC8-B1BC-13FF-87AA-29374FE68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5E5A3E4D-BDC6-00C3-30B8-D8C8A0104377}"/>
                </a:ext>
              </a:extLst>
            </p:cNvPr>
            <p:cNvSpPr/>
            <p:nvPr/>
          </p:nvSpPr>
          <p:spPr>
            <a:xfrm>
              <a:off x="8811215" y="3505364"/>
              <a:ext cx="1245441" cy="573289"/>
            </a:xfrm>
            <a:prstGeom prst="rightArrow">
              <a:avLst>
                <a:gd name="adj1" fmla="val 50000"/>
                <a:gd name="adj2" fmla="val 3437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push 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E130B952-8195-0F09-9D63-DA57CB2742D7}"/>
                </a:ext>
              </a:extLst>
            </p:cNvPr>
            <p:cNvSpPr/>
            <p:nvPr/>
          </p:nvSpPr>
          <p:spPr>
            <a:xfrm flipH="1">
              <a:off x="8754403" y="4329445"/>
              <a:ext cx="1218237" cy="573289"/>
            </a:xfrm>
            <a:prstGeom prst="rightArrow">
              <a:avLst>
                <a:gd name="adj1" fmla="val 50000"/>
                <a:gd name="adj2" fmla="val 3241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pull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F392D22E-0F8E-F95E-CD99-D16F85EC21ED}"/>
                </a:ext>
              </a:extLst>
            </p:cNvPr>
            <p:cNvSpPr/>
            <p:nvPr/>
          </p:nvSpPr>
          <p:spPr>
            <a:xfrm>
              <a:off x="6337498" y="2990619"/>
              <a:ext cx="1070094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28" name="Picture 27" descr="A computer and monitor&#10;&#10;Description automatically generated">
              <a:extLst>
                <a:ext uri="{FF2B5EF4-FFF2-40B4-BE49-F238E27FC236}">
                  <a16:creationId xmlns:a16="http://schemas.microsoft.com/office/drawing/2014/main" id="{F4FE46E5-1BCE-4234-3347-4FE2AA8B0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5" y="859096"/>
              <a:ext cx="1113120" cy="1113120"/>
            </a:xfrm>
            <a:prstGeom prst="rect">
              <a:avLst/>
            </a:prstGeom>
          </p:spPr>
        </p:pic>
        <p:pic>
          <p:nvPicPr>
            <p:cNvPr id="29" name="Picture 28" descr="A black and white logo&#10;&#10;Description automatically generated">
              <a:extLst>
                <a:ext uri="{FF2B5EF4-FFF2-40B4-BE49-F238E27FC236}">
                  <a16:creationId xmlns:a16="http://schemas.microsoft.com/office/drawing/2014/main" id="{A7C0C0CD-4A98-C429-CB0E-ADAC61C71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9983218" y="1315371"/>
              <a:ext cx="1007126" cy="30284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836CC2-B48C-6DB5-C722-5C51D5406A7B}"/>
                </a:ext>
              </a:extLst>
            </p:cNvPr>
            <p:cNvSpPr txBox="1"/>
            <p:nvPr/>
          </p:nvSpPr>
          <p:spPr>
            <a:xfrm>
              <a:off x="10870609" y="1310726"/>
              <a:ext cx="540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4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4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9" y="1118108"/>
            <a:ext cx="10783464" cy="1383969"/>
          </a:xfrm>
        </p:spPr>
        <p:txBody>
          <a:bodyPr/>
          <a:lstStyle/>
          <a:p>
            <a:r>
              <a:rPr lang="en-GB" dirty="0"/>
              <a:t>We’ll simulate being a coworker by making an edit on the online version of our repo. </a:t>
            </a:r>
          </a:p>
          <a:p>
            <a:r>
              <a:rPr lang="en-GB" dirty="0"/>
              <a:t>Pulling that change to your local repository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Sequence: Pulling changes from remote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8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9" y="1118108"/>
            <a:ext cx="10783464" cy="3060325"/>
          </a:xfrm>
        </p:spPr>
        <p:txBody>
          <a:bodyPr/>
          <a:lstStyle/>
          <a:p>
            <a:r>
              <a:rPr lang="en-GB" dirty="0"/>
              <a:t>Reproduce a similar process on your “</a:t>
            </a:r>
            <a:r>
              <a:rPr lang="en-GB" dirty="0" err="1"/>
              <a:t>hello_world</a:t>
            </a:r>
            <a:r>
              <a:rPr lang="en-GB" dirty="0"/>
              <a:t>” project. </a:t>
            </a:r>
          </a:p>
          <a:p>
            <a:r>
              <a:rPr lang="en-GB" dirty="0"/>
              <a:t>On GitHub, change the code from </a:t>
            </a:r>
          </a:p>
          <a:p>
            <a:pPr marL="0" indent="0">
              <a:buNone/>
            </a:pPr>
            <a:r>
              <a:rPr lang="en-GB" dirty="0"/>
              <a:t>print(“Hello, Universe”)</a:t>
            </a:r>
          </a:p>
          <a:p>
            <a:pPr marL="0" indent="0">
              <a:buNone/>
            </a:pPr>
            <a:r>
              <a:rPr lang="en-GB" dirty="0"/>
              <a:t>to </a:t>
            </a:r>
          </a:p>
          <a:p>
            <a:pPr marL="0" indent="0">
              <a:buNone/>
            </a:pPr>
            <a:r>
              <a:rPr lang="en-GB" dirty="0"/>
              <a:t>print(“Goodnight moon”)</a:t>
            </a:r>
          </a:p>
          <a:p>
            <a:r>
              <a:rPr lang="en-GB" dirty="0"/>
              <a:t>Then pull the changes to your local repo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>
                <a:solidFill>
                  <a:schemeClr val="tx1"/>
                </a:solidFill>
              </a:rPr>
              <a:t>Practice</a:t>
            </a:r>
            <a:r>
              <a:rPr lang="en-US" dirty="0">
                <a:solidFill>
                  <a:schemeClr val="tx1"/>
                </a:solidFill>
              </a:rPr>
              <a:t> Q</a:t>
            </a:r>
            <a:r>
              <a:rPr lang="en-CH">
                <a:solidFill>
                  <a:schemeClr val="tx1"/>
                </a:solidFill>
              </a:rPr>
              <a:t>: </a:t>
            </a:r>
            <a:r>
              <a:rPr lang="en-CH" dirty="0">
                <a:solidFill>
                  <a:schemeClr val="tx1"/>
                </a:solidFill>
              </a:rPr>
              <a:t>Pulling changes from remote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1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538EB-753D-5A83-6031-B90D17B98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90D95D-90AA-D10F-DE94-ADFB7DC56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762815"/>
            <a:ext cx="11514326" cy="358251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2E74B6"/>
                </a:solidFill>
              </a:rPr>
              <a:t>Introduction</a:t>
            </a:r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rgbClr val="2E74B6"/>
                </a:solidFill>
              </a:rPr>
              <a:t>Setting up: </a:t>
            </a:r>
            <a:r>
              <a:rPr lang="en-GB" b="1" dirty="0" err="1">
                <a:solidFill>
                  <a:srgbClr val="2E74B6"/>
                </a:solidFill>
              </a:rPr>
              <a:t>Github.com</a:t>
            </a:r>
            <a:r>
              <a:rPr lang="en-GB" b="1" dirty="0">
                <a:solidFill>
                  <a:srgbClr val="2E74B6"/>
                </a:solidFill>
              </a:rPr>
              <a:t> &amp; GitHub Desktop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1: </a:t>
            </a:r>
            <a:r>
              <a:rPr lang="en-GB" b="1" dirty="0">
                <a:solidFill>
                  <a:srgbClr val="FF0000"/>
                </a:solidFill>
              </a:rPr>
              <a:t>create new repo → commit → publish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2: </a:t>
            </a:r>
            <a:r>
              <a:rPr lang="en-GB" b="1" dirty="0">
                <a:solidFill>
                  <a:srgbClr val="FF0000"/>
                </a:solidFill>
              </a:rPr>
              <a:t>edit existing repo → commit → push</a:t>
            </a:r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B050"/>
                </a:solidFill>
              </a:rPr>
              <a:t>Git vocabulary &amp; theory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3: </a:t>
            </a:r>
            <a:r>
              <a:rPr lang="en-GB" b="1" dirty="0">
                <a:solidFill>
                  <a:srgbClr val="FF0000"/>
                </a:solidFill>
              </a:rPr>
              <a:t>pull from remote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4: </a:t>
            </a:r>
            <a:r>
              <a:rPr lang="en-GB" b="1" dirty="0">
                <a:solidFill>
                  <a:srgbClr val="FF0000"/>
                </a:solidFill>
              </a:rPr>
              <a:t>add a new collaborator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5: </a:t>
            </a:r>
            <a:r>
              <a:rPr lang="en-GB" b="1" dirty="0">
                <a:solidFill>
                  <a:srgbClr val="FF0000"/>
                </a:solidFill>
              </a:rPr>
              <a:t>access old versions of file(s)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6: </a:t>
            </a:r>
            <a:r>
              <a:rPr lang="en-GB" b="1" dirty="0">
                <a:solidFill>
                  <a:srgbClr val="FF0000"/>
                </a:solidFill>
              </a:rPr>
              <a:t>fork and clone a repo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1F0AA0-019F-5773-AA3E-CA7301D0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9058110" cy="535531"/>
          </a:xfrm>
        </p:spPr>
        <p:txBody>
          <a:bodyPr/>
          <a:lstStyle/>
          <a:p>
            <a:r>
              <a:rPr lang="en-CH" dirty="0"/>
              <a:t>Lesson plan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63DCB9-B4AA-2EA2-1EF3-942CD6EA0226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9C0D680-B9F7-F5B6-1601-71767D2DCD5E}"/>
              </a:ext>
            </a:extLst>
          </p:cNvPr>
          <p:cNvSpPr txBox="1">
            <a:spLocks/>
          </p:cNvSpPr>
          <p:nvPr/>
        </p:nvSpPr>
        <p:spPr>
          <a:xfrm>
            <a:off x="435875" y="4931384"/>
            <a:ext cx="11514326" cy="18066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-  Git can be painful</a:t>
            </a:r>
          </a:p>
          <a:p>
            <a:pPr>
              <a:buFontTx/>
              <a:buChar char="-"/>
            </a:pPr>
            <a:r>
              <a:rPr lang="en-GB" sz="2400" dirty="0"/>
              <a:t>Several ways to use Git: command line, </a:t>
            </a:r>
            <a:r>
              <a:rPr lang="en-GB" sz="2400" dirty="0" err="1"/>
              <a:t>VSCode</a:t>
            </a:r>
            <a:r>
              <a:rPr lang="en-GB" sz="2400" dirty="0"/>
              <a:t> interface, GitHub Desktop</a:t>
            </a:r>
          </a:p>
          <a:p>
            <a:pPr>
              <a:buFontTx/>
              <a:buChar char="-"/>
            </a:pPr>
            <a:r>
              <a:rPr lang="en-GB" sz="2400" dirty="0"/>
              <a:t>GitHub Desktop is the least painful</a:t>
            </a:r>
          </a:p>
        </p:txBody>
      </p:sp>
    </p:spTree>
    <p:extLst>
      <p:ext uri="{BB962C8B-B14F-4D97-AF65-F5344CB8AC3E}">
        <p14:creationId xmlns:p14="http://schemas.microsoft.com/office/powerpoint/2010/main" val="4169166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Sequence: Add a new collaborator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AF04B5-9C49-9487-88A2-490F6914EFDD}"/>
              </a:ext>
            </a:extLst>
          </p:cNvPr>
          <p:cNvGrpSpPr/>
          <p:nvPr/>
        </p:nvGrpSpPr>
        <p:grpSpPr>
          <a:xfrm>
            <a:off x="42040" y="983970"/>
            <a:ext cx="12110146" cy="5162910"/>
            <a:chOff x="42040" y="983970"/>
            <a:chExt cx="12110146" cy="51629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E73B6F9-EF58-81E6-1B7C-BE8B9B903755}"/>
                </a:ext>
              </a:extLst>
            </p:cNvPr>
            <p:cNvGrpSpPr/>
            <p:nvPr/>
          </p:nvGrpSpPr>
          <p:grpSpPr>
            <a:xfrm>
              <a:off x="6451255" y="3657736"/>
              <a:ext cx="1474862" cy="1397370"/>
              <a:chOff x="6451255" y="3657736"/>
              <a:chExt cx="1474862" cy="1397370"/>
            </a:xfrm>
          </p:grpSpPr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8F67D67C-4A9A-39D5-0500-B380F640A878}"/>
                  </a:ext>
                </a:extLst>
              </p:cNvPr>
              <p:cNvSpPr/>
              <p:nvPr/>
            </p:nvSpPr>
            <p:spPr>
              <a:xfrm flipH="1">
                <a:off x="6451255" y="3657736"/>
                <a:ext cx="1410520" cy="573289"/>
              </a:xfrm>
              <a:prstGeom prst="rightArrow">
                <a:avLst>
                  <a:gd name="adj1" fmla="val 50000"/>
                  <a:gd name="adj2" fmla="val 34372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push </a:t>
                </a:r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5BCDADD3-5A42-2E9E-0957-362D8839E190}"/>
                  </a:ext>
                </a:extLst>
              </p:cNvPr>
              <p:cNvSpPr/>
              <p:nvPr/>
            </p:nvSpPr>
            <p:spPr>
              <a:xfrm>
                <a:off x="6546407" y="4481817"/>
                <a:ext cx="1379710" cy="573289"/>
              </a:xfrm>
              <a:prstGeom prst="rightArrow">
                <a:avLst>
                  <a:gd name="adj1" fmla="val 50000"/>
                  <a:gd name="adj2" fmla="val 32419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pull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899309-70EA-7672-6552-10F1B2437E79}"/>
                </a:ext>
              </a:extLst>
            </p:cNvPr>
            <p:cNvGrpSpPr/>
            <p:nvPr/>
          </p:nvGrpSpPr>
          <p:grpSpPr>
            <a:xfrm>
              <a:off x="42040" y="983970"/>
              <a:ext cx="12110146" cy="5162910"/>
              <a:chOff x="42040" y="983970"/>
              <a:chExt cx="12110146" cy="516291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9FB9928-C6F9-BCBE-0D78-D230E91130B6}"/>
                  </a:ext>
                </a:extLst>
              </p:cNvPr>
              <p:cNvGrpSpPr/>
              <p:nvPr/>
            </p:nvGrpSpPr>
            <p:grpSpPr>
              <a:xfrm>
                <a:off x="42040" y="983970"/>
                <a:ext cx="7032623" cy="5135412"/>
                <a:chOff x="5022926" y="859096"/>
                <a:chExt cx="7032623" cy="5135412"/>
              </a:xfrm>
            </p:grpSpPr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A5F2917-E590-443A-3534-BE78517930DC}"/>
                    </a:ext>
                  </a:extLst>
                </p:cNvPr>
                <p:cNvSpPr/>
                <p:nvPr/>
              </p:nvSpPr>
              <p:spPr>
                <a:xfrm>
                  <a:off x="5022926" y="2199701"/>
                  <a:ext cx="3731479" cy="3794807"/>
                </a:xfrm>
                <a:prstGeom prst="roundRect">
                  <a:avLst>
                    <a:gd name="adj" fmla="val 3092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11" name="Title 2">
                  <a:extLst>
                    <a:ext uri="{FF2B5EF4-FFF2-40B4-BE49-F238E27FC236}">
                      <a16:creationId xmlns:a16="http://schemas.microsoft.com/office/drawing/2014/main" id="{981C0E27-E9CB-7524-E3F3-B0F6A9A9C5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67357" y="1764252"/>
                  <a:ext cx="3008600" cy="5355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CH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Local Repo</a:t>
                  </a:r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7A94DF5-17D0-2838-3B7F-555F397E3B00}"/>
                    </a:ext>
                  </a:extLst>
                </p:cNvPr>
                <p:cNvSpPr/>
                <p:nvPr/>
              </p:nvSpPr>
              <p:spPr>
                <a:xfrm>
                  <a:off x="10048037" y="2199701"/>
                  <a:ext cx="1332482" cy="3794807"/>
                </a:xfrm>
                <a:prstGeom prst="roundRect">
                  <a:avLst>
                    <a:gd name="adj" fmla="val 4789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13" name="Title 2">
                  <a:extLst>
                    <a:ext uri="{FF2B5EF4-FFF2-40B4-BE49-F238E27FC236}">
                      <a16:creationId xmlns:a16="http://schemas.microsoft.com/office/drawing/2014/main" id="{FF49F300-62EA-2209-D879-0ABEF4A331C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573181" y="1743193"/>
                  <a:ext cx="2482368" cy="5355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CH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Remote Repo</a:t>
                  </a: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B9E8895B-F963-E48E-E67D-34278B85D31D}"/>
                    </a:ext>
                  </a:extLst>
                </p:cNvPr>
                <p:cNvGrpSpPr/>
                <p:nvPr/>
              </p:nvGrpSpPr>
              <p:grpSpPr>
                <a:xfrm>
                  <a:off x="5373532" y="2393284"/>
                  <a:ext cx="1100461" cy="1685369"/>
                  <a:chOff x="5373532" y="2393284"/>
                  <a:chExt cx="1100461" cy="1685369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F753684D-C47C-97EA-FDAD-4583EAEA9B80}"/>
                      </a:ext>
                    </a:extLst>
                  </p:cNvPr>
                  <p:cNvSpPr/>
                  <p:nvPr/>
                </p:nvSpPr>
                <p:spPr>
                  <a:xfrm>
                    <a:off x="5373532" y="2393284"/>
                    <a:ext cx="1100461" cy="1685369"/>
                  </a:xfrm>
                  <a:prstGeom prst="roundRect">
                    <a:avLst>
                      <a:gd name="adj" fmla="val 4789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 dirty="0"/>
                  </a:p>
                </p:txBody>
              </p:sp>
              <p:pic>
                <p:nvPicPr>
                  <p:cNvPr id="34" name="Picture 33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3D1FC547-35EF-7DD4-2398-F966472FC0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94808" y="2967103"/>
                    <a:ext cx="589062" cy="5904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" name="Title 2">
                  <a:extLst>
                    <a:ext uri="{FF2B5EF4-FFF2-40B4-BE49-F238E27FC236}">
                      <a16:creationId xmlns:a16="http://schemas.microsoft.com/office/drawing/2014/main" id="{A124489C-3FAD-18CC-CAA6-014D2904721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73532" y="2377981"/>
                  <a:ext cx="1031615" cy="5909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pPr algn="ctr"/>
                  <a:r>
                    <a:rPr lang="en-GB" sz="1800" dirty="0"/>
                    <a:t>W</a:t>
                  </a:r>
                  <a:r>
                    <a:rPr lang="en-CH" sz="1800" dirty="0"/>
                    <a:t>orking </a:t>
                  </a:r>
                </a:p>
                <a:p>
                  <a:pPr algn="ctr"/>
                  <a:r>
                    <a:rPr lang="en-CH" sz="1800" dirty="0"/>
                    <a:t>Copy</a:t>
                  </a:r>
                </a:p>
              </p:txBody>
            </p:sp>
            <p:sp>
              <p:nvSpPr>
                <p:cNvPr id="16" name="Title 2">
                  <a:extLst>
                    <a:ext uri="{FF2B5EF4-FFF2-40B4-BE49-F238E27FC236}">
                      <a16:creationId xmlns:a16="http://schemas.microsoft.com/office/drawing/2014/main" id="{B52C4CC7-22D5-C7BC-8C3B-08B2B39295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91220" y="2353895"/>
                  <a:ext cx="1218237" cy="6463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pPr algn="ctr"/>
                  <a:r>
                    <a:rPr lang="en-CH" sz="2000" dirty="0"/>
                    <a:t>.git Directory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88704F3-A243-9C2E-DA4C-2109BB44F72A}"/>
                    </a:ext>
                  </a:extLst>
                </p:cNvPr>
                <p:cNvGrpSpPr/>
                <p:nvPr/>
              </p:nvGrpSpPr>
              <p:grpSpPr>
                <a:xfrm>
                  <a:off x="7494633" y="2958693"/>
                  <a:ext cx="596439" cy="2671318"/>
                  <a:chOff x="7494633" y="2958693"/>
                  <a:chExt cx="596439" cy="2671318"/>
                </a:xfrm>
              </p:grpSpPr>
              <p:pic>
                <p:nvPicPr>
                  <p:cNvPr id="29" name="Picture 28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B8F388B9-0617-C728-E38A-269EB637B0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4633" y="2958693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30" name="Picture 29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952268A7-70E4-5E15-CD6A-03EF1CD084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4633" y="3646413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EB51BD98-5D39-D987-8BF3-A98217E9D7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02010" y="4329445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8A1D901D-676D-92B8-279C-2DF532BEEF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2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02010" y="5039529"/>
                    <a:ext cx="589062" cy="59048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17D397D-1134-FDB1-E1AD-D721279365B3}"/>
                    </a:ext>
                  </a:extLst>
                </p:cNvPr>
                <p:cNvGrpSpPr/>
                <p:nvPr/>
              </p:nvGrpSpPr>
              <p:grpSpPr>
                <a:xfrm>
                  <a:off x="10428833" y="2951867"/>
                  <a:ext cx="609738" cy="2678144"/>
                  <a:chOff x="10428833" y="2951867"/>
                  <a:chExt cx="609738" cy="2678144"/>
                </a:xfrm>
              </p:grpSpPr>
              <p:pic>
                <p:nvPicPr>
                  <p:cNvPr id="25" name="Picture 24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BF9CEA3A-E14C-F05A-4394-215F99ED4E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28833" y="2951867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D6C4947B-404B-08D4-D79B-1A09CE767A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42131" y="3646413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28D02EC9-3D9E-FF18-D584-B0FC04CB98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49509" y="4329445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95E6BD65-E75C-3EE5-F848-CAED868D63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2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49509" y="5039529"/>
                    <a:ext cx="589062" cy="5904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" name="Right Arrow 18">
                  <a:extLst>
                    <a:ext uri="{FF2B5EF4-FFF2-40B4-BE49-F238E27FC236}">
                      <a16:creationId xmlns:a16="http://schemas.microsoft.com/office/drawing/2014/main" id="{B6D42D68-D086-2794-8886-19E9D309FC8B}"/>
                    </a:ext>
                  </a:extLst>
                </p:cNvPr>
                <p:cNvSpPr/>
                <p:nvPr/>
              </p:nvSpPr>
              <p:spPr>
                <a:xfrm>
                  <a:off x="8811215" y="3505364"/>
                  <a:ext cx="1245441" cy="573289"/>
                </a:xfrm>
                <a:prstGeom prst="rightArrow">
                  <a:avLst>
                    <a:gd name="adj1" fmla="val 50000"/>
                    <a:gd name="adj2" fmla="val 34372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H" dirty="0"/>
                    <a:t>push </a:t>
                  </a:r>
                </a:p>
              </p:txBody>
            </p:sp>
            <p:sp>
              <p:nvSpPr>
                <p:cNvPr id="20" name="Right Arrow 19">
                  <a:extLst>
                    <a:ext uri="{FF2B5EF4-FFF2-40B4-BE49-F238E27FC236}">
                      <a16:creationId xmlns:a16="http://schemas.microsoft.com/office/drawing/2014/main" id="{074AD279-27A5-7994-C2E2-61BF3C477A45}"/>
                    </a:ext>
                  </a:extLst>
                </p:cNvPr>
                <p:cNvSpPr/>
                <p:nvPr/>
              </p:nvSpPr>
              <p:spPr>
                <a:xfrm flipH="1">
                  <a:off x="8754403" y="4329445"/>
                  <a:ext cx="1218237" cy="573289"/>
                </a:xfrm>
                <a:prstGeom prst="rightArrow">
                  <a:avLst>
                    <a:gd name="adj1" fmla="val 50000"/>
                    <a:gd name="adj2" fmla="val 32419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H" dirty="0"/>
                    <a:t>pull</a:t>
                  </a:r>
                </a:p>
              </p:txBody>
            </p:sp>
            <p:sp>
              <p:nvSpPr>
                <p:cNvPr id="21" name="Right Arrow 20">
                  <a:extLst>
                    <a:ext uri="{FF2B5EF4-FFF2-40B4-BE49-F238E27FC236}">
                      <a16:creationId xmlns:a16="http://schemas.microsoft.com/office/drawing/2014/main" id="{60DBD9B1-5436-391D-FB1A-8449311CDECD}"/>
                    </a:ext>
                  </a:extLst>
                </p:cNvPr>
                <p:cNvSpPr/>
                <p:nvPr/>
              </p:nvSpPr>
              <p:spPr>
                <a:xfrm>
                  <a:off x="6337498" y="2990619"/>
                  <a:ext cx="1070094" cy="57328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H" dirty="0"/>
                    <a:t>commit </a:t>
                  </a:r>
                </a:p>
              </p:txBody>
            </p:sp>
            <p:pic>
              <p:nvPicPr>
                <p:cNvPr id="22" name="Picture 21" descr="A computer and monitor&#10;&#10;Description automatically generated">
                  <a:extLst>
                    <a:ext uri="{FF2B5EF4-FFF2-40B4-BE49-F238E27FC236}">
                      <a16:creationId xmlns:a16="http://schemas.microsoft.com/office/drawing/2014/main" id="{37EE45D2-E9A8-5870-A51A-F741C2907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5985" y="859096"/>
                  <a:ext cx="1113120" cy="111312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black and white logo&#10;&#10;Description automatically generated">
                  <a:extLst>
                    <a:ext uri="{FF2B5EF4-FFF2-40B4-BE49-F238E27FC236}">
                      <a16:creationId xmlns:a16="http://schemas.microsoft.com/office/drawing/2014/main" id="{30D81D3D-CFF7-A700-D858-B5B9D48AF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229" t="19036" r="9131" b="15171"/>
                <a:stretch/>
              </p:blipFill>
              <p:spPr>
                <a:xfrm>
                  <a:off x="9983218" y="1315371"/>
                  <a:ext cx="1007126" cy="302848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EF0B9F7-9FA2-5B53-7FEF-13D8BC4EA7FA}"/>
                    </a:ext>
                  </a:extLst>
                </p:cNvPr>
                <p:cNvSpPr txBox="1"/>
                <p:nvPr/>
              </p:nvSpPr>
              <p:spPr>
                <a:xfrm>
                  <a:off x="10870609" y="1310726"/>
                  <a:ext cx="5406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CH" sz="1400" dirty="0">
                      <a:solidFill>
                        <a:srgbClr val="202934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.com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91DB1AD-07EE-6E3A-33C6-B88D67A326F2}"/>
                  </a:ext>
                </a:extLst>
              </p:cNvPr>
              <p:cNvGrpSpPr/>
              <p:nvPr/>
            </p:nvGrpSpPr>
            <p:grpSpPr>
              <a:xfrm>
                <a:off x="7926115" y="988606"/>
                <a:ext cx="4226071" cy="5158274"/>
                <a:chOff x="7926115" y="988606"/>
                <a:chExt cx="4226071" cy="5158274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037FC17D-7D3E-5B11-F603-B4F020220361}"/>
                    </a:ext>
                  </a:extLst>
                </p:cNvPr>
                <p:cNvSpPr/>
                <p:nvPr/>
              </p:nvSpPr>
              <p:spPr>
                <a:xfrm flipH="1">
                  <a:off x="7926115" y="2352073"/>
                  <a:ext cx="4226071" cy="3794807"/>
                </a:xfrm>
                <a:prstGeom prst="roundRect">
                  <a:avLst>
                    <a:gd name="adj" fmla="val 3092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7" name="Title 2">
                  <a:extLst>
                    <a:ext uri="{FF2B5EF4-FFF2-40B4-BE49-F238E27FC236}">
                      <a16:creationId xmlns:a16="http://schemas.microsoft.com/office/drawing/2014/main" id="{14B74ABD-74B9-2CAA-158F-C4CBA92A5F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H="1">
                  <a:off x="8562965" y="1919437"/>
                  <a:ext cx="2941540" cy="48778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CH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Bob’s local repo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31B31518-5F28-6897-6A18-3B7C71F11910}"/>
                    </a:ext>
                  </a:extLst>
                </p:cNvPr>
                <p:cNvSpPr/>
                <p:nvPr/>
              </p:nvSpPr>
              <p:spPr>
                <a:xfrm flipH="1">
                  <a:off x="10508786" y="2545656"/>
                  <a:ext cx="1246322" cy="1685369"/>
                </a:xfrm>
                <a:prstGeom prst="roundRect">
                  <a:avLst>
                    <a:gd name="adj" fmla="val 478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9" name="Title 2">
                  <a:extLst>
                    <a:ext uri="{FF2B5EF4-FFF2-40B4-BE49-F238E27FC236}">
                      <a16:creationId xmlns:a16="http://schemas.microsoft.com/office/drawing/2014/main" id="{64E63B5D-190B-3D86-23A1-E73E149D027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H="1">
                  <a:off x="8316783" y="2556333"/>
                  <a:ext cx="1379710" cy="54619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pPr algn="ctr"/>
                  <a:r>
                    <a:rPr lang="en-CH" sz="2000" dirty="0"/>
                    <a:t>.git directory</a:t>
                  </a:r>
                </a:p>
              </p:txBody>
            </p:sp>
            <p:sp>
              <p:nvSpPr>
                <p:cNvPr id="40" name="Title 2">
                  <a:extLst>
                    <a:ext uri="{FF2B5EF4-FFF2-40B4-BE49-F238E27FC236}">
                      <a16:creationId xmlns:a16="http://schemas.microsoft.com/office/drawing/2014/main" id="{AFF3B2A0-FBEC-F4A7-F490-658978D8B4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H="1">
                  <a:off x="10586756" y="2576129"/>
                  <a:ext cx="1168352" cy="49937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pPr algn="ctr"/>
                  <a:r>
                    <a:rPr lang="en-GB" sz="1800" dirty="0"/>
                    <a:t>W</a:t>
                  </a:r>
                  <a:r>
                    <a:rPr lang="en-CH" sz="1800" dirty="0"/>
                    <a:t>orking </a:t>
                  </a:r>
                </a:p>
                <a:p>
                  <a:pPr algn="ctr"/>
                  <a:r>
                    <a:rPr lang="en-CH" sz="1800" dirty="0"/>
                    <a:t>copy</a:t>
                  </a:r>
                </a:p>
              </p:txBody>
            </p:sp>
            <p:pic>
              <p:nvPicPr>
                <p:cNvPr id="41" name="Picture 40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7770F67C-39F4-56EE-3EBF-B8E02170DD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37364" y="3119475"/>
                  <a:ext cx="667140" cy="590482"/>
                </a:xfrm>
                <a:prstGeom prst="rect">
                  <a:avLst/>
                </a:prstGeom>
              </p:spPr>
            </p:pic>
            <p:pic>
              <p:nvPicPr>
                <p:cNvPr id="42" name="Picture 41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39881A86-758B-9931-7B4B-CB99D282C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685725" y="3111064"/>
                  <a:ext cx="667140" cy="590482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CDDB5371-F872-C84C-7C68-2FA1ED96D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685725" y="3798785"/>
                  <a:ext cx="667140" cy="590482"/>
                </a:xfrm>
                <a:prstGeom prst="rect">
                  <a:avLst/>
                </a:prstGeom>
              </p:spPr>
            </p:pic>
            <p:pic>
              <p:nvPicPr>
                <p:cNvPr id="44" name="Picture 43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25126470-B1F7-9401-47C9-00F4E4FBFD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3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677369" y="4481817"/>
                  <a:ext cx="667140" cy="590482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7CBF0DFD-8DCA-ADC6-3AEC-2499CF612C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2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677369" y="5191901"/>
                  <a:ext cx="667140" cy="590482"/>
                </a:xfrm>
                <a:prstGeom prst="rect">
                  <a:avLst/>
                </a:prstGeom>
              </p:spPr>
            </p:pic>
            <p:sp>
              <p:nvSpPr>
                <p:cNvPr id="46" name="Right Arrow 45">
                  <a:extLst>
                    <a:ext uri="{FF2B5EF4-FFF2-40B4-BE49-F238E27FC236}">
                      <a16:creationId xmlns:a16="http://schemas.microsoft.com/office/drawing/2014/main" id="{E25AF05B-06EA-3FE3-9BA7-1CBD942B2C7A}"/>
                    </a:ext>
                  </a:extLst>
                </p:cNvPr>
                <p:cNvSpPr/>
                <p:nvPr/>
              </p:nvSpPr>
              <p:spPr>
                <a:xfrm flipH="1">
                  <a:off x="9451441" y="3142990"/>
                  <a:ext cx="1211931" cy="57328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H" dirty="0"/>
                    <a:t>commit </a:t>
                  </a:r>
                </a:p>
              </p:txBody>
            </p:sp>
            <p:pic>
              <p:nvPicPr>
                <p:cNvPr id="47" name="Picture 46" descr="A computer and monitor&#10;&#10;Description automatically generated">
                  <a:extLst>
                    <a:ext uri="{FF2B5EF4-FFF2-40B4-BE49-F238E27FC236}">
                      <a16:creationId xmlns:a16="http://schemas.microsoft.com/office/drawing/2014/main" id="{F973FAA5-A673-9F90-4468-6A1BC7862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8319" y="988606"/>
                  <a:ext cx="1113120" cy="111312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4F43D1-74FA-7E91-57F0-2FACF34B5E7F}"/>
              </a:ext>
            </a:extLst>
          </p:cNvPr>
          <p:cNvGrpSpPr/>
          <p:nvPr/>
        </p:nvGrpSpPr>
        <p:grpSpPr>
          <a:xfrm>
            <a:off x="6483662" y="2347550"/>
            <a:ext cx="1575936" cy="1433846"/>
            <a:chOff x="6483662" y="2347550"/>
            <a:chExt cx="1575936" cy="1433846"/>
          </a:xfrm>
        </p:grpSpPr>
        <p:pic>
          <p:nvPicPr>
            <p:cNvPr id="51" name="Graphic 50" descr="Old Key with solid fill">
              <a:extLst>
                <a:ext uri="{FF2B5EF4-FFF2-40B4-BE49-F238E27FC236}">
                  <a16:creationId xmlns:a16="http://schemas.microsoft.com/office/drawing/2014/main" id="{159065E6-2104-DFF2-C1E3-A2FD510CD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85453" y="2866996"/>
              <a:ext cx="914400" cy="9144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2109E5F-8382-25A9-F910-FCB8A9156798}"/>
                </a:ext>
              </a:extLst>
            </p:cNvPr>
            <p:cNvSpPr txBox="1"/>
            <p:nvPr/>
          </p:nvSpPr>
          <p:spPr>
            <a:xfrm>
              <a:off x="6483662" y="2347550"/>
              <a:ext cx="1575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 a new collaborator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1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8" y="1118108"/>
            <a:ext cx="11423493" cy="1346010"/>
          </a:xfrm>
        </p:spPr>
        <p:txBody>
          <a:bodyPr/>
          <a:lstStyle/>
          <a:p>
            <a:r>
              <a:rPr lang="en-GB" sz="2400" dirty="0"/>
              <a:t>With GitHub Desktop, create a new repository</a:t>
            </a:r>
          </a:p>
          <a:p>
            <a:r>
              <a:rPr lang="en-GB" sz="2400" dirty="0"/>
              <a:t>Commit your changes</a:t>
            </a:r>
          </a:p>
          <a:p>
            <a:r>
              <a:rPr lang="en-GB" sz="2400" dirty="0"/>
              <a:t>Publish your repository to GitHub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/>
              <a:t>Action Sequence</a:t>
            </a:r>
            <a:r>
              <a:rPr lang="en-US" dirty="0"/>
              <a:t> 1</a:t>
            </a:r>
            <a:r>
              <a:rPr lang="en-CH"/>
              <a:t>: </a:t>
            </a:r>
            <a:r>
              <a:rPr lang="en-CH" dirty="0"/>
              <a:t>Create a new repo &amp; publish it to Github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53BECF-84B6-3DC5-6D31-137BB2D75C9E}"/>
              </a:ext>
            </a:extLst>
          </p:cNvPr>
          <p:cNvSpPr/>
          <p:nvPr/>
        </p:nvSpPr>
        <p:spPr>
          <a:xfrm>
            <a:off x="511561" y="3429000"/>
            <a:ext cx="4530675" cy="1830689"/>
          </a:xfrm>
          <a:prstGeom prst="roundRect">
            <a:avLst>
              <a:gd name="adj" fmla="val 35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57F713A-6172-F4C7-DA2A-27E61927F864}"/>
              </a:ext>
            </a:extLst>
          </p:cNvPr>
          <p:cNvSpPr txBox="1">
            <a:spLocks/>
          </p:cNvSpPr>
          <p:nvPr/>
        </p:nvSpPr>
        <p:spPr>
          <a:xfrm>
            <a:off x="579018" y="3429000"/>
            <a:ext cx="4455724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b="1"/>
              <a:t>Repo (repository)</a:t>
            </a:r>
            <a:r>
              <a:rPr lang="en-GB" sz="1800"/>
              <a:t>: Your project folder. This can be either local or remote.</a:t>
            </a:r>
            <a:endParaRPr lang="en-GB" sz="1800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42E90C5-9C8A-C206-1D6D-AB4CC5B73BE9}"/>
              </a:ext>
            </a:extLst>
          </p:cNvPr>
          <p:cNvSpPr txBox="1">
            <a:spLocks/>
          </p:cNvSpPr>
          <p:nvPr/>
        </p:nvSpPr>
        <p:spPr>
          <a:xfrm>
            <a:off x="586513" y="4046413"/>
            <a:ext cx="4455724" cy="11408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rgbClr val="417D86"/>
                </a:solidFill>
              </a:rPr>
              <a:t>Local Repo:</a:t>
            </a:r>
            <a:r>
              <a:rPr lang="en-GB" sz="1800" dirty="0">
                <a:solidFill>
                  <a:srgbClr val="417D86"/>
                </a:solidFill>
              </a:rPr>
              <a:t> </a:t>
            </a:r>
            <a:r>
              <a:rPr lang="en-GB" sz="1800" dirty="0"/>
              <a:t>Version of the folder on your local computer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rgbClr val="1F4E79"/>
                </a:solidFill>
              </a:rPr>
              <a:t>Remote Repo: </a:t>
            </a:r>
            <a:r>
              <a:rPr lang="en-GB" sz="1800" dirty="0"/>
              <a:t>Version of the folder on online service like GitHub. Sometimes called </a:t>
            </a:r>
            <a:r>
              <a:rPr lang="en-GB" sz="1800" b="1" dirty="0"/>
              <a:t>origin</a:t>
            </a:r>
            <a:r>
              <a:rPr lang="en-GB" sz="1800" dirty="0"/>
              <a:t>.</a:t>
            </a:r>
            <a:endParaRPr lang="en-GB" sz="1800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C05CDE-DC42-F568-E5C6-5B7AF70D8A4F}"/>
              </a:ext>
            </a:extLst>
          </p:cNvPr>
          <p:cNvGrpSpPr/>
          <p:nvPr/>
        </p:nvGrpSpPr>
        <p:grpSpPr>
          <a:xfrm>
            <a:off x="5515810" y="2009423"/>
            <a:ext cx="6164629" cy="4357299"/>
            <a:chOff x="2471371" y="1415291"/>
            <a:chExt cx="7032623" cy="5188497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320BDDE8-75EE-7650-26B6-A4308ED6F7EE}"/>
                </a:ext>
              </a:extLst>
            </p:cNvPr>
            <p:cNvSpPr/>
            <p:nvPr/>
          </p:nvSpPr>
          <p:spPr>
            <a:xfrm>
              <a:off x="2471371" y="2755896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 dirty="0"/>
            </a:p>
          </p:txBody>
        </p:sp>
        <p:sp>
          <p:nvSpPr>
            <p:cNvPr id="38" name="Title 2">
              <a:extLst>
                <a:ext uri="{FF2B5EF4-FFF2-40B4-BE49-F238E27FC236}">
                  <a16:creationId xmlns:a16="http://schemas.microsoft.com/office/drawing/2014/main" id="{66BDE0A5-BC6C-29C5-ED52-0BCC38BBAFD7}"/>
                </a:ext>
              </a:extLst>
            </p:cNvPr>
            <p:cNvSpPr txBox="1">
              <a:spLocks/>
            </p:cNvSpPr>
            <p:nvPr/>
          </p:nvSpPr>
          <p:spPr>
            <a:xfrm>
              <a:off x="3415802" y="2375846"/>
              <a:ext cx="3008600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sz="2400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39" name="Title 2">
              <a:extLst>
                <a:ext uri="{FF2B5EF4-FFF2-40B4-BE49-F238E27FC236}">
                  <a16:creationId xmlns:a16="http://schemas.microsoft.com/office/drawing/2014/main" id="{C58A0A33-729D-FD7C-A6E2-6CD6A8BD5B9E}"/>
                </a:ext>
              </a:extLst>
            </p:cNvPr>
            <p:cNvSpPr txBox="1">
              <a:spLocks/>
            </p:cNvSpPr>
            <p:nvPr/>
          </p:nvSpPr>
          <p:spPr>
            <a:xfrm>
              <a:off x="7021626" y="2354787"/>
              <a:ext cx="2482368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sz="2400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C2707C-0895-E03A-B551-6435A1869089}"/>
                </a:ext>
              </a:extLst>
            </p:cNvPr>
            <p:cNvGrpSpPr/>
            <p:nvPr/>
          </p:nvGrpSpPr>
          <p:grpSpPr>
            <a:xfrm>
              <a:off x="2821977" y="2949479"/>
              <a:ext cx="1100461" cy="1685369"/>
              <a:chOff x="5373532" y="2393284"/>
              <a:chExt cx="1100461" cy="1685369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9B3B8FDA-2DDA-1176-FC14-8FD97643E102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400" dirty="0"/>
              </a:p>
            </p:txBody>
          </p:sp>
          <p:pic>
            <p:nvPicPr>
              <p:cNvPr id="42" name="Picture 4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2E3F7DD6-3D9B-1FA9-1928-2B6FE988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43" name="Title 2">
              <a:extLst>
                <a:ext uri="{FF2B5EF4-FFF2-40B4-BE49-F238E27FC236}">
                  <a16:creationId xmlns:a16="http://schemas.microsoft.com/office/drawing/2014/main" id="{716182D3-27AC-5D0E-EA22-4A06C7C28509}"/>
                </a:ext>
              </a:extLst>
            </p:cNvPr>
            <p:cNvSpPr txBox="1">
              <a:spLocks/>
            </p:cNvSpPr>
            <p:nvPr/>
          </p:nvSpPr>
          <p:spPr>
            <a:xfrm>
              <a:off x="2821977" y="2989576"/>
              <a:ext cx="1031615" cy="4801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400" dirty="0"/>
                <a:t>W</a:t>
              </a:r>
              <a:r>
                <a:rPr lang="en-CH" sz="1400" dirty="0"/>
                <a:t>orking </a:t>
              </a:r>
            </a:p>
            <a:p>
              <a:pPr algn="ctr"/>
              <a:r>
                <a:rPr lang="en-CH" sz="1400" dirty="0"/>
                <a:t>Copy</a:t>
              </a:r>
            </a:p>
          </p:txBody>
        </p:sp>
        <p:sp>
          <p:nvSpPr>
            <p:cNvPr id="44" name="Title 2">
              <a:extLst>
                <a:ext uri="{FF2B5EF4-FFF2-40B4-BE49-F238E27FC236}">
                  <a16:creationId xmlns:a16="http://schemas.microsoft.com/office/drawing/2014/main" id="{6E8BDFAB-9E6A-5E90-7A82-DCA1A8A1DA18}"/>
                </a:ext>
              </a:extLst>
            </p:cNvPr>
            <p:cNvSpPr txBox="1">
              <a:spLocks/>
            </p:cNvSpPr>
            <p:nvPr/>
          </p:nvSpPr>
          <p:spPr>
            <a:xfrm>
              <a:off x="4639665" y="2965490"/>
              <a:ext cx="1218237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1600" dirty="0"/>
                <a:t>.git Directory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2FD3721-0407-EB2E-3628-7F2FC85B4F20}"/>
                </a:ext>
              </a:extLst>
            </p:cNvPr>
            <p:cNvGrpSpPr/>
            <p:nvPr/>
          </p:nvGrpSpPr>
          <p:grpSpPr>
            <a:xfrm>
              <a:off x="4943078" y="3514888"/>
              <a:ext cx="596439" cy="2671318"/>
              <a:chOff x="7494633" y="2958693"/>
              <a:chExt cx="596439" cy="2671318"/>
            </a:xfrm>
          </p:grpSpPr>
          <p:pic>
            <p:nvPicPr>
              <p:cNvPr id="46" name="Picture 4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66862203-C32B-0A9A-DD8F-0F30BFBF1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7" name="Picture 4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3528AFAB-D899-D560-7B38-A67F67C1A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8" name="Picture 4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D3F2F98E-6306-F3D4-F5D9-A6448B89A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9" name="Picture 4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09A5C8AB-91CC-3275-FC14-7FD307A48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A92A41E0-0E1A-5750-7D7C-E3FA717DB335}"/>
                </a:ext>
              </a:extLst>
            </p:cNvPr>
            <p:cNvSpPr/>
            <p:nvPr/>
          </p:nvSpPr>
          <p:spPr>
            <a:xfrm>
              <a:off x="5792087" y="3752271"/>
              <a:ext cx="1885920" cy="1343421"/>
            </a:xfrm>
            <a:prstGeom prst="rightArrow">
              <a:avLst>
                <a:gd name="adj1" fmla="val 50000"/>
                <a:gd name="adj2" fmla="val 34372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publish</a:t>
              </a:r>
              <a:r>
                <a:rPr lang="en-CH" sz="1400" dirty="0"/>
                <a:t> </a:t>
              </a:r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6878FDAD-6AA4-FB25-1890-7AB0FD5F6564}"/>
                </a:ext>
              </a:extLst>
            </p:cNvPr>
            <p:cNvSpPr/>
            <p:nvPr/>
          </p:nvSpPr>
          <p:spPr>
            <a:xfrm>
              <a:off x="3785943" y="3546814"/>
              <a:ext cx="1070094" cy="57328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commit </a:t>
              </a:r>
            </a:p>
          </p:txBody>
        </p:sp>
        <p:pic>
          <p:nvPicPr>
            <p:cNvPr id="52" name="Picture 51" descr="A computer and monitor&#10;&#10;Description automatically generated">
              <a:extLst>
                <a:ext uri="{FF2B5EF4-FFF2-40B4-BE49-F238E27FC236}">
                  <a16:creationId xmlns:a16="http://schemas.microsoft.com/office/drawing/2014/main" id="{A95F94F9-CB7C-1354-2951-E53157F9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4430" y="1415291"/>
              <a:ext cx="1113120" cy="1113120"/>
            </a:xfrm>
            <a:prstGeom prst="rect">
              <a:avLst/>
            </a:prstGeom>
          </p:spPr>
        </p:pic>
        <p:pic>
          <p:nvPicPr>
            <p:cNvPr id="53" name="Picture 52" descr="A black and white logo&#10;&#10;Description automatically generated">
              <a:extLst>
                <a:ext uri="{FF2B5EF4-FFF2-40B4-BE49-F238E27FC236}">
                  <a16:creationId xmlns:a16="http://schemas.microsoft.com/office/drawing/2014/main" id="{D7C06029-0017-B169-6AFB-461532C7D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7431663" y="1871566"/>
              <a:ext cx="1007126" cy="30284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F52434-2E92-6C72-7D9E-7010CB3B4FA0}"/>
                </a:ext>
              </a:extLst>
            </p:cNvPr>
            <p:cNvSpPr txBox="1"/>
            <p:nvPr/>
          </p:nvSpPr>
          <p:spPr>
            <a:xfrm>
              <a:off x="8319054" y="1866921"/>
              <a:ext cx="4651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1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DE94D0B4-8F5A-D7BF-1A02-EE0964A3187E}"/>
                </a:ext>
              </a:extLst>
            </p:cNvPr>
            <p:cNvSpPr/>
            <p:nvPr/>
          </p:nvSpPr>
          <p:spPr>
            <a:xfrm>
              <a:off x="7704903" y="280898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 dirty="0"/>
            </a:p>
          </p:txBody>
        </p:sp>
        <p:pic>
          <p:nvPicPr>
            <p:cNvPr id="56" name="Picture 55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3CB0C3C1-7A3C-16FE-F0C5-EB6AD7516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699" y="3561147"/>
              <a:ext cx="589062" cy="590482"/>
            </a:xfrm>
            <a:prstGeom prst="rect">
              <a:avLst/>
            </a:prstGeom>
          </p:spPr>
        </p:pic>
        <p:pic>
          <p:nvPicPr>
            <p:cNvPr id="57" name="Picture 56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49EC3BB7-35F9-6DD8-261E-75D705F12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8997" y="4255693"/>
              <a:ext cx="589062" cy="590482"/>
            </a:xfrm>
            <a:prstGeom prst="rect">
              <a:avLst/>
            </a:prstGeom>
          </p:spPr>
        </p:pic>
        <p:pic>
          <p:nvPicPr>
            <p:cNvPr id="58" name="Picture 57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6CF44403-58F7-4EEB-CB50-C8BC46EF6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375" y="4938725"/>
              <a:ext cx="589062" cy="590482"/>
            </a:xfrm>
            <a:prstGeom prst="rect">
              <a:avLst/>
            </a:prstGeom>
          </p:spPr>
        </p:pic>
        <p:pic>
          <p:nvPicPr>
            <p:cNvPr id="59" name="Picture 58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08B622CE-63F6-C6C3-EF03-1EE5CE92A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375" y="5648809"/>
              <a:ext cx="589062" cy="590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16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EB5D5-F47A-8E32-47A6-88CDAAB3C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231BE-2CA9-F3B5-EEAD-7A59B694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762815"/>
            <a:ext cx="11514326" cy="358251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2E74B6"/>
                </a:solidFill>
              </a:rPr>
              <a:t>Introduction</a:t>
            </a:r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rgbClr val="2E74B6"/>
                </a:solidFill>
              </a:rPr>
              <a:t>Setting up: </a:t>
            </a:r>
            <a:r>
              <a:rPr lang="en-GB" b="1" dirty="0" err="1">
                <a:solidFill>
                  <a:srgbClr val="2E74B6"/>
                </a:solidFill>
              </a:rPr>
              <a:t>Github.com</a:t>
            </a:r>
            <a:r>
              <a:rPr lang="en-GB" b="1" dirty="0">
                <a:solidFill>
                  <a:srgbClr val="2E74B6"/>
                </a:solidFill>
              </a:rPr>
              <a:t> &amp; GitHub Desktop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1: </a:t>
            </a:r>
            <a:r>
              <a:rPr lang="en-GB" b="1" dirty="0">
                <a:solidFill>
                  <a:srgbClr val="FF0000"/>
                </a:solidFill>
              </a:rPr>
              <a:t>create new repo → commit → publish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2: </a:t>
            </a:r>
            <a:r>
              <a:rPr lang="en-GB" b="1" dirty="0">
                <a:solidFill>
                  <a:srgbClr val="FF0000"/>
                </a:solidFill>
              </a:rPr>
              <a:t>edit existing repo → commit → push</a:t>
            </a:r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B050"/>
                </a:solidFill>
              </a:rPr>
              <a:t>Git vocabulary &amp; theory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3: </a:t>
            </a:r>
            <a:r>
              <a:rPr lang="en-GB" b="1" dirty="0">
                <a:solidFill>
                  <a:srgbClr val="FF0000"/>
                </a:solidFill>
              </a:rPr>
              <a:t>pull from remote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4: </a:t>
            </a:r>
            <a:r>
              <a:rPr lang="en-GB" b="1" dirty="0">
                <a:solidFill>
                  <a:srgbClr val="FF0000"/>
                </a:solidFill>
              </a:rPr>
              <a:t>add a new collaborator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5: </a:t>
            </a:r>
            <a:r>
              <a:rPr lang="en-GB" b="1" dirty="0">
                <a:solidFill>
                  <a:srgbClr val="FF0000"/>
                </a:solidFill>
              </a:rPr>
              <a:t>access old versions of file(s)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6: </a:t>
            </a:r>
            <a:r>
              <a:rPr lang="en-GB" b="1" dirty="0">
                <a:solidFill>
                  <a:srgbClr val="FF0000"/>
                </a:solidFill>
              </a:rPr>
              <a:t>fork and clone a repo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0BE148-EE04-8D57-5D36-3C2F7BCF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9058110" cy="535531"/>
          </a:xfrm>
        </p:spPr>
        <p:txBody>
          <a:bodyPr/>
          <a:lstStyle/>
          <a:p>
            <a:r>
              <a:rPr lang="en-CH" dirty="0"/>
              <a:t>Lesson plan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173C13-9776-3DB3-3F73-38FAFC03EBAF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C15F201-6F5A-5B09-49BC-F1644041793D}"/>
              </a:ext>
            </a:extLst>
          </p:cNvPr>
          <p:cNvSpPr txBox="1">
            <a:spLocks/>
          </p:cNvSpPr>
          <p:nvPr/>
        </p:nvSpPr>
        <p:spPr>
          <a:xfrm>
            <a:off x="435875" y="4931384"/>
            <a:ext cx="11514326" cy="18066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-  Git can be painful</a:t>
            </a:r>
          </a:p>
          <a:p>
            <a:pPr>
              <a:buFontTx/>
              <a:buChar char="-"/>
            </a:pPr>
            <a:r>
              <a:rPr lang="en-GB" sz="2400" dirty="0"/>
              <a:t>Several ways to use Git: command line, </a:t>
            </a:r>
            <a:r>
              <a:rPr lang="en-GB" sz="2400" dirty="0" err="1"/>
              <a:t>VSCode</a:t>
            </a:r>
            <a:r>
              <a:rPr lang="en-GB" sz="2400" dirty="0"/>
              <a:t> interface, GitHub Desktop</a:t>
            </a:r>
          </a:p>
          <a:p>
            <a:pPr>
              <a:buFontTx/>
              <a:buChar char="-"/>
            </a:pPr>
            <a:r>
              <a:rPr lang="en-GB" sz="2400" dirty="0"/>
              <a:t>GitHub Desktop is the least painful</a:t>
            </a:r>
          </a:p>
        </p:txBody>
      </p:sp>
    </p:spTree>
    <p:extLst>
      <p:ext uri="{BB962C8B-B14F-4D97-AF65-F5344CB8AC3E}">
        <p14:creationId xmlns:p14="http://schemas.microsoft.com/office/powerpoint/2010/main" val="268929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Sequence: Access old versions of your file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26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Sequence: Access old versions of your file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>
            <a:extLst>
              <a:ext uri="{FF2B5EF4-FFF2-40B4-BE49-F238E27FC236}">
                <a16:creationId xmlns:a16="http://schemas.microsoft.com/office/drawing/2014/main" id="{3C35F115-CD32-2DBC-BC33-232758440593}"/>
              </a:ext>
            </a:extLst>
          </p:cNvPr>
          <p:cNvSpPr/>
          <p:nvPr/>
        </p:nvSpPr>
        <p:spPr>
          <a:xfrm flipH="1">
            <a:off x="6409215" y="3834421"/>
            <a:ext cx="1410520" cy="573289"/>
          </a:xfrm>
          <a:prstGeom prst="rightArrow">
            <a:avLst>
              <a:gd name="adj1" fmla="val 50000"/>
              <a:gd name="adj2" fmla="val 343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push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4D1B333-B85D-42D2-8127-BCB1B2AADEE6}"/>
              </a:ext>
            </a:extLst>
          </p:cNvPr>
          <p:cNvSpPr/>
          <p:nvPr/>
        </p:nvSpPr>
        <p:spPr>
          <a:xfrm>
            <a:off x="6504367" y="4658502"/>
            <a:ext cx="1379710" cy="573289"/>
          </a:xfrm>
          <a:prstGeom prst="rightArrow">
            <a:avLst>
              <a:gd name="adj1" fmla="val 50000"/>
              <a:gd name="adj2" fmla="val 324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CE7B6E-391A-64BF-D7B6-90461469D042}"/>
              </a:ext>
            </a:extLst>
          </p:cNvPr>
          <p:cNvGrpSpPr/>
          <p:nvPr/>
        </p:nvGrpSpPr>
        <p:grpSpPr>
          <a:xfrm>
            <a:off x="0" y="1160655"/>
            <a:ext cx="7032623" cy="5135412"/>
            <a:chOff x="5022926" y="859096"/>
            <a:chExt cx="7032623" cy="513541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5255A7A-0D3A-B699-8A11-C9DFCA8DC53A}"/>
                </a:ext>
              </a:extLst>
            </p:cNvPr>
            <p:cNvSpPr/>
            <p:nvPr/>
          </p:nvSpPr>
          <p:spPr>
            <a:xfrm>
              <a:off x="5022926" y="2199701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1" name="Title 2">
              <a:extLst>
                <a:ext uri="{FF2B5EF4-FFF2-40B4-BE49-F238E27FC236}">
                  <a16:creationId xmlns:a16="http://schemas.microsoft.com/office/drawing/2014/main" id="{5473670A-51C3-A9AC-190A-0B72588503DD}"/>
                </a:ext>
              </a:extLst>
            </p:cNvPr>
            <p:cNvSpPr txBox="1">
              <a:spLocks/>
            </p:cNvSpPr>
            <p:nvPr/>
          </p:nvSpPr>
          <p:spPr>
            <a:xfrm>
              <a:off x="5967357" y="1764252"/>
              <a:ext cx="3008600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3715ADA-3668-FFCD-0D7C-FAE8C4757D7B}"/>
                </a:ext>
              </a:extLst>
            </p:cNvPr>
            <p:cNvSpPr/>
            <p:nvPr/>
          </p:nvSpPr>
          <p:spPr>
            <a:xfrm>
              <a:off x="10048037" y="219970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" name="Title 2">
              <a:extLst>
                <a:ext uri="{FF2B5EF4-FFF2-40B4-BE49-F238E27FC236}">
                  <a16:creationId xmlns:a16="http://schemas.microsoft.com/office/drawing/2014/main" id="{8ECE0DFB-AE5B-A802-0AD8-D0895E912A0D}"/>
                </a:ext>
              </a:extLst>
            </p:cNvPr>
            <p:cNvSpPr txBox="1">
              <a:spLocks/>
            </p:cNvSpPr>
            <p:nvPr/>
          </p:nvSpPr>
          <p:spPr>
            <a:xfrm>
              <a:off x="9573181" y="1743193"/>
              <a:ext cx="2482368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52E18A7-06BE-1D70-52C7-1980D0729CD0}"/>
                </a:ext>
              </a:extLst>
            </p:cNvPr>
            <p:cNvGrpSpPr/>
            <p:nvPr/>
          </p:nvGrpSpPr>
          <p:grpSpPr>
            <a:xfrm>
              <a:off x="5373532" y="2393284"/>
              <a:ext cx="1100461" cy="1685369"/>
              <a:chOff x="5373532" y="2393284"/>
              <a:chExt cx="1100461" cy="1685369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9C3BD188-1742-AE4A-5F11-1D8269236307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pic>
            <p:nvPicPr>
              <p:cNvPr id="34" name="Picture 33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150C9703-3AEA-8A56-5B98-820831541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E682933B-B6DB-ADE6-C1D6-7B7A267E62B4}"/>
                </a:ext>
              </a:extLst>
            </p:cNvPr>
            <p:cNvSpPr txBox="1">
              <a:spLocks/>
            </p:cNvSpPr>
            <p:nvPr/>
          </p:nvSpPr>
          <p:spPr>
            <a:xfrm>
              <a:off x="5373532" y="2377981"/>
              <a:ext cx="1031615" cy="590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015E6B74-83D9-2827-38B2-4BF6634F1D13}"/>
                </a:ext>
              </a:extLst>
            </p:cNvPr>
            <p:cNvSpPr txBox="1">
              <a:spLocks/>
            </p:cNvSpPr>
            <p:nvPr/>
          </p:nvSpPr>
          <p:spPr>
            <a:xfrm>
              <a:off x="7191220" y="2353895"/>
              <a:ext cx="1218237" cy="6463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163270-5C86-046D-1225-BAAFB39F5E64}"/>
                </a:ext>
              </a:extLst>
            </p:cNvPr>
            <p:cNvGrpSpPr/>
            <p:nvPr/>
          </p:nvGrpSpPr>
          <p:grpSpPr>
            <a:xfrm>
              <a:off x="7494633" y="2958693"/>
              <a:ext cx="596439" cy="2671318"/>
              <a:chOff x="7494633" y="2958693"/>
              <a:chExt cx="596439" cy="2671318"/>
            </a:xfrm>
          </p:grpSpPr>
          <p:pic>
            <p:nvPicPr>
              <p:cNvPr id="29" name="Picture 2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00E6D8D1-9046-A0A6-1A6D-58350EF5A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0" name="Picture 29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B634EFA6-C30D-B88C-CE61-66DC80340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1" name="Picture 3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75B475B-4C42-A9BB-4D76-5FE7167EA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2" name="Picture 3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564C30E-7929-34E9-D83C-B2AFE9E62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540C03-DF13-D879-CC49-5FC657A19106}"/>
                </a:ext>
              </a:extLst>
            </p:cNvPr>
            <p:cNvGrpSpPr/>
            <p:nvPr/>
          </p:nvGrpSpPr>
          <p:grpSpPr>
            <a:xfrm>
              <a:off x="10428833" y="2951867"/>
              <a:ext cx="609738" cy="2678144"/>
              <a:chOff x="10428833" y="2951867"/>
              <a:chExt cx="609738" cy="2678144"/>
            </a:xfrm>
          </p:grpSpPr>
          <p:pic>
            <p:nvPicPr>
              <p:cNvPr id="25" name="Picture 24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B20FDD2E-F345-7077-4312-C17924363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833" y="2951867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6" name="Picture 2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7DB03C9-52A3-A8B5-926D-B471CA76F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131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7" name="Picture 2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BE50DE60-43D9-C416-E9B3-84747B2FF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8" name="Picture 2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D1B5D5C1-3DB2-C6E2-AD0B-23F2B12EED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EDD8A110-833A-9D14-393F-666B1440AE13}"/>
                </a:ext>
              </a:extLst>
            </p:cNvPr>
            <p:cNvSpPr/>
            <p:nvPr/>
          </p:nvSpPr>
          <p:spPr>
            <a:xfrm>
              <a:off x="8811215" y="3505364"/>
              <a:ext cx="1245441" cy="573289"/>
            </a:xfrm>
            <a:prstGeom prst="rightArrow">
              <a:avLst>
                <a:gd name="adj1" fmla="val 50000"/>
                <a:gd name="adj2" fmla="val 3437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push 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DDE5A329-DC47-6B6B-8244-C736C53EB0E0}"/>
                </a:ext>
              </a:extLst>
            </p:cNvPr>
            <p:cNvSpPr/>
            <p:nvPr/>
          </p:nvSpPr>
          <p:spPr>
            <a:xfrm flipH="1">
              <a:off x="8754403" y="4329445"/>
              <a:ext cx="1218237" cy="573289"/>
            </a:xfrm>
            <a:prstGeom prst="rightArrow">
              <a:avLst>
                <a:gd name="adj1" fmla="val 50000"/>
                <a:gd name="adj2" fmla="val 3241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pull</a:t>
              </a: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77165B53-7251-EC69-C278-C3C5729D9A4F}"/>
                </a:ext>
              </a:extLst>
            </p:cNvPr>
            <p:cNvSpPr/>
            <p:nvPr/>
          </p:nvSpPr>
          <p:spPr>
            <a:xfrm>
              <a:off x="6337498" y="2990619"/>
              <a:ext cx="1070094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22" name="Picture 21" descr="A computer and monitor&#10;&#10;Description automatically generated">
              <a:extLst>
                <a:ext uri="{FF2B5EF4-FFF2-40B4-BE49-F238E27FC236}">
                  <a16:creationId xmlns:a16="http://schemas.microsoft.com/office/drawing/2014/main" id="{BE86F2C6-B784-CFC6-2B6A-375CD4ADF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5" y="859096"/>
              <a:ext cx="1113120" cy="1113120"/>
            </a:xfrm>
            <a:prstGeom prst="rect">
              <a:avLst/>
            </a:prstGeom>
          </p:spPr>
        </p:pic>
        <p:pic>
          <p:nvPicPr>
            <p:cNvPr id="23" name="Picture 22" descr="A black and white logo&#10;&#10;Description automatically generated">
              <a:extLst>
                <a:ext uri="{FF2B5EF4-FFF2-40B4-BE49-F238E27FC236}">
                  <a16:creationId xmlns:a16="http://schemas.microsoft.com/office/drawing/2014/main" id="{A9C7C249-DEF0-0CC3-F553-1F27AEF46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9983218" y="1315371"/>
              <a:ext cx="1007126" cy="30284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56E1DA-C4C6-5227-4B40-184C658E5C0F}"/>
                </a:ext>
              </a:extLst>
            </p:cNvPr>
            <p:cNvSpPr txBox="1"/>
            <p:nvPr/>
          </p:nvSpPr>
          <p:spPr>
            <a:xfrm>
              <a:off x="10870609" y="1310726"/>
              <a:ext cx="540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4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3A3C30-1C9B-A5BE-764A-18690474B5C9}"/>
              </a:ext>
            </a:extLst>
          </p:cNvPr>
          <p:cNvGrpSpPr/>
          <p:nvPr/>
        </p:nvGrpSpPr>
        <p:grpSpPr>
          <a:xfrm>
            <a:off x="7884075" y="1165291"/>
            <a:ext cx="4226071" cy="5158274"/>
            <a:chOff x="7926115" y="988606"/>
            <a:chExt cx="4226071" cy="5158274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6A5526B-229B-A7E8-758C-8204F408A290}"/>
                </a:ext>
              </a:extLst>
            </p:cNvPr>
            <p:cNvSpPr/>
            <p:nvPr/>
          </p:nvSpPr>
          <p:spPr>
            <a:xfrm flipH="1">
              <a:off x="7926115" y="2352073"/>
              <a:ext cx="4226071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7" name="Title 2">
              <a:extLst>
                <a:ext uri="{FF2B5EF4-FFF2-40B4-BE49-F238E27FC236}">
                  <a16:creationId xmlns:a16="http://schemas.microsoft.com/office/drawing/2014/main" id="{C8F5F09C-A1AC-4BC1-060A-75BAFB17C87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562965" y="1919437"/>
              <a:ext cx="2941540" cy="4877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Bob’s local repo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60097EB-B406-2183-D1ED-0BB8B24ED9AF}"/>
                </a:ext>
              </a:extLst>
            </p:cNvPr>
            <p:cNvSpPr/>
            <p:nvPr/>
          </p:nvSpPr>
          <p:spPr>
            <a:xfrm flipH="1">
              <a:off x="10508786" y="2545656"/>
              <a:ext cx="1246322" cy="1685369"/>
            </a:xfrm>
            <a:prstGeom prst="roundRect">
              <a:avLst>
                <a:gd name="adj" fmla="val 47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9" name="Title 2">
              <a:extLst>
                <a:ext uri="{FF2B5EF4-FFF2-40B4-BE49-F238E27FC236}">
                  <a16:creationId xmlns:a16="http://schemas.microsoft.com/office/drawing/2014/main" id="{3DE32903-A41B-0760-217F-0DDC9BAC931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316783" y="2556333"/>
              <a:ext cx="1379710" cy="54619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sp>
          <p:nvSpPr>
            <p:cNvPr id="40" name="Title 2">
              <a:extLst>
                <a:ext uri="{FF2B5EF4-FFF2-40B4-BE49-F238E27FC236}">
                  <a16:creationId xmlns:a16="http://schemas.microsoft.com/office/drawing/2014/main" id="{B9DDE9F3-B775-F7A1-3C23-88D4EEB9624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586756" y="2576129"/>
              <a:ext cx="1168352" cy="49937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pic>
          <p:nvPicPr>
            <p:cNvPr id="41" name="Picture 40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B49B3C8A-803C-29C8-7C77-AB9888F06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837364" y="3119475"/>
              <a:ext cx="667140" cy="590482"/>
            </a:xfrm>
            <a:prstGeom prst="rect">
              <a:avLst/>
            </a:prstGeom>
          </p:spPr>
        </p:pic>
        <p:pic>
          <p:nvPicPr>
            <p:cNvPr id="42" name="Picture 41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DBA111CC-D6E4-2350-F5A0-1D1C2F06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85725" y="3111064"/>
              <a:ext cx="667140" cy="590482"/>
            </a:xfrm>
            <a:prstGeom prst="rect">
              <a:avLst/>
            </a:prstGeom>
          </p:spPr>
        </p:pic>
        <p:pic>
          <p:nvPicPr>
            <p:cNvPr id="43" name="Picture 42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6FF8822A-2BD8-5245-8D7C-73DC5A01E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85725" y="3798785"/>
              <a:ext cx="667140" cy="590482"/>
            </a:xfrm>
            <a:prstGeom prst="rect">
              <a:avLst/>
            </a:prstGeom>
          </p:spPr>
        </p:pic>
        <p:pic>
          <p:nvPicPr>
            <p:cNvPr id="44" name="Picture 43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B08B54B2-8363-AE67-571B-6287D6DA2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77369" y="4481817"/>
              <a:ext cx="667140" cy="590482"/>
            </a:xfrm>
            <a:prstGeom prst="rect">
              <a:avLst/>
            </a:prstGeom>
          </p:spPr>
        </p:pic>
        <p:pic>
          <p:nvPicPr>
            <p:cNvPr id="45" name="Picture 44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3963E48C-6712-288A-9E87-D435EB4CA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77369" y="5191901"/>
              <a:ext cx="667140" cy="590482"/>
            </a:xfrm>
            <a:prstGeom prst="rect">
              <a:avLst/>
            </a:prstGeom>
          </p:spPr>
        </p:pic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8D5F3EAD-F71B-1FD1-D033-044115001E6E}"/>
                </a:ext>
              </a:extLst>
            </p:cNvPr>
            <p:cNvSpPr/>
            <p:nvPr/>
          </p:nvSpPr>
          <p:spPr>
            <a:xfrm flipH="1">
              <a:off x="9451441" y="3142990"/>
              <a:ext cx="1211931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47" name="Picture 46" descr="A computer and monitor&#10;&#10;Description automatically generated">
              <a:extLst>
                <a:ext uri="{FF2B5EF4-FFF2-40B4-BE49-F238E27FC236}">
                  <a16:creationId xmlns:a16="http://schemas.microsoft.com/office/drawing/2014/main" id="{F994D373-3D1A-0841-E96D-922266C66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8319" y="988606"/>
              <a:ext cx="1113120" cy="1113120"/>
            </a:xfrm>
            <a:prstGeom prst="rect">
              <a:avLst/>
            </a:prstGeom>
          </p:spPr>
        </p:pic>
      </p:grp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F068CF9A-FAB5-D0A0-1789-BE32F3D80FA6}"/>
              </a:ext>
            </a:extLst>
          </p:cNvPr>
          <p:cNvSpPr/>
          <p:nvPr/>
        </p:nvSpPr>
        <p:spPr>
          <a:xfrm flipH="1" flipV="1">
            <a:off x="4876853" y="2881103"/>
            <a:ext cx="576182" cy="209798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3A32A6E-BF46-26E2-FDC2-7DD30E4A2AD7}"/>
              </a:ext>
            </a:extLst>
          </p:cNvPr>
          <p:cNvSpPr txBox="1">
            <a:spLocks/>
          </p:cNvSpPr>
          <p:nvPr/>
        </p:nvSpPr>
        <p:spPr>
          <a:xfrm flipH="1">
            <a:off x="3869957" y="2601222"/>
            <a:ext cx="1516152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sz="1800" dirty="0">
                <a:solidFill>
                  <a:srgbClr val="FF0000"/>
                </a:solidFill>
              </a:rPr>
              <a:t>Access old file versions</a:t>
            </a:r>
          </a:p>
        </p:txBody>
      </p:sp>
    </p:spTree>
    <p:extLst>
      <p:ext uri="{BB962C8B-B14F-4D97-AF65-F5344CB8AC3E}">
        <p14:creationId xmlns:p14="http://schemas.microsoft.com/office/powerpoint/2010/main" val="106003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Sequence: Access old versions of your file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D07951-2878-0D31-CC4B-BD2C3524F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9" y="1118108"/>
            <a:ext cx="10783464" cy="996170"/>
          </a:xfrm>
        </p:spPr>
        <p:txBody>
          <a:bodyPr/>
          <a:lstStyle/>
          <a:p>
            <a:r>
              <a:rPr lang="en-GB" dirty="0"/>
              <a:t>Go to </a:t>
            </a:r>
            <a:r>
              <a:rPr lang="en-GB" dirty="0" err="1"/>
              <a:t>github.com</a:t>
            </a:r>
            <a:r>
              <a:rPr lang="en-GB" dirty="0"/>
              <a:t> and view old commits, then copy or download</a:t>
            </a:r>
          </a:p>
          <a:p>
            <a:r>
              <a:rPr lang="en-GB" dirty="0"/>
              <a:t>There are ways to do this locally, but involve more steps.</a:t>
            </a:r>
          </a:p>
        </p:txBody>
      </p:sp>
    </p:spTree>
    <p:extLst>
      <p:ext uri="{BB962C8B-B14F-4D97-AF65-F5344CB8AC3E}">
        <p14:creationId xmlns:p14="http://schemas.microsoft.com/office/powerpoint/2010/main" val="206618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9" y="1118108"/>
            <a:ext cx="10783464" cy="996170"/>
          </a:xfrm>
        </p:spPr>
        <p:txBody>
          <a:bodyPr/>
          <a:lstStyle/>
          <a:p>
            <a:r>
              <a:rPr lang="en-GB" dirty="0"/>
              <a:t>Navigate to your “</a:t>
            </a:r>
            <a:r>
              <a:rPr lang="en-GB" dirty="0" err="1"/>
              <a:t>hello_world</a:t>
            </a:r>
            <a:r>
              <a:rPr lang="en-GB" dirty="0"/>
              <a:t>” project on </a:t>
            </a:r>
            <a:r>
              <a:rPr lang="en-GB" dirty="0" err="1"/>
              <a:t>Github.com</a:t>
            </a:r>
            <a:endParaRPr lang="en-GB" dirty="0"/>
          </a:p>
          <a:p>
            <a:r>
              <a:rPr lang="en-GB" dirty="0"/>
              <a:t>Browse the old commits of your files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>
                <a:solidFill>
                  <a:schemeClr val="tx1"/>
                </a:solidFill>
              </a:rPr>
              <a:t>Practice</a:t>
            </a:r>
            <a:r>
              <a:rPr lang="en-US" dirty="0">
                <a:solidFill>
                  <a:schemeClr val="tx1"/>
                </a:solidFill>
              </a:rPr>
              <a:t> Q</a:t>
            </a:r>
            <a:r>
              <a:rPr lang="en-CH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Access old versions of your files</a:t>
            </a:r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8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7D87-BAF8-1943-1A5C-D228FCD70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4FB13-FE13-6364-1064-D505C9CF1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762815"/>
            <a:ext cx="11514326" cy="358251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2E74B6"/>
                </a:solidFill>
              </a:rPr>
              <a:t>Introduction</a:t>
            </a:r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rgbClr val="2E74B6"/>
                </a:solidFill>
              </a:rPr>
              <a:t>Setting up: </a:t>
            </a:r>
            <a:r>
              <a:rPr lang="en-GB" b="1" dirty="0" err="1">
                <a:solidFill>
                  <a:srgbClr val="2E74B6"/>
                </a:solidFill>
              </a:rPr>
              <a:t>Github.com</a:t>
            </a:r>
            <a:r>
              <a:rPr lang="en-GB" b="1" dirty="0">
                <a:solidFill>
                  <a:srgbClr val="2E74B6"/>
                </a:solidFill>
              </a:rPr>
              <a:t> &amp; GitHub Desktop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1: </a:t>
            </a:r>
            <a:r>
              <a:rPr lang="en-GB" b="1" dirty="0">
                <a:solidFill>
                  <a:srgbClr val="FF0000"/>
                </a:solidFill>
              </a:rPr>
              <a:t>create new repo → commit → publish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2: </a:t>
            </a:r>
            <a:r>
              <a:rPr lang="en-GB" b="1" dirty="0">
                <a:solidFill>
                  <a:srgbClr val="FF0000"/>
                </a:solidFill>
              </a:rPr>
              <a:t>edit existing repo → commit → push</a:t>
            </a:r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B050"/>
                </a:solidFill>
              </a:rPr>
              <a:t>Git vocabulary &amp; theory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3: </a:t>
            </a:r>
            <a:r>
              <a:rPr lang="en-GB" b="1" dirty="0">
                <a:solidFill>
                  <a:srgbClr val="FF0000"/>
                </a:solidFill>
              </a:rPr>
              <a:t>pull from remote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4: </a:t>
            </a:r>
            <a:r>
              <a:rPr lang="en-GB" b="1" dirty="0">
                <a:solidFill>
                  <a:srgbClr val="FF0000"/>
                </a:solidFill>
              </a:rPr>
              <a:t>add a new collaborator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5: </a:t>
            </a:r>
            <a:r>
              <a:rPr lang="en-GB" b="1" dirty="0">
                <a:solidFill>
                  <a:srgbClr val="FF0000"/>
                </a:solidFill>
              </a:rPr>
              <a:t>access old versions of file(s)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6: </a:t>
            </a:r>
            <a:r>
              <a:rPr lang="en-GB" b="1" dirty="0">
                <a:solidFill>
                  <a:srgbClr val="FF0000"/>
                </a:solidFill>
              </a:rPr>
              <a:t>fork and clone a repo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350021-9775-2CA7-4DF7-DE01E6C8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9058110" cy="535531"/>
          </a:xfrm>
        </p:spPr>
        <p:txBody>
          <a:bodyPr/>
          <a:lstStyle/>
          <a:p>
            <a:r>
              <a:rPr lang="en-CH" dirty="0"/>
              <a:t>Lesson plan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DC4F60-E952-8CB3-5B52-75EEDFBFA55D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49BE614-FEC2-DDEA-DF45-6440A6D6C8F2}"/>
              </a:ext>
            </a:extLst>
          </p:cNvPr>
          <p:cNvSpPr txBox="1">
            <a:spLocks/>
          </p:cNvSpPr>
          <p:nvPr/>
        </p:nvSpPr>
        <p:spPr>
          <a:xfrm>
            <a:off x="435875" y="4931384"/>
            <a:ext cx="11514326" cy="18066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NOTES: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-  Git can be painful</a:t>
            </a:r>
          </a:p>
          <a:p>
            <a:pPr>
              <a:buFontTx/>
              <a:buChar char="-"/>
            </a:pPr>
            <a:r>
              <a:rPr lang="en-GB" sz="2400" dirty="0"/>
              <a:t>Several ways to use Git: command line, </a:t>
            </a:r>
            <a:r>
              <a:rPr lang="en-GB" sz="2400" dirty="0" err="1"/>
              <a:t>VSCode</a:t>
            </a:r>
            <a:r>
              <a:rPr lang="en-GB" sz="2400" dirty="0"/>
              <a:t> interface, GitHub Desktop</a:t>
            </a:r>
          </a:p>
          <a:p>
            <a:pPr>
              <a:buFontTx/>
              <a:buChar char="-"/>
            </a:pPr>
            <a:r>
              <a:rPr lang="en-GB" sz="2400" dirty="0"/>
              <a:t>GitHub Desktop is the least painful</a:t>
            </a:r>
          </a:p>
        </p:txBody>
      </p:sp>
    </p:spTree>
    <p:extLst>
      <p:ext uri="{BB962C8B-B14F-4D97-AF65-F5344CB8AC3E}">
        <p14:creationId xmlns:p14="http://schemas.microsoft.com/office/powerpoint/2010/main" val="327171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Sequence: fork and clone a repository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327D8-3FBD-17D9-A3B8-F45EDD1706A4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62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Sequence: fork and clone a repository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327D8-3FBD-17D9-A3B8-F45EDD1706A4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E4C9879-DE56-B69C-518C-DC438F166F36}"/>
              </a:ext>
            </a:extLst>
          </p:cNvPr>
          <p:cNvSpPr/>
          <p:nvPr/>
        </p:nvSpPr>
        <p:spPr>
          <a:xfrm>
            <a:off x="429785" y="2833534"/>
            <a:ext cx="3731479" cy="3794807"/>
          </a:xfrm>
          <a:prstGeom prst="roundRect">
            <a:avLst>
              <a:gd name="adj" fmla="val 3092"/>
            </a:avLst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417D8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52" name="Title 2">
            <a:extLst>
              <a:ext uri="{FF2B5EF4-FFF2-40B4-BE49-F238E27FC236}">
                <a16:creationId xmlns:a16="http://schemas.microsoft.com/office/drawing/2014/main" id="{7CAF791A-5E56-491A-CA4F-83FF528F7BB3}"/>
              </a:ext>
            </a:extLst>
          </p:cNvPr>
          <p:cNvSpPr txBox="1">
            <a:spLocks/>
          </p:cNvSpPr>
          <p:nvPr/>
        </p:nvSpPr>
        <p:spPr>
          <a:xfrm>
            <a:off x="1374216" y="2398085"/>
            <a:ext cx="3008600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 dirty="0">
                <a:solidFill>
                  <a:schemeClr val="accent2">
                    <a:lumMod val="75000"/>
                  </a:schemeClr>
                </a:solidFill>
              </a:rPr>
              <a:t>Local Repo</a:t>
            </a:r>
          </a:p>
        </p:txBody>
      </p:sp>
      <p:sp>
        <p:nvSpPr>
          <p:cNvPr id="53" name="Title 2">
            <a:extLst>
              <a:ext uri="{FF2B5EF4-FFF2-40B4-BE49-F238E27FC236}">
                <a16:creationId xmlns:a16="http://schemas.microsoft.com/office/drawing/2014/main" id="{C7BDB878-4841-4BA0-396F-01A6F0E43BA8}"/>
              </a:ext>
            </a:extLst>
          </p:cNvPr>
          <p:cNvSpPr txBox="1">
            <a:spLocks/>
          </p:cNvSpPr>
          <p:nvPr/>
        </p:nvSpPr>
        <p:spPr>
          <a:xfrm>
            <a:off x="4980040" y="2377026"/>
            <a:ext cx="2482368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 dirty="0">
                <a:solidFill>
                  <a:schemeClr val="accent5">
                    <a:lumMod val="50000"/>
                  </a:schemeClr>
                </a:solidFill>
              </a:rPr>
              <a:t>Remote Repo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7668BA-E645-8D21-2D50-C931E8CF5FDE}"/>
              </a:ext>
            </a:extLst>
          </p:cNvPr>
          <p:cNvGrpSpPr/>
          <p:nvPr/>
        </p:nvGrpSpPr>
        <p:grpSpPr>
          <a:xfrm>
            <a:off x="780391" y="3027117"/>
            <a:ext cx="1100461" cy="1685369"/>
            <a:chOff x="5373532" y="2393284"/>
            <a:chExt cx="1100461" cy="1685369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B4B653B4-727C-62D3-8C15-F14812254A3D}"/>
                </a:ext>
              </a:extLst>
            </p:cNvPr>
            <p:cNvSpPr/>
            <p:nvPr/>
          </p:nvSpPr>
          <p:spPr>
            <a:xfrm>
              <a:off x="5373532" y="2393284"/>
              <a:ext cx="1100461" cy="1685369"/>
            </a:xfrm>
            <a:prstGeom prst="roundRect">
              <a:avLst>
                <a:gd name="adj" fmla="val 47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pic>
          <p:nvPicPr>
            <p:cNvPr id="56" name="Picture 55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785D81B5-5CA7-C822-9F5B-F1EAF53DA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808" y="2967103"/>
              <a:ext cx="589062" cy="590482"/>
            </a:xfrm>
            <a:prstGeom prst="rect">
              <a:avLst/>
            </a:prstGeom>
          </p:spPr>
        </p:pic>
      </p:grpSp>
      <p:sp>
        <p:nvSpPr>
          <p:cNvPr id="57" name="Title 2">
            <a:extLst>
              <a:ext uri="{FF2B5EF4-FFF2-40B4-BE49-F238E27FC236}">
                <a16:creationId xmlns:a16="http://schemas.microsoft.com/office/drawing/2014/main" id="{12B3A2D5-AE2D-23B6-D192-48C1B3800284}"/>
              </a:ext>
            </a:extLst>
          </p:cNvPr>
          <p:cNvSpPr txBox="1">
            <a:spLocks/>
          </p:cNvSpPr>
          <p:nvPr/>
        </p:nvSpPr>
        <p:spPr>
          <a:xfrm>
            <a:off x="780391" y="3011814"/>
            <a:ext cx="1031615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1800" dirty="0"/>
              <a:t>W</a:t>
            </a:r>
            <a:r>
              <a:rPr lang="en-CH" sz="1800" dirty="0"/>
              <a:t>orking </a:t>
            </a:r>
          </a:p>
          <a:p>
            <a:pPr algn="ctr"/>
            <a:r>
              <a:rPr lang="en-CH" sz="1800" dirty="0"/>
              <a:t>Copy</a:t>
            </a:r>
          </a:p>
        </p:txBody>
      </p:sp>
      <p:sp>
        <p:nvSpPr>
          <p:cNvPr id="58" name="Title 2">
            <a:extLst>
              <a:ext uri="{FF2B5EF4-FFF2-40B4-BE49-F238E27FC236}">
                <a16:creationId xmlns:a16="http://schemas.microsoft.com/office/drawing/2014/main" id="{F4207DAF-9ECE-2EC2-33E1-87B379592ACD}"/>
              </a:ext>
            </a:extLst>
          </p:cNvPr>
          <p:cNvSpPr txBox="1">
            <a:spLocks/>
          </p:cNvSpPr>
          <p:nvPr/>
        </p:nvSpPr>
        <p:spPr>
          <a:xfrm>
            <a:off x="2598079" y="2987728"/>
            <a:ext cx="1218237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sz="2000" dirty="0"/>
              <a:t>.git Directory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2467CBF-FF8A-73AB-7D72-7BBBDD1E3380}"/>
              </a:ext>
            </a:extLst>
          </p:cNvPr>
          <p:cNvGrpSpPr/>
          <p:nvPr/>
        </p:nvGrpSpPr>
        <p:grpSpPr>
          <a:xfrm>
            <a:off x="2901492" y="3592526"/>
            <a:ext cx="596439" cy="2671318"/>
            <a:chOff x="7494633" y="2958693"/>
            <a:chExt cx="596439" cy="2671318"/>
          </a:xfrm>
        </p:grpSpPr>
        <p:pic>
          <p:nvPicPr>
            <p:cNvPr id="60" name="Picture 59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20CAB728-18B7-3248-4D2D-554C5C4FD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2958693"/>
              <a:ext cx="589062" cy="590482"/>
            </a:xfrm>
            <a:prstGeom prst="rect">
              <a:avLst/>
            </a:prstGeom>
          </p:spPr>
        </p:pic>
        <p:pic>
          <p:nvPicPr>
            <p:cNvPr id="61" name="Picture 60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31B672B6-2D8C-C2CC-10D8-216BEE667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3646413"/>
              <a:ext cx="589062" cy="590482"/>
            </a:xfrm>
            <a:prstGeom prst="rect">
              <a:avLst/>
            </a:prstGeom>
          </p:spPr>
        </p:pic>
        <p:pic>
          <p:nvPicPr>
            <p:cNvPr id="62" name="Picture 61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C66992B4-9917-70BF-02C0-996150D35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4329445"/>
              <a:ext cx="589062" cy="590482"/>
            </a:xfrm>
            <a:prstGeom prst="rect">
              <a:avLst/>
            </a:prstGeom>
          </p:spPr>
        </p:pic>
        <p:pic>
          <p:nvPicPr>
            <p:cNvPr id="63" name="Picture 62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3C5DCF77-6599-8322-9C76-616062D1C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5039529"/>
              <a:ext cx="589062" cy="590482"/>
            </a:xfrm>
            <a:prstGeom prst="rect">
              <a:avLst/>
            </a:prstGeom>
          </p:spPr>
        </p:pic>
      </p:grp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2F769C9-1AB5-792D-B69C-83976FE3AF89}"/>
              </a:ext>
            </a:extLst>
          </p:cNvPr>
          <p:cNvSpPr/>
          <p:nvPr/>
        </p:nvSpPr>
        <p:spPr>
          <a:xfrm flipH="1">
            <a:off x="3974463" y="3815356"/>
            <a:ext cx="1648373" cy="1343421"/>
          </a:xfrm>
          <a:prstGeom prst="rightArrow">
            <a:avLst>
              <a:gd name="adj1" fmla="val 50000"/>
              <a:gd name="adj2" fmla="val 34372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/>
              <a:t>clone</a:t>
            </a:r>
            <a:r>
              <a:rPr lang="en-CH" dirty="0"/>
              <a:t> </a:t>
            </a:r>
          </a:p>
        </p:txBody>
      </p:sp>
      <p:pic>
        <p:nvPicPr>
          <p:cNvPr id="66" name="Picture 65" descr="A computer and monitor&#10;&#10;Description automatically generated">
            <a:extLst>
              <a:ext uri="{FF2B5EF4-FFF2-40B4-BE49-F238E27FC236}">
                <a16:creationId xmlns:a16="http://schemas.microsoft.com/office/drawing/2014/main" id="{5A8FD62F-B33C-302E-0769-7E74572DD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44" y="1492929"/>
            <a:ext cx="1113120" cy="1113120"/>
          </a:xfrm>
          <a:prstGeom prst="rect">
            <a:avLst/>
          </a:prstGeom>
        </p:spPr>
      </p:pic>
      <p:pic>
        <p:nvPicPr>
          <p:cNvPr id="67" name="Picture 66" descr="A black and white logo&#10;&#10;Description automatically generated">
            <a:extLst>
              <a:ext uri="{FF2B5EF4-FFF2-40B4-BE49-F238E27FC236}">
                <a16:creationId xmlns:a16="http://schemas.microsoft.com/office/drawing/2014/main" id="{3862A293-8BDE-58D7-9EC6-738E670DC1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9" t="19036" r="9131" b="15171"/>
          <a:stretch/>
        </p:blipFill>
        <p:spPr>
          <a:xfrm>
            <a:off x="5390077" y="1949204"/>
            <a:ext cx="1007126" cy="30284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901D714-4E5B-1295-F6FB-0BB222FDF254}"/>
              </a:ext>
            </a:extLst>
          </p:cNvPr>
          <p:cNvSpPr txBox="1"/>
          <p:nvPr/>
        </p:nvSpPr>
        <p:spPr>
          <a:xfrm>
            <a:off x="6277468" y="1944559"/>
            <a:ext cx="54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565955F-37B5-40C6-BC3E-5214847C4D03}"/>
              </a:ext>
            </a:extLst>
          </p:cNvPr>
          <p:cNvSpPr/>
          <p:nvPr/>
        </p:nvSpPr>
        <p:spPr>
          <a:xfrm>
            <a:off x="5663317" y="2886619"/>
            <a:ext cx="1332482" cy="3794807"/>
          </a:xfrm>
          <a:prstGeom prst="roundRect">
            <a:avLst>
              <a:gd name="adj" fmla="val 4789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70" name="Picture 69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4E9467F1-E7DD-87C8-FC61-3E46F0F34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13" y="3638785"/>
            <a:ext cx="589062" cy="590482"/>
          </a:xfrm>
          <a:prstGeom prst="rect">
            <a:avLst/>
          </a:prstGeom>
        </p:spPr>
      </p:pic>
      <p:pic>
        <p:nvPicPr>
          <p:cNvPr id="71" name="Picture 70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812D8873-7FEE-4B38-F664-6190E606FA1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11" y="4333331"/>
            <a:ext cx="589062" cy="590482"/>
          </a:xfrm>
          <a:prstGeom prst="rect">
            <a:avLst/>
          </a:prstGeom>
        </p:spPr>
      </p:pic>
      <p:pic>
        <p:nvPicPr>
          <p:cNvPr id="72" name="Picture 71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ADC8F543-955B-C3D9-99CE-DA70752A11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89" y="5016363"/>
            <a:ext cx="589062" cy="590482"/>
          </a:xfrm>
          <a:prstGeom prst="rect">
            <a:avLst/>
          </a:prstGeom>
        </p:spPr>
      </p:pic>
      <p:pic>
        <p:nvPicPr>
          <p:cNvPr id="73" name="Picture 72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9814D631-F2BC-E64E-F3D7-B977A05AAA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89" y="5726447"/>
            <a:ext cx="589062" cy="590482"/>
          </a:xfrm>
          <a:prstGeom prst="rect">
            <a:avLst/>
          </a:prstGeom>
        </p:spPr>
      </p:pic>
      <p:sp>
        <p:nvSpPr>
          <p:cNvPr id="74" name="Title 2">
            <a:extLst>
              <a:ext uri="{FF2B5EF4-FFF2-40B4-BE49-F238E27FC236}">
                <a16:creationId xmlns:a16="http://schemas.microsoft.com/office/drawing/2014/main" id="{75FB44B9-FAA0-FB3E-3029-7FFA01AE68AF}"/>
              </a:ext>
            </a:extLst>
          </p:cNvPr>
          <p:cNvSpPr txBox="1">
            <a:spLocks/>
          </p:cNvSpPr>
          <p:nvPr/>
        </p:nvSpPr>
        <p:spPr>
          <a:xfrm>
            <a:off x="8410755" y="2377026"/>
            <a:ext cx="3781245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dirty="0">
                <a:solidFill>
                  <a:schemeClr val="accent5">
                    <a:lumMod val="50000"/>
                  </a:schemeClr>
                </a:solidFill>
              </a:rPr>
              <a:t>Someone else’s repo</a:t>
            </a:r>
          </a:p>
        </p:txBody>
      </p:sp>
      <p:pic>
        <p:nvPicPr>
          <p:cNvPr id="75" name="Picture 74" descr="A black and white logo&#10;&#10;Description automatically generated">
            <a:extLst>
              <a:ext uri="{FF2B5EF4-FFF2-40B4-BE49-F238E27FC236}">
                <a16:creationId xmlns:a16="http://schemas.microsoft.com/office/drawing/2014/main" id="{A1914FA6-BEEF-2665-8EEB-FE589888B1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9" t="19036" r="9131" b="15171"/>
          <a:stretch/>
        </p:blipFill>
        <p:spPr>
          <a:xfrm>
            <a:off x="9474377" y="1949204"/>
            <a:ext cx="1007126" cy="30284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FE817D7-9A15-B1F8-82F0-542EDA0B4FCA}"/>
              </a:ext>
            </a:extLst>
          </p:cNvPr>
          <p:cNvSpPr txBox="1"/>
          <p:nvPr/>
        </p:nvSpPr>
        <p:spPr>
          <a:xfrm>
            <a:off x="10361768" y="1944559"/>
            <a:ext cx="54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45FD5E5-92B8-75CD-25D8-C896F2542E66}"/>
              </a:ext>
            </a:extLst>
          </p:cNvPr>
          <p:cNvSpPr/>
          <p:nvPr/>
        </p:nvSpPr>
        <p:spPr>
          <a:xfrm>
            <a:off x="9747617" y="2886619"/>
            <a:ext cx="1332482" cy="3794807"/>
          </a:xfrm>
          <a:prstGeom prst="roundRect">
            <a:avLst>
              <a:gd name="adj" fmla="val 4789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78" name="Picture 77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A78F8F1A-425C-18C0-0682-F19FBF3CE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13" y="3638785"/>
            <a:ext cx="589062" cy="590482"/>
          </a:xfrm>
          <a:prstGeom prst="rect">
            <a:avLst/>
          </a:prstGeom>
        </p:spPr>
      </p:pic>
      <p:pic>
        <p:nvPicPr>
          <p:cNvPr id="79" name="Picture 78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8C3B7ECC-90C6-78DE-EAE9-5EB83E42C4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11" y="4333331"/>
            <a:ext cx="589062" cy="590482"/>
          </a:xfrm>
          <a:prstGeom prst="rect">
            <a:avLst/>
          </a:prstGeom>
        </p:spPr>
      </p:pic>
      <p:pic>
        <p:nvPicPr>
          <p:cNvPr id="80" name="Picture 79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68E59203-2215-5E50-CE7B-AB647D71F2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089" y="5016363"/>
            <a:ext cx="589062" cy="590482"/>
          </a:xfrm>
          <a:prstGeom prst="rect">
            <a:avLst/>
          </a:prstGeom>
        </p:spPr>
      </p:pic>
      <p:pic>
        <p:nvPicPr>
          <p:cNvPr id="81" name="Picture 80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6DD00BD6-E11E-EE8C-0757-B0E0FED171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089" y="5726447"/>
            <a:ext cx="589062" cy="590482"/>
          </a:xfrm>
          <a:prstGeom prst="rect">
            <a:avLst/>
          </a:prstGeom>
        </p:spPr>
      </p:pic>
      <p:sp>
        <p:nvSpPr>
          <p:cNvPr id="84" name="Curved Left Arrow 83">
            <a:extLst>
              <a:ext uri="{FF2B5EF4-FFF2-40B4-BE49-F238E27FC236}">
                <a16:creationId xmlns:a16="http://schemas.microsoft.com/office/drawing/2014/main" id="{ED6BCF63-5FFA-44C9-51A4-5C1B653F3085}"/>
              </a:ext>
            </a:extLst>
          </p:cNvPr>
          <p:cNvSpPr/>
          <p:nvPr/>
        </p:nvSpPr>
        <p:spPr>
          <a:xfrm rot="16200000" flipV="1">
            <a:off x="7907309" y="-1006448"/>
            <a:ext cx="999400" cy="481354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7B0901-0F4F-F769-7459-4875AEC4DD11}"/>
              </a:ext>
            </a:extLst>
          </p:cNvPr>
          <p:cNvSpPr txBox="1"/>
          <p:nvPr/>
        </p:nvSpPr>
        <p:spPr>
          <a:xfrm>
            <a:off x="7928640" y="900622"/>
            <a:ext cx="956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422B3-E033-3E92-2C28-45107716527A}"/>
              </a:ext>
            </a:extLst>
          </p:cNvPr>
          <p:cNvSpPr txBox="1"/>
          <p:nvPr/>
        </p:nvSpPr>
        <p:spPr>
          <a:xfrm>
            <a:off x="370517" y="993019"/>
            <a:ext cx="589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github.com</a:t>
            </a:r>
            <a:r>
              <a:rPr lang="en-GB" sz="2400" dirty="0"/>
              <a:t>/the-graph-courses/fork-practice</a:t>
            </a:r>
          </a:p>
        </p:txBody>
      </p:sp>
    </p:spTree>
    <p:extLst>
      <p:ext uri="{BB962C8B-B14F-4D97-AF65-F5344CB8AC3E}">
        <p14:creationId xmlns:p14="http://schemas.microsoft.com/office/powerpoint/2010/main" val="381634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026" y="2948869"/>
            <a:ext cx="2799834" cy="622467"/>
          </a:xfrm>
        </p:spPr>
        <p:txBody>
          <a:bodyPr/>
          <a:lstStyle/>
          <a:p>
            <a:pPr marL="0" indent="0">
              <a:buNone/>
            </a:pPr>
            <a:r>
              <a:rPr lang="en-GB" sz="4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75852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 1: </a:t>
            </a:r>
            <a:r>
              <a:rPr lang="en-GB" dirty="0">
                <a:solidFill>
                  <a:srgbClr val="FF0000"/>
                </a:solidFill>
              </a:rPr>
              <a:t>create new repo → commit → publish </a:t>
            </a:r>
            <a:r>
              <a:rPr lang="en-CH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3F404E-10DB-32FF-5C0F-E2A2C9912A13}"/>
              </a:ext>
            </a:extLst>
          </p:cNvPr>
          <p:cNvSpPr/>
          <p:nvPr/>
        </p:nvSpPr>
        <p:spPr>
          <a:xfrm>
            <a:off x="2471371" y="2755896"/>
            <a:ext cx="3731479" cy="3794807"/>
          </a:xfrm>
          <a:prstGeom prst="roundRect">
            <a:avLst>
              <a:gd name="adj" fmla="val 30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5A08A12-B583-7FEB-452E-A52918331AC4}"/>
              </a:ext>
            </a:extLst>
          </p:cNvPr>
          <p:cNvSpPr txBox="1">
            <a:spLocks/>
          </p:cNvSpPr>
          <p:nvPr/>
        </p:nvSpPr>
        <p:spPr>
          <a:xfrm>
            <a:off x="3415802" y="2320447"/>
            <a:ext cx="3008600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 dirty="0">
                <a:solidFill>
                  <a:schemeClr val="accent2">
                    <a:lumMod val="75000"/>
                  </a:schemeClr>
                </a:solidFill>
              </a:rPr>
              <a:t>Local Repo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839F640D-E585-3FFA-0BB5-1EEA6F3D7727}"/>
              </a:ext>
            </a:extLst>
          </p:cNvPr>
          <p:cNvSpPr txBox="1">
            <a:spLocks/>
          </p:cNvSpPr>
          <p:nvPr/>
        </p:nvSpPr>
        <p:spPr>
          <a:xfrm>
            <a:off x="7021626" y="2299388"/>
            <a:ext cx="2482368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 dirty="0">
                <a:solidFill>
                  <a:schemeClr val="accent5">
                    <a:lumMod val="50000"/>
                  </a:schemeClr>
                </a:solidFill>
              </a:rPr>
              <a:t>Remote Repo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71358D-7EDD-CB68-54BB-040A1736B919}"/>
              </a:ext>
            </a:extLst>
          </p:cNvPr>
          <p:cNvGrpSpPr/>
          <p:nvPr/>
        </p:nvGrpSpPr>
        <p:grpSpPr>
          <a:xfrm>
            <a:off x="2821977" y="2949479"/>
            <a:ext cx="1100461" cy="1685369"/>
            <a:chOff x="5373532" y="2393284"/>
            <a:chExt cx="1100461" cy="1685369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A27DAE7-BF83-029D-3055-99221BFAD4D0}"/>
                </a:ext>
              </a:extLst>
            </p:cNvPr>
            <p:cNvSpPr/>
            <p:nvPr/>
          </p:nvSpPr>
          <p:spPr>
            <a:xfrm>
              <a:off x="5373532" y="2393284"/>
              <a:ext cx="1100461" cy="1685369"/>
            </a:xfrm>
            <a:prstGeom prst="roundRect">
              <a:avLst>
                <a:gd name="adj" fmla="val 47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pic>
          <p:nvPicPr>
            <p:cNvPr id="32" name="Picture 31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1732614F-B715-FCA9-3DE8-858213A78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808" y="2967103"/>
              <a:ext cx="589062" cy="590482"/>
            </a:xfrm>
            <a:prstGeom prst="rect">
              <a:avLst/>
            </a:prstGeom>
          </p:spPr>
        </p:pic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D6185DC7-02C1-DB43-4F29-5B996424B349}"/>
              </a:ext>
            </a:extLst>
          </p:cNvPr>
          <p:cNvSpPr txBox="1">
            <a:spLocks/>
          </p:cNvSpPr>
          <p:nvPr/>
        </p:nvSpPr>
        <p:spPr>
          <a:xfrm>
            <a:off x="2821977" y="2934176"/>
            <a:ext cx="1031615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1800" dirty="0"/>
              <a:t>W</a:t>
            </a:r>
            <a:r>
              <a:rPr lang="en-CH" sz="1800" dirty="0"/>
              <a:t>orking </a:t>
            </a:r>
          </a:p>
          <a:p>
            <a:pPr algn="ctr"/>
            <a:r>
              <a:rPr lang="en-CH" sz="1800" dirty="0"/>
              <a:t>Copy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AA846790-C551-0EE9-C6ED-D3C5BB083A8D}"/>
              </a:ext>
            </a:extLst>
          </p:cNvPr>
          <p:cNvSpPr txBox="1">
            <a:spLocks/>
          </p:cNvSpPr>
          <p:nvPr/>
        </p:nvSpPr>
        <p:spPr>
          <a:xfrm>
            <a:off x="4639665" y="2910090"/>
            <a:ext cx="1218237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sz="2000" dirty="0"/>
              <a:t>.git Directory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AC5574-D2B3-7807-B9E5-0C5245FE7354}"/>
              </a:ext>
            </a:extLst>
          </p:cNvPr>
          <p:cNvGrpSpPr/>
          <p:nvPr/>
        </p:nvGrpSpPr>
        <p:grpSpPr>
          <a:xfrm>
            <a:off x="4943078" y="3514888"/>
            <a:ext cx="596439" cy="2671318"/>
            <a:chOff x="7494633" y="2958693"/>
            <a:chExt cx="596439" cy="2671318"/>
          </a:xfrm>
        </p:grpSpPr>
        <p:pic>
          <p:nvPicPr>
            <p:cNvPr id="27" name="Picture 26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C181E999-4FC6-EBE3-C1DF-0F3C5E696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2958693"/>
              <a:ext cx="589062" cy="590482"/>
            </a:xfrm>
            <a:prstGeom prst="rect">
              <a:avLst/>
            </a:prstGeom>
          </p:spPr>
        </p:pic>
        <p:pic>
          <p:nvPicPr>
            <p:cNvPr id="28" name="Picture 27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DBBFF4E2-8097-E44D-A72D-0F9F3301E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3646413"/>
              <a:ext cx="589062" cy="590482"/>
            </a:xfrm>
            <a:prstGeom prst="rect">
              <a:avLst/>
            </a:prstGeom>
          </p:spPr>
        </p:pic>
        <p:pic>
          <p:nvPicPr>
            <p:cNvPr id="29" name="Picture 28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55130BA3-57EF-FB1A-6365-298E7C0B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4329445"/>
              <a:ext cx="589062" cy="590482"/>
            </a:xfrm>
            <a:prstGeom prst="rect">
              <a:avLst/>
            </a:prstGeom>
          </p:spPr>
        </p:pic>
        <p:pic>
          <p:nvPicPr>
            <p:cNvPr id="30" name="Picture 29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B13D5968-17B7-43D8-5F9C-ACA2F8DC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5039529"/>
              <a:ext cx="589062" cy="590482"/>
            </a:xfrm>
            <a:prstGeom prst="rect">
              <a:avLst/>
            </a:prstGeom>
          </p:spPr>
        </p:pic>
      </p:grp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8FC78A9-F175-DB89-6F67-FDF10D69C418}"/>
              </a:ext>
            </a:extLst>
          </p:cNvPr>
          <p:cNvSpPr/>
          <p:nvPr/>
        </p:nvSpPr>
        <p:spPr>
          <a:xfrm>
            <a:off x="5792087" y="3752271"/>
            <a:ext cx="1885920" cy="1343421"/>
          </a:xfrm>
          <a:prstGeom prst="rightArrow">
            <a:avLst>
              <a:gd name="adj1" fmla="val 50000"/>
              <a:gd name="adj2" fmla="val 34372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/>
              <a:t>publish</a:t>
            </a:r>
            <a:r>
              <a:rPr lang="en-CH" dirty="0"/>
              <a:t> 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9451E9F-9C11-CD07-8888-463534B1B877}"/>
              </a:ext>
            </a:extLst>
          </p:cNvPr>
          <p:cNvSpPr/>
          <p:nvPr/>
        </p:nvSpPr>
        <p:spPr>
          <a:xfrm>
            <a:off x="3785943" y="3546814"/>
            <a:ext cx="1070094" cy="5732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commit </a:t>
            </a:r>
          </a:p>
        </p:txBody>
      </p:sp>
      <p:pic>
        <p:nvPicPr>
          <p:cNvPr id="20" name="Picture 19" descr="A computer and monitor&#10;&#10;Description automatically generated">
            <a:extLst>
              <a:ext uri="{FF2B5EF4-FFF2-40B4-BE49-F238E27FC236}">
                <a16:creationId xmlns:a16="http://schemas.microsoft.com/office/drawing/2014/main" id="{7782C163-1609-4342-67C3-B10C24847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30" y="1415291"/>
            <a:ext cx="1113120" cy="1113120"/>
          </a:xfrm>
          <a:prstGeom prst="rect">
            <a:avLst/>
          </a:prstGeom>
        </p:spPr>
      </p:pic>
      <p:pic>
        <p:nvPicPr>
          <p:cNvPr id="21" name="Picture 20" descr="A black and white logo&#10;&#10;Description automatically generated">
            <a:extLst>
              <a:ext uri="{FF2B5EF4-FFF2-40B4-BE49-F238E27FC236}">
                <a16:creationId xmlns:a16="http://schemas.microsoft.com/office/drawing/2014/main" id="{ED75A23E-E2A8-2A5B-3197-E5D5D0C321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9" t="19036" r="9131" b="15171"/>
          <a:stretch/>
        </p:blipFill>
        <p:spPr>
          <a:xfrm>
            <a:off x="7431663" y="1871566"/>
            <a:ext cx="1007126" cy="3028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9353F53-0A45-9A3A-9AF8-4DA098AA8D54}"/>
              </a:ext>
            </a:extLst>
          </p:cNvPr>
          <p:cNvSpPr txBox="1"/>
          <p:nvPr/>
        </p:nvSpPr>
        <p:spPr>
          <a:xfrm>
            <a:off x="8319054" y="1866921"/>
            <a:ext cx="54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75FB7CC-7CF7-4175-9805-BA2653DE4BE8}"/>
              </a:ext>
            </a:extLst>
          </p:cNvPr>
          <p:cNvSpPr/>
          <p:nvPr/>
        </p:nvSpPr>
        <p:spPr>
          <a:xfrm>
            <a:off x="7704903" y="2808981"/>
            <a:ext cx="1332482" cy="3794807"/>
          </a:xfrm>
          <a:prstGeom prst="roundRect">
            <a:avLst>
              <a:gd name="adj" fmla="val 4789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47" name="Picture 46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29E275B9-3969-66EF-15D0-6B107A04F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99" y="3561147"/>
            <a:ext cx="589062" cy="590482"/>
          </a:xfrm>
          <a:prstGeom prst="rect">
            <a:avLst/>
          </a:prstGeom>
        </p:spPr>
      </p:pic>
      <p:pic>
        <p:nvPicPr>
          <p:cNvPr id="48" name="Picture 47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B51EA9E6-87A7-C8B0-44C2-2BC2F9AB47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97" y="4255693"/>
            <a:ext cx="589062" cy="590482"/>
          </a:xfrm>
          <a:prstGeom prst="rect">
            <a:avLst/>
          </a:prstGeom>
        </p:spPr>
      </p:pic>
      <p:pic>
        <p:nvPicPr>
          <p:cNvPr id="49" name="Picture 48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F5636C5E-3EA1-C59F-23E4-C3D90BBE0F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75" y="4938725"/>
            <a:ext cx="589062" cy="590482"/>
          </a:xfrm>
          <a:prstGeom prst="rect">
            <a:avLst/>
          </a:prstGeom>
        </p:spPr>
      </p:pic>
      <p:pic>
        <p:nvPicPr>
          <p:cNvPr id="50" name="Picture 49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7438D7EB-FA1B-F28A-A2F5-067DB5489B7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75" y="5648809"/>
            <a:ext cx="589062" cy="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0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53032-F586-B4C0-A899-076F30EE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25478-1EDE-E19A-DBD6-B7EADB7BC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8" y="1118108"/>
            <a:ext cx="11423493" cy="1806648"/>
          </a:xfrm>
        </p:spPr>
        <p:txBody>
          <a:bodyPr/>
          <a:lstStyle/>
          <a:p>
            <a:r>
              <a:rPr lang="en-GB" sz="2400" dirty="0"/>
              <a:t>With GitHub Desktop, create a new repository</a:t>
            </a:r>
          </a:p>
          <a:p>
            <a:r>
              <a:rPr lang="en-GB" sz="2400" b="1" dirty="0"/>
              <a:t>Move your files into this repo</a:t>
            </a:r>
          </a:p>
          <a:p>
            <a:r>
              <a:rPr lang="en-GB" sz="2400" dirty="0"/>
              <a:t>Commit your changes</a:t>
            </a:r>
          </a:p>
          <a:p>
            <a:r>
              <a:rPr lang="en-GB" sz="2400" dirty="0"/>
              <a:t>Publish your repository to GitHub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8B95E3-144D-C0BB-1619-8B2AEE13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/>
              <a:t>Action Sequence</a:t>
            </a:r>
            <a:r>
              <a:rPr lang="en-US" dirty="0"/>
              <a:t> 1.1</a:t>
            </a:r>
            <a:r>
              <a:rPr lang="en-CH"/>
              <a:t>: </a:t>
            </a:r>
            <a:r>
              <a:rPr lang="en-US" dirty="0"/>
              <a:t>Add an existing folder to </a:t>
            </a:r>
            <a:r>
              <a:rPr lang="en-US" dirty="0" err="1"/>
              <a:t>github</a:t>
            </a:r>
            <a:endParaRPr lang="en-C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3D7D0A-CFC1-9663-0684-AFE776B80C8D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A18B00F-5EC0-22B1-9FE4-3EA618956F16}"/>
              </a:ext>
            </a:extLst>
          </p:cNvPr>
          <p:cNvSpPr/>
          <p:nvPr/>
        </p:nvSpPr>
        <p:spPr>
          <a:xfrm>
            <a:off x="511561" y="3429000"/>
            <a:ext cx="4530675" cy="1830689"/>
          </a:xfrm>
          <a:prstGeom prst="roundRect">
            <a:avLst>
              <a:gd name="adj" fmla="val 35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BDB8A2F-E532-4BB1-7545-4447F09C1631}"/>
              </a:ext>
            </a:extLst>
          </p:cNvPr>
          <p:cNvSpPr txBox="1">
            <a:spLocks/>
          </p:cNvSpPr>
          <p:nvPr/>
        </p:nvSpPr>
        <p:spPr>
          <a:xfrm>
            <a:off x="579018" y="3429000"/>
            <a:ext cx="4455724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b="1"/>
              <a:t>Repo (repository)</a:t>
            </a:r>
            <a:r>
              <a:rPr lang="en-GB" sz="1800"/>
              <a:t>: Your project folder. This can be either local or remote.</a:t>
            </a:r>
            <a:endParaRPr lang="en-GB" sz="1800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488C4F0F-31C5-50C4-626C-7C00607F782B}"/>
              </a:ext>
            </a:extLst>
          </p:cNvPr>
          <p:cNvSpPr txBox="1">
            <a:spLocks/>
          </p:cNvSpPr>
          <p:nvPr/>
        </p:nvSpPr>
        <p:spPr>
          <a:xfrm>
            <a:off x="586513" y="4046413"/>
            <a:ext cx="4455724" cy="11408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rgbClr val="417D86"/>
                </a:solidFill>
              </a:rPr>
              <a:t>Local Repo:</a:t>
            </a:r>
            <a:r>
              <a:rPr lang="en-GB" sz="1800" dirty="0">
                <a:solidFill>
                  <a:srgbClr val="417D86"/>
                </a:solidFill>
              </a:rPr>
              <a:t> </a:t>
            </a:r>
            <a:r>
              <a:rPr lang="en-GB" sz="1800" dirty="0"/>
              <a:t>Version of the folder on your local computer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rgbClr val="1F4E79"/>
                </a:solidFill>
              </a:rPr>
              <a:t>Remote Repo: </a:t>
            </a:r>
            <a:r>
              <a:rPr lang="en-GB" sz="1800" dirty="0"/>
              <a:t>Version of the folder on online service like GitHub. Sometimes called </a:t>
            </a:r>
            <a:r>
              <a:rPr lang="en-GB" sz="1800" b="1" dirty="0"/>
              <a:t>origin</a:t>
            </a:r>
            <a:r>
              <a:rPr lang="en-GB" sz="1800" dirty="0"/>
              <a:t>.</a:t>
            </a:r>
            <a:endParaRPr lang="en-GB" sz="1800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99BC91-151B-D92E-BC09-EBD9999DFD01}"/>
              </a:ext>
            </a:extLst>
          </p:cNvPr>
          <p:cNvGrpSpPr/>
          <p:nvPr/>
        </p:nvGrpSpPr>
        <p:grpSpPr>
          <a:xfrm>
            <a:off x="5515810" y="2009423"/>
            <a:ext cx="6164629" cy="4357299"/>
            <a:chOff x="2471371" y="1415291"/>
            <a:chExt cx="7032623" cy="5188497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208EA68-9A47-A31B-8444-491288C8E54F}"/>
                </a:ext>
              </a:extLst>
            </p:cNvPr>
            <p:cNvSpPr/>
            <p:nvPr/>
          </p:nvSpPr>
          <p:spPr>
            <a:xfrm>
              <a:off x="2471371" y="2755896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 dirty="0"/>
            </a:p>
          </p:txBody>
        </p:sp>
        <p:sp>
          <p:nvSpPr>
            <p:cNvPr id="38" name="Title 2">
              <a:extLst>
                <a:ext uri="{FF2B5EF4-FFF2-40B4-BE49-F238E27FC236}">
                  <a16:creationId xmlns:a16="http://schemas.microsoft.com/office/drawing/2014/main" id="{4F6C1EB7-D97A-0F2B-E212-99329D1E5E7C}"/>
                </a:ext>
              </a:extLst>
            </p:cNvPr>
            <p:cNvSpPr txBox="1">
              <a:spLocks/>
            </p:cNvSpPr>
            <p:nvPr/>
          </p:nvSpPr>
          <p:spPr>
            <a:xfrm>
              <a:off x="3415802" y="2375846"/>
              <a:ext cx="3008600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sz="2400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39" name="Title 2">
              <a:extLst>
                <a:ext uri="{FF2B5EF4-FFF2-40B4-BE49-F238E27FC236}">
                  <a16:creationId xmlns:a16="http://schemas.microsoft.com/office/drawing/2014/main" id="{AE7DD7A3-2B6A-69CF-94E6-96BF5CF71355}"/>
                </a:ext>
              </a:extLst>
            </p:cNvPr>
            <p:cNvSpPr txBox="1">
              <a:spLocks/>
            </p:cNvSpPr>
            <p:nvPr/>
          </p:nvSpPr>
          <p:spPr>
            <a:xfrm>
              <a:off x="7021626" y="2354787"/>
              <a:ext cx="2482368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sz="2400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8131F5-187C-D16F-28E1-21802576EAE2}"/>
                </a:ext>
              </a:extLst>
            </p:cNvPr>
            <p:cNvGrpSpPr/>
            <p:nvPr/>
          </p:nvGrpSpPr>
          <p:grpSpPr>
            <a:xfrm>
              <a:off x="2821977" y="2949479"/>
              <a:ext cx="1100461" cy="1685369"/>
              <a:chOff x="5373532" y="2393284"/>
              <a:chExt cx="1100461" cy="1685369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7AA3D158-FDCF-6E24-3EF1-962BF9E3E61B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400" dirty="0"/>
              </a:p>
            </p:txBody>
          </p:sp>
          <p:pic>
            <p:nvPicPr>
              <p:cNvPr id="42" name="Picture 4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7382F83D-AA63-3677-5446-9D469DB04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43" name="Title 2">
              <a:extLst>
                <a:ext uri="{FF2B5EF4-FFF2-40B4-BE49-F238E27FC236}">
                  <a16:creationId xmlns:a16="http://schemas.microsoft.com/office/drawing/2014/main" id="{1B635369-652D-24A2-04D6-B7E08F5BC745}"/>
                </a:ext>
              </a:extLst>
            </p:cNvPr>
            <p:cNvSpPr txBox="1">
              <a:spLocks/>
            </p:cNvSpPr>
            <p:nvPr/>
          </p:nvSpPr>
          <p:spPr>
            <a:xfrm>
              <a:off x="2821977" y="2989576"/>
              <a:ext cx="1031615" cy="4801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400" dirty="0"/>
                <a:t>W</a:t>
              </a:r>
              <a:r>
                <a:rPr lang="en-CH" sz="1400" dirty="0"/>
                <a:t>orking </a:t>
              </a:r>
            </a:p>
            <a:p>
              <a:pPr algn="ctr"/>
              <a:r>
                <a:rPr lang="en-CH" sz="1400" dirty="0"/>
                <a:t>Copy</a:t>
              </a:r>
            </a:p>
          </p:txBody>
        </p:sp>
        <p:sp>
          <p:nvSpPr>
            <p:cNvPr id="44" name="Title 2">
              <a:extLst>
                <a:ext uri="{FF2B5EF4-FFF2-40B4-BE49-F238E27FC236}">
                  <a16:creationId xmlns:a16="http://schemas.microsoft.com/office/drawing/2014/main" id="{CDF907FE-D2F9-17C1-6727-37999A02C2E8}"/>
                </a:ext>
              </a:extLst>
            </p:cNvPr>
            <p:cNvSpPr txBox="1">
              <a:spLocks/>
            </p:cNvSpPr>
            <p:nvPr/>
          </p:nvSpPr>
          <p:spPr>
            <a:xfrm>
              <a:off x="4639665" y="2965490"/>
              <a:ext cx="1218237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1600" dirty="0"/>
                <a:t>.git Directory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36D8A78-7654-3B9E-37E5-17606537C8B3}"/>
                </a:ext>
              </a:extLst>
            </p:cNvPr>
            <p:cNvGrpSpPr/>
            <p:nvPr/>
          </p:nvGrpSpPr>
          <p:grpSpPr>
            <a:xfrm>
              <a:off x="4943078" y="3514888"/>
              <a:ext cx="596439" cy="2671318"/>
              <a:chOff x="7494633" y="2958693"/>
              <a:chExt cx="596439" cy="2671318"/>
            </a:xfrm>
          </p:grpSpPr>
          <p:pic>
            <p:nvPicPr>
              <p:cNvPr id="46" name="Picture 4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B8446AF-44AF-4975-C9CA-54A29A4F9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7" name="Picture 4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69166F5E-EC6E-824D-89C4-4D0E70599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8" name="Picture 4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E1147937-50AA-21E6-1960-4CF7B896B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9" name="Picture 4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09EAFEBB-E921-B337-0277-80B494688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EB61C111-BE92-B323-9A1C-61C808EC3F2D}"/>
                </a:ext>
              </a:extLst>
            </p:cNvPr>
            <p:cNvSpPr/>
            <p:nvPr/>
          </p:nvSpPr>
          <p:spPr>
            <a:xfrm>
              <a:off x="5792087" y="3752271"/>
              <a:ext cx="1885920" cy="1343421"/>
            </a:xfrm>
            <a:prstGeom prst="rightArrow">
              <a:avLst>
                <a:gd name="adj1" fmla="val 50000"/>
                <a:gd name="adj2" fmla="val 34372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publish</a:t>
              </a:r>
              <a:r>
                <a:rPr lang="en-CH" sz="1400" dirty="0"/>
                <a:t> </a:t>
              </a:r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5F332822-4FF9-0BF5-5F34-BFF78FD4B81B}"/>
                </a:ext>
              </a:extLst>
            </p:cNvPr>
            <p:cNvSpPr/>
            <p:nvPr/>
          </p:nvSpPr>
          <p:spPr>
            <a:xfrm>
              <a:off x="3785943" y="3546814"/>
              <a:ext cx="1070094" cy="57328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commit </a:t>
              </a:r>
            </a:p>
          </p:txBody>
        </p:sp>
        <p:pic>
          <p:nvPicPr>
            <p:cNvPr id="52" name="Picture 51" descr="A computer and monitor&#10;&#10;Description automatically generated">
              <a:extLst>
                <a:ext uri="{FF2B5EF4-FFF2-40B4-BE49-F238E27FC236}">
                  <a16:creationId xmlns:a16="http://schemas.microsoft.com/office/drawing/2014/main" id="{055B68E6-DF9C-B462-90AE-5F3EBB7B2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4430" y="1415291"/>
              <a:ext cx="1113120" cy="1113120"/>
            </a:xfrm>
            <a:prstGeom prst="rect">
              <a:avLst/>
            </a:prstGeom>
          </p:spPr>
        </p:pic>
        <p:pic>
          <p:nvPicPr>
            <p:cNvPr id="53" name="Picture 52" descr="A black and white logo&#10;&#10;Description automatically generated">
              <a:extLst>
                <a:ext uri="{FF2B5EF4-FFF2-40B4-BE49-F238E27FC236}">
                  <a16:creationId xmlns:a16="http://schemas.microsoft.com/office/drawing/2014/main" id="{26F5AE72-F374-FCB6-5440-31B7EAAEA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7431663" y="1871566"/>
              <a:ext cx="1007126" cy="30284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185DB15-2FE0-6329-17A8-F7E7DBCD8075}"/>
                </a:ext>
              </a:extLst>
            </p:cNvPr>
            <p:cNvSpPr txBox="1"/>
            <p:nvPr/>
          </p:nvSpPr>
          <p:spPr>
            <a:xfrm>
              <a:off x="8319054" y="1866921"/>
              <a:ext cx="4651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1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6FDD6F4-ECE7-649A-AE0C-72131EDBD308}"/>
                </a:ext>
              </a:extLst>
            </p:cNvPr>
            <p:cNvSpPr/>
            <p:nvPr/>
          </p:nvSpPr>
          <p:spPr>
            <a:xfrm>
              <a:off x="7704903" y="280898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 dirty="0"/>
            </a:p>
          </p:txBody>
        </p:sp>
        <p:pic>
          <p:nvPicPr>
            <p:cNvPr id="56" name="Picture 55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F90D6D0D-6EAD-FEC5-BC48-A9D383D83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699" y="3561147"/>
              <a:ext cx="589062" cy="590482"/>
            </a:xfrm>
            <a:prstGeom prst="rect">
              <a:avLst/>
            </a:prstGeom>
          </p:spPr>
        </p:pic>
        <p:pic>
          <p:nvPicPr>
            <p:cNvPr id="57" name="Picture 56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2DA57C8A-7EA3-A5AF-7A21-D9D9B797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8997" y="4255693"/>
              <a:ext cx="589062" cy="590482"/>
            </a:xfrm>
            <a:prstGeom prst="rect">
              <a:avLst/>
            </a:prstGeom>
          </p:spPr>
        </p:pic>
        <p:pic>
          <p:nvPicPr>
            <p:cNvPr id="58" name="Picture 57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84264579-6007-9ADF-200E-5EA7BF2B2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375" y="4938725"/>
              <a:ext cx="589062" cy="590482"/>
            </a:xfrm>
            <a:prstGeom prst="rect">
              <a:avLst/>
            </a:prstGeom>
          </p:spPr>
        </p:pic>
        <p:pic>
          <p:nvPicPr>
            <p:cNvPr id="59" name="Picture 58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E76A57AA-3681-496F-1D7A-93E318539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375" y="5648809"/>
              <a:ext cx="589062" cy="590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825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 2: </a:t>
            </a:r>
            <a:r>
              <a:rPr lang="en-GB" dirty="0">
                <a:solidFill>
                  <a:srgbClr val="FF0000"/>
                </a:solidFill>
              </a:rPr>
              <a:t>edit existing repo → commit → push</a:t>
            </a:r>
            <a:endParaRPr lang="en-CH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77651E6-CA6C-E008-1DAD-AED970CF0E0D}"/>
              </a:ext>
            </a:extLst>
          </p:cNvPr>
          <p:cNvGrpSpPr/>
          <p:nvPr/>
        </p:nvGrpSpPr>
        <p:grpSpPr>
          <a:xfrm>
            <a:off x="2457436" y="1406678"/>
            <a:ext cx="7032623" cy="5135412"/>
            <a:chOff x="5022926" y="859096"/>
            <a:chExt cx="7032623" cy="513541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CEFCB38-8A06-C6D1-6E6C-3759833CF9E7}"/>
                </a:ext>
              </a:extLst>
            </p:cNvPr>
            <p:cNvSpPr/>
            <p:nvPr/>
          </p:nvSpPr>
          <p:spPr>
            <a:xfrm>
              <a:off x="5022926" y="2199701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7" name="Title 2">
              <a:extLst>
                <a:ext uri="{FF2B5EF4-FFF2-40B4-BE49-F238E27FC236}">
                  <a16:creationId xmlns:a16="http://schemas.microsoft.com/office/drawing/2014/main" id="{DD9269EF-E6BA-3993-8B09-EE6FE72379DD}"/>
                </a:ext>
              </a:extLst>
            </p:cNvPr>
            <p:cNvSpPr txBox="1">
              <a:spLocks/>
            </p:cNvSpPr>
            <p:nvPr/>
          </p:nvSpPr>
          <p:spPr>
            <a:xfrm>
              <a:off x="5967357" y="1764252"/>
              <a:ext cx="3008600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D49A587-5CF0-2EAD-5E0F-AC59F792358F}"/>
                </a:ext>
              </a:extLst>
            </p:cNvPr>
            <p:cNvSpPr/>
            <p:nvPr/>
          </p:nvSpPr>
          <p:spPr>
            <a:xfrm>
              <a:off x="10048037" y="219970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F7DFBA3E-02CD-8989-ABD8-716F145311CE}"/>
                </a:ext>
              </a:extLst>
            </p:cNvPr>
            <p:cNvSpPr txBox="1">
              <a:spLocks/>
            </p:cNvSpPr>
            <p:nvPr/>
          </p:nvSpPr>
          <p:spPr>
            <a:xfrm>
              <a:off x="9573181" y="1743193"/>
              <a:ext cx="2482368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B41699B-35B9-2E04-3E24-DE4A63F1B98F}"/>
                </a:ext>
              </a:extLst>
            </p:cNvPr>
            <p:cNvGrpSpPr/>
            <p:nvPr/>
          </p:nvGrpSpPr>
          <p:grpSpPr>
            <a:xfrm>
              <a:off x="5373532" y="2393284"/>
              <a:ext cx="1100461" cy="1685369"/>
              <a:chOff x="5373532" y="2393284"/>
              <a:chExt cx="1100461" cy="1685369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25AE68EF-EDA4-F2F0-310A-54AC589AEBB1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pic>
            <p:nvPicPr>
              <p:cNvPr id="53" name="Picture 52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9C756B18-C86E-205F-ED6B-0C62C12EC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23" name="Title 2">
              <a:extLst>
                <a:ext uri="{FF2B5EF4-FFF2-40B4-BE49-F238E27FC236}">
                  <a16:creationId xmlns:a16="http://schemas.microsoft.com/office/drawing/2014/main" id="{1DC36826-1ED0-F979-A46F-AEAD82BB6D14}"/>
                </a:ext>
              </a:extLst>
            </p:cNvPr>
            <p:cNvSpPr txBox="1">
              <a:spLocks/>
            </p:cNvSpPr>
            <p:nvPr/>
          </p:nvSpPr>
          <p:spPr>
            <a:xfrm>
              <a:off x="5373532" y="2377981"/>
              <a:ext cx="1031615" cy="590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sp>
          <p:nvSpPr>
            <p:cNvPr id="24" name="Title 2">
              <a:extLst>
                <a:ext uri="{FF2B5EF4-FFF2-40B4-BE49-F238E27FC236}">
                  <a16:creationId xmlns:a16="http://schemas.microsoft.com/office/drawing/2014/main" id="{59DE524C-18DA-C4EA-8BE2-29A5F544D454}"/>
                </a:ext>
              </a:extLst>
            </p:cNvPr>
            <p:cNvSpPr txBox="1">
              <a:spLocks/>
            </p:cNvSpPr>
            <p:nvPr/>
          </p:nvSpPr>
          <p:spPr>
            <a:xfrm>
              <a:off x="7191220" y="2353895"/>
              <a:ext cx="1218237" cy="6463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EFA8FE-4DC5-3B47-7286-1EB7D966ED66}"/>
                </a:ext>
              </a:extLst>
            </p:cNvPr>
            <p:cNvGrpSpPr/>
            <p:nvPr/>
          </p:nvGrpSpPr>
          <p:grpSpPr>
            <a:xfrm>
              <a:off x="7494633" y="2958693"/>
              <a:ext cx="596439" cy="2671318"/>
              <a:chOff x="7494633" y="2958693"/>
              <a:chExt cx="596439" cy="2671318"/>
            </a:xfrm>
          </p:grpSpPr>
          <p:pic>
            <p:nvPicPr>
              <p:cNvPr id="43" name="Picture 42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6CCC45D-5652-3CD8-E369-024850AEC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4" name="Picture 43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1FDA5409-270E-459D-56EF-549D9D4EC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5" name="Picture 44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0B26EDEE-079F-B4BC-99E4-0CE8C9AF3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51" name="Picture 5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CC7C9B2-DD05-9C77-F332-8E5F4CB23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75A38D-4B54-F503-1EA3-61742611AFEB}"/>
                </a:ext>
              </a:extLst>
            </p:cNvPr>
            <p:cNvGrpSpPr/>
            <p:nvPr/>
          </p:nvGrpSpPr>
          <p:grpSpPr>
            <a:xfrm>
              <a:off x="10428833" y="2951867"/>
              <a:ext cx="609738" cy="2678144"/>
              <a:chOff x="10428833" y="2951867"/>
              <a:chExt cx="609738" cy="2678144"/>
            </a:xfrm>
          </p:grpSpPr>
          <p:pic>
            <p:nvPicPr>
              <p:cNvPr id="39" name="Picture 3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A73FEF59-65D9-1B59-DF5D-AF1060BC6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833" y="2951867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0" name="Picture 39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EB49F5B1-1922-CF66-EA1F-BA441A843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131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1" name="Picture 4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75279683-6DB0-3749-BFCE-CFD10C05E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2" name="Picture 4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8A50AEF-0292-7616-BFF1-D8CB0E2CB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4A1B48D2-AA14-7CE0-A4CB-3589430E14E6}"/>
                </a:ext>
              </a:extLst>
            </p:cNvPr>
            <p:cNvSpPr/>
            <p:nvPr/>
          </p:nvSpPr>
          <p:spPr>
            <a:xfrm>
              <a:off x="8811215" y="3505364"/>
              <a:ext cx="1332482" cy="613355"/>
            </a:xfrm>
            <a:prstGeom prst="rightArrow">
              <a:avLst>
                <a:gd name="adj1" fmla="val 50000"/>
                <a:gd name="adj2" fmla="val 34372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2000" dirty="0"/>
                <a:t>push </a:t>
              </a: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03B399CA-1C5C-05A8-9EE8-13A6C3523A74}"/>
                </a:ext>
              </a:extLst>
            </p:cNvPr>
            <p:cNvSpPr/>
            <p:nvPr/>
          </p:nvSpPr>
          <p:spPr>
            <a:xfrm>
              <a:off x="6337498" y="2990619"/>
              <a:ext cx="1144880" cy="61335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2000" dirty="0"/>
                <a:t>commit </a:t>
              </a:r>
            </a:p>
          </p:txBody>
        </p:sp>
        <p:pic>
          <p:nvPicPr>
            <p:cNvPr id="36" name="Picture 35" descr="A computer and monitor&#10;&#10;Description automatically generated">
              <a:extLst>
                <a:ext uri="{FF2B5EF4-FFF2-40B4-BE49-F238E27FC236}">
                  <a16:creationId xmlns:a16="http://schemas.microsoft.com/office/drawing/2014/main" id="{BA893B6C-70B4-71CD-8E1C-3BEC331B3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5" y="859096"/>
              <a:ext cx="1113120" cy="1113120"/>
            </a:xfrm>
            <a:prstGeom prst="rect">
              <a:avLst/>
            </a:prstGeom>
          </p:spPr>
        </p:pic>
        <p:pic>
          <p:nvPicPr>
            <p:cNvPr id="37" name="Picture 36" descr="A black and white logo&#10;&#10;Description automatically generated">
              <a:extLst>
                <a:ext uri="{FF2B5EF4-FFF2-40B4-BE49-F238E27FC236}">
                  <a16:creationId xmlns:a16="http://schemas.microsoft.com/office/drawing/2014/main" id="{F9DA3FC2-7410-3BBE-D60C-9578F72EA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9983218" y="1315371"/>
              <a:ext cx="1007126" cy="30284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35ABA8-C29F-1A76-8982-61F435C888A5}"/>
                </a:ext>
              </a:extLst>
            </p:cNvPr>
            <p:cNvSpPr txBox="1"/>
            <p:nvPr/>
          </p:nvSpPr>
          <p:spPr>
            <a:xfrm>
              <a:off x="10870609" y="1310726"/>
              <a:ext cx="540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4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532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 3: </a:t>
            </a:r>
            <a:r>
              <a:rPr lang="en-CH" dirty="0">
                <a:solidFill>
                  <a:srgbClr val="FF0000"/>
                </a:solidFill>
              </a:rPr>
              <a:t>pull from remote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19CC3C8-81EE-4D80-3340-78F1A7AA1311}"/>
              </a:ext>
            </a:extLst>
          </p:cNvPr>
          <p:cNvGrpSpPr/>
          <p:nvPr/>
        </p:nvGrpSpPr>
        <p:grpSpPr>
          <a:xfrm>
            <a:off x="2707602" y="1285895"/>
            <a:ext cx="7032623" cy="5135412"/>
            <a:chOff x="5022926" y="859096"/>
            <a:chExt cx="7032623" cy="513541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DA93D89-4F5F-AE0B-01E8-77FEF9D65BD9}"/>
                </a:ext>
              </a:extLst>
            </p:cNvPr>
            <p:cNvSpPr/>
            <p:nvPr/>
          </p:nvSpPr>
          <p:spPr>
            <a:xfrm>
              <a:off x="5022926" y="2199701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1" name="Title 2">
              <a:extLst>
                <a:ext uri="{FF2B5EF4-FFF2-40B4-BE49-F238E27FC236}">
                  <a16:creationId xmlns:a16="http://schemas.microsoft.com/office/drawing/2014/main" id="{586C2C13-FC67-E263-ACE7-0B8CDD8A3ECA}"/>
                </a:ext>
              </a:extLst>
            </p:cNvPr>
            <p:cNvSpPr txBox="1">
              <a:spLocks/>
            </p:cNvSpPr>
            <p:nvPr/>
          </p:nvSpPr>
          <p:spPr>
            <a:xfrm>
              <a:off x="5967357" y="1764252"/>
              <a:ext cx="3008600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89E5389-434F-8DBF-478F-78C102F7515C}"/>
                </a:ext>
              </a:extLst>
            </p:cNvPr>
            <p:cNvSpPr/>
            <p:nvPr/>
          </p:nvSpPr>
          <p:spPr>
            <a:xfrm>
              <a:off x="10048037" y="219970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" name="Title 2">
              <a:extLst>
                <a:ext uri="{FF2B5EF4-FFF2-40B4-BE49-F238E27FC236}">
                  <a16:creationId xmlns:a16="http://schemas.microsoft.com/office/drawing/2014/main" id="{E404DE6B-C1DB-6F3F-51E0-813F9740E8C6}"/>
                </a:ext>
              </a:extLst>
            </p:cNvPr>
            <p:cNvSpPr txBox="1">
              <a:spLocks/>
            </p:cNvSpPr>
            <p:nvPr/>
          </p:nvSpPr>
          <p:spPr>
            <a:xfrm>
              <a:off x="9573181" y="1743193"/>
              <a:ext cx="2482368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59BE1D-09A0-2E75-A304-638EDDE2841D}"/>
                </a:ext>
              </a:extLst>
            </p:cNvPr>
            <p:cNvGrpSpPr/>
            <p:nvPr/>
          </p:nvGrpSpPr>
          <p:grpSpPr>
            <a:xfrm>
              <a:off x="5373532" y="2393284"/>
              <a:ext cx="1100461" cy="1685369"/>
              <a:chOff x="5373532" y="2393284"/>
              <a:chExt cx="1100461" cy="1685369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731057F8-3520-B6DF-0AF2-5ECCADCDA499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pic>
            <p:nvPicPr>
              <p:cNvPr id="55" name="Picture 54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05F8F836-CAF0-A4B6-E38B-6CE7AD26E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286943C5-E0FD-DFBA-092E-CD01F0BAC891}"/>
                </a:ext>
              </a:extLst>
            </p:cNvPr>
            <p:cNvSpPr txBox="1">
              <a:spLocks/>
            </p:cNvSpPr>
            <p:nvPr/>
          </p:nvSpPr>
          <p:spPr>
            <a:xfrm>
              <a:off x="5373532" y="2377981"/>
              <a:ext cx="1031615" cy="590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sp>
          <p:nvSpPr>
            <p:cNvPr id="17" name="Title 2">
              <a:extLst>
                <a:ext uri="{FF2B5EF4-FFF2-40B4-BE49-F238E27FC236}">
                  <a16:creationId xmlns:a16="http://schemas.microsoft.com/office/drawing/2014/main" id="{F2C614D5-8C60-75A1-4C4E-02F8DC0163BB}"/>
                </a:ext>
              </a:extLst>
            </p:cNvPr>
            <p:cNvSpPr txBox="1">
              <a:spLocks/>
            </p:cNvSpPr>
            <p:nvPr/>
          </p:nvSpPr>
          <p:spPr>
            <a:xfrm>
              <a:off x="7191220" y="2353895"/>
              <a:ext cx="1218237" cy="6463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7BF6D9D-0030-DF67-4456-27F7B06E882D}"/>
                </a:ext>
              </a:extLst>
            </p:cNvPr>
            <p:cNvGrpSpPr/>
            <p:nvPr/>
          </p:nvGrpSpPr>
          <p:grpSpPr>
            <a:xfrm>
              <a:off x="7494633" y="2958693"/>
              <a:ext cx="596439" cy="2671318"/>
              <a:chOff x="7494633" y="2958693"/>
              <a:chExt cx="596439" cy="2671318"/>
            </a:xfrm>
          </p:grpSpPr>
          <p:pic>
            <p:nvPicPr>
              <p:cNvPr id="47" name="Picture 4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E87F65F-1D89-8638-123F-296262F24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8" name="Picture 4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D37BD7C-5C61-C1AE-B011-3DBB89575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9" name="Picture 4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19B1117F-E5AB-DA94-88FD-C9E4B3931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50" name="Picture 49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DF250FC4-2F25-553F-41DD-9F5685525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180960-7A95-1E7D-7966-6131439AB4E8}"/>
                </a:ext>
              </a:extLst>
            </p:cNvPr>
            <p:cNvGrpSpPr/>
            <p:nvPr/>
          </p:nvGrpSpPr>
          <p:grpSpPr>
            <a:xfrm>
              <a:off x="10428833" y="2951867"/>
              <a:ext cx="609738" cy="2678144"/>
              <a:chOff x="10428833" y="2951867"/>
              <a:chExt cx="609738" cy="2678144"/>
            </a:xfrm>
          </p:grpSpPr>
          <p:pic>
            <p:nvPicPr>
              <p:cNvPr id="31" name="Picture 3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16E20F4-241D-997D-C6F0-0C014E7EB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833" y="2951867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2" name="Picture 3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C768072-93AF-14B3-5622-633AB6AF6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131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4" name="Picture 33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AF1B05EC-58B7-66EF-D4B7-7F46EE4C8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46" name="Picture 4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132D2CC8-B1BC-13FF-87AA-29374FE68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E130B952-8195-0F09-9D63-DA57CB2742D7}"/>
                </a:ext>
              </a:extLst>
            </p:cNvPr>
            <p:cNvSpPr/>
            <p:nvPr/>
          </p:nvSpPr>
          <p:spPr>
            <a:xfrm flipH="1">
              <a:off x="8754403" y="4329445"/>
              <a:ext cx="1218237" cy="573289"/>
            </a:xfrm>
            <a:prstGeom prst="rightArrow">
              <a:avLst>
                <a:gd name="adj1" fmla="val 50000"/>
                <a:gd name="adj2" fmla="val 3241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pull</a:t>
              </a:r>
            </a:p>
          </p:txBody>
        </p:sp>
        <p:pic>
          <p:nvPicPr>
            <p:cNvPr id="28" name="Picture 27" descr="A computer and monitor&#10;&#10;Description automatically generated">
              <a:extLst>
                <a:ext uri="{FF2B5EF4-FFF2-40B4-BE49-F238E27FC236}">
                  <a16:creationId xmlns:a16="http://schemas.microsoft.com/office/drawing/2014/main" id="{F4FE46E5-1BCE-4234-3347-4FE2AA8B0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5" y="859096"/>
              <a:ext cx="1113120" cy="1113120"/>
            </a:xfrm>
            <a:prstGeom prst="rect">
              <a:avLst/>
            </a:prstGeom>
          </p:spPr>
        </p:pic>
        <p:pic>
          <p:nvPicPr>
            <p:cNvPr id="29" name="Picture 28" descr="A black and white logo&#10;&#10;Description automatically generated">
              <a:extLst>
                <a:ext uri="{FF2B5EF4-FFF2-40B4-BE49-F238E27FC236}">
                  <a16:creationId xmlns:a16="http://schemas.microsoft.com/office/drawing/2014/main" id="{A7C0C0CD-4A98-C429-CB0E-ADAC61C71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9983218" y="1315371"/>
              <a:ext cx="1007126" cy="30284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836CC2-B48C-6DB5-C722-5C51D5406A7B}"/>
                </a:ext>
              </a:extLst>
            </p:cNvPr>
            <p:cNvSpPr txBox="1"/>
            <p:nvPr/>
          </p:nvSpPr>
          <p:spPr>
            <a:xfrm>
              <a:off x="10870609" y="1310726"/>
              <a:ext cx="540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4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024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Sequence 4: </a:t>
            </a:r>
            <a:r>
              <a:rPr lang="en-CH" dirty="0">
                <a:solidFill>
                  <a:srgbClr val="FF0000"/>
                </a:solidFill>
              </a:rPr>
              <a:t>add a new collaborator</a:t>
            </a:r>
            <a:r>
              <a:rPr lang="en-CH" dirty="0"/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2AF04B5-9C49-9487-88A2-490F6914EFDD}"/>
              </a:ext>
            </a:extLst>
          </p:cNvPr>
          <p:cNvGrpSpPr/>
          <p:nvPr/>
        </p:nvGrpSpPr>
        <p:grpSpPr>
          <a:xfrm>
            <a:off x="42040" y="983970"/>
            <a:ext cx="12110146" cy="5162910"/>
            <a:chOff x="42040" y="983970"/>
            <a:chExt cx="12110146" cy="51629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E73B6F9-EF58-81E6-1B7C-BE8B9B903755}"/>
                </a:ext>
              </a:extLst>
            </p:cNvPr>
            <p:cNvGrpSpPr/>
            <p:nvPr/>
          </p:nvGrpSpPr>
          <p:grpSpPr>
            <a:xfrm>
              <a:off x="6451255" y="3657736"/>
              <a:ext cx="1474862" cy="1397370"/>
              <a:chOff x="6451255" y="3657736"/>
              <a:chExt cx="1474862" cy="1397370"/>
            </a:xfrm>
          </p:grpSpPr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8F67D67C-4A9A-39D5-0500-B380F640A878}"/>
                  </a:ext>
                </a:extLst>
              </p:cNvPr>
              <p:cNvSpPr/>
              <p:nvPr/>
            </p:nvSpPr>
            <p:spPr>
              <a:xfrm flipH="1">
                <a:off x="6451255" y="3657736"/>
                <a:ext cx="1410520" cy="573289"/>
              </a:xfrm>
              <a:prstGeom prst="rightArrow">
                <a:avLst>
                  <a:gd name="adj1" fmla="val 50000"/>
                  <a:gd name="adj2" fmla="val 34372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push </a:t>
                </a:r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5BCDADD3-5A42-2E9E-0957-362D8839E190}"/>
                  </a:ext>
                </a:extLst>
              </p:cNvPr>
              <p:cNvSpPr/>
              <p:nvPr/>
            </p:nvSpPr>
            <p:spPr>
              <a:xfrm>
                <a:off x="6546407" y="4481817"/>
                <a:ext cx="1379710" cy="573289"/>
              </a:xfrm>
              <a:prstGeom prst="rightArrow">
                <a:avLst>
                  <a:gd name="adj1" fmla="val 50000"/>
                  <a:gd name="adj2" fmla="val 32419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pull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899309-70EA-7672-6552-10F1B2437E79}"/>
                </a:ext>
              </a:extLst>
            </p:cNvPr>
            <p:cNvGrpSpPr/>
            <p:nvPr/>
          </p:nvGrpSpPr>
          <p:grpSpPr>
            <a:xfrm>
              <a:off x="42040" y="983970"/>
              <a:ext cx="12110146" cy="5162910"/>
              <a:chOff x="42040" y="983970"/>
              <a:chExt cx="12110146" cy="516291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9FB9928-C6F9-BCBE-0D78-D230E91130B6}"/>
                  </a:ext>
                </a:extLst>
              </p:cNvPr>
              <p:cNvGrpSpPr/>
              <p:nvPr/>
            </p:nvGrpSpPr>
            <p:grpSpPr>
              <a:xfrm>
                <a:off x="42040" y="983970"/>
                <a:ext cx="7032623" cy="5135412"/>
                <a:chOff x="5022926" y="859096"/>
                <a:chExt cx="7032623" cy="5135412"/>
              </a:xfrm>
            </p:grpSpPr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A5F2917-E590-443A-3534-BE78517930DC}"/>
                    </a:ext>
                  </a:extLst>
                </p:cNvPr>
                <p:cNvSpPr/>
                <p:nvPr/>
              </p:nvSpPr>
              <p:spPr>
                <a:xfrm>
                  <a:off x="5022926" y="2199701"/>
                  <a:ext cx="3731479" cy="3794807"/>
                </a:xfrm>
                <a:prstGeom prst="roundRect">
                  <a:avLst>
                    <a:gd name="adj" fmla="val 3092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11" name="Title 2">
                  <a:extLst>
                    <a:ext uri="{FF2B5EF4-FFF2-40B4-BE49-F238E27FC236}">
                      <a16:creationId xmlns:a16="http://schemas.microsoft.com/office/drawing/2014/main" id="{981C0E27-E9CB-7524-E3F3-B0F6A9A9C5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67357" y="1764252"/>
                  <a:ext cx="3008600" cy="5355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CH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Local Repo</a:t>
                  </a:r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7A94DF5-17D0-2838-3B7F-555F397E3B00}"/>
                    </a:ext>
                  </a:extLst>
                </p:cNvPr>
                <p:cNvSpPr/>
                <p:nvPr/>
              </p:nvSpPr>
              <p:spPr>
                <a:xfrm>
                  <a:off x="10048037" y="2199701"/>
                  <a:ext cx="1332482" cy="3794807"/>
                </a:xfrm>
                <a:prstGeom prst="roundRect">
                  <a:avLst>
                    <a:gd name="adj" fmla="val 4789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13" name="Title 2">
                  <a:extLst>
                    <a:ext uri="{FF2B5EF4-FFF2-40B4-BE49-F238E27FC236}">
                      <a16:creationId xmlns:a16="http://schemas.microsoft.com/office/drawing/2014/main" id="{FF49F300-62EA-2209-D879-0ABEF4A331C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573181" y="1743193"/>
                  <a:ext cx="2482368" cy="5355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CH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Remote Repo</a:t>
                  </a: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B9E8895B-F963-E48E-E67D-34278B85D31D}"/>
                    </a:ext>
                  </a:extLst>
                </p:cNvPr>
                <p:cNvGrpSpPr/>
                <p:nvPr/>
              </p:nvGrpSpPr>
              <p:grpSpPr>
                <a:xfrm>
                  <a:off x="5373532" y="2393284"/>
                  <a:ext cx="1100461" cy="1685369"/>
                  <a:chOff x="5373532" y="2393284"/>
                  <a:chExt cx="1100461" cy="1685369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F753684D-C47C-97EA-FDAD-4583EAEA9B80}"/>
                      </a:ext>
                    </a:extLst>
                  </p:cNvPr>
                  <p:cNvSpPr/>
                  <p:nvPr/>
                </p:nvSpPr>
                <p:spPr>
                  <a:xfrm>
                    <a:off x="5373532" y="2393284"/>
                    <a:ext cx="1100461" cy="1685369"/>
                  </a:xfrm>
                  <a:prstGeom prst="roundRect">
                    <a:avLst>
                      <a:gd name="adj" fmla="val 4789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 dirty="0"/>
                  </a:p>
                </p:txBody>
              </p:sp>
              <p:pic>
                <p:nvPicPr>
                  <p:cNvPr id="34" name="Picture 33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3D1FC547-35EF-7DD4-2398-F966472FC0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94808" y="2967103"/>
                    <a:ext cx="589062" cy="5904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" name="Title 2">
                  <a:extLst>
                    <a:ext uri="{FF2B5EF4-FFF2-40B4-BE49-F238E27FC236}">
                      <a16:creationId xmlns:a16="http://schemas.microsoft.com/office/drawing/2014/main" id="{A124489C-3FAD-18CC-CAA6-014D2904721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73532" y="2377981"/>
                  <a:ext cx="1031615" cy="5909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pPr algn="ctr"/>
                  <a:r>
                    <a:rPr lang="en-GB" sz="1800" dirty="0"/>
                    <a:t>W</a:t>
                  </a:r>
                  <a:r>
                    <a:rPr lang="en-CH" sz="1800" dirty="0"/>
                    <a:t>orking </a:t>
                  </a:r>
                </a:p>
                <a:p>
                  <a:pPr algn="ctr"/>
                  <a:r>
                    <a:rPr lang="en-CH" sz="1800" dirty="0"/>
                    <a:t>Copy</a:t>
                  </a:r>
                </a:p>
              </p:txBody>
            </p:sp>
            <p:sp>
              <p:nvSpPr>
                <p:cNvPr id="16" name="Title 2">
                  <a:extLst>
                    <a:ext uri="{FF2B5EF4-FFF2-40B4-BE49-F238E27FC236}">
                      <a16:creationId xmlns:a16="http://schemas.microsoft.com/office/drawing/2014/main" id="{B52C4CC7-22D5-C7BC-8C3B-08B2B39295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91220" y="2353895"/>
                  <a:ext cx="1218237" cy="64633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pPr algn="ctr"/>
                  <a:r>
                    <a:rPr lang="en-CH" sz="2000" dirty="0"/>
                    <a:t>.git Directory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88704F3-A243-9C2E-DA4C-2109BB44F72A}"/>
                    </a:ext>
                  </a:extLst>
                </p:cNvPr>
                <p:cNvGrpSpPr/>
                <p:nvPr/>
              </p:nvGrpSpPr>
              <p:grpSpPr>
                <a:xfrm>
                  <a:off x="7494633" y="2958693"/>
                  <a:ext cx="596439" cy="2671318"/>
                  <a:chOff x="7494633" y="2958693"/>
                  <a:chExt cx="596439" cy="2671318"/>
                </a:xfrm>
              </p:grpSpPr>
              <p:pic>
                <p:nvPicPr>
                  <p:cNvPr id="29" name="Picture 28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B8F388B9-0617-C728-E38A-269EB637B0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4633" y="2958693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30" name="Picture 29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952268A7-70E4-5E15-CD6A-03EF1CD084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4633" y="3646413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EB51BD98-5D39-D987-8BF3-A98217E9D7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02010" y="4329445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8A1D901D-676D-92B8-279C-2DF532BEEF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2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02010" y="5039529"/>
                    <a:ext cx="589062" cy="59048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17D397D-1134-FDB1-E1AD-D721279365B3}"/>
                    </a:ext>
                  </a:extLst>
                </p:cNvPr>
                <p:cNvGrpSpPr/>
                <p:nvPr/>
              </p:nvGrpSpPr>
              <p:grpSpPr>
                <a:xfrm>
                  <a:off x="10428833" y="2951867"/>
                  <a:ext cx="609738" cy="2678144"/>
                  <a:chOff x="10428833" y="2951867"/>
                  <a:chExt cx="609738" cy="2678144"/>
                </a:xfrm>
              </p:grpSpPr>
              <p:pic>
                <p:nvPicPr>
                  <p:cNvPr id="25" name="Picture 24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BF9CEA3A-E14C-F05A-4394-215F99ED4E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28833" y="2951867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D6C4947B-404B-08D4-D79B-1A09CE767A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42131" y="3646413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28D02EC9-3D9E-FF18-D584-B0FC04CB98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49509" y="4329445"/>
                    <a:ext cx="589062" cy="590482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 descr="A grey paper with a green symbol on it&#10;&#10;Description automatically generated">
                    <a:extLst>
                      <a:ext uri="{FF2B5EF4-FFF2-40B4-BE49-F238E27FC236}">
                        <a16:creationId xmlns:a16="http://schemas.microsoft.com/office/drawing/2014/main" id="{95E6BD65-E75C-3EE5-F848-CAED868D63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alphaModFix amt="2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49509" y="5039529"/>
                    <a:ext cx="589062" cy="5904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" name="Right Arrow 18">
                  <a:extLst>
                    <a:ext uri="{FF2B5EF4-FFF2-40B4-BE49-F238E27FC236}">
                      <a16:creationId xmlns:a16="http://schemas.microsoft.com/office/drawing/2014/main" id="{B6D42D68-D086-2794-8886-19E9D309FC8B}"/>
                    </a:ext>
                  </a:extLst>
                </p:cNvPr>
                <p:cNvSpPr/>
                <p:nvPr/>
              </p:nvSpPr>
              <p:spPr>
                <a:xfrm>
                  <a:off x="8811215" y="3505364"/>
                  <a:ext cx="1245441" cy="573289"/>
                </a:xfrm>
                <a:prstGeom prst="rightArrow">
                  <a:avLst>
                    <a:gd name="adj1" fmla="val 50000"/>
                    <a:gd name="adj2" fmla="val 34372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H" dirty="0"/>
                    <a:t>push </a:t>
                  </a:r>
                </a:p>
              </p:txBody>
            </p:sp>
            <p:sp>
              <p:nvSpPr>
                <p:cNvPr id="20" name="Right Arrow 19">
                  <a:extLst>
                    <a:ext uri="{FF2B5EF4-FFF2-40B4-BE49-F238E27FC236}">
                      <a16:creationId xmlns:a16="http://schemas.microsoft.com/office/drawing/2014/main" id="{074AD279-27A5-7994-C2E2-61BF3C477A45}"/>
                    </a:ext>
                  </a:extLst>
                </p:cNvPr>
                <p:cNvSpPr/>
                <p:nvPr/>
              </p:nvSpPr>
              <p:spPr>
                <a:xfrm flipH="1">
                  <a:off x="8754403" y="4329445"/>
                  <a:ext cx="1218237" cy="573289"/>
                </a:xfrm>
                <a:prstGeom prst="rightArrow">
                  <a:avLst>
                    <a:gd name="adj1" fmla="val 50000"/>
                    <a:gd name="adj2" fmla="val 32419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H" dirty="0"/>
                    <a:t>pull</a:t>
                  </a:r>
                </a:p>
              </p:txBody>
            </p:sp>
            <p:sp>
              <p:nvSpPr>
                <p:cNvPr id="21" name="Right Arrow 20">
                  <a:extLst>
                    <a:ext uri="{FF2B5EF4-FFF2-40B4-BE49-F238E27FC236}">
                      <a16:creationId xmlns:a16="http://schemas.microsoft.com/office/drawing/2014/main" id="{60DBD9B1-5436-391D-FB1A-8449311CDECD}"/>
                    </a:ext>
                  </a:extLst>
                </p:cNvPr>
                <p:cNvSpPr/>
                <p:nvPr/>
              </p:nvSpPr>
              <p:spPr>
                <a:xfrm>
                  <a:off x="6337498" y="2990619"/>
                  <a:ext cx="1070094" cy="57328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H" dirty="0"/>
                    <a:t>commit </a:t>
                  </a:r>
                </a:p>
              </p:txBody>
            </p:sp>
            <p:pic>
              <p:nvPicPr>
                <p:cNvPr id="22" name="Picture 21" descr="A computer and monitor&#10;&#10;Description automatically generated">
                  <a:extLst>
                    <a:ext uri="{FF2B5EF4-FFF2-40B4-BE49-F238E27FC236}">
                      <a16:creationId xmlns:a16="http://schemas.microsoft.com/office/drawing/2014/main" id="{37EE45D2-E9A8-5870-A51A-F741C2907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5985" y="859096"/>
                  <a:ext cx="1113120" cy="111312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black and white logo&#10;&#10;Description automatically generated">
                  <a:extLst>
                    <a:ext uri="{FF2B5EF4-FFF2-40B4-BE49-F238E27FC236}">
                      <a16:creationId xmlns:a16="http://schemas.microsoft.com/office/drawing/2014/main" id="{30D81D3D-CFF7-A700-D858-B5B9D48AF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229" t="19036" r="9131" b="15171"/>
                <a:stretch/>
              </p:blipFill>
              <p:spPr>
                <a:xfrm>
                  <a:off x="9983218" y="1315371"/>
                  <a:ext cx="1007126" cy="302848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EF0B9F7-9FA2-5B53-7FEF-13D8BC4EA7FA}"/>
                    </a:ext>
                  </a:extLst>
                </p:cNvPr>
                <p:cNvSpPr txBox="1"/>
                <p:nvPr/>
              </p:nvSpPr>
              <p:spPr>
                <a:xfrm>
                  <a:off x="10870609" y="1310726"/>
                  <a:ext cx="5406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CH" sz="1400" dirty="0">
                      <a:solidFill>
                        <a:srgbClr val="202934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.com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91DB1AD-07EE-6E3A-33C6-B88D67A326F2}"/>
                  </a:ext>
                </a:extLst>
              </p:cNvPr>
              <p:cNvGrpSpPr/>
              <p:nvPr/>
            </p:nvGrpSpPr>
            <p:grpSpPr>
              <a:xfrm>
                <a:off x="7926115" y="988606"/>
                <a:ext cx="4226071" cy="5158274"/>
                <a:chOff x="7926115" y="988606"/>
                <a:chExt cx="4226071" cy="5158274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037FC17D-7D3E-5B11-F603-B4F020220361}"/>
                    </a:ext>
                  </a:extLst>
                </p:cNvPr>
                <p:cNvSpPr/>
                <p:nvPr/>
              </p:nvSpPr>
              <p:spPr>
                <a:xfrm flipH="1">
                  <a:off x="7926115" y="2352073"/>
                  <a:ext cx="4226071" cy="3794807"/>
                </a:xfrm>
                <a:prstGeom prst="roundRect">
                  <a:avLst>
                    <a:gd name="adj" fmla="val 3092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7" name="Title 2">
                  <a:extLst>
                    <a:ext uri="{FF2B5EF4-FFF2-40B4-BE49-F238E27FC236}">
                      <a16:creationId xmlns:a16="http://schemas.microsoft.com/office/drawing/2014/main" id="{14B74ABD-74B9-2CAA-158F-C4CBA92A5F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H="1">
                  <a:off x="8562965" y="1919437"/>
                  <a:ext cx="2941540" cy="48778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r>
                    <a:rPr lang="en-CH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Bob’s local repo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31B31518-5F28-6897-6A18-3B7C71F11910}"/>
                    </a:ext>
                  </a:extLst>
                </p:cNvPr>
                <p:cNvSpPr/>
                <p:nvPr/>
              </p:nvSpPr>
              <p:spPr>
                <a:xfrm flipH="1">
                  <a:off x="10508786" y="2545656"/>
                  <a:ext cx="1246322" cy="1685369"/>
                </a:xfrm>
                <a:prstGeom prst="roundRect">
                  <a:avLst>
                    <a:gd name="adj" fmla="val 478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dirty="0"/>
                </a:p>
              </p:txBody>
            </p:sp>
            <p:sp>
              <p:nvSpPr>
                <p:cNvPr id="39" name="Title 2">
                  <a:extLst>
                    <a:ext uri="{FF2B5EF4-FFF2-40B4-BE49-F238E27FC236}">
                      <a16:creationId xmlns:a16="http://schemas.microsoft.com/office/drawing/2014/main" id="{64E63B5D-190B-3D86-23A1-E73E149D027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H="1">
                  <a:off x="8316783" y="2556333"/>
                  <a:ext cx="1379710" cy="54619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pPr algn="ctr"/>
                  <a:r>
                    <a:rPr lang="en-CH" sz="2000" dirty="0"/>
                    <a:t>.git directory</a:t>
                  </a:r>
                </a:p>
              </p:txBody>
            </p:sp>
            <p:sp>
              <p:nvSpPr>
                <p:cNvPr id="40" name="Title 2">
                  <a:extLst>
                    <a:ext uri="{FF2B5EF4-FFF2-40B4-BE49-F238E27FC236}">
                      <a16:creationId xmlns:a16="http://schemas.microsoft.com/office/drawing/2014/main" id="{AFF3B2A0-FBEC-F4A7-F490-658978D8B4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H="1">
                  <a:off x="10586756" y="2576129"/>
                  <a:ext cx="1168352" cy="49937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sp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200" b="1" kern="1200">
                      <a:solidFill>
                        <a:srgbClr val="202934"/>
                      </a:solidFill>
                      <a:latin typeface="Calibri" panose="020F0502020204030204" pitchFamily="34" charset="0"/>
                      <a:ea typeface="Tahoma" panose="020B0604030504040204" pitchFamily="34" charset="0"/>
                      <a:cs typeface="Calibri" panose="020F0502020204030204" pitchFamily="34" charset="0"/>
                    </a:defRPr>
                  </a:lvl1pPr>
                </a:lstStyle>
                <a:p>
                  <a:pPr algn="ctr"/>
                  <a:r>
                    <a:rPr lang="en-GB" sz="1800" dirty="0"/>
                    <a:t>W</a:t>
                  </a:r>
                  <a:r>
                    <a:rPr lang="en-CH" sz="1800" dirty="0"/>
                    <a:t>orking </a:t>
                  </a:r>
                </a:p>
                <a:p>
                  <a:pPr algn="ctr"/>
                  <a:r>
                    <a:rPr lang="en-CH" sz="1800" dirty="0"/>
                    <a:t>copy</a:t>
                  </a:r>
                </a:p>
              </p:txBody>
            </p:sp>
            <p:pic>
              <p:nvPicPr>
                <p:cNvPr id="41" name="Picture 40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7770F67C-39F4-56EE-3EBF-B8E02170DD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0837364" y="3119475"/>
                  <a:ext cx="667140" cy="590482"/>
                </a:xfrm>
                <a:prstGeom prst="rect">
                  <a:avLst/>
                </a:prstGeom>
              </p:spPr>
            </p:pic>
            <p:pic>
              <p:nvPicPr>
                <p:cNvPr id="42" name="Picture 41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39881A86-758B-9931-7B4B-CB99D282C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685725" y="3111064"/>
                  <a:ext cx="667140" cy="590482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CDDB5371-F872-C84C-7C68-2FA1ED96D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685725" y="3798785"/>
                  <a:ext cx="667140" cy="590482"/>
                </a:xfrm>
                <a:prstGeom prst="rect">
                  <a:avLst/>
                </a:prstGeom>
              </p:spPr>
            </p:pic>
            <p:pic>
              <p:nvPicPr>
                <p:cNvPr id="44" name="Picture 43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25126470-B1F7-9401-47C9-00F4E4FBFD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3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677369" y="4481817"/>
                  <a:ext cx="667140" cy="590482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grey paper with a green symbol on it&#10;&#10;Description automatically generated">
                  <a:extLst>
                    <a:ext uri="{FF2B5EF4-FFF2-40B4-BE49-F238E27FC236}">
                      <a16:creationId xmlns:a16="http://schemas.microsoft.com/office/drawing/2014/main" id="{7CBF0DFD-8DCA-ADC6-3AEC-2499CF612C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2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677369" y="5191901"/>
                  <a:ext cx="667140" cy="590482"/>
                </a:xfrm>
                <a:prstGeom prst="rect">
                  <a:avLst/>
                </a:prstGeom>
              </p:spPr>
            </p:pic>
            <p:sp>
              <p:nvSpPr>
                <p:cNvPr id="46" name="Right Arrow 45">
                  <a:extLst>
                    <a:ext uri="{FF2B5EF4-FFF2-40B4-BE49-F238E27FC236}">
                      <a16:creationId xmlns:a16="http://schemas.microsoft.com/office/drawing/2014/main" id="{E25AF05B-06EA-3FE3-9BA7-1CBD942B2C7A}"/>
                    </a:ext>
                  </a:extLst>
                </p:cNvPr>
                <p:cNvSpPr/>
                <p:nvPr/>
              </p:nvSpPr>
              <p:spPr>
                <a:xfrm flipH="1">
                  <a:off x="9451441" y="3142990"/>
                  <a:ext cx="1211931" cy="57328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H" dirty="0"/>
                    <a:t>commit </a:t>
                  </a:r>
                </a:p>
              </p:txBody>
            </p:sp>
            <p:pic>
              <p:nvPicPr>
                <p:cNvPr id="47" name="Picture 46" descr="A computer and monitor&#10;&#10;Description automatically generated">
                  <a:extLst>
                    <a:ext uri="{FF2B5EF4-FFF2-40B4-BE49-F238E27FC236}">
                      <a16:creationId xmlns:a16="http://schemas.microsoft.com/office/drawing/2014/main" id="{F973FAA5-A673-9F90-4468-6A1BC7862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88319" y="988606"/>
                  <a:ext cx="1113120" cy="111312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4F43D1-74FA-7E91-57F0-2FACF34B5E7F}"/>
              </a:ext>
            </a:extLst>
          </p:cNvPr>
          <p:cNvGrpSpPr/>
          <p:nvPr/>
        </p:nvGrpSpPr>
        <p:grpSpPr>
          <a:xfrm>
            <a:off x="6483662" y="2347550"/>
            <a:ext cx="1575936" cy="1433846"/>
            <a:chOff x="6483662" y="2347550"/>
            <a:chExt cx="1575936" cy="1433846"/>
          </a:xfrm>
        </p:grpSpPr>
        <p:pic>
          <p:nvPicPr>
            <p:cNvPr id="51" name="Graphic 50" descr="Old Key with solid fill">
              <a:extLst>
                <a:ext uri="{FF2B5EF4-FFF2-40B4-BE49-F238E27FC236}">
                  <a16:creationId xmlns:a16="http://schemas.microsoft.com/office/drawing/2014/main" id="{159065E6-2104-DFF2-C1E3-A2FD510CD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85453" y="2866996"/>
              <a:ext cx="914400" cy="9144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2109E5F-8382-25A9-F910-FCB8A9156798}"/>
                </a:ext>
              </a:extLst>
            </p:cNvPr>
            <p:cNvSpPr txBox="1"/>
            <p:nvPr/>
          </p:nvSpPr>
          <p:spPr>
            <a:xfrm>
              <a:off x="6483662" y="2347550"/>
              <a:ext cx="1575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 a new collaborator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73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</a:t>
            </a:r>
            <a:r>
              <a:rPr lang="en-CH"/>
              <a:t>Sequence </a:t>
            </a:r>
            <a:r>
              <a:rPr lang="en-US" dirty="0"/>
              <a:t>5</a:t>
            </a:r>
            <a:r>
              <a:rPr lang="en-CH"/>
              <a:t>: </a:t>
            </a:r>
            <a:r>
              <a:rPr lang="en-CH" dirty="0">
                <a:solidFill>
                  <a:srgbClr val="FF0000"/>
                </a:solidFill>
              </a:rPr>
              <a:t>access old versions of your file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81541" y="799101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>
            <a:extLst>
              <a:ext uri="{FF2B5EF4-FFF2-40B4-BE49-F238E27FC236}">
                <a16:creationId xmlns:a16="http://schemas.microsoft.com/office/drawing/2014/main" id="{3C35F115-CD32-2DBC-BC33-232758440593}"/>
              </a:ext>
            </a:extLst>
          </p:cNvPr>
          <p:cNvSpPr/>
          <p:nvPr/>
        </p:nvSpPr>
        <p:spPr>
          <a:xfrm flipH="1">
            <a:off x="6452345" y="3661901"/>
            <a:ext cx="1410520" cy="573289"/>
          </a:xfrm>
          <a:prstGeom prst="rightArrow">
            <a:avLst>
              <a:gd name="adj1" fmla="val 50000"/>
              <a:gd name="adj2" fmla="val 343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push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4D1B333-B85D-42D2-8127-BCB1B2AADEE6}"/>
              </a:ext>
            </a:extLst>
          </p:cNvPr>
          <p:cNvSpPr/>
          <p:nvPr/>
        </p:nvSpPr>
        <p:spPr>
          <a:xfrm>
            <a:off x="6547497" y="4485982"/>
            <a:ext cx="1379710" cy="573289"/>
          </a:xfrm>
          <a:prstGeom prst="rightArrow">
            <a:avLst>
              <a:gd name="adj1" fmla="val 50000"/>
              <a:gd name="adj2" fmla="val 324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CE7B6E-391A-64BF-D7B6-90461469D042}"/>
              </a:ext>
            </a:extLst>
          </p:cNvPr>
          <p:cNvGrpSpPr/>
          <p:nvPr/>
        </p:nvGrpSpPr>
        <p:grpSpPr>
          <a:xfrm>
            <a:off x="43130" y="988135"/>
            <a:ext cx="7032623" cy="5135412"/>
            <a:chOff x="5022926" y="859096"/>
            <a:chExt cx="7032623" cy="513541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5255A7A-0D3A-B699-8A11-C9DFCA8DC53A}"/>
                </a:ext>
              </a:extLst>
            </p:cNvPr>
            <p:cNvSpPr/>
            <p:nvPr/>
          </p:nvSpPr>
          <p:spPr>
            <a:xfrm>
              <a:off x="5022926" y="2199701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1" name="Title 2">
              <a:extLst>
                <a:ext uri="{FF2B5EF4-FFF2-40B4-BE49-F238E27FC236}">
                  <a16:creationId xmlns:a16="http://schemas.microsoft.com/office/drawing/2014/main" id="{5473670A-51C3-A9AC-190A-0B72588503DD}"/>
                </a:ext>
              </a:extLst>
            </p:cNvPr>
            <p:cNvSpPr txBox="1">
              <a:spLocks/>
            </p:cNvSpPr>
            <p:nvPr/>
          </p:nvSpPr>
          <p:spPr>
            <a:xfrm>
              <a:off x="5967357" y="1764252"/>
              <a:ext cx="3008600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3715ADA-3668-FFCD-0D7C-FAE8C4757D7B}"/>
                </a:ext>
              </a:extLst>
            </p:cNvPr>
            <p:cNvSpPr/>
            <p:nvPr/>
          </p:nvSpPr>
          <p:spPr>
            <a:xfrm>
              <a:off x="10048037" y="219970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" name="Title 2">
              <a:extLst>
                <a:ext uri="{FF2B5EF4-FFF2-40B4-BE49-F238E27FC236}">
                  <a16:creationId xmlns:a16="http://schemas.microsoft.com/office/drawing/2014/main" id="{8ECE0DFB-AE5B-A802-0AD8-D0895E912A0D}"/>
                </a:ext>
              </a:extLst>
            </p:cNvPr>
            <p:cNvSpPr txBox="1">
              <a:spLocks/>
            </p:cNvSpPr>
            <p:nvPr/>
          </p:nvSpPr>
          <p:spPr>
            <a:xfrm>
              <a:off x="9573181" y="1743193"/>
              <a:ext cx="2482368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52E18A7-06BE-1D70-52C7-1980D0729CD0}"/>
                </a:ext>
              </a:extLst>
            </p:cNvPr>
            <p:cNvGrpSpPr/>
            <p:nvPr/>
          </p:nvGrpSpPr>
          <p:grpSpPr>
            <a:xfrm>
              <a:off x="5373532" y="2393284"/>
              <a:ext cx="1100461" cy="1685369"/>
              <a:chOff x="5373532" y="2393284"/>
              <a:chExt cx="1100461" cy="1685369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9C3BD188-1742-AE4A-5F11-1D8269236307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pic>
            <p:nvPicPr>
              <p:cNvPr id="34" name="Picture 33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150C9703-3AEA-8A56-5B98-820831541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E682933B-B6DB-ADE6-C1D6-7B7A267E62B4}"/>
                </a:ext>
              </a:extLst>
            </p:cNvPr>
            <p:cNvSpPr txBox="1">
              <a:spLocks/>
            </p:cNvSpPr>
            <p:nvPr/>
          </p:nvSpPr>
          <p:spPr>
            <a:xfrm>
              <a:off x="5373532" y="2377981"/>
              <a:ext cx="1031615" cy="590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sp>
          <p:nvSpPr>
            <p:cNvPr id="16" name="Title 2">
              <a:extLst>
                <a:ext uri="{FF2B5EF4-FFF2-40B4-BE49-F238E27FC236}">
                  <a16:creationId xmlns:a16="http://schemas.microsoft.com/office/drawing/2014/main" id="{015E6B74-83D9-2827-38B2-4BF6634F1D13}"/>
                </a:ext>
              </a:extLst>
            </p:cNvPr>
            <p:cNvSpPr txBox="1">
              <a:spLocks/>
            </p:cNvSpPr>
            <p:nvPr/>
          </p:nvSpPr>
          <p:spPr>
            <a:xfrm>
              <a:off x="7191220" y="2353895"/>
              <a:ext cx="1218237" cy="6463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163270-5C86-046D-1225-BAAFB39F5E64}"/>
                </a:ext>
              </a:extLst>
            </p:cNvPr>
            <p:cNvGrpSpPr/>
            <p:nvPr/>
          </p:nvGrpSpPr>
          <p:grpSpPr>
            <a:xfrm>
              <a:off x="7494633" y="2958693"/>
              <a:ext cx="596439" cy="2671318"/>
              <a:chOff x="7494633" y="2958693"/>
              <a:chExt cx="596439" cy="2671318"/>
            </a:xfrm>
          </p:grpSpPr>
          <p:pic>
            <p:nvPicPr>
              <p:cNvPr id="29" name="Picture 2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00E6D8D1-9046-A0A6-1A6D-58350EF5A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0" name="Picture 29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B634EFA6-C30D-B88C-CE61-66DC80340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1" name="Picture 3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75B475B-4C42-A9BB-4D76-5FE7167EA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2" name="Picture 3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4564C30E-7929-34E9-D83C-B2AFE9E62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540C03-DF13-D879-CC49-5FC657A19106}"/>
                </a:ext>
              </a:extLst>
            </p:cNvPr>
            <p:cNvGrpSpPr/>
            <p:nvPr/>
          </p:nvGrpSpPr>
          <p:grpSpPr>
            <a:xfrm>
              <a:off x="10428833" y="2951867"/>
              <a:ext cx="609738" cy="2678144"/>
              <a:chOff x="10428833" y="2951867"/>
              <a:chExt cx="609738" cy="2678144"/>
            </a:xfrm>
          </p:grpSpPr>
          <p:pic>
            <p:nvPicPr>
              <p:cNvPr id="25" name="Picture 24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B20FDD2E-F345-7077-4312-C17924363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833" y="2951867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6" name="Picture 2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7DB03C9-52A3-A8B5-926D-B471CA76F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131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7" name="Picture 2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BE50DE60-43D9-C416-E9B3-84747B2FF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8" name="Picture 2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D1B5D5C1-3DB2-C6E2-AD0B-23F2B12EED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EDD8A110-833A-9D14-393F-666B1440AE13}"/>
                </a:ext>
              </a:extLst>
            </p:cNvPr>
            <p:cNvSpPr/>
            <p:nvPr/>
          </p:nvSpPr>
          <p:spPr>
            <a:xfrm>
              <a:off x="8811215" y="3505364"/>
              <a:ext cx="1245441" cy="573289"/>
            </a:xfrm>
            <a:prstGeom prst="rightArrow">
              <a:avLst>
                <a:gd name="adj1" fmla="val 50000"/>
                <a:gd name="adj2" fmla="val 3437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push 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DDE5A329-DC47-6B6B-8244-C736C53EB0E0}"/>
                </a:ext>
              </a:extLst>
            </p:cNvPr>
            <p:cNvSpPr/>
            <p:nvPr/>
          </p:nvSpPr>
          <p:spPr>
            <a:xfrm flipH="1">
              <a:off x="8754403" y="4329445"/>
              <a:ext cx="1218237" cy="573289"/>
            </a:xfrm>
            <a:prstGeom prst="rightArrow">
              <a:avLst>
                <a:gd name="adj1" fmla="val 50000"/>
                <a:gd name="adj2" fmla="val 3241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pull</a:t>
              </a: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77165B53-7251-EC69-C278-C3C5729D9A4F}"/>
                </a:ext>
              </a:extLst>
            </p:cNvPr>
            <p:cNvSpPr/>
            <p:nvPr/>
          </p:nvSpPr>
          <p:spPr>
            <a:xfrm>
              <a:off x="6337498" y="2990619"/>
              <a:ext cx="1070094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22" name="Picture 21" descr="A computer and monitor&#10;&#10;Description automatically generated">
              <a:extLst>
                <a:ext uri="{FF2B5EF4-FFF2-40B4-BE49-F238E27FC236}">
                  <a16:creationId xmlns:a16="http://schemas.microsoft.com/office/drawing/2014/main" id="{BE86F2C6-B784-CFC6-2B6A-375CD4ADF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5" y="859096"/>
              <a:ext cx="1113120" cy="1113120"/>
            </a:xfrm>
            <a:prstGeom prst="rect">
              <a:avLst/>
            </a:prstGeom>
          </p:spPr>
        </p:pic>
        <p:pic>
          <p:nvPicPr>
            <p:cNvPr id="23" name="Picture 22" descr="A black and white logo&#10;&#10;Description automatically generated">
              <a:extLst>
                <a:ext uri="{FF2B5EF4-FFF2-40B4-BE49-F238E27FC236}">
                  <a16:creationId xmlns:a16="http://schemas.microsoft.com/office/drawing/2014/main" id="{A9C7C249-DEF0-0CC3-F553-1F27AEF46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9983218" y="1315371"/>
              <a:ext cx="1007126" cy="30284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56E1DA-C4C6-5227-4B40-184C658E5C0F}"/>
                </a:ext>
              </a:extLst>
            </p:cNvPr>
            <p:cNvSpPr txBox="1"/>
            <p:nvPr/>
          </p:nvSpPr>
          <p:spPr>
            <a:xfrm>
              <a:off x="10870609" y="1310726"/>
              <a:ext cx="540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4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3A3C30-1C9B-A5BE-764A-18690474B5C9}"/>
              </a:ext>
            </a:extLst>
          </p:cNvPr>
          <p:cNvGrpSpPr/>
          <p:nvPr/>
        </p:nvGrpSpPr>
        <p:grpSpPr>
          <a:xfrm>
            <a:off x="7927205" y="992771"/>
            <a:ext cx="4226071" cy="5158274"/>
            <a:chOff x="7926115" y="988606"/>
            <a:chExt cx="4226071" cy="5158274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6A5526B-229B-A7E8-758C-8204F408A290}"/>
                </a:ext>
              </a:extLst>
            </p:cNvPr>
            <p:cNvSpPr/>
            <p:nvPr/>
          </p:nvSpPr>
          <p:spPr>
            <a:xfrm flipH="1">
              <a:off x="7926115" y="2352073"/>
              <a:ext cx="4226071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7" name="Title 2">
              <a:extLst>
                <a:ext uri="{FF2B5EF4-FFF2-40B4-BE49-F238E27FC236}">
                  <a16:creationId xmlns:a16="http://schemas.microsoft.com/office/drawing/2014/main" id="{C8F5F09C-A1AC-4BC1-060A-75BAFB17C87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562965" y="1919437"/>
              <a:ext cx="2941540" cy="4877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Bob’s local repo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60097EB-B406-2183-D1ED-0BB8B24ED9AF}"/>
                </a:ext>
              </a:extLst>
            </p:cNvPr>
            <p:cNvSpPr/>
            <p:nvPr/>
          </p:nvSpPr>
          <p:spPr>
            <a:xfrm flipH="1">
              <a:off x="10508786" y="2545656"/>
              <a:ext cx="1246322" cy="1685369"/>
            </a:xfrm>
            <a:prstGeom prst="roundRect">
              <a:avLst>
                <a:gd name="adj" fmla="val 47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9" name="Title 2">
              <a:extLst>
                <a:ext uri="{FF2B5EF4-FFF2-40B4-BE49-F238E27FC236}">
                  <a16:creationId xmlns:a16="http://schemas.microsoft.com/office/drawing/2014/main" id="{3DE32903-A41B-0760-217F-0DDC9BAC931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316783" y="2556333"/>
              <a:ext cx="1379710" cy="54619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sp>
          <p:nvSpPr>
            <p:cNvPr id="40" name="Title 2">
              <a:extLst>
                <a:ext uri="{FF2B5EF4-FFF2-40B4-BE49-F238E27FC236}">
                  <a16:creationId xmlns:a16="http://schemas.microsoft.com/office/drawing/2014/main" id="{B9DDE9F3-B775-F7A1-3C23-88D4EEB9624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586756" y="2576129"/>
              <a:ext cx="1168352" cy="49937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pic>
          <p:nvPicPr>
            <p:cNvPr id="41" name="Picture 40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B49B3C8A-803C-29C8-7C77-AB9888F06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837364" y="3119475"/>
              <a:ext cx="667140" cy="590482"/>
            </a:xfrm>
            <a:prstGeom prst="rect">
              <a:avLst/>
            </a:prstGeom>
          </p:spPr>
        </p:pic>
        <p:pic>
          <p:nvPicPr>
            <p:cNvPr id="42" name="Picture 41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DBA111CC-D6E4-2350-F5A0-1D1C2F06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85725" y="3111064"/>
              <a:ext cx="667140" cy="590482"/>
            </a:xfrm>
            <a:prstGeom prst="rect">
              <a:avLst/>
            </a:prstGeom>
          </p:spPr>
        </p:pic>
        <p:pic>
          <p:nvPicPr>
            <p:cNvPr id="43" name="Picture 42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6FF8822A-2BD8-5245-8D7C-73DC5A01E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85725" y="3798785"/>
              <a:ext cx="667140" cy="590482"/>
            </a:xfrm>
            <a:prstGeom prst="rect">
              <a:avLst/>
            </a:prstGeom>
          </p:spPr>
        </p:pic>
        <p:pic>
          <p:nvPicPr>
            <p:cNvPr id="44" name="Picture 43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B08B54B2-8363-AE67-571B-6287D6DA2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77369" y="4481817"/>
              <a:ext cx="667140" cy="590482"/>
            </a:xfrm>
            <a:prstGeom prst="rect">
              <a:avLst/>
            </a:prstGeom>
          </p:spPr>
        </p:pic>
        <p:pic>
          <p:nvPicPr>
            <p:cNvPr id="45" name="Picture 44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3963E48C-6712-288A-9E87-D435EB4CA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77369" y="5191901"/>
              <a:ext cx="667140" cy="590482"/>
            </a:xfrm>
            <a:prstGeom prst="rect">
              <a:avLst/>
            </a:prstGeom>
          </p:spPr>
        </p:pic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8D5F3EAD-F71B-1FD1-D033-044115001E6E}"/>
                </a:ext>
              </a:extLst>
            </p:cNvPr>
            <p:cNvSpPr/>
            <p:nvPr/>
          </p:nvSpPr>
          <p:spPr>
            <a:xfrm flipH="1">
              <a:off x="9451441" y="3142990"/>
              <a:ext cx="1211931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47" name="Picture 46" descr="A computer and monitor&#10;&#10;Description automatically generated">
              <a:extLst>
                <a:ext uri="{FF2B5EF4-FFF2-40B4-BE49-F238E27FC236}">
                  <a16:creationId xmlns:a16="http://schemas.microsoft.com/office/drawing/2014/main" id="{F994D373-3D1A-0841-E96D-922266C66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8319" y="988606"/>
              <a:ext cx="1113120" cy="1113120"/>
            </a:xfrm>
            <a:prstGeom prst="rect">
              <a:avLst/>
            </a:prstGeom>
          </p:spPr>
        </p:pic>
      </p:grp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F068CF9A-FAB5-D0A0-1789-BE32F3D80FA6}"/>
              </a:ext>
            </a:extLst>
          </p:cNvPr>
          <p:cNvSpPr/>
          <p:nvPr/>
        </p:nvSpPr>
        <p:spPr>
          <a:xfrm flipH="1" flipV="1">
            <a:off x="4919983" y="2708583"/>
            <a:ext cx="576182" cy="209798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3A32A6E-BF46-26E2-FDC2-7DD30E4A2AD7}"/>
              </a:ext>
            </a:extLst>
          </p:cNvPr>
          <p:cNvSpPr txBox="1">
            <a:spLocks/>
          </p:cNvSpPr>
          <p:nvPr/>
        </p:nvSpPr>
        <p:spPr>
          <a:xfrm flipH="1">
            <a:off x="3913087" y="2428702"/>
            <a:ext cx="1516152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sz="1800" dirty="0">
                <a:solidFill>
                  <a:srgbClr val="FF0000"/>
                </a:solidFill>
              </a:rPr>
              <a:t>Access old file versions</a:t>
            </a:r>
          </a:p>
        </p:txBody>
      </p:sp>
    </p:spTree>
    <p:extLst>
      <p:ext uri="{BB962C8B-B14F-4D97-AF65-F5344CB8AC3E}">
        <p14:creationId xmlns:p14="http://schemas.microsoft.com/office/powerpoint/2010/main" val="2202594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 dirty="0"/>
              <a:t>Action </a:t>
            </a:r>
            <a:r>
              <a:rPr lang="en-CH"/>
              <a:t>Sequence </a:t>
            </a:r>
            <a:r>
              <a:rPr lang="en-US" dirty="0"/>
              <a:t>6</a:t>
            </a:r>
            <a:r>
              <a:rPr lang="en-CH"/>
              <a:t>: </a:t>
            </a:r>
            <a:r>
              <a:rPr lang="en-CH" dirty="0">
                <a:solidFill>
                  <a:srgbClr val="FF0000"/>
                </a:solidFill>
              </a:rPr>
              <a:t>fork and clone a repo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530BE12-10BB-3E2B-58B2-4CC95FEA7FA3}"/>
              </a:ext>
            </a:extLst>
          </p:cNvPr>
          <p:cNvSpPr/>
          <p:nvPr/>
        </p:nvSpPr>
        <p:spPr>
          <a:xfrm>
            <a:off x="429785" y="2833534"/>
            <a:ext cx="3731479" cy="3794807"/>
          </a:xfrm>
          <a:prstGeom prst="roundRect">
            <a:avLst>
              <a:gd name="adj" fmla="val 3092"/>
            </a:avLst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417D8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0" name="Title 2">
            <a:extLst>
              <a:ext uri="{FF2B5EF4-FFF2-40B4-BE49-F238E27FC236}">
                <a16:creationId xmlns:a16="http://schemas.microsoft.com/office/drawing/2014/main" id="{0A8ABDA4-D098-0D92-1F9B-3876F958A853}"/>
              </a:ext>
            </a:extLst>
          </p:cNvPr>
          <p:cNvSpPr txBox="1">
            <a:spLocks/>
          </p:cNvSpPr>
          <p:nvPr/>
        </p:nvSpPr>
        <p:spPr>
          <a:xfrm>
            <a:off x="1374216" y="2398085"/>
            <a:ext cx="3008600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 dirty="0">
                <a:solidFill>
                  <a:schemeClr val="accent2">
                    <a:lumMod val="75000"/>
                  </a:schemeClr>
                </a:solidFill>
              </a:rPr>
              <a:t>Local Repo</a:t>
            </a:r>
          </a:p>
        </p:txBody>
      </p:sp>
      <p:sp>
        <p:nvSpPr>
          <p:cNvPr id="81" name="Title 2">
            <a:extLst>
              <a:ext uri="{FF2B5EF4-FFF2-40B4-BE49-F238E27FC236}">
                <a16:creationId xmlns:a16="http://schemas.microsoft.com/office/drawing/2014/main" id="{DCFAC6C0-1989-2354-92AD-0C61A142348A}"/>
              </a:ext>
            </a:extLst>
          </p:cNvPr>
          <p:cNvSpPr txBox="1">
            <a:spLocks/>
          </p:cNvSpPr>
          <p:nvPr/>
        </p:nvSpPr>
        <p:spPr>
          <a:xfrm>
            <a:off x="4980040" y="2377026"/>
            <a:ext cx="2482368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 dirty="0">
                <a:solidFill>
                  <a:schemeClr val="accent5">
                    <a:lumMod val="50000"/>
                  </a:schemeClr>
                </a:solidFill>
              </a:rPr>
              <a:t>Remote Repo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8A917C-465A-76AC-E6D2-55260DF95C0E}"/>
              </a:ext>
            </a:extLst>
          </p:cNvPr>
          <p:cNvGrpSpPr/>
          <p:nvPr/>
        </p:nvGrpSpPr>
        <p:grpSpPr>
          <a:xfrm>
            <a:off x="780391" y="3027117"/>
            <a:ext cx="1100461" cy="1685369"/>
            <a:chOff x="5373532" y="2393284"/>
            <a:chExt cx="1100461" cy="1685369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1A6FE1B4-D7D1-607C-92E4-597DDE934755}"/>
                </a:ext>
              </a:extLst>
            </p:cNvPr>
            <p:cNvSpPr/>
            <p:nvPr/>
          </p:nvSpPr>
          <p:spPr>
            <a:xfrm>
              <a:off x="5373532" y="2393284"/>
              <a:ext cx="1100461" cy="1685369"/>
            </a:xfrm>
            <a:prstGeom prst="roundRect">
              <a:avLst>
                <a:gd name="adj" fmla="val 47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pic>
          <p:nvPicPr>
            <p:cNvPr id="84" name="Picture 83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31A38274-447A-9C26-3A2A-D997FBF88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808" y="2967103"/>
              <a:ext cx="589062" cy="590482"/>
            </a:xfrm>
            <a:prstGeom prst="rect">
              <a:avLst/>
            </a:prstGeom>
          </p:spPr>
        </p:pic>
      </p:grpSp>
      <p:sp>
        <p:nvSpPr>
          <p:cNvPr id="85" name="Title 2">
            <a:extLst>
              <a:ext uri="{FF2B5EF4-FFF2-40B4-BE49-F238E27FC236}">
                <a16:creationId xmlns:a16="http://schemas.microsoft.com/office/drawing/2014/main" id="{D1E9D668-8B97-D2E0-9551-55DE3B0825AF}"/>
              </a:ext>
            </a:extLst>
          </p:cNvPr>
          <p:cNvSpPr txBox="1">
            <a:spLocks/>
          </p:cNvSpPr>
          <p:nvPr/>
        </p:nvSpPr>
        <p:spPr>
          <a:xfrm>
            <a:off x="780391" y="3011814"/>
            <a:ext cx="1031615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1800" dirty="0"/>
              <a:t>W</a:t>
            </a:r>
            <a:r>
              <a:rPr lang="en-CH" sz="1800" dirty="0"/>
              <a:t>orking </a:t>
            </a:r>
          </a:p>
          <a:p>
            <a:pPr algn="ctr"/>
            <a:r>
              <a:rPr lang="en-CH" sz="1800" dirty="0"/>
              <a:t>Copy</a:t>
            </a:r>
          </a:p>
        </p:txBody>
      </p:sp>
      <p:sp>
        <p:nvSpPr>
          <p:cNvPr id="86" name="Title 2">
            <a:extLst>
              <a:ext uri="{FF2B5EF4-FFF2-40B4-BE49-F238E27FC236}">
                <a16:creationId xmlns:a16="http://schemas.microsoft.com/office/drawing/2014/main" id="{A955D1F6-26BE-ECCC-517A-21DD4CD951E1}"/>
              </a:ext>
            </a:extLst>
          </p:cNvPr>
          <p:cNvSpPr txBox="1">
            <a:spLocks/>
          </p:cNvSpPr>
          <p:nvPr/>
        </p:nvSpPr>
        <p:spPr>
          <a:xfrm>
            <a:off x="2598079" y="2987728"/>
            <a:ext cx="1218237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sz="2000" dirty="0"/>
              <a:t>.git Directory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FBF4E9D-8FBB-755B-656B-59047C235A12}"/>
              </a:ext>
            </a:extLst>
          </p:cNvPr>
          <p:cNvGrpSpPr/>
          <p:nvPr/>
        </p:nvGrpSpPr>
        <p:grpSpPr>
          <a:xfrm>
            <a:off x="2901492" y="3592526"/>
            <a:ext cx="596439" cy="2671318"/>
            <a:chOff x="7494633" y="2958693"/>
            <a:chExt cx="596439" cy="2671318"/>
          </a:xfrm>
        </p:grpSpPr>
        <p:pic>
          <p:nvPicPr>
            <p:cNvPr id="88" name="Picture 87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075EAE5B-730C-2B8E-5A09-067161A8C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2958693"/>
              <a:ext cx="589062" cy="590482"/>
            </a:xfrm>
            <a:prstGeom prst="rect">
              <a:avLst/>
            </a:prstGeom>
          </p:spPr>
        </p:pic>
        <p:pic>
          <p:nvPicPr>
            <p:cNvPr id="89" name="Picture 88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CBE00D86-F579-80F6-F92B-4DD2DA226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3646413"/>
              <a:ext cx="589062" cy="590482"/>
            </a:xfrm>
            <a:prstGeom prst="rect">
              <a:avLst/>
            </a:prstGeom>
          </p:spPr>
        </p:pic>
        <p:pic>
          <p:nvPicPr>
            <p:cNvPr id="90" name="Picture 89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5B8A77C9-FB7D-5364-E56E-016EA798E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4329445"/>
              <a:ext cx="589062" cy="590482"/>
            </a:xfrm>
            <a:prstGeom prst="rect">
              <a:avLst/>
            </a:prstGeom>
          </p:spPr>
        </p:pic>
        <p:pic>
          <p:nvPicPr>
            <p:cNvPr id="91" name="Picture 90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322A8283-CB97-DBB5-64F8-5AFC68548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5039529"/>
              <a:ext cx="589062" cy="590482"/>
            </a:xfrm>
            <a:prstGeom prst="rect">
              <a:avLst/>
            </a:prstGeom>
          </p:spPr>
        </p:pic>
      </p:grpSp>
      <p:sp>
        <p:nvSpPr>
          <p:cNvPr id="92" name="Right Arrow 91">
            <a:extLst>
              <a:ext uri="{FF2B5EF4-FFF2-40B4-BE49-F238E27FC236}">
                <a16:creationId xmlns:a16="http://schemas.microsoft.com/office/drawing/2014/main" id="{56F383A6-4380-79C6-2D0B-A3641827E274}"/>
              </a:ext>
            </a:extLst>
          </p:cNvPr>
          <p:cNvSpPr/>
          <p:nvPr/>
        </p:nvSpPr>
        <p:spPr>
          <a:xfrm flipH="1">
            <a:off x="3974463" y="3815356"/>
            <a:ext cx="1648373" cy="1343421"/>
          </a:xfrm>
          <a:prstGeom prst="rightArrow">
            <a:avLst>
              <a:gd name="adj1" fmla="val 50000"/>
              <a:gd name="adj2" fmla="val 34372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/>
              <a:t>clone</a:t>
            </a:r>
            <a:r>
              <a:rPr lang="en-CH" dirty="0"/>
              <a:t> </a:t>
            </a:r>
          </a:p>
        </p:txBody>
      </p:sp>
      <p:pic>
        <p:nvPicPr>
          <p:cNvPr id="93" name="Picture 92" descr="A computer and monitor&#10;&#10;Description automatically generated">
            <a:extLst>
              <a:ext uri="{FF2B5EF4-FFF2-40B4-BE49-F238E27FC236}">
                <a16:creationId xmlns:a16="http://schemas.microsoft.com/office/drawing/2014/main" id="{CCC99B52-2176-27E1-14D5-6A51B1D23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44" y="1492929"/>
            <a:ext cx="1113120" cy="1113120"/>
          </a:xfrm>
          <a:prstGeom prst="rect">
            <a:avLst/>
          </a:prstGeom>
        </p:spPr>
      </p:pic>
      <p:pic>
        <p:nvPicPr>
          <p:cNvPr id="94" name="Picture 93" descr="A black and white logo&#10;&#10;Description automatically generated">
            <a:extLst>
              <a:ext uri="{FF2B5EF4-FFF2-40B4-BE49-F238E27FC236}">
                <a16:creationId xmlns:a16="http://schemas.microsoft.com/office/drawing/2014/main" id="{05A87019-11EF-715B-095C-717ED035F3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9" t="19036" r="9131" b="15171"/>
          <a:stretch/>
        </p:blipFill>
        <p:spPr>
          <a:xfrm>
            <a:off x="5390077" y="1949204"/>
            <a:ext cx="1007126" cy="302848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4F33C96-246A-4F31-DC62-E01E3B2F31A9}"/>
              </a:ext>
            </a:extLst>
          </p:cNvPr>
          <p:cNvSpPr txBox="1"/>
          <p:nvPr/>
        </p:nvSpPr>
        <p:spPr>
          <a:xfrm>
            <a:off x="6277468" y="1944559"/>
            <a:ext cx="54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DB65A13-99AA-B014-0161-933C8C444BCE}"/>
              </a:ext>
            </a:extLst>
          </p:cNvPr>
          <p:cNvSpPr/>
          <p:nvPr/>
        </p:nvSpPr>
        <p:spPr>
          <a:xfrm>
            <a:off x="5663317" y="2886619"/>
            <a:ext cx="1332482" cy="3794807"/>
          </a:xfrm>
          <a:prstGeom prst="roundRect">
            <a:avLst>
              <a:gd name="adj" fmla="val 4789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97" name="Picture 96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39EE72A7-14D9-9A0F-16F5-A01277614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13" y="3638785"/>
            <a:ext cx="589062" cy="590482"/>
          </a:xfrm>
          <a:prstGeom prst="rect">
            <a:avLst/>
          </a:prstGeom>
        </p:spPr>
      </p:pic>
      <p:pic>
        <p:nvPicPr>
          <p:cNvPr id="98" name="Picture 97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28C293D5-7128-C2CB-931A-5F04F8C18F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11" y="4333331"/>
            <a:ext cx="589062" cy="590482"/>
          </a:xfrm>
          <a:prstGeom prst="rect">
            <a:avLst/>
          </a:prstGeom>
        </p:spPr>
      </p:pic>
      <p:pic>
        <p:nvPicPr>
          <p:cNvPr id="99" name="Picture 98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EDF505A9-AE21-8147-C649-5498175182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89" y="5016363"/>
            <a:ext cx="589062" cy="590482"/>
          </a:xfrm>
          <a:prstGeom prst="rect">
            <a:avLst/>
          </a:prstGeom>
        </p:spPr>
      </p:pic>
      <p:pic>
        <p:nvPicPr>
          <p:cNvPr id="100" name="Picture 99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5FE565D0-45CD-3275-D13B-1D2F510C53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89" y="5726447"/>
            <a:ext cx="589062" cy="590482"/>
          </a:xfrm>
          <a:prstGeom prst="rect">
            <a:avLst/>
          </a:prstGeom>
        </p:spPr>
      </p:pic>
      <p:sp>
        <p:nvSpPr>
          <p:cNvPr id="101" name="Title 2">
            <a:extLst>
              <a:ext uri="{FF2B5EF4-FFF2-40B4-BE49-F238E27FC236}">
                <a16:creationId xmlns:a16="http://schemas.microsoft.com/office/drawing/2014/main" id="{A272C563-BE46-4847-43A7-87E1C7815D62}"/>
              </a:ext>
            </a:extLst>
          </p:cNvPr>
          <p:cNvSpPr txBox="1">
            <a:spLocks/>
          </p:cNvSpPr>
          <p:nvPr/>
        </p:nvSpPr>
        <p:spPr>
          <a:xfrm>
            <a:off x="8410755" y="2377026"/>
            <a:ext cx="3781245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dirty="0">
                <a:solidFill>
                  <a:schemeClr val="accent5">
                    <a:lumMod val="50000"/>
                  </a:schemeClr>
                </a:solidFill>
              </a:rPr>
              <a:t>Someone else’s repo</a:t>
            </a:r>
          </a:p>
        </p:txBody>
      </p:sp>
      <p:pic>
        <p:nvPicPr>
          <p:cNvPr id="102" name="Picture 101" descr="A black and white logo&#10;&#10;Description automatically generated">
            <a:extLst>
              <a:ext uri="{FF2B5EF4-FFF2-40B4-BE49-F238E27FC236}">
                <a16:creationId xmlns:a16="http://schemas.microsoft.com/office/drawing/2014/main" id="{663B6C6D-2EEA-839C-C6E4-D8D1AB2A18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9" t="19036" r="9131" b="15171"/>
          <a:stretch/>
        </p:blipFill>
        <p:spPr>
          <a:xfrm>
            <a:off x="9474377" y="1949204"/>
            <a:ext cx="1007126" cy="30284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53D3157-CCD3-6308-5021-909918332039}"/>
              </a:ext>
            </a:extLst>
          </p:cNvPr>
          <p:cNvSpPr txBox="1"/>
          <p:nvPr/>
        </p:nvSpPr>
        <p:spPr>
          <a:xfrm>
            <a:off x="10361768" y="1944559"/>
            <a:ext cx="54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3BB4F5D-4EDC-1CEB-1214-A449B8E94078}"/>
              </a:ext>
            </a:extLst>
          </p:cNvPr>
          <p:cNvSpPr/>
          <p:nvPr/>
        </p:nvSpPr>
        <p:spPr>
          <a:xfrm>
            <a:off x="9747617" y="2886619"/>
            <a:ext cx="1332482" cy="3794807"/>
          </a:xfrm>
          <a:prstGeom prst="roundRect">
            <a:avLst>
              <a:gd name="adj" fmla="val 4789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105" name="Picture 104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BA9A475E-4FDD-7B4E-C1AD-AF7647A7B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13" y="3638785"/>
            <a:ext cx="589062" cy="590482"/>
          </a:xfrm>
          <a:prstGeom prst="rect">
            <a:avLst/>
          </a:prstGeom>
        </p:spPr>
      </p:pic>
      <p:pic>
        <p:nvPicPr>
          <p:cNvPr id="106" name="Picture 105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013D3A88-60BF-B048-F3C8-E783E8FAA7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11" y="4333331"/>
            <a:ext cx="589062" cy="590482"/>
          </a:xfrm>
          <a:prstGeom prst="rect">
            <a:avLst/>
          </a:prstGeom>
        </p:spPr>
      </p:pic>
      <p:pic>
        <p:nvPicPr>
          <p:cNvPr id="107" name="Picture 106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3638CAC8-6C26-FFA2-F714-761FB20968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089" y="5016363"/>
            <a:ext cx="589062" cy="590482"/>
          </a:xfrm>
          <a:prstGeom prst="rect">
            <a:avLst/>
          </a:prstGeom>
        </p:spPr>
      </p:pic>
      <p:pic>
        <p:nvPicPr>
          <p:cNvPr id="108" name="Picture 107" descr="A grey paper with a green symbol on it&#10;&#10;Description automatically generated">
            <a:extLst>
              <a:ext uri="{FF2B5EF4-FFF2-40B4-BE49-F238E27FC236}">
                <a16:creationId xmlns:a16="http://schemas.microsoft.com/office/drawing/2014/main" id="{C4471FBF-F22B-F184-EA70-C06C860877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089" y="5726447"/>
            <a:ext cx="589062" cy="590482"/>
          </a:xfrm>
          <a:prstGeom prst="rect">
            <a:avLst/>
          </a:prstGeom>
        </p:spPr>
      </p:pic>
      <p:sp>
        <p:nvSpPr>
          <p:cNvPr id="109" name="Curved Left Arrow 108">
            <a:extLst>
              <a:ext uri="{FF2B5EF4-FFF2-40B4-BE49-F238E27FC236}">
                <a16:creationId xmlns:a16="http://schemas.microsoft.com/office/drawing/2014/main" id="{91A317F5-293B-1BD2-8F89-80B4A8AE0C82}"/>
              </a:ext>
            </a:extLst>
          </p:cNvPr>
          <p:cNvSpPr/>
          <p:nvPr/>
        </p:nvSpPr>
        <p:spPr>
          <a:xfrm rot="16200000" flipV="1">
            <a:off x="7907309" y="-1006448"/>
            <a:ext cx="999400" cy="4813541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B1E4E2-33BB-9129-F7CD-039548868FC1}"/>
              </a:ext>
            </a:extLst>
          </p:cNvPr>
          <p:cNvSpPr txBox="1"/>
          <p:nvPr/>
        </p:nvSpPr>
        <p:spPr>
          <a:xfrm>
            <a:off x="7928640" y="900622"/>
            <a:ext cx="956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54F62-2179-457D-601E-8DCBD3E7FC4F}"/>
              </a:ext>
            </a:extLst>
          </p:cNvPr>
          <p:cNvSpPr txBox="1"/>
          <p:nvPr/>
        </p:nvSpPr>
        <p:spPr>
          <a:xfrm>
            <a:off x="429785" y="1047807"/>
            <a:ext cx="4778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github.com</a:t>
            </a:r>
            <a:r>
              <a:rPr lang="en-US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/the-graph-courses/fork-practice</a:t>
            </a:r>
          </a:p>
        </p:txBody>
      </p:sp>
    </p:spTree>
    <p:extLst>
      <p:ext uri="{BB962C8B-B14F-4D97-AF65-F5344CB8AC3E}">
        <p14:creationId xmlns:p14="http://schemas.microsoft.com/office/powerpoint/2010/main" val="488376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762815"/>
            <a:ext cx="11514326" cy="358251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2E74B6"/>
                </a:solidFill>
              </a:rPr>
              <a:t>Introduction</a:t>
            </a:r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rgbClr val="2E74B6"/>
                </a:solidFill>
              </a:rPr>
              <a:t>Setting up: </a:t>
            </a:r>
            <a:r>
              <a:rPr lang="en-GB" b="1" dirty="0" err="1">
                <a:solidFill>
                  <a:srgbClr val="2E74B6"/>
                </a:solidFill>
              </a:rPr>
              <a:t>Github.com</a:t>
            </a:r>
            <a:r>
              <a:rPr lang="en-GB" b="1" dirty="0">
                <a:solidFill>
                  <a:srgbClr val="2E74B6"/>
                </a:solidFill>
              </a:rPr>
              <a:t> &amp; GitHub Desktop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1: </a:t>
            </a:r>
            <a:r>
              <a:rPr lang="en-GB" b="1" dirty="0">
                <a:solidFill>
                  <a:srgbClr val="FF0000"/>
                </a:solidFill>
              </a:rPr>
              <a:t>create new repo → commit → publish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2: </a:t>
            </a:r>
            <a:r>
              <a:rPr lang="en-GB" b="1" dirty="0">
                <a:solidFill>
                  <a:srgbClr val="FF0000"/>
                </a:solidFill>
              </a:rPr>
              <a:t>edit existing repo → commit → push</a:t>
            </a:r>
          </a:p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B050"/>
                </a:solidFill>
              </a:rPr>
              <a:t>Git vocabulary &amp; theory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3: </a:t>
            </a:r>
            <a:r>
              <a:rPr lang="en-GB" b="1" dirty="0">
                <a:solidFill>
                  <a:srgbClr val="FF0000"/>
                </a:solidFill>
              </a:rPr>
              <a:t>pull from remote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4: </a:t>
            </a:r>
            <a:r>
              <a:rPr lang="en-GB" b="1" dirty="0">
                <a:solidFill>
                  <a:srgbClr val="FF0000"/>
                </a:solidFill>
              </a:rPr>
              <a:t>add a new collaborator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5: </a:t>
            </a:r>
            <a:r>
              <a:rPr lang="en-GB" b="1" dirty="0">
                <a:solidFill>
                  <a:srgbClr val="FF0000"/>
                </a:solidFill>
              </a:rPr>
              <a:t>access old versions of file(s)</a:t>
            </a:r>
          </a:p>
          <a:p>
            <a:pPr>
              <a:spcBef>
                <a:spcPts val="0"/>
              </a:spcBef>
            </a:pPr>
            <a:r>
              <a:rPr lang="en-GB" b="1" dirty="0"/>
              <a:t>Action Sequence 6: </a:t>
            </a:r>
            <a:r>
              <a:rPr lang="en-GB" b="1" dirty="0">
                <a:solidFill>
                  <a:srgbClr val="FF0000"/>
                </a:solidFill>
              </a:rPr>
              <a:t>fork and clone a repo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9058110" cy="535531"/>
          </a:xfrm>
        </p:spPr>
        <p:txBody>
          <a:bodyPr/>
          <a:lstStyle/>
          <a:p>
            <a:r>
              <a:rPr lang="en-CH" dirty="0"/>
              <a:t>Lesson plan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1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9" y="1118108"/>
            <a:ext cx="6508277" cy="4223720"/>
          </a:xfrm>
        </p:spPr>
        <p:txBody>
          <a:bodyPr/>
          <a:lstStyle/>
          <a:p>
            <a:r>
              <a:rPr lang="en-GB" dirty="0"/>
              <a:t>Create a new repository called </a:t>
            </a:r>
            <a:r>
              <a:rPr lang="en-GB" dirty="0" err="1"/>
              <a:t>hello_world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Add a new script called “</a:t>
            </a:r>
            <a:r>
              <a:rPr lang="en-GB" dirty="0" err="1"/>
              <a:t>main.py</a:t>
            </a:r>
            <a:r>
              <a:rPr lang="en-GB" dirty="0"/>
              <a:t>” to the repository with the following code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World!")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Share this repository publicly to your online GitHub account. </a:t>
            </a:r>
          </a:p>
        </p:txBody>
      </p:sp>
      <p:pic>
        <p:nvPicPr>
          <p:cNvPr id="6" name="Picture 5" descr="A computer screen with a computer screen&#10;&#10;Description automatically generated">
            <a:extLst>
              <a:ext uri="{FF2B5EF4-FFF2-40B4-BE49-F238E27FC236}">
                <a16:creationId xmlns:a16="http://schemas.microsoft.com/office/drawing/2014/main" id="{488324B4-1430-0E4F-2DA3-9888A90F1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/>
          <a:stretch/>
        </p:blipFill>
        <p:spPr>
          <a:xfrm>
            <a:off x="6719736" y="958169"/>
            <a:ext cx="2451010" cy="1340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3E078D7-B923-D233-93C6-31332D57BA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/>
          <a:stretch/>
        </p:blipFill>
        <p:spPr>
          <a:xfrm>
            <a:off x="6953334" y="2656178"/>
            <a:ext cx="2451010" cy="1494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B5E7524-2893-6683-BD88-6802A68F1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82" y="4645187"/>
            <a:ext cx="2188386" cy="1713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A blue and white text box&#10;&#10;Description automatically generated">
            <a:extLst>
              <a:ext uri="{FF2B5EF4-FFF2-40B4-BE49-F238E27FC236}">
                <a16:creationId xmlns:a16="http://schemas.microsoft.com/office/drawing/2014/main" id="{648FD812-6F2D-3BE2-D1D5-3AF059B674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8" t="22893" b="22071"/>
          <a:stretch/>
        </p:blipFill>
        <p:spPr>
          <a:xfrm>
            <a:off x="8572814" y="5141475"/>
            <a:ext cx="2355741" cy="761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EEC6CF-271E-53EA-A91B-3FCCAE81DB60}"/>
              </a:ext>
            </a:extLst>
          </p:cNvPr>
          <p:cNvSpPr txBox="1"/>
          <p:nvPr/>
        </p:nvSpPr>
        <p:spPr>
          <a:xfrm>
            <a:off x="12845143" y="20682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sz="20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BAC28ED4-9E0E-7F05-6FA8-C438FDAFF59E}"/>
              </a:ext>
            </a:extLst>
          </p:cNvPr>
          <p:cNvSpPr txBox="1">
            <a:spLocks/>
          </p:cNvSpPr>
          <p:nvPr/>
        </p:nvSpPr>
        <p:spPr>
          <a:xfrm>
            <a:off x="317117" y="315910"/>
            <a:ext cx="10611438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>
                <a:solidFill>
                  <a:schemeClr val="tx1"/>
                </a:solidFill>
              </a:rPr>
              <a:t>Practice</a:t>
            </a:r>
            <a:r>
              <a:rPr lang="en-US" dirty="0">
                <a:solidFill>
                  <a:schemeClr val="tx1"/>
                </a:solidFill>
              </a:rPr>
              <a:t> Q</a:t>
            </a:r>
            <a:r>
              <a:rPr lang="en-CH">
                <a:solidFill>
                  <a:schemeClr val="tx1"/>
                </a:solidFill>
              </a:rPr>
              <a:t>: </a:t>
            </a:r>
            <a:r>
              <a:rPr lang="en-CH" dirty="0">
                <a:solidFill>
                  <a:schemeClr val="tx1"/>
                </a:solidFill>
              </a:rPr>
              <a:t>Create a new repo &amp; publish it to Github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D652BB-EADA-56AB-03CD-DFAADA76D0B4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6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9" y="1118108"/>
            <a:ext cx="10783464" cy="1512209"/>
          </a:xfrm>
        </p:spPr>
        <p:txBody>
          <a:bodyPr/>
          <a:lstStyle/>
          <a:p>
            <a:r>
              <a:rPr lang="en-GB" dirty="0"/>
              <a:t>With </a:t>
            </a:r>
            <a:r>
              <a:rPr lang="en-GB" dirty="0" err="1"/>
              <a:t>VScode</a:t>
            </a:r>
            <a:r>
              <a:rPr lang="en-GB" dirty="0"/>
              <a:t>, update some code in your existing repo</a:t>
            </a:r>
          </a:p>
          <a:p>
            <a:r>
              <a:rPr lang="en-GB" dirty="0"/>
              <a:t>Commit the new changes</a:t>
            </a:r>
          </a:p>
          <a:p>
            <a:r>
              <a:rPr lang="en-GB" dirty="0"/>
              <a:t>Push your changes to GitHub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0611438" cy="535531"/>
          </a:xfrm>
        </p:spPr>
        <p:txBody>
          <a:bodyPr/>
          <a:lstStyle/>
          <a:p>
            <a:r>
              <a:rPr lang="en-CH">
                <a:solidFill>
                  <a:schemeClr val="tx1"/>
                </a:solidFill>
              </a:rPr>
              <a:t>Action Sequence</a:t>
            </a:r>
            <a:r>
              <a:rPr lang="en-US" dirty="0">
                <a:solidFill>
                  <a:schemeClr val="tx1"/>
                </a:solidFill>
              </a:rPr>
              <a:t> 2</a:t>
            </a:r>
            <a:r>
              <a:rPr lang="en-CH">
                <a:solidFill>
                  <a:schemeClr val="tx1"/>
                </a:solidFill>
              </a:rPr>
              <a:t>: </a:t>
            </a:r>
            <a:r>
              <a:rPr lang="en-CH" dirty="0">
                <a:solidFill>
                  <a:schemeClr val="tx1"/>
                </a:solidFill>
              </a:rPr>
              <a:t>Make changes, commit &amp; push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A14E1C-8976-A2DB-06D8-5D029392762E}"/>
              </a:ext>
            </a:extLst>
          </p:cNvPr>
          <p:cNvGrpSpPr/>
          <p:nvPr/>
        </p:nvGrpSpPr>
        <p:grpSpPr>
          <a:xfrm>
            <a:off x="5305778" y="2257778"/>
            <a:ext cx="5787303" cy="4182712"/>
            <a:chOff x="5022926" y="859096"/>
            <a:chExt cx="7032623" cy="513541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E5549BC-D121-2D0B-B2B9-A67D1376CB19}"/>
                </a:ext>
              </a:extLst>
            </p:cNvPr>
            <p:cNvSpPr/>
            <p:nvPr/>
          </p:nvSpPr>
          <p:spPr>
            <a:xfrm>
              <a:off x="5022926" y="2199701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 dirty="0"/>
            </a:p>
          </p:txBody>
        </p:sp>
        <p:sp>
          <p:nvSpPr>
            <p:cNvPr id="19" name="Title 2">
              <a:extLst>
                <a:ext uri="{FF2B5EF4-FFF2-40B4-BE49-F238E27FC236}">
                  <a16:creationId xmlns:a16="http://schemas.microsoft.com/office/drawing/2014/main" id="{1B4B1FD1-53A0-8CC9-12A9-0AE7E55321F8}"/>
                </a:ext>
              </a:extLst>
            </p:cNvPr>
            <p:cNvSpPr txBox="1">
              <a:spLocks/>
            </p:cNvSpPr>
            <p:nvPr/>
          </p:nvSpPr>
          <p:spPr>
            <a:xfrm>
              <a:off x="5967356" y="1771281"/>
              <a:ext cx="3008600" cy="52147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sz="2400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2D90394-69BD-4EC4-2042-9A2ADFA748C2}"/>
                </a:ext>
              </a:extLst>
            </p:cNvPr>
            <p:cNvSpPr/>
            <p:nvPr/>
          </p:nvSpPr>
          <p:spPr>
            <a:xfrm>
              <a:off x="10048037" y="219970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 dirty="0"/>
            </a:p>
          </p:txBody>
        </p:sp>
        <p:sp>
          <p:nvSpPr>
            <p:cNvPr id="21" name="Title 2">
              <a:extLst>
                <a:ext uri="{FF2B5EF4-FFF2-40B4-BE49-F238E27FC236}">
                  <a16:creationId xmlns:a16="http://schemas.microsoft.com/office/drawing/2014/main" id="{0D83A603-D440-96AB-AB7D-3D9552E4DCCE}"/>
                </a:ext>
              </a:extLst>
            </p:cNvPr>
            <p:cNvSpPr txBox="1">
              <a:spLocks/>
            </p:cNvSpPr>
            <p:nvPr/>
          </p:nvSpPr>
          <p:spPr>
            <a:xfrm>
              <a:off x="9573181" y="1750222"/>
              <a:ext cx="2482368" cy="52147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sz="2400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29416E-7E23-3339-F974-41CA952D88F5}"/>
                </a:ext>
              </a:extLst>
            </p:cNvPr>
            <p:cNvGrpSpPr/>
            <p:nvPr/>
          </p:nvGrpSpPr>
          <p:grpSpPr>
            <a:xfrm>
              <a:off x="5373532" y="2393284"/>
              <a:ext cx="1100461" cy="1685369"/>
              <a:chOff x="5373532" y="2393284"/>
              <a:chExt cx="1100461" cy="168536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DFE04C69-7E57-3769-F258-F78D0D52A11F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400" dirty="0"/>
              </a:p>
            </p:txBody>
          </p:sp>
          <p:pic>
            <p:nvPicPr>
              <p:cNvPr id="41" name="Picture 4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36AEBC18-0B5A-1A7C-7922-CF98CF78CA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23" name="Title 2">
              <a:extLst>
                <a:ext uri="{FF2B5EF4-FFF2-40B4-BE49-F238E27FC236}">
                  <a16:creationId xmlns:a16="http://schemas.microsoft.com/office/drawing/2014/main" id="{CF9FB996-9B64-BB37-8D1C-9A15BEC45F56}"/>
                </a:ext>
              </a:extLst>
            </p:cNvPr>
            <p:cNvSpPr txBox="1">
              <a:spLocks/>
            </p:cNvSpPr>
            <p:nvPr/>
          </p:nvSpPr>
          <p:spPr>
            <a:xfrm>
              <a:off x="5373533" y="2378701"/>
              <a:ext cx="1031615" cy="58949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400" dirty="0"/>
                <a:t>W</a:t>
              </a:r>
              <a:r>
                <a:rPr lang="en-CH" sz="1400" dirty="0"/>
                <a:t>orking </a:t>
              </a:r>
            </a:p>
            <a:p>
              <a:pPr algn="ctr"/>
              <a:r>
                <a:rPr lang="en-CH" sz="1400" dirty="0"/>
                <a:t>Copy</a:t>
              </a:r>
            </a:p>
          </p:txBody>
        </p:sp>
        <p:sp>
          <p:nvSpPr>
            <p:cNvPr id="24" name="Title 2">
              <a:extLst>
                <a:ext uri="{FF2B5EF4-FFF2-40B4-BE49-F238E27FC236}">
                  <a16:creationId xmlns:a16="http://schemas.microsoft.com/office/drawing/2014/main" id="{D58D643F-96E3-12D9-B0D8-EA56975610F4}"/>
                </a:ext>
              </a:extLst>
            </p:cNvPr>
            <p:cNvSpPr txBox="1">
              <a:spLocks/>
            </p:cNvSpPr>
            <p:nvPr/>
          </p:nvSpPr>
          <p:spPr>
            <a:xfrm>
              <a:off x="7191220" y="2348305"/>
              <a:ext cx="1218238" cy="65750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1600" dirty="0"/>
                <a:t>.git Directory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FCB8F3E-E74B-3E11-D78E-1308823DBE53}"/>
                </a:ext>
              </a:extLst>
            </p:cNvPr>
            <p:cNvGrpSpPr/>
            <p:nvPr/>
          </p:nvGrpSpPr>
          <p:grpSpPr>
            <a:xfrm>
              <a:off x="7494633" y="2958693"/>
              <a:ext cx="596439" cy="2671318"/>
              <a:chOff x="7494633" y="2958693"/>
              <a:chExt cx="596439" cy="2671318"/>
            </a:xfrm>
          </p:grpSpPr>
          <p:pic>
            <p:nvPicPr>
              <p:cNvPr id="36" name="Picture 3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33AC3C80-6E0D-CD44-9187-5BFF1883C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7" name="Picture 3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10767A78-1B70-E250-6958-CAADE0489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8" name="Picture 3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99FA9575-8B7B-B26D-AF35-738F3DE38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9" name="Picture 3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A8A79EAF-F481-7BE9-237E-83D917C78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C467D90-42E2-63D6-248D-548DC29AAF22}"/>
                </a:ext>
              </a:extLst>
            </p:cNvPr>
            <p:cNvGrpSpPr/>
            <p:nvPr/>
          </p:nvGrpSpPr>
          <p:grpSpPr>
            <a:xfrm>
              <a:off x="10428833" y="2951867"/>
              <a:ext cx="609738" cy="2678144"/>
              <a:chOff x="10428833" y="2951867"/>
              <a:chExt cx="609738" cy="2678144"/>
            </a:xfrm>
          </p:grpSpPr>
          <p:pic>
            <p:nvPicPr>
              <p:cNvPr id="32" name="Picture 3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C97C6BD-0E2C-D953-F58E-98DB7488E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833" y="2951867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3" name="Picture 32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DCE1ABE-B1AB-901B-4DDA-7A89EFF15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131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4" name="Picture 33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E49907A0-D105-091F-40DB-5549453D9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35" name="Picture 34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BD430774-00D8-1D05-CE6B-9D5D9076F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B799BC24-3720-1A30-2066-0B56BFD07E14}"/>
                </a:ext>
              </a:extLst>
            </p:cNvPr>
            <p:cNvSpPr/>
            <p:nvPr/>
          </p:nvSpPr>
          <p:spPr>
            <a:xfrm>
              <a:off x="8811215" y="3505364"/>
              <a:ext cx="1332482" cy="613355"/>
            </a:xfrm>
            <a:prstGeom prst="rightArrow">
              <a:avLst>
                <a:gd name="adj1" fmla="val 50000"/>
                <a:gd name="adj2" fmla="val 34372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/>
                <a:t>push </a:t>
              </a: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3698C70D-0DA6-A12D-5B13-2B887C33FE49}"/>
                </a:ext>
              </a:extLst>
            </p:cNvPr>
            <p:cNvSpPr/>
            <p:nvPr/>
          </p:nvSpPr>
          <p:spPr>
            <a:xfrm>
              <a:off x="6337498" y="2990619"/>
              <a:ext cx="1144880" cy="61335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/>
                <a:t>commit </a:t>
              </a:r>
            </a:p>
          </p:txBody>
        </p:sp>
        <p:pic>
          <p:nvPicPr>
            <p:cNvPr id="29" name="Picture 28" descr="A computer and monitor&#10;&#10;Description automatically generated">
              <a:extLst>
                <a:ext uri="{FF2B5EF4-FFF2-40B4-BE49-F238E27FC236}">
                  <a16:creationId xmlns:a16="http://schemas.microsoft.com/office/drawing/2014/main" id="{D78C3CF0-4949-B4BD-6C49-36C5936CB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5" y="859096"/>
              <a:ext cx="1113120" cy="1113120"/>
            </a:xfrm>
            <a:prstGeom prst="rect">
              <a:avLst/>
            </a:prstGeom>
          </p:spPr>
        </p:pic>
        <p:pic>
          <p:nvPicPr>
            <p:cNvPr id="30" name="Picture 29" descr="A black and white logo&#10;&#10;Description automatically generated">
              <a:extLst>
                <a:ext uri="{FF2B5EF4-FFF2-40B4-BE49-F238E27FC236}">
                  <a16:creationId xmlns:a16="http://schemas.microsoft.com/office/drawing/2014/main" id="{30452FB1-A670-E6D9-7C63-C3CFFA3CC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9983218" y="1315371"/>
              <a:ext cx="1007126" cy="30284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654750-F078-5076-04FE-C3455853E4E4}"/>
                </a:ext>
              </a:extLst>
            </p:cNvPr>
            <p:cNvSpPr txBox="1"/>
            <p:nvPr/>
          </p:nvSpPr>
          <p:spPr>
            <a:xfrm>
              <a:off x="10870609" y="1310727"/>
              <a:ext cx="565293" cy="321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1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667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9" y="1118108"/>
            <a:ext cx="10783464" cy="2803844"/>
          </a:xfrm>
        </p:spPr>
        <p:txBody>
          <a:bodyPr/>
          <a:lstStyle/>
          <a:p>
            <a:r>
              <a:rPr lang="en-GB" dirty="0"/>
              <a:t>Open the “</a:t>
            </a:r>
            <a:r>
              <a:rPr lang="en-GB" dirty="0" err="1"/>
              <a:t>hello_world</a:t>
            </a:r>
            <a:r>
              <a:rPr lang="en-GB" dirty="0"/>
              <a:t>” repository and change the code in in the </a:t>
            </a:r>
            <a:r>
              <a:rPr lang="en-GB" dirty="0" err="1"/>
              <a:t>main.py</a:t>
            </a:r>
            <a:r>
              <a:rPr lang="en-GB" dirty="0"/>
              <a:t> file to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Universe!")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Commit this change and push the change to your online GitHub account.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15910"/>
            <a:ext cx="11445098" cy="535531"/>
          </a:xfrm>
        </p:spPr>
        <p:txBody>
          <a:bodyPr/>
          <a:lstStyle/>
          <a:p>
            <a:r>
              <a:rPr lang="en-CH">
                <a:solidFill>
                  <a:schemeClr val="tx1"/>
                </a:solidFill>
              </a:rPr>
              <a:t>Practice</a:t>
            </a:r>
            <a:r>
              <a:rPr lang="en-US" dirty="0">
                <a:solidFill>
                  <a:schemeClr val="tx1"/>
                </a:solidFill>
              </a:rPr>
              <a:t> Q </a:t>
            </a:r>
            <a:r>
              <a:rPr lang="en-CH">
                <a:solidFill>
                  <a:schemeClr val="tx1"/>
                </a:solidFill>
              </a:rPr>
              <a:t>: </a:t>
            </a:r>
            <a:r>
              <a:rPr lang="en-CH" dirty="0">
                <a:solidFill>
                  <a:schemeClr val="tx1"/>
                </a:solidFill>
              </a:rPr>
              <a:t>Update your repository, commit &amp; push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8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70B770-4AF1-C5C5-6C04-8AE45D967A03}"/>
              </a:ext>
            </a:extLst>
          </p:cNvPr>
          <p:cNvSpPr/>
          <p:nvPr/>
        </p:nvSpPr>
        <p:spPr>
          <a:xfrm>
            <a:off x="218953" y="4326048"/>
            <a:ext cx="4530675" cy="2240613"/>
          </a:xfrm>
          <a:prstGeom prst="roundRect">
            <a:avLst>
              <a:gd name="adj" fmla="val 356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3C1895C-E071-46B8-7005-5F1D93C77986}"/>
              </a:ext>
            </a:extLst>
          </p:cNvPr>
          <p:cNvSpPr/>
          <p:nvPr/>
        </p:nvSpPr>
        <p:spPr>
          <a:xfrm>
            <a:off x="196102" y="2678096"/>
            <a:ext cx="4530675" cy="1507396"/>
          </a:xfrm>
          <a:prstGeom prst="roundRect">
            <a:avLst>
              <a:gd name="adj" fmla="val 3565"/>
            </a:avLst>
          </a:prstGeom>
          <a:solidFill>
            <a:srgbClr val="DEED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500AE6F-1867-A97E-91D3-5CA7D8FF38A3}"/>
              </a:ext>
            </a:extLst>
          </p:cNvPr>
          <p:cNvSpPr/>
          <p:nvPr/>
        </p:nvSpPr>
        <p:spPr>
          <a:xfrm>
            <a:off x="218953" y="758348"/>
            <a:ext cx="4530675" cy="1830689"/>
          </a:xfrm>
          <a:prstGeom prst="roundRect">
            <a:avLst>
              <a:gd name="adj" fmla="val 35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4771F46-32AE-2BF7-94A6-421EC924D90B}"/>
              </a:ext>
            </a:extLst>
          </p:cNvPr>
          <p:cNvSpPr/>
          <p:nvPr/>
        </p:nvSpPr>
        <p:spPr>
          <a:xfrm>
            <a:off x="5022926" y="2199701"/>
            <a:ext cx="3731479" cy="3794807"/>
          </a:xfrm>
          <a:prstGeom prst="roundRect">
            <a:avLst>
              <a:gd name="adj" fmla="val 30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0B95A7B-44D7-FFC6-63E6-2926C182B36F}"/>
              </a:ext>
            </a:extLst>
          </p:cNvPr>
          <p:cNvSpPr txBox="1">
            <a:spLocks/>
          </p:cNvSpPr>
          <p:nvPr/>
        </p:nvSpPr>
        <p:spPr>
          <a:xfrm>
            <a:off x="5967357" y="1764252"/>
            <a:ext cx="3008600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 dirty="0">
                <a:solidFill>
                  <a:schemeClr val="accent2">
                    <a:lumMod val="75000"/>
                  </a:schemeClr>
                </a:solidFill>
              </a:rPr>
              <a:t>Local Repo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77647F-3AC9-31FD-318F-DFEB73C87844}"/>
              </a:ext>
            </a:extLst>
          </p:cNvPr>
          <p:cNvSpPr/>
          <p:nvPr/>
        </p:nvSpPr>
        <p:spPr>
          <a:xfrm>
            <a:off x="10048037" y="2199701"/>
            <a:ext cx="1332482" cy="3794807"/>
          </a:xfrm>
          <a:prstGeom prst="roundRect">
            <a:avLst>
              <a:gd name="adj" fmla="val 47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20EFBFFE-EDE1-68F3-6E9F-248062ADAFB4}"/>
              </a:ext>
            </a:extLst>
          </p:cNvPr>
          <p:cNvSpPr txBox="1">
            <a:spLocks/>
          </p:cNvSpPr>
          <p:nvPr/>
        </p:nvSpPr>
        <p:spPr>
          <a:xfrm>
            <a:off x="9573181" y="1743193"/>
            <a:ext cx="2482368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CH" dirty="0">
                <a:solidFill>
                  <a:schemeClr val="accent5">
                    <a:lumMod val="50000"/>
                  </a:schemeClr>
                </a:solidFill>
              </a:rPr>
              <a:t>Remote Repo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515AFD-FFF6-2EF2-D5FA-51C9E6A2FCAE}"/>
              </a:ext>
            </a:extLst>
          </p:cNvPr>
          <p:cNvGrpSpPr/>
          <p:nvPr/>
        </p:nvGrpSpPr>
        <p:grpSpPr>
          <a:xfrm>
            <a:off x="5373532" y="2393284"/>
            <a:ext cx="1100461" cy="1685369"/>
            <a:chOff x="5373532" y="2393284"/>
            <a:chExt cx="1100461" cy="1685369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5704BCA-332B-D0DA-711A-FC9BE7A54A95}"/>
                </a:ext>
              </a:extLst>
            </p:cNvPr>
            <p:cNvSpPr/>
            <p:nvPr/>
          </p:nvSpPr>
          <p:spPr>
            <a:xfrm>
              <a:off x="5373532" y="2393284"/>
              <a:ext cx="1100461" cy="1685369"/>
            </a:xfrm>
            <a:prstGeom prst="roundRect">
              <a:avLst>
                <a:gd name="adj" fmla="val 47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pic>
          <p:nvPicPr>
            <p:cNvPr id="40" name="Picture 39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FD7F7542-8C83-AFF1-5144-56E862B82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808" y="2967103"/>
              <a:ext cx="589062" cy="590482"/>
            </a:xfrm>
            <a:prstGeom prst="rect">
              <a:avLst/>
            </a:prstGeom>
          </p:spPr>
        </p:pic>
      </p:grpSp>
      <p:sp>
        <p:nvSpPr>
          <p:cNvPr id="48" name="Title 2">
            <a:extLst>
              <a:ext uri="{FF2B5EF4-FFF2-40B4-BE49-F238E27FC236}">
                <a16:creationId xmlns:a16="http://schemas.microsoft.com/office/drawing/2014/main" id="{7C6A6E24-B885-2462-FD24-7FFE28CE36BC}"/>
              </a:ext>
            </a:extLst>
          </p:cNvPr>
          <p:cNvSpPr txBox="1">
            <a:spLocks/>
          </p:cNvSpPr>
          <p:nvPr/>
        </p:nvSpPr>
        <p:spPr>
          <a:xfrm>
            <a:off x="5373532" y="2377981"/>
            <a:ext cx="1031615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GB" sz="1800" dirty="0"/>
              <a:t>W</a:t>
            </a:r>
            <a:r>
              <a:rPr lang="en-CH" sz="1800" dirty="0"/>
              <a:t>orking </a:t>
            </a:r>
          </a:p>
          <a:p>
            <a:pPr algn="ctr"/>
            <a:r>
              <a:rPr lang="en-CH" sz="1800" dirty="0"/>
              <a:t>Copy</a:t>
            </a:r>
          </a:p>
        </p:txBody>
      </p:sp>
      <p:sp>
        <p:nvSpPr>
          <p:cNvPr id="47" name="Title 2">
            <a:extLst>
              <a:ext uri="{FF2B5EF4-FFF2-40B4-BE49-F238E27FC236}">
                <a16:creationId xmlns:a16="http://schemas.microsoft.com/office/drawing/2014/main" id="{CE92A3B6-6712-DBA1-F22F-F6D53787949F}"/>
              </a:ext>
            </a:extLst>
          </p:cNvPr>
          <p:cNvSpPr txBox="1">
            <a:spLocks/>
          </p:cNvSpPr>
          <p:nvPr/>
        </p:nvSpPr>
        <p:spPr>
          <a:xfrm>
            <a:off x="7191220" y="2353895"/>
            <a:ext cx="1218237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202934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CH" sz="2000" dirty="0"/>
              <a:t>.git Directory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3637C0-E705-C815-64A3-A2C42888D1E7}"/>
              </a:ext>
            </a:extLst>
          </p:cNvPr>
          <p:cNvGrpSpPr/>
          <p:nvPr/>
        </p:nvGrpSpPr>
        <p:grpSpPr>
          <a:xfrm>
            <a:off x="7494633" y="2958693"/>
            <a:ext cx="596439" cy="2671318"/>
            <a:chOff x="7494633" y="2958693"/>
            <a:chExt cx="596439" cy="2671318"/>
          </a:xfrm>
        </p:grpSpPr>
        <p:pic>
          <p:nvPicPr>
            <p:cNvPr id="49" name="Picture 48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89DC6987-8788-A7B2-9A91-AA6B1625E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2958693"/>
              <a:ext cx="589062" cy="590482"/>
            </a:xfrm>
            <a:prstGeom prst="rect">
              <a:avLst/>
            </a:prstGeom>
          </p:spPr>
        </p:pic>
        <p:pic>
          <p:nvPicPr>
            <p:cNvPr id="53" name="Picture 52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303E0DC7-F9BF-26EF-2FDA-6038BC859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633" y="3646413"/>
              <a:ext cx="589062" cy="590482"/>
            </a:xfrm>
            <a:prstGeom prst="rect">
              <a:avLst/>
            </a:prstGeom>
          </p:spPr>
        </p:pic>
        <p:pic>
          <p:nvPicPr>
            <p:cNvPr id="54" name="Picture 53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7F7C2047-C7DC-5046-BB3D-955936A50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4329445"/>
              <a:ext cx="589062" cy="590482"/>
            </a:xfrm>
            <a:prstGeom prst="rect">
              <a:avLst/>
            </a:prstGeom>
          </p:spPr>
        </p:pic>
        <p:pic>
          <p:nvPicPr>
            <p:cNvPr id="55" name="Picture 54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D74F86E7-9DB9-5719-DD31-AD5CF3A73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010" y="5039529"/>
              <a:ext cx="589062" cy="59048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CA7975-1AFE-EEA4-0720-05AB337B4CAB}"/>
              </a:ext>
            </a:extLst>
          </p:cNvPr>
          <p:cNvGrpSpPr/>
          <p:nvPr/>
        </p:nvGrpSpPr>
        <p:grpSpPr>
          <a:xfrm>
            <a:off x="10428833" y="2951867"/>
            <a:ext cx="609738" cy="2678144"/>
            <a:chOff x="10428833" y="2951867"/>
            <a:chExt cx="609738" cy="2678144"/>
          </a:xfrm>
        </p:grpSpPr>
        <p:pic>
          <p:nvPicPr>
            <p:cNvPr id="52" name="Picture 51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98D9B27C-427B-F7B0-6CFF-4F31598CC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8833" y="2951867"/>
              <a:ext cx="589062" cy="590482"/>
            </a:xfrm>
            <a:prstGeom prst="rect">
              <a:avLst/>
            </a:prstGeom>
          </p:spPr>
        </p:pic>
        <p:pic>
          <p:nvPicPr>
            <p:cNvPr id="56" name="Picture 55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C3D5A1F8-FE93-6C5B-8503-AD8518C30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2131" y="3646413"/>
              <a:ext cx="589062" cy="590482"/>
            </a:xfrm>
            <a:prstGeom prst="rect">
              <a:avLst/>
            </a:prstGeom>
          </p:spPr>
        </p:pic>
        <p:pic>
          <p:nvPicPr>
            <p:cNvPr id="57" name="Picture 56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C17E45BE-43AC-9BDC-6C4E-0702ABF7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9509" y="4329445"/>
              <a:ext cx="589062" cy="590482"/>
            </a:xfrm>
            <a:prstGeom prst="rect">
              <a:avLst/>
            </a:prstGeom>
          </p:spPr>
        </p:pic>
        <p:pic>
          <p:nvPicPr>
            <p:cNvPr id="58" name="Picture 57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A42A19D8-62AD-8E2C-BEB8-E73DD6A7E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9509" y="5039529"/>
              <a:ext cx="589062" cy="590482"/>
            </a:xfrm>
            <a:prstGeom prst="rect">
              <a:avLst/>
            </a:prstGeom>
          </p:spPr>
        </p:pic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6B13A857-1C9D-72E2-5DC4-56C8A4896952}"/>
              </a:ext>
            </a:extLst>
          </p:cNvPr>
          <p:cNvSpPr/>
          <p:nvPr/>
        </p:nvSpPr>
        <p:spPr>
          <a:xfrm>
            <a:off x="8811215" y="3505364"/>
            <a:ext cx="1245441" cy="573289"/>
          </a:xfrm>
          <a:prstGeom prst="rightArrow">
            <a:avLst>
              <a:gd name="adj1" fmla="val 50000"/>
              <a:gd name="adj2" fmla="val 343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push 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00FB364F-1B8A-64BF-A93C-CD511A33D19A}"/>
              </a:ext>
            </a:extLst>
          </p:cNvPr>
          <p:cNvSpPr/>
          <p:nvPr/>
        </p:nvSpPr>
        <p:spPr>
          <a:xfrm flipH="1">
            <a:off x="8754403" y="4329445"/>
            <a:ext cx="1218237" cy="573289"/>
          </a:xfrm>
          <a:prstGeom prst="rightArrow">
            <a:avLst>
              <a:gd name="adj1" fmla="val 50000"/>
              <a:gd name="adj2" fmla="val 324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pull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FEBA0A0C-1955-C3F1-165F-9921A54B3BDA}"/>
              </a:ext>
            </a:extLst>
          </p:cNvPr>
          <p:cNvSpPr/>
          <p:nvPr/>
        </p:nvSpPr>
        <p:spPr>
          <a:xfrm>
            <a:off x="6337498" y="2990619"/>
            <a:ext cx="1070094" cy="5732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commit 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81267EA1-7FBB-50B3-FBB8-6F7E36F6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10" y="758348"/>
            <a:ext cx="4455724" cy="590931"/>
          </a:xfrm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GB" sz="1800" b="1" dirty="0"/>
              <a:t>Repo (repository)</a:t>
            </a:r>
            <a:r>
              <a:rPr lang="en-GB" sz="1800" dirty="0"/>
              <a:t>: Your project folder. This can be either local or remote.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1AF2ADD-D65A-F2F3-E011-922075AC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89" y="59792"/>
            <a:ext cx="10611438" cy="535531"/>
          </a:xfrm>
        </p:spPr>
        <p:txBody>
          <a:bodyPr/>
          <a:lstStyle/>
          <a:p>
            <a:r>
              <a:rPr lang="en-CH" dirty="0"/>
              <a:t>Learning git vocabulary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05517A-0276-8181-27BD-A47910EECAB7}"/>
              </a:ext>
            </a:extLst>
          </p:cNvPr>
          <p:cNvCxnSpPr>
            <a:cxnSpLocks/>
          </p:cNvCxnSpPr>
          <p:nvPr/>
        </p:nvCxnSpPr>
        <p:spPr>
          <a:xfrm>
            <a:off x="422290" y="544930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omputer and monitor&#10;&#10;Description automatically generated">
            <a:extLst>
              <a:ext uri="{FF2B5EF4-FFF2-40B4-BE49-F238E27FC236}">
                <a16:creationId xmlns:a16="http://schemas.microsoft.com/office/drawing/2014/main" id="{06182CA7-9CDE-D101-AA75-C6A8E8B42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85" y="859096"/>
            <a:ext cx="1113120" cy="1113120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D0C6F03C-F6CC-7734-191A-E0309F1A403F}"/>
              </a:ext>
            </a:extLst>
          </p:cNvPr>
          <p:cNvSpPr txBox="1">
            <a:spLocks/>
          </p:cNvSpPr>
          <p:nvPr/>
        </p:nvSpPr>
        <p:spPr>
          <a:xfrm>
            <a:off x="286409" y="2744071"/>
            <a:ext cx="4455724" cy="139012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dirty="0"/>
              <a:t>Your local repo contains: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GB" sz="1800" b="1" dirty="0"/>
              <a:t>Working Copy: </a:t>
            </a:r>
            <a:r>
              <a:rPr lang="en-GB" sz="1800" dirty="0"/>
              <a:t>The current version of files you’re working on.</a:t>
            </a:r>
            <a:br>
              <a:rPr lang="en-GB" sz="1800" dirty="0"/>
            </a:br>
            <a:r>
              <a:rPr lang="en-GB" sz="1800" b="1" dirty="0"/>
              <a:t>.git Directory:</a:t>
            </a:r>
            <a:r>
              <a:rPr lang="en-GB" sz="1800" dirty="0"/>
              <a:t> folder (sometimes hidden) that keeps track of file versions, “commits”.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586BBAF1-FCB1-FC23-79A7-0BA5AC866743}"/>
              </a:ext>
            </a:extLst>
          </p:cNvPr>
          <p:cNvSpPr txBox="1">
            <a:spLocks/>
          </p:cNvSpPr>
          <p:nvPr/>
        </p:nvSpPr>
        <p:spPr>
          <a:xfrm>
            <a:off x="293905" y="1375761"/>
            <a:ext cx="4455724" cy="11408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rgbClr val="417D86"/>
                </a:solidFill>
              </a:rPr>
              <a:t>Local Repo:</a:t>
            </a:r>
            <a:r>
              <a:rPr lang="en-GB" sz="1800" dirty="0">
                <a:solidFill>
                  <a:srgbClr val="417D86"/>
                </a:solidFill>
              </a:rPr>
              <a:t> </a:t>
            </a:r>
            <a:r>
              <a:rPr lang="en-GB" sz="1800" dirty="0"/>
              <a:t>Version of the folder on your local computer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b="1" dirty="0">
                <a:solidFill>
                  <a:srgbClr val="1F4E79"/>
                </a:solidFill>
              </a:rPr>
              <a:t>Remote Repo: </a:t>
            </a:r>
            <a:r>
              <a:rPr lang="en-GB" sz="1800" dirty="0"/>
              <a:t>Version of the folder on online service like GitHub. Sometimes called </a:t>
            </a:r>
            <a:r>
              <a:rPr lang="en-GB" sz="1800" b="1" dirty="0"/>
              <a:t>origin</a:t>
            </a:r>
            <a:r>
              <a:rPr lang="en-GB" sz="1800" dirty="0"/>
              <a:t>.</a:t>
            </a:r>
            <a:endParaRPr lang="en-GB" sz="1800" b="1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883DA8DE-245D-6629-F76D-8999821B9CB2}"/>
              </a:ext>
            </a:extLst>
          </p:cNvPr>
          <p:cNvSpPr txBox="1">
            <a:spLocks/>
          </p:cNvSpPr>
          <p:nvPr/>
        </p:nvSpPr>
        <p:spPr>
          <a:xfrm>
            <a:off x="293904" y="4340523"/>
            <a:ext cx="4455724" cy="341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/>
                </a:solidFill>
              </a:rPr>
              <a:t>GIT VERBS:</a:t>
            </a:r>
          </a:p>
        </p:txBody>
      </p:sp>
      <p:pic>
        <p:nvPicPr>
          <p:cNvPr id="25" name="Picture 24" descr="A black and white logo&#10;&#10;Description automatically generated">
            <a:extLst>
              <a:ext uri="{FF2B5EF4-FFF2-40B4-BE49-F238E27FC236}">
                <a16:creationId xmlns:a16="http://schemas.microsoft.com/office/drawing/2014/main" id="{ADF19F27-C6AE-9082-F360-DAC1CCA032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9" t="19036" r="9131" b="15171"/>
          <a:stretch/>
        </p:blipFill>
        <p:spPr>
          <a:xfrm>
            <a:off x="9983218" y="1315371"/>
            <a:ext cx="1007126" cy="3028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0550209-2E7C-FAA1-09A3-6955C56D2880}"/>
              </a:ext>
            </a:extLst>
          </p:cNvPr>
          <p:cNvSpPr txBox="1"/>
          <p:nvPr/>
        </p:nvSpPr>
        <p:spPr>
          <a:xfrm>
            <a:off x="10870609" y="1310726"/>
            <a:ext cx="54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51EF8A-496D-81C5-5DAE-FDECF5AB21A3}"/>
              </a:ext>
            </a:extLst>
          </p:cNvPr>
          <p:cNvSpPr txBox="1"/>
          <p:nvPr/>
        </p:nvSpPr>
        <p:spPr>
          <a:xfrm>
            <a:off x="293911" y="4548272"/>
            <a:ext cx="45306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2400" b="1" dirty="0">
                <a:solidFill>
                  <a:schemeClr val="bg1"/>
                </a:solidFill>
              </a:rPr>
              <a:t>commit:</a:t>
            </a:r>
            <a:r>
              <a:rPr lang="en-GB" sz="1800" b="1" dirty="0">
                <a:solidFill>
                  <a:schemeClr val="bg1"/>
                </a:solidFill>
              </a:rPr>
              <a:t> </a:t>
            </a:r>
            <a:r>
              <a:rPr lang="en-GB" sz="1800" dirty="0">
                <a:solidFill>
                  <a:schemeClr val="bg1"/>
                </a:solidFill>
              </a:rPr>
              <a:t>Save the current version of files to the .git directory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A0589A-C7F4-9846-D5A2-9FE2816F32A2}"/>
              </a:ext>
            </a:extLst>
          </p:cNvPr>
          <p:cNvSpPr txBox="1"/>
          <p:nvPr/>
        </p:nvSpPr>
        <p:spPr>
          <a:xfrm>
            <a:off x="293911" y="5147000"/>
            <a:ext cx="44328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2400" b="1" dirty="0">
                <a:solidFill>
                  <a:schemeClr val="bg1"/>
                </a:solidFill>
              </a:rPr>
              <a:t>push:</a:t>
            </a:r>
            <a:r>
              <a:rPr lang="en-GB" sz="1800" b="1" dirty="0">
                <a:solidFill>
                  <a:schemeClr val="bg1"/>
                </a:solidFill>
              </a:rPr>
              <a:t> </a:t>
            </a:r>
            <a:r>
              <a:rPr lang="en-GB" sz="1800" dirty="0">
                <a:solidFill>
                  <a:schemeClr val="bg1"/>
                </a:solidFill>
              </a:rPr>
              <a:t>Upload your latest commits to the remote repo. First time: </a:t>
            </a:r>
            <a:r>
              <a:rPr lang="en-GB" sz="2000" b="1" dirty="0">
                <a:solidFill>
                  <a:schemeClr val="bg1"/>
                </a:solidFill>
              </a:rPr>
              <a:t>publish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A6EC78-09B6-9E9F-605D-1F6060CC7074}"/>
              </a:ext>
            </a:extLst>
          </p:cNvPr>
          <p:cNvSpPr txBox="1"/>
          <p:nvPr/>
        </p:nvSpPr>
        <p:spPr>
          <a:xfrm>
            <a:off x="279245" y="5774529"/>
            <a:ext cx="44017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GB" sz="2400" b="1" dirty="0">
                <a:solidFill>
                  <a:schemeClr val="bg1"/>
                </a:solidFill>
              </a:rPr>
              <a:t>pull:</a:t>
            </a:r>
            <a:r>
              <a:rPr lang="en-GB" sz="1800" b="1" dirty="0">
                <a:solidFill>
                  <a:schemeClr val="bg1"/>
                </a:solidFill>
              </a:rPr>
              <a:t> </a:t>
            </a:r>
            <a:r>
              <a:rPr lang="en-GB" sz="1800" dirty="0">
                <a:solidFill>
                  <a:schemeClr val="bg1"/>
                </a:solidFill>
              </a:rPr>
              <a:t>Get the latest commits from the remote repo. First time: </a:t>
            </a:r>
            <a:r>
              <a:rPr lang="en-GB" sz="2000" b="1" dirty="0">
                <a:solidFill>
                  <a:schemeClr val="bg1"/>
                </a:solidFill>
              </a:rPr>
              <a:t>clone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FAA8F6-2DC1-7CD6-8A88-87C1E44D4057}"/>
              </a:ext>
            </a:extLst>
          </p:cNvPr>
          <p:cNvSpPr txBox="1"/>
          <p:nvPr/>
        </p:nvSpPr>
        <p:spPr>
          <a:xfrm>
            <a:off x="4824579" y="6114232"/>
            <a:ext cx="4336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*verbs are in lowercase because these are git command line terms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DFCB42-85CB-4E1D-83D9-8150ED737438}"/>
              </a:ext>
            </a:extLst>
          </p:cNvPr>
          <p:cNvSpPr txBox="1"/>
          <p:nvPr/>
        </p:nvSpPr>
        <p:spPr>
          <a:xfrm>
            <a:off x="4809920" y="6372455"/>
            <a:ext cx="3277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1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GB" sz="1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CH" sz="1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ommit is also a noun. </a:t>
            </a:r>
            <a:r>
              <a:rPr lang="en-GB" sz="1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CH" sz="1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.g. “My latest commits”</a:t>
            </a:r>
          </a:p>
        </p:txBody>
      </p:sp>
    </p:spTree>
    <p:extLst>
      <p:ext uri="{BB962C8B-B14F-4D97-AF65-F5344CB8AC3E}">
        <p14:creationId xmlns:p14="http://schemas.microsoft.com/office/powerpoint/2010/main" val="82549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18" grpId="0" animBg="1"/>
      <p:bldP spid="2" grpId="0" animBg="1"/>
      <p:bldP spid="6" grpId="0"/>
      <p:bldP spid="42" grpId="0" animBg="1"/>
      <p:bldP spid="43" grpId="0"/>
      <p:bldP spid="48" grpId="0"/>
      <p:bldP spid="47" grpId="0"/>
      <p:bldP spid="59" grpId="0" animBg="1"/>
      <p:bldP spid="60" grpId="0" animBg="1"/>
      <p:bldP spid="61" grpId="0" animBg="1"/>
      <p:bldP spid="3" grpId="0" build="p"/>
      <p:bldP spid="12" grpId="0"/>
      <p:bldP spid="14" grpId="0"/>
      <p:bldP spid="17" grpId="0"/>
      <p:bldP spid="26" grpId="0"/>
      <p:bldP spid="30" grpId="0"/>
      <p:bldP spid="32" grpId="0"/>
      <p:bldP spid="34" grpId="0"/>
      <p:bldP spid="44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343610"/>
            <a:ext cx="10611438" cy="480131"/>
          </a:xfrm>
        </p:spPr>
        <p:txBody>
          <a:bodyPr/>
          <a:lstStyle/>
          <a:p>
            <a:r>
              <a:rPr lang="en-CH" sz="2800" dirty="0">
                <a:solidFill>
                  <a:schemeClr val="tx1"/>
                </a:solidFill>
              </a:rPr>
              <a:t>Practice Vocab: Match the word to its definition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29785" y="89398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43A420-13F4-7970-F58E-1515E93769A8}"/>
              </a:ext>
            </a:extLst>
          </p:cNvPr>
          <p:cNvCxnSpPr>
            <a:cxnSpLocks/>
          </p:cNvCxnSpPr>
          <p:nvPr/>
        </p:nvCxnSpPr>
        <p:spPr>
          <a:xfrm>
            <a:off x="2461297" y="1259634"/>
            <a:ext cx="0" cy="416581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634D8A5E-6270-FAD6-4D6B-D986A440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939" y="1746321"/>
            <a:ext cx="1237682" cy="3640997"/>
          </a:xfrm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GB" sz="1800" dirty="0"/>
              <a:t>1. push</a:t>
            </a:r>
            <a:br>
              <a:rPr lang="en-GB" sz="1800" dirty="0"/>
            </a:br>
            <a:endParaRPr lang="en-GB" sz="1800" dirty="0"/>
          </a:p>
          <a:p>
            <a:pPr marL="0" indent="0">
              <a:spcBef>
                <a:spcPts val="400"/>
              </a:spcBef>
              <a:buNone/>
            </a:pPr>
            <a:br>
              <a:rPr lang="en-GB" sz="1800" dirty="0"/>
            </a:br>
            <a:r>
              <a:rPr lang="en-GB" sz="1800" dirty="0"/>
              <a:t>2. pull</a:t>
            </a:r>
            <a:br>
              <a:rPr lang="en-GB" sz="1800" dirty="0"/>
            </a:br>
            <a:endParaRPr lang="en-GB" sz="1800" dirty="0"/>
          </a:p>
          <a:p>
            <a:pPr marL="0" indent="0">
              <a:spcBef>
                <a:spcPts val="400"/>
              </a:spcBef>
              <a:buNone/>
            </a:pPr>
            <a:br>
              <a:rPr lang="en-GB" sz="1800" dirty="0"/>
            </a:br>
            <a:r>
              <a:rPr lang="en-GB" sz="1800" dirty="0"/>
              <a:t>3. commit</a:t>
            </a:r>
            <a:br>
              <a:rPr lang="en-GB" sz="1800" dirty="0"/>
            </a:br>
            <a:endParaRPr lang="en-GB" sz="1800" dirty="0"/>
          </a:p>
          <a:p>
            <a:pPr marL="0" indent="0">
              <a:spcBef>
                <a:spcPts val="400"/>
              </a:spcBef>
              <a:buNone/>
            </a:pPr>
            <a:br>
              <a:rPr lang="en-GB" sz="1800" dirty="0"/>
            </a:br>
            <a:r>
              <a:rPr lang="en-GB" sz="1800" dirty="0"/>
              <a:t>4. remote</a:t>
            </a:r>
          </a:p>
          <a:p>
            <a:pPr marL="0" indent="0">
              <a:spcBef>
                <a:spcPts val="400"/>
              </a:spcBef>
              <a:buNone/>
            </a:pPr>
            <a:endParaRPr lang="en-GB" sz="1800" dirty="0"/>
          </a:p>
          <a:p>
            <a:pPr marL="0" indent="0">
              <a:spcBef>
                <a:spcPts val="400"/>
              </a:spcBef>
              <a:buNone/>
            </a:pPr>
            <a:endParaRPr lang="en-GB" sz="1800" dirty="0"/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/>
              <a:t>5. repo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5599F55E-C42F-6743-087D-63B5BAD06C1F}"/>
              </a:ext>
            </a:extLst>
          </p:cNvPr>
          <p:cNvSpPr txBox="1">
            <a:spLocks/>
          </p:cNvSpPr>
          <p:nvPr/>
        </p:nvSpPr>
        <p:spPr>
          <a:xfrm>
            <a:off x="2925632" y="1432556"/>
            <a:ext cx="5930551" cy="399288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0293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spcBef>
                <a:spcPts val="400"/>
              </a:spcBef>
              <a:buNone/>
            </a:pPr>
            <a:r>
              <a:rPr lang="en-GB" sz="1800" dirty="0"/>
              <a:t>A. A snapshot of the current state of a working directory</a:t>
            </a:r>
          </a:p>
          <a:p>
            <a:pPr marL="0" indent="0">
              <a:spcBef>
                <a:spcPts val="400"/>
              </a:spcBef>
              <a:buNone/>
            </a:pPr>
            <a:endParaRPr lang="en-GB" sz="1800" dirty="0"/>
          </a:p>
          <a:p>
            <a:pPr marL="0" indent="0">
              <a:spcBef>
                <a:spcPts val="400"/>
              </a:spcBef>
              <a:buNone/>
            </a:pPr>
            <a:br>
              <a:rPr lang="en-GB" sz="1800" dirty="0"/>
            </a:br>
            <a:r>
              <a:rPr lang="en-GB" sz="1800" dirty="0"/>
              <a:t>B. Upload your latest commits to the remote repo</a:t>
            </a:r>
            <a:br>
              <a:rPr lang="en-GB" sz="1800" dirty="0"/>
            </a:br>
            <a:endParaRPr lang="en-GB" sz="1800" dirty="0"/>
          </a:p>
          <a:p>
            <a:pPr marL="0" indent="0">
              <a:spcBef>
                <a:spcPts val="400"/>
              </a:spcBef>
              <a:buNone/>
            </a:pPr>
            <a:br>
              <a:rPr lang="en-GB" sz="1800" dirty="0"/>
            </a:br>
            <a:r>
              <a:rPr lang="en-GB" sz="1800" dirty="0"/>
              <a:t>C. Get the latest commits from the remote repo</a:t>
            </a:r>
            <a:br>
              <a:rPr lang="en-GB" sz="1800" dirty="0"/>
            </a:br>
            <a:endParaRPr lang="en-GB" sz="1800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br>
              <a:rPr lang="en-GB" sz="1800" dirty="0"/>
            </a:br>
            <a:r>
              <a:rPr lang="en-GB" sz="1800" dirty="0"/>
              <a:t>D. Your project folder</a:t>
            </a:r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endParaRPr lang="en-GB" sz="1800" dirty="0"/>
          </a:p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GB" sz="1800" dirty="0"/>
              <a:t>E. Version of your project hosted on a shared network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0ECAE1-D4ED-2C9C-130E-80D5EA1A92EB}"/>
              </a:ext>
            </a:extLst>
          </p:cNvPr>
          <p:cNvSpPr txBox="1"/>
          <p:nvPr/>
        </p:nvSpPr>
        <p:spPr>
          <a:xfrm>
            <a:off x="1807780" y="5971344"/>
            <a:ext cx="27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Answers: 1B, 2C, 3A, 4E, 5D</a:t>
            </a:r>
          </a:p>
        </p:txBody>
      </p:sp>
    </p:spTree>
    <p:extLst>
      <p:ext uri="{BB962C8B-B14F-4D97-AF65-F5344CB8AC3E}">
        <p14:creationId xmlns:p14="http://schemas.microsoft.com/office/powerpoint/2010/main" val="108340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ight Arrow 80">
            <a:extLst>
              <a:ext uri="{FF2B5EF4-FFF2-40B4-BE49-F238E27FC236}">
                <a16:creationId xmlns:a16="http://schemas.microsoft.com/office/drawing/2014/main" id="{046EBE95-E9AE-B725-BA9E-482F795642CD}"/>
              </a:ext>
            </a:extLst>
          </p:cNvPr>
          <p:cNvSpPr/>
          <p:nvPr/>
        </p:nvSpPr>
        <p:spPr>
          <a:xfrm flipH="1">
            <a:off x="6451255" y="3657736"/>
            <a:ext cx="1410520" cy="573289"/>
          </a:xfrm>
          <a:prstGeom prst="rightArrow">
            <a:avLst>
              <a:gd name="adj1" fmla="val 50000"/>
              <a:gd name="adj2" fmla="val 343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push 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841CCBCA-4179-0C9E-6CDC-1204B38885BE}"/>
              </a:ext>
            </a:extLst>
          </p:cNvPr>
          <p:cNvSpPr/>
          <p:nvPr/>
        </p:nvSpPr>
        <p:spPr>
          <a:xfrm>
            <a:off x="6546407" y="4481817"/>
            <a:ext cx="1379710" cy="573289"/>
          </a:xfrm>
          <a:prstGeom prst="rightArrow">
            <a:avLst>
              <a:gd name="adj1" fmla="val 50000"/>
              <a:gd name="adj2" fmla="val 324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BA4915-4ADE-4AE8-AAF6-40858981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89" y="59792"/>
            <a:ext cx="10611438" cy="535531"/>
          </a:xfrm>
        </p:spPr>
        <p:txBody>
          <a:bodyPr/>
          <a:lstStyle/>
          <a:p>
            <a:r>
              <a:rPr lang="en-CH" dirty="0"/>
              <a:t>How collaboration fits into the picture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21570A-9E7A-AFFA-225E-92C3113D1D74}"/>
              </a:ext>
            </a:extLst>
          </p:cNvPr>
          <p:cNvCxnSpPr>
            <a:cxnSpLocks/>
          </p:cNvCxnSpPr>
          <p:nvPr/>
        </p:nvCxnSpPr>
        <p:spPr>
          <a:xfrm>
            <a:off x="422290" y="544930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31C4CF-8C8E-32EA-A6E6-4F869D6A4DB1}"/>
              </a:ext>
            </a:extLst>
          </p:cNvPr>
          <p:cNvGrpSpPr/>
          <p:nvPr/>
        </p:nvGrpSpPr>
        <p:grpSpPr>
          <a:xfrm>
            <a:off x="42040" y="983970"/>
            <a:ext cx="7032623" cy="5135412"/>
            <a:chOff x="5022926" y="859096"/>
            <a:chExt cx="7032623" cy="513541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B52ABF8-89A1-7118-7D76-4C91E2310F8F}"/>
                </a:ext>
              </a:extLst>
            </p:cNvPr>
            <p:cNvSpPr/>
            <p:nvPr/>
          </p:nvSpPr>
          <p:spPr>
            <a:xfrm>
              <a:off x="5022926" y="2199701"/>
              <a:ext cx="3731479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7" name="Title 2">
              <a:extLst>
                <a:ext uri="{FF2B5EF4-FFF2-40B4-BE49-F238E27FC236}">
                  <a16:creationId xmlns:a16="http://schemas.microsoft.com/office/drawing/2014/main" id="{02EE12BE-1193-5593-AFEA-A9AF2B34008E}"/>
                </a:ext>
              </a:extLst>
            </p:cNvPr>
            <p:cNvSpPr txBox="1">
              <a:spLocks/>
            </p:cNvSpPr>
            <p:nvPr/>
          </p:nvSpPr>
          <p:spPr>
            <a:xfrm>
              <a:off x="5967357" y="1764252"/>
              <a:ext cx="3008600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Local Repo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B459810-B711-3BFE-3D81-9186855BD9C7}"/>
                </a:ext>
              </a:extLst>
            </p:cNvPr>
            <p:cNvSpPr/>
            <p:nvPr/>
          </p:nvSpPr>
          <p:spPr>
            <a:xfrm>
              <a:off x="10048037" y="2199701"/>
              <a:ext cx="1332482" cy="3794807"/>
            </a:xfrm>
            <a:prstGeom prst="roundRect">
              <a:avLst>
                <a:gd name="adj" fmla="val 478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9" name="Title 2">
              <a:extLst>
                <a:ext uri="{FF2B5EF4-FFF2-40B4-BE49-F238E27FC236}">
                  <a16:creationId xmlns:a16="http://schemas.microsoft.com/office/drawing/2014/main" id="{19E92D25-FA6C-1554-8258-6EE5964C313F}"/>
                </a:ext>
              </a:extLst>
            </p:cNvPr>
            <p:cNvSpPr txBox="1">
              <a:spLocks/>
            </p:cNvSpPr>
            <p:nvPr/>
          </p:nvSpPr>
          <p:spPr>
            <a:xfrm>
              <a:off x="9573181" y="1743193"/>
              <a:ext cx="2482368" cy="5355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5">
                      <a:lumMod val="50000"/>
                    </a:schemeClr>
                  </a:solidFill>
                </a:rPr>
                <a:t>Remote Repo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1F7591-1C9E-C6C1-FE12-69BBCB6621F1}"/>
                </a:ext>
              </a:extLst>
            </p:cNvPr>
            <p:cNvGrpSpPr/>
            <p:nvPr/>
          </p:nvGrpSpPr>
          <p:grpSpPr>
            <a:xfrm>
              <a:off x="5373532" y="2393284"/>
              <a:ext cx="1100461" cy="1685369"/>
              <a:chOff x="5373532" y="2393284"/>
              <a:chExt cx="1100461" cy="1685369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CE8AF82-DFC8-6D4E-5370-2638CA2D25D3}"/>
                  </a:ext>
                </a:extLst>
              </p:cNvPr>
              <p:cNvSpPr/>
              <p:nvPr/>
            </p:nvSpPr>
            <p:spPr>
              <a:xfrm>
                <a:off x="5373532" y="2393284"/>
                <a:ext cx="1100461" cy="1685369"/>
              </a:xfrm>
              <a:prstGeom prst="roundRect">
                <a:avLst>
                  <a:gd name="adj" fmla="val 47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pic>
            <p:nvPicPr>
              <p:cNvPr id="12" name="Picture 1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926CEB75-0A98-AFFF-599E-14F6D15BB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808" y="2967103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13" name="Title 2">
              <a:extLst>
                <a:ext uri="{FF2B5EF4-FFF2-40B4-BE49-F238E27FC236}">
                  <a16:creationId xmlns:a16="http://schemas.microsoft.com/office/drawing/2014/main" id="{74679693-D27A-8D69-5F99-BA3D050E0CE0}"/>
                </a:ext>
              </a:extLst>
            </p:cNvPr>
            <p:cNvSpPr txBox="1">
              <a:spLocks/>
            </p:cNvSpPr>
            <p:nvPr/>
          </p:nvSpPr>
          <p:spPr>
            <a:xfrm>
              <a:off x="5373532" y="2377981"/>
              <a:ext cx="1031615" cy="5909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sp>
          <p:nvSpPr>
            <p:cNvPr id="14" name="Title 2">
              <a:extLst>
                <a:ext uri="{FF2B5EF4-FFF2-40B4-BE49-F238E27FC236}">
                  <a16:creationId xmlns:a16="http://schemas.microsoft.com/office/drawing/2014/main" id="{5BA1E4CE-EE70-3461-CB85-CC37FEA41242}"/>
                </a:ext>
              </a:extLst>
            </p:cNvPr>
            <p:cNvSpPr txBox="1">
              <a:spLocks/>
            </p:cNvSpPr>
            <p:nvPr/>
          </p:nvSpPr>
          <p:spPr>
            <a:xfrm>
              <a:off x="7191220" y="2353895"/>
              <a:ext cx="1218237" cy="64633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35E373-F9C9-8797-E721-107159EBE01D}"/>
                </a:ext>
              </a:extLst>
            </p:cNvPr>
            <p:cNvGrpSpPr/>
            <p:nvPr/>
          </p:nvGrpSpPr>
          <p:grpSpPr>
            <a:xfrm>
              <a:off x="7494633" y="2958693"/>
              <a:ext cx="596439" cy="2671318"/>
              <a:chOff x="7494633" y="2958693"/>
              <a:chExt cx="596439" cy="2671318"/>
            </a:xfrm>
          </p:grpSpPr>
          <p:pic>
            <p:nvPicPr>
              <p:cNvPr id="16" name="Picture 15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EF78F5F0-FFE3-6C98-300A-B1AEC5F3F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295869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17" name="Picture 16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9B84B65-193E-A942-5BFE-FF042B30A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4633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18" name="Picture 17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5118E35-1892-5173-D5AE-B9AE2758F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19" name="Picture 18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A1E71A24-5A5C-9E53-CC73-2D9D05391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2010" y="5039529"/>
                <a:ext cx="589062" cy="590482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C65214B-B17F-6C1C-70B2-DD0CE9699517}"/>
                </a:ext>
              </a:extLst>
            </p:cNvPr>
            <p:cNvGrpSpPr/>
            <p:nvPr/>
          </p:nvGrpSpPr>
          <p:grpSpPr>
            <a:xfrm>
              <a:off x="10428833" y="2951867"/>
              <a:ext cx="609738" cy="2678144"/>
              <a:chOff x="10428833" y="2951867"/>
              <a:chExt cx="609738" cy="2678144"/>
            </a:xfrm>
          </p:grpSpPr>
          <p:pic>
            <p:nvPicPr>
              <p:cNvPr id="21" name="Picture 20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F0A165E5-3C3F-FB1E-9B2B-5CF338BE9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833" y="2951867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2" name="Picture 21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5575DEE6-D640-8EC4-25BB-20902C4DF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2131" y="3646413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3" name="Picture 22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EC74548B-D361-F841-44D6-BC0578A8C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4329445"/>
                <a:ext cx="589062" cy="590482"/>
              </a:xfrm>
              <a:prstGeom prst="rect">
                <a:avLst/>
              </a:prstGeom>
            </p:spPr>
          </p:pic>
          <p:pic>
            <p:nvPicPr>
              <p:cNvPr id="24" name="Picture 23" descr="A grey paper with a green symbol on it&#10;&#10;Description automatically generated">
                <a:extLst>
                  <a:ext uri="{FF2B5EF4-FFF2-40B4-BE49-F238E27FC236}">
                    <a16:creationId xmlns:a16="http://schemas.microsoft.com/office/drawing/2014/main" id="{CEE0C380-FEBC-B349-E349-F60256231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49509" y="5039529"/>
                <a:ext cx="589062" cy="590482"/>
              </a:xfrm>
              <a:prstGeom prst="rect">
                <a:avLst/>
              </a:prstGeom>
            </p:spPr>
          </p:pic>
        </p:grp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60358CEB-3D29-2BB3-F926-9765C604FAF9}"/>
                </a:ext>
              </a:extLst>
            </p:cNvPr>
            <p:cNvSpPr/>
            <p:nvPr/>
          </p:nvSpPr>
          <p:spPr>
            <a:xfrm>
              <a:off x="8811215" y="3505364"/>
              <a:ext cx="1245441" cy="573289"/>
            </a:xfrm>
            <a:prstGeom prst="rightArrow">
              <a:avLst>
                <a:gd name="adj1" fmla="val 50000"/>
                <a:gd name="adj2" fmla="val 3437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push 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20129E96-0CB2-F909-2300-03B3CD2193FA}"/>
                </a:ext>
              </a:extLst>
            </p:cNvPr>
            <p:cNvSpPr/>
            <p:nvPr/>
          </p:nvSpPr>
          <p:spPr>
            <a:xfrm flipH="1">
              <a:off x="8754403" y="4329445"/>
              <a:ext cx="1218237" cy="573289"/>
            </a:xfrm>
            <a:prstGeom prst="rightArrow">
              <a:avLst>
                <a:gd name="adj1" fmla="val 50000"/>
                <a:gd name="adj2" fmla="val 3241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pull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7851CA7A-74D0-FEEE-A370-516CA6ECEC25}"/>
                </a:ext>
              </a:extLst>
            </p:cNvPr>
            <p:cNvSpPr/>
            <p:nvPr/>
          </p:nvSpPr>
          <p:spPr>
            <a:xfrm>
              <a:off x="6337498" y="2990619"/>
              <a:ext cx="1070094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28" name="Picture 27" descr="A computer and monitor&#10;&#10;Description automatically generated">
              <a:extLst>
                <a:ext uri="{FF2B5EF4-FFF2-40B4-BE49-F238E27FC236}">
                  <a16:creationId xmlns:a16="http://schemas.microsoft.com/office/drawing/2014/main" id="{8126DBB5-3189-E290-B08A-A5EF21E85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85" y="859096"/>
              <a:ext cx="1113120" cy="1113120"/>
            </a:xfrm>
            <a:prstGeom prst="rect">
              <a:avLst/>
            </a:prstGeom>
          </p:spPr>
        </p:pic>
        <p:pic>
          <p:nvPicPr>
            <p:cNvPr id="29" name="Picture 28" descr="A black and white logo&#10;&#10;Description automatically generated">
              <a:extLst>
                <a:ext uri="{FF2B5EF4-FFF2-40B4-BE49-F238E27FC236}">
                  <a16:creationId xmlns:a16="http://schemas.microsoft.com/office/drawing/2014/main" id="{4709E18E-9A56-0BF5-2A8C-097630C26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9" t="19036" r="9131" b="15171"/>
            <a:stretch/>
          </p:blipFill>
          <p:spPr>
            <a:xfrm>
              <a:off x="9983218" y="1315371"/>
              <a:ext cx="1007126" cy="30284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432913-D64B-FCAA-5C27-23AF049320A0}"/>
                </a:ext>
              </a:extLst>
            </p:cNvPr>
            <p:cNvSpPr txBox="1"/>
            <p:nvPr/>
          </p:nvSpPr>
          <p:spPr>
            <a:xfrm>
              <a:off x="10870609" y="1310726"/>
              <a:ext cx="540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1400" dirty="0">
                  <a:solidFill>
                    <a:srgbClr val="20293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.com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D65E6-3D28-8844-BCD6-6CA5964D49EC}"/>
              </a:ext>
            </a:extLst>
          </p:cNvPr>
          <p:cNvGrpSpPr/>
          <p:nvPr/>
        </p:nvGrpSpPr>
        <p:grpSpPr>
          <a:xfrm>
            <a:off x="7926115" y="988606"/>
            <a:ext cx="4226071" cy="5158274"/>
            <a:chOff x="7926115" y="988606"/>
            <a:chExt cx="4226071" cy="5158274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0171F1EE-3F2B-B6B2-3AAD-91880B9D9D18}"/>
                </a:ext>
              </a:extLst>
            </p:cNvPr>
            <p:cNvSpPr/>
            <p:nvPr/>
          </p:nvSpPr>
          <p:spPr>
            <a:xfrm flipH="1">
              <a:off x="7926115" y="2352073"/>
              <a:ext cx="4226071" cy="3794807"/>
            </a:xfrm>
            <a:prstGeom prst="roundRect">
              <a:avLst>
                <a:gd name="adj" fmla="val 3092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71" name="Title 2">
              <a:extLst>
                <a:ext uri="{FF2B5EF4-FFF2-40B4-BE49-F238E27FC236}">
                  <a16:creationId xmlns:a16="http://schemas.microsoft.com/office/drawing/2014/main" id="{3BC4022E-3DE7-9A96-D7F6-1FB8DE5667F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562965" y="1919437"/>
              <a:ext cx="2941540" cy="4877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Bob’s local repo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9D205A11-56D5-3F78-DC4F-22DB21077B56}"/>
                </a:ext>
              </a:extLst>
            </p:cNvPr>
            <p:cNvSpPr/>
            <p:nvPr/>
          </p:nvSpPr>
          <p:spPr>
            <a:xfrm flipH="1">
              <a:off x="10508786" y="2545656"/>
              <a:ext cx="1246322" cy="1685369"/>
            </a:xfrm>
            <a:prstGeom prst="roundRect">
              <a:avLst>
                <a:gd name="adj" fmla="val 478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74" name="Title 2">
              <a:extLst>
                <a:ext uri="{FF2B5EF4-FFF2-40B4-BE49-F238E27FC236}">
                  <a16:creationId xmlns:a16="http://schemas.microsoft.com/office/drawing/2014/main" id="{D245841E-AF11-CCC7-6826-C9A1A4D6AF9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316783" y="2556333"/>
              <a:ext cx="1379710" cy="54619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CH" sz="2000" dirty="0"/>
                <a:t>.git directory</a:t>
              </a:r>
            </a:p>
          </p:txBody>
        </p:sp>
        <p:sp>
          <p:nvSpPr>
            <p:cNvPr id="75" name="Title 2">
              <a:extLst>
                <a:ext uri="{FF2B5EF4-FFF2-40B4-BE49-F238E27FC236}">
                  <a16:creationId xmlns:a16="http://schemas.microsoft.com/office/drawing/2014/main" id="{47265D51-658E-F4A4-3A90-9BF75C26A6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586756" y="2576129"/>
              <a:ext cx="1168352" cy="49937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202934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defRPr>
              </a:lvl1pPr>
            </a:lstStyle>
            <a:p>
              <a:pPr algn="ctr"/>
              <a:r>
                <a:rPr lang="en-GB" sz="1800" dirty="0"/>
                <a:t>W</a:t>
              </a:r>
              <a:r>
                <a:rPr lang="en-CH" sz="1800" dirty="0"/>
                <a:t>orking </a:t>
              </a:r>
            </a:p>
            <a:p>
              <a:pPr algn="ctr"/>
              <a:r>
                <a:rPr lang="en-CH" sz="1800" dirty="0"/>
                <a:t>copy</a:t>
              </a:r>
            </a:p>
          </p:txBody>
        </p:sp>
        <p:pic>
          <p:nvPicPr>
            <p:cNvPr id="76" name="Picture 75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94A85BCB-A860-7251-1A10-69EC56A75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837364" y="3119475"/>
              <a:ext cx="667140" cy="590482"/>
            </a:xfrm>
            <a:prstGeom prst="rect">
              <a:avLst/>
            </a:prstGeom>
          </p:spPr>
        </p:pic>
        <p:pic>
          <p:nvPicPr>
            <p:cNvPr id="77" name="Picture 76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A4FC337D-4FA3-3C65-3062-A6E564E34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85725" y="3111064"/>
              <a:ext cx="667140" cy="590482"/>
            </a:xfrm>
            <a:prstGeom prst="rect">
              <a:avLst/>
            </a:prstGeom>
          </p:spPr>
        </p:pic>
        <p:pic>
          <p:nvPicPr>
            <p:cNvPr id="78" name="Picture 77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5CC917CC-1C2C-B458-C509-40B7C5B64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85725" y="3798785"/>
              <a:ext cx="667140" cy="590482"/>
            </a:xfrm>
            <a:prstGeom prst="rect">
              <a:avLst/>
            </a:prstGeom>
          </p:spPr>
        </p:pic>
        <p:pic>
          <p:nvPicPr>
            <p:cNvPr id="79" name="Picture 78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075EFF55-4B29-8E04-A14A-FCF524FE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77369" y="4481817"/>
              <a:ext cx="667140" cy="590482"/>
            </a:xfrm>
            <a:prstGeom prst="rect">
              <a:avLst/>
            </a:prstGeom>
          </p:spPr>
        </p:pic>
        <p:pic>
          <p:nvPicPr>
            <p:cNvPr id="80" name="Picture 79" descr="A grey paper with a green symbol on it&#10;&#10;Description automatically generated">
              <a:extLst>
                <a:ext uri="{FF2B5EF4-FFF2-40B4-BE49-F238E27FC236}">
                  <a16:creationId xmlns:a16="http://schemas.microsoft.com/office/drawing/2014/main" id="{E6DB80B4-FAD6-EEFF-11FC-219F09ED9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77369" y="5191901"/>
              <a:ext cx="667140" cy="590482"/>
            </a:xfrm>
            <a:prstGeom prst="rect">
              <a:avLst/>
            </a:prstGeom>
          </p:spPr>
        </p:pic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12169491-5439-629E-AAED-D1011933E0FE}"/>
                </a:ext>
              </a:extLst>
            </p:cNvPr>
            <p:cNvSpPr/>
            <p:nvPr/>
          </p:nvSpPr>
          <p:spPr>
            <a:xfrm flipH="1">
              <a:off x="9451441" y="3142990"/>
              <a:ext cx="1211931" cy="57328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commit </a:t>
              </a:r>
            </a:p>
          </p:txBody>
        </p:sp>
        <p:pic>
          <p:nvPicPr>
            <p:cNvPr id="32" name="Picture 31" descr="A computer and monitor&#10;&#10;Description automatically generated">
              <a:extLst>
                <a:ext uri="{FF2B5EF4-FFF2-40B4-BE49-F238E27FC236}">
                  <a16:creationId xmlns:a16="http://schemas.microsoft.com/office/drawing/2014/main" id="{5FC7C244-4040-80F6-0317-5ADA944D7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8319" y="988606"/>
              <a:ext cx="1113120" cy="1113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82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13740</TotalTime>
  <Words>1959</Words>
  <Application>Microsoft Macintosh PowerPoint</Application>
  <PresentationFormat>Widescreen</PresentationFormat>
  <Paragraphs>412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Avenir Next LT Pro</vt:lpstr>
      <vt:lpstr>Calibri</vt:lpstr>
      <vt:lpstr>Courier New</vt:lpstr>
      <vt:lpstr>Office Theme</vt:lpstr>
      <vt:lpstr>Lesson plan</vt:lpstr>
      <vt:lpstr>Action Sequence 1: Create a new repo &amp; publish it to Github </vt:lpstr>
      <vt:lpstr>Action Sequence 1.1: Add an existing folder to github</vt:lpstr>
      <vt:lpstr>PowerPoint Presentation</vt:lpstr>
      <vt:lpstr>Action Sequence 2: Make changes, commit &amp; push</vt:lpstr>
      <vt:lpstr>Practice Q : Update your repository, commit &amp; push</vt:lpstr>
      <vt:lpstr>Learning git vocabulary</vt:lpstr>
      <vt:lpstr>Practice Vocab: Match the word to its definition</vt:lpstr>
      <vt:lpstr>How collaboration fits into the picture</vt:lpstr>
      <vt:lpstr>Practice Vocab: Office chat quiz | Fill in the blanks</vt:lpstr>
      <vt:lpstr>Let’s talk briefly about branches</vt:lpstr>
      <vt:lpstr>Let’s talk briefly about branches</vt:lpstr>
      <vt:lpstr>Let’s talk briefly about branches</vt:lpstr>
      <vt:lpstr>Lesson plan</vt:lpstr>
      <vt:lpstr>Action Sequence: Pulling changes from remote</vt:lpstr>
      <vt:lpstr>Action Sequence: Pulling changes from remote</vt:lpstr>
      <vt:lpstr>Practice Q: Pulling changes from remote</vt:lpstr>
      <vt:lpstr>Lesson plan</vt:lpstr>
      <vt:lpstr>Action Sequence: Add a new collaborator </vt:lpstr>
      <vt:lpstr>Lesson plan</vt:lpstr>
      <vt:lpstr>Action Sequence: Access old versions of your file</vt:lpstr>
      <vt:lpstr>Action Sequence: Access old versions of your file</vt:lpstr>
      <vt:lpstr>Action Sequence: Access old versions of your file</vt:lpstr>
      <vt:lpstr>Practice Q: Access old versions of your files</vt:lpstr>
      <vt:lpstr>Lesson plan</vt:lpstr>
      <vt:lpstr>Action Sequence: fork and clone a repository</vt:lpstr>
      <vt:lpstr>Action Sequence: fork and clone a repository</vt:lpstr>
      <vt:lpstr>PowerPoint Presentation</vt:lpstr>
      <vt:lpstr>Action Sequence 1: create new repo → commit → publish  </vt:lpstr>
      <vt:lpstr>Action Sequence 2: edit existing repo → commit → push</vt:lpstr>
      <vt:lpstr>Action Sequence 3: pull from remote</vt:lpstr>
      <vt:lpstr>Action Sequence 4: add a new collaborator </vt:lpstr>
      <vt:lpstr>Action Sequence 5: access old versions of your file</vt:lpstr>
      <vt:lpstr>Action Sequence 6: fork and clone a repo</vt:lpstr>
      <vt:lpstr>Lesson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114</cp:revision>
  <dcterms:created xsi:type="dcterms:W3CDTF">2021-11-29T15:46:00Z</dcterms:created>
  <dcterms:modified xsi:type="dcterms:W3CDTF">2024-12-04T10:03:17Z</dcterms:modified>
</cp:coreProperties>
</file>