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1778" r:id="rId2"/>
    <p:sldId id="1776" r:id="rId3"/>
    <p:sldId id="1738" r:id="rId4"/>
    <p:sldId id="1790" r:id="rId5"/>
    <p:sldId id="1791" r:id="rId6"/>
    <p:sldId id="1788" r:id="rId7"/>
    <p:sldId id="1792" r:id="rId8"/>
    <p:sldId id="1794" r:id="rId9"/>
    <p:sldId id="1793" r:id="rId10"/>
    <p:sldId id="1787" r:id="rId11"/>
    <p:sldId id="1718" r:id="rId12"/>
    <p:sldId id="1753" r:id="rId13"/>
    <p:sldId id="1754" r:id="rId14"/>
    <p:sldId id="1755" r:id="rId15"/>
    <p:sldId id="1757" r:id="rId16"/>
    <p:sldId id="1758" r:id="rId17"/>
    <p:sldId id="1763" r:id="rId18"/>
    <p:sldId id="1779" r:id="rId19"/>
    <p:sldId id="1751" r:id="rId20"/>
    <p:sldId id="1780" r:id="rId21"/>
    <p:sldId id="1759" r:id="rId22"/>
    <p:sldId id="1764" r:id="rId23"/>
    <p:sldId id="1767" r:id="rId24"/>
    <p:sldId id="1766" r:id="rId25"/>
    <p:sldId id="1768" r:id="rId26"/>
    <p:sldId id="1760" r:id="rId27"/>
    <p:sldId id="1781" r:id="rId28"/>
    <p:sldId id="1784" r:id="rId29"/>
    <p:sldId id="1785" r:id="rId30"/>
    <p:sldId id="1786" r:id="rId31"/>
    <p:sldId id="1744" r:id="rId32"/>
    <p:sldId id="1741" r:id="rId33"/>
    <p:sldId id="1746" r:id="rId34"/>
    <p:sldId id="174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7"/>
    <p:restoredTop sz="81348"/>
  </p:normalViewPr>
  <p:slideViewPr>
    <p:cSldViewPr snapToGrid="0">
      <p:cViewPr>
        <p:scale>
          <a:sx n="115" d="100"/>
          <a:sy n="115" d="100"/>
        </p:scale>
        <p:origin x="984" y="344"/>
      </p:cViewPr>
      <p:guideLst/>
    </p:cSldViewPr>
  </p:slideViewPr>
  <p:outlineViewPr>
    <p:cViewPr>
      <p:scale>
        <a:sx n="33" d="100"/>
        <a:sy n="33" d="100"/>
      </p:scale>
      <p:origin x="0" y="-431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6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390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409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149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74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6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3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5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0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0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14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6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5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1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1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4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5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99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bp-cloud-workspa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the-graph-courses/95455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bb0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bb0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01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A463-B731-0716-4DEA-8329614D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07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4040080"/>
          </a:xfrm>
        </p:spPr>
        <p:txBody>
          <a:bodyPr/>
          <a:lstStyle/>
          <a:p>
            <a:r>
              <a:rPr lang="en-GB" sz="3200" dirty="0"/>
              <a:t>At the end of the course, you will receive a certificate if you have passed the course</a:t>
            </a:r>
          </a:p>
          <a:p>
            <a:r>
              <a:rPr lang="en-GB" sz="3200" dirty="0"/>
              <a:t>The final grade will be a combination of</a:t>
            </a:r>
          </a:p>
          <a:p>
            <a:pPr lvl="1"/>
            <a:r>
              <a:rPr lang="en-GB" dirty="0"/>
              <a:t>Completion of self-learning material on the website (25%)</a:t>
            </a:r>
          </a:p>
          <a:p>
            <a:pPr lvl="1"/>
            <a:r>
              <a:rPr lang="en-GB" dirty="0"/>
              <a:t>Attendance (10%). We will be lenient</a:t>
            </a:r>
          </a:p>
          <a:p>
            <a:pPr lvl="1"/>
            <a:r>
              <a:rPr lang="en-GB" dirty="0"/>
              <a:t>Graded materials from the workshop (25%)</a:t>
            </a:r>
          </a:p>
          <a:p>
            <a:pPr lvl="1"/>
            <a:r>
              <a:rPr lang="en-GB" dirty="0"/>
              <a:t>Final project (40%)</a:t>
            </a:r>
            <a:endParaRPr lang="en-GB" sz="3200" dirty="0"/>
          </a:p>
          <a:p>
            <a:r>
              <a:rPr lang="en-GB" dirty="0"/>
              <a:t>To pass the course, your overall grade will need to be above 70% across all of these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Grading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396724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Pair work: </a:t>
            </a:r>
            <a:r>
              <a:rPr lang="en-GB" dirty="0"/>
              <a:t>work with one other person in a pair room. 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sz="2800" dirty="0"/>
              <a:t>an’t find a partner? Zoom out and look again. </a:t>
            </a:r>
          </a:p>
          <a:p>
            <a:pPr marL="0" indent="0">
              <a:buNone/>
            </a:pPr>
            <a:r>
              <a:rPr lang="en-GB" dirty="0"/>
              <a:t>If no success, j</a:t>
            </a:r>
            <a:r>
              <a:rPr lang="en-GB" sz="2800" dirty="0"/>
              <a:t>oin an existing pair to make a trio.</a:t>
            </a:r>
          </a:p>
          <a:p>
            <a:pPr marL="0" indent="0">
              <a:buNone/>
            </a:pPr>
            <a:r>
              <a:rPr lang="en-GB" sz="2800" dirty="0"/>
              <a:t>Sometimes pairs wil</a:t>
            </a:r>
            <a:r>
              <a:rPr lang="en-GB" dirty="0"/>
              <a:t>l be pre-assigned; sometimes you get to choose. Today you can pair yourselves.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6401734" cy="978729"/>
          </a:xfrm>
        </p:spPr>
        <p:txBody>
          <a:bodyPr/>
          <a:lstStyle/>
          <a:p>
            <a:r>
              <a:rPr lang="en-CH" dirty="0"/>
              <a:t>Classroom arrangement: pair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FF2C8-6AD0-F111-F7F8-C9E38D23064A}"/>
              </a:ext>
            </a:extLst>
          </p:cNvPr>
          <p:cNvSpPr txBox="1"/>
          <p:nvPr/>
        </p:nvSpPr>
        <p:spPr>
          <a:xfrm>
            <a:off x="6096000" y="3670852"/>
            <a:ext cx="210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rooms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0F03F7-69E5-CE7D-ADA7-44922954651A}"/>
              </a:ext>
            </a:extLst>
          </p:cNvPr>
          <p:cNvGrpSpPr/>
          <p:nvPr/>
        </p:nvGrpSpPr>
        <p:grpSpPr>
          <a:xfrm>
            <a:off x="8201593" y="3932462"/>
            <a:ext cx="2082094" cy="692547"/>
            <a:chOff x="8201593" y="3932462"/>
            <a:chExt cx="2082094" cy="69254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CD35E5-43A5-71EE-0359-4977BA905BF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505085" cy="692547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875EC-6550-0927-C3F2-C6B1B05E288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2082094" cy="415524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3" y="4140224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79" y="4140224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39" y="419324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75" y="419324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2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267560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Pod work: </a:t>
            </a:r>
            <a:r>
              <a:rPr lang="en-GB" dirty="0"/>
              <a:t>Join another pair in the pod room. 4 in a room.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Can’t find another pair to join? You can join an existing pod. Maximum of 6 people in a pod.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-101631"/>
            <a:ext cx="6441491" cy="978729"/>
          </a:xfrm>
        </p:spPr>
        <p:txBody>
          <a:bodyPr/>
          <a:lstStyle/>
          <a:p>
            <a:r>
              <a:rPr lang="en-CH" dirty="0"/>
              <a:t>Classroom arrangement: pod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80FBA-3A77-8544-3D53-0E0FAFA01328}"/>
              </a:ext>
            </a:extLst>
          </p:cNvPr>
          <p:cNvSpPr txBox="1"/>
          <p:nvPr/>
        </p:nvSpPr>
        <p:spPr>
          <a:xfrm>
            <a:off x="5947114" y="1406820"/>
            <a:ext cx="2105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Pod/quartet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E2B898-32D8-8466-AE11-30048A15ADFF}"/>
              </a:ext>
            </a:extLst>
          </p:cNvPr>
          <p:cNvCxnSpPr>
            <a:cxnSpLocks/>
          </p:cNvCxnSpPr>
          <p:nvPr/>
        </p:nvCxnSpPr>
        <p:spPr>
          <a:xfrm>
            <a:off x="7726017" y="1883874"/>
            <a:ext cx="2377666" cy="223164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969" y="2433782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05" y="2433782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77" y="119307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13" y="119307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8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35D5E-4931-645E-AE35-8F7E2DA0BC0D}"/>
              </a:ext>
            </a:extLst>
          </p:cNvPr>
          <p:cNvCxnSpPr>
            <a:cxnSpLocks/>
          </p:cNvCxnSpPr>
          <p:nvPr/>
        </p:nvCxnSpPr>
        <p:spPr>
          <a:xfrm flipV="1">
            <a:off x="1829987" y="3450169"/>
            <a:ext cx="1655335" cy="1293181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A500B3-0484-DE6C-B38F-16FF62E0CB66}"/>
              </a:ext>
            </a:extLst>
          </p:cNvPr>
          <p:cNvCxnSpPr>
            <a:cxnSpLocks/>
          </p:cNvCxnSpPr>
          <p:nvPr/>
        </p:nvCxnSpPr>
        <p:spPr>
          <a:xfrm flipH="1" flipV="1">
            <a:off x="7862587" y="3449298"/>
            <a:ext cx="1853344" cy="135902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quarter-class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5" y="3318446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4" y="3390014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88" y="3725935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98" y="3548285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78" y="3331056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58" y="3459642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5" y="3600201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69" y="3725937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41" y="3725936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12" y="3097368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3097370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65" y="3097369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4" y="3318446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3" y="3390014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67" y="3725935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77" y="3548285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57" y="3331056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37" y="3459642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4" y="3600201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8" y="3725937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20" y="3725936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91" y="3097368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72" y="3097370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44" y="3097369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08524" y="1514486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36A20A-898F-B324-5B88-61501A8C1214}"/>
              </a:ext>
            </a:extLst>
          </p:cNvPr>
          <p:cNvSpPr txBox="1"/>
          <p:nvPr/>
        </p:nvSpPr>
        <p:spPr>
          <a:xfrm>
            <a:off x="9724973" y="4743350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4 to 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FC298D-D965-93B1-8986-1A1EAEC08A32}"/>
              </a:ext>
            </a:extLst>
          </p:cNvPr>
          <p:cNvSpPr txBox="1"/>
          <p:nvPr/>
        </p:nvSpPr>
        <p:spPr>
          <a:xfrm>
            <a:off x="470381" y="4712049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2757" y="1545787"/>
            <a:ext cx="159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10 to 12</a:t>
            </a:r>
          </a:p>
        </p:txBody>
      </p:sp>
    </p:spTree>
    <p:extLst>
      <p:ext uri="{BB962C8B-B14F-4D97-AF65-F5344CB8AC3E}">
        <p14:creationId xmlns:p14="http://schemas.microsoft.com/office/powerpoint/2010/main" val="57507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1" y="2095871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0" y="2167439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4" y="2503360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44" y="2325710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24" y="2108481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04" y="2237067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11" y="2377626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15" y="2503362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87" y="2503361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58" y="1874793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9" y="1874795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11" y="1874794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6" y="2142629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5" y="2214197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89" y="2550118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99" y="2372468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9" y="2155239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59" y="2283825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66" y="2424384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70" y="2550120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42" y="2550119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3" y="1921551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1921553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66" y="1921552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26889" y="120671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0972" y="1285374"/>
            <a:ext cx="152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12 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(left pods)</a:t>
            </a:r>
          </a:p>
        </p:txBody>
      </p:sp>
    </p:spTree>
    <p:extLst>
      <p:ext uri="{BB962C8B-B14F-4D97-AF65-F5344CB8AC3E}">
        <p14:creationId xmlns:p14="http://schemas.microsoft.com/office/powerpoint/2010/main" val="65410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3675670" y="7985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space and Lounge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688965" y="4887698"/>
            <a:ext cx="3491425" cy="705358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6086940" y="2272493"/>
            <a:ext cx="2581391" cy="451949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 alternative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4" y="2406576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3" y="2478144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07" y="2814065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17" y="2636415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97" y="2419186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77" y="2547772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13" y="2684335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88" y="2814067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60" y="2814066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31" y="2185498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12" y="2185500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84" y="2185499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7" y="2485240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6" y="2556808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0" y="2892729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90" y="2715079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70" y="2497850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50" y="2626436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86" y="2762999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90" y="2888735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33" y="2892730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04" y="2264162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5" y="2264164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57" y="2264163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6" y="5698913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5" y="5770481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19" y="6106402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29" y="5928752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9" y="5711523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89" y="5840109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96" y="5980668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00" y="6106404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72" y="6106403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43" y="5477835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24" y="5477837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96" y="5477836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8" y="5580446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7" y="5652014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41" y="5987935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51" y="5810285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31" y="5593056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11" y="5721642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18" y="5862201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22" y="5987937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94" y="5987936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65" y="5359368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46" y="5359370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18" y="5359369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8668331" y="191855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318718" y="4533755"/>
            <a:ext cx="1370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 7 to 9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(left pods) </a:t>
            </a:r>
          </a:p>
        </p:txBody>
      </p:sp>
    </p:spTree>
    <p:extLst>
      <p:ext uri="{BB962C8B-B14F-4D97-AF65-F5344CB8AC3E}">
        <p14:creationId xmlns:p14="http://schemas.microsoft.com/office/powerpoint/2010/main" val="36223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Coaches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0E19C5D-100F-FE03-86A2-4DF6BF4E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3579441"/>
          </a:xfrm>
        </p:spPr>
        <p:txBody>
          <a:bodyPr/>
          <a:lstStyle/>
          <a:p>
            <a:r>
              <a:rPr lang="en-GB" sz="3200" dirty="0"/>
              <a:t>Coaches have an underscore before their names. E.g. _Laure, _Kene </a:t>
            </a:r>
          </a:p>
          <a:p>
            <a:r>
              <a:rPr lang="en-GB" sz="3200" dirty="0"/>
              <a:t>They will either move from group to group or stay seated at the conference desks/ orange couches</a:t>
            </a:r>
          </a:p>
          <a:p>
            <a:r>
              <a:rPr lang="en-GB" sz="3200" dirty="0"/>
              <a:t>To get help, go to a coaches’ desk directly</a:t>
            </a:r>
          </a:p>
          <a:p>
            <a:r>
              <a:rPr lang="en-GB" sz="3200" dirty="0"/>
              <a:t>Or ping them in the chat with, for example @_Kene. When you use the @ symbol</a:t>
            </a:r>
          </a:p>
        </p:txBody>
      </p:sp>
    </p:spTree>
    <p:extLst>
      <p:ext uri="{BB962C8B-B14F-4D97-AF65-F5344CB8AC3E}">
        <p14:creationId xmlns:p14="http://schemas.microsoft.com/office/powerpoint/2010/main" val="38934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dirty="0">
                <a:solidFill>
                  <a:schemeClr val="tx1"/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95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525780" y="2667161"/>
            <a:ext cx="11494769" cy="26560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dirty="0">
                <a:solidFill>
                  <a:schemeClr val="tx1"/>
                </a:solidFill>
              </a:rPr>
              <a:t>Left: Prefer in-person work  </a:t>
            </a:r>
            <a:r>
              <a:rPr lang="en" sz="2000" b="1" kern="0" dirty="0">
                <a:solidFill>
                  <a:schemeClr val="tx1"/>
                </a:solidFill>
              </a:rPr>
              <a:t> | </a:t>
            </a:r>
            <a:r>
              <a:rPr lang="en" sz="2000" b="1" dirty="0">
                <a:solidFill>
                  <a:schemeClr val="tx1"/>
                </a:solidFill>
              </a:rPr>
              <a:t>     Right: Prefer remote work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Why is in-person/remote better?</a:t>
            </a:r>
            <a:endParaRPr lang="en" sz="2000" dirty="0">
              <a:solidFill>
                <a:srgbClr val="417D86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kern="0" dirty="0">
                <a:solidFill>
                  <a:schemeClr val="tx1"/>
                </a:solidFill>
              </a:rPr>
              <a:t>Left: You work directly in public health             |         Right: Don’t work </a:t>
            </a:r>
            <a:r>
              <a:rPr lang="en" sz="2000" b="1" kern="0" dirty="0" err="1">
                <a:solidFill>
                  <a:schemeClr val="tx1"/>
                </a:solidFill>
              </a:rPr>
              <a:t>direc</a:t>
            </a:r>
            <a:r>
              <a:rPr lang="en-GB" sz="2000" b="1" kern="0" dirty="0" err="1">
                <a:solidFill>
                  <a:schemeClr val="tx1"/>
                </a:solidFill>
              </a:rPr>
              <a:t>tl</a:t>
            </a:r>
            <a:r>
              <a:rPr lang="en" sz="2000" b="1" kern="0" dirty="0">
                <a:solidFill>
                  <a:schemeClr val="tx1"/>
                </a:solidFill>
              </a:rPr>
              <a:t>y in public health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Your study/work area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kern="0" dirty="0">
                <a:solidFill>
                  <a:schemeClr val="tx1"/>
                </a:solidFill>
              </a:rPr>
              <a:t>Left: Would rather watch/play sports          |      Right: Would rather listen to/play music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 Your favorite sport /music genre (put link in chat)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8" y="231595"/>
            <a:ext cx="10099628" cy="58473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⛸ Icebreaker:          Where do you stand? + Two-words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7E54E-3506-F72B-E7DD-FCBFF45D03DE}"/>
              </a:ext>
            </a:extLst>
          </p:cNvPr>
          <p:cNvSpPr txBox="1"/>
          <p:nvPr/>
        </p:nvSpPr>
        <p:spPr>
          <a:xfrm>
            <a:off x="795130" y="883608"/>
            <a:ext cx="10475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- Depending on your answer to questions below, go left or right (outside the room)</a:t>
            </a:r>
          </a:p>
          <a:p>
            <a:pPr algn="l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- T</a:t>
            </a: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hen answer the two-words question in your group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A2494-0949-F370-BBA7-F3D364A22941}"/>
              </a:ext>
            </a:extLst>
          </p:cNvPr>
          <p:cNvCxnSpPr>
            <a:cxnSpLocks/>
          </p:cNvCxnSpPr>
          <p:nvPr/>
        </p:nvCxnSpPr>
        <p:spPr>
          <a:xfrm>
            <a:off x="422915" y="759532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2982827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👋🏽 Welcome and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👩🏽‍💻 Workshop exercise (1 hour)</a:t>
            </a:r>
          </a:p>
          <a:p>
            <a:pPr marL="457200" indent="-457200" defTabSz="1219170">
              <a:lnSpc>
                <a:spcPct val="100000"/>
              </a:lnSpc>
              <a:buFontTx/>
              <a:buChar char="-"/>
              <a:defRPr/>
            </a:pPr>
            <a:r>
              <a:rPr lang="en" sz="32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👨‍👨‍👦‍👦 Presentations on google slides (40 minutes)</a:t>
            </a:r>
          </a:p>
          <a:p>
            <a:pPr marL="1066785" lvl="1" indent="-457200" defTabSz="1219170">
              <a:lnSpc>
                <a:spcPct val="100000"/>
              </a:lnSpc>
              <a:buFontTx/>
              <a:buChar char="-"/>
              <a:defRPr/>
            </a:pPr>
            <a:r>
              <a:rPr lang="en" sz="28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Prepare presentations (15 minutes)</a:t>
            </a:r>
          </a:p>
          <a:p>
            <a:pPr marL="1066785" lvl="1" indent="-457200" defTabSz="1219170">
              <a:lnSpc>
                <a:spcPct val="100000"/>
              </a:lnSpc>
              <a:buFontTx/>
              <a:buChar char="-"/>
              <a:defRPr/>
            </a:pPr>
            <a:r>
              <a:rPr lang="en" sz="28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 presentations (25 minutes)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0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b="1" kern="0" dirty="0">
                <a:solidFill>
                  <a:schemeClr val="tx1"/>
                </a:solidFill>
              </a:rPr>
              <a:t>P</a:t>
            </a:r>
            <a:r>
              <a:rPr lang="en" sz="3200" b="1" kern="0" dirty="0">
                <a:solidFill>
                  <a:schemeClr val="tx1"/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872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 partner and go to a pair room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this link</a:t>
            </a: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b="0" i="0" u="sng" dirty="0" err="1">
                <a:effectLst/>
                <a:latin typeface="Poppins" pitchFamily="2" charset="77"/>
                <a:hlinkClick r:id="rId3"/>
              </a:rPr>
              <a:t>tinyurl.com</a:t>
            </a:r>
            <a:r>
              <a:rPr lang="en-GB" b="0" i="0" u="sng" dirty="0">
                <a:effectLst/>
                <a:latin typeface="Poppins" pitchFamily="2" charset="77"/>
                <a:hlinkClick r:id="rId3"/>
              </a:rPr>
              <a:t>/</a:t>
            </a:r>
            <a:r>
              <a:rPr lang="en-GB" b="0" i="0" u="sng" dirty="0" err="1">
                <a:effectLst/>
                <a:latin typeface="Poppins" pitchFamily="2" charset="77"/>
                <a:hlinkClick r:id="rId3"/>
              </a:rPr>
              <a:t>rbp</a:t>
            </a:r>
            <a:r>
              <a:rPr lang="en-GB" b="0" i="0" u="sng" dirty="0">
                <a:effectLst/>
                <a:latin typeface="Poppins" pitchFamily="2" charset="77"/>
                <a:hlinkClick r:id="rId3"/>
              </a:rPr>
              <a:t>-cloud-workspace</a:t>
            </a: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Projects tab then on your pod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BADD35-4EC6-8343-1EDF-A742663D0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63" y="951765"/>
            <a:ext cx="5583875" cy="557821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43BCAB-F5CA-9127-C6D5-52EB7E8CF374}"/>
              </a:ext>
            </a:extLst>
          </p:cNvPr>
          <p:cNvSpPr/>
          <p:nvPr/>
        </p:nvSpPr>
        <p:spPr>
          <a:xfrm>
            <a:off x="8493211" y="260690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9265606-E24A-67AC-AF3E-EF166511843A}"/>
              </a:ext>
            </a:extLst>
          </p:cNvPr>
          <p:cNvSpPr/>
          <p:nvPr/>
        </p:nvSpPr>
        <p:spPr>
          <a:xfrm>
            <a:off x="8493211" y="353336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A51737-317A-42C7-7EDE-0568F0A78357}"/>
              </a:ext>
            </a:extLst>
          </p:cNvPr>
          <p:cNvSpPr/>
          <p:nvPr/>
        </p:nvSpPr>
        <p:spPr>
          <a:xfrm>
            <a:off x="8493211" y="445982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B0741E1-A338-5A88-9EEE-FD551B01B192}"/>
              </a:ext>
            </a:extLst>
          </p:cNvPr>
          <p:cNvSpPr/>
          <p:nvPr/>
        </p:nvSpPr>
        <p:spPr>
          <a:xfrm>
            <a:off x="8493210" y="5494905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CAA5F93-DA50-474B-3965-1C7FBE626FB2}"/>
              </a:ext>
            </a:extLst>
          </p:cNvPr>
          <p:cNvSpPr/>
          <p:nvPr/>
        </p:nvSpPr>
        <p:spPr>
          <a:xfrm>
            <a:off x="8640633" y="946701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D843A-F118-339F-86B8-2A3000BA00FD}"/>
              </a:ext>
            </a:extLst>
          </p:cNvPr>
          <p:cNvSpPr txBox="1"/>
          <p:nvPr/>
        </p:nvSpPr>
        <p:spPr>
          <a:xfrm>
            <a:off x="435876" y="5029927"/>
            <a:ext cx="5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4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If you did not attend the workshop, you can skip to slide 19</a:t>
            </a:r>
          </a:p>
        </p:txBody>
      </p:sp>
    </p:spTree>
    <p:extLst>
      <p:ext uri="{BB962C8B-B14F-4D97-AF65-F5344CB8AC3E}">
        <p14:creationId xmlns:p14="http://schemas.microsoft.com/office/powerpoint/2010/main" val="4006124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icon at the top right to follow the cursor of your partner. </a:t>
            </a:r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464DBA-EA7C-E251-FCD2-37AD7B61B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77" y="874069"/>
            <a:ext cx="3098800" cy="38989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825B2C-16D5-DE4B-F18C-7315FD7D440D}"/>
              </a:ext>
            </a:extLst>
          </p:cNvPr>
          <p:cNvSpPr/>
          <p:nvPr/>
        </p:nvSpPr>
        <p:spPr>
          <a:xfrm>
            <a:off x="8731678" y="768317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A16A20-EE05-B1B2-6B51-F28A9FAFE5AB}"/>
              </a:ext>
            </a:extLst>
          </p:cNvPr>
          <p:cNvSpPr/>
          <p:nvPr/>
        </p:nvSpPr>
        <p:spPr>
          <a:xfrm>
            <a:off x="8093246" y="3021366"/>
            <a:ext cx="1952797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4DE349F-DEAE-8973-0019-54FE5C57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50752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your partner, open the file that corresponds to your pair room code.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620F2F-809F-2694-BE74-DB74D1049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8924"/>
            <a:ext cx="5067557" cy="392327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234059-9603-6FFE-40F4-6800CD90A7A6}"/>
              </a:ext>
            </a:extLst>
          </p:cNvPr>
          <p:cNvSpPr/>
          <p:nvPr/>
        </p:nvSpPr>
        <p:spPr>
          <a:xfrm>
            <a:off x="6495105" y="3684512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AA626AE-40A1-CFEA-78C4-9156FF30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3131888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this link: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tinyurl.com</a:t>
            </a: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/rbp-week1-exercise1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copy the code there into an R 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proceed with exercise 1</a:t>
            </a: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F1DA7E-F6AE-DB2E-CDDD-AF233A9C7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3" y="953678"/>
            <a:ext cx="4730382" cy="5574392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5665E15-E2F1-6AEB-207B-8CC2A14B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46796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5" y="800184"/>
            <a:ext cx="11756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question, there is some code with an error.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 the code doesn't run, or it does something incorrectly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1st person in the pair should screenshare and answer questions 1 &amp;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 2nd person in the pair should screenshare and answer 3 &amp;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there are three people, you can do 1-1-2 or similar)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 person is screensharing, they are the "scribe"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person watching the scribe is the "reviewer".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Reviewer(s) should offer comments/help if/when the scribe is stuck or writes faulty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3670FB-7B51-95B3-4A60-81D532E854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7"/>
          <a:stretch/>
        </p:blipFill>
        <p:spPr>
          <a:xfrm>
            <a:off x="2038905" y="4299090"/>
            <a:ext cx="8550063" cy="231729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77350567-1C43-DB96-0E8C-5812783F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41665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EEB76-1A19-E5A4-FA58-C78D4DD82F92}"/>
              </a:ext>
            </a:extLst>
          </p:cNvPr>
          <p:cNvSpPr txBox="1"/>
          <p:nvPr/>
        </p:nvSpPr>
        <p:spPr>
          <a:xfrm>
            <a:off x="0" y="1067702"/>
            <a:ext cx="119823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⏰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around 30 minutes, we will reconvene for a whole group check-in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you will upload your scripts to the TGC website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for this are given on the next slides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840AADF-71F6-16E4-3886-2E978E05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22048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5FDE90-F856-AAEF-D9CF-ED377940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096265"/>
            <a:ext cx="8778240" cy="410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9222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the script from R</a:t>
            </a:r>
            <a:r>
              <a:rPr lang="en-GB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tudio Cloud</a:t>
            </a:r>
          </a:p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you’re not working on R</a:t>
            </a:r>
            <a:r>
              <a:rPr lang="en-GB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tudio Cloud, you can skip this step)</a:t>
            </a:r>
          </a:p>
        </p:txBody>
      </p:sp>
    </p:spTree>
    <p:extLst>
      <p:ext uri="{BB962C8B-B14F-4D97-AF65-F5344CB8AC3E}">
        <p14:creationId xmlns:p14="http://schemas.microsoft.com/office/powerpoint/2010/main" val="1907385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510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 the R script to a zip file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D0857B-5517-8476-CC1C-AEF939CE2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9"/>
          <a:stretch/>
        </p:blipFill>
        <p:spPr>
          <a:xfrm>
            <a:off x="6555066" y="3080404"/>
            <a:ext cx="4825507" cy="227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A3099-D524-2428-15B2-484299B85CBB}"/>
              </a:ext>
            </a:extLst>
          </p:cNvPr>
          <p:cNvSpPr txBox="1"/>
          <p:nvPr/>
        </p:nvSpPr>
        <p:spPr>
          <a:xfrm>
            <a:off x="7730914" y="2404169"/>
            <a:ext cx="270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Compressing on macOS:</a:t>
            </a:r>
          </a:p>
        </p:txBody>
      </p:sp>
      <p:pic>
        <p:nvPicPr>
          <p:cNvPr id="10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8EBEDDC-EF9E-543F-E069-2CC3B09E0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7" y="2858154"/>
            <a:ext cx="5702300" cy="271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A51A0C-1015-D92A-3BF5-3E374DF8548D}"/>
              </a:ext>
            </a:extLst>
          </p:cNvPr>
          <p:cNvSpPr txBox="1"/>
          <p:nvPr/>
        </p:nvSpPr>
        <p:spPr>
          <a:xfrm>
            <a:off x="1513092" y="2404169"/>
            <a:ext cx="2951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Compressing on Windows: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7C0B84-2B39-9A9C-3276-40D13BFDCD85}"/>
              </a:ext>
            </a:extLst>
          </p:cNvPr>
          <p:cNvCxnSpPr>
            <a:cxnSpLocks/>
          </p:cNvCxnSpPr>
          <p:nvPr/>
        </p:nvCxnSpPr>
        <p:spPr>
          <a:xfrm flipV="1">
            <a:off x="6342485" y="1622897"/>
            <a:ext cx="0" cy="4789333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4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4482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zip file to Workshop 1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A5D8AD-FFDB-4EF8-EA63-40B9D7CC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7" y="1674501"/>
            <a:ext cx="6141350" cy="4132746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4FFB98-8711-8BEE-0E5F-8869AD3895FB}"/>
              </a:ext>
            </a:extLst>
          </p:cNvPr>
          <p:cNvSpPr/>
          <p:nvPr/>
        </p:nvSpPr>
        <p:spPr>
          <a:xfrm>
            <a:off x="517525" y="4686300"/>
            <a:ext cx="4777740" cy="788670"/>
          </a:xfrm>
          <a:prstGeom prst="roundRect">
            <a:avLst/>
          </a:prstGeom>
          <a:noFill/>
          <a:ln w="5715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8D44C5-0AEF-4CE7-F88D-9852AD9996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0"/>
          <a:stretch/>
        </p:blipFill>
        <p:spPr>
          <a:xfrm>
            <a:off x="6658875" y="1674501"/>
            <a:ext cx="4777740" cy="385137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ACF1C51-C06B-5BE5-0C5D-1A071FD38A85}"/>
              </a:ext>
            </a:extLst>
          </p:cNvPr>
          <p:cNvSpPr/>
          <p:nvPr/>
        </p:nvSpPr>
        <p:spPr>
          <a:xfrm>
            <a:off x="6707265" y="4394829"/>
            <a:ext cx="1932427" cy="788670"/>
          </a:xfrm>
          <a:prstGeom prst="roundRect">
            <a:avLst/>
          </a:prstGeom>
          <a:noFill/>
          <a:ln w="5715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0BE68-AE9E-C491-EC3F-51FEF5569BEE}"/>
              </a:ext>
            </a:extLst>
          </p:cNvPr>
          <p:cNvSpPr txBox="1"/>
          <p:nvPr/>
        </p:nvSpPr>
        <p:spPr>
          <a:xfrm>
            <a:off x="258133" y="420438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2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999A5-4561-ADF8-3E8C-EB76D48E0B57}"/>
              </a:ext>
            </a:extLst>
          </p:cNvPr>
          <p:cNvSpPr txBox="1"/>
          <p:nvPr/>
        </p:nvSpPr>
        <p:spPr>
          <a:xfrm>
            <a:off x="6632070" y="3912001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2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3106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500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Reminders: do the homework!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Pre-work tasks should be done before the workshop (~ 4 hours per week)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Else you will get lost eventually!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636BD-3D32-4503-FDA7-42CEB054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67" y="2386305"/>
            <a:ext cx="6460877" cy="4307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594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11236450" cy="978729"/>
          </a:xfrm>
        </p:spPr>
        <p:txBody>
          <a:bodyPr/>
          <a:lstStyle/>
          <a:p>
            <a:r>
              <a:rPr lang="en-CH" dirty="0"/>
              <a:t>Discussion exercises: preview of data wrangling and data viz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032EF-D215-7B6D-867A-94E15D1871F4}"/>
              </a:ext>
            </a:extLst>
          </p:cNvPr>
          <p:cNvSpPr txBox="1"/>
          <p:nvPr/>
        </p:nvSpPr>
        <p:spPr>
          <a:xfrm>
            <a:off x="435875" y="983013"/>
            <a:ext cx="10882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back to your pair rooms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the following link to view the assignment. </a:t>
            </a:r>
            <a:r>
              <a:rPr lang="en-GB" sz="32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rpubs.com</a:t>
            </a:r>
            <a:r>
              <a:rPr lang="en-GB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/the-graph-courses/954551</a:t>
            </a:r>
            <a:endParaRPr lang="en-CH" sz="32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discuss them in your pairs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we’ll reunite as a whole class to discuss</a:t>
            </a:r>
          </a:p>
        </p:txBody>
      </p:sp>
    </p:spTree>
    <p:extLst>
      <p:ext uri="{BB962C8B-B14F-4D97-AF65-F5344CB8AC3E}">
        <p14:creationId xmlns:p14="http://schemas.microsoft.com/office/powerpoint/2010/main" val="26033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Make it horizontal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Sort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Remove underscore from y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National and regional should not be on the same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Most of the chart is empty space! This is a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Numbers and text are too small relative to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Title should be more descriptive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Region axis should have a label</a:t>
            </a:r>
          </a:p>
        </p:txBody>
      </p:sp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30B560B-9B38-B11A-014A-2A09C814A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1832960"/>
            <a:ext cx="6096001" cy="34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54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 is not how mean &amp; SD data should be presented. Need error bars instead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There is enough space to put the whole TGC abbreviation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Gradient bar </a:t>
            </a:r>
            <a:r>
              <a:rPr lang="en-GB" sz="2800" dirty="0" err="1"/>
              <a:t>colors</a:t>
            </a:r>
            <a:r>
              <a:rPr lang="en-GB" sz="2800" dirty="0"/>
              <a:t> are not useful here.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BB13085-A5CE-CF8E-EBED-74FAED6F1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6" y="2038902"/>
            <a:ext cx="5352677" cy="27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6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7377327" y="1632513"/>
            <a:ext cx="47137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Why is it </a:t>
            </a:r>
            <a:r>
              <a:rPr lang="en-GB" sz="2800" dirty="0" err="1"/>
              <a:t>multicolored</a:t>
            </a:r>
            <a:r>
              <a:rPr lang="en-GB" sz="2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Too much white space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B5442DB-1A83-58DE-FB7D-AAC5701039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1" r="12582"/>
          <a:stretch/>
        </p:blipFill>
        <p:spPr>
          <a:xfrm>
            <a:off x="317118" y="1632513"/>
            <a:ext cx="6794500" cy="34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71369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>
                <a:latin typeface="Avenir Next" panose="020B0503020202020204" pitchFamily="34" charset="0"/>
              </a:rPr>
              <a:t>Reminder: help sessions on Tuesdays</a:t>
            </a:r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on Tuesdays 18:30 Lagos/London/GMT+1 time (19:30 Geneva/Lilongwe/GMT+2 time)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84CD7110-580B-FD9E-746A-C10D217BD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21" y="2100172"/>
            <a:ext cx="7134689" cy="4628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090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74242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Reminder: enroll in the correct course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Make sure you are doing the correct course: R Basics and Beyond | Private Cohort. Not “Foundations of data analysis with R”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https://tinyurl.com/rbb000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Then accessible from your “My Courses” menu item.</a:t>
            </a: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565DFAF-D01A-9EF5-58EC-21CEC90EE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4" y="3043192"/>
            <a:ext cx="6616559" cy="3414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0EDAFF-489F-45DE-8077-18169ED11E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9"/>
          <a:stretch/>
        </p:blipFill>
        <p:spPr>
          <a:xfrm>
            <a:off x="7366267" y="3043192"/>
            <a:ext cx="3895145" cy="35185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341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0014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Reminder: zoom out!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A89BD6-785C-35FD-B404-9A12B4BA97E9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E31333-DE85-2993-6A90-4A20C9B1375C}"/>
              </a:ext>
            </a:extLst>
          </p:cNvPr>
          <p:cNvSpPr txBox="1"/>
          <p:nvPr/>
        </p:nvSpPr>
        <p:spPr>
          <a:xfrm>
            <a:off x="479419" y="789776"/>
            <a:ext cx="9459711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en-GB" sz="2667">
                <a:latin typeface="Calibri" panose="020F0502020204030204" pitchFamily="34" charset="0"/>
                <a:cs typeface="Calibri" panose="020F0502020204030204" pitchFamily="34" charset="0"/>
              </a:rPr>
              <a:t>Pinch your trackpad or scroll your scroll-wheel to zoom in or out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GB" sz="2667">
                <a:latin typeface="Calibri" panose="020F0502020204030204" pitchFamily="34" charset="0"/>
                <a:cs typeface="Calibri" panose="020F0502020204030204" pitchFamily="34" charset="0"/>
              </a:rPr>
              <a:t>Or use the icons at the bottom right of the screen</a:t>
            </a:r>
          </a:p>
        </p:txBody>
      </p:sp>
      <p:pic>
        <p:nvPicPr>
          <p:cNvPr id="7" name="Picture 6" descr="A picture containing text, electronics, purple&#10;&#10;Description automatically generated">
            <a:extLst>
              <a:ext uri="{FF2B5EF4-FFF2-40B4-BE49-F238E27FC236}">
                <a16:creationId xmlns:a16="http://schemas.microsoft.com/office/drawing/2014/main" id="{3C8B4E88-3D34-3F2B-FED3-B2E5CAD05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09" y="2703110"/>
            <a:ext cx="5638800" cy="3268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Google Shape;96;p15">
            <a:extLst>
              <a:ext uri="{FF2B5EF4-FFF2-40B4-BE49-F238E27FC236}">
                <a16:creationId xmlns:a16="http://schemas.microsoft.com/office/drawing/2014/main" id="{D09AC551-92B0-126D-5CC4-834E3E869C5E}"/>
              </a:ext>
            </a:extLst>
          </p:cNvPr>
          <p:cNvSpPr/>
          <p:nvPr/>
        </p:nvSpPr>
        <p:spPr>
          <a:xfrm>
            <a:off x="4941137" y="4558988"/>
            <a:ext cx="775457" cy="5783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E7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500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272061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Plan for today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A89BD6-785C-35FD-B404-9A12B4BA97E9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E31333-DE85-2993-6A90-4A20C9B1375C}"/>
              </a:ext>
            </a:extLst>
          </p:cNvPr>
          <p:cNvSpPr txBox="1"/>
          <p:nvPr/>
        </p:nvSpPr>
        <p:spPr>
          <a:xfrm>
            <a:off x="479419" y="789776"/>
            <a:ext cx="94597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Step 1: Split up into groups of 2 or 3 and pick a room</a:t>
            </a:r>
          </a:p>
          <a:p>
            <a:pPr marL="1066785" lvl="1" indent="-609585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know someone you would like to work with, you can join them in a room</a:t>
            </a:r>
          </a:p>
          <a:p>
            <a:pPr marL="1066785" lvl="1" indent="-609585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not, you can</a:t>
            </a:r>
          </a:p>
          <a:p>
            <a:pPr lvl="1"/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GB" sz="2667" dirty="0">
                <a:latin typeface="Calibri" panose="020F0502020204030204" pitchFamily="34" charset="0"/>
                <a:cs typeface="Calibri" panose="020F0502020204030204" pitchFamily="34" charset="0"/>
              </a:rPr>
              <a:t>Go to Workshop 2 on the course page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tinyurl.com/rbb000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Download the R script from there.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(Or with this link: )</a:t>
            </a:r>
          </a:p>
        </p:txBody>
      </p:sp>
    </p:spTree>
    <p:extLst>
      <p:ext uri="{BB962C8B-B14F-4D97-AF65-F5344CB8AC3E}">
        <p14:creationId xmlns:p14="http://schemas.microsoft.com/office/powerpoint/2010/main" val="27107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6760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How to ask for help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A89BD6-785C-35FD-B404-9A12B4BA97E9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3D29CE-593A-3D8D-C3C1-D8D123254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92" y="390591"/>
            <a:ext cx="4252230" cy="6249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728F76-8110-DCFA-3618-B5C511B4E3C4}"/>
              </a:ext>
            </a:extLst>
          </p:cNvPr>
          <p:cNvSpPr txBox="1"/>
          <p:nvPr/>
        </p:nvSpPr>
        <p:spPr>
          <a:xfrm>
            <a:off x="479419" y="789776"/>
            <a:ext cx="9459711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en-GB" sz="2667" dirty="0">
                <a:latin typeface="Calibri" panose="020F0502020204030204" pitchFamily="34" charset="0"/>
                <a:cs typeface="Calibri" panose="020F0502020204030204" pitchFamily="34" charset="0"/>
              </a:rPr>
              <a:t>Send a chat to any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en-GB" sz="26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4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1D57-43F8-BB69-230B-6CC7D0D6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454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1526</Words>
  <Application>Microsoft Macintosh PowerPoint</Application>
  <PresentationFormat>Widescreen</PresentationFormat>
  <Paragraphs>196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Abadi</vt:lpstr>
      <vt:lpstr>Arial</vt:lpstr>
      <vt:lpstr>Avenir Next</vt:lpstr>
      <vt:lpstr>Avenir Next LT Pro</vt:lpstr>
      <vt:lpstr>Calibri</vt:lpstr>
      <vt:lpstr>Poppins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Grading</vt:lpstr>
      <vt:lpstr>Classroom arrangement: pair rooms</vt:lpstr>
      <vt:lpstr>Classroom arrangement: pod rooms</vt:lpstr>
      <vt:lpstr>Classroom arrangement: quarter-class group</vt:lpstr>
      <vt:lpstr>Classroom arrangement: half-class group</vt:lpstr>
      <vt:lpstr>Classroom arrangement: half-class group alternative</vt:lpstr>
      <vt:lpstr>Coaches</vt:lpstr>
      <vt:lpstr>Workshop outline</vt:lpstr>
      <vt:lpstr>⛸ Icebreaker:          Where do you stand? + Two-words</vt:lpstr>
      <vt:lpstr>Workshop outline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Steps for uploading script to TGC Website</vt:lpstr>
      <vt:lpstr>Steps for uploading script to TGC Website</vt:lpstr>
      <vt:lpstr>Steps for uploading script to TGC Website</vt:lpstr>
      <vt:lpstr>Workshop outline</vt:lpstr>
      <vt:lpstr>Discussion exercises: preview of data wrangling and data viz</vt:lpstr>
      <vt:lpstr>Data viz critique</vt:lpstr>
      <vt:lpstr>Data viz critique</vt:lpstr>
      <vt:lpstr>Data viz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162</cp:revision>
  <dcterms:created xsi:type="dcterms:W3CDTF">2021-11-29T15:46:00Z</dcterms:created>
  <dcterms:modified xsi:type="dcterms:W3CDTF">2023-05-10T15:01:12Z</dcterms:modified>
</cp:coreProperties>
</file>