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1778" r:id="rId2"/>
    <p:sldId id="1724" r:id="rId3"/>
    <p:sldId id="1740" r:id="rId4"/>
    <p:sldId id="1741" r:id="rId5"/>
    <p:sldId id="1729" r:id="rId6"/>
    <p:sldId id="1718" r:id="rId7"/>
    <p:sldId id="1781" r:id="rId8"/>
    <p:sldId id="1779" r:id="rId9"/>
    <p:sldId id="1780" r:id="rId10"/>
    <p:sldId id="178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ADC"/>
    <a:srgbClr val="3FA3DC"/>
    <a:srgbClr val="3C9AD0"/>
    <a:srgbClr val="58B4D0"/>
    <a:srgbClr val="4FB8BC"/>
    <a:srgbClr val="F0855B"/>
    <a:srgbClr val="FF9B4A"/>
    <a:srgbClr val="FFBC28"/>
    <a:srgbClr val="BC4D32"/>
    <a:srgbClr val="9A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60"/>
    <p:restoredTop sz="96966"/>
  </p:normalViewPr>
  <p:slideViewPr>
    <p:cSldViewPr snapToGrid="0">
      <p:cViewPr varScale="1">
        <p:scale>
          <a:sx n="355" d="100"/>
          <a:sy n="355" d="100"/>
        </p:scale>
        <p:origin x="97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0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8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5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17161C"/>
                </a:solidFill>
                <a:latin typeface="Avenir Next" panose="020B0503020202020204" pitchFamily="34" charset="0"/>
                <a:ea typeface="Nunito"/>
                <a:cs typeface="Nunito"/>
                <a:sym typeface="Nunito"/>
              </a:rPr>
              <a:t>Projects that use contextually-relevant epidemiological data from SSA, LMICs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17161C"/>
                </a:solidFill>
                <a:latin typeface="Avenir Next" panose="020B0503020202020204" pitchFamily="34" charset="0"/>
                <a:ea typeface="Nunito"/>
                <a:cs typeface="Nunito"/>
                <a:sym typeface="Nunito"/>
              </a:rPr>
              <a:t>Core offerings philanthropically-funded &amp; crowdsourced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17161C"/>
                </a:solidFill>
                <a:latin typeface="Avenir Next" panose="020B0503020202020204" pitchFamily="34" charset="0"/>
                <a:ea typeface="Nunito"/>
                <a:cs typeface="Nunito"/>
                <a:sym typeface="Nunito"/>
              </a:rPr>
              <a:t>Best-in-class solution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52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3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graphics">
  <p:cSld name="No graphic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7839" y="89977"/>
            <a:ext cx="4943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11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8" y="593822"/>
            <a:ext cx="8635745" cy="11695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8" y="78435"/>
            <a:ext cx="4334162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43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16728"/>
            <a:ext cx="6858000" cy="1315745"/>
          </a:xfrm>
        </p:spPr>
        <p:txBody>
          <a:bodyPr anchor="b">
            <a:spAutoFit/>
          </a:bodyPr>
          <a:lstStyle>
            <a:lvl1pPr algn="ctr">
              <a:defRPr sz="45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8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3253741" y="-1524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sz="1050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5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7839" y="89977"/>
            <a:ext cx="4943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cxnSp>
        <p:nvCxnSpPr>
          <p:cNvPr id="7" name="Google Shape;7;p1"/>
          <p:cNvCxnSpPr/>
          <p:nvPr/>
        </p:nvCxnSpPr>
        <p:spPr>
          <a:xfrm>
            <a:off x="-3581" y="5122201"/>
            <a:ext cx="1530000" cy="0"/>
          </a:xfrm>
          <a:prstGeom prst="straightConnector1">
            <a:avLst/>
          </a:prstGeom>
          <a:noFill/>
          <a:ln w="76200" cap="flat" cmpd="sng">
            <a:solidFill>
              <a:srgbClr val="20293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8;p1"/>
          <p:cNvCxnSpPr/>
          <p:nvPr/>
        </p:nvCxnSpPr>
        <p:spPr>
          <a:xfrm>
            <a:off x="1519226" y="5122201"/>
            <a:ext cx="1530000" cy="0"/>
          </a:xfrm>
          <a:prstGeom prst="straightConnector1">
            <a:avLst/>
          </a:prstGeom>
          <a:noFill/>
          <a:ln w="76200" cap="flat" cmpd="sng">
            <a:solidFill>
              <a:srgbClr val="2E75B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1"/>
          <p:cNvCxnSpPr/>
          <p:nvPr/>
        </p:nvCxnSpPr>
        <p:spPr>
          <a:xfrm>
            <a:off x="3042034" y="5122201"/>
            <a:ext cx="1530000" cy="0"/>
          </a:xfrm>
          <a:prstGeom prst="straightConnector1">
            <a:avLst/>
          </a:prstGeom>
          <a:noFill/>
          <a:ln w="76200" cap="flat" cmpd="sng">
            <a:solidFill>
              <a:srgbClr val="4EA4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0;p1"/>
          <p:cNvCxnSpPr/>
          <p:nvPr/>
        </p:nvCxnSpPr>
        <p:spPr>
          <a:xfrm>
            <a:off x="4564841" y="5122201"/>
            <a:ext cx="1530000" cy="0"/>
          </a:xfrm>
          <a:prstGeom prst="straightConnector1">
            <a:avLst/>
          </a:prstGeom>
          <a:noFill/>
          <a:ln w="76200" cap="flat" cmpd="sng">
            <a:solidFill>
              <a:srgbClr val="20293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"/>
          <p:cNvCxnSpPr/>
          <p:nvPr/>
        </p:nvCxnSpPr>
        <p:spPr>
          <a:xfrm>
            <a:off x="6087648" y="5122201"/>
            <a:ext cx="1530000" cy="0"/>
          </a:xfrm>
          <a:prstGeom prst="straightConnector1">
            <a:avLst/>
          </a:prstGeom>
          <a:noFill/>
          <a:ln w="76200" cap="flat" cmpd="sng">
            <a:solidFill>
              <a:srgbClr val="2E75B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7610456" y="5122201"/>
            <a:ext cx="1530000" cy="0"/>
          </a:xfrm>
          <a:prstGeom prst="straightConnector1">
            <a:avLst/>
          </a:prstGeom>
          <a:noFill/>
          <a:ln w="76200" cap="flat" cmpd="sng">
            <a:solidFill>
              <a:srgbClr val="4EA4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1"/>
          <p:cNvCxnSpPr/>
          <p:nvPr/>
        </p:nvCxnSpPr>
        <p:spPr>
          <a:xfrm>
            <a:off x="-3581" y="588"/>
            <a:ext cx="1530000" cy="0"/>
          </a:xfrm>
          <a:prstGeom prst="straightConnector1">
            <a:avLst/>
          </a:prstGeom>
          <a:noFill/>
          <a:ln w="76200" cap="flat" cmpd="sng">
            <a:solidFill>
              <a:srgbClr val="20293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1519226" y="588"/>
            <a:ext cx="1530000" cy="0"/>
          </a:xfrm>
          <a:prstGeom prst="straightConnector1">
            <a:avLst/>
          </a:prstGeom>
          <a:noFill/>
          <a:ln w="76200" cap="flat" cmpd="sng">
            <a:solidFill>
              <a:srgbClr val="2E75B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1"/>
          <p:cNvCxnSpPr/>
          <p:nvPr/>
        </p:nvCxnSpPr>
        <p:spPr>
          <a:xfrm>
            <a:off x="3042034" y="588"/>
            <a:ext cx="1530000" cy="0"/>
          </a:xfrm>
          <a:prstGeom prst="straightConnector1">
            <a:avLst/>
          </a:prstGeom>
          <a:noFill/>
          <a:ln w="76200" cap="flat" cmpd="sng">
            <a:solidFill>
              <a:srgbClr val="4EA4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4564841" y="588"/>
            <a:ext cx="1530000" cy="0"/>
          </a:xfrm>
          <a:prstGeom prst="straightConnector1">
            <a:avLst/>
          </a:prstGeom>
          <a:noFill/>
          <a:ln w="76200" cap="flat" cmpd="sng">
            <a:solidFill>
              <a:srgbClr val="20293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7;p1"/>
          <p:cNvCxnSpPr/>
          <p:nvPr/>
        </p:nvCxnSpPr>
        <p:spPr>
          <a:xfrm>
            <a:off x="6087648" y="588"/>
            <a:ext cx="1530000" cy="0"/>
          </a:xfrm>
          <a:prstGeom prst="straightConnector1">
            <a:avLst/>
          </a:prstGeom>
          <a:noFill/>
          <a:ln w="76200" cap="flat" cmpd="sng">
            <a:solidFill>
              <a:srgbClr val="2E75B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1"/>
          <p:cNvCxnSpPr/>
          <p:nvPr/>
        </p:nvCxnSpPr>
        <p:spPr>
          <a:xfrm>
            <a:off x="7610456" y="588"/>
            <a:ext cx="1530000" cy="0"/>
          </a:xfrm>
          <a:prstGeom prst="straightConnector1">
            <a:avLst/>
          </a:prstGeom>
          <a:noFill/>
          <a:ln w="76200" cap="flat" cmpd="sng">
            <a:solidFill>
              <a:srgbClr val="4EA4AD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143000" y="2920236"/>
            <a:ext cx="6858000" cy="692467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b" anchorCtr="0">
            <a:spAutoFit/>
          </a:bodyPr>
          <a:lstStyle/>
          <a:p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03887" y="3612705"/>
            <a:ext cx="9054413" cy="55653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spcBef>
                <a:spcPts val="800"/>
              </a:spcBef>
            </a:pPr>
            <a:r>
              <a:rPr lang="en" sz="2500" dirty="0"/>
              <a:t>Closing notes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025" y="287174"/>
            <a:ext cx="3561626" cy="26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7020" y="4025304"/>
            <a:ext cx="812273" cy="812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119" y="2231630"/>
            <a:ext cx="3039762" cy="590931"/>
          </a:xfrm>
        </p:spPr>
        <p:txBody>
          <a:bodyPr/>
          <a:lstStyle/>
          <a:p>
            <a:r>
              <a:rPr lang="en-CH" sz="3600" dirty="0"/>
              <a:t>Closing photo!</a:t>
            </a:r>
          </a:p>
        </p:txBody>
      </p:sp>
    </p:spTree>
    <p:extLst>
      <p:ext uri="{BB962C8B-B14F-4D97-AF65-F5344CB8AC3E}">
        <p14:creationId xmlns:p14="http://schemas.microsoft.com/office/powerpoint/2010/main" val="278487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359564" y="485653"/>
            <a:ext cx="558323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266608" y="96736"/>
            <a:ext cx="384271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latin typeface="Avenir Next" panose="020B0503020202020204" pitchFamily="34" charset="0"/>
              </a:rPr>
              <a:t>Essential features. Important for feedback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83E1F6-B8D3-E141-B4C9-FB1FBEADDB73}"/>
              </a:ext>
            </a:extLst>
          </p:cNvPr>
          <p:cNvSpPr txBox="1"/>
          <p:nvPr/>
        </p:nvSpPr>
        <p:spPr>
          <a:xfrm>
            <a:off x="431121" y="3690344"/>
            <a:ext cx="16292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>
                <a:latin typeface="Avenir Next" panose="020B0503020202020204" pitchFamily="34" charset="0"/>
              </a:rPr>
              <a:t>Rich assessments and exercises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500B49-C0CA-B04B-B4C3-ABB078E45100}"/>
              </a:ext>
            </a:extLst>
          </p:cNvPr>
          <p:cNvSpPr txBox="1"/>
          <p:nvPr/>
        </p:nvSpPr>
        <p:spPr>
          <a:xfrm>
            <a:off x="876237" y="2117481"/>
            <a:ext cx="12188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>
                <a:latin typeface="Avenir Next" panose="020B0503020202020204" pitchFamily="34" charset="0"/>
              </a:rPr>
              <a:t>Epi focus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8FE0CC-220C-FF40-9735-9383648C3A42}"/>
              </a:ext>
            </a:extLst>
          </p:cNvPr>
          <p:cNvSpPr txBox="1"/>
          <p:nvPr/>
        </p:nvSpPr>
        <p:spPr>
          <a:xfrm>
            <a:off x="53871" y="3223760"/>
            <a:ext cx="2026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>
                <a:latin typeface="Avenir Next" panose="020B0503020202020204" pitchFamily="34" charset="0"/>
              </a:rPr>
              <a:t>Learning community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C02583-5B96-8274-2FA3-3D440542B4BD}"/>
              </a:ext>
            </a:extLst>
          </p:cNvPr>
          <p:cNvGrpSpPr/>
          <p:nvPr/>
        </p:nvGrpSpPr>
        <p:grpSpPr>
          <a:xfrm>
            <a:off x="4642995" y="159287"/>
            <a:ext cx="4234397" cy="290393"/>
            <a:chOff x="4348763" y="161553"/>
            <a:chExt cx="5645862" cy="387190"/>
          </a:xfrm>
        </p:grpSpPr>
        <p:pic>
          <p:nvPicPr>
            <p:cNvPr id="83" name="Picture 82" descr="Icon&#10;&#10;Description automatically generated">
              <a:extLst>
                <a:ext uri="{FF2B5EF4-FFF2-40B4-BE49-F238E27FC236}">
                  <a16:creationId xmlns:a16="http://schemas.microsoft.com/office/drawing/2014/main" id="{7A10CD05-19C7-FE49-B4D8-AA5394E1D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8694" y="191106"/>
              <a:ext cx="321660" cy="321660"/>
            </a:xfrm>
            <a:prstGeom prst="rect">
              <a:avLst/>
            </a:prstGeom>
          </p:spPr>
        </p:pic>
        <p:pic>
          <p:nvPicPr>
            <p:cNvPr id="84" name="Picture 83" descr="Logo, icon&#10;&#10;Description automatically generated">
              <a:extLst>
                <a:ext uri="{FF2B5EF4-FFF2-40B4-BE49-F238E27FC236}">
                  <a16:creationId xmlns:a16="http://schemas.microsoft.com/office/drawing/2014/main" id="{01E9F37F-6B9E-A44F-A3B6-31CBB789B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9240" y="218899"/>
              <a:ext cx="273989" cy="273989"/>
            </a:xfrm>
            <a:prstGeom prst="rect">
              <a:avLst/>
            </a:prstGeom>
          </p:spPr>
        </p:pic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A165F87-68CD-0C40-9803-4ACE9B8F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0000"/>
            </a:blip>
            <a:stretch>
              <a:fillRect/>
            </a:stretch>
          </p:blipFill>
          <p:spPr>
            <a:xfrm>
              <a:off x="8419986" y="161553"/>
              <a:ext cx="369333" cy="369333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4FFBD35-07AC-AC4C-99E4-DADED1099052}"/>
                </a:ext>
              </a:extLst>
            </p:cNvPr>
            <p:cNvSpPr txBox="1"/>
            <p:nvPr/>
          </p:nvSpPr>
          <p:spPr>
            <a:xfrm>
              <a:off x="5058088" y="171228"/>
              <a:ext cx="665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050"/>
                <a:t>- Yes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A7E2170-BD67-574F-A968-1FE82E6ADDE5}"/>
                </a:ext>
              </a:extLst>
            </p:cNvPr>
            <p:cNvSpPr txBox="1"/>
            <p:nvPr/>
          </p:nvSpPr>
          <p:spPr>
            <a:xfrm>
              <a:off x="7006632" y="171228"/>
              <a:ext cx="586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050"/>
                <a:t>- No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B34DD84-AA9B-5F4E-A42E-00E334178244}"/>
                </a:ext>
              </a:extLst>
            </p:cNvPr>
            <p:cNvSpPr txBox="1"/>
            <p:nvPr/>
          </p:nvSpPr>
          <p:spPr>
            <a:xfrm>
              <a:off x="8776246" y="171228"/>
              <a:ext cx="8660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050"/>
                <a:t>- Partial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2E4B9250-5FB3-A948-ADC2-3243E5420BD0}"/>
                </a:ext>
              </a:extLst>
            </p:cNvPr>
            <p:cNvSpPr/>
            <p:nvPr/>
          </p:nvSpPr>
          <p:spPr>
            <a:xfrm>
              <a:off x="4348763" y="163045"/>
              <a:ext cx="5645862" cy="385698"/>
            </a:xfrm>
            <a:prstGeom prst="roundRect">
              <a:avLst/>
            </a:prstGeom>
            <a:solidFill>
              <a:srgbClr val="D6DCE5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20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D4D2C10-BB17-5344-B36E-505BEAEE6669}"/>
              </a:ext>
            </a:extLst>
          </p:cNvPr>
          <p:cNvSpPr txBox="1"/>
          <p:nvPr/>
        </p:nvSpPr>
        <p:spPr>
          <a:xfrm>
            <a:off x="208685" y="4381771"/>
            <a:ext cx="18752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>
                <a:latin typeface="Avenir Next" panose="020B0503020202020204" pitchFamily="34" charset="0"/>
              </a:rPr>
              <a:t>Affordable for LMICs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8D28B-09F1-009B-C84E-C540D886B5B1}"/>
              </a:ext>
            </a:extLst>
          </p:cNvPr>
          <p:cNvSpPr txBox="1"/>
          <p:nvPr/>
        </p:nvSpPr>
        <p:spPr>
          <a:xfrm>
            <a:off x="266608" y="2671298"/>
            <a:ext cx="18285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>
                <a:latin typeface="Avenir Next" panose="020B0503020202020204" pitchFamily="34" charset="0"/>
              </a:rPr>
              <a:t>Rich video content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BF20AD-C871-04B6-A291-BBD4029373F4}"/>
              </a:ext>
            </a:extLst>
          </p:cNvPr>
          <p:cNvGrpSpPr/>
          <p:nvPr/>
        </p:nvGrpSpPr>
        <p:grpSpPr>
          <a:xfrm>
            <a:off x="690137" y="1984756"/>
            <a:ext cx="8049735" cy="2764904"/>
            <a:chOff x="920182" y="2646341"/>
            <a:chExt cx="10732980" cy="368653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3CC7894-9FF1-184F-AC9F-00A8608FE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101" y="2646341"/>
              <a:ext cx="10697061" cy="0"/>
            </a:xfrm>
            <a:prstGeom prst="line">
              <a:avLst/>
            </a:prstGeom>
            <a:ln w="12700">
              <a:solidFill>
                <a:srgbClr val="D0578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AE64A97-8FB0-634A-B30B-4C5078FEA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182" y="6332879"/>
              <a:ext cx="10697061" cy="0"/>
            </a:xfrm>
            <a:prstGeom prst="line">
              <a:avLst/>
            </a:prstGeom>
            <a:ln w="12700">
              <a:solidFill>
                <a:srgbClr val="D0578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55D898F-52E4-7A42-B7EE-4E6D419612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182" y="5559818"/>
              <a:ext cx="10697061" cy="0"/>
            </a:xfrm>
            <a:prstGeom prst="line">
              <a:avLst/>
            </a:prstGeom>
            <a:ln w="12700">
              <a:solidFill>
                <a:srgbClr val="D0578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B2DE437-F2BD-C34F-AEC7-C48CC5414E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182" y="4836552"/>
              <a:ext cx="10697061" cy="0"/>
            </a:xfrm>
            <a:prstGeom prst="line">
              <a:avLst/>
            </a:prstGeom>
            <a:ln w="12700">
              <a:solidFill>
                <a:srgbClr val="D0578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F9BC10-210E-0E4E-902D-368FA81EFC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101" y="4097423"/>
              <a:ext cx="10697061" cy="0"/>
            </a:xfrm>
            <a:prstGeom prst="line">
              <a:avLst/>
            </a:prstGeom>
            <a:ln w="12700">
              <a:solidFill>
                <a:srgbClr val="D0578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D543007-04A7-C5F4-F667-8DD70E08F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171" y="3361813"/>
              <a:ext cx="10697061" cy="0"/>
            </a:xfrm>
            <a:prstGeom prst="line">
              <a:avLst/>
            </a:prstGeom>
            <a:ln w="12700">
              <a:solidFill>
                <a:srgbClr val="D0578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197827-93B1-3594-B5CC-83F0B31ADF0E}"/>
              </a:ext>
            </a:extLst>
          </p:cNvPr>
          <p:cNvGrpSpPr/>
          <p:nvPr/>
        </p:nvGrpSpPr>
        <p:grpSpPr>
          <a:xfrm>
            <a:off x="7290636" y="766286"/>
            <a:ext cx="1231815" cy="3884283"/>
            <a:chOff x="9720848" y="1021715"/>
            <a:chExt cx="1642420" cy="517904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25869F0-86B0-EA4C-BF3E-8E779C9693AC}"/>
                </a:ext>
              </a:extLst>
            </p:cNvPr>
            <p:cNvSpPr txBox="1"/>
            <p:nvPr/>
          </p:nvSpPr>
          <p:spPr>
            <a:xfrm>
              <a:off x="9720848" y="1021715"/>
              <a:ext cx="164242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latin typeface="Avenir Next Condensed" panose="020B0506020202020204" pitchFamily="34" charset="0"/>
                </a:rPr>
                <a:t>Our solution</a:t>
              </a:r>
            </a:p>
          </p:txBody>
        </p:sp>
        <p:pic>
          <p:nvPicPr>
            <p:cNvPr id="82" name="Picture 81" descr="Icon&#10;&#10;Description automatically generated">
              <a:extLst>
                <a:ext uri="{FF2B5EF4-FFF2-40B4-BE49-F238E27FC236}">
                  <a16:creationId xmlns:a16="http://schemas.microsoft.com/office/drawing/2014/main" id="{01B8939B-5403-964A-A934-CD1B7E9F3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82271" y="5719762"/>
              <a:ext cx="480997" cy="480997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45B8711-07E8-D948-B0C3-BFC8D4DA242E}"/>
                </a:ext>
              </a:extLst>
            </p:cNvPr>
            <p:cNvSpPr txBox="1"/>
            <p:nvPr/>
          </p:nvSpPr>
          <p:spPr>
            <a:xfrm>
              <a:off x="9994625" y="1697556"/>
              <a:ext cx="136864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The GRAPH Courses</a:t>
              </a:r>
            </a:p>
          </p:txBody>
        </p:sp>
        <p:pic>
          <p:nvPicPr>
            <p:cNvPr id="95" name="Picture 94" descr="Icon&#10;&#10;Description automatically generated">
              <a:extLst>
                <a:ext uri="{FF2B5EF4-FFF2-40B4-BE49-F238E27FC236}">
                  <a16:creationId xmlns:a16="http://schemas.microsoft.com/office/drawing/2014/main" id="{B14A1900-6CCA-294E-A777-05B02B429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82271" y="2684455"/>
              <a:ext cx="480997" cy="480997"/>
            </a:xfrm>
            <a:prstGeom prst="rect">
              <a:avLst/>
            </a:prstGeom>
          </p:spPr>
        </p:pic>
        <p:pic>
          <p:nvPicPr>
            <p:cNvPr id="96" name="Picture 95" descr="Icon&#10;&#10;Description automatically generated">
              <a:extLst>
                <a:ext uri="{FF2B5EF4-FFF2-40B4-BE49-F238E27FC236}">
                  <a16:creationId xmlns:a16="http://schemas.microsoft.com/office/drawing/2014/main" id="{9DB9E59B-F4A6-E547-B9B1-5A585347D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2533" y="4181165"/>
              <a:ext cx="480997" cy="480997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65513F01-6597-7A4E-AB34-1ECE6F33B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2533" y="4909848"/>
              <a:ext cx="480997" cy="480997"/>
            </a:xfrm>
            <a:prstGeom prst="rect">
              <a:avLst/>
            </a:prstGeom>
          </p:spPr>
        </p:pic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3ECCA7B6-E352-08C1-5C51-1F4E5679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73341" y="3399927"/>
              <a:ext cx="480997" cy="480997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D5C6A7-236F-652F-BEB4-1E2EB6A7F2F1}"/>
              </a:ext>
            </a:extLst>
          </p:cNvPr>
          <p:cNvGrpSpPr/>
          <p:nvPr/>
        </p:nvGrpSpPr>
        <p:grpSpPr>
          <a:xfrm>
            <a:off x="2126597" y="813947"/>
            <a:ext cx="1199194" cy="3852503"/>
            <a:chOff x="2835462" y="1085262"/>
            <a:chExt cx="1598925" cy="513667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11A35B-DF10-4C42-9785-09A5564CA495}"/>
                </a:ext>
              </a:extLst>
            </p:cNvPr>
            <p:cNvSpPr txBox="1"/>
            <p:nvPr/>
          </p:nvSpPr>
          <p:spPr>
            <a:xfrm>
              <a:off x="2835462" y="1733935"/>
              <a:ext cx="159892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dirty="0" err="1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Datacamp</a:t>
              </a:r>
              <a:r>
                <a:rPr lang="en-GB" sz="1050" dirty="0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, Dataquest,</a:t>
              </a:r>
            </a:p>
            <a:p>
              <a:pPr algn="r"/>
              <a:r>
                <a:rPr lang="en-GB" sz="1050" dirty="0" err="1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Codeacademy</a:t>
              </a:r>
              <a:r>
                <a:rPr lang="en-GB" sz="1050" dirty="0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,</a:t>
              </a:r>
            </a:p>
            <a:p>
              <a:pPr algn="r"/>
              <a:r>
                <a:rPr lang="en-GB" sz="1050" dirty="0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etc.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AEAE3C-C697-7E4A-91FE-F52BB1C5C381}"/>
                </a:ext>
              </a:extLst>
            </p:cNvPr>
            <p:cNvSpPr txBox="1"/>
            <p:nvPr/>
          </p:nvSpPr>
          <p:spPr>
            <a:xfrm>
              <a:off x="3147282" y="1085262"/>
              <a:ext cx="128710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50" b="1" dirty="0">
                  <a:latin typeface="Avenir Next Condensed" panose="020B0506020202020204" pitchFamily="34" charset="0"/>
                </a:rPr>
                <a:t>DATA SCIENCE </a:t>
              </a:r>
            </a:p>
            <a:p>
              <a:pPr algn="r"/>
              <a:r>
                <a:rPr lang="en-GB" sz="1050" b="1" dirty="0">
                  <a:latin typeface="Avenir Next Condensed" panose="020B0506020202020204" pitchFamily="34" charset="0"/>
                </a:rPr>
                <a:t>PLATFORMS</a:t>
              </a:r>
            </a:p>
          </p:txBody>
        </p:sp>
        <p:pic>
          <p:nvPicPr>
            <p:cNvPr id="72" name="Picture 71" descr="Logo, icon&#10;&#10;Description automatically generated">
              <a:extLst>
                <a:ext uri="{FF2B5EF4-FFF2-40B4-BE49-F238E27FC236}">
                  <a16:creationId xmlns:a16="http://schemas.microsoft.com/office/drawing/2014/main" id="{077F20B7-3C48-BF4B-AB39-3720383F6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3799" y="2758914"/>
              <a:ext cx="460588" cy="460588"/>
            </a:xfrm>
            <a:prstGeom prst="rect">
              <a:avLst/>
            </a:prstGeom>
          </p:spPr>
        </p:pic>
        <p:pic>
          <p:nvPicPr>
            <p:cNvPr id="47" name="Picture 4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5EEB40D-644F-DF42-B436-1B3A8B962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0000"/>
            </a:blip>
            <a:stretch>
              <a:fillRect/>
            </a:stretch>
          </p:blipFill>
          <p:spPr>
            <a:xfrm>
              <a:off x="3954060" y="4204986"/>
              <a:ext cx="460589" cy="460589"/>
            </a:xfrm>
            <a:prstGeom prst="rect">
              <a:avLst/>
            </a:prstGeom>
          </p:spPr>
        </p:pic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6B5CDBC4-D851-5640-A895-2262B0F4D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3652" y="4915910"/>
              <a:ext cx="480997" cy="480997"/>
            </a:xfrm>
            <a:prstGeom prst="rect">
              <a:avLst/>
            </a:prstGeom>
          </p:spPr>
        </p:pic>
        <p:pic>
          <p:nvPicPr>
            <p:cNvPr id="60" name="Picture 59" descr="Logo, icon&#10;&#10;Description automatically generated">
              <a:extLst>
                <a:ext uri="{FF2B5EF4-FFF2-40B4-BE49-F238E27FC236}">
                  <a16:creationId xmlns:a16="http://schemas.microsoft.com/office/drawing/2014/main" id="{0577F3C3-C38B-B648-A4C4-D3C44D94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3799" y="5761345"/>
              <a:ext cx="460588" cy="460588"/>
            </a:xfrm>
            <a:prstGeom prst="rect">
              <a:avLst/>
            </a:prstGeom>
          </p:spPr>
        </p:pic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F512B686-CD60-0922-E959-522ACDEED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3652" y="3498120"/>
              <a:ext cx="480997" cy="48099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C86846-E9A7-BE10-BA79-41BD4AF7AC1A}"/>
              </a:ext>
            </a:extLst>
          </p:cNvPr>
          <p:cNvGrpSpPr/>
          <p:nvPr/>
        </p:nvGrpSpPr>
        <p:grpSpPr>
          <a:xfrm>
            <a:off x="3456956" y="780595"/>
            <a:ext cx="1026484" cy="3887831"/>
            <a:chOff x="4609273" y="1040793"/>
            <a:chExt cx="1368645" cy="518377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8418FE-062A-984F-A564-235CAA9E1A70}"/>
                </a:ext>
              </a:extLst>
            </p:cNvPr>
            <p:cNvSpPr txBox="1"/>
            <p:nvPr/>
          </p:nvSpPr>
          <p:spPr>
            <a:xfrm>
              <a:off x="4609273" y="1893749"/>
              <a:ext cx="13686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Coursera,</a:t>
              </a:r>
            </a:p>
            <a:p>
              <a:pPr algn="r"/>
              <a:r>
                <a:rPr lang="en-GB" sz="1050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EdX,</a:t>
              </a:r>
            </a:p>
            <a:p>
              <a:pPr algn="r"/>
              <a:r>
                <a:rPr lang="en-GB" sz="1050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etc.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6B55A3-DE26-A34F-B472-E608CE711D89}"/>
                </a:ext>
              </a:extLst>
            </p:cNvPr>
            <p:cNvSpPr txBox="1"/>
            <p:nvPr/>
          </p:nvSpPr>
          <p:spPr>
            <a:xfrm>
              <a:off x="4883173" y="1040793"/>
              <a:ext cx="10947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50" b="1">
                  <a:latin typeface="Avenir Next Condensed" panose="020B0506020202020204" pitchFamily="34" charset="0"/>
                </a:rPr>
                <a:t>HIGHER-ED </a:t>
              </a:r>
            </a:p>
            <a:p>
              <a:pPr algn="r"/>
              <a:r>
                <a:rPr lang="en-GB" sz="1050" b="1">
                  <a:latin typeface="Avenir Next Condensed" panose="020B0506020202020204" pitchFamily="34" charset="0"/>
                </a:rPr>
                <a:t>MOOC </a:t>
              </a:r>
            </a:p>
            <a:p>
              <a:pPr algn="r"/>
              <a:r>
                <a:rPr lang="en-GB" sz="1050" b="1">
                  <a:latin typeface="Avenir Next Condensed" panose="020B0506020202020204" pitchFamily="34" charset="0"/>
                </a:rPr>
                <a:t>PLATFORMS</a:t>
              </a:r>
            </a:p>
          </p:txBody>
        </p:sp>
        <p:pic>
          <p:nvPicPr>
            <p:cNvPr id="54" name="Picture 5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A294542-4F93-4344-9053-70F739B09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0000"/>
            </a:blip>
            <a:stretch>
              <a:fillRect/>
            </a:stretch>
          </p:blipFill>
          <p:spPr>
            <a:xfrm>
              <a:off x="5497590" y="4211274"/>
              <a:ext cx="460589" cy="460589"/>
            </a:xfrm>
            <a:prstGeom prst="rect">
              <a:avLst/>
            </a:prstGeom>
          </p:spPr>
        </p:pic>
        <p:pic>
          <p:nvPicPr>
            <p:cNvPr id="55" name="Picture 54" descr="Icon&#10;&#10;Description automatically generated">
              <a:extLst>
                <a:ext uri="{FF2B5EF4-FFF2-40B4-BE49-F238E27FC236}">
                  <a16:creationId xmlns:a16="http://schemas.microsoft.com/office/drawing/2014/main" id="{4152C545-6EC9-CF45-ADC1-D739541FD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7182" y="4925849"/>
              <a:ext cx="480997" cy="480997"/>
            </a:xfrm>
            <a:prstGeom prst="rect">
              <a:avLst/>
            </a:prstGeom>
          </p:spPr>
        </p:pic>
        <p:pic>
          <p:nvPicPr>
            <p:cNvPr id="56" name="Picture 5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76253B4-C8FE-6E4E-9F8B-00BAF6697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0000"/>
            </a:blip>
            <a:stretch>
              <a:fillRect/>
            </a:stretch>
          </p:blipFill>
          <p:spPr>
            <a:xfrm>
              <a:off x="5517328" y="2730176"/>
              <a:ext cx="460589" cy="460589"/>
            </a:xfrm>
            <a:prstGeom prst="rect">
              <a:avLst/>
            </a:prstGeom>
          </p:spPr>
        </p:pic>
        <p:pic>
          <p:nvPicPr>
            <p:cNvPr id="57" name="Picture 56" descr="Icon&#10;&#10;Description automatically generated">
              <a:extLst>
                <a:ext uri="{FF2B5EF4-FFF2-40B4-BE49-F238E27FC236}">
                  <a16:creationId xmlns:a16="http://schemas.microsoft.com/office/drawing/2014/main" id="{585945BA-8EFD-074A-A228-2EF8DA99C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920" y="5743570"/>
              <a:ext cx="480997" cy="480997"/>
            </a:xfrm>
            <a:prstGeom prst="rect">
              <a:avLst/>
            </a:prstGeom>
          </p:spPr>
        </p:pic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91079A4-AEC4-EA8F-EFA1-C214B45EA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1098" y="3478023"/>
              <a:ext cx="480997" cy="48099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B9A813-85A5-DB86-2AEA-D63E1DD94DB1}"/>
              </a:ext>
            </a:extLst>
          </p:cNvPr>
          <p:cNvGrpSpPr/>
          <p:nvPr/>
        </p:nvGrpSpPr>
        <p:grpSpPr>
          <a:xfrm>
            <a:off x="4653794" y="779865"/>
            <a:ext cx="1126461" cy="3892088"/>
            <a:chOff x="6205059" y="1039820"/>
            <a:chExt cx="1501948" cy="518945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0FA824-9358-2E43-B3AB-51E328359F08}"/>
                </a:ext>
              </a:extLst>
            </p:cNvPr>
            <p:cNvSpPr txBox="1"/>
            <p:nvPr/>
          </p:nvSpPr>
          <p:spPr>
            <a:xfrm>
              <a:off x="6205059" y="1745091"/>
              <a:ext cx="150194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dirty="0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R4Epi, </a:t>
              </a:r>
              <a:r>
                <a:rPr lang="en-GB" sz="1050" dirty="0" err="1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Epirhandbook</a:t>
              </a:r>
              <a:r>
                <a:rPr lang="en-GB" sz="1050" dirty="0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,</a:t>
              </a:r>
              <a:br>
                <a:rPr lang="en-GB" sz="1050" dirty="0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</a:br>
              <a:r>
                <a:rPr lang="en-GB" sz="1050" dirty="0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RMRWR,</a:t>
              </a:r>
            </a:p>
            <a:p>
              <a:pPr algn="r"/>
              <a:r>
                <a:rPr lang="en-GB" sz="1050" dirty="0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etc.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063F726-013D-944D-9895-1A4AA58B5379}"/>
                </a:ext>
              </a:extLst>
            </p:cNvPr>
            <p:cNvSpPr txBox="1"/>
            <p:nvPr/>
          </p:nvSpPr>
          <p:spPr>
            <a:xfrm>
              <a:off x="6438070" y="1039820"/>
              <a:ext cx="12689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 dirty="0">
                  <a:latin typeface="Avenir Next Condensed" panose="020B0506020202020204" pitchFamily="34" charset="0"/>
                </a:rPr>
                <a:t>R FOR EPI RESOURCES</a:t>
              </a:r>
            </a:p>
          </p:txBody>
        </p:sp>
        <p:pic>
          <p:nvPicPr>
            <p:cNvPr id="71" name="Picture 7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3765278-885F-2E48-824F-43440B746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0000"/>
            </a:blip>
            <a:stretch>
              <a:fillRect/>
            </a:stretch>
          </p:blipFill>
          <p:spPr>
            <a:xfrm>
              <a:off x="7226680" y="4231697"/>
              <a:ext cx="460589" cy="460589"/>
            </a:xfrm>
            <a:prstGeom prst="rect">
              <a:avLst/>
            </a:prstGeom>
          </p:spPr>
        </p:pic>
        <p:pic>
          <p:nvPicPr>
            <p:cNvPr id="78" name="Picture 77" descr="Logo, icon&#10;&#10;Description automatically generated">
              <a:extLst>
                <a:ext uri="{FF2B5EF4-FFF2-40B4-BE49-F238E27FC236}">
                  <a16:creationId xmlns:a16="http://schemas.microsoft.com/office/drawing/2014/main" id="{4832E537-2547-7241-82C5-74718B9B1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6681" y="4954037"/>
              <a:ext cx="460588" cy="460588"/>
            </a:xfrm>
            <a:prstGeom prst="rect">
              <a:avLst/>
            </a:prstGeom>
          </p:spPr>
        </p:pic>
        <p:pic>
          <p:nvPicPr>
            <p:cNvPr id="79" name="Picture 78" descr="Icon&#10;&#10;Description automatically generated">
              <a:extLst>
                <a:ext uri="{FF2B5EF4-FFF2-40B4-BE49-F238E27FC236}">
                  <a16:creationId xmlns:a16="http://schemas.microsoft.com/office/drawing/2014/main" id="{A418DAF5-3665-8546-B4DA-796777730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6010" y="2737283"/>
              <a:ext cx="480997" cy="480997"/>
            </a:xfrm>
            <a:prstGeom prst="rect">
              <a:avLst/>
            </a:prstGeom>
          </p:spPr>
        </p:pic>
        <p:pic>
          <p:nvPicPr>
            <p:cNvPr id="74" name="Picture 73" descr="Icon&#10;&#10;Description automatically generated">
              <a:extLst>
                <a:ext uri="{FF2B5EF4-FFF2-40B4-BE49-F238E27FC236}">
                  <a16:creationId xmlns:a16="http://schemas.microsoft.com/office/drawing/2014/main" id="{4CD41338-E604-4545-A5EA-6C3977281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6010" y="5748273"/>
              <a:ext cx="480997" cy="480997"/>
            </a:xfrm>
            <a:prstGeom prst="rect">
              <a:avLst/>
            </a:prstGeom>
          </p:spPr>
        </p:pic>
        <p:pic>
          <p:nvPicPr>
            <p:cNvPr id="18" name="Picture 17" descr="Logo, icon&#10;&#10;Description automatically generated">
              <a:extLst>
                <a:ext uri="{FF2B5EF4-FFF2-40B4-BE49-F238E27FC236}">
                  <a16:creationId xmlns:a16="http://schemas.microsoft.com/office/drawing/2014/main" id="{F2F97E18-1D87-DD0F-AC83-D0FE02BA0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9368" y="3482395"/>
              <a:ext cx="460588" cy="460588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F3C5FC-95D2-0102-8601-742BFEA62684}"/>
              </a:ext>
            </a:extLst>
          </p:cNvPr>
          <p:cNvGrpSpPr/>
          <p:nvPr/>
        </p:nvGrpSpPr>
        <p:grpSpPr>
          <a:xfrm>
            <a:off x="5951696" y="792412"/>
            <a:ext cx="1231815" cy="3888483"/>
            <a:chOff x="7935595" y="1056549"/>
            <a:chExt cx="1642420" cy="518464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F277EF1-23DF-AE4C-A0CD-B315B68AF832}"/>
                </a:ext>
              </a:extLst>
            </p:cNvPr>
            <p:cNvSpPr txBox="1"/>
            <p:nvPr/>
          </p:nvSpPr>
          <p:spPr>
            <a:xfrm>
              <a:off x="7935595" y="1056549"/>
              <a:ext cx="164242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latin typeface="Avenir Next Condensed" panose="020B0506020202020204" pitchFamily="34" charset="0"/>
                </a:rPr>
                <a:t>OTHER DATA SCIENCE BOOKS</a:t>
              </a:r>
            </a:p>
          </p:txBody>
        </p:sp>
        <p:pic>
          <p:nvPicPr>
            <p:cNvPr id="62" name="Picture 6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7CD1150-BD63-6142-B42E-5F806780B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0000"/>
            </a:blip>
            <a:stretch>
              <a:fillRect/>
            </a:stretch>
          </p:blipFill>
          <p:spPr>
            <a:xfrm>
              <a:off x="9117426" y="2699642"/>
              <a:ext cx="460589" cy="460589"/>
            </a:xfrm>
            <a:prstGeom prst="rect">
              <a:avLst/>
            </a:prstGeom>
          </p:spPr>
        </p:pic>
        <p:pic>
          <p:nvPicPr>
            <p:cNvPr id="67" name="Picture 66" descr="Logo, icon&#10;&#10;Description automatically generated">
              <a:extLst>
                <a:ext uri="{FF2B5EF4-FFF2-40B4-BE49-F238E27FC236}">
                  <a16:creationId xmlns:a16="http://schemas.microsoft.com/office/drawing/2014/main" id="{F24ADFC9-0EBF-564F-A4C7-E845B4A64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4989" y="4923115"/>
              <a:ext cx="460588" cy="460588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006B837-D818-7740-84DC-BAC541F719B5}"/>
                </a:ext>
              </a:extLst>
            </p:cNvPr>
            <p:cNvSpPr txBox="1"/>
            <p:nvPr/>
          </p:nvSpPr>
          <p:spPr>
            <a:xfrm>
              <a:off x="8076067" y="1732390"/>
              <a:ext cx="150194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dirty="0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R4DS,</a:t>
              </a:r>
            </a:p>
            <a:p>
              <a:pPr algn="r"/>
              <a:r>
                <a:rPr lang="en-GB" sz="1050" dirty="0" err="1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Datacarpentry</a:t>
              </a:r>
              <a:endParaRPr lang="en-GB" sz="1050" dirty="0">
                <a:solidFill>
                  <a:schemeClr val="bg2">
                    <a:lumMod val="50000"/>
                  </a:schemeClr>
                </a:solidFill>
                <a:latin typeface="Avenir Next Medium" panose="020B0503020202020204" pitchFamily="34" charset="0"/>
              </a:endParaRPr>
            </a:p>
            <a:p>
              <a:pPr algn="r"/>
              <a:r>
                <a:rPr lang="en-GB" sz="1050" dirty="0" err="1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Psyteachr</a:t>
              </a:r>
              <a:r>
                <a:rPr lang="en-GB" sz="1050" dirty="0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., </a:t>
              </a:r>
            </a:p>
            <a:p>
              <a:pPr algn="r"/>
              <a:r>
                <a:rPr lang="en-GB" sz="1050" dirty="0">
                  <a:solidFill>
                    <a:schemeClr val="bg2">
                      <a:lumMod val="50000"/>
                    </a:schemeClr>
                  </a:solidFill>
                  <a:latin typeface="Avenir Next Medium" panose="020B0503020202020204" pitchFamily="34" charset="0"/>
                </a:rPr>
                <a:t>etc.</a:t>
              </a:r>
            </a:p>
          </p:txBody>
        </p:sp>
        <p:pic>
          <p:nvPicPr>
            <p:cNvPr id="64" name="Picture 63" descr="Icon&#10;&#10;Description automatically generated">
              <a:extLst>
                <a:ext uri="{FF2B5EF4-FFF2-40B4-BE49-F238E27FC236}">
                  <a16:creationId xmlns:a16="http://schemas.microsoft.com/office/drawing/2014/main" id="{99C725B7-4941-C043-A8BF-6DDF0EEEF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7018" y="5760196"/>
              <a:ext cx="480997" cy="480997"/>
            </a:xfrm>
            <a:prstGeom prst="rect">
              <a:avLst/>
            </a:prstGeom>
          </p:spPr>
        </p:pic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B61EE20-1335-A7D3-5D2E-797C825B5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0000"/>
            </a:blip>
            <a:stretch>
              <a:fillRect/>
            </a:stretch>
          </p:blipFill>
          <p:spPr>
            <a:xfrm>
              <a:off x="9108496" y="3435210"/>
              <a:ext cx="460589" cy="460589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B71DFAC6-9A4B-D657-96CB-9BA13CBF3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280" y="4226445"/>
              <a:ext cx="480997" cy="480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495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41" grpId="0"/>
      <p:bldP spid="31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359564" y="485653"/>
            <a:ext cx="558323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266608" y="96736"/>
            <a:ext cx="383470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100" b="1" dirty="0">
                <a:latin typeface="Avenir Next" panose="020B0503020202020204" pitchFamily="34" charset="0"/>
              </a:rPr>
              <a:t>R for Busy People, Modules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A58A6-BED4-38E1-8A58-DCC303DF3ECC}"/>
              </a:ext>
            </a:extLst>
          </p:cNvPr>
          <p:cNvSpPr/>
          <p:nvPr/>
        </p:nvSpPr>
        <p:spPr>
          <a:xfrm flipV="1">
            <a:off x="384442" y="1191030"/>
            <a:ext cx="2581783" cy="272702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1B031-0056-40E1-4C38-556F3E818EB0}"/>
              </a:ext>
            </a:extLst>
          </p:cNvPr>
          <p:cNvSpPr txBox="1"/>
          <p:nvPr/>
        </p:nvSpPr>
        <p:spPr>
          <a:xfrm>
            <a:off x="3172763" y="604045"/>
            <a:ext cx="2329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Weeks 3 to 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9C2F9-24E9-B299-E2C3-67A20C32FBC5}"/>
              </a:ext>
            </a:extLst>
          </p:cNvPr>
          <p:cNvSpPr/>
          <p:nvPr/>
        </p:nvSpPr>
        <p:spPr>
          <a:xfrm flipV="1">
            <a:off x="2966225" y="1191030"/>
            <a:ext cx="2626386" cy="272702"/>
          </a:xfrm>
          <a:prstGeom prst="rect">
            <a:avLst/>
          </a:prstGeom>
          <a:solidFill>
            <a:srgbClr val="90B4D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8A120B-5FDA-0295-A13A-64097249607B}"/>
              </a:ext>
            </a:extLst>
          </p:cNvPr>
          <p:cNvSpPr/>
          <p:nvPr/>
        </p:nvSpPr>
        <p:spPr>
          <a:xfrm flipV="1">
            <a:off x="5592610" y="1191030"/>
            <a:ext cx="2915771" cy="272702"/>
          </a:xfrm>
          <a:prstGeom prst="rect">
            <a:avLst/>
          </a:prstGeom>
          <a:solidFill>
            <a:srgbClr val="88AAC9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36A58C-6074-CB5F-2BAA-456A21D18CE6}"/>
              </a:ext>
            </a:extLst>
          </p:cNvPr>
          <p:cNvGrpSpPr/>
          <p:nvPr/>
        </p:nvGrpSpPr>
        <p:grpSpPr>
          <a:xfrm>
            <a:off x="476651" y="1658077"/>
            <a:ext cx="2219987" cy="1411914"/>
            <a:chOff x="688524" y="1564221"/>
            <a:chExt cx="2270173" cy="14119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08927A-41FA-AC8B-704A-4FB379BE1823}"/>
                </a:ext>
              </a:extLst>
            </p:cNvPr>
            <p:cNvSpPr txBox="1"/>
            <p:nvPr/>
          </p:nvSpPr>
          <p:spPr>
            <a:xfrm>
              <a:off x="688524" y="1564221"/>
              <a:ext cx="22701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800" b="1" dirty="0">
                  <a:solidFill>
                    <a:srgbClr val="88AAC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 foundations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A7298C-ED0A-3694-F646-A3637497AFD9}"/>
                </a:ext>
              </a:extLst>
            </p:cNvPr>
            <p:cNvSpPr txBox="1"/>
            <p:nvPr/>
          </p:nvSpPr>
          <p:spPr>
            <a:xfrm>
              <a:off x="771263" y="2052805"/>
              <a:ext cx="21874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Get acquainted with R, R</a:t>
              </a:r>
              <a:r>
                <a:rPr lang="en-GB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CH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tudio &amp; Rmarkdown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025EF7-1798-ECAB-DE00-0DBC1F311D3E}"/>
              </a:ext>
            </a:extLst>
          </p:cNvPr>
          <p:cNvGrpSpPr/>
          <p:nvPr/>
        </p:nvGrpSpPr>
        <p:grpSpPr>
          <a:xfrm>
            <a:off x="3082424" y="1644160"/>
            <a:ext cx="2510186" cy="1661994"/>
            <a:chOff x="3252932" y="1591140"/>
            <a:chExt cx="2566932" cy="16619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FB1CF3-6BB7-BD3B-BDEC-B806A1AECAC3}"/>
                </a:ext>
              </a:extLst>
            </p:cNvPr>
            <p:cNvSpPr txBox="1"/>
            <p:nvPr/>
          </p:nvSpPr>
          <p:spPr>
            <a:xfrm>
              <a:off x="3252932" y="1591140"/>
              <a:ext cx="2448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800" b="1" dirty="0">
                  <a:solidFill>
                    <a:srgbClr val="93AAB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wrangling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E7CC19-05DA-5692-80BE-23EB48A90765}"/>
                </a:ext>
              </a:extLst>
            </p:cNvPr>
            <p:cNvSpPr txBox="1"/>
            <p:nvPr/>
          </p:nvSpPr>
          <p:spPr>
            <a:xfrm>
              <a:off x="3252932" y="2052805"/>
              <a:ext cx="25669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clean, transform, filter and summarize data with </a:t>
              </a:r>
              <a:r>
                <a:rPr lang="en-GB" sz="1800" i="1" dirty="0">
                  <a:latin typeface="Calibri" panose="020F0502020204030204" pitchFamily="34" charset="0"/>
                  <a:cs typeface="Calibri" panose="020F0502020204030204" pitchFamily="34" charset="0"/>
                </a:rPr>
                <a:t>dplyr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0A5A2B-7395-9865-26AD-8D12BDEA511B}"/>
              </a:ext>
            </a:extLst>
          </p:cNvPr>
          <p:cNvGrpSpPr/>
          <p:nvPr/>
        </p:nvGrpSpPr>
        <p:grpSpPr>
          <a:xfrm>
            <a:off x="5736755" y="1677327"/>
            <a:ext cx="2637812" cy="1384995"/>
            <a:chOff x="5985281" y="1633009"/>
            <a:chExt cx="2697443" cy="13849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D74F1A-9283-AB57-11D3-599B0CC7A5CD}"/>
                </a:ext>
              </a:extLst>
            </p:cNvPr>
            <p:cNvSpPr txBox="1"/>
            <p:nvPr/>
          </p:nvSpPr>
          <p:spPr>
            <a:xfrm>
              <a:off x="6605644" y="1633009"/>
              <a:ext cx="137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800" b="1" dirty="0">
                  <a:solidFill>
                    <a:srgbClr val="677B8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viz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95993C-853D-A671-7954-60ECEFDD2B70}"/>
                </a:ext>
              </a:extLst>
            </p:cNvPr>
            <p:cNvSpPr txBox="1"/>
            <p:nvPr/>
          </p:nvSpPr>
          <p:spPr>
            <a:xfrm>
              <a:off x="5985281" y="2094674"/>
              <a:ext cx="26974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make complex, beautiful visualizations and reports with </a:t>
              </a:r>
              <a:r>
                <a:rPr lang="en-GB" sz="1800" i="1" dirty="0">
                  <a:latin typeface="Calibri" panose="020F0502020204030204" pitchFamily="34" charset="0"/>
                  <a:cs typeface="Calibri" panose="020F0502020204030204" pitchFamily="34" charset="0"/>
                </a:rPr>
                <a:t>ggplot2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65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E49BD4A8-7F54-CED1-C0E3-C39756C47918}"/>
              </a:ext>
            </a:extLst>
          </p:cNvPr>
          <p:cNvSpPr/>
          <p:nvPr/>
        </p:nvSpPr>
        <p:spPr>
          <a:xfrm>
            <a:off x="482306" y="646480"/>
            <a:ext cx="8179387" cy="4145020"/>
          </a:xfrm>
          <a:prstGeom prst="roundRect">
            <a:avLst>
              <a:gd name="adj" fmla="val 5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0C7ECC-383A-AD1F-987B-3E8EC3EDF321}"/>
              </a:ext>
            </a:extLst>
          </p:cNvPr>
          <p:cNvCxnSpPr>
            <a:cxnSpLocks/>
          </p:cNvCxnSpPr>
          <p:nvPr/>
        </p:nvCxnSpPr>
        <p:spPr>
          <a:xfrm>
            <a:off x="359564" y="485653"/>
            <a:ext cx="558323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99327D-77E8-D78E-9116-221C41726492}"/>
              </a:ext>
            </a:extLst>
          </p:cNvPr>
          <p:cNvSpPr txBox="1"/>
          <p:nvPr/>
        </p:nvSpPr>
        <p:spPr>
          <a:xfrm>
            <a:off x="266608" y="96736"/>
            <a:ext cx="3166251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100" b="1" dirty="0">
                <a:latin typeface="Avenir Next" panose="020B0503020202020204" pitchFamily="34" charset="0"/>
              </a:rPr>
              <a:t>Thank you to the team!</a:t>
            </a:r>
          </a:p>
        </p:txBody>
      </p:sp>
      <p:pic>
        <p:nvPicPr>
          <p:cNvPr id="58" name="Picture 5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864F6A30-78E0-753B-9EC2-E376FACC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53" y="907299"/>
            <a:ext cx="1527314" cy="1459073"/>
          </a:xfrm>
          <a:prstGeom prst="rect">
            <a:avLst/>
          </a:prstGeom>
        </p:spPr>
      </p:pic>
      <p:pic>
        <p:nvPicPr>
          <p:cNvPr id="60" name="Picture 59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F97022CB-6269-1651-2E26-A17089039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69" y="907301"/>
            <a:ext cx="1461698" cy="1459073"/>
          </a:xfrm>
          <a:prstGeom prst="rect">
            <a:avLst/>
          </a:prstGeom>
        </p:spPr>
      </p:pic>
      <p:pic>
        <p:nvPicPr>
          <p:cNvPr id="62" name="Picture 61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7966B13-A6B5-139D-89A5-7A621B3F9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1992" y="907301"/>
            <a:ext cx="1507636" cy="1459073"/>
          </a:xfrm>
          <a:prstGeom prst="rect">
            <a:avLst/>
          </a:prstGeom>
        </p:spPr>
      </p:pic>
      <p:pic>
        <p:nvPicPr>
          <p:cNvPr id="64" name="Picture 6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500244A1-FCE4-CDCE-49C8-827E5AF0A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392" y="907299"/>
            <a:ext cx="1461698" cy="1464581"/>
          </a:xfrm>
          <a:prstGeom prst="rect">
            <a:avLst/>
          </a:prstGeom>
        </p:spPr>
      </p:pic>
      <p:pic>
        <p:nvPicPr>
          <p:cNvPr id="70" name="Picture 6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1257AF4-3045-BDEB-EC7A-F358C115F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315" y="887642"/>
            <a:ext cx="1507636" cy="1498386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122844F3-DD2E-BA3B-0F54-2430B91A7EA0}"/>
              </a:ext>
            </a:extLst>
          </p:cNvPr>
          <p:cNvGrpSpPr/>
          <p:nvPr/>
        </p:nvGrpSpPr>
        <p:grpSpPr>
          <a:xfrm>
            <a:off x="2045236" y="2963049"/>
            <a:ext cx="1507636" cy="1459073"/>
            <a:chOff x="2316622" y="2482831"/>
            <a:chExt cx="1825887" cy="170190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4E4E11D-1BBB-6DE7-8323-F89B237E6EF4}"/>
                </a:ext>
              </a:extLst>
            </p:cNvPr>
            <p:cNvGrpSpPr/>
            <p:nvPr/>
          </p:nvGrpSpPr>
          <p:grpSpPr>
            <a:xfrm>
              <a:off x="2316622" y="2482831"/>
              <a:ext cx="1825887" cy="1687388"/>
              <a:chOff x="5575067" y="1062199"/>
              <a:chExt cx="5205099" cy="5143500"/>
            </a:xfrm>
          </p:grpSpPr>
          <p:pic>
            <p:nvPicPr>
              <p:cNvPr id="84" name="Picture 83" descr="Icon&#10;&#10;Description automatically generated with medium confidence">
                <a:extLst>
                  <a:ext uri="{FF2B5EF4-FFF2-40B4-BE49-F238E27FC236}">
                    <a16:creationId xmlns:a16="http://schemas.microsoft.com/office/drawing/2014/main" id="{CBC670CC-675C-4875-E022-9BC31CB70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75067" y="1062199"/>
                <a:ext cx="5205099" cy="5143500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CC829D4C-CE50-C7FC-5333-32C0B256B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5782290" y="1269946"/>
                <a:ext cx="4706793" cy="4847243"/>
              </a:xfrm>
              <a:prstGeom prst="rect">
                <a:avLst/>
              </a:prstGeom>
            </p:spPr>
          </p:pic>
        </p:grp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B76B6FD7-E20F-4E83-D31E-EA9856AB3DEC}"/>
                </a:ext>
              </a:extLst>
            </p:cNvPr>
            <p:cNvSpPr/>
            <p:nvPr/>
          </p:nvSpPr>
          <p:spPr>
            <a:xfrm>
              <a:off x="2589160" y="3956137"/>
              <a:ext cx="1251396" cy="2286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C1EFB08-57D0-292B-81A3-EE699F111C87}"/>
              </a:ext>
            </a:extLst>
          </p:cNvPr>
          <p:cNvSpPr txBox="1"/>
          <p:nvPr/>
        </p:nvSpPr>
        <p:spPr>
          <a:xfrm>
            <a:off x="2497054" y="4217447"/>
            <a:ext cx="603998" cy="225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600" b="1" dirty="0">
                <a:solidFill>
                  <a:srgbClr val="172D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Yuling Lin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EAA2D10-9E7A-AA5D-E53E-326416712015}"/>
              </a:ext>
            </a:extLst>
          </p:cNvPr>
          <p:cNvGrpSpPr/>
          <p:nvPr/>
        </p:nvGrpSpPr>
        <p:grpSpPr>
          <a:xfrm>
            <a:off x="3693595" y="2946658"/>
            <a:ext cx="1507636" cy="1459072"/>
            <a:chOff x="2316622" y="2482831"/>
            <a:chExt cx="1825887" cy="170190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AAD566F-84C4-851F-5A0F-D97329A1B5E6}"/>
                </a:ext>
              </a:extLst>
            </p:cNvPr>
            <p:cNvGrpSpPr/>
            <p:nvPr/>
          </p:nvGrpSpPr>
          <p:grpSpPr>
            <a:xfrm>
              <a:off x="2316622" y="2482831"/>
              <a:ext cx="1825887" cy="1687389"/>
              <a:chOff x="5575067" y="1062199"/>
              <a:chExt cx="5205099" cy="5143500"/>
            </a:xfrm>
          </p:grpSpPr>
          <p:pic>
            <p:nvPicPr>
              <p:cNvPr id="92" name="Picture 91" descr="Icon&#10;&#10;Description automatically generated with medium confidence">
                <a:extLst>
                  <a:ext uri="{FF2B5EF4-FFF2-40B4-BE49-F238E27FC236}">
                    <a16:creationId xmlns:a16="http://schemas.microsoft.com/office/drawing/2014/main" id="{1AF82BEB-D106-CD50-84CA-A2EF7C4BA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75067" y="1062199"/>
                <a:ext cx="5205099" cy="5143500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656B89D-5F31-672E-8EF7-3ED3C53AE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5825706" y="1927961"/>
                <a:ext cx="4706793" cy="4234104"/>
              </a:xfrm>
              <a:prstGeom prst="rect">
                <a:avLst/>
              </a:prstGeom>
            </p:spPr>
          </p:pic>
        </p:grp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E6AFBDDF-42E7-9CC4-3211-E891848EECCF}"/>
                </a:ext>
              </a:extLst>
            </p:cNvPr>
            <p:cNvSpPr/>
            <p:nvPr/>
          </p:nvSpPr>
          <p:spPr>
            <a:xfrm>
              <a:off x="2589160" y="3956137"/>
              <a:ext cx="1251396" cy="2286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3B642EB-679F-19CA-7AE3-A20C70D405FB}"/>
              </a:ext>
            </a:extLst>
          </p:cNvPr>
          <p:cNvSpPr txBox="1"/>
          <p:nvPr/>
        </p:nvSpPr>
        <p:spPr>
          <a:xfrm>
            <a:off x="4018670" y="4201911"/>
            <a:ext cx="933238" cy="225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600" b="1" dirty="0">
                <a:solidFill>
                  <a:srgbClr val="172D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Zachary Anderson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BBCBBC-68AB-E982-4043-991244DD4E4C}"/>
              </a:ext>
            </a:extLst>
          </p:cNvPr>
          <p:cNvSpPr txBox="1"/>
          <p:nvPr/>
        </p:nvSpPr>
        <p:spPr>
          <a:xfrm>
            <a:off x="7480091" y="3434738"/>
            <a:ext cx="752146" cy="408623"/>
          </a:xfrm>
          <a:prstGeom prst="round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CH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</a:p>
        </p:txBody>
      </p:sp>
      <p:pic>
        <p:nvPicPr>
          <p:cNvPr id="3" name="Picture 2" descr="A picture containing person, indoor, orange&#10;&#10;Description automatically generated">
            <a:extLst>
              <a:ext uri="{FF2B5EF4-FFF2-40B4-BE49-F238E27FC236}">
                <a16:creationId xmlns:a16="http://schemas.microsoft.com/office/drawing/2014/main" id="{1E12C815-4C9D-BF8C-3CA5-F131178ADC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7706" y="3029187"/>
            <a:ext cx="1335327" cy="1424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10505-27B6-108E-ADCD-DA1851A12BA2}"/>
              </a:ext>
            </a:extLst>
          </p:cNvPr>
          <p:cNvSpPr txBox="1"/>
          <p:nvPr/>
        </p:nvSpPr>
        <p:spPr>
          <a:xfrm>
            <a:off x="5667029" y="4293640"/>
            <a:ext cx="582211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H" sz="600" b="1" dirty="0">
                <a:solidFill>
                  <a:srgbClr val="172D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Olivia Keiser</a:t>
            </a:r>
          </a:p>
        </p:txBody>
      </p:sp>
    </p:spTree>
    <p:extLst>
      <p:ext uri="{BB962C8B-B14F-4D97-AF65-F5344CB8AC3E}">
        <p14:creationId xmlns:p14="http://schemas.microsoft.com/office/powerpoint/2010/main" val="222733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359564" y="485653"/>
            <a:ext cx="558323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266608" y="96736"/>
            <a:ext cx="1874231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100" b="1" dirty="0">
                <a:latin typeface="Avenir Next" panose="020B0503020202020204" pitchFamily="34" charset="0"/>
              </a:rPr>
              <a:t>Build with us</a:t>
            </a:r>
          </a:p>
        </p:txBody>
      </p:sp>
      <p:sp>
        <p:nvSpPr>
          <p:cNvPr id="2" name="Google Shape;43;p8">
            <a:extLst>
              <a:ext uri="{FF2B5EF4-FFF2-40B4-BE49-F238E27FC236}">
                <a16:creationId xmlns:a16="http://schemas.microsoft.com/office/drawing/2014/main" id="{9FDEB8FD-BCC2-31EA-6E1E-05F561178F6E}"/>
              </a:ext>
            </a:extLst>
          </p:cNvPr>
          <p:cNvSpPr txBox="1">
            <a:spLocks/>
          </p:cNvSpPr>
          <p:nvPr/>
        </p:nvSpPr>
        <p:spPr>
          <a:xfrm>
            <a:off x="254100" y="593822"/>
            <a:ext cx="8635800" cy="316750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Feedback, suggestions on content, structure, platform (expect bugs).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We’ve been listening. Sorry for all bugs, delays with grading, etc. We’ll send a longer feedback survey form soon.</a:t>
            </a:r>
          </a:p>
          <a:p>
            <a:pPr marL="342900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Seminal alumni to support future students.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We’ll be in touch.</a:t>
            </a:r>
          </a:p>
          <a:p>
            <a:pPr marL="342900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GRAPH courses evangelists 📢.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Follow us on the platforms.</a:t>
            </a:r>
          </a:p>
          <a:p>
            <a:pPr marL="342900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GRAPH courses models 📷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Sign your release forms!</a:t>
            </a:r>
          </a:p>
          <a:p>
            <a:pPr marL="342900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8" y="699958"/>
            <a:ext cx="8635745" cy="2800767"/>
          </a:xfrm>
        </p:spPr>
        <p:txBody>
          <a:bodyPr/>
          <a:lstStyle/>
          <a:p>
            <a:r>
              <a:rPr lang="en-GB" sz="2400" dirty="0"/>
              <a:t>At the end of the course, you will receive a certificate if you have passed the course</a:t>
            </a:r>
          </a:p>
          <a:p>
            <a:r>
              <a:rPr lang="en-GB" sz="2400" dirty="0"/>
              <a:t>The final grade will be a combination of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Completion of self-learning material on the website (25%)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Attendance (10%). We will be lenient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Graded materials from the workshop (25%)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Final project (40%) [</a:t>
            </a:r>
            <a:r>
              <a:rPr lang="en-GB" sz="2000" b="1" dirty="0"/>
              <a:t>Released Dec 19th. Due January 31st</a:t>
            </a:r>
            <a:r>
              <a:rPr lang="en-GB" sz="2000" dirty="0"/>
              <a:t>]</a:t>
            </a:r>
            <a:endParaRPr lang="en-GB" sz="3600" dirty="0"/>
          </a:p>
          <a:p>
            <a:r>
              <a:rPr lang="en-GB" sz="2400" dirty="0"/>
              <a:t>To pass the course, your overall grade will need to be above 70%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8" y="78435"/>
            <a:ext cx="4334162" cy="424732"/>
          </a:xfrm>
        </p:spPr>
        <p:txBody>
          <a:bodyPr/>
          <a:lstStyle/>
          <a:p>
            <a:r>
              <a:rPr lang="en-CH" dirty="0"/>
              <a:t>Grading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326906" y="485653"/>
            <a:ext cx="558323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80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8" y="699958"/>
            <a:ext cx="8635745" cy="83099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sz="2400" dirty="0"/>
              <a:t>Study halls will continue, every Tuesday!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Tutorial on how to post questions to our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8" y="78435"/>
            <a:ext cx="8652034" cy="424732"/>
          </a:xfrm>
        </p:spPr>
        <p:txBody>
          <a:bodyPr/>
          <a:lstStyle/>
          <a:p>
            <a:r>
              <a:rPr lang="en-CH" dirty="0"/>
              <a:t>Support on the final assessment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326906" y="485653"/>
            <a:ext cx="558323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8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40" y="-128479"/>
            <a:ext cx="5398993" cy="757130"/>
          </a:xfrm>
        </p:spPr>
        <p:txBody>
          <a:bodyPr/>
          <a:lstStyle/>
          <a:p>
            <a:r>
              <a:rPr lang="en-CH" dirty="0"/>
              <a:t>Only the beginning of your journey!</a:t>
            </a: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ED34964-D3B4-C2C3-98CE-31B95A11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62" y="441139"/>
            <a:ext cx="5135102" cy="44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9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905" y="187527"/>
            <a:ext cx="5398993" cy="757130"/>
          </a:xfrm>
        </p:spPr>
        <p:txBody>
          <a:bodyPr/>
          <a:lstStyle/>
          <a:p>
            <a:r>
              <a:rPr lang="en-CH" dirty="0"/>
              <a:t>Only the beginning of your journey!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31B7CA7-D9A4-67EF-19BB-2FBCC3646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3" y="133739"/>
            <a:ext cx="66294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3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362</Words>
  <Application>Microsoft Macintosh PowerPoint</Application>
  <PresentationFormat>On-screen Show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</vt:lpstr>
      <vt:lpstr>Avenir Next Condensed</vt:lpstr>
      <vt:lpstr>Avenir Next LT Pro</vt:lpstr>
      <vt:lpstr>Avenir Next Medium</vt:lpstr>
      <vt:lpstr>Calibri</vt:lpstr>
      <vt:lpstr>Office Theme</vt:lpstr>
      <vt:lpstr>R for Busy People </vt:lpstr>
      <vt:lpstr>PowerPoint Presentation</vt:lpstr>
      <vt:lpstr>PowerPoint Presentation</vt:lpstr>
      <vt:lpstr>PowerPoint Presentation</vt:lpstr>
      <vt:lpstr>PowerPoint Presentation</vt:lpstr>
      <vt:lpstr>Grading</vt:lpstr>
      <vt:lpstr>Support on the final assessment</vt:lpstr>
      <vt:lpstr>Only the beginning of your journey!</vt:lpstr>
      <vt:lpstr>Only the beginning of your journey!</vt:lpstr>
      <vt:lpstr>Closing photo!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busy people </dc:title>
  <cp:lastModifiedBy>Kenechukwu Nwosu</cp:lastModifiedBy>
  <cp:revision>67</cp:revision>
  <dcterms:modified xsi:type="dcterms:W3CDTF">2022-12-13T17:51:46Z</dcterms:modified>
</cp:coreProperties>
</file>