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1726" r:id="rId3"/>
    <p:sldId id="1738" r:id="rId4"/>
    <p:sldId id="1739" r:id="rId5"/>
    <p:sldId id="1740" r:id="rId6"/>
    <p:sldId id="1718" r:id="rId7"/>
    <p:sldId id="1753" r:id="rId8"/>
    <p:sldId id="1754" r:id="rId9"/>
    <p:sldId id="1755" r:id="rId10"/>
    <p:sldId id="1757" r:id="rId11"/>
    <p:sldId id="1758" r:id="rId12"/>
    <p:sldId id="1763" r:id="rId13"/>
    <p:sldId id="1751" r:id="rId14"/>
    <p:sldId id="1759" r:id="rId15"/>
    <p:sldId id="1762" r:id="rId16"/>
    <p:sldId id="1761" r:id="rId17"/>
    <p:sldId id="1760" r:id="rId18"/>
    <p:sldId id="1750" r:id="rId19"/>
    <p:sldId id="1752" r:id="rId20"/>
    <p:sldId id="1749" r:id="rId21"/>
    <p:sldId id="1744" r:id="rId22"/>
    <p:sldId id="1741" r:id="rId23"/>
    <p:sldId id="1746" r:id="rId24"/>
    <p:sldId id="1747" r:id="rId25"/>
    <p:sldId id="1745" r:id="rId26"/>
    <p:sldId id="1742" r:id="rId27"/>
    <p:sldId id="174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D86"/>
    <a:srgbClr val="D7783D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6"/>
    <p:restoredTop sz="96327"/>
  </p:normalViewPr>
  <p:slideViewPr>
    <p:cSldViewPr snapToGrid="0">
      <p:cViewPr>
        <p:scale>
          <a:sx n="104" d="100"/>
          <a:sy n="104" d="100"/>
        </p:scale>
        <p:origin x="2664" y="520"/>
      </p:cViewPr>
      <p:guideLst/>
    </p:cSldViewPr>
  </p:slideViewPr>
  <p:outlineViewPr>
    <p:cViewPr>
      <p:scale>
        <a:sx n="33" d="100"/>
        <a:sy n="33" d="100"/>
      </p:scale>
      <p:origin x="0" y="-431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2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6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409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9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14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2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898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15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2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6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5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7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0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1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6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8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218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737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1524000" y="4816939"/>
            <a:ext cx="9144000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01</a:t>
            </a:r>
            <a:endParaRPr sz="3333" dirty="0"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301" y="5577267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1" y="2095871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0" y="2167439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4" y="2503360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44" y="2325710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24" y="2108481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04" y="2237067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11" y="2377626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15" y="2503362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87" y="2503361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58" y="1874793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9" y="1874795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11" y="1874794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6" y="2142629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5" y="2214197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89" y="2550118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99" y="2372468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79" y="2155239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59" y="2283825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66" y="2424384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70" y="2550120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42" y="2550119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3" y="1921551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94" y="1921553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66" y="1921552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26889" y="120671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6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0972" y="1285374"/>
            <a:ext cx="1521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12 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(left pods)</a:t>
            </a:r>
          </a:p>
        </p:txBody>
      </p:sp>
    </p:spTree>
    <p:extLst>
      <p:ext uri="{BB962C8B-B14F-4D97-AF65-F5344CB8AC3E}">
        <p14:creationId xmlns:p14="http://schemas.microsoft.com/office/powerpoint/2010/main" val="65410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3675670" y="7985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space and Lounge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70079" y="2010942"/>
            <a:ext cx="2165613" cy="705358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6140133" y="5411110"/>
            <a:ext cx="2581391" cy="451949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 alternative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7" y="5545193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6" y="5616761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00" y="5952682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10" y="5775032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90" y="5557803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70" y="5686389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77" y="5826948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81" y="5952684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53" y="5952683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24" y="5324115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05" y="5324117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77" y="5324116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00" y="5623857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99" y="5695425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73" y="6031346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83" y="5853696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63" y="5636467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43" y="5765053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950" y="5905612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154" y="6031348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326" y="6031347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97" y="5402779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78" y="5402781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50" y="5402780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48" y="2822157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47" y="2893725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21" y="3229646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31" y="3051996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11" y="2834767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91" y="2963353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98" y="3103912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02" y="3229648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74" y="3229647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45" y="2601079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26" y="2601081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698" y="2601080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70" y="2703690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69" y="2775258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43" y="3111179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553" y="2933529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33" y="2716300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13" y="2844886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20" y="2985445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3111181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296" y="3111180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67" y="2482612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048" y="2482614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20" y="2482613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8721524" y="5057167"/>
            <a:ext cx="1680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4 to 9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(bottom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74020" y="1656999"/>
            <a:ext cx="2696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ods 1 to 3 and 10 to 12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(top pods) </a:t>
            </a:r>
          </a:p>
        </p:txBody>
      </p:sp>
    </p:spTree>
    <p:extLst>
      <p:ext uri="{BB962C8B-B14F-4D97-AF65-F5344CB8AC3E}">
        <p14:creationId xmlns:p14="http://schemas.microsoft.com/office/powerpoint/2010/main" val="36223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1" y="3257258"/>
            <a:ext cx="3620530" cy="3480774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Coaches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0E19C5D-100F-FE03-86A2-4DF6BF4E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2121606"/>
          </a:xfrm>
        </p:spPr>
        <p:txBody>
          <a:bodyPr/>
          <a:lstStyle/>
          <a:p>
            <a:r>
              <a:rPr lang="en-GB" sz="3200" dirty="0"/>
              <a:t>Coaches have an underscore before their names. </a:t>
            </a:r>
          </a:p>
          <a:p>
            <a:r>
              <a:rPr lang="en-GB" sz="3200" dirty="0"/>
              <a:t>They will either move from group to group or stay seated at the conference desks/ orange couches</a:t>
            </a:r>
          </a:p>
          <a:p>
            <a:r>
              <a:rPr lang="en-GB" sz="3200" dirty="0"/>
              <a:t>To get help, go to a coaches’ desk directly</a:t>
            </a:r>
          </a:p>
        </p:txBody>
      </p:sp>
    </p:spTree>
    <p:extLst>
      <p:ext uri="{BB962C8B-B14F-4D97-AF65-F5344CB8AC3E}">
        <p14:creationId xmlns:p14="http://schemas.microsoft.com/office/powerpoint/2010/main" val="38934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-1" y="2822600"/>
            <a:ext cx="12191999" cy="3662501"/>
          </a:xfrm>
          <a:prstGeom prst="rect">
            <a:avLst/>
          </a:prstGeom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b="1" dirty="0">
                <a:solidFill>
                  <a:schemeClr val="tx1"/>
                </a:solidFill>
              </a:rPr>
              <a:t>Left: Prefer in-person work  </a:t>
            </a:r>
            <a:r>
              <a:rPr lang="en" sz="2400" b="1" kern="0" dirty="0">
                <a:solidFill>
                  <a:schemeClr val="tx1"/>
                </a:solidFill>
              </a:rPr>
              <a:t> | </a:t>
            </a:r>
            <a:r>
              <a:rPr lang="en" sz="2400" b="1" dirty="0">
                <a:solidFill>
                  <a:schemeClr val="tx1"/>
                </a:solidFill>
              </a:rPr>
              <a:t>     Right: Prefer remote work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kern="0" dirty="0">
                <a:solidFill>
                  <a:srgbClr val="417D86"/>
                </a:solidFill>
              </a:rPr>
              <a:t>Two words: Why is in-person/remote better?</a:t>
            </a:r>
            <a:endParaRPr lang="en" sz="2400" dirty="0">
              <a:solidFill>
                <a:srgbClr val="417D86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b="1" kern="0" dirty="0">
                <a:solidFill>
                  <a:schemeClr val="tx1"/>
                </a:solidFill>
              </a:rPr>
              <a:t>Left: You work directly in public health             |         Right: Don’t work </a:t>
            </a:r>
            <a:r>
              <a:rPr lang="en" sz="2400" b="1" kern="0" dirty="0" err="1">
                <a:solidFill>
                  <a:schemeClr val="tx1"/>
                </a:solidFill>
              </a:rPr>
              <a:t>direc</a:t>
            </a:r>
            <a:r>
              <a:rPr lang="en-GB" sz="2400" b="1" kern="0" dirty="0" err="1">
                <a:solidFill>
                  <a:schemeClr val="tx1"/>
                </a:solidFill>
              </a:rPr>
              <a:t>tl</a:t>
            </a:r>
            <a:r>
              <a:rPr lang="en" sz="2400" b="1" kern="0" dirty="0">
                <a:solidFill>
                  <a:schemeClr val="tx1"/>
                </a:solidFill>
              </a:rPr>
              <a:t>y in public health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kern="0" dirty="0">
                <a:solidFill>
                  <a:srgbClr val="417D86"/>
                </a:solidFill>
              </a:rPr>
              <a:t>Two words: Your study/work area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400" b="1" kern="0" dirty="0">
                <a:solidFill>
                  <a:schemeClr val="tx1"/>
                </a:solidFill>
              </a:rPr>
              <a:t>Left: Prefer Microsoft Excel      </a:t>
            </a:r>
            <a:r>
              <a:rPr lang="en" sz="2400" b="1" kern="0" dirty="0">
                <a:solidFill>
                  <a:schemeClr val="tx1"/>
                </a:solidFill>
              </a:rPr>
              <a:t>|       Right: Prefer Google Sheets 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kern="0" dirty="0">
                <a:solidFill>
                  <a:srgbClr val="417D86"/>
                </a:solidFill>
              </a:rPr>
              <a:t>Two words: Favorite thing about Excel/Google Sheets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b="1" kern="0" dirty="0">
                <a:solidFill>
                  <a:schemeClr val="tx1"/>
                </a:solidFill>
              </a:rPr>
              <a:t>Left: Would rather watch/play sports          |      Right: Would rather listen to/play music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kern="0" dirty="0">
                <a:solidFill>
                  <a:srgbClr val="417D86"/>
                </a:solidFill>
              </a:rPr>
              <a:t>Two words: Your favorite sport /music genre (put link in chat)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8" y="231595"/>
            <a:ext cx="10099628" cy="58473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⛸ Icebreaker:          Where do you stand? + Two-words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7E54E-3506-F72B-E7DD-FCBFF45D03DE}"/>
              </a:ext>
            </a:extLst>
          </p:cNvPr>
          <p:cNvSpPr txBox="1"/>
          <p:nvPr/>
        </p:nvSpPr>
        <p:spPr>
          <a:xfrm>
            <a:off x="795130" y="883608"/>
            <a:ext cx="106586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First we’ll split up into two smaller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irst name starting with A to I, stay in event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First name from J to Z, go down to the checkered Lounge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Depending on your answer to questions below, go left or right (outside the room)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hen answer the two-words question.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5A23D-DCE8-D637-ACA7-82D46A1A4E09}"/>
              </a:ext>
            </a:extLst>
          </p:cNvPr>
          <p:cNvSpPr txBox="1"/>
          <p:nvPr/>
        </p:nvSpPr>
        <p:spPr>
          <a:xfrm>
            <a:off x="1200044" y="642635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finish your two-word round before we call you back, feel free to have a free-form chat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A2494-0949-F370-BBA7-F3D364A22941}"/>
              </a:ext>
            </a:extLst>
          </p:cNvPr>
          <p:cNvCxnSpPr>
            <a:cxnSpLocks/>
          </p:cNvCxnSpPr>
          <p:nvPr/>
        </p:nvCxnSpPr>
        <p:spPr>
          <a:xfrm>
            <a:off x="422915" y="759532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Practice &amp; troubleshoot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F413C999-1764-8782-36C9-1C5EDB1C9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31" y="857324"/>
            <a:ext cx="6682571" cy="5484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5" y="983013"/>
            <a:ext cx="3214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your pod number</a:t>
            </a:r>
          </a:p>
        </p:txBody>
      </p:sp>
    </p:spTree>
    <p:extLst>
      <p:ext uri="{BB962C8B-B14F-4D97-AF65-F5344CB8AC3E}">
        <p14:creationId xmlns:p14="http://schemas.microsoft.com/office/powerpoint/2010/main" val="400612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F413C999-1764-8782-36C9-1C5EDB1C9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31" y="857324"/>
            <a:ext cx="6682571" cy="5484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5" y="983013"/>
            <a:ext cx="3214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your pod number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EF161D6-CB64-E0DA-CEB6-E64DF76A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Practice &amp; troubleshoot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6462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9667141" cy="535531"/>
          </a:xfrm>
        </p:spPr>
        <p:txBody>
          <a:bodyPr/>
          <a:lstStyle/>
          <a:p>
            <a:r>
              <a:rPr lang="en-CH" dirty="0"/>
              <a:t>Practicing pair programming on 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F413C999-1764-8782-36C9-1C5EDB1C9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31" y="857324"/>
            <a:ext cx="6682571" cy="5484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5" y="983013"/>
            <a:ext cx="3214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your pod number</a:t>
            </a:r>
          </a:p>
        </p:txBody>
      </p:sp>
    </p:spTree>
    <p:extLst>
      <p:ext uri="{BB962C8B-B14F-4D97-AF65-F5344CB8AC3E}">
        <p14:creationId xmlns:p14="http://schemas.microsoft.com/office/powerpoint/2010/main" val="168433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9667141" cy="535531"/>
          </a:xfrm>
        </p:spPr>
        <p:txBody>
          <a:bodyPr/>
          <a:lstStyle/>
          <a:p>
            <a:r>
              <a:rPr lang="en-CH" dirty="0"/>
              <a:t>Practicing pair programming on 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048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5903154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Pair work: </a:t>
            </a:r>
            <a:r>
              <a:rPr lang="en-GB" dirty="0"/>
              <a:t>work with one other person in a pair room.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I can’t find a partner? Zoom out and look again. </a:t>
            </a:r>
          </a:p>
          <a:p>
            <a:pPr marL="0" indent="0">
              <a:buNone/>
            </a:pPr>
            <a:r>
              <a:rPr lang="en-GB" dirty="0"/>
              <a:t>If no success, j</a:t>
            </a:r>
            <a:r>
              <a:rPr lang="en-GB" sz="2800" dirty="0"/>
              <a:t>oin an existing pair to make a trio.</a:t>
            </a:r>
          </a:p>
          <a:p>
            <a:pPr marL="0" indent="0">
              <a:buNone/>
            </a:pPr>
            <a:r>
              <a:rPr lang="en-GB" sz="2800" dirty="0"/>
              <a:t>Sometimes pairs wil</a:t>
            </a:r>
            <a:r>
              <a:rPr lang="en-GB" dirty="0"/>
              <a:t>l be pre-assigned; sometimes you get to choose. Today you can pair yourselves.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Classroom format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FF2C8-6AD0-F111-F7F8-C9E38D23064A}"/>
              </a:ext>
            </a:extLst>
          </p:cNvPr>
          <p:cNvSpPr txBox="1"/>
          <p:nvPr/>
        </p:nvSpPr>
        <p:spPr>
          <a:xfrm>
            <a:off x="6096000" y="3670852"/>
            <a:ext cx="210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rooms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0F03F7-69E5-CE7D-ADA7-44922954651A}"/>
              </a:ext>
            </a:extLst>
          </p:cNvPr>
          <p:cNvGrpSpPr/>
          <p:nvPr/>
        </p:nvGrpSpPr>
        <p:grpSpPr>
          <a:xfrm>
            <a:off x="8201593" y="3932462"/>
            <a:ext cx="2082094" cy="692547"/>
            <a:chOff x="8201593" y="3932462"/>
            <a:chExt cx="2082094" cy="69254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BCD35E5-43A5-71EE-0359-4977BA905BF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505085" cy="692547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875EC-6550-0927-C3F2-C6B1B05E288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2082094" cy="415524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3" y="4140224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79" y="4140224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39" y="419324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75" y="419324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3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2675604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Pod work: </a:t>
            </a:r>
            <a:r>
              <a:rPr lang="en-GB" dirty="0"/>
              <a:t>Join another pair in the pod room</a:t>
            </a:r>
          </a:p>
          <a:p>
            <a:pPr marL="0" indent="0">
              <a:buNone/>
            </a:pPr>
            <a:r>
              <a:rPr lang="en-GB" dirty="0"/>
              <a:t>Can’t find a pair? 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Sometimes pairs wil</a:t>
            </a:r>
            <a:r>
              <a:rPr lang="en-GB" dirty="0"/>
              <a:t>l be pre-assigned; sometimes you get to choose. Today you can pair yourselves.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Classroom format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FF2C8-6AD0-F111-F7F8-C9E38D23064A}"/>
              </a:ext>
            </a:extLst>
          </p:cNvPr>
          <p:cNvSpPr txBox="1"/>
          <p:nvPr/>
        </p:nvSpPr>
        <p:spPr>
          <a:xfrm>
            <a:off x="6096000" y="3670852"/>
            <a:ext cx="210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rooms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0F03F7-69E5-CE7D-ADA7-44922954651A}"/>
              </a:ext>
            </a:extLst>
          </p:cNvPr>
          <p:cNvGrpSpPr/>
          <p:nvPr/>
        </p:nvGrpSpPr>
        <p:grpSpPr>
          <a:xfrm>
            <a:off x="8201593" y="3932462"/>
            <a:ext cx="2082094" cy="692547"/>
            <a:chOff x="8201593" y="3932462"/>
            <a:chExt cx="2082094" cy="69254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BCD35E5-43A5-71EE-0359-4977BA905BF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505085" cy="692547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875EC-6550-0927-C3F2-C6B1B05E288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2082094" cy="415524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480FBA-3A77-8544-3D53-0E0FAFA01328}"/>
              </a:ext>
            </a:extLst>
          </p:cNvPr>
          <p:cNvSpPr txBox="1"/>
          <p:nvPr/>
        </p:nvSpPr>
        <p:spPr>
          <a:xfrm>
            <a:off x="6114779" y="1557130"/>
            <a:ext cx="210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E2B898-32D8-8466-AE11-30048A15ADFF}"/>
              </a:ext>
            </a:extLst>
          </p:cNvPr>
          <p:cNvCxnSpPr>
            <a:cxnSpLocks/>
          </p:cNvCxnSpPr>
          <p:nvPr/>
        </p:nvCxnSpPr>
        <p:spPr>
          <a:xfrm>
            <a:off x="7726017" y="1883874"/>
            <a:ext cx="2377666" cy="223164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3" y="4140224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79" y="4140224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39" y="419324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75" y="419324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6104195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presentation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3. 👩🏽‍💻 Short exercises on </a:t>
            </a:r>
            <a:r>
              <a:rPr lang="en" sz="3200" kern="0" dirty="0" err="1">
                <a:solidFill>
                  <a:schemeClr val="tx1"/>
                </a:solidFill>
              </a:rPr>
              <a:t>Rstudio</a:t>
            </a:r>
            <a:r>
              <a:rPr lang="en" sz="3200" kern="0" dirty="0">
                <a:solidFill>
                  <a:schemeClr val="tx1"/>
                </a:solidFill>
              </a:rPr>
              <a:t>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tx1"/>
                </a:solidFill>
              </a:rPr>
              <a:t>P</a:t>
            </a:r>
            <a:r>
              <a:rPr lang="en" sz="3200" kern="0" dirty="0">
                <a:solidFill>
                  <a:schemeClr val="tx1"/>
                </a:solidFill>
              </a:rPr>
              <a:t>air program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Swap work within pods for review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Share answers in half-class group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Pod work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Discuss in half-class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8959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1900007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Pair work: </a:t>
            </a:r>
            <a:r>
              <a:rPr lang="en-GB" dirty="0"/>
              <a:t>work with one other person in a pair room. </a:t>
            </a:r>
          </a:p>
          <a:p>
            <a:pPr marL="0" indent="0">
              <a:buNone/>
            </a:pPr>
            <a:r>
              <a:rPr lang="en-GB" sz="2800" dirty="0"/>
              <a:t>Can’t find a partner? Join an existing pair</a:t>
            </a:r>
          </a:p>
          <a:p>
            <a:pPr marL="0" indent="0">
              <a:buNone/>
            </a:pPr>
            <a:r>
              <a:rPr lang="en-GB" sz="2800" dirty="0"/>
              <a:t>Sometimes pairs wil</a:t>
            </a:r>
            <a:r>
              <a:rPr lang="en-GB" dirty="0"/>
              <a:t>l be pre-assigned; sometimes you get to choose. Today you can pair yourselves.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Classroom format: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81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Wrangling preview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3357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Make it horizontal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Sort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Remove underscore from y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National and regional should not be on the same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Most of the chart is empty space! This is a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Numbers and text are too small relative to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Title should be more descriptive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Region axis should have a label</a:t>
            </a:r>
          </a:p>
        </p:txBody>
      </p:sp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30B560B-9B38-B11A-014A-2A09C814A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1832960"/>
            <a:ext cx="6096001" cy="34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54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This is not how mean &amp; SD data should be presented. Need error bars instead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There is enough space to put the whole TGC abbreviation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Gradient bar </a:t>
            </a:r>
            <a:r>
              <a:rPr lang="en-GB" sz="2800" dirty="0" err="1"/>
              <a:t>colors</a:t>
            </a:r>
            <a:r>
              <a:rPr lang="en-GB" sz="2800" dirty="0"/>
              <a:t> are not useful here. 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BB13085-A5CE-CF8E-EBED-74FAED6F1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6" y="2038902"/>
            <a:ext cx="5352677" cy="27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This is not how mean &amp; SD data should be presented. Need error bars instead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There is enough space to put the whole TGC abbreviation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Gradient bar </a:t>
            </a:r>
            <a:r>
              <a:rPr lang="en-GB" sz="2800" dirty="0" err="1"/>
              <a:t>colors</a:t>
            </a:r>
            <a:r>
              <a:rPr lang="en-GB" sz="2800" dirty="0"/>
              <a:t> are not useful here. 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BB13085-A5CE-CF8E-EBED-74FAED6F1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6" y="2038902"/>
            <a:ext cx="5352677" cy="27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27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Make it horizontal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Sort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Remove underscore from y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National and regional should not be on the same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Most of the chart is empty space! This is a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Numbers and text are too small relative to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Title should be more descriptive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Region axis should have a label</a:t>
            </a:r>
          </a:p>
        </p:txBody>
      </p:sp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30B560B-9B38-B11A-014A-2A09C814A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1832960"/>
            <a:ext cx="6096001" cy="34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3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5990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868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6543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600" dirty="0">
                <a:latin typeface="Calibri" panose="020F0502020204030204" pitchFamily="34" charset="0"/>
                <a:cs typeface="Calibri" panose="020F0502020204030204" pitchFamily="34" charset="0"/>
              </a:rPr>
              <a:t>Flipped classroom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(~ 3 hours of self-work per week)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Mandatory workshops Tuesdays 6 to 8pm UTC+2, starting October 11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Online forum for private discussions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Final project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Certificate of completion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(based on attendance, quiz completion, and final project &amp; exam) </a:t>
            </a: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FCBCD72-B3AD-B682-4F98-D2FF5986BD1A}"/>
              </a:ext>
            </a:extLst>
          </p:cNvPr>
          <p:cNvGrpSpPr/>
          <p:nvPr/>
        </p:nvGrpSpPr>
        <p:grpSpPr>
          <a:xfrm>
            <a:off x="5837085" y="2517987"/>
            <a:ext cx="5562648" cy="2373932"/>
            <a:chOff x="572235" y="1606512"/>
            <a:chExt cx="1782501" cy="1359711"/>
          </a:xfrm>
          <a:solidFill>
            <a:srgbClr val="E2F0FD"/>
          </a:solidFill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AF89544-13F5-CDA8-335D-7FDC8D227456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B9BDDCD-2E79-F391-31B5-02660C9E4249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2087EB-6A24-B385-F7E8-7F66E2F626F3}"/>
              </a:ext>
            </a:extLst>
          </p:cNvPr>
          <p:cNvGrpSpPr/>
          <p:nvPr/>
        </p:nvGrpSpPr>
        <p:grpSpPr>
          <a:xfrm>
            <a:off x="3319523" y="2517663"/>
            <a:ext cx="2553131" cy="2373932"/>
            <a:chOff x="572235" y="1606512"/>
            <a:chExt cx="1782501" cy="1359711"/>
          </a:xfrm>
          <a:solidFill>
            <a:srgbClr val="F6E4C6"/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848718-AAA5-0946-07FC-9946F80F5BD1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74E1A0B-4640-9995-3C4F-3B11C6E26117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73DCB2-D9CB-DB54-6F71-A9871D49CF91}"/>
              </a:ext>
            </a:extLst>
          </p:cNvPr>
          <p:cNvGrpSpPr/>
          <p:nvPr/>
        </p:nvGrpSpPr>
        <p:grpSpPr>
          <a:xfrm>
            <a:off x="945159" y="2520390"/>
            <a:ext cx="2376668" cy="2382495"/>
            <a:chOff x="572235" y="1606512"/>
            <a:chExt cx="1782501" cy="1359711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87D5239-E787-BDA5-BA08-6A695A96CACD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solidFill>
              <a:srgbClr val="DA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32F7090-E7BB-511B-1004-4AE15D4070D3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solidFill>
              <a:srgbClr val="D9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275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Timeline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5C7C6-740F-FA14-0998-96DF61F4C9BD}"/>
              </a:ext>
            </a:extLst>
          </p:cNvPr>
          <p:cNvSpPr/>
          <p:nvPr/>
        </p:nvSpPr>
        <p:spPr>
          <a:xfrm>
            <a:off x="945161" y="2243348"/>
            <a:ext cx="2376667" cy="277048"/>
          </a:xfrm>
          <a:prstGeom prst="rect">
            <a:avLst/>
          </a:prstGeom>
          <a:solidFill>
            <a:srgbClr val="9BC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Lato" panose="020F050202020403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BDFC1-3451-1ECE-F332-BB4740F55FB7}"/>
              </a:ext>
            </a:extLst>
          </p:cNvPr>
          <p:cNvSpPr/>
          <p:nvPr/>
        </p:nvSpPr>
        <p:spPr>
          <a:xfrm flipV="1">
            <a:off x="3321827" y="2244386"/>
            <a:ext cx="2555196" cy="276007"/>
          </a:xfrm>
          <a:prstGeom prst="rect">
            <a:avLst/>
          </a:prstGeom>
          <a:solidFill>
            <a:srgbClr val="F2A44B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13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81515-2BF2-4ED6-372D-0E72884D4D37}"/>
              </a:ext>
            </a:extLst>
          </p:cNvPr>
          <p:cNvSpPr txBox="1"/>
          <p:nvPr/>
        </p:nvSpPr>
        <p:spPr>
          <a:xfrm>
            <a:off x="1240607" y="2631553"/>
            <a:ext cx="153266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Onboarding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2A361-2E07-A6DA-A85B-6D31A9D89853}"/>
              </a:ext>
            </a:extLst>
          </p:cNvPr>
          <p:cNvSpPr txBox="1"/>
          <p:nvPr/>
        </p:nvSpPr>
        <p:spPr>
          <a:xfrm>
            <a:off x="3428624" y="2631554"/>
            <a:ext cx="222984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Opening week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1804CD-7463-BF18-4690-0591042A649B}"/>
              </a:ext>
            </a:extLst>
          </p:cNvPr>
          <p:cNvGrpSpPr/>
          <p:nvPr/>
        </p:nvGrpSpPr>
        <p:grpSpPr>
          <a:xfrm>
            <a:off x="1106343" y="1570884"/>
            <a:ext cx="2065735" cy="647048"/>
            <a:chOff x="829757" y="1178162"/>
            <a:chExt cx="1549301" cy="4852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566EEB-BE00-14F7-8341-B6A80BEBE00D}"/>
                </a:ext>
              </a:extLst>
            </p:cNvPr>
            <p:cNvSpPr txBox="1"/>
            <p:nvPr/>
          </p:nvSpPr>
          <p:spPr>
            <a:xfrm>
              <a:off x="829757" y="1409532"/>
              <a:ext cx="1549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Sep 26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D69E87-1EEE-E603-217B-F5F91ADB9BAD}"/>
                </a:ext>
              </a:extLst>
            </p:cNvPr>
            <p:cNvSpPr txBox="1"/>
            <p:nvPr/>
          </p:nvSpPr>
          <p:spPr>
            <a:xfrm>
              <a:off x="1210982" y="1178162"/>
              <a:ext cx="773192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 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64FDCA-70AD-CCE6-74F4-277A10F65A2A}"/>
              </a:ext>
            </a:extLst>
          </p:cNvPr>
          <p:cNvGrpSpPr/>
          <p:nvPr/>
        </p:nvGrpSpPr>
        <p:grpSpPr>
          <a:xfrm>
            <a:off x="3539609" y="1551508"/>
            <a:ext cx="1911984" cy="651903"/>
            <a:chOff x="2654707" y="1163630"/>
            <a:chExt cx="1433988" cy="4889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AA9AD4-7FC8-8670-8F02-A75FD51E551C}"/>
                </a:ext>
              </a:extLst>
            </p:cNvPr>
            <p:cNvSpPr txBox="1"/>
            <p:nvPr/>
          </p:nvSpPr>
          <p:spPr>
            <a:xfrm>
              <a:off x="2654707" y="1398641"/>
              <a:ext cx="14339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O</a:t>
              </a:r>
              <a:r>
                <a:rPr lang="en-GB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 3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2581EC-E1EE-FD4A-7956-71BE1A8EBC33}"/>
                </a:ext>
              </a:extLst>
            </p:cNvPr>
            <p:cNvSpPr txBox="1"/>
            <p:nvPr/>
          </p:nvSpPr>
          <p:spPr>
            <a:xfrm>
              <a:off x="2982612" y="1163630"/>
              <a:ext cx="773192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 2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A58A6-BED4-38E1-8A58-DCC303DF3ECC}"/>
              </a:ext>
            </a:extLst>
          </p:cNvPr>
          <p:cNvSpPr/>
          <p:nvPr/>
        </p:nvSpPr>
        <p:spPr>
          <a:xfrm flipV="1">
            <a:off x="5877023" y="2239541"/>
            <a:ext cx="5522709" cy="280849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133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F5B985-8ADF-8C10-EBDB-56ABEEEF29F6}"/>
              </a:ext>
            </a:extLst>
          </p:cNvPr>
          <p:cNvGrpSpPr/>
          <p:nvPr/>
        </p:nvGrpSpPr>
        <p:grpSpPr>
          <a:xfrm>
            <a:off x="6277540" y="1544469"/>
            <a:ext cx="5122192" cy="673463"/>
            <a:chOff x="4708155" y="1158351"/>
            <a:chExt cx="3841644" cy="5050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C1B031-0056-40E1-4C38-556F3E818EB0}"/>
                </a:ext>
              </a:extLst>
            </p:cNvPr>
            <p:cNvSpPr txBox="1"/>
            <p:nvPr/>
          </p:nvSpPr>
          <p:spPr>
            <a:xfrm>
              <a:off x="5649688" y="1158351"/>
              <a:ext cx="1333346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Weeks 3 to 12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5CD077-C646-50AD-6519-218521C940AB}"/>
                </a:ext>
              </a:extLst>
            </p:cNvPr>
            <p:cNvSpPr txBox="1"/>
            <p:nvPr/>
          </p:nvSpPr>
          <p:spPr>
            <a:xfrm>
              <a:off x="4708155" y="1409532"/>
              <a:ext cx="38416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Oct 11 to week starting Dec 12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DB1785-48D6-7C7D-89A8-0C456D889389}"/>
              </a:ext>
            </a:extLst>
          </p:cNvPr>
          <p:cNvSpPr txBox="1"/>
          <p:nvPr/>
        </p:nvSpPr>
        <p:spPr>
          <a:xfrm>
            <a:off x="7422780" y="2604820"/>
            <a:ext cx="25531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Regular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FB582-CB99-64EA-B8C8-475977902518}"/>
              </a:ext>
            </a:extLst>
          </p:cNvPr>
          <p:cNvSpPr txBox="1"/>
          <p:nvPr/>
        </p:nvSpPr>
        <p:spPr>
          <a:xfrm>
            <a:off x="5972137" y="3056224"/>
            <a:ext cx="5317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First live session Tuesday, Oct 11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Lessons released a week before workshop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9518D-699F-203B-94E5-7C61F74CE5CD}"/>
              </a:ext>
            </a:extLst>
          </p:cNvPr>
          <p:cNvSpPr txBox="1"/>
          <p:nvPr/>
        </p:nvSpPr>
        <p:spPr>
          <a:xfrm>
            <a:off x="1106343" y="3044129"/>
            <a:ext cx="20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Get acquainted with tools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7F18F9-356B-DC81-8D20-D5BC2B419ED3}"/>
              </a:ext>
            </a:extLst>
          </p:cNvPr>
          <p:cNvSpPr txBox="1"/>
          <p:nvPr/>
        </p:nvSpPr>
        <p:spPr>
          <a:xfrm>
            <a:off x="3428625" y="3082959"/>
            <a:ext cx="2465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Open for enrollment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One week to do some prerequisite lessons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47B16-13EA-6A4A-D85F-DD4794B038AE}"/>
              </a:ext>
            </a:extLst>
          </p:cNvPr>
          <p:cNvSpPr txBox="1"/>
          <p:nvPr/>
        </p:nvSpPr>
        <p:spPr>
          <a:xfrm>
            <a:off x="5972137" y="5011239"/>
            <a:ext cx="178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2214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  <p:bldP spid="21" grpId="0" build="p"/>
      <p:bldP spid="22" grpId="0"/>
      <p:bldP spid="2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4571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Modules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A58A6-BED4-38E1-8A58-DCC303DF3ECC}"/>
              </a:ext>
            </a:extLst>
          </p:cNvPr>
          <p:cNvSpPr/>
          <p:nvPr/>
        </p:nvSpPr>
        <p:spPr>
          <a:xfrm flipV="1">
            <a:off x="512590" y="1588040"/>
            <a:ext cx="3442377" cy="363603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1B031-0056-40E1-4C38-556F3E818EB0}"/>
              </a:ext>
            </a:extLst>
          </p:cNvPr>
          <p:cNvSpPr txBox="1"/>
          <p:nvPr/>
        </p:nvSpPr>
        <p:spPr>
          <a:xfrm>
            <a:off x="4230351" y="805394"/>
            <a:ext cx="310601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3733" b="1" dirty="0">
                <a:latin typeface="Calibri" panose="020F0502020204030204" pitchFamily="34" charset="0"/>
                <a:cs typeface="Calibri" panose="020F0502020204030204" pitchFamily="34" charset="0"/>
              </a:rPr>
              <a:t>Weeks 3 to 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9C2F9-24E9-B299-E2C3-67A20C32FBC5}"/>
              </a:ext>
            </a:extLst>
          </p:cNvPr>
          <p:cNvSpPr/>
          <p:nvPr/>
        </p:nvSpPr>
        <p:spPr>
          <a:xfrm flipV="1">
            <a:off x="3954967" y="1588040"/>
            <a:ext cx="3501848" cy="363603"/>
          </a:xfrm>
          <a:prstGeom prst="rect">
            <a:avLst/>
          </a:prstGeom>
          <a:solidFill>
            <a:srgbClr val="90B4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A120B-5FDA-0295-A13A-64097249607B}"/>
              </a:ext>
            </a:extLst>
          </p:cNvPr>
          <p:cNvSpPr/>
          <p:nvPr/>
        </p:nvSpPr>
        <p:spPr>
          <a:xfrm flipV="1">
            <a:off x="7456814" y="1588040"/>
            <a:ext cx="3887695" cy="363603"/>
          </a:xfrm>
          <a:prstGeom prst="rect">
            <a:avLst/>
          </a:prstGeom>
          <a:solidFill>
            <a:srgbClr val="88AAC9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36A58C-6074-CB5F-2BAA-456A21D18CE6}"/>
              </a:ext>
            </a:extLst>
          </p:cNvPr>
          <p:cNvGrpSpPr/>
          <p:nvPr/>
        </p:nvGrpSpPr>
        <p:grpSpPr>
          <a:xfrm>
            <a:off x="635535" y="2210770"/>
            <a:ext cx="2959983" cy="1851775"/>
            <a:chOff x="688524" y="1564221"/>
            <a:chExt cx="2270173" cy="13888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08927A-41FA-AC8B-704A-4FB379BE1823}"/>
                </a:ext>
              </a:extLst>
            </p:cNvPr>
            <p:cNvSpPr txBox="1"/>
            <p:nvPr/>
          </p:nvSpPr>
          <p:spPr>
            <a:xfrm>
              <a:off x="688524" y="1564221"/>
              <a:ext cx="226574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88AAC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 foundations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A7298C-ED0A-3694-F646-A3637497AFD9}"/>
                </a:ext>
              </a:extLst>
            </p:cNvPr>
            <p:cNvSpPr txBox="1"/>
            <p:nvPr/>
          </p:nvSpPr>
          <p:spPr>
            <a:xfrm>
              <a:off x="771263" y="2052805"/>
              <a:ext cx="2187434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Get acquainted with R, R</a:t>
              </a:r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tudio &amp; Rmarkdown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025EF7-1798-ECAB-DE00-0DBC1F311D3E}"/>
              </a:ext>
            </a:extLst>
          </p:cNvPr>
          <p:cNvGrpSpPr/>
          <p:nvPr/>
        </p:nvGrpSpPr>
        <p:grpSpPr>
          <a:xfrm>
            <a:off x="4109899" y="2192214"/>
            <a:ext cx="3346915" cy="2185213"/>
            <a:chOff x="3252932" y="1591140"/>
            <a:chExt cx="2566932" cy="16389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FB1CF3-6BB7-BD3B-BDEC-B806A1AECAC3}"/>
                </a:ext>
              </a:extLst>
            </p:cNvPr>
            <p:cNvSpPr txBox="1"/>
            <p:nvPr/>
          </p:nvSpPr>
          <p:spPr>
            <a:xfrm>
              <a:off x="3252932" y="1591140"/>
              <a:ext cx="2437912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93AA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wrangling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E7CC19-05DA-5692-80BE-23EB48A90765}"/>
                </a:ext>
              </a:extLst>
            </p:cNvPr>
            <p:cNvSpPr txBox="1"/>
            <p:nvPr/>
          </p:nvSpPr>
          <p:spPr>
            <a:xfrm>
              <a:off x="3252932" y="2052805"/>
              <a:ext cx="256693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clean, transform, filter and summarize data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dplyr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0A5A2B-7395-9865-26AD-8D12BDEA511B}"/>
              </a:ext>
            </a:extLst>
          </p:cNvPr>
          <p:cNvGrpSpPr/>
          <p:nvPr/>
        </p:nvGrpSpPr>
        <p:grpSpPr>
          <a:xfrm>
            <a:off x="7649007" y="2236437"/>
            <a:ext cx="3517083" cy="1815883"/>
            <a:chOff x="5985281" y="1633009"/>
            <a:chExt cx="2697443" cy="13619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D74F1A-9283-AB57-11D3-599B0CC7A5CD}"/>
                </a:ext>
              </a:extLst>
            </p:cNvPr>
            <p:cNvSpPr txBox="1"/>
            <p:nvPr/>
          </p:nvSpPr>
          <p:spPr>
            <a:xfrm>
              <a:off x="6605644" y="1633009"/>
              <a:ext cx="1348095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677B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viz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95993C-853D-A671-7954-60ECEFDD2B70}"/>
                </a:ext>
              </a:extLst>
            </p:cNvPr>
            <p:cNvSpPr txBox="1"/>
            <p:nvPr/>
          </p:nvSpPr>
          <p:spPr>
            <a:xfrm>
              <a:off x="5985281" y="2094674"/>
              <a:ext cx="2697443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make complex, beautiful visualizations and reports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ggplot2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65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5063437"/>
          </a:xfrm>
        </p:spPr>
        <p:txBody>
          <a:bodyPr/>
          <a:lstStyle/>
          <a:p>
            <a:r>
              <a:rPr lang="en-GB" sz="3200" dirty="0"/>
              <a:t>At the end of the lesson, you will receive a certificate if you have passed the course. </a:t>
            </a:r>
          </a:p>
          <a:p>
            <a:r>
              <a:rPr lang="en-GB" sz="3200" dirty="0"/>
              <a:t>The final grade will be composed of</a:t>
            </a:r>
          </a:p>
          <a:p>
            <a:pPr lvl="1"/>
            <a:r>
              <a:rPr lang="en-GB" dirty="0"/>
              <a:t>Completing self-learning material on the website (80% attendance = 80% of that grade chunk </a:t>
            </a:r>
          </a:p>
          <a:p>
            <a:pPr lvl="1"/>
            <a:r>
              <a:rPr lang="en-GB" dirty="0"/>
              <a:t>Attendance (80% attendance = 80% of that grade chunk)</a:t>
            </a:r>
          </a:p>
          <a:p>
            <a:pPr lvl="1"/>
            <a:r>
              <a:rPr lang="en-GB" dirty="0"/>
              <a:t>Graded materials from the workshop (on a 0-1 scale)</a:t>
            </a:r>
          </a:p>
          <a:p>
            <a:pPr lvl="2"/>
            <a:r>
              <a:rPr lang="en-GB" dirty="0"/>
              <a:t>0 = not done</a:t>
            </a:r>
          </a:p>
          <a:p>
            <a:pPr lvl="2"/>
            <a:r>
              <a:rPr lang="en-GB" dirty="0"/>
              <a:t>1/2 = done poorly</a:t>
            </a:r>
          </a:p>
          <a:p>
            <a:pPr lvl="2"/>
            <a:r>
              <a:rPr lang="en-GB" dirty="0"/>
              <a:t>1 = done well</a:t>
            </a:r>
          </a:p>
          <a:p>
            <a:pPr lvl="1"/>
            <a:r>
              <a:rPr lang="en-GB" dirty="0"/>
              <a:t>Final project</a:t>
            </a:r>
          </a:p>
          <a:p>
            <a:r>
              <a:rPr lang="en-GB" sz="3200" dirty="0"/>
              <a:t>Grade composition to be determined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Grading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396724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Pair work: </a:t>
            </a:r>
            <a:r>
              <a:rPr lang="en-GB" dirty="0"/>
              <a:t>work with one other person in a pair room. </a:t>
            </a:r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sz="2800" dirty="0"/>
              <a:t>an’t find a partner? Zoom out and look again. </a:t>
            </a:r>
          </a:p>
          <a:p>
            <a:pPr marL="0" indent="0">
              <a:buNone/>
            </a:pPr>
            <a:r>
              <a:rPr lang="en-GB" dirty="0"/>
              <a:t>If no success, j</a:t>
            </a:r>
            <a:r>
              <a:rPr lang="en-GB" sz="2800" dirty="0"/>
              <a:t>oin an existing pair to make a trio.</a:t>
            </a:r>
          </a:p>
          <a:p>
            <a:pPr marL="0" indent="0">
              <a:buNone/>
            </a:pPr>
            <a:r>
              <a:rPr lang="en-GB" sz="2800" dirty="0"/>
              <a:t>Sometimes pairs wil</a:t>
            </a:r>
            <a:r>
              <a:rPr lang="en-GB" dirty="0"/>
              <a:t>l be pre-assigned; sometimes you get to choose. Today you can pair yourselves.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6401734" cy="978729"/>
          </a:xfrm>
        </p:spPr>
        <p:txBody>
          <a:bodyPr/>
          <a:lstStyle/>
          <a:p>
            <a:r>
              <a:rPr lang="en-CH" dirty="0"/>
              <a:t>Classroom arrangement: pair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FF2C8-6AD0-F111-F7F8-C9E38D23064A}"/>
              </a:ext>
            </a:extLst>
          </p:cNvPr>
          <p:cNvSpPr txBox="1"/>
          <p:nvPr/>
        </p:nvSpPr>
        <p:spPr>
          <a:xfrm>
            <a:off x="6096000" y="3670852"/>
            <a:ext cx="210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rooms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0F03F7-69E5-CE7D-ADA7-44922954651A}"/>
              </a:ext>
            </a:extLst>
          </p:cNvPr>
          <p:cNvGrpSpPr/>
          <p:nvPr/>
        </p:nvGrpSpPr>
        <p:grpSpPr>
          <a:xfrm>
            <a:off x="8201593" y="3932462"/>
            <a:ext cx="2082094" cy="692547"/>
            <a:chOff x="8201593" y="3932462"/>
            <a:chExt cx="2082094" cy="69254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BCD35E5-43A5-71EE-0359-4977BA905BF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505085" cy="692547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875EC-6550-0927-C3F2-C6B1B05E288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2082094" cy="415524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3" y="4140224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79" y="4140224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39" y="419324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75" y="419324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2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267560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Pod work: </a:t>
            </a:r>
            <a:r>
              <a:rPr lang="en-GB" dirty="0"/>
              <a:t>Join another pair in the pod room. 4 in a room.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Can’t find another pair to join? You can join an existing pod. Maximum of 6 people in a pod.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-101631"/>
            <a:ext cx="6441491" cy="978729"/>
          </a:xfrm>
        </p:spPr>
        <p:txBody>
          <a:bodyPr/>
          <a:lstStyle/>
          <a:p>
            <a:r>
              <a:rPr lang="en-CH" dirty="0"/>
              <a:t>Classroom arrangement: pod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480FBA-3A77-8544-3D53-0E0FAFA01328}"/>
              </a:ext>
            </a:extLst>
          </p:cNvPr>
          <p:cNvSpPr txBox="1"/>
          <p:nvPr/>
        </p:nvSpPr>
        <p:spPr>
          <a:xfrm>
            <a:off x="5947114" y="1406820"/>
            <a:ext cx="2105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Pod/quartet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E2B898-32D8-8466-AE11-30048A15ADFF}"/>
              </a:ext>
            </a:extLst>
          </p:cNvPr>
          <p:cNvCxnSpPr>
            <a:cxnSpLocks/>
          </p:cNvCxnSpPr>
          <p:nvPr/>
        </p:nvCxnSpPr>
        <p:spPr>
          <a:xfrm>
            <a:off x="7726017" y="1883874"/>
            <a:ext cx="2377666" cy="223164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969" y="2433782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05" y="2433782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77" y="119307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13" y="119307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8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35D5E-4931-645E-AE35-8F7E2DA0BC0D}"/>
              </a:ext>
            </a:extLst>
          </p:cNvPr>
          <p:cNvCxnSpPr>
            <a:cxnSpLocks/>
          </p:cNvCxnSpPr>
          <p:nvPr/>
        </p:nvCxnSpPr>
        <p:spPr>
          <a:xfrm flipV="1">
            <a:off x="1829987" y="3450169"/>
            <a:ext cx="1655335" cy="1293181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A500B3-0484-DE6C-B38F-16FF62E0CB66}"/>
              </a:ext>
            </a:extLst>
          </p:cNvPr>
          <p:cNvCxnSpPr>
            <a:cxnSpLocks/>
          </p:cNvCxnSpPr>
          <p:nvPr/>
        </p:nvCxnSpPr>
        <p:spPr>
          <a:xfrm flipH="1" flipV="1">
            <a:off x="7862587" y="3449298"/>
            <a:ext cx="1853344" cy="135902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quarter-class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5" y="3318446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4" y="3390014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88" y="3725935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98" y="3548285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78" y="3331056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58" y="3459642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5" y="3600201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69" y="3725937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41" y="3725936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12" y="3097368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3097370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65" y="3097369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4" y="3318446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3" y="3390014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67" y="3725935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77" y="3548285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57" y="3331056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37" y="3459642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4" y="3600201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8" y="3725937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20" y="3725936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91" y="3097368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72" y="3097370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44" y="3097369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08524" y="1514486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36A20A-898F-B324-5B88-61501A8C1214}"/>
              </a:ext>
            </a:extLst>
          </p:cNvPr>
          <p:cNvSpPr txBox="1"/>
          <p:nvPr/>
        </p:nvSpPr>
        <p:spPr>
          <a:xfrm>
            <a:off x="9724973" y="4743350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4 to 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FC298D-D965-93B1-8986-1A1EAEC08A32}"/>
              </a:ext>
            </a:extLst>
          </p:cNvPr>
          <p:cNvSpPr txBox="1"/>
          <p:nvPr/>
        </p:nvSpPr>
        <p:spPr>
          <a:xfrm>
            <a:off x="470381" y="4712049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2757" y="1545787"/>
            <a:ext cx="159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10 to 12</a:t>
            </a:r>
          </a:p>
        </p:txBody>
      </p:sp>
    </p:spTree>
    <p:extLst>
      <p:ext uri="{BB962C8B-B14F-4D97-AF65-F5344CB8AC3E}">
        <p14:creationId xmlns:p14="http://schemas.microsoft.com/office/powerpoint/2010/main" val="57507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4022</TotalTime>
  <Words>2699</Words>
  <Application>Microsoft Macintosh PowerPoint</Application>
  <PresentationFormat>Widescreen</PresentationFormat>
  <Paragraphs>206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Abadi</vt:lpstr>
      <vt:lpstr>Arial</vt:lpstr>
      <vt:lpstr>Avenir Next</vt:lpstr>
      <vt:lpstr>Avenir Next LT Pro</vt:lpstr>
      <vt:lpstr>Calibri</vt:lpstr>
      <vt:lpstr>Lato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Grading</vt:lpstr>
      <vt:lpstr>Classroom arrangement: pair rooms</vt:lpstr>
      <vt:lpstr>Classroom arrangement: pod rooms</vt:lpstr>
      <vt:lpstr>Classroom arrangement: quarter-class group</vt:lpstr>
      <vt:lpstr>Classroom arrangement: half-class group</vt:lpstr>
      <vt:lpstr>Classroom arrangement: half-class group alternative</vt:lpstr>
      <vt:lpstr>Coaches</vt:lpstr>
      <vt:lpstr>⛸ Icebreaker:          Where do you stand? + Two-words</vt:lpstr>
      <vt:lpstr>Practice &amp; troubleshoot pair programming on Rstudio cloud</vt:lpstr>
      <vt:lpstr>Practice &amp; troubleshoot pair programming on Rstudio cloud</vt:lpstr>
      <vt:lpstr>Practicing pair programming on  Rstudio cloud</vt:lpstr>
      <vt:lpstr>Practicing pair programming on  Rstudio cloud</vt:lpstr>
      <vt:lpstr>Classroom format</vt:lpstr>
      <vt:lpstr>Classroom format</vt:lpstr>
      <vt:lpstr>Classroom format:</vt:lpstr>
      <vt:lpstr>Wrangling preview</vt:lpstr>
      <vt:lpstr>Data viz critique</vt:lpstr>
      <vt:lpstr>Data viz critique</vt:lpstr>
      <vt:lpstr>Data viz critique</vt:lpstr>
      <vt:lpstr>Data viz critique</vt:lpstr>
      <vt:lpstr>Data viz critique</vt:lpstr>
      <vt:lpstr>Data viz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97</cp:revision>
  <dcterms:created xsi:type="dcterms:W3CDTF">2021-11-29T15:46:00Z</dcterms:created>
  <dcterms:modified xsi:type="dcterms:W3CDTF">2022-10-11T14:46:52Z</dcterms:modified>
</cp:coreProperties>
</file>