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1778" r:id="rId2"/>
    <p:sldId id="1776" r:id="rId3"/>
    <p:sldId id="1738" r:id="rId4"/>
    <p:sldId id="1739" r:id="rId5"/>
    <p:sldId id="1740" r:id="rId6"/>
    <p:sldId id="1718" r:id="rId7"/>
    <p:sldId id="1753" r:id="rId8"/>
    <p:sldId id="1754" r:id="rId9"/>
    <p:sldId id="1755" r:id="rId10"/>
    <p:sldId id="1757" r:id="rId11"/>
    <p:sldId id="1758" r:id="rId12"/>
    <p:sldId id="1763" r:id="rId13"/>
    <p:sldId id="1779" r:id="rId14"/>
    <p:sldId id="1751" r:id="rId15"/>
    <p:sldId id="1780" r:id="rId16"/>
    <p:sldId id="1759" r:id="rId17"/>
    <p:sldId id="1764" r:id="rId18"/>
    <p:sldId id="1767" r:id="rId19"/>
    <p:sldId id="1766" r:id="rId20"/>
    <p:sldId id="1768" r:id="rId21"/>
    <p:sldId id="1760" r:id="rId22"/>
    <p:sldId id="1781" r:id="rId23"/>
    <p:sldId id="1784" r:id="rId24"/>
    <p:sldId id="1785" r:id="rId25"/>
    <p:sldId id="1786" r:id="rId26"/>
    <p:sldId id="1744" r:id="rId27"/>
    <p:sldId id="1741" r:id="rId28"/>
    <p:sldId id="1746" r:id="rId29"/>
    <p:sldId id="174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50"/>
    <p:restoredTop sz="81360"/>
  </p:normalViewPr>
  <p:slideViewPr>
    <p:cSldViewPr snapToGrid="0">
      <p:cViewPr varScale="1">
        <p:scale>
          <a:sx n="116" d="100"/>
          <a:sy n="116" d="100"/>
        </p:scale>
        <p:origin x="200" y="1480"/>
      </p:cViewPr>
      <p:guideLst/>
    </p:cSldViewPr>
  </p:slideViewPr>
  <p:outlineViewPr>
    <p:cViewPr>
      <p:scale>
        <a:sx n="33" d="100"/>
        <a:sy n="33" d="100"/>
      </p:scale>
      <p:origin x="0" y="-431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52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42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6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3390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9409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8149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79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96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03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0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274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36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8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0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0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14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2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66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54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40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68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8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27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0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4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rbp-cloud-workspac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the-graph-courses/954551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01</a:t>
            </a:r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9" y="1415418"/>
            <a:ext cx="5479242" cy="5267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D9CA96-E0A0-EBA5-1F9E-AB0E4CCAA17F}"/>
              </a:ext>
            </a:extLst>
          </p:cNvPr>
          <p:cNvSpPr txBox="1"/>
          <p:nvPr/>
        </p:nvSpPr>
        <p:spPr>
          <a:xfrm>
            <a:off x="4244081" y="823382"/>
            <a:ext cx="52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Conference desks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0957B-5649-5F70-4CD6-60C894662794}"/>
              </a:ext>
            </a:extLst>
          </p:cNvPr>
          <p:cNvCxnSpPr>
            <a:cxnSpLocks/>
          </p:cNvCxnSpPr>
          <p:nvPr/>
        </p:nvCxnSpPr>
        <p:spPr>
          <a:xfrm>
            <a:off x="1437910" y="1945897"/>
            <a:ext cx="2047412" cy="505755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7D21D4-8304-E12C-ECFF-22F57E02D26A}"/>
              </a:ext>
            </a:extLst>
          </p:cNvPr>
          <p:cNvCxnSpPr>
            <a:cxnSpLocks/>
          </p:cNvCxnSpPr>
          <p:nvPr/>
        </p:nvCxnSpPr>
        <p:spPr>
          <a:xfrm flipH="1">
            <a:off x="7897094" y="1726511"/>
            <a:ext cx="2111430" cy="608562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Classroom arrangement: half-class group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83A7340-921E-46F6-E3D1-92D62851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8" y="2017207"/>
            <a:ext cx="203087" cy="236935"/>
          </a:xfrm>
          <a:prstGeom prst="rect">
            <a:avLst/>
          </a:prstGeom>
        </p:spPr>
      </p:pic>
      <p:pic>
        <p:nvPicPr>
          <p:cNvPr id="25" name="Picture 2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4E5A21D-AC73-E588-F417-3A28BF88C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7" y="2088775"/>
            <a:ext cx="203087" cy="236935"/>
          </a:xfrm>
          <a:prstGeom prst="rect">
            <a:avLst/>
          </a:prstGeom>
        </p:spPr>
      </p:pic>
      <p:pic>
        <p:nvPicPr>
          <p:cNvPr id="26" name="Picture 2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35430B5-BBC0-AEF3-D388-A566F8F1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61" y="2424696"/>
            <a:ext cx="203087" cy="236935"/>
          </a:xfrm>
          <a:prstGeom prst="rect">
            <a:avLst/>
          </a:prstGeom>
        </p:spPr>
      </p:pic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F240DDE-0DEB-027F-A3D4-539EF4D3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71" y="2247046"/>
            <a:ext cx="203087" cy="236935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29F3CC1-7C36-9218-4DAD-58E8330F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51" y="2029817"/>
            <a:ext cx="203087" cy="236935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9F2B10D-0DDE-5DC1-7820-E7BEFDD3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31" y="2158403"/>
            <a:ext cx="203087" cy="236935"/>
          </a:xfrm>
          <a:prstGeom prst="rect">
            <a:avLst/>
          </a:prstGeom>
        </p:spPr>
      </p:pic>
      <p:pic>
        <p:nvPicPr>
          <p:cNvPr id="31" name="Picture 3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AF619B1-45D1-799D-E07F-34990F97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538" y="2298962"/>
            <a:ext cx="203087" cy="236935"/>
          </a:xfrm>
          <a:prstGeom prst="rect">
            <a:avLst/>
          </a:prstGeom>
        </p:spPr>
      </p:pic>
      <p:pic>
        <p:nvPicPr>
          <p:cNvPr id="32" name="Picture 3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730ABE-6EDE-B26D-494D-E04B0C5B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42" y="2424698"/>
            <a:ext cx="203087" cy="236935"/>
          </a:xfrm>
          <a:prstGeom prst="rect">
            <a:avLst/>
          </a:prstGeom>
        </p:spPr>
      </p:pic>
      <p:pic>
        <p:nvPicPr>
          <p:cNvPr id="33" name="Picture 3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A6786F-28EB-5F5C-188D-3B622561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14" y="2424697"/>
            <a:ext cx="203087" cy="236935"/>
          </a:xfrm>
          <a:prstGeom prst="rect">
            <a:avLst/>
          </a:prstGeom>
        </p:spPr>
      </p:pic>
      <p:pic>
        <p:nvPicPr>
          <p:cNvPr id="34" name="Picture 3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593DE6C-3F8C-8664-87F2-604AC68D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5" y="1796129"/>
            <a:ext cx="203087" cy="236935"/>
          </a:xfrm>
          <a:prstGeom prst="rect">
            <a:avLst/>
          </a:prstGeom>
        </p:spPr>
      </p:pic>
      <p:pic>
        <p:nvPicPr>
          <p:cNvPr id="35" name="Picture 3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42740AB-3026-37FA-CFD3-ABA5F6C4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66" y="1796131"/>
            <a:ext cx="203087" cy="236935"/>
          </a:xfrm>
          <a:prstGeom prst="rect">
            <a:avLst/>
          </a:prstGeom>
        </p:spPr>
      </p:pic>
      <p:pic>
        <p:nvPicPr>
          <p:cNvPr id="36" name="Picture 3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414C18-FBE6-698E-D863-CE7A6734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38" y="1796130"/>
            <a:ext cx="203087" cy="236935"/>
          </a:xfrm>
          <a:prstGeom prst="rect">
            <a:avLst/>
          </a:prstGeom>
        </p:spPr>
      </p:pic>
      <p:pic>
        <p:nvPicPr>
          <p:cNvPr id="37" name="Picture 3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6EE2AD6-0413-B74B-CBB6-CFF1F28FB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61" y="2095871"/>
            <a:ext cx="203087" cy="236935"/>
          </a:xfrm>
          <a:prstGeom prst="rect">
            <a:avLst/>
          </a:prstGeom>
        </p:spPr>
      </p:pic>
      <p:pic>
        <p:nvPicPr>
          <p:cNvPr id="38" name="Picture 3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3A7AFF0-4FF6-BA3D-F2A2-018B2F63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60" y="2167439"/>
            <a:ext cx="203087" cy="236935"/>
          </a:xfrm>
          <a:prstGeom prst="rect">
            <a:avLst/>
          </a:prstGeom>
        </p:spPr>
      </p:pic>
      <p:pic>
        <p:nvPicPr>
          <p:cNvPr id="39" name="Picture 3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645F52-C734-E173-BB5A-43771E85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34" y="2503360"/>
            <a:ext cx="203087" cy="236935"/>
          </a:xfrm>
          <a:prstGeom prst="rect">
            <a:avLst/>
          </a:prstGeom>
        </p:spPr>
      </p:pic>
      <p:pic>
        <p:nvPicPr>
          <p:cNvPr id="40" name="Picture 3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EC11D51-2C71-4487-A5BA-130494A23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544" y="2325710"/>
            <a:ext cx="203087" cy="236935"/>
          </a:xfrm>
          <a:prstGeom prst="rect">
            <a:avLst/>
          </a:prstGeom>
        </p:spPr>
      </p:pic>
      <p:pic>
        <p:nvPicPr>
          <p:cNvPr id="41" name="Picture 4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7C758C-79FC-DA12-2717-39595F6D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124" y="2108481"/>
            <a:ext cx="203087" cy="236935"/>
          </a:xfrm>
          <a:prstGeom prst="rect">
            <a:avLst/>
          </a:prstGeom>
        </p:spPr>
      </p:pic>
      <p:pic>
        <p:nvPicPr>
          <p:cNvPr id="42" name="Picture 4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99A3CA-7583-336A-7E61-6E2669A7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04" y="2237067"/>
            <a:ext cx="203087" cy="236935"/>
          </a:xfrm>
          <a:prstGeom prst="rect">
            <a:avLst/>
          </a:prstGeom>
        </p:spPr>
      </p:pic>
      <p:pic>
        <p:nvPicPr>
          <p:cNvPr id="43" name="Picture 4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6F5B71-85DF-C8A5-98A1-44D76E87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11" y="2377626"/>
            <a:ext cx="203087" cy="236935"/>
          </a:xfrm>
          <a:prstGeom prst="rect">
            <a:avLst/>
          </a:prstGeom>
        </p:spPr>
      </p:pic>
      <p:pic>
        <p:nvPicPr>
          <p:cNvPr id="44" name="Picture 4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4BB4464-9453-3D5A-56F1-5BBE7A09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115" y="2503362"/>
            <a:ext cx="203087" cy="236935"/>
          </a:xfrm>
          <a:prstGeom prst="rect">
            <a:avLst/>
          </a:prstGeom>
        </p:spPr>
      </p:pic>
      <p:pic>
        <p:nvPicPr>
          <p:cNvPr id="45" name="Picture 4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804E44-A757-06FC-08AC-54A546C1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87" y="2503361"/>
            <a:ext cx="203087" cy="236935"/>
          </a:xfrm>
          <a:prstGeom prst="rect">
            <a:avLst/>
          </a:prstGeom>
        </p:spPr>
      </p:pic>
      <p:pic>
        <p:nvPicPr>
          <p:cNvPr id="46" name="Picture 4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6C10B1E-A9DB-058B-0E1E-0F47647E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58" y="1874793"/>
            <a:ext cx="203087" cy="236935"/>
          </a:xfrm>
          <a:prstGeom prst="rect">
            <a:avLst/>
          </a:prstGeom>
        </p:spPr>
      </p:pic>
      <p:pic>
        <p:nvPicPr>
          <p:cNvPr id="47" name="Picture 4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D6C3C67-DD1C-725B-36A6-75D177AE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39" y="1874795"/>
            <a:ext cx="203087" cy="236935"/>
          </a:xfrm>
          <a:prstGeom prst="rect">
            <a:avLst/>
          </a:prstGeom>
        </p:spPr>
      </p:pic>
      <p:pic>
        <p:nvPicPr>
          <p:cNvPr id="48" name="Picture 4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EFC1C1E-83A0-38C6-1CA2-E2F04C73A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11" y="1874794"/>
            <a:ext cx="203087" cy="236935"/>
          </a:xfrm>
          <a:prstGeom prst="rect">
            <a:avLst/>
          </a:prstGeom>
        </p:spPr>
      </p:pic>
      <p:pic>
        <p:nvPicPr>
          <p:cNvPr id="49" name="Picture 4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24FDCC6-9A0B-CC30-E6C7-1C938A85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16" y="2142629"/>
            <a:ext cx="203087" cy="236935"/>
          </a:xfrm>
          <a:prstGeom prst="rect">
            <a:avLst/>
          </a:prstGeom>
        </p:spPr>
      </p:pic>
      <p:pic>
        <p:nvPicPr>
          <p:cNvPr id="50" name="Picture 4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AF2E810-714B-F1F7-88A2-BD001169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15" y="2214197"/>
            <a:ext cx="203087" cy="236935"/>
          </a:xfrm>
          <a:prstGeom prst="rect">
            <a:avLst/>
          </a:prstGeom>
        </p:spPr>
      </p:pic>
      <p:pic>
        <p:nvPicPr>
          <p:cNvPr id="51" name="Picture 5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7C7EB2-99E1-4E2B-0585-44F1C840B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89" y="2550118"/>
            <a:ext cx="203087" cy="236935"/>
          </a:xfrm>
          <a:prstGeom prst="rect">
            <a:avLst/>
          </a:prstGeom>
        </p:spPr>
      </p:pic>
      <p:pic>
        <p:nvPicPr>
          <p:cNvPr id="52" name="Picture 5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809B9D54-3A1F-44FB-55A3-71B20307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999" y="2372468"/>
            <a:ext cx="203087" cy="236935"/>
          </a:xfrm>
          <a:prstGeom prst="rect">
            <a:avLst/>
          </a:prstGeom>
        </p:spPr>
      </p:pic>
      <p:pic>
        <p:nvPicPr>
          <p:cNvPr id="53" name="Picture 5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3679CA8-2FDD-2902-4827-03A97C3B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79" y="2155239"/>
            <a:ext cx="203087" cy="236935"/>
          </a:xfrm>
          <a:prstGeom prst="rect">
            <a:avLst/>
          </a:prstGeom>
        </p:spPr>
      </p:pic>
      <p:pic>
        <p:nvPicPr>
          <p:cNvPr id="54" name="Picture 5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FBAAB5-7B34-E598-08CA-E2086B8E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59" y="2283825"/>
            <a:ext cx="203087" cy="236935"/>
          </a:xfrm>
          <a:prstGeom prst="rect">
            <a:avLst/>
          </a:prstGeom>
        </p:spPr>
      </p:pic>
      <p:pic>
        <p:nvPicPr>
          <p:cNvPr id="55" name="Picture 5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D6AA448-78BA-6429-18E4-E8AB83A1B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366" y="2424384"/>
            <a:ext cx="203087" cy="236935"/>
          </a:xfrm>
          <a:prstGeom prst="rect">
            <a:avLst/>
          </a:prstGeom>
        </p:spPr>
      </p:pic>
      <p:pic>
        <p:nvPicPr>
          <p:cNvPr id="56" name="Picture 5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D77FC8-CEB0-3B84-B5F4-0A5B04C0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570" y="2550120"/>
            <a:ext cx="203087" cy="236935"/>
          </a:xfrm>
          <a:prstGeom prst="rect">
            <a:avLst/>
          </a:prstGeom>
        </p:spPr>
      </p:pic>
      <p:pic>
        <p:nvPicPr>
          <p:cNvPr id="57" name="Picture 5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1982C70-8A67-C350-CB5D-ADC0884E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42" y="2550119"/>
            <a:ext cx="203087" cy="236935"/>
          </a:xfrm>
          <a:prstGeom prst="rect">
            <a:avLst/>
          </a:prstGeom>
        </p:spPr>
      </p:pic>
      <p:pic>
        <p:nvPicPr>
          <p:cNvPr id="58" name="Picture 5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833A715-2EC1-3EF7-CEFA-B8DA277C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13" y="1921551"/>
            <a:ext cx="203087" cy="236935"/>
          </a:xfrm>
          <a:prstGeom prst="rect">
            <a:avLst/>
          </a:prstGeom>
        </p:spPr>
      </p:pic>
      <p:pic>
        <p:nvPicPr>
          <p:cNvPr id="59" name="Picture 5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40E7517-D5C1-00BE-8C6E-89EBCD511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94" y="1921553"/>
            <a:ext cx="203087" cy="236935"/>
          </a:xfrm>
          <a:prstGeom prst="rect">
            <a:avLst/>
          </a:prstGeom>
        </p:spPr>
      </p:pic>
      <p:pic>
        <p:nvPicPr>
          <p:cNvPr id="60" name="Picture 5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FCDB5C-808B-7E7F-7473-99DE1C12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66" y="1921552"/>
            <a:ext cx="203087" cy="236935"/>
          </a:xfrm>
          <a:prstGeom prst="rect">
            <a:avLst/>
          </a:prstGeom>
        </p:spPr>
      </p:pic>
      <p:pic>
        <p:nvPicPr>
          <p:cNvPr id="61" name="Picture 6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33B7BE1-8D90-1DED-6101-3C5AD82FA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8" y="2024162"/>
            <a:ext cx="203087" cy="236935"/>
          </a:xfrm>
          <a:prstGeom prst="rect">
            <a:avLst/>
          </a:prstGeom>
        </p:spPr>
      </p:pic>
      <p:pic>
        <p:nvPicPr>
          <p:cNvPr id="62" name="Picture 6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CBB867D-B480-ED8E-D64F-4DE0181F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7" y="2095730"/>
            <a:ext cx="203087" cy="236935"/>
          </a:xfrm>
          <a:prstGeom prst="rect">
            <a:avLst/>
          </a:prstGeom>
        </p:spPr>
      </p:pic>
      <p:pic>
        <p:nvPicPr>
          <p:cNvPr id="63" name="Picture 6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587FB97-FE2E-3A28-45E0-71C99BF0B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11" y="2431651"/>
            <a:ext cx="203087" cy="236935"/>
          </a:xfrm>
          <a:prstGeom prst="rect">
            <a:avLst/>
          </a:prstGeom>
        </p:spPr>
      </p:pic>
      <p:pic>
        <p:nvPicPr>
          <p:cNvPr id="64" name="Picture 6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FBB6012-1C1C-FCA1-034C-03F7E0834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21" y="2254001"/>
            <a:ext cx="203087" cy="236935"/>
          </a:xfrm>
          <a:prstGeom prst="rect">
            <a:avLst/>
          </a:prstGeom>
        </p:spPr>
      </p:pic>
      <p:pic>
        <p:nvPicPr>
          <p:cNvPr id="65" name="Picture 6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A13AD3-34D1-4A37-210F-EE9F856C1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01" y="2036772"/>
            <a:ext cx="203087" cy="236935"/>
          </a:xfrm>
          <a:prstGeom prst="rect">
            <a:avLst/>
          </a:prstGeom>
        </p:spPr>
      </p:pic>
      <p:pic>
        <p:nvPicPr>
          <p:cNvPr id="66" name="Picture 6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3FC8EB7-E313-17FA-32B4-9C677FF0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81" y="2165358"/>
            <a:ext cx="203087" cy="236935"/>
          </a:xfrm>
          <a:prstGeom prst="rect">
            <a:avLst/>
          </a:prstGeom>
        </p:spPr>
      </p:pic>
      <p:pic>
        <p:nvPicPr>
          <p:cNvPr id="67" name="Picture 6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CFA2F5C-A247-FA88-77FA-72D4B584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88" y="2305917"/>
            <a:ext cx="203087" cy="236935"/>
          </a:xfrm>
          <a:prstGeom prst="rect">
            <a:avLst/>
          </a:prstGeom>
        </p:spPr>
      </p:pic>
      <p:pic>
        <p:nvPicPr>
          <p:cNvPr id="68" name="Picture 6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8182F63-A0FA-8E1C-889D-F95FEA4B2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092" y="2431653"/>
            <a:ext cx="203087" cy="236935"/>
          </a:xfrm>
          <a:prstGeom prst="rect">
            <a:avLst/>
          </a:prstGeom>
        </p:spPr>
      </p:pic>
      <p:pic>
        <p:nvPicPr>
          <p:cNvPr id="69" name="Picture 6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32BD8EF-509A-A668-FD0D-035CCD9A2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64" y="2431652"/>
            <a:ext cx="203087" cy="236935"/>
          </a:xfrm>
          <a:prstGeom prst="rect">
            <a:avLst/>
          </a:prstGeom>
        </p:spPr>
      </p:pic>
      <p:pic>
        <p:nvPicPr>
          <p:cNvPr id="70" name="Picture 6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F0F9E57-4224-A041-170B-FECCEB695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35" y="1803084"/>
            <a:ext cx="203087" cy="236935"/>
          </a:xfrm>
          <a:prstGeom prst="rect">
            <a:avLst/>
          </a:prstGeom>
        </p:spPr>
      </p:pic>
      <p:pic>
        <p:nvPicPr>
          <p:cNvPr id="71" name="Picture 7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1E47055-DA25-BC07-384A-D29D841D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16" y="1803086"/>
            <a:ext cx="203087" cy="236935"/>
          </a:xfrm>
          <a:prstGeom prst="rect">
            <a:avLst/>
          </a:prstGeom>
        </p:spPr>
      </p:pic>
      <p:pic>
        <p:nvPicPr>
          <p:cNvPr id="72" name="Picture 7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34E907-D7D7-E82C-242B-8C657C34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88" y="1803085"/>
            <a:ext cx="203087" cy="23693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1442999-E4F5-807E-0846-40954E5CA09D}"/>
              </a:ext>
            </a:extLst>
          </p:cNvPr>
          <p:cNvSpPr txBox="1"/>
          <p:nvPr/>
        </p:nvSpPr>
        <p:spPr>
          <a:xfrm>
            <a:off x="10026889" y="1206710"/>
            <a:ext cx="1392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 to 6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(right pods)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DBCE-089A-639D-3383-127FE6DB1B98}"/>
              </a:ext>
            </a:extLst>
          </p:cNvPr>
          <p:cNvSpPr txBox="1"/>
          <p:nvPr/>
        </p:nvSpPr>
        <p:spPr>
          <a:xfrm>
            <a:off x="200972" y="1285374"/>
            <a:ext cx="1521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7 to 12 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(left pods)</a:t>
            </a:r>
          </a:p>
        </p:txBody>
      </p:sp>
    </p:spTree>
    <p:extLst>
      <p:ext uri="{BB962C8B-B14F-4D97-AF65-F5344CB8AC3E}">
        <p14:creationId xmlns:p14="http://schemas.microsoft.com/office/powerpoint/2010/main" val="654105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9" y="1415418"/>
            <a:ext cx="5479242" cy="5267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D9CA96-E0A0-EBA5-1F9E-AB0E4CCAA17F}"/>
              </a:ext>
            </a:extLst>
          </p:cNvPr>
          <p:cNvSpPr txBox="1"/>
          <p:nvPr/>
        </p:nvSpPr>
        <p:spPr>
          <a:xfrm>
            <a:off x="3675670" y="798582"/>
            <a:ext cx="52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space and Lounge room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0957B-5649-5F70-4CD6-60C894662794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1688965" y="4887698"/>
            <a:ext cx="3491425" cy="705358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7D21D4-8304-E12C-ECFF-22F57E02D26A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6086940" y="2272493"/>
            <a:ext cx="2581391" cy="451949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Classroom arrangement: half-class group alternative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83A7340-921E-46F6-E3D1-92D62851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34" y="2406576"/>
            <a:ext cx="203087" cy="236935"/>
          </a:xfrm>
          <a:prstGeom prst="rect">
            <a:avLst/>
          </a:prstGeom>
        </p:spPr>
      </p:pic>
      <p:pic>
        <p:nvPicPr>
          <p:cNvPr id="25" name="Picture 2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4E5A21D-AC73-E588-F417-3A28BF88C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33" y="2478144"/>
            <a:ext cx="203087" cy="236935"/>
          </a:xfrm>
          <a:prstGeom prst="rect">
            <a:avLst/>
          </a:prstGeom>
        </p:spPr>
      </p:pic>
      <p:pic>
        <p:nvPicPr>
          <p:cNvPr id="26" name="Picture 2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35430B5-BBC0-AEF3-D388-A566F8F1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107" y="2814065"/>
            <a:ext cx="203087" cy="236935"/>
          </a:xfrm>
          <a:prstGeom prst="rect">
            <a:avLst/>
          </a:prstGeom>
        </p:spPr>
      </p:pic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F240DDE-0DEB-027F-A3D4-539EF4D3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17" y="2636415"/>
            <a:ext cx="203087" cy="236935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29F3CC1-7C36-9218-4DAD-58E8330F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97" y="2419186"/>
            <a:ext cx="203087" cy="236935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9F2B10D-0DDE-5DC1-7820-E7BEFDD3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77" y="2547772"/>
            <a:ext cx="203087" cy="236935"/>
          </a:xfrm>
          <a:prstGeom prst="rect">
            <a:avLst/>
          </a:prstGeom>
        </p:spPr>
      </p:pic>
      <p:pic>
        <p:nvPicPr>
          <p:cNvPr id="31" name="Picture 3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AF619B1-45D1-799D-E07F-34990F97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13" y="2684335"/>
            <a:ext cx="203087" cy="236935"/>
          </a:xfrm>
          <a:prstGeom prst="rect">
            <a:avLst/>
          </a:prstGeom>
        </p:spPr>
      </p:pic>
      <p:pic>
        <p:nvPicPr>
          <p:cNvPr id="32" name="Picture 3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730ABE-6EDE-B26D-494D-E04B0C5B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588" y="2814067"/>
            <a:ext cx="203087" cy="236935"/>
          </a:xfrm>
          <a:prstGeom prst="rect">
            <a:avLst/>
          </a:prstGeom>
        </p:spPr>
      </p:pic>
      <p:pic>
        <p:nvPicPr>
          <p:cNvPr id="33" name="Picture 3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A6786F-28EB-5F5C-188D-3B622561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760" y="2814066"/>
            <a:ext cx="203087" cy="236935"/>
          </a:xfrm>
          <a:prstGeom prst="rect">
            <a:avLst/>
          </a:prstGeom>
        </p:spPr>
      </p:pic>
      <p:pic>
        <p:nvPicPr>
          <p:cNvPr id="34" name="Picture 3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593DE6C-3F8C-8664-87F2-604AC68D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31" y="2185498"/>
            <a:ext cx="203087" cy="236935"/>
          </a:xfrm>
          <a:prstGeom prst="rect">
            <a:avLst/>
          </a:prstGeom>
        </p:spPr>
      </p:pic>
      <p:pic>
        <p:nvPicPr>
          <p:cNvPr id="35" name="Picture 3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42740AB-3026-37FA-CFD3-ABA5F6C4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12" y="2185500"/>
            <a:ext cx="203087" cy="236935"/>
          </a:xfrm>
          <a:prstGeom prst="rect">
            <a:avLst/>
          </a:prstGeom>
        </p:spPr>
      </p:pic>
      <p:pic>
        <p:nvPicPr>
          <p:cNvPr id="36" name="Picture 3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414C18-FBE6-698E-D863-CE7A6734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684" y="2185499"/>
            <a:ext cx="203087" cy="236935"/>
          </a:xfrm>
          <a:prstGeom prst="rect">
            <a:avLst/>
          </a:prstGeom>
        </p:spPr>
      </p:pic>
      <p:pic>
        <p:nvPicPr>
          <p:cNvPr id="37" name="Picture 3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6EE2AD6-0413-B74B-CBB6-CFF1F28FB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07" y="2485240"/>
            <a:ext cx="203087" cy="236935"/>
          </a:xfrm>
          <a:prstGeom prst="rect">
            <a:avLst/>
          </a:prstGeom>
        </p:spPr>
      </p:pic>
      <p:pic>
        <p:nvPicPr>
          <p:cNvPr id="38" name="Picture 3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3A7AFF0-4FF6-BA3D-F2A2-018B2F63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06" y="2556808"/>
            <a:ext cx="203087" cy="236935"/>
          </a:xfrm>
          <a:prstGeom prst="rect">
            <a:avLst/>
          </a:prstGeom>
        </p:spPr>
      </p:pic>
      <p:pic>
        <p:nvPicPr>
          <p:cNvPr id="39" name="Picture 3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645F52-C734-E173-BB5A-43771E85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80" y="2892729"/>
            <a:ext cx="203087" cy="236935"/>
          </a:xfrm>
          <a:prstGeom prst="rect">
            <a:avLst/>
          </a:prstGeom>
        </p:spPr>
      </p:pic>
      <p:pic>
        <p:nvPicPr>
          <p:cNvPr id="40" name="Picture 3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EC11D51-2C71-4487-A5BA-130494A23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90" y="2715079"/>
            <a:ext cx="203087" cy="236935"/>
          </a:xfrm>
          <a:prstGeom prst="rect">
            <a:avLst/>
          </a:prstGeom>
        </p:spPr>
      </p:pic>
      <p:pic>
        <p:nvPicPr>
          <p:cNvPr id="41" name="Picture 4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7C758C-79FC-DA12-2717-39595F6D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970" y="2497850"/>
            <a:ext cx="203087" cy="236935"/>
          </a:xfrm>
          <a:prstGeom prst="rect">
            <a:avLst/>
          </a:prstGeom>
        </p:spPr>
      </p:pic>
      <p:pic>
        <p:nvPicPr>
          <p:cNvPr id="42" name="Picture 4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99A3CA-7583-336A-7E61-6E2669A7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50" y="2626436"/>
            <a:ext cx="203087" cy="236935"/>
          </a:xfrm>
          <a:prstGeom prst="rect">
            <a:avLst/>
          </a:prstGeom>
        </p:spPr>
      </p:pic>
      <p:pic>
        <p:nvPicPr>
          <p:cNvPr id="43" name="Picture 4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6F5B71-85DF-C8A5-98A1-44D76E87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186" y="2762999"/>
            <a:ext cx="203087" cy="236935"/>
          </a:xfrm>
          <a:prstGeom prst="rect">
            <a:avLst/>
          </a:prstGeom>
        </p:spPr>
      </p:pic>
      <p:pic>
        <p:nvPicPr>
          <p:cNvPr id="44" name="Picture 4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4BB4464-9453-3D5A-56F1-5BBE7A09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90" y="2888735"/>
            <a:ext cx="203087" cy="236935"/>
          </a:xfrm>
          <a:prstGeom prst="rect">
            <a:avLst/>
          </a:prstGeom>
        </p:spPr>
      </p:pic>
      <p:pic>
        <p:nvPicPr>
          <p:cNvPr id="45" name="Picture 4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804E44-A757-06FC-08AC-54A546C1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33" y="2892730"/>
            <a:ext cx="203087" cy="236935"/>
          </a:xfrm>
          <a:prstGeom prst="rect">
            <a:avLst/>
          </a:prstGeom>
        </p:spPr>
      </p:pic>
      <p:pic>
        <p:nvPicPr>
          <p:cNvPr id="46" name="Picture 4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6C10B1E-A9DB-058B-0E1E-0F47647E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04" y="2264162"/>
            <a:ext cx="203087" cy="236935"/>
          </a:xfrm>
          <a:prstGeom prst="rect">
            <a:avLst/>
          </a:prstGeom>
        </p:spPr>
      </p:pic>
      <p:pic>
        <p:nvPicPr>
          <p:cNvPr id="47" name="Picture 4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D6C3C67-DD1C-725B-36A6-75D177AE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85" y="2264164"/>
            <a:ext cx="203087" cy="236935"/>
          </a:xfrm>
          <a:prstGeom prst="rect">
            <a:avLst/>
          </a:prstGeom>
        </p:spPr>
      </p:pic>
      <p:pic>
        <p:nvPicPr>
          <p:cNvPr id="48" name="Picture 4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EFC1C1E-83A0-38C6-1CA2-E2F04C73A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057" y="2264163"/>
            <a:ext cx="203087" cy="236935"/>
          </a:xfrm>
          <a:prstGeom prst="rect">
            <a:avLst/>
          </a:prstGeom>
        </p:spPr>
      </p:pic>
      <p:pic>
        <p:nvPicPr>
          <p:cNvPr id="49" name="Picture 4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24FDCC6-9A0B-CC30-E6C7-1C938A85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46" y="5698913"/>
            <a:ext cx="203087" cy="236935"/>
          </a:xfrm>
          <a:prstGeom prst="rect">
            <a:avLst/>
          </a:prstGeom>
        </p:spPr>
      </p:pic>
      <p:pic>
        <p:nvPicPr>
          <p:cNvPr id="50" name="Picture 4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AF2E810-714B-F1F7-88A2-BD001169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45" y="5770481"/>
            <a:ext cx="203087" cy="236935"/>
          </a:xfrm>
          <a:prstGeom prst="rect">
            <a:avLst/>
          </a:prstGeom>
        </p:spPr>
      </p:pic>
      <p:pic>
        <p:nvPicPr>
          <p:cNvPr id="51" name="Picture 5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7C7EB2-99E1-4E2B-0585-44F1C840B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19" y="6106402"/>
            <a:ext cx="203087" cy="236935"/>
          </a:xfrm>
          <a:prstGeom prst="rect">
            <a:avLst/>
          </a:prstGeom>
        </p:spPr>
      </p:pic>
      <p:pic>
        <p:nvPicPr>
          <p:cNvPr id="52" name="Picture 5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809B9D54-3A1F-44FB-55A3-71B20307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29" y="5928752"/>
            <a:ext cx="203087" cy="236935"/>
          </a:xfrm>
          <a:prstGeom prst="rect">
            <a:avLst/>
          </a:prstGeom>
        </p:spPr>
      </p:pic>
      <p:pic>
        <p:nvPicPr>
          <p:cNvPr id="53" name="Picture 5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3679CA8-2FDD-2902-4827-03A97C3B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9" y="5711523"/>
            <a:ext cx="203087" cy="236935"/>
          </a:xfrm>
          <a:prstGeom prst="rect">
            <a:avLst/>
          </a:prstGeom>
        </p:spPr>
      </p:pic>
      <p:pic>
        <p:nvPicPr>
          <p:cNvPr id="54" name="Picture 5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FBAAB5-7B34-E598-08CA-E2086B8E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89" y="5840109"/>
            <a:ext cx="203087" cy="236935"/>
          </a:xfrm>
          <a:prstGeom prst="rect">
            <a:avLst/>
          </a:prstGeom>
        </p:spPr>
      </p:pic>
      <p:pic>
        <p:nvPicPr>
          <p:cNvPr id="55" name="Picture 5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D6AA448-78BA-6429-18E4-E8AB83A1B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96" y="5980668"/>
            <a:ext cx="203087" cy="236935"/>
          </a:xfrm>
          <a:prstGeom prst="rect">
            <a:avLst/>
          </a:prstGeom>
        </p:spPr>
      </p:pic>
      <p:pic>
        <p:nvPicPr>
          <p:cNvPr id="56" name="Picture 5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D77FC8-CEB0-3B84-B5F4-0A5B04C0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00" y="6106404"/>
            <a:ext cx="203087" cy="236935"/>
          </a:xfrm>
          <a:prstGeom prst="rect">
            <a:avLst/>
          </a:prstGeom>
        </p:spPr>
      </p:pic>
      <p:pic>
        <p:nvPicPr>
          <p:cNvPr id="57" name="Picture 5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1982C70-8A67-C350-CB5D-ADC0884E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72" y="6106403"/>
            <a:ext cx="203087" cy="236935"/>
          </a:xfrm>
          <a:prstGeom prst="rect">
            <a:avLst/>
          </a:prstGeom>
        </p:spPr>
      </p:pic>
      <p:pic>
        <p:nvPicPr>
          <p:cNvPr id="58" name="Picture 5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833A715-2EC1-3EF7-CEFA-B8DA277C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43" y="5477835"/>
            <a:ext cx="203087" cy="236935"/>
          </a:xfrm>
          <a:prstGeom prst="rect">
            <a:avLst/>
          </a:prstGeom>
        </p:spPr>
      </p:pic>
      <p:pic>
        <p:nvPicPr>
          <p:cNvPr id="59" name="Picture 5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40E7517-D5C1-00BE-8C6E-89EBCD511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24" y="5477837"/>
            <a:ext cx="203087" cy="236935"/>
          </a:xfrm>
          <a:prstGeom prst="rect">
            <a:avLst/>
          </a:prstGeom>
        </p:spPr>
      </p:pic>
      <p:pic>
        <p:nvPicPr>
          <p:cNvPr id="60" name="Picture 5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FCDB5C-808B-7E7F-7473-99DE1C12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96" y="5477836"/>
            <a:ext cx="203087" cy="236935"/>
          </a:xfrm>
          <a:prstGeom prst="rect">
            <a:avLst/>
          </a:prstGeom>
        </p:spPr>
      </p:pic>
      <p:pic>
        <p:nvPicPr>
          <p:cNvPr id="61" name="Picture 6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33B7BE1-8D90-1DED-6101-3C5AD82FA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68" y="5580446"/>
            <a:ext cx="203087" cy="236935"/>
          </a:xfrm>
          <a:prstGeom prst="rect">
            <a:avLst/>
          </a:prstGeom>
        </p:spPr>
      </p:pic>
      <p:pic>
        <p:nvPicPr>
          <p:cNvPr id="62" name="Picture 6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CBB867D-B480-ED8E-D64F-4DE0181F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67" y="5652014"/>
            <a:ext cx="203087" cy="236935"/>
          </a:xfrm>
          <a:prstGeom prst="rect">
            <a:avLst/>
          </a:prstGeom>
        </p:spPr>
      </p:pic>
      <p:pic>
        <p:nvPicPr>
          <p:cNvPr id="63" name="Picture 6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587FB97-FE2E-3A28-45E0-71C99BF0B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41" y="5987935"/>
            <a:ext cx="203087" cy="236935"/>
          </a:xfrm>
          <a:prstGeom prst="rect">
            <a:avLst/>
          </a:prstGeom>
        </p:spPr>
      </p:pic>
      <p:pic>
        <p:nvPicPr>
          <p:cNvPr id="64" name="Picture 6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FBB6012-1C1C-FCA1-034C-03F7E0834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51" y="5810285"/>
            <a:ext cx="203087" cy="236935"/>
          </a:xfrm>
          <a:prstGeom prst="rect">
            <a:avLst/>
          </a:prstGeom>
        </p:spPr>
      </p:pic>
      <p:pic>
        <p:nvPicPr>
          <p:cNvPr id="65" name="Picture 6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A13AD3-34D1-4A37-210F-EE9F856C1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831" y="5593056"/>
            <a:ext cx="203087" cy="236935"/>
          </a:xfrm>
          <a:prstGeom prst="rect">
            <a:avLst/>
          </a:prstGeom>
        </p:spPr>
      </p:pic>
      <p:pic>
        <p:nvPicPr>
          <p:cNvPr id="66" name="Picture 6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3FC8EB7-E313-17FA-32B4-9C677FF0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11" y="5721642"/>
            <a:ext cx="203087" cy="236935"/>
          </a:xfrm>
          <a:prstGeom prst="rect">
            <a:avLst/>
          </a:prstGeom>
        </p:spPr>
      </p:pic>
      <p:pic>
        <p:nvPicPr>
          <p:cNvPr id="67" name="Picture 6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CFA2F5C-A247-FA88-77FA-72D4B584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18" y="5862201"/>
            <a:ext cx="203087" cy="236935"/>
          </a:xfrm>
          <a:prstGeom prst="rect">
            <a:avLst/>
          </a:prstGeom>
        </p:spPr>
      </p:pic>
      <p:pic>
        <p:nvPicPr>
          <p:cNvPr id="68" name="Picture 6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8182F63-A0FA-8E1C-889D-F95FEA4B2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822" y="5987937"/>
            <a:ext cx="203087" cy="236935"/>
          </a:xfrm>
          <a:prstGeom prst="rect">
            <a:avLst/>
          </a:prstGeom>
        </p:spPr>
      </p:pic>
      <p:pic>
        <p:nvPicPr>
          <p:cNvPr id="69" name="Picture 6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32BD8EF-509A-A668-FD0D-035CCD9A2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994" y="5987936"/>
            <a:ext cx="203087" cy="236935"/>
          </a:xfrm>
          <a:prstGeom prst="rect">
            <a:avLst/>
          </a:prstGeom>
        </p:spPr>
      </p:pic>
      <p:pic>
        <p:nvPicPr>
          <p:cNvPr id="70" name="Picture 6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F0F9E57-4224-A041-170B-FECCEB695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65" y="5359368"/>
            <a:ext cx="203087" cy="236935"/>
          </a:xfrm>
          <a:prstGeom prst="rect">
            <a:avLst/>
          </a:prstGeom>
        </p:spPr>
      </p:pic>
      <p:pic>
        <p:nvPicPr>
          <p:cNvPr id="71" name="Picture 7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1E47055-DA25-BC07-384A-D29D841D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46" y="5359370"/>
            <a:ext cx="203087" cy="236935"/>
          </a:xfrm>
          <a:prstGeom prst="rect">
            <a:avLst/>
          </a:prstGeom>
        </p:spPr>
      </p:pic>
      <p:pic>
        <p:nvPicPr>
          <p:cNvPr id="72" name="Picture 7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34E907-D7D7-E82C-242B-8C657C34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18" y="5359369"/>
            <a:ext cx="203087" cy="23693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1442999-E4F5-807E-0846-40954E5CA09D}"/>
              </a:ext>
            </a:extLst>
          </p:cNvPr>
          <p:cNvSpPr txBox="1"/>
          <p:nvPr/>
        </p:nvSpPr>
        <p:spPr>
          <a:xfrm>
            <a:off x="8668331" y="1918550"/>
            <a:ext cx="1392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 to 6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(right pods)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DBCE-089A-639D-3383-127FE6DB1B98}"/>
              </a:ext>
            </a:extLst>
          </p:cNvPr>
          <p:cNvSpPr txBox="1"/>
          <p:nvPr/>
        </p:nvSpPr>
        <p:spPr>
          <a:xfrm>
            <a:off x="318718" y="4533755"/>
            <a:ext cx="1370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ods 7 to 9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(left pods) </a:t>
            </a:r>
          </a:p>
        </p:txBody>
      </p:sp>
    </p:spTree>
    <p:extLst>
      <p:ext uri="{BB962C8B-B14F-4D97-AF65-F5344CB8AC3E}">
        <p14:creationId xmlns:p14="http://schemas.microsoft.com/office/powerpoint/2010/main" val="36223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Coaches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70E19C5D-100F-FE03-86A2-4DF6BF4E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11514326" cy="3579441"/>
          </a:xfrm>
        </p:spPr>
        <p:txBody>
          <a:bodyPr/>
          <a:lstStyle/>
          <a:p>
            <a:r>
              <a:rPr lang="en-GB" sz="3200" dirty="0"/>
              <a:t>Coaches have an underscore before their names. E.g. _Laure, _Kene </a:t>
            </a:r>
          </a:p>
          <a:p>
            <a:r>
              <a:rPr lang="en-GB" sz="3200" dirty="0"/>
              <a:t>They will either move from group to group or stay seated at the conference desks/ orange couches</a:t>
            </a:r>
          </a:p>
          <a:p>
            <a:r>
              <a:rPr lang="en-GB" sz="3200" dirty="0"/>
              <a:t>To get help, go to a coaches’ desk directly</a:t>
            </a:r>
          </a:p>
          <a:p>
            <a:r>
              <a:rPr lang="en-GB" sz="3200" dirty="0"/>
              <a:t>Or ping them in the chat with, for example @_Kene. When you use the @ symbol</a:t>
            </a:r>
          </a:p>
        </p:txBody>
      </p:sp>
    </p:spTree>
    <p:extLst>
      <p:ext uri="{BB962C8B-B14F-4D97-AF65-F5344CB8AC3E}">
        <p14:creationId xmlns:p14="http://schemas.microsoft.com/office/powerpoint/2010/main" val="38934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929514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. 👋🏽 GRAPH Network director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b="1" dirty="0">
                <a:solidFill>
                  <a:schemeClr val="tx1"/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3. 👩🏽‍💻 Exercise 1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kern="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air programming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Present to whole-class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4950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525780" y="2667161"/>
            <a:ext cx="11494769" cy="26560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b="1" dirty="0">
                <a:solidFill>
                  <a:schemeClr val="tx1"/>
                </a:solidFill>
              </a:rPr>
              <a:t>Left: Prefer in-person work  </a:t>
            </a:r>
            <a:r>
              <a:rPr lang="en" sz="2000" b="1" kern="0" dirty="0">
                <a:solidFill>
                  <a:schemeClr val="tx1"/>
                </a:solidFill>
              </a:rPr>
              <a:t> | </a:t>
            </a:r>
            <a:r>
              <a:rPr lang="en" sz="2000" b="1" dirty="0">
                <a:solidFill>
                  <a:schemeClr val="tx1"/>
                </a:solidFill>
              </a:rPr>
              <a:t>     Right: Prefer remote work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kern="0" dirty="0">
                <a:solidFill>
                  <a:srgbClr val="417D86"/>
                </a:solidFill>
              </a:rPr>
              <a:t>In just two words tell us: Why is in-person/remote better?</a:t>
            </a:r>
            <a:endParaRPr lang="en" sz="2000" dirty="0">
              <a:solidFill>
                <a:srgbClr val="417D86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b="1" kern="0" dirty="0">
                <a:solidFill>
                  <a:schemeClr val="tx1"/>
                </a:solidFill>
              </a:rPr>
              <a:t>Left: You work directly in public health             |         Right: Don’t work </a:t>
            </a:r>
            <a:r>
              <a:rPr lang="en" sz="2000" b="1" kern="0" dirty="0" err="1">
                <a:solidFill>
                  <a:schemeClr val="tx1"/>
                </a:solidFill>
              </a:rPr>
              <a:t>direc</a:t>
            </a:r>
            <a:r>
              <a:rPr lang="en-GB" sz="2000" b="1" kern="0" dirty="0" err="1">
                <a:solidFill>
                  <a:schemeClr val="tx1"/>
                </a:solidFill>
              </a:rPr>
              <a:t>tl</a:t>
            </a:r>
            <a:r>
              <a:rPr lang="en" sz="2000" b="1" kern="0" dirty="0">
                <a:solidFill>
                  <a:schemeClr val="tx1"/>
                </a:solidFill>
              </a:rPr>
              <a:t>y in public health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kern="0" dirty="0">
                <a:solidFill>
                  <a:srgbClr val="417D86"/>
                </a:solidFill>
              </a:rPr>
              <a:t>In just two words tell us: Your study/work area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b="1" kern="0" dirty="0">
                <a:solidFill>
                  <a:schemeClr val="tx1"/>
                </a:solidFill>
              </a:rPr>
              <a:t>Left: Would rather watch/play sports          |      Right: Would rather listen to/play music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kern="0" dirty="0">
                <a:solidFill>
                  <a:srgbClr val="417D86"/>
                </a:solidFill>
              </a:rPr>
              <a:t>In just two words tell us:  Your favorite sport /music genre (put link in chat)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8" y="231595"/>
            <a:ext cx="10099628" cy="584735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⛸ Icebreaker:          Where do you stand? + Two-words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7E54E-3506-F72B-E7DD-FCBFF45D03DE}"/>
              </a:ext>
            </a:extLst>
          </p:cNvPr>
          <p:cNvSpPr txBox="1"/>
          <p:nvPr/>
        </p:nvSpPr>
        <p:spPr>
          <a:xfrm>
            <a:off x="795130" y="883608"/>
            <a:ext cx="10475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- Depending on your answer to questions below, go left or right (outside the room)</a:t>
            </a:r>
          </a:p>
          <a:p>
            <a:pPr algn="l"/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- T</a:t>
            </a: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hen answer the two-words question in your group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7A2494-0949-F370-BBA7-F3D364A22941}"/>
              </a:ext>
            </a:extLst>
          </p:cNvPr>
          <p:cNvCxnSpPr>
            <a:cxnSpLocks/>
          </p:cNvCxnSpPr>
          <p:nvPr/>
        </p:nvCxnSpPr>
        <p:spPr>
          <a:xfrm>
            <a:off x="422915" y="759532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929514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. 👋🏽 GRAPH Network director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b="1" kern="0" dirty="0">
                <a:solidFill>
                  <a:schemeClr val="tx1"/>
                </a:solidFill>
              </a:rPr>
              <a:t>3. 👩🏽‍💻 Exercise 1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b="1" kern="0" dirty="0">
                <a:solidFill>
                  <a:schemeClr val="tx1"/>
                </a:solidFill>
              </a:rPr>
              <a:t>P</a:t>
            </a:r>
            <a:r>
              <a:rPr lang="en" sz="3200" b="1" kern="0" dirty="0">
                <a:solidFill>
                  <a:schemeClr val="tx1"/>
                </a:solidFill>
              </a:rPr>
              <a:t>air programming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Present to whole-class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87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a partner and go to a pair room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this link</a:t>
            </a: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b="0" i="0" u="sng" dirty="0" err="1">
                <a:effectLst/>
                <a:latin typeface="Poppins" pitchFamily="2" charset="77"/>
                <a:hlinkClick r:id="rId3"/>
              </a:rPr>
              <a:t>tinyurl.com</a:t>
            </a:r>
            <a:r>
              <a:rPr lang="en-GB" b="0" i="0" u="sng" dirty="0">
                <a:effectLst/>
                <a:latin typeface="Poppins" pitchFamily="2" charset="77"/>
                <a:hlinkClick r:id="rId3"/>
              </a:rPr>
              <a:t>/</a:t>
            </a:r>
            <a:r>
              <a:rPr lang="en-GB" b="0" i="0" u="sng" dirty="0" err="1">
                <a:effectLst/>
                <a:latin typeface="Poppins" pitchFamily="2" charset="77"/>
                <a:hlinkClick r:id="rId3"/>
              </a:rPr>
              <a:t>rbp</a:t>
            </a:r>
            <a:r>
              <a:rPr lang="en-GB" b="0" i="0" u="sng" dirty="0">
                <a:effectLst/>
                <a:latin typeface="Poppins" pitchFamily="2" charset="77"/>
                <a:hlinkClick r:id="rId3"/>
              </a:rPr>
              <a:t>-cloud-workspace</a:t>
            </a:r>
            <a:endParaRPr lang="en-CH" sz="2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on the Projects tab then on your pod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H" sz="2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BADD35-4EC6-8343-1EDF-A742663D0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63" y="951765"/>
            <a:ext cx="5583875" cy="5578218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43BCAB-F5CA-9127-C6D5-52EB7E8CF374}"/>
              </a:ext>
            </a:extLst>
          </p:cNvPr>
          <p:cNvSpPr/>
          <p:nvPr/>
        </p:nvSpPr>
        <p:spPr>
          <a:xfrm>
            <a:off x="8493211" y="2606908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9265606-E24A-67AC-AF3E-EF166511843A}"/>
              </a:ext>
            </a:extLst>
          </p:cNvPr>
          <p:cNvSpPr/>
          <p:nvPr/>
        </p:nvSpPr>
        <p:spPr>
          <a:xfrm>
            <a:off x="8493211" y="3533368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A51737-317A-42C7-7EDE-0568F0A78357}"/>
              </a:ext>
            </a:extLst>
          </p:cNvPr>
          <p:cNvSpPr/>
          <p:nvPr/>
        </p:nvSpPr>
        <p:spPr>
          <a:xfrm>
            <a:off x="8493211" y="4459828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B0741E1-A338-5A88-9EEE-FD551B01B192}"/>
              </a:ext>
            </a:extLst>
          </p:cNvPr>
          <p:cNvSpPr/>
          <p:nvPr/>
        </p:nvSpPr>
        <p:spPr>
          <a:xfrm>
            <a:off x="8493210" y="5494905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CAA5F93-DA50-474B-3965-1C7FBE626FB2}"/>
              </a:ext>
            </a:extLst>
          </p:cNvPr>
          <p:cNvSpPr/>
          <p:nvPr/>
        </p:nvSpPr>
        <p:spPr>
          <a:xfrm>
            <a:off x="8640633" y="946701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D843A-F118-339F-86B8-2A3000BA00FD}"/>
              </a:ext>
            </a:extLst>
          </p:cNvPr>
          <p:cNvSpPr txBox="1"/>
          <p:nvPr/>
        </p:nvSpPr>
        <p:spPr>
          <a:xfrm>
            <a:off x="435876" y="5029927"/>
            <a:ext cx="5038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4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If you did not attend the workshop, you can skip to slide 19</a:t>
            </a:r>
          </a:p>
        </p:txBody>
      </p:sp>
    </p:spTree>
    <p:extLst>
      <p:ext uri="{BB962C8B-B14F-4D97-AF65-F5344CB8AC3E}">
        <p14:creationId xmlns:p14="http://schemas.microsoft.com/office/powerpoint/2010/main" val="4006124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on the icon at the top right to follow the cursor of your partner. </a:t>
            </a:r>
          </a:p>
        </p:txBody>
      </p:sp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E464DBA-EA7C-E251-FCD2-37AD7B61B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677" y="874069"/>
            <a:ext cx="3098800" cy="389890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825B2C-16D5-DE4B-F18C-7315FD7D440D}"/>
              </a:ext>
            </a:extLst>
          </p:cNvPr>
          <p:cNvSpPr/>
          <p:nvPr/>
        </p:nvSpPr>
        <p:spPr>
          <a:xfrm>
            <a:off x="8731678" y="768317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7A16A20-EE05-B1B2-6B51-F28A9FAFE5AB}"/>
              </a:ext>
            </a:extLst>
          </p:cNvPr>
          <p:cNvSpPr/>
          <p:nvPr/>
        </p:nvSpPr>
        <p:spPr>
          <a:xfrm>
            <a:off x="8093246" y="3021366"/>
            <a:ext cx="1952797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4DE349F-DEAE-8973-0019-54FE5C57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2507522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your partner, open the file that corresponds to your pair room code. 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620F2F-809F-2694-BE74-DB74D1049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8924"/>
            <a:ext cx="5067557" cy="392327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234059-9603-6FFE-40F4-6800CD90A7A6}"/>
              </a:ext>
            </a:extLst>
          </p:cNvPr>
          <p:cNvSpPr/>
          <p:nvPr/>
        </p:nvSpPr>
        <p:spPr>
          <a:xfrm>
            <a:off x="6495105" y="3684512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AA626AE-40A1-CFEA-78C4-9156FF30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313188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this link: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tinyurl.com</a:t>
            </a: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/rbp-week1-exercise1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copy the code there into an R 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proceed with exercise 1</a:t>
            </a:r>
            <a:endParaRPr lang="en-CH" sz="2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BF1DA7E-F6AE-DB2E-CDDD-AF233A9C7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3" y="953678"/>
            <a:ext cx="4730382" cy="5574392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5665E15-E2F1-6AEB-207B-8CC2A14B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246796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929514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b="1" dirty="0">
                <a:solidFill>
                  <a:schemeClr val="tx1"/>
                </a:solidFill>
              </a:rPr>
              <a:t>1</a:t>
            </a:r>
            <a:r>
              <a:rPr lang="en" sz="3200" b="1" kern="0" dirty="0">
                <a:solidFill>
                  <a:schemeClr val="tx1"/>
                </a:solidFill>
              </a:rPr>
              <a:t>. 👋🏽 GRAPH Network Director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3. 👩🏽‍💻 Exercise 1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kern="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air programming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Present to whole-class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504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5" y="800184"/>
            <a:ext cx="11756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 description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question, there is some code with an error.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Either the code doesn't run, or it does something incorrectly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1st person in the pair should screenshare and answer questions 1 &amp;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 2nd person in the pair should screenshare and answer 3 &amp;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(If there are three people, you can do 1-1-2 or similar)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 person is screensharing, they are the "scribe"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person watching the scribe is the "reviewer".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Reviewer(s) should offer comments/help if/when the scribe is stuck or writes faulty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53670FB-7B51-95B3-4A60-81D532E854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7"/>
          <a:stretch/>
        </p:blipFill>
        <p:spPr>
          <a:xfrm>
            <a:off x="2038905" y="4299090"/>
            <a:ext cx="8550063" cy="2317295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77350567-1C43-DB96-0E8C-5812783F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416650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FEEB76-1A19-E5A4-FA58-C78D4DD82F92}"/>
              </a:ext>
            </a:extLst>
          </p:cNvPr>
          <p:cNvSpPr txBox="1"/>
          <p:nvPr/>
        </p:nvSpPr>
        <p:spPr>
          <a:xfrm>
            <a:off x="0" y="1067702"/>
            <a:ext cx="1198238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⏰</a:t>
            </a:r>
          </a:p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around 30 minutes, we will reconvene for a whole group check-in</a:t>
            </a:r>
          </a:p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you will upload your scripts to the TGC website</a:t>
            </a:r>
          </a:p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 for this are given on the next slides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840AADF-71F6-16E4-3886-2E978E05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2220485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EA72F2B-AA92-AC40-8D3F-1360811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US" dirty="0"/>
              <a:t>Steps for uploading script to TGC Website</a:t>
            </a:r>
            <a:endParaRPr lang="en-CH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5FDE90-F856-AAEF-D9CF-ED3779409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2096265"/>
            <a:ext cx="8778240" cy="4104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FE934-DB52-D5B1-3211-05C9593B5FB0}"/>
              </a:ext>
            </a:extLst>
          </p:cNvPr>
          <p:cNvSpPr txBox="1"/>
          <p:nvPr/>
        </p:nvSpPr>
        <p:spPr>
          <a:xfrm>
            <a:off x="435875" y="846212"/>
            <a:ext cx="92223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 the script from R</a:t>
            </a:r>
            <a:r>
              <a:rPr lang="en-GB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tudio Cloud</a:t>
            </a:r>
          </a:p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(If you’re not working on R</a:t>
            </a:r>
            <a:r>
              <a:rPr lang="en-GB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tudio Cloud, you can skip this step)</a:t>
            </a:r>
          </a:p>
        </p:txBody>
      </p:sp>
    </p:spTree>
    <p:extLst>
      <p:ext uri="{BB962C8B-B14F-4D97-AF65-F5344CB8AC3E}">
        <p14:creationId xmlns:p14="http://schemas.microsoft.com/office/powerpoint/2010/main" val="1907385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EA72F2B-AA92-AC40-8D3F-1360811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US" dirty="0"/>
              <a:t>Steps for uploading script to TGC Website</a:t>
            </a:r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FE934-DB52-D5B1-3211-05C9593B5FB0}"/>
              </a:ext>
            </a:extLst>
          </p:cNvPr>
          <p:cNvSpPr txBox="1"/>
          <p:nvPr/>
        </p:nvSpPr>
        <p:spPr>
          <a:xfrm>
            <a:off x="435875" y="846212"/>
            <a:ext cx="510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 the R script to a zip file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D0857B-5517-8476-CC1C-AEF939CE23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9"/>
          <a:stretch/>
        </p:blipFill>
        <p:spPr>
          <a:xfrm>
            <a:off x="6555066" y="3080404"/>
            <a:ext cx="4825507" cy="2273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4A3099-D524-2428-15B2-484299B85CBB}"/>
              </a:ext>
            </a:extLst>
          </p:cNvPr>
          <p:cNvSpPr txBox="1"/>
          <p:nvPr/>
        </p:nvSpPr>
        <p:spPr>
          <a:xfrm>
            <a:off x="7730914" y="2404169"/>
            <a:ext cx="2705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Compressing on macOS:</a:t>
            </a:r>
          </a:p>
        </p:txBody>
      </p:sp>
      <p:pic>
        <p:nvPicPr>
          <p:cNvPr id="10" name="Picture 9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8EBEDDC-EF9E-543F-E069-2CC3B09E0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7" y="2858154"/>
            <a:ext cx="5702300" cy="2717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A51A0C-1015-D92A-3BF5-3E374DF8548D}"/>
              </a:ext>
            </a:extLst>
          </p:cNvPr>
          <p:cNvSpPr txBox="1"/>
          <p:nvPr/>
        </p:nvSpPr>
        <p:spPr>
          <a:xfrm>
            <a:off x="1513092" y="2404169"/>
            <a:ext cx="2951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Compressing on Windows: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7C0B84-2B39-9A9C-3276-40D13BFDCD85}"/>
              </a:ext>
            </a:extLst>
          </p:cNvPr>
          <p:cNvCxnSpPr>
            <a:cxnSpLocks/>
          </p:cNvCxnSpPr>
          <p:nvPr/>
        </p:nvCxnSpPr>
        <p:spPr>
          <a:xfrm flipV="1">
            <a:off x="6342485" y="1622897"/>
            <a:ext cx="0" cy="4789333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345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EA72F2B-AA92-AC40-8D3F-1360811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US" dirty="0"/>
              <a:t>Steps for uploading script to TGC Website</a:t>
            </a:r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FE934-DB52-D5B1-3211-05C9593B5FB0}"/>
              </a:ext>
            </a:extLst>
          </p:cNvPr>
          <p:cNvSpPr txBox="1"/>
          <p:nvPr/>
        </p:nvSpPr>
        <p:spPr>
          <a:xfrm>
            <a:off x="435875" y="846212"/>
            <a:ext cx="4482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 zip file to Workshop 1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A5D8AD-FFDB-4EF8-EA63-40B9D7CC5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7" y="1674501"/>
            <a:ext cx="6141350" cy="4132746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4FFB98-8711-8BEE-0E5F-8869AD3895FB}"/>
              </a:ext>
            </a:extLst>
          </p:cNvPr>
          <p:cNvSpPr/>
          <p:nvPr/>
        </p:nvSpPr>
        <p:spPr>
          <a:xfrm>
            <a:off x="517525" y="4686300"/>
            <a:ext cx="4777740" cy="788670"/>
          </a:xfrm>
          <a:prstGeom prst="roundRect">
            <a:avLst/>
          </a:prstGeom>
          <a:noFill/>
          <a:ln w="5715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8D44C5-0AEF-4CE7-F88D-9852AD9996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30"/>
          <a:stretch/>
        </p:blipFill>
        <p:spPr>
          <a:xfrm>
            <a:off x="6658875" y="1674501"/>
            <a:ext cx="4777740" cy="3851377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ACF1C51-C06B-5BE5-0C5D-1A071FD38A85}"/>
              </a:ext>
            </a:extLst>
          </p:cNvPr>
          <p:cNvSpPr/>
          <p:nvPr/>
        </p:nvSpPr>
        <p:spPr>
          <a:xfrm>
            <a:off x="6707265" y="4394829"/>
            <a:ext cx="1932427" cy="788670"/>
          </a:xfrm>
          <a:prstGeom prst="roundRect">
            <a:avLst/>
          </a:prstGeom>
          <a:noFill/>
          <a:ln w="5715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80BE68-AE9E-C491-EC3F-51FEF5569BEE}"/>
              </a:ext>
            </a:extLst>
          </p:cNvPr>
          <p:cNvSpPr txBox="1"/>
          <p:nvPr/>
        </p:nvSpPr>
        <p:spPr>
          <a:xfrm>
            <a:off x="258133" y="4204389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32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999A5-4561-ADF8-3E8C-EB76D48E0B57}"/>
              </a:ext>
            </a:extLst>
          </p:cNvPr>
          <p:cNvSpPr txBox="1"/>
          <p:nvPr/>
        </p:nvSpPr>
        <p:spPr>
          <a:xfrm>
            <a:off x="6632070" y="3912001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32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631060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929514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. 👋🏽 GRAPH Network director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3. 👩🏽‍💻 Exercise 1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kern="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air programming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b="1" kern="0" dirty="0">
                <a:solidFill>
                  <a:schemeClr val="tx1"/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b="1" kern="0" dirty="0">
                <a:solidFill>
                  <a:schemeClr val="tx1"/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b="1" kern="0" dirty="0">
                <a:solidFill>
                  <a:schemeClr val="tx1"/>
                </a:solidFill>
              </a:rPr>
              <a:t>Present to whole-class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594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-101631"/>
            <a:ext cx="11236450" cy="978729"/>
          </a:xfrm>
        </p:spPr>
        <p:txBody>
          <a:bodyPr/>
          <a:lstStyle/>
          <a:p>
            <a:r>
              <a:rPr lang="en-CH" dirty="0"/>
              <a:t>Discussion exercises: preview of data wrangling and data viz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032EF-D215-7B6D-867A-94E15D1871F4}"/>
              </a:ext>
            </a:extLst>
          </p:cNvPr>
          <p:cNvSpPr txBox="1"/>
          <p:nvPr/>
        </p:nvSpPr>
        <p:spPr>
          <a:xfrm>
            <a:off x="435875" y="983013"/>
            <a:ext cx="108829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back to your pair rooms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the following link to view the assignment. </a:t>
            </a:r>
            <a:r>
              <a:rPr lang="en-GB" sz="32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rpubs.com</a:t>
            </a:r>
            <a:r>
              <a:rPr lang="en-GB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/the-graph-courses/954551</a:t>
            </a:r>
            <a:endParaRPr lang="en-CH" sz="32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discuss them in your pairs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we’ll reunite as a whole class to discuss</a:t>
            </a:r>
          </a:p>
        </p:txBody>
      </p:sp>
    </p:spTree>
    <p:extLst>
      <p:ext uri="{BB962C8B-B14F-4D97-AF65-F5344CB8AC3E}">
        <p14:creationId xmlns:p14="http://schemas.microsoft.com/office/powerpoint/2010/main" val="260335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B2946-E2BA-411A-8184-43C83F9D8DDD}"/>
              </a:ext>
            </a:extLst>
          </p:cNvPr>
          <p:cNvSpPr txBox="1"/>
          <p:nvPr/>
        </p:nvSpPr>
        <p:spPr>
          <a:xfrm>
            <a:off x="6434044" y="1118390"/>
            <a:ext cx="522455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Make it horizontal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Sort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Remove underscore from y axis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National and regional should not be on the same axis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Most of the chart is empty space! This is a waste.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Numbers and text are too small relative to plot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Title should be more descriptive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Region axis should have a label</a:t>
            </a:r>
          </a:p>
        </p:txBody>
      </p:sp>
      <p:pic>
        <p:nvPicPr>
          <p:cNvPr id="11" name="Picture 1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30B560B-9B38-B11A-014A-2A09C814A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8" y="1832960"/>
            <a:ext cx="6096001" cy="340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54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B2946-E2BA-411A-8184-43C83F9D8DDD}"/>
              </a:ext>
            </a:extLst>
          </p:cNvPr>
          <p:cNvSpPr txBox="1"/>
          <p:nvPr/>
        </p:nvSpPr>
        <p:spPr>
          <a:xfrm>
            <a:off x="6434044" y="1118390"/>
            <a:ext cx="522455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This is not how mean &amp; SD data should be presented. Need error bars instead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There is enough space to put the whole TGC abbreviation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Gradient bar </a:t>
            </a:r>
            <a:r>
              <a:rPr lang="en-GB" sz="2800" dirty="0" err="1"/>
              <a:t>colors</a:t>
            </a:r>
            <a:r>
              <a:rPr lang="en-GB" sz="2800" dirty="0"/>
              <a:t> are not useful here. 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3BB13085-A5CE-CF8E-EBED-74FAED6F1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6" y="2038902"/>
            <a:ext cx="5352677" cy="27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26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B2946-E2BA-411A-8184-43C83F9D8DDD}"/>
              </a:ext>
            </a:extLst>
          </p:cNvPr>
          <p:cNvSpPr txBox="1"/>
          <p:nvPr/>
        </p:nvSpPr>
        <p:spPr>
          <a:xfrm>
            <a:off x="7377327" y="1632513"/>
            <a:ext cx="47137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Why is it </a:t>
            </a:r>
            <a:r>
              <a:rPr lang="en-GB" sz="2800" dirty="0" err="1"/>
              <a:t>multicolored</a:t>
            </a:r>
            <a:r>
              <a:rPr lang="en-GB" sz="28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Too much white space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B5442DB-1A83-58DE-FB7D-AAC5701039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1" r="12582"/>
          <a:stretch/>
        </p:blipFill>
        <p:spPr>
          <a:xfrm>
            <a:off x="317118" y="1632513"/>
            <a:ext cx="6794500" cy="34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4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635154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Study hall sessions have been fixed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Optional study hall sessions three times a week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Wednesday 3 to 5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Thursday 6 to 8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Sunday 5 to 7 pm UTC+2</a:t>
            </a:r>
          </a:p>
        </p:txBody>
      </p:sp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FCBCD72-B3AD-B682-4F98-D2FF5986BD1A}"/>
              </a:ext>
            </a:extLst>
          </p:cNvPr>
          <p:cNvGrpSpPr/>
          <p:nvPr/>
        </p:nvGrpSpPr>
        <p:grpSpPr>
          <a:xfrm>
            <a:off x="5837085" y="2517987"/>
            <a:ext cx="5562648" cy="2373932"/>
            <a:chOff x="572235" y="1606512"/>
            <a:chExt cx="1782501" cy="1359711"/>
          </a:xfrm>
          <a:solidFill>
            <a:srgbClr val="E2F0FD"/>
          </a:solidFill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AF89544-13F5-CDA8-335D-7FDC8D227456}"/>
                </a:ext>
              </a:extLst>
            </p:cNvPr>
            <p:cNvSpPr/>
            <p:nvPr/>
          </p:nvSpPr>
          <p:spPr>
            <a:xfrm>
              <a:off x="572235" y="1606512"/>
              <a:ext cx="1782499" cy="239942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B9BDDCD-2E79-F391-31B5-02660C9E4249}"/>
                </a:ext>
              </a:extLst>
            </p:cNvPr>
            <p:cNvSpPr/>
            <p:nvPr/>
          </p:nvSpPr>
          <p:spPr>
            <a:xfrm>
              <a:off x="572236" y="1715494"/>
              <a:ext cx="1782500" cy="1250729"/>
            </a:xfrm>
            <a:prstGeom prst="roundRect">
              <a:avLst>
                <a:gd name="adj" fmla="val 11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2087EB-6A24-B385-F7E8-7F66E2F626F3}"/>
              </a:ext>
            </a:extLst>
          </p:cNvPr>
          <p:cNvGrpSpPr/>
          <p:nvPr/>
        </p:nvGrpSpPr>
        <p:grpSpPr>
          <a:xfrm>
            <a:off x="3319523" y="2517663"/>
            <a:ext cx="2553131" cy="2373932"/>
            <a:chOff x="572235" y="1606512"/>
            <a:chExt cx="1782501" cy="1359711"/>
          </a:xfrm>
          <a:solidFill>
            <a:srgbClr val="F6E4C6"/>
          </a:solidFill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4848718-AAA5-0946-07FC-9946F80F5BD1}"/>
                </a:ext>
              </a:extLst>
            </p:cNvPr>
            <p:cNvSpPr/>
            <p:nvPr/>
          </p:nvSpPr>
          <p:spPr>
            <a:xfrm>
              <a:off x="572235" y="1606512"/>
              <a:ext cx="1782499" cy="239942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74E1A0B-4640-9995-3C4F-3B11C6E26117}"/>
                </a:ext>
              </a:extLst>
            </p:cNvPr>
            <p:cNvSpPr/>
            <p:nvPr/>
          </p:nvSpPr>
          <p:spPr>
            <a:xfrm>
              <a:off x="572236" y="1715494"/>
              <a:ext cx="1782500" cy="1250729"/>
            </a:xfrm>
            <a:prstGeom prst="roundRect">
              <a:avLst>
                <a:gd name="adj" fmla="val 11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73DCB2-D9CB-DB54-6F71-A9871D49CF91}"/>
              </a:ext>
            </a:extLst>
          </p:cNvPr>
          <p:cNvGrpSpPr/>
          <p:nvPr/>
        </p:nvGrpSpPr>
        <p:grpSpPr>
          <a:xfrm>
            <a:off x="945159" y="2520390"/>
            <a:ext cx="2376668" cy="2382495"/>
            <a:chOff x="572235" y="1606512"/>
            <a:chExt cx="1782501" cy="1359711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87D5239-E787-BDA5-BA08-6A695A96CACD}"/>
                </a:ext>
              </a:extLst>
            </p:cNvPr>
            <p:cNvSpPr/>
            <p:nvPr/>
          </p:nvSpPr>
          <p:spPr>
            <a:xfrm>
              <a:off x="572235" y="1606512"/>
              <a:ext cx="1782499" cy="239942"/>
            </a:xfrm>
            <a:prstGeom prst="roundRect">
              <a:avLst>
                <a:gd name="adj" fmla="val 0"/>
              </a:avLst>
            </a:prstGeom>
            <a:solidFill>
              <a:srgbClr val="DAE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32F7090-E7BB-511B-1004-4AE15D4070D3}"/>
                </a:ext>
              </a:extLst>
            </p:cNvPr>
            <p:cNvSpPr/>
            <p:nvPr/>
          </p:nvSpPr>
          <p:spPr>
            <a:xfrm>
              <a:off x="572236" y="1715494"/>
              <a:ext cx="1782500" cy="1250729"/>
            </a:xfrm>
            <a:prstGeom prst="roundRect">
              <a:avLst>
                <a:gd name="adj" fmla="val 11559"/>
              </a:avLst>
            </a:prstGeom>
            <a:solidFill>
              <a:srgbClr val="D9E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9275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 for Busy People, Timeline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75C7C6-740F-FA14-0998-96DF61F4C9BD}"/>
              </a:ext>
            </a:extLst>
          </p:cNvPr>
          <p:cNvSpPr/>
          <p:nvPr/>
        </p:nvSpPr>
        <p:spPr>
          <a:xfrm>
            <a:off x="945161" y="2243348"/>
            <a:ext cx="2376667" cy="277048"/>
          </a:xfrm>
          <a:prstGeom prst="rect">
            <a:avLst/>
          </a:prstGeom>
          <a:solidFill>
            <a:srgbClr val="9BC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Lato" panose="020F0502020204030203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8BDFC1-3451-1ECE-F332-BB4740F55FB7}"/>
              </a:ext>
            </a:extLst>
          </p:cNvPr>
          <p:cNvSpPr/>
          <p:nvPr/>
        </p:nvSpPr>
        <p:spPr>
          <a:xfrm flipV="1">
            <a:off x="3321827" y="2244386"/>
            <a:ext cx="2555196" cy="276007"/>
          </a:xfrm>
          <a:prstGeom prst="rect">
            <a:avLst/>
          </a:prstGeom>
          <a:solidFill>
            <a:srgbClr val="F2A44B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13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81515-2BF2-4ED6-372D-0E72884D4D37}"/>
              </a:ext>
            </a:extLst>
          </p:cNvPr>
          <p:cNvSpPr txBox="1"/>
          <p:nvPr/>
        </p:nvSpPr>
        <p:spPr>
          <a:xfrm>
            <a:off x="1240607" y="2631553"/>
            <a:ext cx="153266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133" b="1" dirty="0">
                <a:latin typeface="Calibri" panose="020F0502020204030204" pitchFamily="34" charset="0"/>
                <a:cs typeface="Calibri" panose="020F0502020204030204" pitchFamily="34" charset="0"/>
              </a:rPr>
              <a:t>Onboarding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2A361-2E07-A6DA-A85B-6D31A9D89853}"/>
              </a:ext>
            </a:extLst>
          </p:cNvPr>
          <p:cNvSpPr txBox="1"/>
          <p:nvPr/>
        </p:nvSpPr>
        <p:spPr>
          <a:xfrm>
            <a:off x="3428624" y="2631554"/>
            <a:ext cx="222984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133" b="1" dirty="0">
                <a:latin typeface="Calibri" panose="020F0502020204030204" pitchFamily="34" charset="0"/>
                <a:cs typeface="Calibri" panose="020F0502020204030204" pitchFamily="34" charset="0"/>
              </a:rPr>
              <a:t>Opening week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1804CD-7463-BF18-4690-0591042A649B}"/>
              </a:ext>
            </a:extLst>
          </p:cNvPr>
          <p:cNvGrpSpPr/>
          <p:nvPr/>
        </p:nvGrpSpPr>
        <p:grpSpPr>
          <a:xfrm>
            <a:off x="1106343" y="1570884"/>
            <a:ext cx="2065735" cy="647048"/>
            <a:chOff x="829757" y="1178162"/>
            <a:chExt cx="1549301" cy="4852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566EEB-BE00-14F7-8341-B6A80BEBE00D}"/>
                </a:ext>
              </a:extLst>
            </p:cNvPr>
            <p:cNvSpPr txBox="1"/>
            <p:nvPr/>
          </p:nvSpPr>
          <p:spPr>
            <a:xfrm>
              <a:off x="829757" y="1409532"/>
              <a:ext cx="15493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 starting Sep 26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D69E87-1EEE-E603-217B-F5F91ADB9BAD}"/>
                </a:ext>
              </a:extLst>
            </p:cNvPr>
            <p:cNvSpPr txBox="1"/>
            <p:nvPr/>
          </p:nvSpPr>
          <p:spPr>
            <a:xfrm>
              <a:off x="1210982" y="1178162"/>
              <a:ext cx="773192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2133" b="1" dirty="0">
                  <a:latin typeface="Calibri" panose="020F0502020204030204" pitchFamily="34" charset="0"/>
                  <a:cs typeface="Calibri" panose="020F0502020204030204" pitchFamily="34" charset="0"/>
                </a:rPr>
                <a:t>Week 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64FDCA-70AD-CCE6-74F4-277A10F65A2A}"/>
              </a:ext>
            </a:extLst>
          </p:cNvPr>
          <p:cNvGrpSpPr/>
          <p:nvPr/>
        </p:nvGrpSpPr>
        <p:grpSpPr>
          <a:xfrm>
            <a:off x="3539609" y="1551508"/>
            <a:ext cx="1911984" cy="651903"/>
            <a:chOff x="2654707" y="1163630"/>
            <a:chExt cx="1433988" cy="4889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AA9AD4-7FC8-8670-8F02-A75FD51E551C}"/>
                </a:ext>
              </a:extLst>
            </p:cNvPr>
            <p:cNvSpPr txBox="1"/>
            <p:nvPr/>
          </p:nvSpPr>
          <p:spPr>
            <a:xfrm>
              <a:off x="2654707" y="1398641"/>
              <a:ext cx="14339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 starting O</a:t>
              </a:r>
              <a:r>
                <a:rPr lang="en-GB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 3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2581EC-E1EE-FD4A-7956-71BE1A8EBC33}"/>
                </a:ext>
              </a:extLst>
            </p:cNvPr>
            <p:cNvSpPr txBox="1"/>
            <p:nvPr/>
          </p:nvSpPr>
          <p:spPr>
            <a:xfrm>
              <a:off x="2982612" y="1163630"/>
              <a:ext cx="773192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2133" b="1" dirty="0">
                  <a:latin typeface="Calibri" panose="020F0502020204030204" pitchFamily="34" charset="0"/>
                  <a:cs typeface="Calibri" panose="020F0502020204030204" pitchFamily="34" charset="0"/>
                </a:rPr>
                <a:t>Week 2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A58A6-BED4-38E1-8A58-DCC303DF3ECC}"/>
              </a:ext>
            </a:extLst>
          </p:cNvPr>
          <p:cNvSpPr/>
          <p:nvPr/>
        </p:nvSpPr>
        <p:spPr>
          <a:xfrm flipV="1">
            <a:off x="5877023" y="2239541"/>
            <a:ext cx="5522709" cy="280849"/>
          </a:xfrm>
          <a:prstGeom prst="rect">
            <a:avLst/>
          </a:prstGeom>
          <a:solidFill>
            <a:srgbClr val="9DC3E6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133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F5B985-8ADF-8C10-EBDB-56ABEEEF29F6}"/>
              </a:ext>
            </a:extLst>
          </p:cNvPr>
          <p:cNvGrpSpPr/>
          <p:nvPr/>
        </p:nvGrpSpPr>
        <p:grpSpPr>
          <a:xfrm>
            <a:off x="6277540" y="1544469"/>
            <a:ext cx="5122192" cy="673463"/>
            <a:chOff x="4708155" y="1158351"/>
            <a:chExt cx="3841644" cy="5050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C1B031-0056-40E1-4C38-556F3E818EB0}"/>
                </a:ext>
              </a:extLst>
            </p:cNvPr>
            <p:cNvSpPr txBox="1"/>
            <p:nvPr/>
          </p:nvSpPr>
          <p:spPr>
            <a:xfrm>
              <a:off x="5649688" y="1158351"/>
              <a:ext cx="1333346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2133" b="1" dirty="0">
                  <a:latin typeface="Calibri" panose="020F0502020204030204" pitchFamily="34" charset="0"/>
                  <a:cs typeface="Calibri" panose="020F0502020204030204" pitchFamily="34" charset="0"/>
                </a:rPr>
                <a:t>Weeks 3 to 12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5CD077-C646-50AD-6519-218521C940AB}"/>
                </a:ext>
              </a:extLst>
            </p:cNvPr>
            <p:cNvSpPr txBox="1"/>
            <p:nvPr/>
          </p:nvSpPr>
          <p:spPr>
            <a:xfrm>
              <a:off x="4708155" y="1409532"/>
              <a:ext cx="38416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 starting Oct 11 to week starting Dec 12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EDB1785-48D6-7C7D-89A8-0C456D889389}"/>
              </a:ext>
            </a:extLst>
          </p:cNvPr>
          <p:cNvSpPr txBox="1"/>
          <p:nvPr/>
        </p:nvSpPr>
        <p:spPr>
          <a:xfrm>
            <a:off x="7422780" y="2604820"/>
            <a:ext cx="255313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133" b="1" dirty="0">
                <a:latin typeface="Calibri" panose="020F0502020204030204" pitchFamily="34" charset="0"/>
                <a:cs typeface="Calibri" panose="020F0502020204030204" pitchFamily="34" charset="0"/>
              </a:rPr>
              <a:t>Regular program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BFB582-CB99-64EA-B8C8-475977902518}"/>
              </a:ext>
            </a:extLst>
          </p:cNvPr>
          <p:cNvSpPr txBox="1"/>
          <p:nvPr/>
        </p:nvSpPr>
        <p:spPr>
          <a:xfrm>
            <a:off x="5972137" y="3056224"/>
            <a:ext cx="53179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First live session Tuesday, Oct 11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Lessons released a week before workshop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9518D-699F-203B-94E5-7C61F74CE5CD}"/>
              </a:ext>
            </a:extLst>
          </p:cNvPr>
          <p:cNvSpPr txBox="1"/>
          <p:nvPr/>
        </p:nvSpPr>
        <p:spPr>
          <a:xfrm>
            <a:off x="1106343" y="3044129"/>
            <a:ext cx="20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Get acquainted with tools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7F18F9-356B-DC81-8D20-D5BC2B419ED3}"/>
              </a:ext>
            </a:extLst>
          </p:cNvPr>
          <p:cNvSpPr txBox="1"/>
          <p:nvPr/>
        </p:nvSpPr>
        <p:spPr>
          <a:xfrm>
            <a:off x="3428625" y="3082959"/>
            <a:ext cx="2465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Open for enrollment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One week to do some prerequisite lessons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47B16-13EA-6A4A-D85F-DD4794B038AE}"/>
              </a:ext>
            </a:extLst>
          </p:cNvPr>
          <p:cNvSpPr txBox="1"/>
          <p:nvPr/>
        </p:nvSpPr>
        <p:spPr>
          <a:xfrm>
            <a:off x="5972137" y="5011239"/>
            <a:ext cx="178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22148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9" grpId="0"/>
      <p:bldP spid="21" grpId="0" build="p"/>
      <p:bldP spid="22" grpId="0"/>
      <p:bldP spid="2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94571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 for Busy People, Modules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A58A6-BED4-38E1-8A58-DCC303DF3ECC}"/>
              </a:ext>
            </a:extLst>
          </p:cNvPr>
          <p:cNvSpPr/>
          <p:nvPr/>
        </p:nvSpPr>
        <p:spPr>
          <a:xfrm flipV="1">
            <a:off x="512590" y="1588040"/>
            <a:ext cx="3442377" cy="363603"/>
          </a:xfrm>
          <a:prstGeom prst="rect">
            <a:avLst/>
          </a:prstGeom>
          <a:solidFill>
            <a:srgbClr val="9DC3E6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1B031-0056-40E1-4C38-556F3E818EB0}"/>
              </a:ext>
            </a:extLst>
          </p:cNvPr>
          <p:cNvSpPr txBox="1"/>
          <p:nvPr/>
        </p:nvSpPr>
        <p:spPr>
          <a:xfrm>
            <a:off x="4230351" y="805394"/>
            <a:ext cx="3106011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3733" b="1" dirty="0">
                <a:latin typeface="Calibri" panose="020F0502020204030204" pitchFamily="34" charset="0"/>
                <a:cs typeface="Calibri" panose="020F0502020204030204" pitchFamily="34" charset="0"/>
              </a:rPr>
              <a:t>Weeks 3 to 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9C2F9-24E9-B299-E2C3-67A20C32FBC5}"/>
              </a:ext>
            </a:extLst>
          </p:cNvPr>
          <p:cNvSpPr/>
          <p:nvPr/>
        </p:nvSpPr>
        <p:spPr>
          <a:xfrm flipV="1">
            <a:off x="3954967" y="1588040"/>
            <a:ext cx="3501848" cy="363603"/>
          </a:xfrm>
          <a:prstGeom prst="rect">
            <a:avLst/>
          </a:prstGeom>
          <a:solidFill>
            <a:srgbClr val="90B4D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8A120B-5FDA-0295-A13A-64097249607B}"/>
              </a:ext>
            </a:extLst>
          </p:cNvPr>
          <p:cNvSpPr/>
          <p:nvPr/>
        </p:nvSpPr>
        <p:spPr>
          <a:xfrm flipV="1">
            <a:off x="7456814" y="1588040"/>
            <a:ext cx="3887695" cy="363603"/>
          </a:xfrm>
          <a:prstGeom prst="rect">
            <a:avLst/>
          </a:prstGeom>
          <a:solidFill>
            <a:srgbClr val="88AAC9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36A58C-6074-CB5F-2BAA-456A21D18CE6}"/>
              </a:ext>
            </a:extLst>
          </p:cNvPr>
          <p:cNvGrpSpPr/>
          <p:nvPr/>
        </p:nvGrpSpPr>
        <p:grpSpPr>
          <a:xfrm>
            <a:off x="635535" y="2210770"/>
            <a:ext cx="2959983" cy="1851775"/>
            <a:chOff x="688524" y="1564221"/>
            <a:chExt cx="2270173" cy="13888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08927A-41FA-AC8B-704A-4FB379BE1823}"/>
                </a:ext>
              </a:extLst>
            </p:cNvPr>
            <p:cNvSpPr txBox="1"/>
            <p:nvPr/>
          </p:nvSpPr>
          <p:spPr>
            <a:xfrm>
              <a:off x="688524" y="1564221"/>
              <a:ext cx="2265743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88AAC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 foundations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A7298C-ED0A-3694-F646-A3637497AFD9}"/>
                </a:ext>
              </a:extLst>
            </p:cNvPr>
            <p:cNvSpPr txBox="1"/>
            <p:nvPr/>
          </p:nvSpPr>
          <p:spPr>
            <a:xfrm>
              <a:off x="771263" y="2052805"/>
              <a:ext cx="2187434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Get acquainted with R, R</a:t>
              </a:r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tudio &amp; Rmarkdown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025EF7-1798-ECAB-DE00-0DBC1F311D3E}"/>
              </a:ext>
            </a:extLst>
          </p:cNvPr>
          <p:cNvGrpSpPr/>
          <p:nvPr/>
        </p:nvGrpSpPr>
        <p:grpSpPr>
          <a:xfrm>
            <a:off x="4109899" y="2192214"/>
            <a:ext cx="3346915" cy="2185213"/>
            <a:chOff x="3252932" y="1591140"/>
            <a:chExt cx="2566932" cy="16389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FB1CF3-6BB7-BD3B-BDEC-B806A1AECAC3}"/>
                </a:ext>
              </a:extLst>
            </p:cNvPr>
            <p:cNvSpPr txBox="1"/>
            <p:nvPr/>
          </p:nvSpPr>
          <p:spPr>
            <a:xfrm>
              <a:off x="3252932" y="1591140"/>
              <a:ext cx="2437912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93AAB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wrangling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E7CC19-05DA-5692-80BE-23EB48A90765}"/>
                </a:ext>
              </a:extLst>
            </p:cNvPr>
            <p:cNvSpPr txBox="1"/>
            <p:nvPr/>
          </p:nvSpPr>
          <p:spPr>
            <a:xfrm>
              <a:off x="3252932" y="2052805"/>
              <a:ext cx="2566932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clean, transform, filter and summarize data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dplyr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0A5A2B-7395-9865-26AD-8D12BDEA511B}"/>
              </a:ext>
            </a:extLst>
          </p:cNvPr>
          <p:cNvGrpSpPr/>
          <p:nvPr/>
        </p:nvGrpSpPr>
        <p:grpSpPr>
          <a:xfrm>
            <a:off x="7649007" y="2236437"/>
            <a:ext cx="3517083" cy="1815883"/>
            <a:chOff x="5985281" y="1633009"/>
            <a:chExt cx="2697443" cy="13619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D74F1A-9283-AB57-11D3-599B0CC7A5CD}"/>
                </a:ext>
              </a:extLst>
            </p:cNvPr>
            <p:cNvSpPr txBox="1"/>
            <p:nvPr/>
          </p:nvSpPr>
          <p:spPr>
            <a:xfrm>
              <a:off x="6605644" y="1633009"/>
              <a:ext cx="1348095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677B8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viz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95993C-853D-A671-7954-60ECEFDD2B70}"/>
                </a:ext>
              </a:extLst>
            </p:cNvPr>
            <p:cNvSpPr txBox="1"/>
            <p:nvPr/>
          </p:nvSpPr>
          <p:spPr>
            <a:xfrm>
              <a:off x="5985281" y="2094674"/>
              <a:ext cx="2697443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make complex, beautiful visualizations and reports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ggplot2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65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11514326" cy="4040080"/>
          </a:xfrm>
        </p:spPr>
        <p:txBody>
          <a:bodyPr/>
          <a:lstStyle/>
          <a:p>
            <a:r>
              <a:rPr lang="en-GB" sz="3200" dirty="0"/>
              <a:t>At the end of the course, you will receive a certificate if you have passed the course</a:t>
            </a:r>
          </a:p>
          <a:p>
            <a:r>
              <a:rPr lang="en-GB" sz="3200" dirty="0"/>
              <a:t>The final grade will be a combination of</a:t>
            </a:r>
          </a:p>
          <a:p>
            <a:pPr lvl="1"/>
            <a:r>
              <a:rPr lang="en-GB" dirty="0"/>
              <a:t>Completion of self-learning material on the website (25%)</a:t>
            </a:r>
          </a:p>
          <a:p>
            <a:pPr lvl="1"/>
            <a:r>
              <a:rPr lang="en-GB" dirty="0"/>
              <a:t>Attendance (10%). We will be lenient</a:t>
            </a:r>
          </a:p>
          <a:p>
            <a:pPr lvl="1"/>
            <a:r>
              <a:rPr lang="en-GB" dirty="0"/>
              <a:t>Graded materials from the workshop (25%)</a:t>
            </a:r>
          </a:p>
          <a:p>
            <a:pPr lvl="1"/>
            <a:r>
              <a:rPr lang="en-GB" dirty="0"/>
              <a:t>Final project (40%)</a:t>
            </a:r>
            <a:endParaRPr lang="en-GB" sz="3200" dirty="0"/>
          </a:p>
          <a:p>
            <a:r>
              <a:rPr lang="en-GB" dirty="0"/>
              <a:t>To pass the course, your overall grade will need to be above 70% across all of these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Grading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80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5738385" cy="3967240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/>
              <a:t>Pair work: </a:t>
            </a:r>
            <a:r>
              <a:rPr lang="en-GB" dirty="0"/>
              <a:t>work with one other person in a pair room. </a:t>
            </a:r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sz="2800" dirty="0"/>
              <a:t>an’t find a partner? Zoom out and look again. </a:t>
            </a:r>
          </a:p>
          <a:p>
            <a:pPr marL="0" indent="0">
              <a:buNone/>
            </a:pPr>
            <a:r>
              <a:rPr lang="en-GB" dirty="0"/>
              <a:t>If no success, j</a:t>
            </a:r>
            <a:r>
              <a:rPr lang="en-GB" sz="2800" dirty="0"/>
              <a:t>oin an existing pair to make a trio.</a:t>
            </a:r>
          </a:p>
          <a:p>
            <a:pPr marL="0" indent="0">
              <a:buNone/>
            </a:pPr>
            <a:r>
              <a:rPr lang="en-GB" sz="2800" dirty="0"/>
              <a:t>Sometimes pairs wil</a:t>
            </a:r>
            <a:r>
              <a:rPr lang="en-GB" dirty="0"/>
              <a:t>l be pre-assigned; sometimes you get to choose. Today you can pair yourselves.</a:t>
            </a:r>
            <a:endParaRPr lang="en-GB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-101631"/>
            <a:ext cx="6401734" cy="978729"/>
          </a:xfrm>
        </p:spPr>
        <p:txBody>
          <a:bodyPr/>
          <a:lstStyle/>
          <a:p>
            <a:r>
              <a:rPr lang="en-CH" dirty="0"/>
              <a:t>Classroom arrangement: pair rooms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2AADCDC-88CC-1063-DF68-6FEB3E12B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98" y="387733"/>
            <a:ext cx="2755611" cy="5254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FF2C8-6AD0-F111-F7F8-C9E38D23064A}"/>
              </a:ext>
            </a:extLst>
          </p:cNvPr>
          <p:cNvSpPr txBox="1"/>
          <p:nvPr/>
        </p:nvSpPr>
        <p:spPr>
          <a:xfrm>
            <a:off x="6096000" y="3670852"/>
            <a:ext cx="2105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CH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 rooms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0F03F7-69E5-CE7D-ADA7-44922954651A}"/>
              </a:ext>
            </a:extLst>
          </p:cNvPr>
          <p:cNvGrpSpPr/>
          <p:nvPr/>
        </p:nvGrpSpPr>
        <p:grpSpPr>
          <a:xfrm>
            <a:off x="8201593" y="3932462"/>
            <a:ext cx="2082094" cy="692547"/>
            <a:chOff x="8201593" y="3932462"/>
            <a:chExt cx="2082094" cy="69254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BCD35E5-43A5-71EE-0359-4977BA905BF5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201593" y="3932462"/>
              <a:ext cx="505085" cy="692547"/>
            </a:xfrm>
            <a:prstGeom prst="straightConnector1">
              <a:avLst/>
            </a:prstGeom>
            <a:ln w="76200">
              <a:solidFill>
                <a:srgbClr val="D778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3875EC-6550-0927-C3F2-C6B1B05E288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201593" y="3932462"/>
              <a:ext cx="2082094" cy="415524"/>
            </a:xfrm>
            <a:prstGeom prst="straightConnector1">
              <a:avLst/>
            </a:prstGeom>
            <a:ln w="76200">
              <a:solidFill>
                <a:srgbClr val="D778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5D377C3-F186-0299-02C3-8A2B11474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3" y="4140224"/>
            <a:ext cx="502718" cy="586504"/>
          </a:xfrm>
          <a:prstGeom prst="rect">
            <a:avLst/>
          </a:prstGeom>
        </p:spPr>
      </p:pic>
      <p:pic>
        <p:nvPicPr>
          <p:cNvPr id="28" name="Picture 2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9D0CE14-8AA5-8C60-D29D-D8A12D746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079" y="4140224"/>
            <a:ext cx="502718" cy="586504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DC9EE53-C832-535C-6F8A-01EE8E87D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039" y="4193246"/>
            <a:ext cx="502718" cy="586504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A963350-FC66-6043-D6A1-E83F267A9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75" y="4193246"/>
            <a:ext cx="502718" cy="5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2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5738385" cy="2675604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Pod work: </a:t>
            </a:r>
            <a:r>
              <a:rPr lang="en-GB" dirty="0"/>
              <a:t>Join another pair in the pod room. 4 in a room.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Can’t find another pair to join? You can join an existing pod. Maximum of 6 people in a pod.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-101631"/>
            <a:ext cx="6441491" cy="978729"/>
          </a:xfrm>
        </p:spPr>
        <p:txBody>
          <a:bodyPr/>
          <a:lstStyle/>
          <a:p>
            <a:r>
              <a:rPr lang="en-CH" dirty="0"/>
              <a:t>Classroom arrangement: pod rooms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2AADCDC-88CC-1063-DF68-6FEB3E12B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98" y="387733"/>
            <a:ext cx="2755611" cy="52544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480FBA-3A77-8544-3D53-0E0FAFA01328}"/>
              </a:ext>
            </a:extLst>
          </p:cNvPr>
          <p:cNvSpPr txBox="1"/>
          <p:nvPr/>
        </p:nvSpPr>
        <p:spPr>
          <a:xfrm>
            <a:off x="5947114" y="1406820"/>
            <a:ext cx="2105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Pod/quartet room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E2B898-32D8-8466-AE11-30048A15ADFF}"/>
              </a:ext>
            </a:extLst>
          </p:cNvPr>
          <p:cNvCxnSpPr>
            <a:cxnSpLocks/>
          </p:cNvCxnSpPr>
          <p:nvPr/>
        </p:nvCxnSpPr>
        <p:spPr>
          <a:xfrm>
            <a:off x="7726017" y="1883874"/>
            <a:ext cx="2377666" cy="223164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5D377C3-F186-0299-02C3-8A2B11474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969" y="2433782"/>
            <a:ext cx="502718" cy="586504"/>
          </a:xfrm>
          <a:prstGeom prst="rect">
            <a:avLst/>
          </a:prstGeom>
        </p:spPr>
      </p:pic>
      <p:pic>
        <p:nvPicPr>
          <p:cNvPr id="28" name="Picture 2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9D0CE14-8AA5-8C60-D29D-D8A12D746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05" y="2433782"/>
            <a:ext cx="502718" cy="586504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DC9EE53-C832-535C-6F8A-01EE8E87D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277" y="1193076"/>
            <a:ext cx="502718" cy="586504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A963350-FC66-6043-D6A1-E83F267A9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13" y="1193076"/>
            <a:ext cx="502718" cy="5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8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9" y="1415418"/>
            <a:ext cx="5479242" cy="5267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D9CA96-E0A0-EBA5-1F9E-AB0E4CCAA17F}"/>
              </a:ext>
            </a:extLst>
          </p:cNvPr>
          <p:cNvSpPr txBox="1"/>
          <p:nvPr/>
        </p:nvSpPr>
        <p:spPr>
          <a:xfrm>
            <a:off x="4244081" y="823382"/>
            <a:ext cx="52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Conference desks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0957B-5649-5F70-4CD6-60C894662794}"/>
              </a:ext>
            </a:extLst>
          </p:cNvPr>
          <p:cNvCxnSpPr>
            <a:cxnSpLocks/>
          </p:cNvCxnSpPr>
          <p:nvPr/>
        </p:nvCxnSpPr>
        <p:spPr>
          <a:xfrm>
            <a:off x="1437910" y="1945897"/>
            <a:ext cx="2047412" cy="505755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7D21D4-8304-E12C-ECFF-22F57E02D26A}"/>
              </a:ext>
            </a:extLst>
          </p:cNvPr>
          <p:cNvCxnSpPr>
            <a:cxnSpLocks/>
          </p:cNvCxnSpPr>
          <p:nvPr/>
        </p:nvCxnSpPr>
        <p:spPr>
          <a:xfrm flipH="1">
            <a:off x="7897094" y="1726511"/>
            <a:ext cx="2111430" cy="608562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B35D5E-4931-645E-AE35-8F7E2DA0BC0D}"/>
              </a:ext>
            </a:extLst>
          </p:cNvPr>
          <p:cNvCxnSpPr>
            <a:cxnSpLocks/>
          </p:cNvCxnSpPr>
          <p:nvPr/>
        </p:nvCxnSpPr>
        <p:spPr>
          <a:xfrm flipV="1">
            <a:off x="1829987" y="3450169"/>
            <a:ext cx="1655335" cy="1293181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A500B3-0484-DE6C-B38F-16FF62E0CB66}"/>
              </a:ext>
            </a:extLst>
          </p:cNvPr>
          <p:cNvCxnSpPr>
            <a:cxnSpLocks/>
          </p:cNvCxnSpPr>
          <p:nvPr/>
        </p:nvCxnSpPr>
        <p:spPr>
          <a:xfrm flipH="1" flipV="1">
            <a:off x="7862587" y="3449298"/>
            <a:ext cx="1853344" cy="1359025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Classroom arrangement: quarter-class group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83A7340-921E-46F6-E3D1-92D62851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8" y="2017207"/>
            <a:ext cx="203087" cy="236935"/>
          </a:xfrm>
          <a:prstGeom prst="rect">
            <a:avLst/>
          </a:prstGeom>
        </p:spPr>
      </p:pic>
      <p:pic>
        <p:nvPicPr>
          <p:cNvPr id="25" name="Picture 2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4E5A21D-AC73-E588-F417-3A28BF88C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7" y="2088775"/>
            <a:ext cx="203087" cy="236935"/>
          </a:xfrm>
          <a:prstGeom prst="rect">
            <a:avLst/>
          </a:prstGeom>
        </p:spPr>
      </p:pic>
      <p:pic>
        <p:nvPicPr>
          <p:cNvPr id="26" name="Picture 2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35430B5-BBC0-AEF3-D388-A566F8F1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61" y="2424696"/>
            <a:ext cx="203087" cy="236935"/>
          </a:xfrm>
          <a:prstGeom prst="rect">
            <a:avLst/>
          </a:prstGeom>
        </p:spPr>
      </p:pic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F240DDE-0DEB-027F-A3D4-539EF4D3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71" y="2247046"/>
            <a:ext cx="203087" cy="236935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29F3CC1-7C36-9218-4DAD-58E8330F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51" y="2029817"/>
            <a:ext cx="203087" cy="236935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9F2B10D-0DDE-5DC1-7820-E7BEFDD3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31" y="2158403"/>
            <a:ext cx="203087" cy="236935"/>
          </a:xfrm>
          <a:prstGeom prst="rect">
            <a:avLst/>
          </a:prstGeom>
        </p:spPr>
      </p:pic>
      <p:pic>
        <p:nvPicPr>
          <p:cNvPr id="31" name="Picture 3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AF619B1-45D1-799D-E07F-34990F97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538" y="2298962"/>
            <a:ext cx="203087" cy="236935"/>
          </a:xfrm>
          <a:prstGeom prst="rect">
            <a:avLst/>
          </a:prstGeom>
        </p:spPr>
      </p:pic>
      <p:pic>
        <p:nvPicPr>
          <p:cNvPr id="32" name="Picture 3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730ABE-6EDE-B26D-494D-E04B0C5B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42" y="2424698"/>
            <a:ext cx="203087" cy="236935"/>
          </a:xfrm>
          <a:prstGeom prst="rect">
            <a:avLst/>
          </a:prstGeom>
        </p:spPr>
      </p:pic>
      <p:pic>
        <p:nvPicPr>
          <p:cNvPr id="33" name="Picture 3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A6786F-28EB-5F5C-188D-3B622561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14" y="2424697"/>
            <a:ext cx="203087" cy="236935"/>
          </a:xfrm>
          <a:prstGeom prst="rect">
            <a:avLst/>
          </a:prstGeom>
        </p:spPr>
      </p:pic>
      <p:pic>
        <p:nvPicPr>
          <p:cNvPr id="34" name="Picture 3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593DE6C-3F8C-8664-87F2-604AC68D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5" y="1796129"/>
            <a:ext cx="203087" cy="236935"/>
          </a:xfrm>
          <a:prstGeom prst="rect">
            <a:avLst/>
          </a:prstGeom>
        </p:spPr>
      </p:pic>
      <p:pic>
        <p:nvPicPr>
          <p:cNvPr id="35" name="Picture 3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42740AB-3026-37FA-CFD3-ABA5F6C4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66" y="1796131"/>
            <a:ext cx="203087" cy="236935"/>
          </a:xfrm>
          <a:prstGeom prst="rect">
            <a:avLst/>
          </a:prstGeom>
        </p:spPr>
      </p:pic>
      <p:pic>
        <p:nvPicPr>
          <p:cNvPr id="36" name="Picture 3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414C18-FBE6-698E-D863-CE7A6734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38" y="1796130"/>
            <a:ext cx="203087" cy="236935"/>
          </a:xfrm>
          <a:prstGeom prst="rect">
            <a:avLst/>
          </a:prstGeom>
        </p:spPr>
      </p:pic>
      <p:pic>
        <p:nvPicPr>
          <p:cNvPr id="37" name="Picture 3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6EE2AD6-0413-B74B-CBB6-CFF1F28FB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15" y="3318446"/>
            <a:ext cx="203087" cy="236935"/>
          </a:xfrm>
          <a:prstGeom prst="rect">
            <a:avLst/>
          </a:prstGeom>
        </p:spPr>
      </p:pic>
      <p:pic>
        <p:nvPicPr>
          <p:cNvPr id="38" name="Picture 3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3A7AFF0-4FF6-BA3D-F2A2-018B2F63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14" y="3390014"/>
            <a:ext cx="203087" cy="236935"/>
          </a:xfrm>
          <a:prstGeom prst="rect">
            <a:avLst/>
          </a:prstGeom>
        </p:spPr>
      </p:pic>
      <p:pic>
        <p:nvPicPr>
          <p:cNvPr id="39" name="Picture 3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645F52-C734-E173-BB5A-43771E85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88" y="3725935"/>
            <a:ext cx="203087" cy="236935"/>
          </a:xfrm>
          <a:prstGeom prst="rect">
            <a:avLst/>
          </a:prstGeom>
        </p:spPr>
      </p:pic>
      <p:pic>
        <p:nvPicPr>
          <p:cNvPr id="40" name="Picture 3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EC11D51-2C71-4487-A5BA-130494A23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898" y="3548285"/>
            <a:ext cx="203087" cy="236935"/>
          </a:xfrm>
          <a:prstGeom prst="rect">
            <a:avLst/>
          </a:prstGeom>
        </p:spPr>
      </p:pic>
      <p:pic>
        <p:nvPicPr>
          <p:cNvPr id="41" name="Picture 4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7C758C-79FC-DA12-2717-39595F6D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478" y="3331056"/>
            <a:ext cx="203087" cy="236935"/>
          </a:xfrm>
          <a:prstGeom prst="rect">
            <a:avLst/>
          </a:prstGeom>
        </p:spPr>
      </p:pic>
      <p:pic>
        <p:nvPicPr>
          <p:cNvPr id="42" name="Picture 4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99A3CA-7583-336A-7E61-6E2669A7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158" y="3459642"/>
            <a:ext cx="203087" cy="236935"/>
          </a:xfrm>
          <a:prstGeom prst="rect">
            <a:avLst/>
          </a:prstGeom>
        </p:spPr>
      </p:pic>
      <p:pic>
        <p:nvPicPr>
          <p:cNvPr id="43" name="Picture 4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6F5B71-85DF-C8A5-98A1-44D76E87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65" y="3600201"/>
            <a:ext cx="203087" cy="236935"/>
          </a:xfrm>
          <a:prstGeom prst="rect">
            <a:avLst/>
          </a:prstGeom>
        </p:spPr>
      </p:pic>
      <p:pic>
        <p:nvPicPr>
          <p:cNvPr id="44" name="Picture 4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4BB4464-9453-3D5A-56F1-5BBE7A09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69" y="3725937"/>
            <a:ext cx="203087" cy="236935"/>
          </a:xfrm>
          <a:prstGeom prst="rect">
            <a:avLst/>
          </a:prstGeom>
        </p:spPr>
      </p:pic>
      <p:pic>
        <p:nvPicPr>
          <p:cNvPr id="45" name="Picture 4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804E44-A757-06FC-08AC-54A546C1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41" y="3725936"/>
            <a:ext cx="203087" cy="236935"/>
          </a:xfrm>
          <a:prstGeom prst="rect">
            <a:avLst/>
          </a:prstGeom>
        </p:spPr>
      </p:pic>
      <p:pic>
        <p:nvPicPr>
          <p:cNvPr id="46" name="Picture 4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6C10B1E-A9DB-058B-0E1E-0F47647E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12" y="3097368"/>
            <a:ext cx="203087" cy="236935"/>
          </a:xfrm>
          <a:prstGeom prst="rect">
            <a:avLst/>
          </a:prstGeom>
        </p:spPr>
      </p:pic>
      <p:pic>
        <p:nvPicPr>
          <p:cNvPr id="47" name="Picture 4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D6C3C67-DD1C-725B-36A6-75D177AE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93" y="3097370"/>
            <a:ext cx="203087" cy="236935"/>
          </a:xfrm>
          <a:prstGeom prst="rect">
            <a:avLst/>
          </a:prstGeom>
        </p:spPr>
      </p:pic>
      <p:pic>
        <p:nvPicPr>
          <p:cNvPr id="48" name="Picture 4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EFC1C1E-83A0-38C6-1CA2-E2F04C73A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65" y="3097369"/>
            <a:ext cx="203087" cy="236935"/>
          </a:xfrm>
          <a:prstGeom prst="rect">
            <a:avLst/>
          </a:prstGeom>
        </p:spPr>
      </p:pic>
      <p:pic>
        <p:nvPicPr>
          <p:cNvPr id="49" name="Picture 4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24FDCC6-9A0B-CC30-E6C7-1C938A85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94" y="3318446"/>
            <a:ext cx="203087" cy="236935"/>
          </a:xfrm>
          <a:prstGeom prst="rect">
            <a:avLst/>
          </a:prstGeom>
        </p:spPr>
      </p:pic>
      <p:pic>
        <p:nvPicPr>
          <p:cNvPr id="50" name="Picture 4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AF2E810-714B-F1F7-88A2-BD001169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93" y="3390014"/>
            <a:ext cx="203087" cy="236935"/>
          </a:xfrm>
          <a:prstGeom prst="rect">
            <a:avLst/>
          </a:prstGeom>
        </p:spPr>
      </p:pic>
      <p:pic>
        <p:nvPicPr>
          <p:cNvPr id="51" name="Picture 5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7C7EB2-99E1-4E2B-0585-44F1C840B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367" y="3725935"/>
            <a:ext cx="203087" cy="236935"/>
          </a:xfrm>
          <a:prstGeom prst="rect">
            <a:avLst/>
          </a:prstGeom>
        </p:spPr>
      </p:pic>
      <p:pic>
        <p:nvPicPr>
          <p:cNvPr id="52" name="Picture 5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809B9D54-3A1F-44FB-55A3-71B20307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277" y="3548285"/>
            <a:ext cx="203087" cy="236935"/>
          </a:xfrm>
          <a:prstGeom prst="rect">
            <a:avLst/>
          </a:prstGeom>
        </p:spPr>
      </p:pic>
      <p:pic>
        <p:nvPicPr>
          <p:cNvPr id="53" name="Picture 5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3679CA8-2FDD-2902-4827-03A97C3B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57" y="3331056"/>
            <a:ext cx="203087" cy="236935"/>
          </a:xfrm>
          <a:prstGeom prst="rect">
            <a:avLst/>
          </a:prstGeom>
        </p:spPr>
      </p:pic>
      <p:pic>
        <p:nvPicPr>
          <p:cNvPr id="54" name="Picture 5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FBAAB5-7B34-E598-08CA-E2086B8E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537" y="3459642"/>
            <a:ext cx="203087" cy="236935"/>
          </a:xfrm>
          <a:prstGeom prst="rect">
            <a:avLst/>
          </a:prstGeom>
        </p:spPr>
      </p:pic>
      <p:pic>
        <p:nvPicPr>
          <p:cNvPr id="55" name="Picture 5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D6AA448-78BA-6429-18E4-E8AB83A1B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4" y="3600201"/>
            <a:ext cx="203087" cy="236935"/>
          </a:xfrm>
          <a:prstGeom prst="rect">
            <a:avLst/>
          </a:prstGeom>
        </p:spPr>
      </p:pic>
      <p:pic>
        <p:nvPicPr>
          <p:cNvPr id="56" name="Picture 5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D77FC8-CEB0-3B84-B5F4-0A5B04C0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48" y="3725937"/>
            <a:ext cx="203087" cy="236935"/>
          </a:xfrm>
          <a:prstGeom prst="rect">
            <a:avLst/>
          </a:prstGeom>
        </p:spPr>
      </p:pic>
      <p:pic>
        <p:nvPicPr>
          <p:cNvPr id="57" name="Picture 5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1982C70-8A67-C350-CB5D-ADC0884E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020" y="3725936"/>
            <a:ext cx="203087" cy="236935"/>
          </a:xfrm>
          <a:prstGeom prst="rect">
            <a:avLst/>
          </a:prstGeom>
        </p:spPr>
      </p:pic>
      <p:pic>
        <p:nvPicPr>
          <p:cNvPr id="58" name="Picture 5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833A715-2EC1-3EF7-CEFA-B8DA277C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91" y="3097368"/>
            <a:ext cx="203087" cy="236935"/>
          </a:xfrm>
          <a:prstGeom prst="rect">
            <a:avLst/>
          </a:prstGeom>
        </p:spPr>
      </p:pic>
      <p:pic>
        <p:nvPicPr>
          <p:cNvPr id="59" name="Picture 5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40E7517-D5C1-00BE-8C6E-89EBCD511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72" y="3097370"/>
            <a:ext cx="203087" cy="236935"/>
          </a:xfrm>
          <a:prstGeom prst="rect">
            <a:avLst/>
          </a:prstGeom>
        </p:spPr>
      </p:pic>
      <p:pic>
        <p:nvPicPr>
          <p:cNvPr id="60" name="Picture 5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FCDB5C-808B-7E7F-7473-99DE1C12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44" y="3097369"/>
            <a:ext cx="203087" cy="236935"/>
          </a:xfrm>
          <a:prstGeom prst="rect">
            <a:avLst/>
          </a:prstGeom>
        </p:spPr>
      </p:pic>
      <p:pic>
        <p:nvPicPr>
          <p:cNvPr id="61" name="Picture 6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33B7BE1-8D90-1DED-6101-3C5AD82FA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8" y="2024162"/>
            <a:ext cx="203087" cy="236935"/>
          </a:xfrm>
          <a:prstGeom prst="rect">
            <a:avLst/>
          </a:prstGeom>
        </p:spPr>
      </p:pic>
      <p:pic>
        <p:nvPicPr>
          <p:cNvPr id="62" name="Picture 6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CBB867D-B480-ED8E-D64F-4DE0181F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7" y="2095730"/>
            <a:ext cx="203087" cy="236935"/>
          </a:xfrm>
          <a:prstGeom prst="rect">
            <a:avLst/>
          </a:prstGeom>
        </p:spPr>
      </p:pic>
      <p:pic>
        <p:nvPicPr>
          <p:cNvPr id="63" name="Picture 6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587FB97-FE2E-3A28-45E0-71C99BF0B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11" y="2431651"/>
            <a:ext cx="203087" cy="236935"/>
          </a:xfrm>
          <a:prstGeom prst="rect">
            <a:avLst/>
          </a:prstGeom>
        </p:spPr>
      </p:pic>
      <p:pic>
        <p:nvPicPr>
          <p:cNvPr id="64" name="Picture 6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FBB6012-1C1C-FCA1-034C-03F7E0834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21" y="2254001"/>
            <a:ext cx="203087" cy="236935"/>
          </a:xfrm>
          <a:prstGeom prst="rect">
            <a:avLst/>
          </a:prstGeom>
        </p:spPr>
      </p:pic>
      <p:pic>
        <p:nvPicPr>
          <p:cNvPr id="65" name="Picture 6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A13AD3-34D1-4A37-210F-EE9F856C1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01" y="2036772"/>
            <a:ext cx="203087" cy="236935"/>
          </a:xfrm>
          <a:prstGeom prst="rect">
            <a:avLst/>
          </a:prstGeom>
        </p:spPr>
      </p:pic>
      <p:pic>
        <p:nvPicPr>
          <p:cNvPr id="66" name="Picture 6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3FC8EB7-E313-17FA-32B4-9C677FF0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81" y="2165358"/>
            <a:ext cx="203087" cy="236935"/>
          </a:xfrm>
          <a:prstGeom prst="rect">
            <a:avLst/>
          </a:prstGeom>
        </p:spPr>
      </p:pic>
      <p:pic>
        <p:nvPicPr>
          <p:cNvPr id="67" name="Picture 6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CFA2F5C-A247-FA88-77FA-72D4B584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88" y="2305917"/>
            <a:ext cx="203087" cy="236935"/>
          </a:xfrm>
          <a:prstGeom prst="rect">
            <a:avLst/>
          </a:prstGeom>
        </p:spPr>
      </p:pic>
      <p:pic>
        <p:nvPicPr>
          <p:cNvPr id="68" name="Picture 6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8182F63-A0FA-8E1C-889D-F95FEA4B2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092" y="2431653"/>
            <a:ext cx="203087" cy="236935"/>
          </a:xfrm>
          <a:prstGeom prst="rect">
            <a:avLst/>
          </a:prstGeom>
        </p:spPr>
      </p:pic>
      <p:pic>
        <p:nvPicPr>
          <p:cNvPr id="69" name="Picture 6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32BD8EF-509A-A668-FD0D-035CCD9A2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64" y="2431652"/>
            <a:ext cx="203087" cy="236935"/>
          </a:xfrm>
          <a:prstGeom prst="rect">
            <a:avLst/>
          </a:prstGeom>
        </p:spPr>
      </p:pic>
      <p:pic>
        <p:nvPicPr>
          <p:cNvPr id="70" name="Picture 6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F0F9E57-4224-A041-170B-FECCEB695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35" y="1803084"/>
            <a:ext cx="203087" cy="236935"/>
          </a:xfrm>
          <a:prstGeom prst="rect">
            <a:avLst/>
          </a:prstGeom>
        </p:spPr>
      </p:pic>
      <p:pic>
        <p:nvPicPr>
          <p:cNvPr id="71" name="Picture 7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1E47055-DA25-BC07-384A-D29D841D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16" y="1803086"/>
            <a:ext cx="203087" cy="236935"/>
          </a:xfrm>
          <a:prstGeom prst="rect">
            <a:avLst/>
          </a:prstGeom>
        </p:spPr>
      </p:pic>
      <p:pic>
        <p:nvPicPr>
          <p:cNvPr id="72" name="Picture 7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34E907-D7D7-E82C-242B-8C657C34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88" y="1803085"/>
            <a:ext cx="203087" cy="23693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1442999-E4F5-807E-0846-40954E5CA09D}"/>
              </a:ext>
            </a:extLst>
          </p:cNvPr>
          <p:cNvSpPr txBox="1"/>
          <p:nvPr/>
        </p:nvSpPr>
        <p:spPr>
          <a:xfrm>
            <a:off x="10008524" y="1514486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 to 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36A20A-898F-B324-5B88-61501A8C1214}"/>
              </a:ext>
            </a:extLst>
          </p:cNvPr>
          <p:cNvSpPr txBox="1"/>
          <p:nvPr/>
        </p:nvSpPr>
        <p:spPr>
          <a:xfrm>
            <a:off x="9724973" y="4743350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4 to 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FC298D-D965-93B1-8986-1A1EAEC08A32}"/>
              </a:ext>
            </a:extLst>
          </p:cNvPr>
          <p:cNvSpPr txBox="1"/>
          <p:nvPr/>
        </p:nvSpPr>
        <p:spPr>
          <a:xfrm>
            <a:off x="470381" y="4712049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7 to 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DBCE-089A-639D-3383-127FE6DB1B98}"/>
              </a:ext>
            </a:extLst>
          </p:cNvPr>
          <p:cNvSpPr txBox="1"/>
          <p:nvPr/>
        </p:nvSpPr>
        <p:spPr>
          <a:xfrm>
            <a:off x="202757" y="1545787"/>
            <a:ext cx="1594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10 to 12</a:t>
            </a:r>
          </a:p>
        </p:txBody>
      </p:sp>
    </p:spTree>
    <p:extLst>
      <p:ext uri="{BB962C8B-B14F-4D97-AF65-F5344CB8AC3E}">
        <p14:creationId xmlns:p14="http://schemas.microsoft.com/office/powerpoint/2010/main" val="57507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6106</TotalTime>
  <Words>1479</Words>
  <Application>Microsoft Macintosh PowerPoint</Application>
  <PresentationFormat>Widescreen</PresentationFormat>
  <Paragraphs>203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Abadi</vt:lpstr>
      <vt:lpstr>Arial</vt:lpstr>
      <vt:lpstr>Avenir Next</vt:lpstr>
      <vt:lpstr>Avenir Next LT Pro</vt:lpstr>
      <vt:lpstr>Calibri</vt:lpstr>
      <vt:lpstr>Lato</vt:lpstr>
      <vt:lpstr>Poppins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Grading</vt:lpstr>
      <vt:lpstr>Classroom arrangement: pair rooms</vt:lpstr>
      <vt:lpstr>Classroom arrangement: pod rooms</vt:lpstr>
      <vt:lpstr>Classroom arrangement: quarter-class group</vt:lpstr>
      <vt:lpstr>Classroom arrangement: half-class group</vt:lpstr>
      <vt:lpstr>Classroom arrangement: half-class group alternative</vt:lpstr>
      <vt:lpstr>Coaches</vt:lpstr>
      <vt:lpstr>Workshop outline</vt:lpstr>
      <vt:lpstr>⛸ Icebreaker:          Where do you stand? + Two-words</vt:lpstr>
      <vt:lpstr>Workshop outline</vt:lpstr>
      <vt:lpstr>Exercise 1: Practice pair programming on Rstudio cloud</vt:lpstr>
      <vt:lpstr>Exercise 1: Practice pair programming on Rstudio cloud</vt:lpstr>
      <vt:lpstr>Exercise 1: Practice pair programming on Rstudio cloud</vt:lpstr>
      <vt:lpstr>Exercise 1: Practice pair programming on Rstudio cloud</vt:lpstr>
      <vt:lpstr>Exercise 1: Practice pair programming on Rstudio cloud</vt:lpstr>
      <vt:lpstr>Exercise 1: Practice pair programming on Rstudio cloud</vt:lpstr>
      <vt:lpstr>Steps for uploading script to TGC Website</vt:lpstr>
      <vt:lpstr>Steps for uploading script to TGC Website</vt:lpstr>
      <vt:lpstr>Steps for uploading script to TGC Website</vt:lpstr>
      <vt:lpstr>Workshop outline</vt:lpstr>
      <vt:lpstr>Discussion exercises: preview of data wrangling and data viz</vt:lpstr>
      <vt:lpstr>Data viz critique</vt:lpstr>
      <vt:lpstr>Data viz critique</vt:lpstr>
      <vt:lpstr>Data viz critique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Kenechukwu Nwosu</cp:lastModifiedBy>
  <cp:revision>145</cp:revision>
  <dcterms:created xsi:type="dcterms:W3CDTF">2021-11-29T15:46:00Z</dcterms:created>
  <dcterms:modified xsi:type="dcterms:W3CDTF">2022-12-14T10:20:16Z</dcterms:modified>
</cp:coreProperties>
</file>