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778" r:id="rId2"/>
    <p:sldId id="1779" r:id="rId3"/>
    <p:sldId id="1783" r:id="rId4"/>
    <p:sldId id="1718" r:id="rId5"/>
    <p:sldId id="1719" r:id="rId6"/>
    <p:sldId id="1724" r:id="rId7"/>
    <p:sldId id="1720" r:id="rId8"/>
    <p:sldId id="1780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17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417D86"/>
    <a:srgbClr val="F6F3EE"/>
    <a:srgbClr val="767C85"/>
    <a:srgbClr val="4EA4AD"/>
    <a:srgbClr val="2A5157"/>
    <a:srgbClr val="9E0531"/>
    <a:srgbClr val="202934"/>
    <a:srgbClr val="BCDCE1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84318" autoAdjust="0"/>
  </p:normalViewPr>
  <p:slideViewPr>
    <p:cSldViewPr snapToGrid="0">
      <p:cViewPr varScale="1">
        <p:scale>
          <a:sx n="92" d="100"/>
          <a:sy n="92" d="100"/>
        </p:scale>
        <p:origin x="28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a6623079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aa6623079a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g1aa6623079a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a6623079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aa6623079a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g1aa6623079a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a662307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aa6623079a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g1aa6623079a_0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a6623079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aa6623079a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g1aa6623079a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a6623079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aa6623079a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g1aa6623079a_0_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a6623079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aa6623079a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g1aa6623079a_0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a6623079a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aa6623079a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g1aa6623079a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a6623079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aa6623079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g1aa6623079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a662307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aa6623079a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g1aa6623079a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a662307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aa662307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1aa662307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a662307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aa6623079a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g1aa6623079a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a6623079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aa6623079a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" name="Google Shape;126;g1aa6623079a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a6623079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aa6623079a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7161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5" name="Google Shape;135;g1aa6623079a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graphics">
  <p:cSld name="1_No graphic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7117" y="131525"/>
            <a:ext cx="6591683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59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pigraphhub.org/superset/dashboard/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December 6</a:t>
            </a:r>
            <a:r>
              <a:rPr lang="en" sz="3333" baseline="30000" dirty="0"/>
              <a:t>th</a:t>
            </a:r>
            <a:r>
              <a:rPr lang="en" sz="3333" dirty="0"/>
              <a:t>, 2022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338800" y="257269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Allow anyone with the link to access the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445867" y="5707469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'Copy link'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734" y="937335"/>
            <a:ext cx="5849205" cy="44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338800" y="257269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Go to epigraphhub.org and log in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445867" y="5707469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'SQL lab' and 'SQL Editor'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84" y="948535"/>
            <a:ext cx="6562629" cy="44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338800" y="257268"/>
            <a:ext cx="115144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Config the database as below (if necessary, click on the plus button to open a new tab)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004" y="1500434"/>
            <a:ext cx="6398133" cy="444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338800" y="257268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Type: SELECT * FROM "{here copy the link from google}"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961868"/>
            <a:ext cx="11785599" cy="23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445867" y="3646286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Click on Run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51" y="4324835"/>
            <a:ext cx="10501032" cy="20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338800" y="2146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7: Click on 'Explore' and choose a name for your dataset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18" y="953401"/>
            <a:ext cx="9941500" cy="433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338800" y="57749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8: Click on 'SAVE &amp; EXPLORE'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4390800" y="427767"/>
            <a:ext cx="64820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10: Click on the 3 dots to change the data types of the columns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38800" y="5774934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00" y="427767"/>
            <a:ext cx="3550064" cy="57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4608233" y="1583000"/>
            <a:ext cx="64820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11: Click on 'Edit dataset'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069" y="2346652"/>
            <a:ext cx="3128345" cy="28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38800" y="2146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12: Click on 'COLUMNS'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38800" y="1469368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13: Click on 'USE LEGACY DATASOURCE EDITOR'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401" y="758633"/>
            <a:ext cx="76073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518" y="2013367"/>
            <a:ext cx="7404965" cy="446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338800" y="214633"/>
            <a:ext cx="115144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necessary to change the type of 'lifeExp' to FLOAT; 'pop' to INT;  'gdpPercap' to FLOAT and year to DATE.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38800" y="57749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338800" y="1564534"/>
            <a:ext cx="115144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14: For 'lifeExp', 'pop' and 'gdpPercap' click on the icon highlighted below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884" y="2706100"/>
            <a:ext cx="6932235" cy="331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338800" y="57749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338800" y="3993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15: Fill the 'Type' field with the right 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228267"/>
            <a:ext cx="11785600" cy="156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445867" y="3157001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16: Click on 'SAVE'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38800" y="57749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38800" y="399333"/>
            <a:ext cx="115144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17: To the year columns it's also necessary to check the `Is temporal` checkbox and fill the 'Datetime format' as %Y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97734"/>
            <a:ext cx="11785599" cy="262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203200" y="44247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18: Click on 'SAVE'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BC2D-7426-C152-56EE-3979D252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Activity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0384-3C21-E875-3B68-2C009D048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77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38800" y="57749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38800" y="399333"/>
            <a:ext cx="115144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17: To the year columns it's also necessary to check the `Is temporal` checkbox and fill the 'Datetime format' as %Y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597734"/>
            <a:ext cx="11785599" cy="262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203200" y="44247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18: Click on 'SAVE'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/>
        </p:nvSpPr>
        <p:spPr>
          <a:xfrm>
            <a:off x="445867" y="5707469"/>
            <a:ext cx="11514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338800" y="5774934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609585"/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38800" y="399334"/>
            <a:ext cx="11514400" cy="99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19: Go to Datasets and click on the name that you give to your table in the Step 7.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85" y="1758600"/>
            <a:ext cx="4743449" cy="334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9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B9E93-961B-8AFF-3B71-E784FE64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973604"/>
            <a:ext cx="11514326" cy="7964232"/>
          </a:xfrm>
        </p:spPr>
        <p:txBody>
          <a:bodyPr/>
          <a:lstStyle/>
          <a:p>
            <a:r>
              <a:rPr lang="en-US" dirty="0"/>
              <a:t>We will recreate a line graph from the </a:t>
            </a:r>
            <a:r>
              <a:rPr lang="en-US" dirty="0" err="1">
                <a:hlinkClick r:id="rId2"/>
              </a:rPr>
              <a:t>EpiGraphHub</a:t>
            </a:r>
            <a:r>
              <a:rPr lang="en-US" dirty="0">
                <a:hlinkClick r:id="rId2"/>
              </a:rPr>
              <a:t> COVID-19 Switzerland dashboard</a:t>
            </a:r>
            <a:r>
              <a:rPr lang="en-US" dirty="0"/>
              <a:t> using {ggplot2}</a:t>
            </a:r>
          </a:p>
          <a:p>
            <a:r>
              <a:rPr lang="en-US" dirty="0"/>
              <a:t>The graph we are aiming for looks like this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have already learned how to create most of elements of this plot</a:t>
            </a:r>
          </a:p>
          <a:p>
            <a:r>
              <a:rPr lang="en-US" dirty="0"/>
              <a:t>There are additional modifications we want to make to the scales and themes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A3D6-E5B7-3A97-9443-581EEE1F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7585168" cy="535531"/>
          </a:xfrm>
        </p:spPr>
        <p:txBody>
          <a:bodyPr/>
          <a:lstStyle/>
          <a:p>
            <a:r>
              <a:rPr lang="en-US" dirty="0"/>
              <a:t>Recreate plots from </a:t>
            </a:r>
            <a:r>
              <a:rPr lang="en-US" dirty="0" err="1"/>
              <a:t>EpigraphHub</a:t>
            </a:r>
            <a:r>
              <a:rPr lang="en-US" dirty="0"/>
              <a:t> in R</a:t>
            </a:r>
            <a:endParaRPr lang="en-IN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8C4A10E-52BD-EC84-413F-A0472BC89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2" y="2462645"/>
            <a:ext cx="11092646" cy="28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5DBE9E-2723-3256-018B-BF91E141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" y="34502"/>
            <a:ext cx="12182564" cy="314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73CA0-90E6-B9F9-6516-B075FA950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8124"/>
            <a:ext cx="12182564" cy="35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338799" y="1443841"/>
            <a:ext cx="1115354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Change background from gray to white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Relabel x-axis scale breaks to month abbreviations (Jan, Apr, Jul, etc.)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Remove axis titles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Remove grid lines (except major y-axis lines)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Relabel y-axis scale breaks with “k” suffix for 1000s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8C1612-0698-31DC-9586-692AB0DAC984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BFECC1-1D12-92D8-DC3D-B1E0EE4B1A2F}"/>
              </a:ext>
            </a:extLst>
          </p:cNvPr>
          <p:cNvSpPr txBox="1"/>
          <p:nvPr/>
        </p:nvSpPr>
        <p:spPr>
          <a:xfrm>
            <a:off x="355478" y="128981"/>
            <a:ext cx="477085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b="1" kern="0" dirty="0">
                <a:latin typeface="Avenir Next" panose="020B0503020202020204" pitchFamily="34" charset="0"/>
              </a:rPr>
              <a:t>List of plot elements to change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9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338799" y="1443841"/>
            <a:ext cx="634775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Change background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Relabel x-axis scale breaks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Remove axis titles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Remove grid lines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Relabel y-axis scale breaks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8C1612-0698-31DC-9586-692AB0DAC984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BFECC1-1D12-92D8-DC3D-B1E0EE4B1A2F}"/>
              </a:ext>
            </a:extLst>
          </p:cNvPr>
          <p:cNvSpPr txBox="1"/>
          <p:nvPr/>
        </p:nvSpPr>
        <p:spPr>
          <a:xfrm>
            <a:off x="355478" y="128981"/>
            <a:ext cx="477085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b="1" kern="0" dirty="0">
                <a:latin typeface="Avenir Next" panose="020B0503020202020204" pitchFamily="34" charset="0"/>
              </a:rPr>
              <a:t>List of plot elements to change</a:t>
            </a:r>
            <a:endParaRPr lang="en" sz="2800" b="1" kern="0" dirty="0">
              <a:solidFill>
                <a:schemeClr val="tx1"/>
              </a:solidFill>
              <a:latin typeface="Avenir Next" panose="020B0503020202020204" pitchFamily="34" charset="0"/>
            </a:endParaRP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88C6E-9CE9-BA80-48E9-D14F8B86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72" y="1510211"/>
            <a:ext cx="7147669" cy="33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7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BC2D-7426-C152-56EE-3979D252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/>
              <a:t>Activity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0384-3C21-E875-3B68-2C009D048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52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B9E93-961B-8AFF-3B71-E784FE64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973604"/>
            <a:ext cx="11514326" cy="3217804"/>
          </a:xfrm>
        </p:spPr>
        <p:txBody>
          <a:bodyPr/>
          <a:lstStyle/>
          <a:p>
            <a:r>
              <a:rPr lang="en-US" dirty="0"/>
              <a:t>First you will need a </a:t>
            </a:r>
            <a:r>
              <a:rPr lang="en-US" dirty="0" err="1"/>
              <a:t>a</a:t>
            </a:r>
            <a:r>
              <a:rPr lang="en-US" dirty="0"/>
              <a:t> CSV of the </a:t>
            </a:r>
            <a:r>
              <a:rPr lang="en-US" dirty="0" err="1"/>
              <a:t>gapminder</a:t>
            </a:r>
            <a:r>
              <a:rPr lang="en-US" dirty="0"/>
              <a:t> data frame </a:t>
            </a:r>
          </a:p>
          <a:p>
            <a:endParaRPr lang="en-US" dirty="0"/>
          </a:p>
          <a:p>
            <a:r>
              <a:rPr lang="en-US" dirty="0"/>
              <a:t>To do this: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gapminder</a:t>
            </a:r>
            <a:r>
              <a:rPr lang="en-US" dirty="0"/>
              <a:t> as a data frame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write_csv</a:t>
            </a:r>
            <a:r>
              <a:rPr lang="en-US" dirty="0"/>
              <a:t>() and save the data frame as a CSV in your local files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Now you’re ready to upload this to Google sheets!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FA3D6-E5B7-3A97-9443-581EEE1F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7585168" cy="978729"/>
          </a:xfrm>
        </p:spPr>
        <p:txBody>
          <a:bodyPr/>
          <a:lstStyle/>
          <a:p>
            <a:r>
              <a:rPr lang="en-US" dirty="0"/>
              <a:t>Upload data to the </a:t>
            </a:r>
            <a:r>
              <a:rPr lang="en-US" dirty="0" err="1"/>
              <a:t>EpigraphHub</a:t>
            </a:r>
            <a:r>
              <a:rPr lang="en-US" dirty="0"/>
              <a:t> platform!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9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20"/>
          <p:cNvCxnSpPr/>
          <p:nvPr/>
        </p:nvCxnSpPr>
        <p:spPr>
          <a:xfrm>
            <a:off x="479419" y="647537"/>
            <a:ext cx="744431" cy="0"/>
          </a:xfrm>
          <a:prstGeom prst="straightConnector1">
            <a:avLst/>
          </a:prstGeom>
          <a:noFill/>
          <a:ln w="38100" cap="flat" cmpd="sng">
            <a:solidFill>
              <a:srgbClr val="57A7B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20"/>
          <p:cNvSpPr txBox="1"/>
          <p:nvPr/>
        </p:nvSpPr>
        <p:spPr>
          <a:xfrm>
            <a:off x="355477" y="128982"/>
            <a:ext cx="5537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>
                <a:solidFill>
                  <a:schemeClr val="dk1"/>
                </a:solidFill>
              </a:rPr>
              <a:t>Upload data into Epigraphhub </a:t>
            </a:r>
            <a:endParaRPr sz="1467"/>
          </a:p>
        </p:txBody>
      </p:sp>
      <p:sp>
        <p:nvSpPr>
          <p:cNvPr id="86" name="Google Shape;86;p20"/>
          <p:cNvSpPr txBox="1"/>
          <p:nvPr/>
        </p:nvSpPr>
        <p:spPr>
          <a:xfrm>
            <a:off x="355467" y="816635"/>
            <a:ext cx="11514400" cy="97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Import the csv into google sheets</a:t>
            </a: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270927">
              <a:buClr>
                <a:schemeClr val="dk1"/>
              </a:buClr>
              <a:buSzPts val="21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34" y="1530353"/>
            <a:ext cx="5435333" cy="3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/>
        </p:nvSpPr>
        <p:spPr>
          <a:xfrm>
            <a:off x="479433" y="5617969"/>
            <a:ext cx="11514400" cy="543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457189" indent="-440256">
              <a:buClr>
                <a:schemeClr val="dk1"/>
              </a:buClr>
              <a:buSzPts val="2200"/>
              <a:buFont typeface="Arial"/>
              <a:buChar char="•"/>
            </a:pPr>
            <a:r>
              <a:rPr lang="en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important to uncheck the highlighted option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539</Words>
  <Application>Microsoft Office PowerPoint</Application>
  <PresentationFormat>Widescreen</PresentationFormat>
  <Paragraphs>82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Abadi</vt:lpstr>
      <vt:lpstr>Arial</vt:lpstr>
      <vt:lpstr>Avenir</vt:lpstr>
      <vt:lpstr>Avenir Next</vt:lpstr>
      <vt:lpstr>Avenir Next LT Pro</vt:lpstr>
      <vt:lpstr>Calibri</vt:lpstr>
      <vt:lpstr>Wingdings</vt:lpstr>
      <vt:lpstr>Office Theme</vt:lpstr>
      <vt:lpstr>R for Busy People </vt:lpstr>
      <vt:lpstr>Activity 1</vt:lpstr>
      <vt:lpstr>Recreate plots from EpigraphHub in R</vt:lpstr>
      <vt:lpstr>PowerPoint Presentation</vt:lpstr>
      <vt:lpstr>PowerPoint Presentation</vt:lpstr>
      <vt:lpstr>PowerPoint Presentation</vt:lpstr>
      <vt:lpstr>Activity 2</vt:lpstr>
      <vt:lpstr>Upload data to the EpigraphHub platform!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</dc:title>
  <dc:creator>Sabina Rodriguez Velásquez</dc:creator>
  <cp:lastModifiedBy>Joy Christopher</cp:lastModifiedBy>
  <cp:revision>22</cp:revision>
  <dcterms:created xsi:type="dcterms:W3CDTF">2021-11-29T15:46:00Z</dcterms:created>
  <dcterms:modified xsi:type="dcterms:W3CDTF">2022-12-06T17:33:30Z</dcterms:modified>
</cp:coreProperties>
</file>