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1pPr>
    <a:lvl2pPr marL="0" marR="0" indent="3429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2pPr>
    <a:lvl3pPr marL="0" marR="0" indent="6858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3pPr>
    <a:lvl4pPr marL="0" marR="0" indent="10287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4pPr>
    <a:lvl5pPr marL="0" marR="0" indent="13716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5pPr>
    <a:lvl6pPr marL="0" marR="0" indent="17145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6pPr>
    <a:lvl7pPr marL="0" marR="0" indent="20574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7pPr>
    <a:lvl8pPr marL="0" marR="0" indent="24003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8pPr>
    <a:lvl9pPr marL="0" marR="0" indent="27432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CBCB">
              <a:alpha val="25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36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-522454"/>
              <a:satOff val="1153"/>
              <a:lumOff val="13444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Iowan Old Style"/>
          <a:ea typeface="Iowan Old Style"/>
          <a:cs typeface="Iowan Old Style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508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FFFDEF"/>
              </a:solidFill>
              <a:prstDash val="solid"/>
              <a:miter lim="400000"/>
            </a:ln>
          </a:left>
          <a:right>
            <a:ln w="12700" cap="flat">
              <a:solidFill>
                <a:srgbClr val="FFFDEF"/>
              </a:solidFill>
              <a:prstDash val="solid"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CBCB">
              <a:alpha val="36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wholeTbl>
    <a:band2H>
      <a:tcTxStyle b="def" i="def"/>
      <a:tcStyle>
        <a:tcBdr/>
        <a:fill>
          <a:solidFill>
            <a:srgbClr val="AEAEAE">
              <a:alpha val="25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797B8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C5C5C"/>
              </a:solidFill>
              <a:prstDash val="solid"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"/>
          <p:cNvSpPr/>
          <p:nvPr>
            <p:ph type="body" sz="quarter" idx="13"/>
          </p:nvPr>
        </p:nvSpPr>
        <p:spPr>
          <a:xfrm>
            <a:off x="571500" y="5588000"/>
            <a:ext cx="1187578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" name="Title Text"/>
          <p:cNvSpPr txBox="1"/>
          <p:nvPr>
            <p:ph type="title"/>
          </p:nvPr>
        </p:nvSpPr>
        <p:spPr>
          <a:xfrm>
            <a:off x="571500" y="571500"/>
            <a:ext cx="11861800" cy="51816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half" idx="1"/>
          </p:nvPr>
        </p:nvSpPr>
        <p:spPr>
          <a:xfrm>
            <a:off x="571500" y="5676900"/>
            <a:ext cx="11861800" cy="32639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1pPr>
            <a:lvl2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2pPr>
            <a:lvl3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3pPr>
            <a:lvl4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4pPr>
            <a:lvl5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88552" y="9189156"/>
            <a:ext cx="309365" cy="3429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“"/>
          <p:cNvSpPr txBox="1"/>
          <p:nvPr/>
        </p:nvSpPr>
        <p:spPr>
          <a:xfrm>
            <a:off x="508000" y="1771650"/>
            <a:ext cx="1697832" cy="317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i="0" spc="0" sz="21000">
                <a:solidFill>
                  <a:srgbClr val="E4E4E4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02" name="Type a quote here."/>
          <p:cNvSpPr txBox="1"/>
          <p:nvPr>
            <p:ph type="body" sz="quarter" idx="13"/>
          </p:nvPr>
        </p:nvSpPr>
        <p:spPr>
          <a:xfrm>
            <a:off x="1943100" y="3870536"/>
            <a:ext cx="10490200" cy="939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1600"/>
              </a:spcBef>
              <a:buSzTx/>
              <a:buFontTx/>
              <a:buNone/>
              <a:defRPr sz="4800">
                <a:solidFill>
                  <a:srgbClr val="747676"/>
                </a:solidFill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03" name="-Johnny Appleseed"/>
          <p:cNvSpPr txBox="1"/>
          <p:nvPr>
            <p:ph type="body" sz="quarter" idx="14"/>
          </p:nvPr>
        </p:nvSpPr>
        <p:spPr>
          <a:xfrm>
            <a:off x="1943100" y="7772400"/>
            <a:ext cx="10490200" cy="939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70000"/>
              </a:lnSpc>
              <a:spcBef>
                <a:spcPts val="1600"/>
              </a:spcBef>
              <a:buSzTx/>
              <a:buFontTx/>
              <a:buNone/>
              <a:defRPr i="1" sz="4800">
                <a:solidFill>
                  <a:srgbClr val="6B6D6D"/>
                </a:solidFill>
              </a:defRPr>
            </a:lvl1pPr>
          </a:lstStyle>
          <a:p>
            <a:pPr/>
            <a:r>
              <a:t>-Johnny Appleseed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118295074_2675x2907.jpeg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118295074_2675x2907.jpeg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Rectangle"/>
          <p:cNvSpPr/>
          <p:nvPr>
            <p:ph type="body" sz="half" idx="14"/>
          </p:nvPr>
        </p:nvSpPr>
        <p:spPr>
          <a:xfrm>
            <a:off x="0" y="5422900"/>
            <a:ext cx="13004800" cy="3606800"/>
          </a:xfrm>
          <a:prstGeom prst="rect">
            <a:avLst/>
          </a:prstGeom>
          <a:solidFill>
            <a:srgbClr val="FFFFFF"/>
          </a:solidFill>
        </p:spPr>
        <p:txBody>
          <a:bodyPr anchor="ctr">
            <a:noAutofit/>
          </a:bodyPr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23" name="Line"/>
          <p:cNvSpPr/>
          <p:nvPr>
            <p:ph type="body" sz="quarter" idx="15"/>
          </p:nvPr>
        </p:nvSpPr>
        <p:spPr>
          <a:xfrm flipV="1">
            <a:off x="571500" y="7619996"/>
            <a:ext cx="11874500" cy="4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571500" y="5562600"/>
            <a:ext cx="11861800" cy="22098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571500" y="7670800"/>
            <a:ext cx="11861800" cy="12319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1pPr>
            <a:lvl2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2pPr>
            <a:lvl3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3pPr>
            <a:lvl4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4pPr>
            <a:lvl5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092513" y="9194800"/>
            <a:ext cx="309365" cy="34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/>
          <p:nvPr>
            <p:ph type="title"/>
          </p:nvPr>
        </p:nvSpPr>
        <p:spPr>
          <a:xfrm>
            <a:off x="571500" y="571500"/>
            <a:ext cx="11861800" cy="51816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xfrm>
            <a:off x="12083465" y="9189156"/>
            <a:ext cx="309365" cy="3429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182429520_1646x1646.jpeg"/>
          <p:cNvSpPr/>
          <p:nvPr>
            <p:ph type="pic" idx="13"/>
          </p:nvPr>
        </p:nvSpPr>
        <p:spPr>
          <a:xfrm>
            <a:off x="7531100" y="0"/>
            <a:ext cx="54737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2" name="Line"/>
          <p:cNvSpPr/>
          <p:nvPr>
            <p:ph type="body" sz="quarter" idx="14"/>
          </p:nvPr>
        </p:nvSpPr>
        <p:spPr>
          <a:xfrm flipV="1">
            <a:off x="571500" y="7619998"/>
            <a:ext cx="645160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571500" y="571500"/>
            <a:ext cx="6451600" cy="72136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sz="quarter" idx="1"/>
          </p:nvPr>
        </p:nvSpPr>
        <p:spPr>
          <a:xfrm>
            <a:off x="571500" y="7670800"/>
            <a:ext cx="6451600" cy="13589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1pPr>
            <a:lvl2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2pPr>
            <a:lvl3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3pPr>
            <a:lvl4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4pPr>
            <a:lvl5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xfrm>
            <a:off x="12092513" y="9194800"/>
            <a:ext cx="309365" cy="34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e"/>
          <p:cNvSpPr/>
          <p:nvPr>
            <p:ph type="body" sz="quarter" idx="13"/>
          </p:nvPr>
        </p:nvSpPr>
        <p:spPr>
          <a:xfrm>
            <a:off x="571500" y="1574800"/>
            <a:ext cx="118618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"/>
          <p:cNvSpPr/>
          <p:nvPr>
            <p:ph type="body" sz="quarter" idx="13"/>
          </p:nvPr>
        </p:nvSpPr>
        <p:spPr>
          <a:xfrm>
            <a:off x="571500" y="1574800"/>
            <a:ext cx="118618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118295074_2675x2907.jpeg"/>
          <p:cNvSpPr/>
          <p:nvPr>
            <p:ph type="pic" idx="13"/>
          </p:nvPr>
        </p:nvSpPr>
        <p:spPr>
          <a:xfrm>
            <a:off x="0" y="0"/>
            <a:ext cx="64389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2" name="Line"/>
          <p:cNvSpPr/>
          <p:nvPr>
            <p:ph type="body" sz="quarter" idx="14"/>
          </p:nvPr>
        </p:nvSpPr>
        <p:spPr>
          <a:xfrm>
            <a:off x="7023100" y="1574800"/>
            <a:ext cx="53975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7023100" y="723900"/>
            <a:ext cx="53975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half" idx="1"/>
          </p:nvPr>
        </p:nvSpPr>
        <p:spPr>
          <a:xfrm>
            <a:off x="7023100" y="1803400"/>
            <a:ext cx="5397500" cy="7226300"/>
          </a:xfrm>
          <a:prstGeom prst="rect">
            <a:avLst/>
          </a:prstGeom>
        </p:spPr>
        <p:txBody>
          <a:bodyPr/>
          <a:lstStyle>
            <a:lvl1pPr marL="406400" indent="-406400">
              <a:defRPr sz="2800"/>
            </a:lvl1pPr>
            <a:lvl2pPr marL="812800" indent="-406400">
              <a:defRPr sz="2800"/>
            </a:lvl2pPr>
            <a:lvl3pPr marL="1219200" indent="-406400">
              <a:defRPr sz="2800"/>
            </a:lvl3pPr>
            <a:lvl4pPr marL="1625600" indent="-406400">
              <a:defRPr sz="2800"/>
            </a:lvl4pPr>
            <a:lvl5pPr marL="2032000" indent="-406400"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118295074_2675x2907.jpeg"/>
          <p:cNvSpPr/>
          <p:nvPr>
            <p:ph type="pic" idx="13"/>
          </p:nvPr>
        </p:nvSpPr>
        <p:spPr>
          <a:xfrm>
            <a:off x="571500" y="571500"/>
            <a:ext cx="7429500" cy="7315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1" name="182741592_1098x949.jpeg"/>
          <p:cNvSpPr/>
          <p:nvPr>
            <p:ph type="pic" sz="quarter" idx="14"/>
          </p:nvPr>
        </p:nvSpPr>
        <p:spPr>
          <a:xfrm>
            <a:off x="8128000" y="571500"/>
            <a:ext cx="4305300" cy="359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2" name="182429520_1646x1646.jpeg"/>
          <p:cNvSpPr/>
          <p:nvPr>
            <p:ph type="pic" sz="quarter" idx="15"/>
          </p:nvPr>
        </p:nvSpPr>
        <p:spPr>
          <a:xfrm>
            <a:off x="8128000" y="4292600"/>
            <a:ext cx="4305300" cy="359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571500" y="8051800"/>
            <a:ext cx="11861800" cy="13335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400"/>
              </a:spcBef>
              <a:buSzTx/>
              <a:buFontTx/>
              <a:buNone/>
              <a:defRPr i="1" spc="28" sz="2800"/>
            </a:lvl1pPr>
            <a:lvl2pPr marL="0" indent="0">
              <a:spcBef>
                <a:spcPts val="1400"/>
              </a:spcBef>
              <a:buSzTx/>
              <a:buFontTx/>
              <a:buNone/>
              <a:defRPr i="1" spc="28" sz="2800"/>
            </a:lvl2pPr>
            <a:lvl3pPr marL="0" indent="0">
              <a:spcBef>
                <a:spcPts val="1400"/>
              </a:spcBef>
              <a:buSzTx/>
              <a:buFontTx/>
              <a:buNone/>
              <a:defRPr i="1" spc="28" sz="2800"/>
            </a:lvl3pPr>
            <a:lvl4pPr marL="0" indent="0">
              <a:spcBef>
                <a:spcPts val="1400"/>
              </a:spcBef>
              <a:buSzTx/>
              <a:buFontTx/>
              <a:buNone/>
              <a:defRPr i="1" spc="28" sz="2800"/>
            </a:lvl4pPr>
            <a:lvl5pPr marL="0" indent="0">
              <a:spcBef>
                <a:spcPts val="1400"/>
              </a:spcBef>
              <a:buSzTx/>
              <a:buFontTx/>
              <a:buNone/>
              <a:defRPr i="1" spc="28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571500" y="723900"/>
            <a:ext cx="118618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571500" y="1803400"/>
            <a:ext cx="11861800" cy="722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81047" y="9194800"/>
            <a:ext cx="309365" cy="342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spcBef>
                <a:spcPts val="0"/>
              </a:spcBef>
              <a:defRPr i="0" spc="0" sz="1600">
                <a:solidFill>
                  <a:srgbClr val="747676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3429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6858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10287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13716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7145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20574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24003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27432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1pPr>
      <a:lvl2pPr marL="9398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2pPr>
      <a:lvl3pPr marL="14097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3pPr>
      <a:lvl4pPr marL="18796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4pPr>
      <a:lvl5pPr marL="23495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5pPr>
      <a:lvl6pPr marL="28194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6pPr>
      <a:lvl7pPr marL="32893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7pPr>
      <a:lvl8pPr marL="37592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8pPr>
      <a:lvl9pPr marL="42291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ML.NET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ML.NET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9" name="Recommendation Engin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Recommendation Engine</a:t>
            </a:r>
          </a:p>
        </p:txBody>
      </p:sp>
      <p:sp>
        <p:nvSpPr>
          <p:cNvPr id="130" name="Problem 4…"/>
          <p:cNvSpPr txBox="1"/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 4</a:t>
            </a:r>
          </a:p>
          <a:p>
            <a:pPr/>
            <a:r>
              <a:t>Team 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3" name="Technology Sta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Technology Stack</a:t>
            </a:r>
          </a:p>
        </p:txBody>
      </p:sp>
      <p:sp>
        <p:nvSpPr>
          <p:cNvPr id="134" name="C# .Net 4.6.1, WEBAPI 2.0…"/>
          <p:cNvSpPr txBox="1"/>
          <p:nvPr>
            <p:ph type="body" idx="1"/>
          </p:nvPr>
        </p:nvSpPr>
        <p:spPr>
          <a:xfrm>
            <a:off x="571500" y="1809750"/>
            <a:ext cx="11861800" cy="7226301"/>
          </a:xfrm>
          <a:prstGeom prst="rect">
            <a:avLst/>
          </a:prstGeom>
        </p:spPr>
        <p:txBody>
          <a:bodyPr/>
          <a:lstStyle/>
          <a:p>
            <a:pPr/>
            <a:r>
              <a:t>C# .Net 4.6.1, WEBAPI 2.0 </a:t>
            </a:r>
          </a:p>
          <a:p>
            <a:pPr/>
            <a:r>
              <a:rPr u="sng">
                <a:hlinkClick r:id="rId2" invalidUrl="" action="" tgtFrame="" tooltip="" history="1" highlightClick="0" endSnd="0"/>
              </a:rPr>
              <a:t>ML.NET</a:t>
            </a:r>
          </a:p>
          <a:p>
            <a:pPr/>
            <a:r>
              <a:t>React Native</a:t>
            </a:r>
          </a:p>
          <a:p>
            <a:pPr/>
            <a:r>
              <a:t>Redux &amp; Sagas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7" name="Problem Sat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Problem Satement</a:t>
            </a:r>
          </a:p>
        </p:txBody>
      </p:sp>
      <p:sp>
        <p:nvSpPr>
          <p:cNvPr id="138" name="Recommending food products to CareemNow users based 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Recommending food products to CareemNow users based on</a:t>
            </a:r>
          </a:p>
          <a:p>
            <a:pPr lvl="1"/>
            <a:r>
              <a:t>Rating</a:t>
            </a:r>
          </a:p>
          <a:p>
            <a:pPr lvl="1"/>
            <a:r>
              <a:t>Search History</a:t>
            </a:r>
          </a:p>
          <a:p>
            <a:pPr lvl="1"/>
            <a:r>
              <a:t>Previous Orders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1" name="Solu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Solution</a:t>
            </a:r>
          </a:p>
        </p:txBody>
      </p:sp>
      <p:sp>
        <p:nvSpPr>
          <p:cNvPr id="142" name="Recommending products based on rating using Matrix Factorisation Algorithm with ML.NE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Recommending products based on rating using Matrix Factorisation Algorithm with </a:t>
            </a:r>
            <a:r>
              <a:rPr u="sng">
                <a:hlinkClick r:id="rId2" invalidUrl="" action="" tgtFrame="" tooltip="" history="1" highlightClick="0" endSnd="0"/>
              </a:rPr>
              <a:t>ML.NET</a:t>
            </a:r>
          </a:p>
        </p:txBody>
      </p:sp>
      <p:graphicFrame>
        <p:nvGraphicFramePr>
          <p:cNvPr id="143" name="Table"/>
          <p:cNvGraphicFramePr/>
          <p:nvPr/>
        </p:nvGraphicFramePr>
        <p:xfrm>
          <a:off x="2616200" y="3848100"/>
          <a:ext cx="8457754" cy="438085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114438"/>
                <a:gridCol w="2114438"/>
                <a:gridCol w="2114438"/>
                <a:gridCol w="2114438"/>
              </a:tblGrid>
              <a:tr h="876171">
                <a:tc>
                  <a:txBody>
                    <a:bodyPr/>
                    <a:lstStyle/>
                    <a:p>
                      <a:pPr algn="ctr">
                        <a:defRPr sz="2800">
                          <a:sym typeface="Iowan Old Styl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C5C5C"/>
                          </a:solidFill>
                          <a:sym typeface="Iowan Old Style"/>
                        </a:rPr>
                        <a:t>Meal 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C5C5C"/>
                          </a:solidFill>
                          <a:sym typeface="Iowan Old Style"/>
                        </a:rPr>
                        <a:t>Meal 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C5C5C"/>
                          </a:solidFill>
                          <a:sym typeface="Iowan Old Style"/>
                        </a:rPr>
                        <a:t>Meal 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</a:tr>
              <a:tr h="876171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C5C5C"/>
                          </a:solidFill>
                          <a:sym typeface="Iowan Old Style"/>
                        </a:rPr>
                        <a:t>User 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C5C5C"/>
                          </a:solidFill>
                          <a:sym typeface="Iowan Old Style"/>
                        </a:rPr>
                        <a:t>Liked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C5C5C"/>
                          </a:solidFill>
                          <a:sym typeface="Iowan Old Style"/>
                        </a:rPr>
                        <a:t>Liked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C5C5C"/>
                          </a:solidFill>
                          <a:sym typeface="Iowan Old Style"/>
                        </a:rPr>
                        <a:t>Liked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76171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C5C5C"/>
                          </a:solidFill>
                          <a:sym typeface="Iowan Old Style"/>
                        </a:rPr>
                        <a:t>User 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C5C5C"/>
                          </a:solidFill>
                          <a:sym typeface="Iowan Old Style"/>
                        </a:rPr>
                        <a:t>Liked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C5C5C"/>
                          </a:solidFill>
                          <a:sym typeface="Iowan Old Style"/>
                        </a:rPr>
                        <a:t>Liked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C5C5C"/>
                          </a:solidFill>
                          <a:sym typeface="Iowan Old Style"/>
                        </a:rPr>
                        <a:t>Recommend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76171">
                <a:tc>
                  <a:txBody>
                    <a:bodyPr/>
                    <a:lstStyle/>
                    <a:p>
                      <a:pPr algn="ctr">
                        <a:defRPr sz="2800">
                          <a:sym typeface="Iowan Old Styl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800">
                          <a:sym typeface="Iowan Old Styl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800">
                          <a:sym typeface="Iowan Old Styl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800">
                          <a:sym typeface="Iowan Old Styl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876171">
                <a:tc>
                  <a:txBody>
                    <a:bodyPr/>
                    <a:lstStyle/>
                    <a:p>
                      <a:pPr algn="ctr">
                        <a:defRPr sz="2800">
                          <a:sym typeface="Iowan Old Styl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2800">
                          <a:sym typeface="Iowan Old Styl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2800">
                          <a:sym typeface="Iowan Old Styl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2800">
                          <a:sym typeface="Iowan Old Styl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6" name="System Archite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System Architecture</a:t>
            </a:r>
          </a:p>
        </p:txBody>
      </p:sp>
      <p:sp>
        <p:nvSpPr>
          <p:cNvPr id="147" name="Micro Services based Architectur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Micro Services based Architecture</a:t>
            </a:r>
          </a:p>
          <a:p>
            <a:pPr/>
            <a:r>
              <a:t>State of the Art Technology Stack</a:t>
            </a:r>
          </a:p>
          <a:p>
            <a:pPr/>
            <a:r>
              <a:t>.Net &amp; ML</a:t>
            </a:r>
          </a:p>
          <a:p>
            <a:pPr/>
            <a:r>
              <a:t>React Native</a:t>
            </a:r>
          </a:p>
          <a:p>
            <a:pPr/>
            <a:r>
              <a:t>Redux &amp; Sagas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0" name="Q &amp; A"/>
          <p:cNvSpPr txBox="1"/>
          <p:nvPr/>
        </p:nvSpPr>
        <p:spPr>
          <a:xfrm>
            <a:off x="4900935" y="3616113"/>
            <a:ext cx="3265093" cy="171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pc="93" sz="9300"/>
            </a:lvl1pPr>
          </a:lstStyle>
          <a:p>
            <a:pPr/>
            <a:r>
              <a:t>Q &amp; 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3" name="Thank you"/>
          <p:cNvSpPr txBox="1"/>
          <p:nvPr/>
        </p:nvSpPr>
        <p:spPr>
          <a:xfrm>
            <a:off x="4854392" y="4318000"/>
            <a:ext cx="3296016" cy="111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pc="58" sz="5900"/>
            </a:lvl1pPr>
          </a:lstStyle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9">
  <a:themeElements>
    <a:clrScheme name="New_Template9">
      <a:dk1>
        <a:srgbClr val="5C5C5C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DIN Alternate"/>
            <a:ea typeface="DIN Alternate"/>
            <a:cs typeface="DIN Alternate"/>
            <a:sym typeface="DIN Altern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b="0" baseline="0" cap="none" i="1" spc="28" strike="noStrike" sz="28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Iowan Old Style"/>
            <a:ea typeface="Iowan Old Style"/>
            <a:cs typeface="Iowan Old Style"/>
            <a:sym typeface="Iowan Old Sty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9">
  <a:themeElements>
    <a:clrScheme name="New_Template9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DIN Alternate"/>
            <a:ea typeface="DIN Alternate"/>
            <a:cs typeface="DIN Alternate"/>
            <a:sym typeface="DIN Altern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b="0" baseline="0" cap="none" i="1" spc="28" strike="noStrike" sz="28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Iowan Old Style"/>
            <a:ea typeface="Iowan Old Style"/>
            <a:cs typeface="Iowan Old Style"/>
            <a:sym typeface="Iowan Old Sty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