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1" r:id="rId3"/>
    <p:sldId id="460" r:id="rId4"/>
    <p:sldId id="462" r:id="rId5"/>
    <p:sldId id="289" r:id="rId6"/>
    <p:sldId id="415" r:id="rId7"/>
    <p:sldId id="463" r:id="rId8"/>
    <p:sldId id="464" r:id="rId9"/>
    <p:sldId id="465" r:id="rId10"/>
    <p:sldId id="466" r:id="rId11"/>
    <p:sldId id="467" r:id="rId12"/>
    <p:sldId id="468" r:id="rId13"/>
    <p:sldId id="470" r:id="rId14"/>
    <p:sldId id="471" r:id="rId15"/>
    <p:sldId id="472" r:id="rId16"/>
    <p:sldId id="473" r:id="rId17"/>
    <p:sldId id="474" r:id="rId18"/>
    <p:sldId id="481" r:id="rId19"/>
    <p:sldId id="482" r:id="rId20"/>
    <p:sldId id="476" r:id="rId21"/>
    <p:sldId id="477" r:id="rId22"/>
    <p:sldId id="478" r:id="rId23"/>
    <p:sldId id="483" r:id="rId24"/>
    <p:sldId id="484" r:id="rId25"/>
    <p:sldId id="485" r:id="rId26"/>
    <p:sldId id="486" r:id="rId27"/>
    <p:sldId id="479" r:id="rId28"/>
    <p:sldId id="501" r:id="rId29"/>
    <p:sldId id="480" r:id="rId30"/>
    <p:sldId id="488" r:id="rId31"/>
    <p:sldId id="489" r:id="rId32"/>
    <p:sldId id="490" r:id="rId33"/>
    <p:sldId id="491" r:id="rId34"/>
    <p:sldId id="492" r:id="rId35"/>
    <p:sldId id="494" r:id="rId36"/>
    <p:sldId id="495" r:id="rId37"/>
    <p:sldId id="502" r:id="rId38"/>
    <p:sldId id="499" r:id="rId39"/>
    <p:sldId id="500" r:id="rId4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BF064"/>
    <a:srgbClr val="FAF064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3" autoAdjust="0"/>
    <p:restoredTop sz="97752" autoAdjust="0"/>
  </p:normalViewPr>
  <p:slideViewPr>
    <p:cSldViewPr>
      <p:cViewPr varScale="1">
        <p:scale>
          <a:sx n="112" d="100"/>
          <a:sy n="112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1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8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Multimedia, Block and Form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</a:p>
          <a:p>
            <a:pPr lvl="1"/>
            <a:r>
              <a:rPr lang="en-US" altLang="ko-KR" dirty="0"/>
              <a:t>Often used as a container for other HTML elements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522220"/>
            <a:ext cx="322210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&lt;!DOCTYPE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en-US" altLang="ko-KR" sz="1400" dirty="0"/>
              <a:t>…</a:t>
            </a:r>
            <a:endParaRPr lang="ko-KR" altLang="en-US" sz="1400" dirty="0"/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border</a:t>
            </a:r>
            <a:r>
              <a:rPr lang="ko-KR" altLang="en-US" sz="1400" dirty="0"/>
              <a:t>: 3px </a:t>
            </a:r>
            <a:r>
              <a:rPr lang="ko-KR" altLang="en-US" sz="1400" dirty="0" err="1"/>
              <a:t>solid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"&gt;</a:t>
            </a:r>
          </a:p>
          <a:p>
            <a:r>
              <a:rPr lang="ko-KR" altLang="en-US" sz="1400" dirty="0"/>
              <a:t>    &lt;h2&gt;</a:t>
            </a:r>
            <a:r>
              <a:rPr lang="ko-KR" altLang="en-US" sz="1400" dirty="0" err="1"/>
              <a:t>Lion</a:t>
            </a:r>
            <a:r>
              <a:rPr lang="ko-KR" altLang="en-US" sz="1400" dirty="0"/>
              <a:t>&lt;/h2&gt;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&gt;The </a:t>
            </a:r>
            <a:r>
              <a:rPr lang="ko-KR" altLang="en-US" sz="1400" dirty="0" err="1"/>
              <a:t>lion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lives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Africa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71" y="2522220"/>
            <a:ext cx="3402329" cy="28800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499992" y="378220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3573016"/>
            <a:ext cx="2952328" cy="9361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</a:p>
          <a:p>
            <a:pPr lvl="1"/>
            <a:r>
              <a:rPr lang="en-US" altLang="ko-KR" dirty="0"/>
              <a:t>Example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4764" y="2348880"/>
            <a:ext cx="653447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&lt;!DOCTYPE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="height:20px; </a:t>
            </a:r>
            <a:r>
              <a:rPr lang="ko-KR" altLang="en-US" sz="1400" dirty="0" err="1"/>
              <a:t>background-color:yellow</a:t>
            </a:r>
            <a:r>
              <a:rPr lang="ko-KR" altLang="en-US" sz="1400" dirty="0"/>
              <a:t>"&gt;&lt;/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="height:20px; </a:t>
            </a:r>
            <a:r>
              <a:rPr lang="ko-KR" altLang="en-US" sz="1400" dirty="0" err="1"/>
              <a:t>background-color:green</a:t>
            </a:r>
            <a:r>
              <a:rPr lang="ko-KR" altLang="en-US" sz="1400" dirty="0"/>
              <a:t>"&gt;&lt;/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="height:20px; </a:t>
            </a:r>
            <a:r>
              <a:rPr lang="ko-KR" altLang="en-US" sz="1400" dirty="0" err="1"/>
              <a:t>background-color:purple</a:t>
            </a:r>
            <a:r>
              <a:rPr lang="ko-KR" altLang="en-US" sz="1400" dirty="0"/>
              <a:t>"&gt;&lt;/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17639"/>
            <a:ext cx="5906734" cy="2208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0124" y="4026881"/>
            <a:ext cx="301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Don’t forget semicolon here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 flipV="1">
            <a:off x="3491880" y="3861048"/>
            <a:ext cx="948244" cy="3351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Inline elements</a:t>
            </a:r>
          </a:p>
          <a:p>
            <a:pPr lvl="1"/>
            <a:r>
              <a:rPr lang="en-US" altLang="ko-KR" dirty="0"/>
              <a:t>Does not start on a new line and only takes up as much width as necessary</a:t>
            </a:r>
          </a:p>
          <a:p>
            <a:pPr lvl="2"/>
            <a:r>
              <a:rPr lang="en-US" altLang="ko-KR" dirty="0"/>
              <a:t>&lt;span&gt; is used as a container for some text</a:t>
            </a:r>
          </a:p>
          <a:p>
            <a:pPr lvl="2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273365"/>
            <a:ext cx="36004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&lt;p&gt;This is an inline span &lt;span </a:t>
            </a:r>
          </a:p>
          <a:p>
            <a:r>
              <a:rPr lang="en-US" altLang="ko-KR" sz="1400" dirty="0"/>
              <a:t>      style="border: 1px solid black"&gt;Hello </a:t>
            </a:r>
          </a:p>
          <a:p>
            <a:r>
              <a:rPr lang="en-US" altLang="ko-KR" sz="1400" dirty="0"/>
              <a:t>      World&lt;/span&gt; element inside a </a:t>
            </a:r>
          </a:p>
          <a:p>
            <a:r>
              <a:rPr lang="en-US" altLang="ko-KR" sz="1400" dirty="0"/>
              <a:t>       paragraph.</a:t>
            </a:r>
          </a:p>
          <a:p>
            <a:r>
              <a:rPr lang="en-US" altLang="ko-KR" sz="1400" dirty="0"/>
              <a:t>  &lt;/p&gt;</a:t>
            </a:r>
          </a:p>
          <a:p>
            <a:r>
              <a:rPr lang="en-US" altLang="ko-KR" sz="1400" dirty="0"/>
              <a:t>  &lt;p&gt;This is my website:&lt;a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="www.google.com"&gt;Click </a:t>
            </a:r>
          </a:p>
          <a:p>
            <a:r>
              <a:rPr lang="en-US" altLang="ko-KR" sz="1400" dirty="0"/>
              <a:t>        Here&lt;/a&gt;</a:t>
            </a:r>
          </a:p>
          <a:p>
            <a:r>
              <a:rPr lang="en-US" altLang="ko-KR" sz="1400" dirty="0"/>
              <a:t>  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4364797" y="455731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41" y="3273365"/>
            <a:ext cx="3390424" cy="28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Multimedia?</a:t>
            </a:r>
          </a:p>
          <a:p>
            <a:pPr lvl="1"/>
            <a:r>
              <a:rPr lang="en-US" altLang="ko-KR" dirty="0"/>
              <a:t>Multimedia comes in many different formats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 can be almost anything you can hear or see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Before HTML5, we used to have Adobe Flash to embed multimedia in our website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HTML5 has built-in multimedia tags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136207"/>
            <a:ext cx="3619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60848"/>
            <a:ext cx="85344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Attributes of audio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" y="2132856"/>
            <a:ext cx="735901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file formats</a:t>
            </a:r>
          </a:p>
          <a:p>
            <a:pPr lvl="1"/>
            <a:r>
              <a:rPr lang="en-US" altLang="ko-KR" dirty="0"/>
              <a:t>MP3 – MPEG stands for 'MPEG-1 Audio Layer-3‘ and is a audio file compression format</a:t>
            </a:r>
          </a:p>
          <a:p>
            <a:pPr lvl="1"/>
            <a:r>
              <a:rPr lang="en-US" altLang="ko-KR" dirty="0"/>
              <a:t>Wav – A standard format used in Windows OS</a:t>
            </a:r>
          </a:p>
          <a:p>
            <a:pPr lvl="1"/>
            <a:r>
              <a:rPr lang="en-US" altLang="ko-KR" dirty="0" err="1"/>
              <a:t>Ogg</a:t>
            </a:r>
            <a:r>
              <a:rPr lang="en-US" altLang="ko-KR" dirty="0"/>
              <a:t> - It was developed as open source for better sound quality as opposed to patent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0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file format</a:t>
            </a:r>
          </a:p>
          <a:p>
            <a:pPr lvl="1"/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9376" y="2522220"/>
            <a:ext cx="322210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&lt;audio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="horse.mp3" controls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loop&gt;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Your browser does not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support the audio element.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&lt;/audio&gt;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99992" y="378220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956168" y="3510735"/>
            <a:ext cx="2967759" cy="126301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0" y="2451090"/>
            <a:ext cx="3608415" cy="1838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41" y="4290045"/>
            <a:ext cx="3606684" cy="15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file format</a:t>
            </a:r>
          </a:p>
          <a:p>
            <a:pPr lvl="1"/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9376" y="2522220"/>
            <a:ext cx="322210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&lt;audio controls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loop&gt;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&lt;source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="horse.mp3"&gt;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Your browser does not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support the audio element.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&lt;/audio&gt;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99992" y="378220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06548" y="3573016"/>
            <a:ext cx="2967759" cy="12241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10" y="2451090"/>
            <a:ext cx="3608415" cy="1838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41" y="4290045"/>
            <a:ext cx="3606684" cy="15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describes the structure of a Web page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  <p:pic>
        <p:nvPicPr>
          <p:cNvPr id="3074" name="Picture 2" descr="Image result for website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01" y="2492896"/>
            <a:ext cx="6901597" cy="38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Video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469"/>
            <a:ext cx="7467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Attributes of video 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2" y="1988840"/>
            <a:ext cx="807936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element</a:t>
            </a:r>
          </a:p>
          <a:p>
            <a:pPr lvl="1"/>
            <a:r>
              <a:rPr lang="en-US" altLang="ko-KR" dirty="0"/>
              <a:t>Example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293706"/>
            <a:ext cx="577098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&lt;video width="640" height="480" controls&gt;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&lt;source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="trailer.mp4" type='video/mp4'&gt;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&lt;source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trailer.ogv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"  type='video/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ogg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'&gt;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Your browser does not support video element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&lt;/video&gt;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8780" y="3316022"/>
            <a:ext cx="4536504" cy="12241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_x437728544" descr="EMB00001a1c11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15722"/>
            <a:ext cx="3062390" cy="27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340873" cy="33843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84168" y="2924944"/>
            <a:ext cx="936104" cy="36004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852936"/>
            <a:ext cx="5534025" cy="3295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07704" y="3356992"/>
            <a:ext cx="1008112" cy="11521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0" y="2780928"/>
            <a:ext cx="7885679" cy="29523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40152" y="3097612"/>
            <a:ext cx="2376264" cy="126749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37764" y="1811814"/>
            <a:ext cx="17620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Copy this code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5" idx="0"/>
          </p:cNvCxnSpPr>
          <p:nvPr/>
        </p:nvCxnSpPr>
        <p:spPr>
          <a:xfrm flipH="1">
            <a:off x="7128284" y="2181146"/>
            <a:ext cx="890491" cy="91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Multimedia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Struggling with Video Formats?</a:t>
            </a:r>
          </a:p>
          <a:p>
            <a:pPr lvl="1"/>
            <a:r>
              <a:rPr lang="en-US" altLang="ko-KR" dirty="0"/>
              <a:t>You can embed </a:t>
            </a:r>
            <a:r>
              <a:rPr lang="en-US" altLang="ko-KR" dirty="0" err="1"/>
              <a:t>Youtube</a:t>
            </a:r>
            <a:r>
              <a:rPr lang="en-US" altLang="ko-KR" dirty="0"/>
              <a:t> videos into your page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9376" y="2522220"/>
            <a:ext cx="3222104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&lt;iframe width="560" height="315"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="https://www.youtube.com/embed/7_LPdttKXPc"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frameborder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="0" allow="accelerometer;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autoplay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; encrypted-media; gyroscope; picture-in-picture"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allowfullscreen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&gt;&lt;/iframe&gt;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355976" y="3824173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519180"/>
            <a:ext cx="3835824" cy="30210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9376" y="3573016"/>
            <a:ext cx="3222104" cy="165618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 elements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Form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HTML &lt;form&gt; element </a:t>
            </a:r>
          </a:p>
          <a:p>
            <a:pPr lvl="1"/>
            <a:r>
              <a:rPr lang="en-US" altLang="ko-KR" dirty="0"/>
              <a:t>Defines a form that is used to collect user input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An HTML form contains form elements.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Form elements are different types of input elements, like: </a:t>
            </a:r>
          </a:p>
          <a:p>
            <a:pPr lvl="2"/>
            <a:r>
              <a:rPr lang="en-US" altLang="ko-KR" dirty="0"/>
              <a:t>Text fields</a:t>
            </a:r>
          </a:p>
          <a:p>
            <a:pPr lvl="2"/>
            <a:r>
              <a:rPr lang="en-US" altLang="ko-KR" dirty="0"/>
              <a:t>Checkboxes</a:t>
            </a:r>
          </a:p>
          <a:p>
            <a:pPr lvl="2"/>
            <a:r>
              <a:rPr lang="en-US" altLang="ko-KR" dirty="0"/>
              <a:t>radio buttons</a:t>
            </a:r>
          </a:p>
          <a:p>
            <a:pPr lvl="2"/>
            <a:r>
              <a:rPr lang="en-US" altLang="ko-KR" dirty="0"/>
              <a:t>more.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8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elements</a:t>
            </a:r>
          </a:p>
          <a:p>
            <a:pPr lvl="1"/>
            <a:r>
              <a:rPr lang="en-US" altLang="ko-KR" dirty="0"/>
              <a:t>Needed for describe input fields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0" y="2735485"/>
            <a:ext cx="7831500" cy="22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heading elements</a:t>
            </a:r>
          </a:p>
          <a:p>
            <a:pPr lvl="1"/>
            <a:r>
              <a:rPr lang="en-US" dirty="0"/>
              <a:t>&lt;h1&gt; to &lt;h6&gt;</a:t>
            </a:r>
          </a:p>
          <a:p>
            <a:pPr lvl="1"/>
            <a:endParaRPr lang="en-US" dirty="0"/>
          </a:p>
          <a:p>
            <a:r>
              <a:rPr lang="en-US" dirty="0"/>
              <a:t>HTML text elements</a:t>
            </a:r>
          </a:p>
          <a:p>
            <a:pPr lvl="1"/>
            <a:r>
              <a:rPr lang="en-US" dirty="0"/>
              <a:t>&lt;p&gt;, &lt;</a:t>
            </a:r>
            <a:r>
              <a:rPr lang="en-US" dirty="0" err="1"/>
              <a:t>br</a:t>
            </a:r>
            <a:r>
              <a:rPr lang="en-US" dirty="0"/>
              <a:t>&gt;, &lt;</a:t>
            </a:r>
            <a:r>
              <a:rPr lang="en-US" dirty="0" err="1"/>
              <a:t>hr</a:t>
            </a:r>
            <a:r>
              <a:rPr lang="en-US" dirty="0"/>
              <a:t>&gt; and text formatting elements</a:t>
            </a:r>
          </a:p>
          <a:p>
            <a:pPr lvl="1"/>
            <a:endParaRPr lang="en-US" dirty="0"/>
          </a:p>
          <a:p>
            <a:r>
              <a:rPr lang="en-US" dirty="0"/>
              <a:t>HTML list elements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and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HTML link element</a:t>
            </a:r>
          </a:p>
          <a:p>
            <a:pPr lvl="1"/>
            <a:r>
              <a:rPr lang="en-US" dirty="0"/>
              <a:t>&lt;a&gt; and its attributes: </a:t>
            </a:r>
            <a:r>
              <a:rPr lang="en-US" dirty="0" err="1"/>
              <a:t>href</a:t>
            </a:r>
            <a:r>
              <a:rPr lang="en-US" dirty="0"/>
              <a:t> and target</a:t>
            </a:r>
          </a:p>
          <a:p>
            <a:pPr lvl="1"/>
            <a:endParaRPr lang="en-US" dirty="0"/>
          </a:p>
          <a:p>
            <a:r>
              <a:rPr lang="en-US" dirty="0"/>
              <a:t>HTML image</a:t>
            </a:r>
          </a:p>
          <a:p>
            <a:pPr lvl="1"/>
            <a:r>
              <a:rPr lang="en-US" dirty="0"/>
              <a:t>&lt;image&gt; and its attributes: width, height, alt</a:t>
            </a:r>
          </a:p>
          <a:p>
            <a:pPr lvl="1"/>
            <a:endParaRPr lang="en-US" dirty="0"/>
          </a:p>
          <a:p>
            <a:r>
              <a:rPr lang="en-US" dirty="0"/>
              <a:t>HTML table</a:t>
            </a:r>
          </a:p>
          <a:p>
            <a:pPr lvl="1"/>
            <a:r>
              <a:rPr lang="en-US" dirty="0"/>
              <a:t>&lt;table&gt;, &lt;</a:t>
            </a:r>
            <a:r>
              <a:rPr lang="en-US" dirty="0" err="1"/>
              <a:t>tr</a:t>
            </a:r>
            <a:r>
              <a:rPr lang="en-US" dirty="0"/>
              <a:t>&gt;, &lt;td&gt;, &lt;</a:t>
            </a:r>
            <a:r>
              <a:rPr lang="en-US" dirty="0" err="1"/>
              <a:t>th</a:t>
            </a:r>
            <a:r>
              <a:rPr lang="en-US" dirty="0"/>
              <a:t>&gt; and attributes: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type="text"&gt;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type="password"&gt;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type="submit"&gt;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type="reset"&gt;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type="radio"&gt;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type="range"&gt;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type="search"&gt;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type="time"&gt;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type="week"&gt;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type="button"&gt;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type="checkbox"&gt;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type="color"&gt;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type="date"&gt;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</a:t>
            </a:r>
            <a:r>
              <a:rPr lang="en-US" altLang="ko-KR" sz="1800" dirty="0" err="1"/>
              <a:t>datetime</a:t>
            </a:r>
            <a:r>
              <a:rPr lang="en-US" altLang="ko-KR" sz="1800" dirty="0"/>
              <a:t>-local"&gt;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type="email"&gt;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type="file"&gt;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type="hidden"&gt;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type="image"&gt;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type="month"&gt;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&lt;input type="number"&gt;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92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type="text"&gt; </a:t>
            </a:r>
          </a:p>
          <a:p>
            <a:pPr lvl="1"/>
            <a:r>
              <a:rPr lang="en-US" altLang="ko-KR" dirty="0"/>
              <a:t>Defines a single-line text input field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669099"/>
            <a:ext cx="353873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&lt;label&gt;First name:&lt;/label&gt;&lt;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&lt;label&gt;Last name: 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08787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60" y="2636912"/>
            <a:ext cx="3836922" cy="32619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9375" y="3719895"/>
            <a:ext cx="3158634" cy="144016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type="password"&gt; </a:t>
            </a:r>
          </a:p>
          <a:p>
            <a:pPr lvl="1"/>
            <a:r>
              <a:rPr lang="en-US" altLang="ko-KR" dirty="0" err="1"/>
              <a:t>Fefines</a:t>
            </a:r>
            <a:r>
              <a:rPr lang="en-US" altLang="ko-KR" dirty="0"/>
              <a:t> a password field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669099"/>
            <a:ext cx="353873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&lt;label&gt;Account No:&lt;/label&gt;&lt;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&lt;label&gt;Password:&lt;/label&gt;&lt;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type="password"&gt;&lt;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08787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9592" y="4653136"/>
            <a:ext cx="2592288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87" y="2669099"/>
            <a:ext cx="3612813" cy="31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type="submit"&gt; </a:t>
            </a:r>
          </a:p>
          <a:p>
            <a:pPr lvl="1"/>
            <a:r>
              <a:rPr lang="en-US" altLang="ko-KR" dirty="0"/>
              <a:t>Defines a button for submitting form data</a:t>
            </a:r>
          </a:p>
          <a:p>
            <a:pPr lvl="2"/>
            <a:r>
              <a:rPr lang="en-US" altLang="ko-KR" dirty="0"/>
              <a:t>If you omit the submit button's value attribute, the button will get a default text “Submit”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3129930"/>
            <a:ext cx="3538735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&lt;label&gt;Account No:&lt;/label&gt;&lt;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&lt;label&gt;Password:&lt;/label&gt;&lt;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type="password"&gt;&lt;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type="submit"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 value="Login"&gt;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5487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5301208"/>
            <a:ext cx="2448272" cy="43204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099306"/>
            <a:ext cx="3747703" cy="32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type="reset"&gt; </a:t>
            </a:r>
          </a:p>
          <a:p>
            <a:pPr lvl="1"/>
            <a:r>
              <a:rPr lang="en-US" altLang="ko-KR" dirty="0"/>
              <a:t>Defines a reset button that will reset all form values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451512"/>
            <a:ext cx="3538735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&lt;label&gt;Account No:&lt;/label&gt;&lt;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type="text"&gt;&lt;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&lt;label&gt;Password:&lt;/label&gt;&lt;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type="password"&gt;&lt;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type="submit"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 value="Login"&gt;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type="reset"&gt;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387029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913" y="2451512"/>
            <a:ext cx="3988896" cy="33966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2100" y="5013176"/>
            <a:ext cx="1969700" cy="2880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type="radio"&gt; </a:t>
            </a:r>
          </a:p>
          <a:p>
            <a:pPr lvl="1"/>
            <a:r>
              <a:rPr lang="en-US" altLang="ko-KR" dirty="0"/>
              <a:t>Defines a radio button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304" y="2451512"/>
            <a:ext cx="3538735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type="radio"&gt;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&lt;label&gt;Male&lt;/label&gt;&lt;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type="radio"&gt;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&lt;label&gt;Female&lt;/label&gt;&lt;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type="submit“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value="Submit"&gt;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387029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3501008"/>
            <a:ext cx="2736304" cy="1800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51512"/>
            <a:ext cx="3843383" cy="3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&lt;input type="checkbox"&gt; </a:t>
            </a:r>
          </a:p>
          <a:p>
            <a:pPr lvl="1"/>
            <a:r>
              <a:rPr lang="en-US" altLang="ko-KR" dirty="0"/>
              <a:t>Defines a checkbox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29313" y="2483018"/>
            <a:ext cx="353873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&lt;form&gt;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type="checkbox"&gt;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&lt;label&gt;Hyundai&lt;/label&gt;&lt;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type="checkbox" checked&gt;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&lt;label&gt;BMW X5&lt;/label&gt;&lt;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type="checkbox"&gt;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&lt;label&gt;Audi A6&lt;/label&gt;&lt;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br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&lt;input type="submit" 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     value="Submit"&gt;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&lt;/form&gt;</a:t>
            </a:r>
          </a:p>
          <a:p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84072" y="41484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814420" y="3568076"/>
            <a:ext cx="3109508" cy="229931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39" y="2394985"/>
            <a:ext cx="40641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87D17F-E11A-4E10-A0D6-351C5313CE0E}"/>
              </a:ext>
            </a:extLst>
          </p:cNvPr>
          <p:cNvSpPr/>
          <p:nvPr/>
        </p:nvSpPr>
        <p:spPr bwMode="auto">
          <a:xfrm>
            <a:off x="4697415" y="4457700"/>
            <a:ext cx="742950" cy="28575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algn="just" latinLnBrk="0"/>
            <a:r>
              <a:rPr lang="en-US" altLang="ko-KR" dirty="0"/>
              <a:t>Image button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54063" y="1876424"/>
            <a:ext cx="8143875" cy="15906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ID: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="text"&gt;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="image"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src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="submit.png"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alt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=“Submit Button"&gt;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굴림" panose="020B0600000101010101" pitchFamily="50" charset="-127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2" y="3803650"/>
            <a:ext cx="4344311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2987D17F-E11A-4E10-A0D6-351C5313CE0E}"/>
              </a:ext>
            </a:extLst>
          </p:cNvPr>
          <p:cNvSpPr/>
          <p:nvPr/>
        </p:nvSpPr>
        <p:spPr bwMode="auto">
          <a:xfrm>
            <a:off x="4697415" y="4437112"/>
            <a:ext cx="810689" cy="30633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6006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Input Elements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28598" y="1371599"/>
            <a:ext cx="8143875" cy="4981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date: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="date"&gt;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-local: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datetime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-local"&gt;&lt;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month: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="month"&gt;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time: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="time"&gt;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week: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="week"&gt;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color: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="color"&gt;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email: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="email"&gt;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tel: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nb-NO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="tel"&gt;</a:t>
            </a:r>
            <a:r>
              <a:rPr lang="nb-NO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nb-NO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nb-NO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nb-NO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search: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="search"&gt;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range: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="range"&gt;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number: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="number"&gt;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url: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url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ea typeface="돋움체"/>
              </a:rPr>
              <a:t>type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="submit"&gt;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ea typeface="돋움체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form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ea typeface="돋움체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ea typeface="돋움체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ea typeface="돋움체"/>
              </a:rPr>
              <a:t>&gt;</a:t>
            </a:r>
            <a:endParaRPr lang="en-US" altLang="ko-KR" sz="1400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_x243964224" descr="EMB0000166ca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31" y="1504949"/>
            <a:ext cx="405534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Discussions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latinLnBrk="0"/>
            <a:r>
              <a:rPr lang="en-US" dirty="0"/>
              <a:t>HTML multimedia elements</a:t>
            </a:r>
          </a:p>
          <a:p>
            <a:pPr lvl="1" algn="just" latinLnBrk="0"/>
            <a:r>
              <a:rPr lang="en-US" dirty="0"/>
              <a:t>audio and video elements</a:t>
            </a:r>
          </a:p>
          <a:p>
            <a:pPr lvl="1" algn="just" latinLnBrk="0"/>
            <a:endParaRPr lang="en-US" dirty="0"/>
          </a:p>
          <a:p>
            <a:pPr algn="just" latinLnBrk="0"/>
            <a:r>
              <a:rPr lang="en-US" dirty="0"/>
              <a:t>HTML iframe element</a:t>
            </a:r>
          </a:p>
          <a:p>
            <a:pPr lvl="1" algn="just" latinLnBrk="0"/>
            <a:r>
              <a:rPr lang="en-US" dirty="0"/>
              <a:t>Recently most of the websites do not support iframes</a:t>
            </a:r>
          </a:p>
          <a:p>
            <a:pPr lvl="1" algn="just" latinLnBrk="0"/>
            <a:endParaRPr lang="en-US" dirty="0"/>
          </a:p>
          <a:p>
            <a:pPr algn="just" latinLnBrk="0"/>
            <a:r>
              <a:rPr lang="en-US" dirty="0"/>
              <a:t>HTML block elements</a:t>
            </a:r>
          </a:p>
          <a:p>
            <a:pPr lvl="1" algn="just" latinLnBrk="0"/>
            <a:r>
              <a:rPr lang="en-US" dirty="0"/>
              <a:t>&lt;div&gt; means divide and used for logically organize your website</a:t>
            </a:r>
          </a:p>
          <a:p>
            <a:pPr lvl="1" algn="just" latinLnBrk="0"/>
            <a:endParaRPr lang="en-US" dirty="0"/>
          </a:p>
          <a:p>
            <a:pPr algn="just" latinLnBrk="0"/>
            <a:r>
              <a:rPr lang="en-US" dirty="0"/>
              <a:t>HTML input elements</a:t>
            </a:r>
          </a:p>
          <a:p>
            <a:pPr lvl="1" algn="just" latinLnBrk="0"/>
            <a:r>
              <a:rPr lang="en-US" dirty="0"/>
              <a:t>Various kinds of &lt;input&gt; elements</a:t>
            </a:r>
          </a:p>
        </p:txBody>
      </p:sp>
    </p:spTree>
    <p:extLst>
      <p:ext uri="{BB962C8B-B14F-4D97-AF65-F5344CB8AC3E}">
        <p14:creationId xmlns:p14="http://schemas.microsoft.com/office/powerpoint/2010/main" val="13431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2C092-C4E2-4AF0-AE77-C8140555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1988840"/>
            <a:ext cx="6144758" cy="43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196752"/>
            <a:ext cx="3610744" cy="53285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cs typeface="Tahoma" panose="020B0604030504040204" pitchFamily="34" charset="0"/>
              </a:rPr>
              <a:t>Part 3. </a:t>
            </a:r>
          </a:p>
          <a:p>
            <a:pPr lvl="1"/>
            <a:r>
              <a:rPr lang="en-US" altLang="ko-KR" dirty="0"/>
              <a:t>HTML Form Elements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cs typeface="Tahoma" panose="020B0604030504040204" pitchFamily="34" charset="0"/>
              </a:rPr>
              <a:t>Part 4. </a:t>
            </a:r>
          </a:p>
          <a:p>
            <a:pPr lvl="1"/>
            <a:r>
              <a:rPr lang="en-US" altLang="ko-KR" dirty="0"/>
              <a:t>Practice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HTML Blocks</a:t>
            </a:r>
          </a:p>
          <a:p>
            <a:pPr>
              <a:lnSpc>
                <a:spcPct val="200000"/>
              </a:lnSpc>
            </a:pPr>
            <a:endParaRPr lang="en-US" altLang="ko-KR" b="1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Part 2.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Multimedia Elements</a:t>
            </a: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8647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 HTML element has a default display value depending on what type of element it is.</a:t>
            </a:r>
          </a:p>
          <a:p>
            <a:endParaRPr lang="en-US" altLang="ko-KR" dirty="0"/>
          </a:p>
          <a:p>
            <a:r>
              <a:rPr lang="en-US" altLang="ko-KR" dirty="0"/>
              <a:t>The two display values are: block and inline.</a:t>
            </a:r>
          </a:p>
          <a:p>
            <a:endParaRPr lang="en-US" altLang="ko-KR" dirty="0"/>
          </a:p>
          <a:p>
            <a:r>
              <a:rPr lang="en-US" altLang="ko-KR" dirty="0"/>
              <a:t>Block elements</a:t>
            </a:r>
          </a:p>
          <a:p>
            <a:pPr lvl="1"/>
            <a:r>
              <a:rPr lang="en-US" altLang="ko-KR" dirty="0"/>
              <a:t>&lt;h1&gt; ~ &lt;h6&gt;, &lt;p&gt;, &lt;</a:t>
            </a:r>
            <a:r>
              <a:rPr lang="en-US" altLang="ko-KR" dirty="0" err="1"/>
              <a:t>hr</a:t>
            </a:r>
            <a:r>
              <a:rPr lang="en-US" altLang="ko-KR" dirty="0"/>
              <a:t>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</a:t>
            </a:r>
            <a:r>
              <a:rPr lang="en-US" altLang="ko-KR" dirty="0" err="1"/>
              <a:t>ol</a:t>
            </a:r>
            <a:r>
              <a:rPr lang="en-US" altLang="ko-KR" dirty="0"/>
              <a:t>&gt;, &lt;li&gt;, &lt;table&gt;, &lt;div&gt;</a:t>
            </a:r>
          </a:p>
          <a:p>
            <a:endParaRPr lang="en-US" altLang="ko-KR" dirty="0"/>
          </a:p>
          <a:p>
            <a:r>
              <a:rPr lang="en-US" altLang="ko-KR" dirty="0"/>
              <a:t>Inline elements</a:t>
            </a:r>
          </a:p>
          <a:p>
            <a:pPr lvl="1"/>
            <a:r>
              <a:rPr lang="en-US" altLang="ko-KR" dirty="0"/>
              <a:t>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&lt;b&gt;, &lt;strong&gt;, &lt;</a:t>
            </a:r>
            <a:r>
              <a:rPr lang="en-US" altLang="ko-KR" dirty="0" err="1"/>
              <a:t>i</a:t>
            </a:r>
            <a:r>
              <a:rPr lang="en-US" altLang="ko-KR" dirty="0"/>
              <a:t>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&lt;sub&gt;, &lt;sup&gt;, &lt;span&gt;, &lt;label&gt;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Block-level Elements</a:t>
            </a:r>
          </a:p>
          <a:p>
            <a:pPr lvl="1"/>
            <a:r>
              <a:rPr lang="en-US" altLang="ko-KR" dirty="0"/>
              <a:t>A block-level element always starts on a new line and takes up the full width available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924944"/>
            <a:ext cx="36004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… 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&lt;h2&gt;Block elements&lt;/h2&gt;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&lt;p&gt; A block-level element always starts          </a:t>
            </a:r>
          </a:p>
          <a:p>
            <a:r>
              <a:rPr lang="en-US" altLang="ko-KR" sz="1400" dirty="0"/>
              <a:t>        on a new line and takes up the full </a:t>
            </a:r>
          </a:p>
          <a:p>
            <a:r>
              <a:rPr lang="en-US" altLang="ko-KR" sz="1400" dirty="0"/>
              <a:t>        width available.&lt;/p&gt;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&lt;div style="border: 1px solid black"&gt;</a:t>
            </a:r>
          </a:p>
          <a:p>
            <a:r>
              <a:rPr lang="en-US" altLang="ko-KR" sz="1400" dirty="0"/>
              <a:t>       Hello World&lt;/div&gt;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99" y="2900560"/>
            <a:ext cx="3593101" cy="297671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64797" y="4208895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</a:p>
          <a:p>
            <a:pPr lvl="1"/>
            <a:r>
              <a:rPr lang="en-US" altLang="ko-KR" dirty="0"/>
              <a:t>Stands for</a:t>
            </a:r>
            <a:r>
              <a:rPr lang="ko-KR" altLang="en-US" dirty="0"/>
              <a:t> “</a:t>
            </a:r>
            <a:r>
              <a:rPr lang="en-US" altLang="ko-KR" dirty="0"/>
              <a:t>divide“ and is used for divide the page into logical sections</a:t>
            </a:r>
          </a:p>
          <a:p>
            <a:pPr lvl="2"/>
            <a:r>
              <a:rPr lang="en-US" altLang="ko-KR" dirty="0"/>
              <a:t>Tip: Very often used together with CSS, to layout a web page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4" descr="Image result for div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63" y="2762689"/>
            <a:ext cx="5016874" cy="376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9038</TotalTime>
  <Words>2012</Words>
  <Application>Microsoft Office PowerPoint</Application>
  <PresentationFormat>화면 슬라이드 쇼(4:3)</PresentationFormat>
  <Paragraphs>413</Paragraphs>
  <Slides>39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HY견고딕</vt:lpstr>
      <vt:lpstr>굴림</vt:lpstr>
      <vt:lpstr>돋움체</vt:lpstr>
      <vt:lpstr>맑은 고딕</vt:lpstr>
      <vt:lpstr>Arial</vt:lpstr>
      <vt:lpstr>Century Schoolbook</vt:lpstr>
      <vt:lpstr>Symbol</vt:lpstr>
      <vt:lpstr>Tahoma</vt:lpstr>
      <vt:lpstr>Wingdings</vt:lpstr>
      <vt:lpstr>Office 테마</vt:lpstr>
      <vt:lpstr>Lecture 4: HTML Multimedia, Block and Form</vt:lpstr>
      <vt:lpstr>In the last lecture</vt:lpstr>
      <vt:lpstr>In the last lecture</vt:lpstr>
      <vt:lpstr>In the last lecture</vt:lpstr>
      <vt:lpstr>Table of Contents</vt:lpstr>
      <vt:lpstr>HTML Blocks</vt:lpstr>
      <vt:lpstr>HTML Blocks</vt:lpstr>
      <vt:lpstr>HTML Blocks</vt:lpstr>
      <vt:lpstr>HTML Blocks</vt:lpstr>
      <vt:lpstr>HTML Blocks</vt:lpstr>
      <vt:lpstr>HTML Blocks</vt:lpstr>
      <vt:lpstr>HTML Blocks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Multimedia Elements</vt:lpstr>
      <vt:lpstr>Html FORM elements</vt:lpstr>
      <vt:lpstr>HTML Form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HTML Input Elements</vt:lpstr>
      <vt:lpstr>Summary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Windows 사용자</cp:lastModifiedBy>
  <cp:revision>692</cp:revision>
  <cp:lastPrinted>2013-12-26T08:44:45Z</cp:lastPrinted>
  <dcterms:created xsi:type="dcterms:W3CDTF">2013-02-05T02:36:43Z</dcterms:created>
  <dcterms:modified xsi:type="dcterms:W3CDTF">2022-03-18T00:18:38Z</dcterms:modified>
</cp:coreProperties>
</file>