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613" r:id="rId3"/>
    <p:sldId id="614" r:id="rId4"/>
    <p:sldId id="615" r:id="rId5"/>
    <p:sldId id="289" r:id="rId6"/>
    <p:sldId id="415" r:id="rId7"/>
    <p:sldId id="616" r:id="rId8"/>
    <p:sldId id="617" r:id="rId9"/>
    <p:sldId id="618" r:id="rId10"/>
    <p:sldId id="621" r:id="rId11"/>
    <p:sldId id="619" r:id="rId12"/>
    <p:sldId id="620" r:id="rId13"/>
    <p:sldId id="622" r:id="rId14"/>
    <p:sldId id="624" r:id="rId15"/>
    <p:sldId id="625" r:id="rId16"/>
    <p:sldId id="626" r:id="rId17"/>
    <p:sldId id="628" r:id="rId18"/>
    <p:sldId id="629" r:id="rId19"/>
    <p:sldId id="627" r:id="rId20"/>
    <p:sldId id="656" r:id="rId21"/>
    <p:sldId id="659" r:id="rId22"/>
    <p:sldId id="657" r:id="rId23"/>
    <p:sldId id="658" r:id="rId24"/>
    <p:sldId id="661" r:id="rId25"/>
    <p:sldId id="660" r:id="rId26"/>
    <p:sldId id="662" r:id="rId27"/>
    <p:sldId id="631" r:id="rId28"/>
    <p:sldId id="633" r:id="rId29"/>
    <p:sldId id="634" r:id="rId30"/>
    <p:sldId id="635" r:id="rId31"/>
    <p:sldId id="636" r:id="rId32"/>
    <p:sldId id="637" r:id="rId33"/>
    <p:sldId id="638" r:id="rId34"/>
    <p:sldId id="655" r:id="rId35"/>
    <p:sldId id="640" r:id="rId36"/>
    <p:sldId id="641" r:id="rId37"/>
    <p:sldId id="643" r:id="rId38"/>
    <p:sldId id="644" r:id="rId39"/>
    <p:sldId id="646" r:id="rId40"/>
    <p:sldId id="647" r:id="rId41"/>
    <p:sldId id="649" r:id="rId42"/>
    <p:sldId id="650" r:id="rId43"/>
    <p:sldId id="648" r:id="rId44"/>
    <p:sldId id="651" r:id="rId45"/>
    <p:sldId id="654" r:id="rId46"/>
    <p:sldId id="652" r:id="rId47"/>
    <p:sldId id="663" r:id="rId48"/>
    <p:sldId id="664" r:id="rId49"/>
    <p:sldId id="665" r:id="rId50"/>
    <p:sldId id="666" r:id="rId51"/>
    <p:sldId id="667" r:id="rId52"/>
    <p:sldId id="668" r:id="rId53"/>
    <p:sldId id="669" r:id="rId54"/>
    <p:sldId id="670" r:id="rId55"/>
    <p:sldId id="671" r:id="rId56"/>
    <p:sldId id="672" r:id="rId57"/>
    <p:sldId id="673" r:id="rId58"/>
    <p:sldId id="674" r:id="rId59"/>
    <p:sldId id="675" r:id="rId60"/>
    <p:sldId id="676" r:id="rId61"/>
    <p:sldId id="677" r:id="rId62"/>
    <p:sldId id="678" r:id="rId63"/>
    <p:sldId id="612" r:id="rId6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7752" autoAdjust="0"/>
  </p:normalViewPr>
  <p:slideViewPr>
    <p:cSldViewPr>
      <p:cViewPr varScale="1">
        <p:scale>
          <a:sx n="112" d="100"/>
          <a:sy n="112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 CSS Box Model and Layout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Box Model </a:t>
            </a:r>
          </a:p>
          <a:p>
            <a:pPr lvl="1"/>
            <a:r>
              <a:rPr lang="en-US" altLang="ko-KR" dirty="0" smtClean="0"/>
              <a:t>How to specify all sides of box model: top, right, left and bottom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2276872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ltr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 media="screen"&gt;</a:t>
            </a:r>
          </a:p>
          <a:p>
            <a:r>
              <a:rPr lang="en-US" altLang="ko-KR" sz="1400" dirty="0"/>
              <a:t>      div {</a:t>
            </a:r>
          </a:p>
          <a:p>
            <a:r>
              <a:rPr lang="en-US" altLang="ko-KR" sz="1400" dirty="0"/>
              <a:t>        background-color: </a:t>
            </a:r>
            <a:r>
              <a:rPr lang="en-US" altLang="ko-KR" sz="1400" dirty="0" err="1"/>
              <a:t>lightgrey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5px solid green;</a:t>
            </a:r>
          </a:p>
          <a:p>
            <a:r>
              <a:rPr lang="en-US" altLang="ko-KR" sz="1400" dirty="0"/>
              <a:t>        padding: 10px;</a:t>
            </a:r>
          </a:p>
          <a:p>
            <a:r>
              <a:rPr lang="en-US" altLang="ko-KR" sz="1400" dirty="0"/>
              <a:t>        margin-top: 50px;</a:t>
            </a:r>
          </a:p>
          <a:p>
            <a:r>
              <a:rPr lang="en-US" altLang="ko-KR" sz="1400" dirty="0"/>
              <a:t>        margin-left: 20px;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&lt;div&gt;This is a example of box model&lt;/div&gt;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47060" y="422806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27" y="2204864"/>
            <a:ext cx="3376373" cy="30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5576" y="4228064"/>
            <a:ext cx="2808312" cy="49708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66" y="5462568"/>
            <a:ext cx="3869834" cy="9330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Width and Height of an </a:t>
            </a:r>
            <a:r>
              <a:rPr lang="en-US" altLang="ko-KR" dirty="0" smtClean="0"/>
              <a:t>Element</a:t>
            </a:r>
          </a:p>
          <a:p>
            <a:pPr lvl="1"/>
            <a:r>
              <a:rPr lang="en-US" altLang="ko-KR" dirty="0" smtClean="0"/>
              <a:t>Set </a:t>
            </a:r>
            <a:r>
              <a:rPr lang="en-US" altLang="ko-KR" dirty="0"/>
              <a:t>the width and height of an element correctly in all </a:t>
            </a:r>
            <a:r>
              <a:rPr lang="en-US" altLang="ko-KR" dirty="0" smtClean="0"/>
              <a:t>browsers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48880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 media="screen"&gt;</a:t>
            </a:r>
          </a:p>
          <a:p>
            <a:r>
              <a:rPr lang="en-US" altLang="ko-KR" sz="1400" dirty="0"/>
              <a:t>      div {</a:t>
            </a:r>
          </a:p>
          <a:p>
            <a:r>
              <a:rPr lang="en-US" altLang="ko-KR" sz="1400" dirty="0"/>
              <a:t>        width: </a:t>
            </a:r>
            <a:r>
              <a:rPr lang="en-US" altLang="ko-KR" sz="1400" dirty="0" smtClean="0"/>
              <a:t>200px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background-color: </a:t>
            </a:r>
            <a:r>
              <a:rPr lang="en-US" altLang="ko-KR" sz="1400" dirty="0" err="1"/>
              <a:t>lightgrey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5px solid green;</a:t>
            </a:r>
          </a:p>
          <a:p>
            <a:r>
              <a:rPr lang="en-US" altLang="ko-KR" sz="1400" dirty="0"/>
              <a:t>        padding: 10px;</a:t>
            </a:r>
          </a:p>
          <a:p>
            <a:r>
              <a:rPr lang="en-US" altLang="ko-KR" sz="1400" dirty="0"/>
              <a:t>        margin: 20px;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&lt;div&gt;This is a example of box model&lt;/div&gt;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30007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5" y="2204864"/>
            <a:ext cx="3384545" cy="30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7584" y="3645024"/>
            <a:ext cx="2808312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Width and</a:t>
            </a:r>
            <a:r>
              <a:rPr lang="ko-KR" altLang="en-US" dirty="0" smtClean="0"/>
              <a:t>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an Element</a:t>
            </a:r>
          </a:p>
          <a:p>
            <a:pPr lvl="1"/>
            <a:r>
              <a:rPr lang="en-US" altLang="ko-KR" dirty="0" smtClean="0"/>
              <a:t>How to calculate box size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564904"/>
            <a:ext cx="6115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Display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Block element </a:t>
            </a:r>
            <a:endParaRPr lang="en-US" dirty="0" smtClean="0"/>
          </a:p>
          <a:p>
            <a:pPr lvl="1"/>
            <a:r>
              <a:rPr lang="en-US" dirty="0" smtClean="0"/>
              <a:t>Takes </a:t>
            </a:r>
            <a:r>
              <a:rPr lang="en-US" dirty="0"/>
              <a:t>up a whole line of the screen.</a:t>
            </a:r>
          </a:p>
          <a:p>
            <a:pPr lvl="0"/>
            <a:r>
              <a:rPr lang="en-US" dirty="0"/>
              <a:t>Inline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Placed </a:t>
            </a:r>
            <a:r>
              <a:rPr lang="en-US" dirty="0"/>
              <a:t>one after the other in a row. It takes up only as much width as needed in the current line.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61048"/>
            <a:ext cx="5867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6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of block and inline element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1877848"/>
            <a:ext cx="3747387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smtClean="0"/>
              <a:t>style&gt;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smtClean="0"/>
              <a:t>h1</a:t>
            </a:r>
            <a:r>
              <a:rPr lang="en-US" altLang="ko-KR" sz="1400" dirty="0"/>
              <a:t>, p,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, li, a,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{border: 1px solid red;}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="www.google.com"&gt;Visit Google&lt;/a&gt;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="home.png" width="50" height="50"&gt;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38290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57" y="1772816"/>
            <a:ext cx="34415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Set/override display property in CSS</a:t>
            </a:r>
            <a:endParaRPr lang="en-US" altLang="ko-KR" dirty="0"/>
          </a:p>
          <a:p>
            <a:pPr lvl="1"/>
            <a:r>
              <a:rPr lang="en-US" altLang="ko-KR" dirty="0" smtClean="0"/>
              <a:t>Make it block element</a:t>
            </a:r>
          </a:p>
          <a:p>
            <a:pPr lvl="2"/>
            <a:r>
              <a:rPr lang="en-US" altLang="ko-KR" dirty="0" smtClean="0"/>
              <a:t>display</a:t>
            </a:r>
            <a:r>
              <a:rPr lang="en-US" altLang="ko-KR" dirty="0"/>
              <a:t>: </a:t>
            </a:r>
            <a:r>
              <a:rPr lang="en-US" altLang="ko-KR" dirty="0" smtClean="0"/>
              <a:t>block;</a:t>
            </a:r>
            <a:endParaRPr lang="en-US" altLang="ko-KR" dirty="0"/>
          </a:p>
          <a:p>
            <a:pPr lvl="1"/>
            <a:r>
              <a:rPr lang="en-US" altLang="ko-KR" dirty="0" smtClean="0"/>
              <a:t>Make it inline element</a:t>
            </a:r>
            <a:endParaRPr lang="en-US" altLang="ko-KR" dirty="0"/>
          </a:p>
          <a:p>
            <a:pPr lvl="2"/>
            <a:r>
              <a:rPr lang="en-US" altLang="ko-KR" dirty="0" smtClean="0"/>
              <a:t>display</a:t>
            </a:r>
            <a:r>
              <a:rPr lang="en-US" altLang="ko-KR" dirty="0"/>
              <a:t>: </a:t>
            </a:r>
            <a:r>
              <a:rPr lang="en-US" altLang="ko-KR" dirty="0" smtClean="0"/>
              <a:t>inline;</a:t>
            </a:r>
            <a:endParaRPr lang="en-US" altLang="ko-KR" dirty="0"/>
          </a:p>
          <a:p>
            <a:pPr lvl="1"/>
            <a:r>
              <a:rPr lang="en-US" altLang="ko-KR" dirty="0" smtClean="0"/>
              <a:t>Remove element</a:t>
            </a:r>
          </a:p>
          <a:p>
            <a:pPr lvl="2"/>
            <a:r>
              <a:rPr lang="en-US" altLang="ko-KR" dirty="0" smtClean="0"/>
              <a:t>display</a:t>
            </a:r>
            <a:r>
              <a:rPr lang="en-US" altLang="ko-KR" dirty="0"/>
              <a:t>: </a:t>
            </a:r>
            <a:r>
              <a:rPr lang="en-US" altLang="ko-KR" dirty="0" smtClean="0"/>
              <a:t>none;</a:t>
            </a:r>
          </a:p>
          <a:p>
            <a:pPr lvl="1"/>
            <a:r>
              <a:rPr lang="en-US" altLang="ko-KR" dirty="0" smtClean="0"/>
              <a:t>Hide element</a:t>
            </a:r>
            <a:endParaRPr lang="en-US" altLang="ko-KR" dirty="0"/>
          </a:p>
          <a:p>
            <a:pPr lvl="2"/>
            <a:r>
              <a:rPr lang="en-US" altLang="ko-KR" dirty="0"/>
              <a:t>visibility: </a:t>
            </a:r>
            <a:r>
              <a:rPr lang="en-US" altLang="ko-KR" dirty="0" smtClean="0"/>
              <a:t>hidden;</a:t>
            </a:r>
          </a:p>
          <a:p>
            <a:pPr lvl="1"/>
            <a:r>
              <a:rPr lang="en-US" altLang="ko-KR" dirty="0" smtClean="0"/>
              <a:t>Make it inline element with OPTIONS</a:t>
            </a:r>
          </a:p>
          <a:p>
            <a:pPr lvl="2"/>
            <a:r>
              <a:rPr lang="en-US" altLang="ko-KR" dirty="0" smtClean="0"/>
              <a:t>display: inline-block;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display: </a:t>
            </a:r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/>
              <a:t>Make it block element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39002"/>
            <a:ext cx="374738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smtClean="0"/>
              <a:t>style&gt;</a:t>
            </a:r>
            <a:endParaRPr lang="en-US" altLang="ko-KR" sz="1400" dirty="0"/>
          </a:p>
          <a:p>
            <a:r>
              <a:rPr lang="en-US" altLang="ko-KR" sz="1400" dirty="0"/>
              <a:t>      a{</a:t>
            </a:r>
          </a:p>
          <a:p>
            <a:r>
              <a:rPr lang="en-US" altLang="ko-KR" sz="1400" dirty="0"/>
              <a:t>        display: block;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="www.google.com"&gt;Visit Google&lt;/a&gt;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="home.png" width="50" height="50"&gt;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2901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629566" y="3212976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19" y="2276872"/>
            <a:ext cx="340057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display: </a:t>
            </a:r>
            <a:r>
              <a:rPr lang="en-US" altLang="ko-KR" dirty="0" smtClean="0"/>
              <a:t>inline</a:t>
            </a:r>
          </a:p>
          <a:p>
            <a:pPr lvl="1"/>
            <a:r>
              <a:rPr lang="en-US" altLang="ko-KR" dirty="0"/>
              <a:t>Make it inline element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204864"/>
            <a:ext cx="3747387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smtClean="0"/>
              <a:t>style&gt;</a:t>
            </a:r>
            <a:endParaRPr lang="en-US" altLang="ko-KR" sz="1400" dirty="0"/>
          </a:p>
          <a:p>
            <a:r>
              <a:rPr lang="en-US" altLang="ko-KR" sz="1400" dirty="0"/>
              <a:t>      li{</a:t>
            </a:r>
          </a:p>
          <a:p>
            <a:r>
              <a:rPr lang="en-US" altLang="ko-KR" sz="1400" dirty="0"/>
              <a:t>        display: inline;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15605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85" y="2204864"/>
            <a:ext cx="3515315" cy="3178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568" y="3078838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isplay: none</a:t>
            </a:r>
          </a:p>
          <a:p>
            <a:pPr lvl="1"/>
            <a:r>
              <a:rPr lang="en-US" altLang="ko-KR" dirty="0"/>
              <a:t>Remove element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196728"/>
            <a:ext cx="3747387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smtClean="0"/>
              <a:t>style&gt;</a:t>
            </a:r>
            <a:endParaRPr lang="en-US" altLang="ko-KR" sz="1400" dirty="0"/>
          </a:p>
          <a:p>
            <a:r>
              <a:rPr lang="en-US" altLang="ko-KR" sz="1400" dirty="0"/>
              <a:t>      li{</a:t>
            </a:r>
          </a:p>
          <a:p>
            <a:r>
              <a:rPr lang="en-US" altLang="ko-KR" sz="1400" dirty="0"/>
              <a:t>        display: none;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1479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3068960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10" y="2196728"/>
            <a:ext cx="342949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the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Basics</a:t>
            </a:r>
          </a:p>
          <a:p>
            <a:pPr lvl="1"/>
            <a:r>
              <a:rPr lang="en-US" altLang="ko-KR" dirty="0"/>
              <a:t>CSS(Cascading Style Sheets): defines style of text. </a:t>
            </a:r>
          </a:p>
          <a:p>
            <a:pPr lvl="1"/>
            <a:r>
              <a:rPr lang="en-US" altLang="ko-KR" dirty="0" smtClean="0"/>
              <a:t>Advantages</a:t>
            </a:r>
          </a:p>
          <a:p>
            <a:pPr lvl="1"/>
            <a:endParaRPr lang="en-US" altLang="ko-KR" dirty="0" smtClean="0"/>
          </a:p>
          <a:p>
            <a:pPr lvl="0"/>
            <a:r>
              <a:rPr lang="en-US" altLang="ko-KR" dirty="0"/>
              <a:t>Types of selections</a:t>
            </a:r>
          </a:p>
          <a:p>
            <a:pPr lvl="1"/>
            <a:r>
              <a:rPr lang="en-US" altLang="ko-KR" dirty="0"/>
              <a:t>type selector</a:t>
            </a:r>
          </a:p>
          <a:p>
            <a:pPr lvl="1"/>
            <a:r>
              <a:rPr lang="en-US" altLang="ko-KR" dirty="0"/>
              <a:t>universal selector</a:t>
            </a:r>
          </a:p>
          <a:p>
            <a:pPr lvl="1"/>
            <a:r>
              <a:rPr lang="en-US" altLang="ko-KR" dirty="0"/>
              <a:t>ID selector</a:t>
            </a:r>
          </a:p>
          <a:p>
            <a:pPr lvl="1"/>
            <a:r>
              <a:rPr lang="en-US" altLang="ko-KR" dirty="0"/>
              <a:t>class selector</a:t>
            </a:r>
          </a:p>
          <a:p>
            <a:pPr lvl="1"/>
            <a:r>
              <a:rPr lang="en-US" altLang="ko-KR" dirty="0"/>
              <a:t>attribute selector</a:t>
            </a:r>
          </a:p>
          <a:p>
            <a:pPr lvl="1"/>
            <a:r>
              <a:rPr lang="en-US" altLang="ko-KR" dirty="0"/>
              <a:t>pseudo-class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6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visibility: hidden</a:t>
            </a:r>
          </a:p>
          <a:p>
            <a:pPr lvl="1"/>
            <a:r>
              <a:rPr lang="en-US" altLang="ko-KR" dirty="0" smtClean="0"/>
              <a:t>Hide element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196728"/>
            <a:ext cx="3747387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smtClean="0"/>
              <a:t>style&gt;</a:t>
            </a:r>
            <a:endParaRPr lang="en-US" altLang="ko-KR" sz="1400" dirty="0"/>
          </a:p>
          <a:p>
            <a:r>
              <a:rPr lang="en-US" altLang="ko-KR" sz="1400" dirty="0"/>
              <a:t>      li{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visibility:hidden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1479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3078656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10" y="2196728"/>
            <a:ext cx="342949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32" y="4727568"/>
            <a:ext cx="4468738" cy="173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display: none and visibility: </a:t>
            </a:r>
            <a:r>
              <a:rPr lang="en-US" dirty="0" smtClean="0"/>
              <a:t>hidden</a:t>
            </a:r>
          </a:p>
          <a:p>
            <a:pPr lvl="1"/>
            <a:r>
              <a:rPr lang="en-US" dirty="0"/>
              <a:t>Hiding an element can be done by setting the display property to none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page will be displayed as if the element is not there</a:t>
            </a: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31" y="2657982"/>
            <a:ext cx="4468738" cy="1724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4427984" y="450912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7020272" y="6206560"/>
            <a:ext cx="201622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Element is completely gone</a:t>
            </a:r>
            <a:endParaRPr lang="en-US" sz="1100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2337632" y="5373216"/>
            <a:ext cx="5690752" cy="83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display: none and visibility: hidden</a:t>
            </a:r>
          </a:p>
          <a:p>
            <a:pPr lvl="1"/>
            <a:r>
              <a:rPr lang="en-US" dirty="0" err="1" smtClean="0"/>
              <a:t>visibility:hidden</a:t>
            </a:r>
            <a:r>
              <a:rPr lang="en-US" dirty="0"/>
              <a:t>; </a:t>
            </a:r>
            <a:r>
              <a:rPr lang="en-US" dirty="0" smtClean="0"/>
              <a:t>also hides </a:t>
            </a:r>
            <a:r>
              <a:rPr lang="en-US" dirty="0"/>
              <a:t>an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However, the element will still take up the same space as </a:t>
            </a:r>
            <a:r>
              <a:rPr lang="en-US" dirty="0" smtClean="0"/>
              <a:t>before</a:t>
            </a:r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31" y="2657982"/>
            <a:ext cx="4468738" cy="1724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31" y="4869160"/>
            <a:ext cx="4468738" cy="176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4427984" y="450912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7020272" y="6206560"/>
            <a:ext cx="201622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element </a:t>
            </a: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is hidden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, but still affect the layout</a:t>
            </a:r>
            <a:endParaRPr lang="en-US" sz="1100" dirty="0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4716016" y="5517232"/>
            <a:ext cx="3312368" cy="68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display:inline-block</a:t>
            </a:r>
            <a:endParaRPr lang="en-US" dirty="0" smtClean="0"/>
          </a:p>
          <a:p>
            <a:pPr lvl="1"/>
            <a:r>
              <a:rPr lang="en-US" dirty="0" smtClean="0"/>
              <a:t>Make it inline elements with OPTIONS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Compared to display: inline, </a:t>
            </a:r>
            <a:r>
              <a:rPr lang="en-US" dirty="0" smtClean="0"/>
              <a:t>display</a:t>
            </a:r>
            <a:r>
              <a:rPr lang="en-US" dirty="0"/>
              <a:t>: inline-block allows to set a </a:t>
            </a:r>
            <a:r>
              <a:rPr lang="en-US" b="1" dirty="0">
                <a:solidFill>
                  <a:srgbClr val="FF0000"/>
                </a:solidFill>
              </a:rPr>
              <a:t>width and height</a:t>
            </a:r>
            <a:r>
              <a:rPr lang="en-US" dirty="0"/>
              <a:t> on the </a:t>
            </a:r>
            <a:r>
              <a:rPr lang="en-US" dirty="0" smtClean="0"/>
              <a:t>element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Also, with display: inline-block, the top and bottom margins/paddings are </a:t>
            </a:r>
            <a:r>
              <a:rPr lang="en-US" dirty="0" smtClean="0"/>
              <a:t>respected</a:t>
            </a:r>
          </a:p>
          <a:p>
            <a:pPr lvl="2"/>
            <a:r>
              <a:rPr lang="en-US" dirty="0" smtClean="0"/>
              <a:t>But </a:t>
            </a:r>
            <a:r>
              <a:rPr lang="en-US" dirty="0"/>
              <a:t>with display: inline they are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display:inline-block</a:t>
            </a:r>
            <a:endParaRPr lang="en-US" dirty="0" smtClean="0"/>
          </a:p>
          <a:p>
            <a:pPr lvl="1"/>
            <a:r>
              <a:rPr lang="en-US" dirty="0" smtClean="0"/>
              <a:t>Difference between inline-block and inline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39002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&lt;style&gt;</a:t>
            </a:r>
          </a:p>
          <a:p>
            <a:r>
              <a:rPr lang="en-US" altLang="ko-KR" sz="1400" dirty="0" err="1"/>
              <a:t>span.a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inline; 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span.b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inline-block;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&lt;/style&gt;</a:t>
            </a:r>
            <a:endParaRPr lang="en-US" altLang="ko-KR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4450531" y="42901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07" y="2339002"/>
            <a:ext cx="3476593" cy="32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display:inline-block</a:t>
            </a:r>
          </a:p>
          <a:p>
            <a:pPr lvl="1"/>
            <a:r>
              <a:rPr lang="en-US" dirty="0" smtClean="0"/>
              <a:t>Compared to display: block, display: inline-block </a:t>
            </a:r>
            <a:r>
              <a:rPr lang="en-US" b="1" dirty="0" smtClean="0">
                <a:solidFill>
                  <a:srgbClr val="FF0000"/>
                </a:solidFill>
              </a:rPr>
              <a:t>does not add a line-break</a:t>
            </a:r>
            <a:r>
              <a:rPr lang="en-US" dirty="0" smtClean="0"/>
              <a:t> after the element</a:t>
            </a:r>
          </a:p>
          <a:p>
            <a:pPr lvl="2"/>
            <a:r>
              <a:rPr lang="en-US" dirty="0" smtClean="0"/>
              <a:t>So the element can sit next to other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display:inline-block</a:t>
            </a:r>
            <a:endParaRPr lang="en-US" dirty="0"/>
          </a:p>
          <a:p>
            <a:pPr lvl="1"/>
            <a:r>
              <a:rPr lang="en-US" dirty="0"/>
              <a:t>Difference between inline-block and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39002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&lt;style&gt;</a:t>
            </a:r>
          </a:p>
          <a:p>
            <a:r>
              <a:rPr lang="en-US" altLang="ko-KR" sz="1400" dirty="0" err="1"/>
              <a:t>span.b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inline-block;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span.c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block;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smtClean="0"/>
              <a:t>&lt;/style&gt;</a:t>
            </a:r>
            <a:endParaRPr lang="en-US" altLang="ko-KR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4450531" y="42901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59" y="2241048"/>
            <a:ext cx="34274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Placement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5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Decided by property top, bottom, left, right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976438"/>
            <a:ext cx="65436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14E5BE-5D97-40B1-A608-7385201613DB}"/>
              </a:ext>
            </a:extLst>
          </p:cNvPr>
          <p:cNvSpPr/>
          <p:nvPr/>
        </p:nvSpPr>
        <p:spPr bwMode="auto">
          <a:xfrm>
            <a:off x="4386290" y="3597990"/>
            <a:ext cx="1091381" cy="51619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AE6BF-2B50-4755-9018-4743B15F3FE2}"/>
              </a:ext>
            </a:extLst>
          </p:cNvPr>
          <p:cNvSpPr/>
          <p:nvPr/>
        </p:nvSpPr>
        <p:spPr bwMode="auto">
          <a:xfrm>
            <a:off x="6430297" y="1976439"/>
            <a:ext cx="1312606" cy="3685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1633" y="5642174"/>
            <a:ext cx="502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b="1" dirty="0">
                <a:solidFill>
                  <a:srgbClr val="FF0000"/>
                </a:solidFill>
              </a:rPr>
              <a:t>However, these properties will not work unless the position property is set first.</a:t>
            </a:r>
          </a:p>
        </p:txBody>
      </p:sp>
    </p:spTree>
    <p:extLst>
      <p:ext uri="{BB962C8B-B14F-4D97-AF65-F5344CB8AC3E}">
        <p14:creationId xmlns:p14="http://schemas.microsoft.com/office/powerpoint/2010/main" val="32813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The position property specifies the type of positioning method used for an element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positioning</a:t>
            </a:r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lacement </a:t>
            </a:r>
            <a:r>
              <a:rPr lang="en-US" altLang="ko-KR" dirty="0"/>
              <a:t>along normal flow</a:t>
            </a:r>
          </a:p>
          <a:p>
            <a:pPr lvl="1"/>
            <a:r>
              <a:rPr lang="en-US" altLang="ko-KR" dirty="0"/>
              <a:t>Relative </a:t>
            </a:r>
            <a:r>
              <a:rPr lang="en-US" altLang="ko-KR" dirty="0" smtClean="0"/>
              <a:t>positioning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normal position is the reference point.</a:t>
            </a:r>
          </a:p>
          <a:p>
            <a:pPr lvl="1"/>
            <a:r>
              <a:rPr lang="en-US" altLang="ko-KR" dirty="0"/>
              <a:t>Absolute </a:t>
            </a:r>
            <a:r>
              <a:rPr lang="en-US" altLang="ko-KR" dirty="0" smtClean="0"/>
              <a:t>positioning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origin of the container is the reference point.</a:t>
            </a:r>
          </a:p>
          <a:p>
            <a:pPr lvl="1"/>
            <a:r>
              <a:rPr lang="en-US" altLang="ko-KR" dirty="0"/>
              <a:t>Fixed </a:t>
            </a:r>
            <a:r>
              <a:rPr lang="en-US" altLang="ko-KR" dirty="0" smtClean="0"/>
              <a:t>positioning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origin of the window becomes the reference </a:t>
            </a:r>
            <a:r>
              <a:rPr lang="en-US" altLang="ko-KR" dirty="0" smtClean="0"/>
              <a:t>point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/>
              <a:t>There are three ways of inserting CSS code inside of your HTML document</a:t>
            </a:r>
          </a:p>
          <a:p>
            <a:pPr lvl="1"/>
            <a:r>
              <a:rPr lang="en-US" altLang="ko-KR" dirty="0"/>
              <a:t>external style sheet</a:t>
            </a:r>
            <a:endParaRPr lang="ko-KR" altLang="en-US" dirty="0"/>
          </a:p>
          <a:p>
            <a:pPr lvl="1"/>
            <a:r>
              <a:rPr lang="en-US" altLang="ko-KR" dirty="0"/>
              <a:t>internal style sheet</a:t>
            </a:r>
            <a:endParaRPr lang="ko-KR" altLang="en-US" dirty="0"/>
          </a:p>
          <a:p>
            <a:pPr lvl="1"/>
            <a:r>
              <a:rPr lang="en-US" altLang="ko-KR" dirty="0" smtClean="0"/>
              <a:t>inline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CSS properties</a:t>
            </a:r>
          </a:p>
          <a:p>
            <a:pPr lvl="1"/>
            <a:r>
              <a:rPr lang="en-US" altLang="ko-KR" dirty="0" smtClean="0"/>
              <a:t>Background</a:t>
            </a:r>
          </a:p>
          <a:p>
            <a:pPr lvl="1"/>
            <a:r>
              <a:rPr lang="en-US" altLang="ko-KR" dirty="0" smtClean="0"/>
              <a:t>Font</a:t>
            </a:r>
          </a:p>
          <a:p>
            <a:pPr lvl="1"/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 smtClean="0"/>
              <a:t>Border</a:t>
            </a:r>
          </a:p>
          <a:p>
            <a:pPr lvl="1"/>
            <a:r>
              <a:rPr lang="en-US" altLang="ko-KR" dirty="0" smtClean="0"/>
              <a:t>Table</a:t>
            </a:r>
          </a:p>
          <a:p>
            <a:pPr lvl="1"/>
            <a:r>
              <a:rPr lang="en-US" altLang="ko-KR" dirty="0" smtClean="0"/>
              <a:t>List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positioning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5B3DD-7461-44FA-806F-16E094A2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295775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7C187F-D30A-40C2-B450-1C1EE42A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46656"/>
            <a:ext cx="2903475" cy="49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Relative positioning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D3E24-E948-4DEE-A781-99A24612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295775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619E6-6D61-427F-BD9D-290A0CC6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7" y="1259635"/>
            <a:ext cx="2922533" cy="52657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228DE3-B48A-4864-AD66-C1D6E025B3DA}"/>
              </a:ext>
            </a:extLst>
          </p:cNvPr>
          <p:cNvSpPr/>
          <p:nvPr/>
        </p:nvSpPr>
        <p:spPr>
          <a:xfrm>
            <a:off x="6728457" y="35561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4B120-ED95-49CD-BB09-383A3E11192B}"/>
              </a:ext>
            </a:extLst>
          </p:cNvPr>
          <p:cNvSpPr/>
          <p:nvPr/>
        </p:nvSpPr>
        <p:spPr>
          <a:xfrm>
            <a:off x="6728457" y="4799114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Absolute positioning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0D17E-8E7D-454C-96CD-299CD9DC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295775" cy="404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3CD4DB-D198-44DF-B991-310294B0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8" y="1254465"/>
            <a:ext cx="2922532" cy="5270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228DE3-B48A-4864-AD66-C1D6E025B3DA}"/>
              </a:ext>
            </a:extLst>
          </p:cNvPr>
          <p:cNvSpPr/>
          <p:nvPr/>
        </p:nvSpPr>
        <p:spPr>
          <a:xfrm>
            <a:off x="6728457" y="35561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4B120-ED95-49CD-BB09-383A3E11192B}"/>
              </a:ext>
            </a:extLst>
          </p:cNvPr>
          <p:cNvSpPr/>
          <p:nvPr/>
        </p:nvSpPr>
        <p:spPr>
          <a:xfrm>
            <a:off x="6728457" y="4799114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 positioning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054CE-7105-47DC-888E-5655B2F3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2" y="1892123"/>
            <a:ext cx="4295775" cy="2105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4354D-6B4B-4DBE-A4DD-B82A8A94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1" y="4434718"/>
            <a:ext cx="4295775" cy="2105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395D94-F916-40D0-8B60-A38ADD21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703" y="1268864"/>
            <a:ext cx="2916097" cy="5270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6F5990-F562-482A-AD37-E2BD860498DF}"/>
              </a:ext>
            </a:extLst>
          </p:cNvPr>
          <p:cNvSpPr/>
          <p:nvPr/>
        </p:nvSpPr>
        <p:spPr>
          <a:xfrm>
            <a:off x="6805107" y="47128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22F03D-6A33-4C71-9B0E-43ED2E4C6816}"/>
              </a:ext>
            </a:extLst>
          </p:cNvPr>
          <p:cNvSpPr/>
          <p:nvPr/>
        </p:nvSpPr>
        <p:spPr>
          <a:xfrm>
            <a:off x="7537598" y="4526679"/>
            <a:ext cx="480709" cy="18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a style of flowing other content around one </a:t>
            </a:r>
            <a:r>
              <a:rPr lang="en-US" dirty="0" smtClean="0"/>
              <a:t>content</a:t>
            </a:r>
          </a:p>
          <a:p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435406" cy="355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1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of float property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ABB9C5-8BD2-4D19-B1CF-2768E9F48A16}"/>
              </a:ext>
            </a:extLst>
          </p:cNvPr>
          <p:cNvSpPr/>
          <p:nvPr/>
        </p:nvSpPr>
        <p:spPr>
          <a:xfrm>
            <a:off x="6497177" y="6396012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float : 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F0A38A-1349-4B48-BBD8-A6E105EDDFEC}"/>
              </a:ext>
            </a:extLst>
          </p:cNvPr>
          <p:cNvSpPr/>
          <p:nvPr/>
        </p:nvSpPr>
        <p:spPr>
          <a:xfrm>
            <a:off x="2739057" y="6396013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default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68390C-9633-4A9A-82A6-46F77A8A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17" y="1916832"/>
            <a:ext cx="3519488" cy="1943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F551DA-75EA-4280-B1BD-94BCD10D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89" y="1916832"/>
            <a:ext cx="3519488" cy="19431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7FE16C-919F-4E8F-82FA-B96E67F6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16" y="4047529"/>
            <a:ext cx="2751283" cy="2261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38B9F-167B-4430-A8F3-525EA8AE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279" y="4047529"/>
            <a:ext cx="2728908" cy="22617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C289C-30A5-4D2A-B47D-62430D3543CE}"/>
              </a:ext>
            </a:extLst>
          </p:cNvPr>
          <p:cNvCxnSpPr>
            <a:cxnSpLocks/>
          </p:cNvCxnSpPr>
          <p:nvPr/>
        </p:nvCxnSpPr>
        <p:spPr>
          <a:xfrm>
            <a:off x="4858250" y="2888398"/>
            <a:ext cx="3386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AFD12C-B7E5-4158-89D3-E63BE731AFDA}"/>
              </a:ext>
            </a:extLst>
          </p:cNvPr>
          <p:cNvCxnSpPr>
            <a:cxnSpLocks/>
          </p:cNvCxnSpPr>
          <p:nvPr/>
        </p:nvCxnSpPr>
        <p:spPr>
          <a:xfrm>
            <a:off x="4938582" y="5409639"/>
            <a:ext cx="3386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C835CD-8A8A-4116-B23F-8A194CFAF85A}"/>
              </a:ext>
            </a:extLst>
          </p:cNvPr>
          <p:cNvSpPr/>
          <p:nvPr/>
        </p:nvSpPr>
        <p:spPr>
          <a:xfrm>
            <a:off x="428656" y="2013814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FB1104-8157-41FA-BCE7-FBE1CFAA513D}"/>
              </a:ext>
            </a:extLst>
          </p:cNvPr>
          <p:cNvSpPr/>
          <p:nvPr/>
        </p:nvSpPr>
        <p:spPr>
          <a:xfrm>
            <a:off x="428656" y="4369087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0368C0-A3EF-4DFB-847C-5CF469B8615C}"/>
              </a:ext>
            </a:extLst>
          </p:cNvPr>
          <p:cNvCxnSpPr>
            <a:cxnSpLocks/>
          </p:cNvCxnSpPr>
          <p:nvPr/>
        </p:nvCxnSpPr>
        <p:spPr>
          <a:xfrm>
            <a:off x="683568" y="3933056"/>
            <a:ext cx="809887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float property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86914-9247-47C9-91FB-3E732CFF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4" y="2004313"/>
            <a:ext cx="3515880" cy="38623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27701F-F697-4953-A08F-6B02BA20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794" y="1664349"/>
            <a:ext cx="3273750" cy="51055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8F6A0A-787E-4CFD-B200-A5D20E3693A4}"/>
              </a:ext>
            </a:extLst>
          </p:cNvPr>
          <p:cNvSpPr/>
          <p:nvPr/>
        </p:nvSpPr>
        <p:spPr>
          <a:xfrm>
            <a:off x="566446" y="1948896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051112-A97B-487E-BFC6-75926CA61B70}"/>
              </a:ext>
            </a:extLst>
          </p:cNvPr>
          <p:cNvSpPr/>
          <p:nvPr/>
        </p:nvSpPr>
        <p:spPr>
          <a:xfrm>
            <a:off x="4701423" y="1641119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property of float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break the float property.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492896"/>
            <a:ext cx="8143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A4215F-52C2-4535-9EBB-88CE0CA6EC54}"/>
              </a:ext>
            </a:extLst>
          </p:cNvPr>
          <p:cNvSpPr/>
          <p:nvPr/>
        </p:nvSpPr>
        <p:spPr bwMode="auto">
          <a:xfrm>
            <a:off x="6378831" y="4695015"/>
            <a:ext cx="2094271" cy="1179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set to both, it is normally placed without filling in the blanks.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Layout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location, size, etc. of HTML elements in a web page</a:t>
            </a:r>
          </a:p>
          <a:p>
            <a:r>
              <a:rPr lang="en-US" dirty="0"/>
              <a:t>It is similar to the arrangement of furniture in the house.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924944"/>
            <a:ext cx="4410075" cy="27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91" y="1850668"/>
            <a:ext cx="7757617" cy="4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18" y="2060848"/>
            <a:ext cx="444256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dirty="0" smtClean="0"/>
              <a:t>Layout used by &lt;div&gt;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of CSS </a:t>
            </a:r>
            <a:r>
              <a:rPr lang="en-US" altLang="ko-KR" dirty="0" err="1" smtClean="0"/>
              <a:t>layoyt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1765840"/>
            <a:ext cx="389530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&lt;title&gt;My Blog Page&lt;/title&gt;</a:t>
            </a:r>
          </a:p>
          <a:p>
            <a:r>
              <a:rPr lang="en-US" altLang="ko-KR" sz="1400" dirty="0"/>
              <a:t>    &lt;style&gt;</a:t>
            </a:r>
          </a:p>
          <a:p>
            <a:pPr lvl="1"/>
            <a:r>
              <a:rPr lang="en-US" altLang="ko-KR" sz="1400" dirty="0"/>
              <a:t>#header {</a:t>
            </a:r>
          </a:p>
          <a:p>
            <a:pPr lvl="1"/>
            <a:r>
              <a:rPr lang="en-US" altLang="ko-KR" sz="1400" dirty="0"/>
              <a:t>    background-color: yellow;</a:t>
            </a:r>
          </a:p>
          <a:p>
            <a:pPr lvl="1"/>
            <a:r>
              <a:rPr lang="en-US" altLang="ko-KR" sz="1400" dirty="0"/>
              <a:t>    width: 100%;</a:t>
            </a:r>
          </a:p>
          <a:p>
            <a:pPr lvl="1"/>
            <a:r>
              <a:rPr lang="en-US" altLang="ko-KR" sz="1400" dirty="0"/>
              <a:t>    height: 50px;</a:t>
            </a:r>
          </a:p>
          <a:p>
            <a:pPr lvl="1"/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lvl="1"/>
            <a:r>
              <a:rPr lang="en-US" altLang="ko-KR" sz="1400" dirty="0"/>
              <a:t>#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{</a:t>
            </a:r>
          </a:p>
          <a:p>
            <a:pPr lvl="1"/>
            <a:r>
              <a:rPr lang="en-US" altLang="ko-KR" sz="1400" dirty="0"/>
              <a:t>    width: 30%;</a:t>
            </a:r>
          </a:p>
          <a:p>
            <a:pPr lvl="1"/>
            <a:r>
              <a:rPr lang="en-US" altLang="ko-KR" sz="1400" dirty="0"/>
              <a:t>    background-color: red;</a:t>
            </a:r>
          </a:p>
          <a:p>
            <a:pPr lvl="1"/>
            <a:r>
              <a:rPr lang="en-US" altLang="ko-KR" sz="1400" dirty="0"/>
              <a:t>    height: 100px;</a:t>
            </a:r>
          </a:p>
          <a:p>
            <a:pPr lvl="1"/>
            <a:r>
              <a:rPr lang="en-US" altLang="ko-KR" sz="1400" dirty="0"/>
              <a:t>    float: left;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/>
              <a:t>#content {</a:t>
            </a:r>
          </a:p>
          <a:p>
            <a:pPr lvl="1"/>
            <a:r>
              <a:rPr lang="en-US" altLang="ko-KR" sz="1400" dirty="0"/>
              <a:t>    width: 70%;</a:t>
            </a:r>
          </a:p>
          <a:p>
            <a:pPr lvl="1"/>
            <a:r>
              <a:rPr lang="en-US" altLang="ko-KR" sz="1400" dirty="0"/>
              <a:t>    background-color: blue;</a:t>
            </a:r>
          </a:p>
          <a:p>
            <a:pPr lvl="1"/>
            <a:r>
              <a:rPr lang="en-US" altLang="ko-KR" sz="1400" dirty="0"/>
              <a:t>    float: right;</a:t>
            </a:r>
          </a:p>
          <a:p>
            <a:pPr lvl="1"/>
            <a:r>
              <a:rPr lang="en-US" altLang="ko-KR" sz="1400" dirty="0"/>
              <a:t>    height: 100px;</a:t>
            </a:r>
          </a:p>
          <a:p>
            <a:pPr lvl="1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4822335" y="1765840"/>
            <a:ext cx="3895305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ko-KR" sz="1400"/>
              <a:t>#footer {</a:t>
            </a:r>
          </a:p>
          <a:p>
            <a:r>
              <a:rPr lang="it-IT" altLang="ko-KR" sz="1400" dirty="0"/>
              <a:t>    background-color: aqua;</a:t>
            </a:r>
          </a:p>
          <a:p>
            <a:r>
              <a:rPr lang="it-IT" altLang="ko-KR" sz="1400" dirty="0"/>
              <a:t>    width: 100%;</a:t>
            </a:r>
          </a:p>
          <a:p>
            <a:r>
              <a:rPr lang="it-IT" altLang="ko-KR" sz="1400" dirty="0"/>
              <a:t>    height: 50px;</a:t>
            </a:r>
          </a:p>
          <a:p>
            <a:r>
              <a:rPr lang="it-IT" altLang="ko-KR" sz="1400" dirty="0"/>
              <a:t>    clear: both;</a:t>
            </a:r>
          </a:p>
          <a:p>
            <a:r>
              <a:rPr lang="it-IT" altLang="ko-KR" sz="1400" dirty="0"/>
              <a:t>}</a:t>
            </a:r>
          </a:p>
          <a:p>
            <a:r>
              <a:rPr lang="it-IT" altLang="ko-KR" sz="1400" dirty="0"/>
              <a:t>&lt;/style&gt;</a:t>
            </a:r>
          </a:p>
          <a:p>
            <a:r>
              <a:rPr lang="it-IT" altLang="ko-KR" sz="1400" dirty="0"/>
              <a:t>&lt;/head&gt;</a:t>
            </a:r>
          </a:p>
          <a:p>
            <a:r>
              <a:rPr lang="it-IT" altLang="ko-KR" sz="1400" dirty="0"/>
              <a:t>&lt;body&gt;</a:t>
            </a:r>
          </a:p>
          <a:p>
            <a:r>
              <a:rPr lang="it-IT" altLang="ko-KR" sz="1400" dirty="0"/>
              <a:t>    &lt;div id="wrapper"&gt;</a:t>
            </a:r>
          </a:p>
          <a:p>
            <a:r>
              <a:rPr lang="it-IT" altLang="ko-KR" sz="1400" dirty="0"/>
              <a:t>        &lt;div id="header"&gt; header &lt;/div&gt;</a:t>
            </a:r>
          </a:p>
          <a:p>
            <a:r>
              <a:rPr lang="it-IT" altLang="ko-KR" sz="1400" dirty="0"/>
              <a:t>        &lt;div id="nav"&gt; nav &lt;/div&gt;</a:t>
            </a:r>
          </a:p>
          <a:p>
            <a:r>
              <a:rPr lang="it-IT" altLang="ko-KR" sz="1400" dirty="0"/>
              <a:t>        &lt;div id="content"&gt; content &lt;/div&gt;</a:t>
            </a:r>
          </a:p>
          <a:p>
            <a:r>
              <a:rPr lang="it-IT" altLang="ko-KR" sz="1400" dirty="0"/>
              <a:t>        &lt;div id="footer"&gt; footer &lt;/div&gt;</a:t>
            </a:r>
          </a:p>
          <a:p>
            <a:r>
              <a:rPr lang="it-IT" altLang="ko-KR" sz="1400" dirty="0"/>
              <a:t>    &lt;/div&gt;</a:t>
            </a:r>
          </a:p>
          <a:p>
            <a:r>
              <a:rPr lang="it-IT" altLang="ko-KR" sz="1400" dirty="0"/>
              <a:t>&lt;/body&gt;</a:t>
            </a:r>
          </a:p>
          <a:p>
            <a:r>
              <a:rPr lang="it-IT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546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of CSS </a:t>
            </a:r>
            <a:r>
              <a:rPr lang="en-US" altLang="ko-KR" dirty="0" err="1" smtClean="0"/>
              <a:t>layoyt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060848"/>
            <a:ext cx="6505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48880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dirty="0" smtClean="0"/>
              <a:t>Semantic layout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7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and 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</a:p>
          <a:p>
            <a:pPr lvl="1"/>
            <a:r>
              <a:rPr lang="en-US" altLang="ko-KR" dirty="0"/>
              <a:t>CSS Box Model consists of the followings:</a:t>
            </a:r>
          </a:p>
          <a:p>
            <a:pPr lvl="2"/>
            <a:r>
              <a:rPr lang="en-US" altLang="ko-KR" dirty="0"/>
              <a:t>margins, borders, padding, and the actual </a:t>
            </a:r>
            <a:r>
              <a:rPr lang="en-US" altLang="ko-KR" dirty="0" smtClean="0"/>
              <a:t>content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Width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of an Element</a:t>
            </a:r>
          </a:p>
          <a:p>
            <a:pPr lvl="2"/>
            <a:r>
              <a:rPr lang="en-US" altLang="ko-KR" dirty="0"/>
              <a:t>How to calculate box size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81" y="3861048"/>
            <a:ext cx="467343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CSS </a:t>
            </a:r>
            <a:r>
              <a:rPr lang="en-US" altLang="ko-KR" dirty="0" smtClean="0"/>
              <a:t>Display</a:t>
            </a:r>
          </a:p>
          <a:p>
            <a:pPr lvl="1"/>
            <a:r>
              <a:rPr lang="en-US" altLang="ko-KR" dirty="0" smtClean="0"/>
              <a:t>display</a:t>
            </a:r>
            <a:r>
              <a:rPr lang="en-US" altLang="ko-KR" dirty="0"/>
              <a:t>: block</a:t>
            </a:r>
          </a:p>
          <a:p>
            <a:pPr lvl="1"/>
            <a:r>
              <a:rPr lang="en-US" altLang="ko-KR" dirty="0" smtClean="0"/>
              <a:t>display</a:t>
            </a:r>
            <a:r>
              <a:rPr lang="en-US" altLang="ko-KR" dirty="0"/>
              <a:t>: inline</a:t>
            </a:r>
          </a:p>
          <a:p>
            <a:pPr lvl="1"/>
            <a:r>
              <a:rPr lang="en-US" altLang="ko-KR" dirty="0" smtClean="0"/>
              <a:t>display</a:t>
            </a:r>
            <a:r>
              <a:rPr lang="en-US" altLang="ko-KR" dirty="0"/>
              <a:t>: none</a:t>
            </a:r>
          </a:p>
          <a:p>
            <a:pPr lvl="1"/>
            <a:r>
              <a:rPr lang="en-US" altLang="ko-KR" dirty="0" smtClean="0"/>
              <a:t>visibility</a:t>
            </a:r>
            <a:r>
              <a:rPr lang="en-US" altLang="ko-KR" dirty="0"/>
              <a:t>: </a:t>
            </a:r>
            <a:r>
              <a:rPr lang="en-US" altLang="ko-KR" dirty="0" smtClean="0"/>
              <a:t>hidden</a:t>
            </a:r>
          </a:p>
          <a:p>
            <a:pPr lvl="1"/>
            <a:r>
              <a:rPr lang="en-US" altLang="ko-KR" dirty="0" smtClean="0"/>
              <a:t>display: inline-block</a:t>
            </a:r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The position property specifies the type of positioning method used for an element</a:t>
            </a:r>
          </a:p>
          <a:p>
            <a:pPr lvl="1"/>
            <a:r>
              <a:rPr lang="en-US" altLang="ko-KR" dirty="0"/>
              <a:t>Static positioning</a:t>
            </a:r>
          </a:p>
          <a:p>
            <a:pPr lvl="1"/>
            <a:r>
              <a:rPr lang="en-US" altLang="ko-KR" dirty="0" smtClean="0"/>
              <a:t>Relative </a:t>
            </a:r>
            <a:r>
              <a:rPr lang="en-US" altLang="ko-KR" dirty="0"/>
              <a:t>positioning</a:t>
            </a:r>
          </a:p>
          <a:p>
            <a:pPr lvl="1"/>
            <a:r>
              <a:rPr lang="en-US" altLang="ko-KR" dirty="0" smtClean="0"/>
              <a:t>Absolute </a:t>
            </a:r>
            <a:r>
              <a:rPr lang="en-US" altLang="ko-KR" dirty="0"/>
              <a:t>positioning</a:t>
            </a:r>
          </a:p>
          <a:p>
            <a:pPr lvl="1"/>
            <a:r>
              <a:rPr lang="en-US" altLang="ko-KR" dirty="0" smtClean="0"/>
              <a:t>Fixed </a:t>
            </a:r>
            <a:r>
              <a:rPr lang="en-US" altLang="ko-KR" dirty="0"/>
              <a:t>positioning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and 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Layout</a:t>
            </a:r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76872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6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Box Model consists of the followings:</a:t>
            </a:r>
          </a:p>
          <a:p>
            <a:pPr lvl="1"/>
            <a:r>
              <a:rPr lang="en-US" altLang="ko-KR" dirty="0" smtClean="0"/>
              <a:t>margins</a:t>
            </a:r>
            <a:r>
              <a:rPr lang="en-US" altLang="ko-KR" dirty="0"/>
              <a:t>, borders, padding, and the actual content. 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9AE5-09F4-4DEF-B97F-30E1DEB4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564904"/>
            <a:ext cx="6953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4418D-1874-4688-B3FB-821C3683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68" y="1809440"/>
            <a:ext cx="3775536" cy="4656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CB5240-8A43-47D3-8FFA-7A74E97D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2" y="2348880"/>
            <a:ext cx="4125039" cy="3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196752"/>
            <a:ext cx="3610744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3. </a:t>
            </a:r>
          </a:p>
          <a:p>
            <a:pPr lvl="1"/>
            <a:r>
              <a:rPr lang="en-US" altLang="ko-KR" dirty="0"/>
              <a:t>CSS Placement</a:t>
            </a:r>
          </a:p>
          <a:p>
            <a:pPr>
              <a:lnSpc>
                <a:spcPct val="200000"/>
              </a:lnSpc>
            </a:pPr>
            <a:endParaRPr lang="en-US" altLang="ko-KR" sz="1800" dirty="0">
              <a:latin typeface="+mn-lt"/>
              <a:ea typeface="+mn-ea"/>
            </a:endParaRPr>
          </a:p>
          <a:p>
            <a:pPr algn="l" latinLnBrk="1"/>
            <a:r>
              <a:rPr lang="en-US" altLang="ko-KR" b="1" dirty="0">
                <a:ea typeface="Tahoma" panose="020B0604030504040204" pitchFamily="34" charset="0"/>
                <a:cs typeface="Tahoma" panose="020B0604030504040204" pitchFamily="34" charset="0"/>
              </a:rPr>
              <a:t>Part 4. </a:t>
            </a:r>
          </a:p>
          <a:p>
            <a:pPr lvl="1"/>
            <a:r>
              <a:rPr lang="en-US" altLang="ko-KR" dirty="0"/>
              <a:t>CSS </a:t>
            </a:r>
            <a:r>
              <a:rPr lang="en-US" altLang="ko-KR" dirty="0" smtClean="0"/>
              <a:t>Layout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CSS Box Model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2. </a:t>
            </a:r>
          </a:p>
          <a:p>
            <a:pPr lvl="1"/>
            <a:r>
              <a:rPr lang="en-US" altLang="ko-KR" dirty="0"/>
              <a:t>CSS </a:t>
            </a:r>
            <a:r>
              <a:rPr lang="en-US" altLang="ko-KR" dirty="0" smtClean="0"/>
              <a:t>Display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9" y="2060848"/>
            <a:ext cx="7982601" cy="432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8064" y="2132856"/>
            <a:ext cx="24159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this webpage</a:t>
            </a: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4355986" y="2502188"/>
            <a:ext cx="2000069" cy="56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6008499"/>
            <a:ext cx="33328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 this margin and padding </a:t>
            </a:r>
          </a:p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2566010" y="5589241"/>
            <a:ext cx="1789966" cy="4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CCF49-4D32-478F-83FA-BA57474A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4040250" cy="3091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582ACC-1B05-47F0-A83E-1A80B786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91" y="3418586"/>
            <a:ext cx="192621" cy="2097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A54CEC-639B-442A-8599-B8ED2BAE2E46}"/>
              </a:ext>
            </a:extLst>
          </p:cNvPr>
          <p:cNvSpPr/>
          <p:nvPr/>
        </p:nvSpPr>
        <p:spPr>
          <a:xfrm>
            <a:off x="1877312" y="2040071"/>
            <a:ext cx="15087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display : inline</a:t>
            </a:r>
            <a:endParaRPr lang="ko-KR" altLang="en-US" sz="1500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7BB7F2-0895-42E4-8D1C-5F6843E9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841" y="1196752"/>
            <a:ext cx="2848555" cy="49061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38CDB2-F6F0-46BC-94E2-6B23819025B4}"/>
              </a:ext>
            </a:extLst>
          </p:cNvPr>
          <p:cNvSpPr/>
          <p:nvPr/>
        </p:nvSpPr>
        <p:spPr>
          <a:xfrm>
            <a:off x="6485522" y="2815240"/>
            <a:ext cx="1323975" cy="295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</a:p>
          <a:p>
            <a:pPr lvl="1"/>
            <a:r>
              <a:rPr lang="en-US" altLang="ko-KR" dirty="0" smtClean="0"/>
              <a:t>Difference between </a:t>
            </a:r>
            <a:r>
              <a:rPr lang="en-US" altLang="ko-KR" dirty="0" err="1" smtClean="0"/>
              <a:t>display:none</a:t>
            </a:r>
            <a:r>
              <a:rPr lang="en-US" altLang="ko-KR" dirty="0" smtClean="0"/>
              <a:t> and visibility: hidden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8ABAE-0F9B-4B23-A45D-1F06EE4CF14F}"/>
              </a:ext>
            </a:extLst>
          </p:cNvPr>
          <p:cNvSpPr/>
          <p:nvPr/>
        </p:nvSpPr>
        <p:spPr>
          <a:xfrm>
            <a:off x="1332465" y="4968544"/>
            <a:ext cx="2271776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display : none</a:t>
            </a:r>
          </a:p>
          <a:p>
            <a:pPr algn="ctr"/>
            <a:r>
              <a:rPr lang="en-US" altLang="ko-KR" sz="1600" dirty="0"/>
              <a:t>considered not present</a:t>
            </a:r>
            <a:endParaRPr lang="ko-KR" altLang="en-US" sz="1500" dirty="0">
              <a:solidFill>
                <a:srgbClr val="0000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509CC-67BC-4F06-8F9A-E86A225280D8}"/>
              </a:ext>
            </a:extLst>
          </p:cNvPr>
          <p:cNvSpPr/>
          <p:nvPr/>
        </p:nvSpPr>
        <p:spPr>
          <a:xfrm>
            <a:off x="5929683" y="2469749"/>
            <a:ext cx="1757212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visibility : hidden</a:t>
            </a:r>
          </a:p>
          <a:p>
            <a:pPr algn="ctr"/>
            <a:r>
              <a:rPr lang="en-US" altLang="ko-KR" sz="1600" dirty="0"/>
              <a:t>hidden on screen</a:t>
            </a:r>
            <a:endParaRPr lang="ko-KR" altLang="en-US" sz="15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8910E-533B-41CC-A98A-F8BBFAED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88" y="2276872"/>
            <a:ext cx="4040530" cy="2373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E615DB-CE7F-4596-B514-559AFE83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60699"/>
            <a:ext cx="4040530" cy="23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3E7B1-52AF-4787-BF71-E4795CD0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27128"/>
            <a:ext cx="6141641" cy="46085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0FD6A5-27A3-40E9-8AE5-9E2F1085AEE9}"/>
              </a:ext>
            </a:extLst>
          </p:cNvPr>
          <p:cNvSpPr/>
          <p:nvPr/>
        </p:nvSpPr>
        <p:spPr>
          <a:xfrm>
            <a:off x="2771800" y="2924944"/>
            <a:ext cx="2088232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2</a:t>
            </a:r>
          </a:p>
          <a:p>
            <a:pPr lvl="1"/>
            <a:r>
              <a:rPr lang="en-US" altLang="ko-KR" dirty="0" smtClean="0"/>
              <a:t>Create the following menu navigation</a:t>
            </a:r>
          </a:p>
          <a:p>
            <a:pPr lvl="2"/>
            <a:r>
              <a:rPr lang="en-US" altLang="ko-KR" dirty="0" smtClean="0"/>
              <a:t>Use </a:t>
            </a:r>
            <a:r>
              <a:rPr lang="en-US" altLang="ko-KR" i="1" dirty="0" smtClean="0"/>
              <a:t>a:hover</a:t>
            </a:r>
            <a:r>
              <a:rPr lang="en-US" altLang="ko-KR" dirty="0" smtClean="0"/>
              <a:t> pseudo </a:t>
            </a:r>
            <a:r>
              <a:rPr lang="en-US" altLang="ko-KR" dirty="0" smtClean="0"/>
              <a:t>selector</a:t>
            </a:r>
          </a:p>
          <a:p>
            <a:pPr lvl="2"/>
            <a:r>
              <a:rPr lang="en-US" altLang="ko-KR" dirty="0" smtClean="0"/>
              <a:t>Use </a:t>
            </a:r>
            <a:r>
              <a:rPr lang="en-US" altLang="ko-KR" i="1" dirty="0" smtClean="0"/>
              <a:t>display: inline-block</a:t>
            </a:r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53" y="3212976"/>
            <a:ext cx="5196694" cy="28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</a:p>
          <a:p>
            <a:pPr lvl="1"/>
            <a:r>
              <a:rPr lang="en-US" altLang="ko-KR" dirty="0" smtClean="0"/>
              <a:t>Static positioning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5B3DD-7461-44FA-806F-16E094A2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4295775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7C187F-D30A-40C2-B450-1C1EE42A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46656"/>
            <a:ext cx="2903475" cy="49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</a:p>
          <a:p>
            <a:pPr lvl="1"/>
            <a:r>
              <a:rPr lang="en-US" altLang="ko-KR" dirty="0" smtClean="0"/>
              <a:t>Relative positioning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D3E24-E948-4DEE-A781-99A24612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77219"/>
            <a:ext cx="4295775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619E6-6D61-427F-BD9D-290A0CC6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7" y="1259635"/>
            <a:ext cx="2922533" cy="52657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228DE3-B48A-4864-AD66-C1D6E025B3DA}"/>
              </a:ext>
            </a:extLst>
          </p:cNvPr>
          <p:cNvSpPr/>
          <p:nvPr/>
        </p:nvSpPr>
        <p:spPr>
          <a:xfrm>
            <a:off x="6728457" y="35561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4B120-ED95-49CD-BB09-383A3E11192B}"/>
              </a:ext>
            </a:extLst>
          </p:cNvPr>
          <p:cNvSpPr/>
          <p:nvPr/>
        </p:nvSpPr>
        <p:spPr>
          <a:xfrm>
            <a:off x="6728457" y="4799114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</a:p>
          <a:p>
            <a:pPr lvl="1"/>
            <a:r>
              <a:rPr lang="en-US" altLang="ko-KR" dirty="0" smtClean="0"/>
              <a:t>Absolute positioning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0D17E-8E7D-454C-96CD-299CD9DC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77219"/>
            <a:ext cx="4295775" cy="404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3CD4DB-D198-44DF-B991-310294B0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8" y="1254465"/>
            <a:ext cx="2922532" cy="5270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228DE3-B48A-4864-AD66-C1D6E025B3DA}"/>
              </a:ext>
            </a:extLst>
          </p:cNvPr>
          <p:cNvSpPr/>
          <p:nvPr/>
        </p:nvSpPr>
        <p:spPr>
          <a:xfrm>
            <a:off x="6728457" y="35561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4B120-ED95-49CD-BB09-383A3E11192B}"/>
              </a:ext>
            </a:extLst>
          </p:cNvPr>
          <p:cNvSpPr/>
          <p:nvPr/>
        </p:nvSpPr>
        <p:spPr>
          <a:xfrm>
            <a:off x="6728457" y="4799114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</a:p>
          <a:p>
            <a:pPr lvl="1"/>
            <a:r>
              <a:rPr lang="en-US" altLang="ko-KR" dirty="0" smtClean="0"/>
              <a:t>Fixed positioning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054CE-7105-47DC-888E-5655B2F3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0" y="2531294"/>
            <a:ext cx="4295775" cy="19058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4354D-6B4B-4DBE-A4DD-B82A8A94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1" y="4653136"/>
            <a:ext cx="4295775" cy="1919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395D94-F916-40D0-8B60-A38ADD21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703" y="1268864"/>
            <a:ext cx="2916097" cy="5270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6F5990-F562-482A-AD37-E2BD860498DF}"/>
              </a:ext>
            </a:extLst>
          </p:cNvPr>
          <p:cNvSpPr/>
          <p:nvPr/>
        </p:nvSpPr>
        <p:spPr>
          <a:xfrm>
            <a:off x="6805107" y="47128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22F03D-6A33-4C71-9B0E-43ED2E4C6816}"/>
              </a:ext>
            </a:extLst>
          </p:cNvPr>
          <p:cNvSpPr/>
          <p:nvPr/>
        </p:nvSpPr>
        <p:spPr>
          <a:xfrm>
            <a:off x="7537598" y="4526679"/>
            <a:ext cx="480709" cy="18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Task 3</a:t>
            </a:r>
          </a:p>
          <a:p>
            <a:pPr lvl="1"/>
            <a:r>
              <a:rPr lang="en-US" altLang="ko-KR" sz="1600" dirty="0" smtClean="0"/>
              <a:t>Use </a:t>
            </a:r>
            <a:r>
              <a:rPr lang="en-US" altLang="ko-KR" sz="1600" i="1" dirty="0" smtClean="0"/>
              <a:t>position: fixed</a:t>
            </a:r>
            <a:r>
              <a:rPr lang="en-US" altLang="ko-KR" sz="1600" dirty="0" smtClean="0"/>
              <a:t> for up link</a:t>
            </a:r>
          </a:p>
          <a:p>
            <a:pPr lvl="1"/>
            <a:r>
              <a:rPr lang="en-US" altLang="ko-KR" sz="1600" dirty="0" smtClean="0"/>
              <a:t>Use ID selector to jump to top of the webpage</a:t>
            </a:r>
          </a:p>
          <a:p>
            <a:pPr lvl="2"/>
            <a:r>
              <a:rPr lang="en-US" altLang="ko-KR" sz="1600" dirty="0" smtClean="0"/>
              <a:t>When you click on up link (&lt;a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=“#</a:t>
            </a:r>
            <a:r>
              <a:rPr lang="en-US" altLang="ko-KR" sz="1600" dirty="0" err="1" smtClean="0"/>
              <a:t>top_section</a:t>
            </a:r>
            <a:r>
              <a:rPr lang="en-US" altLang="ko-KR" sz="1600" dirty="0" smtClean="0"/>
              <a:t>”&gt;UP&lt;/a&gt;), you must jump to top of the webpage (connect to 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id=“</a:t>
            </a:r>
            <a:r>
              <a:rPr lang="en-US" altLang="ko-KR" sz="1600" dirty="0" err="1" smtClean="0"/>
              <a:t>top_section</a:t>
            </a:r>
            <a:r>
              <a:rPr lang="en-US" altLang="ko-KR" sz="1600" dirty="0" smtClean="0"/>
              <a:t>”&gt;)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76B0A2-06BF-48E3-8791-F9DB1B97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72" y="3228233"/>
            <a:ext cx="4129741" cy="3072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8BDE7D-DA93-487C-9F8C-5F27D50E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56" y="3645024"/>
            <a:ext cx="4076800" cy="30334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CA2D5B-918E-4D41-AB65-08B176081381}"/>
              </a:ext>
            </a:extLst>
          </p:cNvPr>
          <p:cNvSpPr/>
          <p:nvPr/>
        </p:nvSpPr>
        <p:spPr>
          <a:xfrm>
            <a:off x="5580112" y="6021288"/>
            <a:ext cx="2808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UP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클릭 시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맨 위 리스트로 이동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864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472B8-0F8A-437C-9CE3-4854BBCC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24550"/>
            <a:ext cx="2883169" cy="5035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0174B6-68C9-457C-A4E7-DBBCE897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44824"/>
            <a:ext cx="3259414" cy="1505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796CDC-339F-474A-9AB3-C278B06E6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91" y="3988012"/>
            <a:ext cx="4464029" cy="19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6462B7-CE29-4B83-9738-429F5C99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72816"/>
            <a:ext cx="4386649" cy="4873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406E65-9C18-417B-B273-94464FF73BF7}"/>
              </a:ext>
            </a:extLst>
          </p:cNvPr>
          <p:cNvSpPr/>
          <p:nvPr/>
        </p:nvSpPr>
        <p:spPr>
          <a:xfrm>
            <a:off x="2308082" y="1772816"/>
            <a:ext cx="4402950" cy="245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FB2A5-5EFE-48D0-B6F0-EDDC0A8E8DF3}"/>
              </a:ext>
            </a:extLst>
          </p:cNvPr>
          <p:cNvSpPr/>
          <p:nvPr/>
        </p:nvSpPr>
        <p:spPr>
          <a:xfrm>
            <a:off x="2308082" y="2208692"/>
            <a:ext cx="839989" cy="69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3F4DE-5658-4EA2-88CD-AD0E83A00CCA}"/>
              </a:ext>
            </a:extLst>
          </p:cNvPr>
          <p:cNvSpPr/>
          <p:nvPr/>
        </p:nvSpPr>
        <p:spPr>
          <a:xfrm>
            <a:off x="3181278" y="2211836"/>
            <a:ext cx="3529753" cy="687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90EAE2-2834-48E1-A425-AA10945A0639}"/>
              </a:ext>
            </a:extLst>
          </p:cNvPr>
          <p:cNvSpPr/>
          <p:nvPr/>
        </p:nvSpPr>
        <p:spPr>
          <a:xfrm>
            <a:off x="4179597" y="2356718"/>
            <a:ext cx="766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nav2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A09F9-DDEE-4572-B171-BC535890312D}"/>
              </a:ext>
            </a:extLst>
          </p:cNvPr>
          <p:cNvSpPr/>
          <p:nvPr/>
        </p:nvSpPr>
        <p:spPr>
          <a:xfrm>
            <a:off x="6889930" y="626828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footer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C60DE1-264D-46E4-980A-D8408637AD79}"/>
              </a:ext>
            </a:extLst>
          </p:cNvPr>
          <p:cNvSpPr/>
          <p:nvPr/>
        </p:nvSpPr>
        <p:spPr>
          <a:xfrm>
            <a:off x="2308082" y="2940386"/>
            <a:ext cx="4402949" cy="3481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1C7BEB-1F81-40D6-86C2-1F3BB4A1EDCF}"/>
              </a:ext>
            </a:extLst>
          </p:cNvPr>
          <p:cNvSpPr/>
          <p:nvPr/>
        </p:nvSpPr>
        <p:spPr>
          <a:xfrm>
            <a:off x="2308082" y="6468344"/>
            <a:ext cx="4402949" cy="1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140128-BD32-439F-9D95-030DAE6AAA12}"/>
              </a:ext>
            </a:extLst>
          </p:cNvPr>
          <p:cNvSpPr/>
          <p:nvPr/>
        </p:nvSpPr>
        <p:spPr>
          <a:xfrm>
            <a:off x="5416471" y="4281043"/>
            <a:ext cx="1116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content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B1A6CA-C182-424B-BCF5-36CF248C6A51}"/>
              </a:ext>
            </a:extLst>
          </p:cNvPr>
          <p:cNvSpPr/>
          <p:nvPr/>
        </p:nvSpPr>
        <p:spPr>
          <a:xfrm>
            <a:off x="2412252" y="2358843"/>
            <a:ext cx="766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nav1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D2DCC3-0F8F-4C0E-8147-2AA3776C94F2}"/>
              </a:ext>
            </a:extLst>
          </p:cNvPr>
          <p:cNvSpPr/>
          <p:nvPr/>
        </p:nvSpPr>
        <p:spPr>
          <a:xfrm>
            <a:off x="6906920" y="1481895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header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83856-8FAF-4DAC-AD00-2B8D0E8D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30" y="4684892"/>
            <a:ext cx="2665346" cy="115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6E1585-4F1F-4F9C-B286-CDEC543E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26" y="3068958"/>
            <a:ext cx="2683750" cy="1166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85BAC-7C02-4A6E-8B6F-5278C355A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692" y="1453028"/>
            <a:ext cx="2877926" cy="1407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3D677D-D6F6-476C-BE4B-910B480BE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630" y="1453028"/>
            <a:ext cx="2646943" cy="14074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30538-40A2-4BF5-933F-E93B063AE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692" y="3068960"/>
            <a:ext cx="2877926" cy="14074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721CCE-7BE9-44B7-9DCC-34C1CB3CA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9339" y="4684892"/>
            <a:ext cx="2824632" cy="140742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E611EF-E9FB-441F-A3A7-C70BFC653607}"/>
              </a:ext>
            </a:extLst>
          </p:cNvPr>
          <p:cNvCxnSpPr>
            <a:cxnSpLocks/>
          </p:cNvCxnSpPr>
          <p:nvPr/>
        </p:nvCxnSpPr>
        <p:spPr>
          <a:xfrm flipV="1">
            <a:off x="3108301" y="1785704"/>
            <a:ext cx="3665990" cy="298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35098D-BCE5-4487-A306-95B05BC04894}"/>
              </a:ext>
            </a:extLst>
          </p:cNvPr>
          <p:cNvSpPr/>
          <p:nvPr/>
        </p:nvSpPr>
        <p:spPr>
          <a:xfrm>
            <a:off x="3003572" y="6300822"/>
            <a:ext cx="5262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The rest of the menu will also be applied.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A32F7D-6382-412F-9B79-7513BAFD8D02}"/>
              </a:ext>
            </a:extLst>
          </p:cNvPr>
          <p:cNvCxnSpPr>
            <a:cxnSpLocks/>
          </p:cNvCxnSpPr>
          <p:nvPr/>
        </p:nvCxnSpPr>
        <p:spPr>
          <a:xfrm flipV="1">
            <a:off x="3344591" y="3458502"/>
            <a:ext cx="3169641" cy="275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9D65AE-514C-41F8-9661-2D1C3D2ED7AB}"/>
              </a:ext>
            </a:extLst>
          </p:cNvPr>
          <p:cNvCxnSpPr>
            <a:cxnSpLocks/>
          </p:cNvCxnSpPr>
          <p:nvPr/>
        </p:nvCxnSpPr>
        <p:spPr>
          <a:xfrm flipV="1">
            <a:off x="3740272" y="5074434"/>
            <a:ext cx="2773960" cy="314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time!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HTML elements can be considered as </a:t>
            </a:r>
            <a:r>
              <a:rPr lang="en-US" altLang="ko-KR" dirty="0" smtClean="0"/>
              <a:t>boxes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1877848"/>
            <a:ext cx="389530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 media="screen"&gt;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smtClean="0"/>
              <a:t>h1</a:t>
            </a:r>
            <a:r>
              <a:rPr lang="en-US" altLang="ko-KR" sz="1400" dirty="0"/>
              <a:t>, p,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, li, a,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{border: 1px solid red;}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="www.google.com"&gt;Visit Google&lt;/a&gt;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="home.png" width="50" </a:t>
            </a:r>
            <a:r>
              <a:rPr lang="en-US" altLang="ko-KR" sz="1400" dirty="0" smtClean="0"/>
              <a:t>height</a:t>
            </a:r>
            <a:r>
              <a:rPr lang="en-US" altLang="ko-KR" sz="1400" dirty="0"/>
              <a:t>="50"&gt;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38290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57" y="1772816"/>
            <a:ext cx="34415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Box Model consists of the followings:</a:t>
            </a:r>
          </a:p>
          <a:p>
            <a:pPr lvl="1"/>
            <a:r>
              <a:rPr lang="en-US" altLang="ko-KR" dirty="0" smtClean="0"/>
              <a:t>Actual content, padding, border, margin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9AE5-09F4-4DEF-B97F-30E1DEB4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420888"/>
            <a:ext cx="6953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Box Model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132856"/>
            <a:ext cx="374738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html&gt;</a:t>
            </a:r>
            <a:endParaRPr lang="en-US" altLang="ko-KR" sz="1400" dirty="0"/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smtClean="0"/>
              <a:t>style&gt;</a:t>
            </a:r>
            <a:endParaRPr lang="en-US" altLang="ko-KR" sz="1400" dirty="0"/>
          </a:p>
          <a:p>
            <a:r>
              <a:rPr lang="en-US" altLang="ko-KR" sz="1400" dirty="0"/>
              <a:t>      div {</a:t>
            </a:r>
          </a:p>
          <a:p>
            <a:r>
              <a:rPr lang="en-US" altLang="ko-KR" sz="1400" dirty="0"/>
              <a:t>        background-color: </a:t>
            </a:r>
            <a:r>
              <a:rPr lang="en-US" altLang="ko-KR" sz="1400" dirty="0" err="1"/>
              <a:t>lightgrey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5px solid green;</a:t>
            </a:r>
          </a:p>
          <a:p>
            <a:r>
              <a:rPr lang="en-US" altLang="ko-KR" sz="1400" dirty="0"/>
              <a:t>        padding: 10px;</a:t>
            </a:r>
          </a:p>
          <a:p>
            <a:r>
              <a:rPr lang="en-US" altLang="ko-KR" sz="1400" dirty="0"/>
              <a:t>        margin: 20px;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&lt;div&gt;This is a example of box model&lt;/div&gt;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0840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04" y="2132856"/>
            <a:ext cx="3392496" cy="306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3568" y="3068960"/>
            <a:ext cx="2808312" cy="172819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10694</TotalTime>
  <Words>2284</Words>
  <Application>Microsoft Office PowerPoint</Application>
  <PresentationFormat>화면 슬라이드 쇼(4:3)</PresentationFormat>
  <Paragraphs>517</Paragraphs>
  <Slides>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HY견고딕</vt:lpstr>
      <vt:lpstr>맑은 고딕</vt:lpstr>
      <vt:lpstr>Arial</vt:lpstr>
      <vt:lpstr>Lato</vt:lpstr>
      <vt:lpstr>Tahoma</vt:lpstr>
      <vt:lpstr>Verdana</vt:lpstr>
      <vt:lpstr>Wingdings</vt:lpstr>
      <vt:lpstr>Office 테마</vt:lpstr>
      <vt:lpstr>Lecture 6: CSS Box Model and Layout</vt:lpstr>
      <vt:lpstr>In the last lecture</vt:lpstr>
      <vt:lpstr>In the last lecture</vt:lpstr>
      <vt:lpstr>In the last lecture</vt:lpstr>
      <vt:lpstr>Table of Contents</vt:lpstr>
      <vt:lpstr>CSS box model</vt:lpstr>
      <vt:lpstr>CSS Box Model</vt:lpstr>
      <vt:lpstr>CSS Box Model</vt:lpstr>
      <vt:lpstr>CSS Box Model</vt:lpstr>
      <vt:lpstr>CSS Box Model</vt:lpstr>
      <vt:lpstr>CSS Box Model</vt:lpstr>
      <vt:lpstr>CSS Box Model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Layout</vt:lpstr>
      <vt:lpstr>CSS Layout</vt:lpstr>
      <vt:lpstr>CSS Layout</vt:lpstr>
      <vt:lpstr>CSS Layout</vt:lpstr>
      <vt:lpstr>CSS Layout</vt:lpstr>
      <vt:lpstr>CSS Layout</vt:lpstr>
      <vt:lpstr>Summary and Discussions</vt:lpstr>
      <vt:lpstr>Summary and Discussions</vt:lpstr>
      <vt:lpstr>Summary and Discussions</vt:lpstr>
      <vt:lpstr>Practice</vt:lpstr>
      <vt:lpstr>CSS Box Model</vt:lpstr>
      <vt:lpstr>CSS Box Model</vt:lpstr>
      <vt:lpstr>CSS Box Model</vt:lpstr>
      <vt:lpstr>CSS Display</vt:lpstr>
      <vt:lpstr>CSS Display</vt:lpstr>
      <vt:lpstr>CSS Display</vt:lpstr>
      <vt:lpstr>CSS Display</vt:lpstr>
      <vt:lpstr>CSS Placement</vt:lpstr>
      <vt:lpstr>CSS Placement</vt:lpstr>
      <vt:lpstr>CSS Placement</vt:lpstr>
      <vt:lpstr>CSS Placement</vt:lpstr>
      <vt:lpstr>CSS Placement</vt:lpstr>
      <vt:lpstr>CSS Layout</vt:lpstr>
      <vt:lpstr>CSS Layout</vt:lpstr>
      <vt:lpstr>CSS Layout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1192</cp:revision>
  <cp:lastPrinted>2013-12-26T08:44:45Z</cp:lastPrinted>
  <dcterms:created xsi:type="dcterms:W3CDTF">2013-02-05T02:36:43Z</dcterms:created>
  <dcterms:modified xsi:type="dcterms:W3CDTF">2022-04-11T00:51:37Z</dcterms:modified>
</cp:coreProperties>
</file>