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663" r:id="rId3"/>
    <p:sldId id="664" r:id="rId4"/>
    <p:sldId id="665" r:id="rId5"/>
    <p:sldId id="289" r:id="rId6"/>
    <p:sldId id="666" r:id="rId7"/>
    <p:sldId id="667" r:id="rId8"/>
    <p:sldId id="668" r:id="rId9"/>
    <p:sldId id="669" r:id="rId10"/>
    <p:sldId id="670" r:id="rId11"/>
    <p:sldId id="671" r:id="rId12"/>
    <p:sldId id="672" r:id="rId13"/>
    <p:sldId id="673" r:id="rId14"/>
    <p:sldId id="676" r:id="rId15"/>
    <p:sldId id="677" r:id="rId16"/>
    <p:sldId id="678" r:id="rId17"/>
    <p:sldId id="679" r:id="rId18"/>
    <p:sldId id="675" r:id="rId19"/>
    <p:sldId id="680" r:id="rId20"/>
    <p:sldId id="681" r:id="rId21"/>
    <p:sldId id="682" r:id="rId22"/>
    <p:sldId id="683" r:id="rId23"/>
    <p:sldId id="685" r:id="rId24"/>
    <p:sldId id="686" r:id="rId25"/>
    <p:sldId id="691" r:id="rId26"/>
    <p:sldId id="696" r:id="rId27"/>
    <p:sldId id="697" r:id="rId28"/>
    <p:sldId id="698" r:id="rId29"/>
    <p:sldId id="684" r:id="rId30"/>
    <p:sldId id="695" r:id="rId31"/>
    <p:sldId id="692" r:id="rId32"/>
    <p:sldId id="688" r:id="rId33"/>
    <p:sldId id="689" r:id="rId34"/>
    <p:sldId id="693" r:id="rId35"/>
    <p:sldId id="694" r:id="rId36"/>
    <p:sldId id="690" r:id="rId37"/>
    <p:sldId id="699" r:id="rId38"/>
    <p:sldId id="700" r:id="rId39"/>
    <p:sldId id="612" r:id="rId40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99"/>
    <a:srgbClr val="FBF064"/>
    <a:srgbClr val="FAF064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99" autoAdjust="0"/>
    <p:restoredTop sz="97752" autoAdjust="0"/>
  </p:normalViewPr>
  <p:slideViewPr>
    <p:cSldViewPr>
      <p:cViewPr varScale="1">
        <p:scale>
          <a:sx n="58" d="100"/>
          <a:sy n="58" d="100"/>
        </p:scale>
        <p:origin x="62" y="5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/>
          <a:lstStyle>
            <a:lvl1pPr algn="r">
              <a:defRPr sz="1200"/>
            </a:lvl1pPr>
          </a:lstStyle>
          <a:p>
            <a:fld id="{FAD56397-96EB-4B9B-B73E-B0DE894BA706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9543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4" y="9379543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 anchor="b"/>
          <a:lstStyle>
            <a:lvl1pPr algn="r">
              <a:defRPr sz="1200"/>
            </a:lvl1pPr>
          </a:lstStyle>
          <a:p>
            <a:fld id="{785EE255-EB82-498D-BBDB-CD68D295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48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04:59:30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24575,'-4'9'0,"-6"12"0,-1 11 0,1 13 0,2 8 0,-2 12 0,-7 9 0,-2 1 0,3-5 0,4-9 0,4-14-8191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04:59:36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0 24575,'-5'5'0,"-5"9"0,-2 26 0,-3 18 0,2 8 0,-2 11 0,-3 10 0,-3-10 0,3-4 0,4-7 0,18-32 0,7-21-8191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04:59:3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0 24575,'0'13'0,"-9"31"0,-3 21 0,-4 22 0,-12 18 0,-1 8 0,3-10 0,8-9 0,5-17 0,6-16 0,17-20 0,7-15-8191</inkml:trace>
  <inkml:trace contextRef="#ctx0" brushRef="#br0" timeOffset="1">754 233 24575,'-4'0'0,"-11"9"0,-3 16 0,-2 12 0,2 14 0,4 11 0,5 4 0,3-5 0,3-9 0,68-118 0,23-53 0,-8-6 0,-26 19 0,-22 26-8191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04:59:37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24575,'-12'-1'0,"5"1"0,0 0 0,0 0 0,-1 1 0,-12 2 0,18-2 0,0 0 0,0 0 0,0-1 0,0 1 0,0 1 0,0-1 0,0 0 0,1 0 0,-1 1 0,0-1 0,1 1 0,-1-1 0,1 1 0,-1 0 0,1-1 0,0 1 0,0 0 0,0 0 0,0 0 0,-1 3 0,-2 5 0,1-1 0,1 1 0,0 0 0,0 0 0,1 0 0,0 0 0,0 0 0,1 1 0,1-1 0,0 0 0,0 0 0,1 0 0,0 0 0,0 0 0,2 0 0,4 11 0,7 8 0,1-1 0,1 0 0,36 43 0,11 18 0,-49-64 0,-1 0 0,-1 2 0,-2-1 0,0 2 0,8 36 0,-15-50 0,-1 1 0,0 0 0,-1 0 0,-1 0 0,0 1 0,-1-1 0,-1 0 0,0 0 0,-1 0 0,-1 0 0,0 0 0,-6 16 0,7-26 7,-1 0 0,1 0-1,-1 0 1,0 0 0,0 0-1,-1 0 1,1-1-1,-1 0 1,0 0 0,0 0-1,-1 0 1,1-1 0,-1 1-1,0-1 1,0 0 0,0-1-1,-9 5 1,4-5-172,0 1 0,0-1 0,0 0 0,-1-1 0,1 0 0,0-1 0,-1 0 0,-17-3 0,-4-2-6661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04:59:38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0 162 24575,'18'0'0,"14"0"0,29-14 0,16-8 0,14 0 0,8-6 0,-3 2 0,-15 6 0,-15 6 0,-11 5 0,-6 4 0,-11 4-8191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05:04:34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05:16:4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05:17:59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04:59:31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24 24575,'-30'44'0,"3"-6"0,15-17 0,2 0 0,0 1 0,1 1 0,1-1 0,1 2 0,1-1 0,1 1 0,1-1 0,-1 43 0,5-63 0,0 0 0,1 0 0,-1 0 0,0 1 0,1-1 0,0-1 0,0 1 0,0 0 0,0 0 0,0 0 0,0 0 0,1-1 0,0 1 0,-1 0 0,1-1 0,0 0 0,0 1 0,0-1 0,0 0 0,1 0 0,-1 0 0,1 0 0,-1-1 0,1 1 0,0-1 0,-1 1 0,1-1 0,0 0 0,0 0 0,0 0 0,0-1 0,0 1 0,0-1 0,0 1 0,5-1 0,-1 0 0,0 0 0,1 0 0,-1-1 0,0 0 0,1 0 0,-1-1 0,0 0 0,0 0 0,0 0 0,0-1 0,-1 0 0,1-1 0,-1 1 0,7-6 0,-10 6 0,1-1 0,-1 0 0,1 0 0,-1 0 0,0 0 0,-1-1 0,1 1 0,-1-1 0,0 0 0,0 1 0,0-1 0,2-9 0,0-6 0,2-39 0,-4 36 0,1-5-227,-1 0-1,-1 0 1,-2 0-1,-1 0 1,-7-37-1,-2 22-6598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04:59:32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448 11 24575,'-13'-4'0,"-9"-2"0,-5 5 0,-2 7 0,-2 2 0,6 9 0,33 45 0,15 21 0,-5 10 0,-14-6 0,-22-10 0,-24-18 0,-33-5 0,-7-13 0,6-12 0,15-12-8191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04:5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24575,'9'0'0,"11"0"0,8-5 0,2-5 0,6-1 0,0 1 0,-1 2 0,7 3 0,5 2 0,7 2 0,44 0 0,5 1-8191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04:59:34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24575,'0'4'0,"13"55"0,9 25 0,5 4 0,-2-9 0,-5-14 0,-7-13 0,-4-12 0,-5-7 0,-7-10 0,-12-9 0,-12-6 0,-6-5 0,3-3-8191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04:59:34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24575,'75'-13'-9830,"38"-5"3277,9 2 11616,-4 2-5063,-8 4 2817,-10 4-2817,-13 3 1719,-12 2-1719,-11 1 6784,-11 0-6784,-15 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04:59:35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24575,'4'0'0,"2"4"0,-9 20 0,-4 14 0,-1 22 0,-4 11 0,-8 5 0,-1 0 0,3-10 0,5-6 0,4-9 0,0-19 0,1-13-8191</inkml:trace>
  <inkml:trace contextRef="#ctx0" brushRef="#br0" timeOffset="1">67 338 24575,'5'0'-9830,"5"0"3277,10 0 11616,6-9-5063,3-3 2817,1 1-2817,0 2 1719,-1 3-1719,-1 2 6784,-1 2-6784,0 1 0,-1 1 0,5 0 0,0-3 0,-4-3-8191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04:59:35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0 24575,'-9'22'0,"-11"25"0,-8 13 0,2 9 0,5 12 0,2 13 0,4 0 0,-4-8 0,1-14 0,3-9 0,9-13 0,6-13-8191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04:59:36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0 460 24575,'4'-2'0,"0"0"0,0 0 0,0 0 0,0 1 0,0-1 0,0 1 0,0 0 0,0 0 0,0 1 0,0-1 0,1 1 0,5 0 0,9-1 0,12-3 0,-1-1 0,1-1 0,-1-1 0,-1-2 0,36-15 0,-55 19 0,0 0 0,0 0 0,-1-1 0,0-1 0,0 0 0,0 0 0,-1 0 0,0-1 0,0 0 0,-1-1 0,0 0 0,0 0 0,-1 0 0,0-1 0,-1 0 0,0 0 0,-1 0 0,4-12 0,-3 3 0,-1 0 0,3-37 0,-6 47 0,-1 0 0,0 0 0,0 0 0,-1 0 0,0 0 0,-1 1 0,0-1 0,-5-13 0,6 19 0,0 1 0,0 0 0,-1-1 0,1 1 0,-1 0 0,0 0 0,0 0 0,1 0 0,-1 0 0,0 0 0,-1 0 0,1 1 0,0-1 0,0 1 0,-1 0 0,1-1 0,-1 1 0,1 0 0,-1 0 0,0 1 0,1-1 0,-1 1 0,0-1 0,1 1 0,-1 0 0,0 0 0,0 0 0,1 0 0,-1 0 0,0 1 0,1-1 0,-1 1 0,0 0 0,-2 1 0,-6 2 0,0 0 0,0 1 0,1 0 0,0 0 0,0 1 0,-16 14 0,5-2 0,2 1 0,0 1 0,2 0 0,0 2 0,1 0 0,1 0 0,1 2 0,1-1 0,-16 46 0,18-39 0,1 0 0,2 1 0,1 0 0,1 0 0,2 0 0,1 1 0,2 0 0,3 35 0,-2-58 0,1-1 0,1 0 0,0 1 0,0-1 0,0 0 0,1 0 0,0 0 0,1-1 0,0 1 0,0-1 0,1 0 0,-1 0 0,2 0 0,-1-1 0,1 0 0,0 0 0,0 0 0,0-1 0,11 7 0,-4-4 0,0-1 0,1-1 0,0 0 0,0 0 0,0-2 0,0 0 0,1 0 0,-1-2 0,1 0 0,19 1 0,292-12-1365,-225 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/>
          <a:lstStyle>
            <a:lvl1pPr algn="r">
              <a:defRPr sz="1300"/>
            </a:lvl1pPr>
          </a:lstStyle>
          <a:p>
            <a:fld id="{8138FCCD-07B7-47B0-A7AA-A03D63EC9D3F}" type="datetimeFigureOut">
              <a:rPr lang="ko-KR" altLang="en-US" smtClean="0"/>
              <a:pPr/>
              <a:t>2022-04-15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57" tIns="47628" rIns="95257" bIns="4762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5257" tIns="47628" rIns="95257" bIns="4762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 anchor="b"/>
          <a:lstStyle>
            <a:lvl1pPr algn="r">
              <a:defRPr sz="1300"/>
            </a:lvl1pPr>
          </a:lstStyle>
          <a:p>
            <a:fld id="{206250C4-0E9A-42DD-85A1-087716A7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3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9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3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 algn="just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  <a:defRPr sz="20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algn="just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algn="just" latinLnBrk="0">
              <a:lnSpc>
                <a:spcPct val="150000"/>
              </a:lnSpc>
              <a:spcBef>
                <a:spcPts val="0"/>
              </a:spcBef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algn="just" latinLnBrk="0"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algn="just" latinLnBrk="0"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B487C-8DB3-45EB-9538-2500040D0F0E}" type="datetimeFigureOut">
              <a:rPr lang="ko-KR" altLang="en-US" smtClean="0"/>
              <a:pPr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5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20.png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customXml" Target="../ink/ink6.xm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4.png"/><Relationship Id="rId24" Type="http://schemas.openxmlformats.org/officeDocument/2006/relationships/customXml" Target="../ink/ink12.xml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customXml" Target="../ink/ink5.xml"/><Relationship Id="rId19" Type="http://schemas.openxmlformats.org/officeDocument/2006/relationships/image" Target="../media/image28.png"/><Relationship Id="rId4" Type="http://schemas.openxmlformats.org/officeDocument/2006/relationships/customXml" Target="../ink/ink2.xml"/><Relationship Id="rId9" Type="http://schemas.openxmlformats.org/officeDocument/2006/relationships/image" Target="../media/image23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7: </a:t>
            </a:r>
            <a:b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Basics of JavaScript</a:t>
            </a:r>
            <a:endParaRPr lang="ko-KR" altLang="en-US" dirty="0">
              <a:latin typeface="Tahoma" panose="020B0604030504040204" pitchFamily="34" charset="0"/>
              <a:ea typeface="HY견고딕" pitchFamily="18" charset="-127"/>
              <a:cs typeface="Tahoma" panose="020B060403050404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208823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Open Source Web Software</a:t>
            </a:r>
          </a:p>
          <a:p>
            <a:endParaRPr lang="en-US" altLang="ko-KR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24"/>
            <a:ext cx="1835696" cy="5070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08"/>
    </mc:Choice>
    <mc:Fallback xmlns="">
      <p:transition spd="slow" advTm="6720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JavaScript</a:t>
            </a:r>
          </a:p>
          <a:p>
            <a:pPr lvl="1"/>
            <a:r>
              <a:rPr lang="en-US" dirty="0"/>
              <a:t>Located as separate file with .</a:t>
            </a:r>
            <a:r>
              <a:rPr lang="en-US" dirty="0" err="1"/>
              <a:t>js</a:t>
            </a:r>
            <a:r>
              <a:rPr lang="en-US" dirty="0"/>
              <a:t> extension</a:t>
            </a:r>
          </a:p>
          <a:p>
            <a:pPr lvl="1"/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7544" y="2492896"/>
            <a:ext cx="3744416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&lt;!DOCTYPE html&gt;</a:t>
            </a:r>
          </a:p>
          <a:p>
            <a:r>
              <a:rPr lang="en-US" sz="1600" dirty="0"/>
              <a:t>&lt;html&gt;</a:t>
            </a:r>
          </a:p>
          <a:p>
            <a:r>
              <a:rPr lang="en-US" sz="1600" dirty="0"/>
              <a:t>  &lt;head&gt;</a:t>
            </a:r>
          </a:p>
          <a:p>
            <a:r>
              <a:rPr lang="en-US" sz="1600" dirty="0"/>
              <a:t>    &lt;script </a:t>
            </a:r>
            <a:r>
              <a:rPr lang="en-US" sz="1600" dirty="0" err="1"/>
              <a:t>src</a:t>
            </a:r>
            <a:r>
              <a:rPr lang="en-US" sz="1600" dirty="0"/>
              <a:t>="myscript.js"&gt;&lt;/script&gt;</a:t>
            </a:r>
          </a:p>
          <a:p>
            <a:r>
              <a:rPr lang="en-US" sz="1600" dirty="0"/>
              <a:t>  &lt;/head&gt;</a:t>
            </a:r>
          </a:p>
          <a:p>
            <a:r>
              <a:rPr lang="en-US" sz="1600" dirty="0"/>
              <a:t>  &lt;body&gt;</a:t>
            </a:r>
          </a:p>
          <a:p>
            <a:r>
              <a:rPr lang="en-US" sz="1600" dirty="0"/>
              <a:t>    &lt;h2&gt;This is title&lt;/h2&gt;</a:t>
            </a:r>
          </a:p>
          <a:p>
            <a:r>
              <a:rPr lang="en-US" sz="1600" dirty="0"/>
              <a:t>    &lt;p&gt;This is paragraph&lt;/p&gt;</a:t>
            </a:r>
          </a:p>
          <a:p>
            <a:r>
              <a:rPr lang="en-US" sz="1600" dirty="0"/>
              <a:t>  &lt;/body&gt;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544" y="5723964"/>
            <a:ext cx="37444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document.write</a:t>
            </a:r>
            <a:r>
              <a:rPr lang="en-US" dirty="0"/>
              <a:t>("Hello World")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529660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myscript.js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348880"/>
            <a:ext cx="3532767" cy="3832274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4560929" y="4084997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899592" y="3501008"/>
            <a:ext cx="316835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11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JavaScript</a:t>
            </a:r>
          </a:p>
          <a:p>
            <a:pPr lvl="1"/>
            <a:r>
              <a:rPr lang="en-US" dirty="0"/>
              <a:t>Located in header of HTML document between &lt;script&gt; and &lt;/script&gt;</a:t>
            </a:r>
          </a:p>
          <a:p>
            <a:pPr lvl="1"/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510049"/>
            <a:ext cx="3672408" cy="3385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&lt;!DOCTYPE HTML&gt;</a:t>
            </a:r>
          </a:p>
          <a:p>
            <a:r>
              <a:rPr lang="en-US" sz="1600" dirty="0"/>
              <a:t>&lt;html&gt;</a:t>
            </a:r>
          </a:p>
          <a:p>
            <a:r>
              <a:rPr lang="en-US" sz="1600" dirty="0"/>
              <a:t>  &lt;head&gt;</a:t>
            </a:r>
          </a:p>
          <a:p>
            <a:r>
              <a:rPr lang="en-US" sz="1600" dirty="0"/>
              <a:t>    &lt;title&gt;My First </a:t>
            </a:r>
            <a:r>
              <a:rPr lang="en-US" sz="1600" dirty="0" err="1"/>
              <a:t>Javascript</a:t>
            </a:r>
            <a:r>
              <a:rPr lang="en-US" sz="1600" dirty="0"/>
              <a:t>&lt;/title&gt;</a:t>
            </a:r>
          </a:p>
          <a:p>
            <a:r>
              <a:rPr lang="en-US" sz="1600" dirty="0"/>
              <a:t>    &lt;script&gt;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document.write</a:t>
            </a:r>
            <a:r>
              <a:rPr lang="en-US" sz="1600" dirty="0"/>
              <a:t>("Hello World")</a:t>
            </a:r>
          </a:p>
          <a:p>
            <a:r>
              <a:rPr lang="en-US" sz="1600" dirty="0"/>
              <a:t>    &lt;/script&gt;</a:t>
            </a:r>
          </a:p>
          <a:p>
            <a:r>
              <a:rPr lang="en-US" sz="1600" dirty="0"/>
              <a:t>  &lt;/head&gt;</a:t>
            </a:r>
          </a:p>
          <a:p>
            <a:r>
              <a:rPr lang="en-US" sz="1600" dirty="0"/>
              <a:t>  &lt;body&gt;</a:t>
            </a:r>
          </a:p>
          <a:p>
            <a:r>
              <a:rPr lang="en-US" sz="1600" dirty="0"/>
              <a:t>    &lt;h2&gt;This is title&lt;/h2&gt;</a:t>
            </a:r>
          </a:p>
          <a:p>
            <a:r>
              <a:rPr lang="en-US" sz="1600" dirty="0"/>
              <a:t>    &lt;p&gt;This is paragraph&lt;/p&gt;</a:t>
            </a:r>
          </a:p>
          <a:p>
            <a:r>
              <a:rPr lang="en-US" sz="1600" dirty="0"/>
              <a:t>  &lt;/body&gt;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560929" y="395813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873" y="2420888"/>
            <a:ext cx="3465887" cy="35638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7584" y="3573016"/>
            <a:ext cx="3240360" cy="745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JavaScript</a:t>
            </a:r>
          </a:p>
          <a:p>
            <a:pPr lvl="1"/>
            <a:r>
              <a:rPr lang="en-US" dirty="0"/>
              <a:t>Located inside of HTML element</a:t>
            </a:r>
          </a:p>
          <a:p>
            <a:pPr lvl="1"/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3267" y="2337845"/>
            <a:ext cx="8053533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&lt;!DOCTYPE html&gt;</a:t>
            </a:r>
          </a:p>
          <a:p>
            <a:r>
              <a:rPr lang="en-US" sz="1600" dirty="0"/>
              <a:t>&lt;html&gt;</a:t>
            </a:r>
          </a:p>
          <a:p>
            <a:r>
              <a:rPr lang="en-US" sz="1600" dirty="0"/>
              <a:t>  &lt;body&gt;</a:t>
            </a:r>
          </a:p>
          <a:p>
            <a:r>
              <a:rPr lang="en-US" sz="1600" dirty="0"/>
              <a:t>    &lt;button type="button" </a:t>
            </a:r>
            <a:r>
              <a:rPr lang="en-US" sz="1600" dirty="0" err="1"/>
              <a:t>onclick</a:t>
            </a:r>
            <a:r>
              <a:rPr lang="en-US" sz="1600" dirty="0"/>
              <a:t> ="alert('Welcome to JS!')"&gt;Click button&lt;/button&gt;</a:t>
            </a:r>
          </a:p>
          <a:p>
            <a:r>
              <a:rPr lang="en-US" sz="1600" dirty="0"/>
              <a:t>  &lt;/body&gt;</a:t>
            </a:r>
          </a:p>
          <a:p>
            <a:r>
              <a:rPr lang="en-US" sz="1600" dirty="0"/>
              <a:t>&lt;/html&gt;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203848" y="3429000"/>
            <a:ext cx="309634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3" y="4276585"/>
            <a:ext cx="8141567" cy="224875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1547664" y="5373216"/>
            <a:ext cx="108012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6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syntax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18864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Output</a:t>
            </a:r>
          </a:p>
          <a:p>
            <a:pPr lvl="1"/>
            <a:r>
              <a:rPr lang="en-US" dirty="0"/>
              <a:t>JavaScript can "display" data in different ways</a:t>
            </a:r>
          </a:p>
          <a:p>
            <a:pPr lvl="2"/>
            <a:r>
              <a:rPr lang="en-US" dirty="0"/>
              <a:t>Writing into an HTML element, using </a:t>
            </a:r>
            <a:r>
              <a:rPr lang="en-US" b="1" dirty="0" err="1">
                <a:solidFill>
                  <a:srgbClr val="FF0000"/>
                </a:solidFill>
              </a:rPr>
              <a:t>innerHTML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endParaRPr lang="en-US" dirty="0"/>
          </a:p>
          <a:p>
            <a:pPr lvl="2"/>
            <a:r>
              <a:rPr lang="en-US" dirty="0"/>
              <a:t>Writing into the HTML output using </a:t>
            </a:r>
            <a:r>
              <a:rPr lang="en-US" b="1" dirty="0" err="1">
                <a:solidFill>
                  <a:srgbClr val="FF0000"/>
                </a:solidFill>
              </a:rPr>
              <a:t>document.write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Writing into an alert box, using </a:t>
            </a:r>
            <a:r>
              <a:rPr lang="en-US" b="1" dirty="0" err="1">
                <a:solidFill>
                  <a:srgbClr val="FF0000"/>
                </a:solidFill>
              </a:rPr>
              <a:t>window.alert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Writing into the browser console, using </a:t>
            </a:r>
            <a:r>
              <a:rPr lang="en-US" b="1" dirty="0">
                <a:solidFill>
                  <a:srgbClr val="FF0000"/>
                </a:solidFill>
              </a:rPr>
              <a:t>console.log()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91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Using </a:t>
            </a:r>
            <a:r>
              <a:rPr lang="en-US" sz="1800" dirty="0" err="1"/>
              <a:t>innerHTML</a:t>
            </a:r>
            <a:endParaRPr lang="en-US" sz="1800" dirty="0"/>
          </a:p>
          <a:p>
            <a:pPr lvl="1"/>
            <a:r>
              <a:rPr lang="en-US" sz="1600" dirty="0"/>
              <a:t>To access an HTML element, JavaScript can use the </a:t>
            </a:r>
            <a:r>
              <a:rPr lang="en-US" sz="1600" b="1" dirty="0" err="1">
                <a:solidFill>
                  <a:srgbClr val="FF0000"/>
                </a:solidFill>
              </a:rPr>
              <a:t>document.getElementById</a:t>
            </a:r>
            <a:r>
              <a:rPr lang="en-US" sz="1600" b="1" dirty="0">
                <a:solidFill>
                  <a:srgbClr val="FF0000"/>
                </a:solidFill>
              </a:rPr>
              <a:t>(id)</a:t>
            </a:r>
            <a:r>
              <a:rPr lang="en-US" sz="1600" dirty="0"/>
              <a:t> method.</a:t>
            </a:r>
          </a:p>
          <a:p>
            <a:pPr lvl="2"/>
            <a:r>
              <a:rPr lang="en-US" sz="1600" dirty="0"/>
              <a:t>The </a:t>
            </a:r>
            <a:r>
              <a:rPr lang="en-US" sz="1600" b="1" dirty="0">
                <a:solidFill>
                  <a:srgbClr val="FF0000"/>
                </a:solidFill>
              </a:rPr>
              <a:t>id</a:t>
            </a:r>
            <a:r>
              <a:rPr lang="en-US" sz="1600" dirty="0"/>
              <a:t> attribute defines the HTML element</a:t>
            </a:r>
          </a:p>
          <a:p>
            <a:pPr lvl="2"/>
            <a:r>
              <a:rPr lang="en-US" sz="1600" dirty="0"/>
              <a:t>The </a:t>
            </a:r>
            <a:r>
              <a:rPr lang="en-US" sz="1600" b="1" dirty="0" err="1">
                <a:solidFill>
                  <a:srgbClr val="FF0000"/>
                </a:solidFill>
              </a:rPr>
              <a:t>innerHTML</a:t>
            </a:r>
            <a:r>
              <a:rPr lang="en-US" sz="1600" dirty="0"/>
              <a:t> property defines the HTML content</a:t>
            </a:r>
          </a:p>
          <a:p>
            <a:pPr lvl="1"/>
            <a:endParaRPr 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479583" y="3645024"/>
            <a:ext cx="4906888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&lt;h2&gt;My First Web Page&lt;/h2&gt;</a:t>
            </a:r>
          </a:p>
          <a:p>
            <a:r>
              <a:rPr lang="en-US" sz="1400" dirty="0"/>
              <a:t>  &lt;p&gt;My First Paragraph.&lt;/p&gt;</a:t>
            </a:r>
          </a:p>
          <a:p>
            <a:r>
              <a:rPr lang="en-US" sz="1400" dirty="0"/>
              <a:t>  &lt;p id="demo"&gt;&lt;/p&gt;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&lt;script&gt;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= 5 + 6;</a:t>
            </a:r>
          </a:p>
          <a:p>
            <a:r>
              <a:rPr lang="en-US" sz="1400" dirty="0"/>
              <a:t>  &lt;/script&gt;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3623465"/>
            <a:ext cx="2718228" cy="2722866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5508104" y="494116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827584" y="5589240"/>
            <a:ext cx="4464496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3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document.write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For testing purposes, it is convenient to use </a:t>
            </a:r>
            <a:r>
              <a:rPr lang="en-US" b="1" dirty="0" err="1">
                <a:solidFill>
                  <a:srgbClr val="FF0000"/>
                </a:solidFill>
              </a:rPr>
              <a:t>document.write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5576" y="2708920"/>
            <a:ext cx="3816424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&lt;h2&gt;My First Web Page&lt;/h2&gt;</a:t>
            </a:r>
          </a:p>
          <a:p>
            <a:r>
              <a:rPr lang="en-US" dirty="0"/>
              <a:t>  &lt;p&gt;My First Paragraph.&lt;/p&gt;</a:t>
            </a:r>
          </a:p>
          <a:p>
            <a:endParaRPr lang="en-US" dirty="0"/>
          </a:p>
          <a:p>
            <a:r>
              <a:rPr lang="en-US" dirty="0"/>
              <a:t>  &lt;script&gt;</a:t>
            </a:r>
          </a:p>
          <a:p>
            <a:r>
              <a:rPr lang="en-US" dirty="0"/>
              <a:t>    </a:t>
            </a:r>
            <a:r>
              <a:rPr lang="en-US" dirty="0" err="1"/>
              <a:t>document.write</a:t>
            </a:r>
            <a:r>
              <a:rPr lang="en-US" dirty="0"/>
              <a:t>(5 + 6);</a:t>
            </a:r>
          </a:p>
          <a:p>
            <a:r>
              <a:rPr lang="en-US" dirty="0"/>
              <a:t>  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187624" y="4941168"/>
            <a:ext cx="237626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301" y="2564904"/>
            <a:ext cx="3277734" cy="3283337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850468" y="409856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window.alert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You can use an alert box to display data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576" y="2708920"/>
            <a:ext cx="3816424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&lt;h2&gt;My First Web Page&lt;/h2&gt;</a:t>
            </a:r>
          </a:p>
          <a:p>
            <a:r>
              <a:rPr lang="en-US" dirty="0"/>
              <a:t>  &lt;p&gt;My First Paragraph.&lt;/p&gt;</a:t>
            </a:r>
          </a:p>
          <a:p>
            <a:endParaRPr lang="en-US" dirty="0"/>
          </a:p>
          <a:p>
            <a:r>
              <a:rPr lang="en-US" dirty="0"/>
              <a:t>  &lt;script&gt;</a:t>
            </a:r>
          </a:p>
          <a:p>
            <a:r>
              <a:rPr lang="en-US" dirty="0"/>
              <a:t>    </a:t>
            </a:r>
            <a:r>
              <a:rPr lang="en-US" dirty="0" err="1"/>
              <a:t>window.alert</a:t>
            </a:r>
            <a:r>
              <a:rPr lang="en-US" dirty="0"/>
              <a:t>(5 + 6);</a:t>
            </a:r>
          </a:p>
          <a:p>
            <a:r>
              <a:rPr lang="en-US" dirty="0"/>
              <a:t>  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187624" y="4941168"/>
            <a:ext cx="201622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오른쪽 화살표 7"/>
          <p:cNvSpPr/>
          <p:nvPr/>
        </p:nvSpPr>
        <p:spPr>
          <a:xfrm>
            <a:off x="4850468" y="409856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000" y="2708919"/>
            <a:ext cx="3117965" cy="3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98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Statement</a:t>
            </a:r>
          </a:p>
          <a:p>
            <a:pPr lvl="1"/>
            <a:r>
              <a:rPr lang="en-US" dirty="0"/>
              <a:t>JavaScript statements are commands to the web browser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JavaScript Comments</a:t>
            </a:r>
          </a:p>
          <a:p>
            <a:pPr lvl="1"/>
            <a:r>
              <a:rPr lang="en-US" dirty="0"/>
              <a:t>Single line comments start with </a:t>
            </a:r>
            <a:r>
              <a:rPr lang="en-US" dirty="0">
                <a:solidFill>
                  <a:srgbClr val="FF0000"/>
                </a:solidFill>
              </a:rPr>
              <a:t>//</a:t>
            </a:r>
          </a:p>
          <a:p>
            <a:pPr lvl="1"/>
            <a:r>
              <a:rPr lang="en-US" dirty="0"/>
              <a:t>Multi line comments start with </a:t>
            </a:r>
            <a:r>
              <a:rPr lang="en-US" dirty="0">
                <a:solidFill>
                  <a:srgbClr val="FF0000"/>
                </a:solidFill>
              </a:rPr>
              <a:t>/*</a:t>
            </a:r>
            <a:r>
              <a:rPr lang="en-US" dirty="0"/>
              <a:t> and end with </a:t>
            </a:r>
            <a:r>
              <a:rPr lang="en-US" dirty="0">
                <a:solidFill>
                  <a:srgbClr val="FF0000"/>
                </a:solidFill>
              </a:rPr>
              <a:t>*/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492896"/>
            <a:ext cx="58102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08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Variables</a:t>
            </a:r>
          </a:p>
          <a:p>
            <a:pPr lvl="1"/>
            <a:r>
              <a:rPr lang="en-US" dirty="0"/>
              <a:t>Variable is a space for storing data</a:t>
            </a:r>
          </a:p>
          <a:p>
            <a:pPr lvl="1"/>
            <a:r>
              <a:rPr lang="en-US" dirty="0"/>
              <a:t>Declare variables using </a:t>
            </a: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dirty="0"/>
              <a:t> keyword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0" y="3068960"/>
            <a:ext cx="7200000" cy="1811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745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Last Lecture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 Box Model</a:t>
            </a:r>
          </a:p>
          <a:p>
            <a:pPr lvl="1"/>
            <a:r>
              <a:rPr lang="en-US" altLang="ko-KR" dirty="0"/>
              <a:t>CSS Box Model consists of the followings:</a:t>
            </a:r>
          </a:p>
          <a:p>
            <a:pPr lvl="2"/>
            <a:r>
              <a:rPr lang="en-US" altLang="ko-KR" dirty="0"/>
              <a:t>margins, borders, padding, and the actual content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Width and</a:t>
            </a:r>
            <a:r>
              <a:rPr lang="ko-KR" altLang="en-US" dirty="0"/>
              <a:t> </a:t>
            </a:r>
            <a:r>
              <a:rPr lang="en-US" altLang="ko-KR" dirty="0"/>
              <a:t>height</a:t>
            </a:r>
            <a:r>
              <a:rPr lang="ko-KR" altLang="en-US" dirty="0"/>
              <a:t> </a:t>
            </a:r>
            <a:r>
              <a:rPr lang="en-US" altLang="ko-KR" dirty="0"/>
              <a:t>of an Element</a:t>
            </a:r>
          </a:p>
          <a:p>
            <a:pPr lvl="2"/>
            <a:r>
              <a:rPr lang="en-US" altLang="ko-KR" dirty="0"/>
              <a:t>How to calculate box size</a:t>
            </a:r>
            <a:endParaRPr lang="ko-KR" altLang="en-US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81" y="3861048"/>
            <a:ext cx="467343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33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Variables</a:t>
            </a:r>
          </a:p>
          <a:p>
            <a:pPr lvl="1"/>
            <a:r>
              <a:rPr lang="en-US" dirty="0"/>
              <a:t>All JavaScript variables must be identified with unique names</a:t>
            </a:r>
          </a:p>
          <a:p>
            <a:pPr lvl="2"/>
            <a:r>
              <a:rPr lang="en-US" dirty="0"/>
              <a:t>Identifiers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 general rules for constructing names for variables (unique identifiers) are:</a:t>
            </a:r>
          </a:p>
          <a:p>
            <a:pPr lvl="2"/>
            <a:r>
              <a:rPr lang="en-US" dirty="0"/>
              <a:t>Names can contain letters, digits, underscores, and dollar signs</a:t>
            </a:r>
          </a:p>
          <a:p>
            <a:pPr lvl="2"/>
            <a:r>
              <a:rPr lang="en-US" dirty="0"/>
              <a:t>Names must begin with a letter</a:t>
            </a:r>
          </a:p>
          <a:p>
            <a:pPr lvl="2"/>
            <a:r>
              <a:rPr lang="en-US" dirty="0"/>
              <a:t>Names can also begin with $ and _</a:t>
            </a:r>
          </a:p>
          <a:p>
            <a:pPr lvl="2"/>
            <a:r>
              <a:rPr lang="en-US" dirty="0"/>
              <a:t>Names are case sensitive (y and Y are different variables)</a:t>
            </a:r>
          </a:p>
          <a:p>
            <a:pPr lvl="2"/>
            <a:r>
              <a:rPr lang="en-US" dirty="0"/>
              <a:t>Reserved words (like JavaScript keywords) cannot be used as names</a:t>
            </a:r>
          </a:p>
        </p:txBody>
      </p:sp>
    </p:spTree>
    <p:extLst>
      <p:ext uri="{BB962C8B-B14F-4D97-AF65-F5344CB8AC3E}">
        <p14:creationId xmlns:p14="http://schemas.microsoft.com/office/powerpoint/2010/main" val="2204167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Variables</a:t>
            </a:r>
          </a:p>
          <a:p>
            <a:pPr lvl="1"/>
            <a:r>
              <a:rPr lang="en-US" dirty="0"/>
              <a:t>Reserved keywords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2492896"/>
            <a:ext cx="6480000" cy="365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3895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Variables</a:t>
            </a:r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" y="2414498"/>
            <a:ext cx="4402832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&lt;h2&gt;JavaScript Variable&lt;/h2&gt;</a:t>
            </a:r>
          </a:p>
          <a:p>
            <a:r>
              <a:rPr lang="en-US" sz="1400" dirty="0"/>
              <a:t>  &lt;p&gt;Create, assign and display variable value&lt;/p&gt;</a:t>
            </a:r>
          </a:p>
          <a:p>
            <a:r>
              <a:rPr lang="en-US" sz="1400" dirty="0"/>
              <a:t>  &lt;p id="demo"&gt;&lt;/p&gt;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&lt;script&gt;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carName</a:t>
            </a:r>
            <a:r>
              <a:rPr lang="en-US" sz="1400" dirty="0"/>
              <a:t> = "Volvo";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</a:t>
            </a:r>
          </a:p>
          <a:p>
            <a:r>
              <a:rPr lang="en-US" sz="1400" dirty="0"/>
              <a:t>        = </a:t>
            </a:r>
            <a:r>
              <a:rPr lang="en-US" sz="1400" dirty="0" err="1"/>
              <a:t>carName</a:t>
            </a:r>
            <a:r>
              <a:rPr lang="en-US" sz="1400" dirty="0"/>
              <a:t>;</a:t>
            </a:r>
          </a:p>
          <a:p>
            <a:r>
              <a:rPr lang="en-US" sz="1400" dirty="0"/>
              <a:t>  &lt;/script&gt;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344122"/>
            <a:ext cx="3240360" cy="323484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988631" y="3788749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8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Arithmetic</a:t>
            </a:r>
          </a:p>
          <a:p>
            <a:pPr lvl="1"/>
            <a:r>
              <a:rPr lang="en-US" dirty="0"/>
              <a:t>Arithmetic operators perform arithmetic on numbers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420888"/>
            <a:ext cx="7105650" cy="3486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0728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Assignment Operators</a:t>
            </a:r>
          </a:p>
          <a:p>
            <a:pPr lvl="1"/>
            <a:r>
              <a:rPr lang="en-US" dirty="0"/>
              <a:t>Assignment operators assign values to JavaScript variables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64" y="2492896"/>
            <a:ext cx="8095272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1506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Comparison Operators</a:t>
            </a:r>
          </a:p>
          <a:p>
            <a:pPr lvl="1"/>
            <a:r>
              <a:rPr lang="en-US" dirty="0"/>
              <a:t>Comparison operators are used in logical statements to determine equality or difference between variables or values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106" y="2780928"/>
            <a:ext cx="6027787" cy="3568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6459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Comparison Operators</a:t>
            </a:r>
          </a:p>
          <a:p>
            <a:pPr lvl="1"/>
            <a:r>
              <a:rPr lang="en-US" dirty="0"/>
              <a:t>== </a:t>
            </a:r>
          </a:p>
          <a:p>
            <a:pPr lvl="2"/>
            <a:r>
              <a:rPr lang="en-US" dirty="0"/>
              <a:t>Abstract Equality Comparison </a:t>
            </a:r>
          </a:p>
          <a:p>
            <a:pPr lvl="3"/>
            <a:r>
              <a:rPr lang="en-US" dirty="0"/>
              <a:t>"loose equality", "double equals"</a:t>
            </a:r>
          </a:p>
          <a:p>
            <a:pPr lvl="2"/>
            <a:r>
              <a:rPr lang="en-US" dirty="0"/>
              <a:t>Compare the identity of two operands even though, they are not of a similar type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=== </a:t>
            </a:r>
          </a:p>
          <a:p>
            <a:pPr lvl="2"/>
            <a:r>
              <a:rPr lang="en-US" dirty="0"/>
              <a:t>Strict Equality Comparison</a:t>
            </a:r>
          </a:p>
          <a:p>
            <a:pPr lvl="3"/>
            <a:r>
              <a:rPr lang="en-US" dirty="0"/>
              <a:t>"strict equality", "triple equals“</a:t>
            </a:r>
          </a:p>
          <a:p>
            <a:pPr lvl="2"/>
            <a:r>
              <a:rPr lang="en-US" dirty="0"/>
              <a:t>Both the type and the value we are comparing have to be the same</a:t>
            </a:r>
          </a:p>
        </p:txBody>
      </p:sp>
    </p:spTree>
    <p:extLst>
      <p:ext uri="{BB962C8B-B14F-4D97-AF65-F5344CB8AC3E}">
        <p14:creationId xmlns:p14="http://schemas.microsoft.com/office/powerpoint/2010/main" val="1677164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Comparison Operators</a:t>
            </a:r>
          </a:p>
          <a:p>
            <a:pPr lvl="1"/>
            <a:r>
              <a:rPr lang="en-US" dirty="0"/>
              <a:t>Difference between double equals and triple equals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" y="2414498"/>
            <a:ext cx="4402832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&lt;h2&gt;JavaScript </a:t>
            </a:r>
            <a:r>
              <a:rPr lang="en-US" sz="1400" dirty="0" err="1"/>
              <a:t>Comparsion</a:t>
            </a:r>
            <a:r>
              <a:rPr lang="en-US" sz="1400" dirty="0"/>
              <a:t>&lt;/h2&gt;</a:t>
            </a:r>
          </a:p>
          <a:p>
            <a:r>
              <a:rPr lang="en-US" sz="1400" dirty="0"/>
              <a:t>  &lt;p&gt;The result of comparison:&lt;/p&gt;</a:t>
            </a:r>
          </a:p>
          <a:p>
            <a:r>
              <a:rPr lang="en-US" sz="1400" dirty="0"/>
              <a:t>  &lt;p id="demo"&gt;&lt;/p&gt;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&lt;script&gt;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var</a:t>
            </a:r>
            <a:r>
              <a:rPr lang="en-US" sz="1400" dirty="0"/>
              <a:t> a = 10;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</a:t>
            </a:r>
          </a:p>
          <a:p>
            <a:r>
              <a:rPr lang="en-US" sz="1400" dirty="0"/>
              <a:t>        = (a == "10");</a:t>
            </a:r>
          </a:p>
          <a:p>
            <a:r>
              <a:rPr lang="en-US" sz="1400" dirty="0"/>
              <a:t>  &lt;/script&gt;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 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988631" y="3788749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680" y="2348880"/>
            <a:ext cx="3388151" cy="31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44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Comparison Operators</a:t>
            </a:r>
          </a:p>
          <a:p>
            <a:pPr lvl="1"/>
            <a:r>
              <a:rPr lang="en-US" dirty="0"/>
              <a:t>Difference between double equals and triple equals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" y="2414498"/>
            <a:ext cx="4402832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&lt;h2&gt;JavaScript </a:t>
            </a:r>
            <a:r>
              <a:rPr lang="en-US" sz="1400" dirty="0" err="1"/>
              <a:t>Comparsion</a:t>
            </a:r>
            <a:r>
              <a:rPr lang="en-US" sz="1400" dirty="0"/>
              <a:t>&lt;/h2&gt;</a:t>
            </a:r>
          </a:p>
          <a:p>
            <a:r>
              <a:rPr lang="en-US" sz="1400" dirty="0"/>
              <a:t>  &lt;p&gt;The result of comparison:&lt;/p&gt;</a:t>
            </a:r>
          </a:p>
          <a:p>
            <a:r>
              <a:rPr lang="en-US" sz="1400" dirty="0"/>
              <a:t>  &lt;p id="demo"&gt;&lt;/p&gt;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&lt;script&gt;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var</a:t>
            </a:r>
            <a:r>
              <a:rPr lang="en-US" sz="1400" dirty="0"/>
              <a:t> a = 10;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</a:t>
            </a:r>
          </a:p>
          <a:p>
            <a:r>
              <a:rPr lang="en-US" sz="1400" dirty="0"/>
              <a:t>        = (a === "10");</a:t>
            </a:r>
          </a:p>
          <a:p>
            <a:r>
              <a:rPr lang="en-US" sz="1400" dirty="0"/>
              <a:t>  &lt;/script&gt;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 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988631" y="3788749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294" y="2400384"/>
            <a:ext cx="3274589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61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Data Types</a:t>
            </a:r>
          </a:p>
          <a:p>
            <a:pPr lvl="1"/>
            <a:r>
              <a:rPr lang="en-US" dirty="0"/>
              <a:t>JavaScript variables can hold different data types: numbers, strings, objects and more: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length = 16;                               		// Number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= "Johnson";                      		// String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x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:"Doe"};    	// Object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When adding a number and a string, JavaScript will treat the number as a string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x = 16 + "Volvo";	//Output: 16Volvo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x = "Volvo" + 16;	//Output: Volvo16</a:t>
            </a:r>
          </a:p>
          <a:p>
            <a:pPr lvl="2"/>
            <a:r>
              <a:rPr lang="da-DK" dirty="0"/>
              <a:t>var x = 16 + 4 + "Volvo";	//Output: </a:t>
            </a:r>
            <a:r>
              <a:rPr lang="en-US" dirty="0"/>
              <a:t>20Volvo</a:t>
            </a:r>
          </a:p>
          <a:p>
            <a:pPr lvl="2"/>
            <a:r>
              <a:rPr lang="da-DK" dirty="0"/>
              <a:t>var x = "Volvo" + 16 + 4;	//Output: </a:t>
            </a:r>
            <a:r>
              <a:rPr lang="en-US" dirty="0"/>
              <a:t>Volvo164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1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Last Lecture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CSS Display</a:t>
            </a:r>
          </a:p>
          <a:p>
            <a:pPr lvl="1"/>
            <a:r>
              <a:rPr lang="en-US" altLang="ko-KR" dirty="0"/>
              <a:t>display: block</a:t>
            </a:r>
          </a:p>
          <a:p>
            <a:pPr lvl="1"/>
            <a:r>
              <a:rPr lang="en-US" altLang="ko-KR" dirty="0"/>
              <a:t>display: inline</a:t>
            </a:r>
          </a:p>
          <a:p>
            <a:pPr lvl="1"/>
            <a:r>
              <a:rPr lang="en-US" altLang="ko-KR" dirty="0"/>
              <a:t>display: none</a:t>
            </a:r>
          </a:p>
          <a:p>
            <a:pPr lvl="1"/>
            <a:r>
              <a:rPr lang="en-US" altLang="ko-KR" dirty="0"/>
              <a:t>visibility: hidden</a:t>
            </a:r>
          </a:p>
          <a:p>
            <a:pPr lvl="1"/>
            <a:r>
              <a:rPr lang="en-US" altLang="ko-KR" dirty="0"/>
              <a:t>display: inline-block</a:t>
            </a:r>
          </a:p>
          <a:p>
            <a:pPr lvl="1"/>
            <a:endParaRPr lang="en-US" altLang="ko-KR" dirty="0"/>
          </a:p>
          <a:p>
            <a:pPr lvl="0"/>
            <a:r>
              <a:rPr lang="en-US" altLang="ko-KR" dirty="0"/>
              <a:t>The position property specifies the type of positioning method used for an element</a:t>
            </a:r>
          </a:p>
          <a:p>
            <a:pPr lvl="1"/>
            <a:r>
              <a:rPr lang="en-US" altLang="ko-KR" dirty="0"/>
              <a:t>Static positioning</a:t>
            </a:r>
          </a:p>
          <a:p>
            <a:pPr lvl="1"/>
            <a:r>
              <a:rPr lang="en-US" altLang="ko-KR" dirty="0"/>
              <a:t>Relative positioning</a:t>
            </a:r>
          </a:p>
          <a:p>
            <a:pPr lvl="1"/>
            <a:r>
              <a:rPr lang="en-US" altLang="ko-KR" dirty="0"/>
              <a:t>Absolute positioning</a:t>
            </a:r>
          </a:p>
          <a:p>
            <a:pPr lvl="1"/>
            <a:r>
              <a:rPr lang="en-US" altLang="ko-KR" dirty="0"/>
              <a:t>Fixed positioning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482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Data Types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x = 5 + 5;		//Output: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y = "5" + 5;	//Output: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z = "Hello" + 5;	//Output: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9EF1D35-F60B-4CB5-8C59-B23F193BFDFD}"/>
                  </a:ext>
                </a:extLst>
              </p14:cNvPr>
              <p14:cNvContentPartPr/>
              <p14:nvPr/>
            </p14:nvContentPartPr>
            <p14:xfrm>
              <a:off x="5385093" y="2211201"/>
              <a:ext cx="45360" cy="1987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9EF1D35-F60B-4CB5-8C59-B23F193BFD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6093" y="2202201"/>
                <a:ext cx="630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E3F46CC-4092-4656-A02E-5589CD3353CC}"/>
                  </a:ext>
                </a:extLst>
              </p14:cNvPr>
              <p14:cNvContentPartPr/>
              <p14:nvPr/>
            </p14:nvContentPartPr>
            <p14:xfrm>
              <a:off x="5597133" y="2286801"/>
              <a:ext cx="86400" cy="1616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E3F46CC-4092-4656-A02E-5589CD3353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8133" y="2277801"/>
                <a:ext cx="104040" cy="17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482BD4B8-AF52-4B41-8E58-1D3F37E6414B}"/>
              </a:ext>
            </a:extLst>
          </p:cNvPr>
          <p:cNvGrpSpPr/>
          <p:nvPr/>
        </p:nvGrpSpPr>
        <p:grpSpPr>
          <a:xfrm>
            <a:off x="5278533" y="2687121"/>
            <a:ext cx="833400" cy="686520"/>
            <a:chOff x="5278533" y="2687121"/>
            <a:chExt cx="833400" cy="68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DCAE9B4F-164F-414B-86C7-48ADE1EB10CC}"/>
                    </a:ext>
                  </a:extLst>
                </p14:cNvPr>
                <p14:cNvContentPartPr/>
                <p14:nvPr/>
              </p14:nvContentPartPr>
              <p14:xfrm>
                <a:off x="5278533" y="2692521"/>
                <a:ext cx="161640" cy="2282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DCAE9B4F-164F-414B-86C7-48ADE1EB10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69533" y="2683521"/>
                  <a:ext cx="179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A98DC0C-7837-4236-BF82-08E7E33214C7}"/>
                    </a:ext>
                  </a:extLst>
                </p14:cNvPr>
                <p14:cNvContentPartPr/>
                <p14:nvPr/>
              </p14:nvContentPartPr>
              <p14:xfrm>
                <a:off x="5346213" y="2695761"/>
                <a:ext cx="194040" cy="198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A98DC0C-7837-4236-BF82-08E7E33214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37573" y="2686761"/>
                  <a:ext cx="211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FCCB78FB-1DB2-4D8B-8081-EA3DD05809FD}"/>
                    </a:ext>
                  </a:extLst>
                </p14:cNvPr>
                <p14:cNvContentPartPr/>
                <p14:nvPr/>
              </p14:nvContentPartPr>
              <p14:xfrm>
                <a:off x="5691453" y="2687121"/>
                <a:ext cx="48600" cy="1990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FCCB78FB-1DB2-4D8B-8081-EA3DD05809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82813" y="2678481"/>
                  <a:ext cx="662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DA588B3-44DD-4C46-88EB-5CB6565A54D8}"/>
                    </a:ext>
                  </a:extLst>
                </p14:cNvPr>
                <p14:cNvContentPartPr/>
                <p14:nvPr/>
              </p14:nvContentPartPr>
              <p14:xfrm>
                <a:off x="5700813" y="2704401"/>
                <a:ext cx="344160" cy="298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DA588B3-44DD-4C46-88EB-5CB6565A54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91813" y="2695761"/>
                  <a:ext cx="361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D93EE5F9-93D1-45ED-B587-13A699C5A3CB}"/>
                    </a:ext>
                  </a:extLst>
                </p14:cNvPr>
                <p14:cNvContentPartPr/>
                <p14:nvPr/>
              </p14:nvContentPartPr>
              <p14:xfrm>
                <a:off x="5303733" y="3088161"/>
                <a:ext cx="159480" cy="2080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D93EE5F9-93D1-45ED-B587-13A699C5A3C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95093" y="3079521"/>
                  <a:ext cx="1771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A3CC6EF-3FBE-40C0-86D1-EE775CDE2908}"/>
                    </a:ext>
                  </a:extLst>
                </p14:cNvPr>
                <p14:cNvContentPartPr/>
                <p14:nvPr/>
              </p14:nvContentPartPr>
              <p14:xfrm>
                <a:off x="5453133" y="3014001"/>
                <a:ext cx="70920" cy="2793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A3CC6EF-3FBE-40C0-86D1-EE775CDE29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44133" y="3005001"/>
                  <a:ext cx="88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191ADA9-9A48-4DB7-B760-7383BC9B1418}"/>
                    </a:ext>
                  </a:extLst>
                </p14:cNvPr>
                <p14:cNvContentPartPr/>
                <p14:nvPr/>
              </p14:nvContentPartPr>
              <p14:xfrm>
                <a:off x="5663733" y="3034881"/>
                <a:ext cx="264240" cy="2991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191ADA9-9A48-4DB7-B760-7383BC9B14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54733" y="3026241"/>
                  <a:ext cx="2818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B4CF15C-A7F5-4C99-B096-08CC22A6950A}"/>
                    </a:ext>
                  </a:extLst>
                </p14:cNvPr>
                <p14:cNvContentPartPr/>
                <p14:nvPr/>
              </p14:nvContentPartPr>
              <p14:xfrm>
                <a:off x="6061173" y="3153681"/>
                <a:ext cx="50760" cy="2199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B4CF15C-A7F5-4C99-B096-08CC22A695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52173" y="3144681"/>
                  <a:ext cx="68400" cy="23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1F97F9C-0076-405F-BDDC-CB1946063CA9}"/>
                  </a:ext>
                </a:extLst>
              </p14:cNvPr>
              <p14:cNvContentPartPr/>
              <p14:nvPr/>
            </p14:nvContentPartPr>
            <p14:xfrm>
              <a:off x="6344133" y="3079161"/>
              <a:ext cx="347760" cy="29844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1F97F9C-0076-405F-BDDC-CB1946063CA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35133" y="3070161"/>
                <a:ext cx="365400" cy="31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260BBB-08CD-4400-A8A6-416D0F7708BF}"/>
              </a:ext>
            </a:extLst>
          </p:cNvPr>
          <p:cNvGrpSpPr/>
          <p:nvPr/>
        </p:nvGrpSpPr>
        <p:grpSpPr>
          <a:xfrm>
            <a:off x="6930213" y="3069801"/>
            <a:ext cx="361440" cy="344880"/>
            <a:chOff x="6930213" y="3069801"/>
            <a:chExt cx="36144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E6F0A5C-055E-4BC8-AF2C-3F74E3F2765A}"/>
                    </a:ext>
                  </a:extLst>
                </p14:cNvPr>
                <p14:cNvContentPartPr/>
                <p14:nvPr/>
              </p14:nvContentPartPr>
              <p14:xfrm>
                <a:off x="6930213" y="3069801"/>
                <a:ext cx="102240" cy="3448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E6F0A5C-055E-4BC8-AF2C-3F74E3F276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21213" y="3060801"/>
                  <a:ext cx="1198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EF7C626-0224-4531-9F6D-66CA170074CB}"/>
                    </a:ext>
                  </a:extLst>
                </p14:cNvPr>
                <p14:cNvContentPartPr/>
                <p14:nvPr/>
              </p14:nvContentPartPr>
              <p14:xfrm>
                <a:off x="7016613" y="3077001"/>
                <a:ext cx="275040" cy="583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EF7C626-0224-4531-9F6D-66CA170074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07613" y="3068361"/>
                  <a:ext cx="292680" cy="7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78367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Data Types</a:t>
            </a:r>
          </a:p>
          <a:p>
            <a:pPr lvl="1"/>
            <a:r>
              <a:rPr lang="en-US" dirty="0"/>
              <a:t>JavaScript has dynamic types</a:t>
            </a:r>
          </a:p>
          <a:p>
            <a:pPr lvl="2"/>
            <a:r>
              <a:rPr lang="en-US" dirty="0"/>
              <a:t>The same variable can be used to hold different data types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x;           	// Now x is undefined</a:t>
            </a:r>
          </a:p>
          <a:p>
            <a:pPr lvl="2"/>
            <a:r>
              <a:rPr lang="en-US" dirty="0"/>
              <a:t>x = 5;           	// Now x is a Number</a:t>
            </a:r>
          </a:p>
          <a:p>
            <a:pPr lvl="2"/>
            <a:r>
              <a:rPr lang="en-US" dirty="0"/>
              <a:t>x = "John";      // Now x is a String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61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</a:p>
          <a:p>
            <a:pPr lvl="1"/>
            <a:r>
              <a:rPr lang="en-US" dirty="0"/>
              <a:t>Function is a black box that accepts input, performs a specific operation and returns a result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87" y="2924944"/>
            <a:ext cx="6214425" cy="32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BD7F4C6-0011-4EEE-A874-EC020AAA9939}"/>
                  </a:ext>
                </a:extLst>
              </p14:cNvPr>
              <p14:cNvContentPartPr/>
              <p14:nvPr/>
            </p14:nvContentPartPr>
            <p14:xfrm>
              <a:off x="5963202" y="-238685"/>
              <a:ext cx="36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BD7F4C6-0011-4EEE-A874-EC020AAA99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4202" y="-24732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5159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Functions</a:t>
            </a:r>
          </a:p>
          <a:p>
            <a:pPr lvl="1"/>
            <a:r>
              <a:rPr lang="en-US" dirty="0"/>
              <a:t>Syntax</a:t>
            </a:r>
          </a:p>
          <a:p>
            <a:pPr marL="914400" lvl="2" indent="0">
              <a:buNone/>
            </a:pPr>
            <a:r>
              <a:rPr lang="en-US" dirty="0"/>
              <a:t>function name(parameter1, parameter2, parameter3) {</a:t>
            </a:r>
          </a:p>
          <a:p>
            <a:pPr marL="914400" lvl="2" indent="0">
              <a:buNone/>
            </a:pPr>
            <a:r>
              <a:rPr lang="en-US" dirty="0"/>
              <a:t>  // code to be executed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Function Invocation</a:t>
            </a:r>
          </a:p>
          <a:p>
            <a:pPr lvl="2"/>
            <a:r>
              <a:rPr lang="en-US" dirty="0"/>
              <a:t>When it is invoked (called) from JavaScript code</a:t>
            </a:r>
          </a:p>
          <a:p>
            <a:pPr lvl="2"/>
            <a:r>
              <a:rPr lang="en-US" dirty="0"/>
              <a:t>Automatically (self invoked)</a:t>
            </a:r>
          </a:p>
          <a:p>
            <a:pPr lvl="2"/>
            <a:r>
              <a:rPr lang="en-US" dirty="0"/>
              <a:t>When an event occurs (when a user clicks a button)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38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it is invoked from JavaScript code</a:t>
            </a:r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" y="2414498"/>
            <a:ext cx="4402832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&lt;h2&gt;JavaScript Function&lt;/h2&gt;</a:t>
            </a:r>
          </a:p>
          <a:p>
            <a:r>
              <a:rPr lang="en-US" sz="1400" dirty="0"/>
              <a:t>  &lt;p&gt;Convert from Fahrenheit to Celsius&lt;/p&gt;</a:t>
            </a:r>
          </a:p>
          <a:p>
            <a:r>
              <a:rPr lang="en-US" sz="1400" dirty="0"/>
              <a:t>  &lt;p id="demo"&gt;&lt;/p&gt;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&lt;script&gt;</a:t>
            </a:r>
          </a:p>
          <a:p>
            <a:r>
              <a:rPr lang="en-US" sz="1400" dirty="0"/>
              <a:t>    function </a:t>
            </a:r>
            <a:r>
              <a:rPr lang="en-US" sz="1400" dirty="0" err="1"/>
              <a:t>toCelsius</a:t>
            </a:r>
            <a:r>
              <a:rPr lang="en-US" sz="1400" dirty="0"/>
              <a:t>(f) {</a:t>
            </a:r>
          </a:p>
          <a:p>
            <a:r>
              <a:rPr lang="en-US" sz="1400" dirty="0"/>
              <a:t>      return (5/9) * (f-32);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= 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toCelsius</a:t>
            </a:r>
            <a:r>
              <a:rPr lang="en-US" sz="1400" dirty="0"/>
              <a:t>(77);</a:t>
            </a:r>
          </a:p>
          <a:p>
            <a:r>
              <a:rPr lang="en-US" sz="1400" dirty="0"/>
              <a:t>  &lt;/script&gt;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568" y="4149080"/>
            <a:ext cx="2016224" cy="745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494" y="2381689"/>
            <a:ext cx="3553002" cy="353478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978706" y="4111915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27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it is invoked from JavaScript code</a:t>
            </a:r>
          </a:p>
          <a:p>
            <a:pPr lvl="1"/>
            <a:r>
              <a:rPr lang="en-US" dirty="0"/>
              <a:t>Function expressions will execute automatically if the expression is followed by ()</a:t>
            </a:r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" y="3057341"/>
            <a:ext cx="4402832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&lt;h2&gt;JavaScript Function&lt;/h2&gt;</a:t>
            </a:r>
          </a:p>
          <a:p>
            <a:r>
              <a:rPr lang="en-US" sz="1400" dirty="0"/>
              <a:t>  &lt;p&gt;Automatically invoked function&lt;/p&gt;</a:t>
            </a:r>
          </a:p>
          <a:p>
            <a:r>
              <a:rPr lang="en-US" sz="1400" dirty="0"/>
              <a:t>  &lt;p id="demo"&gt;&lt;/p&gt;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&lt;script&gt;</a:t>
            </a:r>
          </a:p>
          <a:p>
            <a:r>
              <a:rPr lang="en-US" sz="1400" dirty="0"/>
              <a:t>     (function () {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</a:t>
            </a:r>
          </a:p>
          <a:p>
            <a:r>
              <a:rPr lang="en-US" sz="1400" dirty="0"/>
              <a:t>	= "Hello! I called myself";</a:t>
            </a:r>
          </a:p>
          <a:p>
            <a:r>
              <a:rPr lang="en-US" sz="1400" dirty="0"/>
              <a:t>     })();</a:t>
            </a:r>
          </a:p>
          <a:p>
            <a:r>
              <a:rPr lang="en-US" sz="1400" dirty="0"/>
              <a:t>  &lt;/script&gt;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576" y="4791923"/>
            <a:ext cx="403244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오른쪽 화살표 6"/>
          <p:cNvSpPr/>
          <p:nvPr/>
        </p:nvSpPr>
        <p:spPr>
          <a:xfrm>
            <a:off x="4978706" y="475475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428" y="2991723"/>
            <a:ext cx="324339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67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event occurs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7584" y="2276872"/>
            <a:ext cx="748883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&lt;script&gt;</a:t>
            </a:r>
          </a:p>
          <a:p>
            <a:r>
              <a:rPr lang="en-US" dirty="0"/>
              <a:t>  function greeting(title, name) {</a:t>
            </a:r>
          </a:p>
          <a:p>
            <a:r>
              <a:rPr lang="en-US" dirty="0"/>
              <a:t>     alert("Hello" + " " + title + " " + name + "!");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 ="greeting('Mr.', 'Hong')"&gt;Click Here&lt;/button&gt;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590128"/>
            <a:ext cx="7488832" cy="200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99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Discussions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Features</a:t>
            </a:r>
          </a:p>
          <a:p>
            <a:pPr lvl="1"/>
            <a:r>
              <a:rPr lang="en-US" dirty="0"/>
              <a:t>Interpreted language</a:t>
            </a:r>
          </a:p>
          <a:p>
            <a:pPr lvl="1"/>
            <a:r>
              <a:rPr lang="en-US" dirty="0"/>
              <a:t>Dynamic typing</a:t>
            </a:r>
          </a:p>
          <a:p>
            <a:pPr lvl="1"/>
            <a:r>
              <a:rPr lang="en-US" dirty="0"/>
              <a:t>Functional programming (like C Language)</a:t>
            </a:r>
          </a:p>
          <a:p>
            <a:pPr lvl="1"/>
            <a:r>
              <a:rPr lang="en-US" dirty="0"/>
              <a:t>Object oriented programming (like C++ or Java)</a:t>
            </a:r>
          </a:p>
          <a:p>
            <a:pPr lvl="1"/>
            <a:r>
              <a:rPr lang="en-US" dirty="0"/>
              <a:t>JavaScript is a scripting language and it is not Java</a:t>
            </a:r>
          </a:p>
          <a:p>
            <a:pPr lvl="1"/>
            <a:r>
              <a:rPr lang="en-US" dirty="0"/>
              <a:t>It is easy to learn</a:t>
            </a:r>
          </a:p>
          <a:p>
            <a:endParaRPr lang="en-US" dirty="0"/>
          </a:p>
          <a:p>
            <a:r>
              <a:rPr lang="en-US" dirty="0"/>
              <a:t>Location of JavaScript</a:t>
            </a:r>
          </a:p>
          <a:p>
            <a:pPr lvl="1"/>
            <a:r>
              <a:rPr lang="en-US" dirty="0"/>
              <a:t>External JavaScript</a:t>
            </a:r>
          </a:p>
          <a:p>
            <a:pPr lvl="1"/>
            <a:r>
              <a:rPr lang="en-US" dirty="0"/>
              <a:t>Inner JavaScript</a:t>
            </a:r>
          </a:p>
          <a:p>
            <a:pPr lvl="1"/>
            <a:r>
              <a:rPr lang="en-US" dirty="0"/>
              <a:t>Inline JavaScript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1A43B97-C2AE-458D-8388-43C82C958CA7}"/>
                  </a:ext>
                </a:extLst>
              </p14:cNvPr>
              <p14:cNvContentPartPr/>
              <p14:nvPr/>
            </p14:nvContentPartPr>
            <p14:xfrm>
              <a:off x="4558842" y="3312715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1A43B97-C2AE-458D-8388-43C82C958C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9842" y="33037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2206A07-2323-4C72-8F24-B549007BBAE1}"/>
                  </a:ext>
                </a:extLst>
              </p14:cNvPr>
              <p14:cNvContentPartPr/>
              <p14:nvPr/>
            </p14:nvContentPartPr>
            <p14:xfrm>
              <a:off x="6268122" y="92515"/>
              <a:ext cx="36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2206A07-2323-4C72-8F24-B549007BBA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9122" y="8387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494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Discussions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  <a:p>
            <a:pPr lvl="1"/>
            <a:r>
              <a:rPr lang="en-US" dirty="0"/>
              <a:t>JavaScript Output</a:t>
            </a:r>
          </a:p>
          <a:p>
            <a:pPr lvl="1"/>
            <a:r>
              <a:rPr lang="en-US" dirty="0"/>
              <a:t>JavaScript Statement</a:t>
            </a:r>
          </a:p>
          <a:p>
            <a:pPr lvl="1"/>
            <a:r>
              <a:rPr lang="en-US" dirty="0"/>
              <a:t>JavaScript Comments</a:t>
            </a:r>
          </a:p>
          <a:p>
            <a:pPr lvl="1"/>
            <a:r>
              <a:rPr lang="en-US" dirty="0"/>
              <a:t>JavaScript Variable</a:t>
            </a:r>
          </a:p>
          <a:p>
            <a:pPr lvl="1"/>
            <a:r>
              <a:rPr lang="en-US" dirty="0"/>
              <a:t>JavaScript Operators</a:t>
            </a:r>
          </a:p>
          <a:p>
            <a:pPr lvl="1"/>
            <a:r>
              <a:rPr lang="en-US" dirty="0"/>
              <a:t>JavaScript Data Types</a:t>
            </a:r>
          </a:p>
          <a:p>
            <a:pPr lvl="1"/>
            <a:r>
              <a:rPr lang="en-US" dirty="0"/>
              <a:t>JavaScript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24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you next time!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9886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Last Lecture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 Layout</a:t>
            </a:r>
          </a:p>
          <a:p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276872"/>
            <a:ext cx="74866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53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" y="1349152"/>
            <a:ext cx="3610744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1.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dirty="0"/>
              <a:t>What is JavaScript?</a:t>
            </a:r>
            <a:endParaRPr lang="en-US" altLang="ko-KR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2. </a:t>
            </a:r>
          </a:p>
          <a:p>
            <a:pPr lvl="1"/>
            <a:r>
              <a:rPr lang="en-US" altLang="ko-KR" dirty="0"/>
              <a:t>JavaScript Basic Syntax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>
              <a:lnSpc>
                <a:spcPct val="200000"/>
              </a:lnSpc>
            </a:pPr>
            <a:endParaRPr lang="en-US" altLang="ko-KR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076056" y="1349152"/>
            <a:ext cx="3610744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3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dirty="0"/>
              <a:t>JavaScript Practice</a:t>
            </a:r>
            <a:endParaRPr lang="en-US" altLang="ko-KR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>
              <a:lnSpc>
                <a:spcPct val="200000"/>
              </a:lnSpc>
            </a:pPr>
            <a:endParaRPr lang="en-US" altLang="ko-KR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43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819"/>
    </mc:Choice>
    <mc:Fallback xmlns="">
      <p:transition spd="slow" advTm="1178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28931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the programming language of the Web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201" y="2276872"/>
            <a:ext cx="5429597" cy="3642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191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JavaScript</a:t>
            </a:r>
          </a:p>
          <a:p>
            <a:pPr lvl="1"/>
            <a:r>
              <a:rPr lang="en-US" dirty="0"/>
              <a:t>Interpreted language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 typing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Functional programming (like C Language)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Object oriented programming (like C++ or Java)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JavaScript is a scripting language and it is not Java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is easy to learn</a:t>
            </a:r>
          </a:p>
        </p:txBody>
      </p:sp>
    </p:spTree>
    <p:extLst>
      <p:ext uri="{BB962C8B-B14F-4D97-AF65-F5344CB8AC3E}">
        <p14:creationId xmlns:p14="http://schemas.microsoft.com/office/powerpoint/2010/main" val="379185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of JavaScript</a:t>
            </a:r>
          </a:p>
          <a:p>
            <a:pPr lvl="1"/>
            <a:r>
              <a:rPr lang="en-US" dirty="0"/>
              <a:t>External JavaScript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Inner JavaScript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Inline JavaScript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3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11654</TotalTime>
  <Words>1831</Words>
  <Application>Microsoft Office PowerPoint</Application>
  <PresentationFormat>화면 슬라이드 쇼(4:3)</PresentationFormat>
  <Paragraphs>381</Paragraphs>
  <Slides>39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맑은 고딕</vt:lpstr>
      <vt:lpstr>Arial</vt:lpstr>
      <vt:lpstr>Tahoma</vt:lpstr>
      <vt:lpstr>Wingdings</vt:lpstr>
      <vt:lpstr>Office 테마</vt:lpstr>
      <vt:lpstr>Lecture 7:  Basics of JavaScript</vt:lpstr>
      <vt:lpstr>In Last Lecture</vt:lpstr>
      <vt:lpstr>In Last Lecture</vt:lpstr>
      <vt:lpstr>In Last Lecture</vt:lpstr>
      <vt:lpstr>Table of Contents</vt:lpstr>
      <vt:lpstr>What is javascript?</vt:lpstr>
      <vt:lpstr>What is JavaScript?</vt:lpstr>
      <vt:lpstr>What is JavaScript?</vt:lpstr>
      <vt:lpstr>What is JavaScript?</vt:lpstr>
      <vt:lpstr>What is JavaScript?</vt:lpstr>
      <vt:lpstr>What is JavaScript?</vt:lpstr>
      <vt:lpstr>What is JavaScript?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Summary and Discussions</vt:lpstr>
      <vt:lpstr>Summary and Discussions</vt:lpstr>
      <vt:lpstr>See you next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선형대수학  Linear Algebra</dc:title>
  <dc:creator>K.LEE</dc:creator>
  <cp:lastModifiedBy>임 상우</cp:lastModifiedBy>
  <cp:revision>1318</cp:revision>
  <cp:lastPrinted>2013-12-26T08:44:45Z</cp:lastPrinted>
  <dcterms:created xsi:type="dcterms:W3CDTF">2013-02-05T02:36:43Z</dcterms:created>
  <dcterms:modified xsi:type="dcterms:W3CDTF">2022-04-15T05:17:59Z</dcterms:modified>
</cp:coreProperties>
</file>