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660" r:id="rId3"/>
    <p:sldId id="661" r:id="rId4"/>
    <p:sldId id="662" r:id="rId5"/>
    <p:sldId id="676" r:id="rId6"/>
    <p:sldId id="691" r:id="rId7"/>
    <p:sldId id="697" r:id="rId8"/>
    <p:sldId id="667" r:id="rId9"/>
    <p:sldId id="674" r:id="rId10"/>
    <p:sldId id="668" r:id="rId11"/>
    <p:sldId id="669" r:id="rId12"/>
    <p:sldId id="670" r:id="rId13"/>
    <p:sldId id="698" r:id="rId14"/>
    <p:sldId id="673" r:id="rId15"/>
    <p:sldId id="677" r:id="rId16"/>
    <p:sldId id="678" r:id="rId17"/>
    <p:sldId id="699" r:id="rId18"/>
    <p:sldId id="720" r:id="rId19"/>
    <p:sldId id="663" r:id="rId20"/>
    <p:sldId id="700" r:id="rId21"/>
    <p:sldId id="679" r:id="rId22"/>
    <p:sldId id="680" r:id="rId23"/>
    <p:sldId id="681" r:id="rId24"/>
    <p:sldId id="682" r:id="rId25"/>
    <p:sldId id="692" r:id="rId26"/>
    <p:sldId id="693" r:id="rId27"/>
    <p:sldId id="683" r:id="rId28"/>
    <p:sldId id="694" r:id="rId29"/>
    <p:sldId id="684" r:id="rId30"/>
    <p:sldId id="685" r:id="rId31"/>
    <p:sldId id="695" r:id="rId32"/>
    <p:sldId id="701" r:id="rId33"/>
    <p:sldId id="665" r:id="rId34"/>
    <p:sldId id="686" r:id="rId35"/>
    <p:sldId id="703" r:id="rId36"/>
    <p:sldId id="705" r:id="rId37"/>
    <p:sldId id="709" r:id="rId38"/>
    <p:sldId id="687" r:id="rId39"/>
    <p:sldId id="706" r:id="rId40"/>
    <p:sldId id="688" r:id="rId41"/>
    <p:sldId id="707" r:id="rId42"/>
    <p:sldId id="708" r:id="rId43"/>
    <p:sldId id="710" r:id="rId44"/>
    <p:sldId id="711" r:id="rId45"/>
    <p:sldId id="712" r:id="rId46"/>
    <p:sldId id="713" r:id="rId47"/>
    <p:sldId id="714" r:id="rId48"/>
    <p:sldId id="715" r:id="rId49"/>
    <p:sldId id="716" r:id="rId50"/>
    <p:sldId id="717" r:id="rId51"/>
    <p:sldId id="718" r:id="rId52"/>
    <p:sldId id="721" r:id="rId53"/>
    <p:sldId id="719" r:id="rId54"/>
    <p:sldId id="612" r:id="rId5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99"/>
    <a:srgbClr val="FBF064"/>
    <a:srgbClr val="FAF06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7752" autoAdjust="0"/>
  </p:normalViewPr>
  <p:slideViewPr>
    <p:cSldViewPr>
      <p:cViewPr>
        <p:scale>
          <a:sx n="100" d="100"/>
          <a:sy n="100" d="100"/>
        </p:scale>
        <p:origin x="119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trysel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query/sel_first.asp" TargetMode="External"/><Relationship Id="rId3" Type="http://schemas.openxmlformats.org/officeDocument/2006/relationships/hyperlink" Target="https://www.w3schools.com/jquery/sel_id.asp" TargetMode="External"/><Relationship Id="rId7" Type="http://schemas.openxmlformats.org/officeDocument/2006/relationships/hyperlink" Target="https://www.w3schools.com/jquery/sel_multiple_sel.asp" TargetMode="External"/><Relationship Id="rId2" Type="http://schemas.openxmlformats.org/officeDocument/2006/relationships/hyperlink" Target="https://www.w3schools.com/jquery/sel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sel_element.asp" TargetMode="External"/><Relationship Id="rId11" Type="http://schemas.openxmlformats.org/officeDocument/2006/relationships/hyperlink" Target="https://www.w3schools.com/jquery/sel_odd.asp" TargetMode="External"/><Relationship Id="rId5" Type="http://schemas.openxmlformats.org/officeDocument/2006/relationships/hyperlink" Target="https://www.w3schools.com/jquery/sel_multiple_classes.asp" TargetMode="External"/><Relationship Id="rId10" Type="http://schemas.openxmlformats.org/officeDocument/2006/relationships/hyperlink" Target="https://www.w3schools.com/jquery/sel_even.asp" TargetMode="External"/><Relationship Id="rId4" Type="http://schemas.openxmlformats.org/officeDocument/2006/relationships/hyperlink" Target="https://www.w3schools.com/jquery/sel_class.asp" TargetMode="External"/><Relationship Id="rId9" Type="http://schemas.openxmlformats.org/officeDocument/2006/relationships/hyperlink" Target="https://www.w3schools.com/jquery/sel_last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4846506/append-prepend-after-and-befo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8: </a:t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DOM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Open Source Web Software</a:t>
            </a:r>
          </a:p>
          <a:p>
            <a:endParaRPr lang="en-US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 Syntax</a:t>
            </a:r>
          </a:p>
          <a:p>
            <a:pPr lvl="1"/>
            <a:r>
              <a:rPr lang="en-US" altLang="ko-KR" dirty="0"/>
              <a:t>Select a desired element by putting a selector in $ (...), and perform various </a:t>
            </a:r>
            <a:r>
              <a:rPr lang="en-US" altLang="ko-KR" dirty="0" smtClean="0"/>
              <a:t>actions </a:t>
            </a:r>
            <a:r>
              <a:rPr lang="en-US" altLang="ko-KR" dirty="0"/>
              <a:t>on the selected </a:t>
            </a:r>
            <a:r>
              <a:rPr lang="en-US" altLang="ko-KR" dirty="0" smtClean="0"/>
              <a:t>element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$("p").hide() - hides all &lt;p&gt; </a:t>
            </a:r>
            <a:r>
              <a:rPr lang="en-US" altLang="ko-KR" dirty="0" smtClean="0"/>
              <a:t>elements</a:t>
            </a:r>
            <a:endParaRPr lang="en-US" altLang="ko-KR" dirty="0"/>
          </a:p>
          <a:p>
            <a:pPr lvl="1"/>
            <a:r>
              <a:rPr lang="en-US" altLang="ko-KR" dirty="0"/>
              <a:t>$(".test</a:t>
            </a:r>
            <a:r>
              <a:rPr lang="en-US" altLang="ko-KR" dirty="0" smtClean="0"/>
              <a:t>").hide() </a:t>
            </a:r>
            <a:r>
              <a:rPr lang="en-US" altLang="ko-KR" dirty="0"/>
              <a:t>- hides all elements with class="test</a:t>
            </a:r>
            <a:r>
              <a:rPr lang="en-US" altLang="ko-KR" dirty="0" smtClean="0"/>
              <a:t>"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780928"/>
            <a:ext cx="67627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jQuery Selectors</a:t>
            </a:r>
          </a:p>
          <a:p>
            <a:pPr lvl="1"/>
            <a:r>
              <a:rPr lang="en-US" dirty="0"/>
              <a:t>jQuery selectors allow you to select and manipulate HTML element(s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jQuery </a:t>
            </a:r>
            <a:r>
              <a:rPr lang="en-US" dirty="0"/>
              <a:t>selectors are used to "find" (or select) HTML </a:t>
            </a:r>
            <a:r>
              <a:rPr lang="en-US" dirty="0" smtClean="0"/>
              <a:t>elements </a:t>
            </a:r>
            <a:r>
              <a:rPr lang="en-US" altLang="ko-KR" dirty="0" smtClean="0"/>
              <a:t>based on:</a:t>
            </a:r>
            <a:endParaRPr lang="en-US" dirty="0" smtClean="0"/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Id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Types</a:t>
            </a:r>
          </a:p>
          <a:p>
            <a:pPr lvl="2"/>
            <a:r>
              <a:rPr lang="en-US" altLang="ko-KR" dirty="0" smtClean="0"/>
              <a:t>A</a:t>
            </a:r>
            <a:r>
              <a:rPr lang="en-US" dirty="0" smtClean="0"/>
              <a:t>ttributes</a:t>
            </a:r>
          </a:p>
          <a:p>
            <a:pPr lvl="2"/>
            <a:r>
              <a:rPr lang="en-US" altLang="ko-KR" dirty="0" smtClean="0"/>
              <a:t>V</a:t>
            </a:r>
            <a:r>
              <a:rPr lang="en-US" dirty="0" smtClean="0"/>
              <a:t>alues </a:t>
            </a:r>
            <a:r>
              <a:rPr lang="en-US" dirty="0"/>
              <a:t>of attributes 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altLang="ko-KR" dirty="0" smtClean="0"/>
              <a:t>Similar to CSS </a:t>
            </a:r>
            <a:r>
              <a:rPr lang="en-US" altLang="ko-KR" dirty="0" smtClean="0"/>
              <a:t>selectors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www.w3schools.com/jquery/trysel.asp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en-US" altLang="ko-KR" dirty="0" smtClean="0"/>
              <a:t>Selectors – The Element Selector</a:t>
            </a:r>
            <a:endParaRPr lang="en-US" altLang="ko-KR" dirty="0"/>
          </a:p>
          <a:p>
            <a:pPr lvl="1"/>
            <a:r>
              <a:rPr lang="en-US" altLang="ko-KR" dirty="0" smtClean="0"/>
              <a:t>S</a:t>
            </a:r>
            <a:r>
              <a:rPr lang="en-US" dirty="0" smtClean="0"/>
              <a:t>elects </a:t>
            </a:r>
            <a:r>
              <a:rPr lang="en-US" dirty="0"/>
              <a:t>elements based on the element </a:t>
            </a:r>
            <a:r>
              <a:rPr lang="en-US" dirty="0" smtClean="0"/>
              <a:t>name</a:t>
            </a:r>
          </a:p>
          <a:p>
            <a:pPr lvl="2"/>
            <a:r>
              <a:rPr lang="en-US" altLang="ko-KR" dirty="0"/>
              <a:t>Example: selecting &lt;p&gt; tag and perform hide() </a:t>
            </a:r>
            <a:r>
              <a:rPr lang="en-US" altLang="ko-KR" dirty="0" smtClean="0"/>
              <a:t>action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708920"/>
            <a:ext cx="8064896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$("p").hide();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&lt;h2&gt;This is a heading&lt;/h2&gt;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&lt;button&gt;Click me to hide paragraphs&lt;/button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156517"/>
            <a:ext cx="4671757" cy="360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9552" y="3156516"/>
            <a:ext cx="2592288" cy="1136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en-US" altLang="ko-KR" dirty="0" smtClean="0"/>
              <a:t>Selectors – The Element Selector</a:t>
            </a:r>
            <a:endParaRPr lang="en-US" altLang="ko-KR" dirty="0"/>
          </a:p>
          <a:p>
            <a:pPr lvl="1"/>
            <a:r>
              <a:rPr lang="en-US" altLang="ko-KR" dirty="0" smtClean="0"/>
              <a:t>S</a:t>
            </a:r>
            <a:r>
              <a:rPr lang="en-US" dirty="0" smtClean="0"/>
              <a:t>elects </a:t>
            </a:r>
            <a:r>
              <a:rPr lang="en-US" dirty="0"/>
              <a:t>elements based on the element </a:t>
            </a:r>
            <a:r>
              <a:rPr lang="en-US" dirty="0" smtClean="0"/>
              <a:t>name</a:t>
            </a:r>
          </a:p>
          <a:p>
            <a:pPr lvl="2"/>
            <a:r>
              <a:rPr lang="en-US" altLang="ko-KR" dirty="0"/>
              <a:t>Example: selecting &lt;p&gt; tag and perform hide() </a:t>
            </a:r>
            <a:r>
              <a:rPr lang="en-US" altLang="ko-KR" dirty="0" smtClean="0"/>
              <a:t>action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708920"/>
            <a:ext cx="8064896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$("p").hide();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&lt;h2&gt;This is a heading&lt;/h2&gt;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&lt;button&gt;Click me to hide paragraphs&lt;/button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156516"/>
            <a:ext cx="2592288" cy="1136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388" y="3153992"/>
            <a:ext cx="463090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en-US" altLang="ko-KR" dirty="0" smtClean="0"/>
              <a:t>Selectors</a:t>
            </a:r>
          </a:p>
          <a:p>
            <a:pPr lvl="1"/>
            <a:r>
              <a:rPr lang="en-US" altLang="ko-KR" dirty="0" smtClean="0"/>
              <a:t>Other jQuery selectors</a:t>
            </a:r>
            <a:endParaRPr lang="en-US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0D4BD0D-4778-4ADB-A910-D9068A494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22046"/>
              </p:ext>
            </p:extLst>
          </p:nvPr>
        </p:nvGraphicFramePr>
        <p:xfrm>
          <a:off x="899592" y="2420888"/>
          <a:ext cx="7787208" cy="39604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37774">
                  <a:extLst>
                    <a:ext uri="{9D8B030D-6E8A-4147-A177-3AD203B41FA5}">
                      <a16:colId xmlns:a16="http://schemas.microsoft.com/office/drawing/2014/main" val="3512341880"/>
                    </a:ext>
                  </a:extLst>
                </a:gridCol>
                <a:gridCol w="1892219">
                  <a:extLst>
                    <a:ext uri="{9D8B030D-6E8A-4147-A177-3AD203B41FA5}">
                      <a16:colId xmlns:a16="http://schemas.microsoft.com/office/drawing/2014/main" val="2311409842"/>
                    </a:ext>
                  </a:extLst>
                </a:gridCol>
                <a:gridCol w="3857215">
                  <a:extLst>
                    <a:ext uri="{9D8B030D-6E8A-4147-A177-3AD203B41FA5}">
                      <a16:colId xmlns:a16="http://schemas.microsoft.com/office/drawing/2014/main" val="1822769145"/>
                    </a:ext>
                  </a:extLst>
                </a:gridCol>
              </a:tblGrid>
              <a:tr h="3547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Selector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Selects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4193141544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2"/>
                        </a:rPr>
                        <a:t>*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$("*")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elements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4128881440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3"/>
                        </a:rPr>
                        <a:t>#id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$("#lastname")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element with id="lastname"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147993829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4"/>
                        </a:rPr>
                        <a:t>.class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$(".intro")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elements with class="intro"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3963424791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5"/>
                        </a:rPr>
                        <a:t>.</a:t>
                      </a:r>
                      <a:r>
                        <a:rPr lang="en-US" sz="1400" u="none" dirty="0" err="1">
                          <a:hlinkClick r:id="rId5"/>
                        </a:rPr>
                        <a:t>class</a:t>
                      </a:r>
                      <a:r>
                        <a:rPr lang="en-US" sz="1400" u="none" dirty="0" err="1" smtClean="0">
                          <a:hlinkClick r:id="rId5"/>
                        </a:rPr>
                        <a:t>,.</a:t>
                      </a:r>
                      <a:r>
                        <a:rPr lang="en-US" sz="1400" u="none" dirty="0" err="1">
                          <a:hlinkClick r:id="rId5"/>
                        </a:rPr>
                        <a:t>class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$(".intro,.demo")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elements with the class "intro" or "demo"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3950339464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6"/>
                        </a:rPr>
                        <a:t>element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$("p")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&lt;p&gt; elements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199560424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7"/>
                        </a:rPr>
                        <a:t>el1,el2,el3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$("h1,div,p")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&lt;h1&gt;, &lt;div&gt; and &lt;p&gt; elements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2296607816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8"/>
                        </a:rPr>
                        <a:t>:first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$("p:first")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first &lt;p&gt; element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327542612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9"/>
                        </a:rPr>
                        <a:t>:last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$("p:last")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last &lt;p&gt; element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108197809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10"/>
                        </a:rPr>
                        <a:t>:even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$("tr:even")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even &lt;tr&gt; elements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1162993283"/>
                  </a:ext>
                </a:extLst>
              </a:tr>
              <a:tr h="291768">
                <a:tc>
                  <a:txBody>
                    <a:bodyPr/>
                    <a:lstStyle/>
                    <a:p>
                      <a:r>
                        <a:rPr lang="en-US" sz="1400" u="none" dirty="0">
                          <a:hlinkClick r:id="rId11"/>
                        </a:rPr>
                        <a:t>:odd</a:t>
                      </a:r>
                      <a:endParaRPr lang="en-US" sz="1400" u="none" dirty="0"/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$("tr:odd")</a:t>
                      </a:r>
                    </a:p>
                  </a:txBody>
                  <a:tcPr marL="69215" marR="69215" marT="34607" marB="3460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odd &lt;</a:t>
                      </a:r>
                      <a:r>
                        <a:rPr lang="en-US" sz="1400" dirty="0" err="1"/>
                        <a:t>tr</a:t>
                      </a:r>
                      <a:r>
                        <a:rPr lang="en-US" sz="1400" dirty="0"/>
                        <a:t>&gt; elements</a:t>
                      </a:r>
                    </a:p>
                  </a:txBody>
                  <a:tcPr marL="69215" marR="69215" marT="34607" marB="34607" anchor="ctr"/>
                </a:tc>
                <a:extLst>
                  <a:ext uri="{0D108BD9-81ED-4DB2-BD59-A6C34878D82A}">
                    <a16:rowId xmlns:a16="http://schemas.microsoft.com/office/drawing/2014/main" val="137938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3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jQuery Events</a:t>
            </a:r>
          </a:p>
          <a:p>
            <a:pPr lvl="1"/>
            <a:r>
              <a:rPr lang="en-US" altLang="ko-KR" sz="1600" dirty="0"/>
              <a:t>An event represents the precise moment when something </a:t>
            </a:r>
            <a:r>
              <a:rPr lang="en-US" altLang="ko-KR" sz="1600" dirty="0" smtClean="0"/>
              <a:t>happens</a:t>
            </a:r>
          </a:p>
          <a:p>
            <a:pPr lvl="2"/>
            <a:r>
              <a:rPr lang="en-US" altLang="ko-KR" sz="1600" dirty="0" smtClean="0"/>
              <a:t>moving </a:t>
            </a:r>
            <a:r>
              <a:rPr lang="en-US" altLang="ko-KR" sz="1600" dirty="0"/>
              <a:t>a mouse over an element</a:t>
            </a:r>
          </a:p>
          <a:p>
            <a:pPr lvl="2"/>
            <a:r>
              <a:rPr lang="en-US" altLang="ko-KR" sz="1600" dirty="0"/>
              <a:t>selecting a radio button</a:t>
            </a:r>
          </a:p>
          <a:p>
            <a:pPr lvl="2"/>
            <a:r>
              <a:rPr lang="en-US" altLang="ko-KR" sz="1600" dirty="0"/>
              <a:t>clicking on an </a:t>
            </a:r>
            <a:r>
              <a:rPr lang="en-US" altLang="ko-KR" sz="1600" dirty="0" smtClean="0"/>
              <a:t>element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600" dirty="0" smtClean="0"/>
              <a:t>Examples</a:t>
            </a:r>
          </a:p>
          <a:p>
            <a:pPr lvl="2"/>
            <a:r>
              <a:rPr lang="en-US" altLang="ko-KR" sz="1600" dirty="0"/>
              <a:t>$(selector).click(function) </a:t>
            </a:r>
          </a:p>
          <a:p>
            <a:pPr lvl="2"/>
            <a:r>
              <a:rPr lang="en-US" sz="1600" dirty="0"/>
              <a:t>$(selector).</a:t>
            </a:r>
            <a:r>
              <a:rPr lang="en-US" sz="1600" dirty="0" err="1"/>
              <a:t>mouseover</a:t>
            </a:r>
            <a:r>
              <a:rPr lang="en-US" sz="1600" dirty="0"/>
              <a:t>(function) 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55507"/>
              </p:ext>
            </p:extLst>
          </p:nvPr>
        </p:nvGraphicFramePr>
        <p:xfrm>
          <a:off x="611560" y="3356992"/>
          <a:ext cx="7920880" cy="17281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19910">
                  <a:extLst>
                    <a:ext uri="{9D8B030D-6E8A-4147-A177-3AD203B41FA5}">
                      <a16:colId xmlns:a16="http://schemas.microsoft.com/office/drawing/2014/main" val="3480855056"/>
                    </a:ext>
                  </a:extLst>
                </a:gridCol>
                <a:gridCol w="1978693">
                  <a:extLst>
                    <a:ext uri="{9D8B030D-6E8A-4147-A177-3AD203B41FA5}">
                      <a16:colId xmlns:a16="http://schemas.microsoft.com/office/drawing/2014/main" val="2383695624"/>
                    </a:ext>
                  </a:extLst>
                </a:gridCol>
                <a:gridCol w="1740518">
                  <a:extLst>
                    <a:ext uri="{9D8B030D-6E8A-4147-A177-3AD203B41FA5}">
                      <a16:colId xmlns:a16="http://schemas.microsoft.com/office/drawing/2014/main" val="1301172574"/>
                    </a:ext>
                  </a:extLst>
                </a:gridCol>
                <a:gridCol w="2381759">
                  <a:extLst>
                    <a:ext uri="{9D8B030D-6E8A-4147-A177-3AD203B41FA5}">
                      <a16:colId xmlns:a16="http://schemas.microsoft.com/office/drawing/2014/main" val="2254205537"/>
                    </a:ext>
                  </a:extLst>
                </a:gridCol>
              </a:tblGrid>
              <a:tr h="5455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Mouse Events</a:t>
                      </a:r>
                    </a:p>
                  </a:txBody>
                  <a:tcPr marL="101306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Keyboard Events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Form Events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Document/Window Events</a:t>
                      </a:r>
                    </a:p>
                  </a:txBody>
                  <a:tcPr marL="50653" marR="50653" marT="50653" marB="50653" anchor="ctr"/>
                </a:tc>
                <a:extLst>
                  <a:ext uri="{0D108BD9-81ED-4DB2-BD59-A6C34878D82A}">
                    <a16:rowId xmlns:a16="http://schemas.microsoft.com/office/drawing/2014/main" val="531016600"/>
                  </a:ext>
                </a:extLst>
              </a:tr>
              <a:tr h="2956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click</a:t>
                      </a:r>
                    </a:p>
                  </a:txBody>
                  <a:tcPr marL="101306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keypress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submit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load</a:t>
                      </a:r>
                    </a:p>
                  </a:txBody>
                  <a:tcPr marL="50653" marR="50653" marT="50653" marB="50653" anchor="ctr"/>
                </a:tc>
                <a:extLst>
                  <a:ext uri="{0D108BD9-81ED-4DB2-BD59-A6C34878D82A}">
                    <a16:rowId xmlns:a16="http://schemas.microsoft.com/office/drawing/2014/main" val="1228805789"/>
                  </a:ext>
                </a:extLst>
              </a:tr>
              <a:tr h="2956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dblclick</a:t>
                      </a:r>
                      <a:endParaRPr lang="en-US" sz="1200" dirty="0">
                        <a:effectLst/>
                      </a:endParaRPr>
                    </a:p>
                  </a:txBody>
                  <a:tcPr marL="101306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keydown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change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resize</a:t>
                      </a:r>
                    </a:p>
                  </a:txBody>
                  <a:tcPr marL="50653" marR="50653" marT="50653" marB="50653" anchor="ctr"/>
                </a:tc>
                <a:extLst>
                  <a:ext uri="{0D108BD9-81ED-4DB2-BD59-A6C34878D82A}">
                    <a16:rowId xmlns:a16="http://schemas.microsoft.com/office/drawing/2014/main" val="832418620"/>
                  </a:ext>
                </a:extLst>
              </a:tr>
              <a:tr h="2956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mouseenter</a:t>
                      </a:r>
                      <a:endParaRPr lang="en-US" sz="1200" dirty="0">
                        <a:effectLst/>
                      </a:endParaRPr>
                    </a:p>
                  </a:txBody>
                  <a:tcPr marL="101306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keyup</a:t>
                      </a:r>
                      <a:endParaRPr lang="en-US" sz="1200" dirty="0">
                        <a:effectLst/>
                      </a:endParaRP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focus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scroll</a:t>
                      </a:r>
                    </a:p>
                  </a:txBody>
                  <a:tcPr marL="50653" marR="50653" marT="50653" marB="50653" anchor="ctr"/>
                </a:tc>
                <a:extLst>
                  <a:ext uri="{0D108BD9-81ED-4DB2-BD59-A6C34878D82A}">
                    <a16:rowId xmlns:a16="http://schemas.microsoft.com/office/drawing/2014/main" val="4165427857"/>
                  </a:ext>
                </a:extLst>
              </a:tr>
              <a:tr h="2956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mouseleave</a:t>
                      </a:r>
                    </a:p>
                  </a:txBody>
                  <a:tcPr marL="101306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blur</a:t>
                      </a:r>
                    </a:p>
                  </a:txBody>
                  <a:tcPr marL="50653" marR="50653" marT="50653" marB="5065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unload</a:t>
                      </a:r>
                    </a:p>
                  </a:txBody>
                  <a:tcPr marL="50653" marR="50653" marT="50653" marB="50653" anchor="ctr"/>
                </a:tc>
                <a:extLst>
                  <a:ext uri="{0D108BD9-81ED-4DB2-BD59-A6C34878D82A}">
                    <a16:rowId xmlns:a16="http://schemas.microsoft.com/office/drawing/2014/main" val="251058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4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en-US" altLang="ko-KR" dirty="0" smtClean="0"/>
              <a:t>Events</a:t>
            </a:r>
          </a:p>
          <a:p>
            <a:pPr lvl="1"/>
            <a:r>
              <a:rPr lang="en-US" altLang="ko-KR" dirty="0" smtClean="0"/>
              <a:t>Example of </a:t>
            </a:r>
            <a:r>
              <a:rPr lang="en-US" altLang="ko-KR" dirty="0" err="1" smtClean="0"/>
              <a:t>mousedown</a:t>
            </a:r>
            <a:r>
              <a:rPr lang="en-US" altLang="ko-KR" dirty="0" smtClean="0"/>
              <a:t>() event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492896"/>
            <a:ext cx="7270864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$("#p1").</a:t>
            </a:r>
            <a:r>
              <a:rPr lang="en-US" sz="1400" dirty="0" err="1"/>
              <a:t>mousedown</a:t>
            </a:r>
            <a:r>
              <a:rPr lang="en-US" sz="1400" dirty="0"/>
              <a:t>(function(){</a:t>
            </a:r>
          </a:p>
          <a:p>
            <a:r>
              <a:rPr lang="en-US" sz="1400" dirty="0"/>
              <a:t>    alert("Mouse down over p1!");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&lt;p id="p1"&gt;This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068960"/>
            <a:ext cx="4648863" cy="3600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99592" y="4077072"/>
            <a:ext cx="244827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en-US" altLang="ko-KR" dirty="0" smtClean="0"/>
              <a:t>Events</a:t>
            </a:r>
          </a:p>
          <a:p>
            <a:pPr lvl="1"/>
            <a:r>
              <a:rPr lang="en-US" altLang="ko-KR" dirty="0" smtClean="0"/>
              <a:t>Example of </a:t>
            </a:r>
            <a:r>
              <a:rPr lang="en-US" altLang="ko-KR" dirty="0" smtClean="0"/>
              <a:t>change() </a:t>
            </a:r>
            <a:r>
              <a:rPr lang="en-US" altLang="ko-KR" dirty="0" smtClean="0"/>
              <a:t>event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492896"/>
            <a:ext cx="7270864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$("input").change(function(){</a:t>
            </a:r>
          </a:p>
          <a:p>
            <a:r>
              <a:rPr lang="en-US" sz="1400" dirty="0"/>
              <a:t>    alert("The text has been changed.");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&lt;input type="text"&gt;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p&gt;Write something in the input field, and then press </a:t>
            </a:r>
            <a:r>
              <a:rPr lang="en-US" sz="1400" dirty="0" smtClean="0"/>
              <a:t>enter&lt;/</a:t>
            </a:r>
            <a:r>
              <a:rPr lang="en-US" sz="1400" dirty="0"/>
              <a:t>p&gt;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  <a:endParaRPr 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99592" y="4077072"/>
            <a:ext cx="244827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148" y="3141368"/>
            <a:ext cx="464568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Events</a:t>
            </a:r>
          </a:p>
          <a:p>
            <a:pPr lvl="1"/>
            <a:r>
              <a:rPr lang="en-US" altLang="ko-KR" dirty="0"/>
              <a:t>The on() method attaches one or more event </a:t>
            </a:r>
            <a:r>
              <a:rPr lang="en-US" altLang="ko-KR" dirty="0" smtClean="0"/>
              <a:t>handlers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339583"/>
            <a:ext cx="7270864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$("p").on({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mouseenter</a:t>
            </a:r>
            <a:r>
              <a:rPr lang="en-US" sz="1400" dirty="0"/>
              <a:t>: function(){</a:t>
            </a:r>
          </a:p>
          <a:p>
            <a:r>
              <a:rPr lang="en-US" sz="1400" dirty="0"/>
              <a:t>      $(this).</a:t>
            </a:r>
            <a:r>
              <a:rPr lang="en-US" sz="1400" dirty="0" err="1"/>
              <a:t>css</a:t>
            </a:r>
            <a:r>
              <a:rPr lang="en-US" sz="1400" dirty="0"/>
              <a:t>("background-color", "</a:t>
            </a:r>
            <a:r>
              <a:rPr lang="en-US" sz="1400" dirty="0" err="1"/>
              <a:t>lightgray</a:t>
            </a:r>
            <a:r>
              <a:rPr lang="en-US" sz="1400" dirty="0"/>
              <a:t>");</a:t>
            </a:r>
          </a:p>
          <a:p>
            <a:r>
              <a:rPr lang="en-US" sz="1400" dirty="0"/>
              <a:t>    },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mouseleave</a:t>
            </a:r>
            <a:r>
              <a:rPr lang="en-US" sz="1400" dirty="0"/>
              <a:t>: function(){</a:t>
            </a:r>
          </a:p>
          <a:p>
            <a:r>
              <a:rPr lang="en-US" sz="1400" dirty="0"/>
              <a:t>      $(this).</a:t>
            </a:r>
            <a:r>
              <a:rPr lang="en-US" sz="1400" dirty="0" err="1"/>
              <a:t>css</a:t>
            </a:r>
            <a:r>
              <a:rPr lang="en-US" sz="1400" dirty="0"/>
              <a:t>("background-color", "</a:t>
            </a:r>
            <a:r>
              <a:rPr lang="en-US" sz="1400" dirty="0" err="1"/>
              <a:t>lightblue</a:t>
            </a:r>
            <a:r>
              <a:rPr lang="en-US" sz="1400" dirty="0"/>
              <a:t>");</a:t>
            </a:r>
          </a:p>
          <a:p>
            <a:r>
              <a:rPr lang="en-US" sz="1400" dirty="0"/>
              <a:t>    }, </a:t>
            </a:r>
          </a:p>
          <a:p>
            <a:r>
              <a:rPr lang="en-US" sz="1400" dirty="0"/>
              <a:t>    click: function(){</a:t>
            </a:r>
          </a:p>
          <a:p>
            <a:r>
              <a:rPr lang="en-US" sz="1400" dirty="0"/>
              <a:t>      $(this).</a:t>
            </a:r>
            <a:r>
              <a:rPr lang="en-US" sz="1400" dirty="0" err="1"/>
              <a:t>css</a:t>
            </a:r>
            <a:r>
              <a:rPr lang="en-US" sz="1400" dirty="0"/>
              <a:t>("background-color", "yellow");</a:t>
            </a:r>
          </a:p>
          <a:p>
            <a:r>
              <a:rPr lang="en-US" sz="1400" dirty="0"/>
              <a:t>    }  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&lt;p&gt;Click or move the mouse pointer over this paragraph.&lt;/p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780928"/>
            <a:ext cx="3960440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068960"/>
            <a:ext cx="48770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Effects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 Basics</a:t>
            </a:r>
          </a:p>
          <a:p>
            <a:endParaRPr lang="en-US" dirty="0"/>
          </a:p>
          <a:p>
            <a:r>
              <a:rPr lang="en-US" altLang="ko-KR" dirty="0" smtClean="0"/>
              <a:t>jQuery Effects</a:t>
            </a:r>
          </a:p>
          <a:p>
            <a:endParaRPr lang="en-US" dirty="0"/>
          </a:p>
          <a:p>
            <a:r>
              <a:rPr lang="en-US" altLang="ko-KR" dirty="0" smtClean="0"/>
              <a:t>jQuery HTML/CSS</a:t>
            </a:r>
          </a:p>
          <a:p>
            <a:endParaRPr lang="en-US" dirty="0"/>
          </a:p>
          <a:p>
            <a:r>
              <a:rPr lang="en-US" altLang="ko-KR" dirty="0" smtClean="0"/>
              <a:t>Practice</a:t>
            </a:r>
          </a:p>
          <a:p>
            <a:endParaRPr lang="en-US" altLang="ko-KR" dirty="0"/>
          </a:p>
          <a:p>
            <a:r>
              <a:rPr lang="en-US" altLang="ko-KR" dirty="0" smtClean="0"/>
              <a:t>Summary and Discussions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jQuery Effects</a:t>
            </a:r>
          </a:p>
          <a:p>
            <a:pPr lvl="1"/>
            <a:r>
              <a:rPr lang="en-US" dirty="0"/>
              <a:t>jQuery functions which visibly affect HTML </a:t>
            </a:r>
            <a:r>
              <a:rPr lang="en-US" dirty="0" smtClean="0"/>
              <a:t>elements</a:t>
            </a:r>
          </a:p>
          <a:p>
            <a:pPr lvl="1"/>
            <a:endParaRPr lang="en-US" dirty="0"/>
          </a:p>
          <a:p>
            <a:pPr lvl="1"/>
            <a:r>
              <a:rPr lang="en-US" altLang="ko-KR" dirty="0" smtClean="0"/>
              <a:t>Effects</a:t>
            </a:r>
          </a:p>
          <a:p>
            <a:pPr lvl="2"/>
            <a:r>
              <a:rPr lang="en-US" dirty="0" smtClean="0"/>
              <a:t>$(</a:t>
            </a:r>
            <a:r>
              <a:rPr lang="en-US" dirty="0"/>
              <a:t>selector).hide() - Hide selected elements</a:t>
            </a:r>
          </a:p>
          <a:p>
            <a:pPr lvl="2"/>
            <a:r>
              <a:rPr lang="en-US" dirty="0"/>
              <a:t>$(selector).show() - Show selected elements</a:t>
            </a:r>
          </a:p>
          <a:p>
            <a:pPr lvl="2"/>
            <a:r>
              <a:rPr lang="en-US" dirty="0"/>
              <a:t>$(selector).toggle() - Toggle selected elements between hide and show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slideDown</a:t>
            </a:r>
            <a:r>
              <a:rPr lang="en-US" dirty="0"/>
              <a:t>() - Slide-down (show) selected elements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slideUp</a:t>
            </a:r>
            <a:r>
              <a:rPr lang="en-US" dirty="0"/>
              <a:t>() - Slide-up (hide) selected elements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slideToggle</a:t>
            </a:r>
            <a:r>
              <a:rPr lang="en-US" dirty="0"/>
              <a:t>() - Toggle slide-up and slide-down of selected elements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fadeIn</a:t>
            </a:r>
            <a:r>
              <a:rPr lang="en-US" dirty="0"/>
              <a:t>() - Fade in (show) selected elements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fadeOut</a:t>
            </a:r>
            <a:r>
              <a:rPr lang="en-US" dirty="0"/>
              <a:t>() - Fade out (hide) selected elements</a:t>
            </a:r>
          </a:p>
          <a:p>
            <a:pPr lvl="2"/>
            <a:r>
              <a:rPr lang="en-US" dirty="0"/>
              <a:t>$(selector).</a:t>
            </a:r>
            <a:r>
              <a:rPr lang="en-US" dirty="0" err="1"/>
              <a:t>fadeTo</a:t>
            </a:r>
            <a:r>
              <a:rPr lang="en-US" dirty="0"/>
              <a:t>() - Fade out selected elements to a given opacity</a:t>
            </a:r>
          </a:p>
          <a:p>
            <a:pPr lvl="2"/>
            <a:r>
              <a:rPr lang="en-US" dirty="0"/>
              <a:t>$(selector).animate() - Perform a custom animation (such as a width or height change) on selected elements </a:t>
            </a:r>
          </a:p>
        </p:txBody>
      </p:sp>
    </p:spTree>
    <p:extLst>
      <p:ext uri="{BB962C8B-B14F-4D97-AF65-F5344CB8AC3E}">
        <p14:creationId xmlns:p14="http://schemas.microsoft.com/office/powerpoint/2010/main" val="39793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jQuery Hide/Show</a:t>
            </a:r>
            <a:endParaRPr lang="en-US" dirty="0"/>
          </a:p>
          <a:p>
            <a:pPr lvl="1"/>
            <a:r>
              <a:rPr lang="en-US" altLang="ko-KR" dirty="0" smtClean="0"/>
              <a:t>Syntax</a:t>
            </a:r>
          </a:p>
          <a:p>
            <a:pPr lvl="2"/>
            <a:r>
              <a:rPr lang="en-US" i="1" dirty="0"/>
              <a:t>$(selector).hide(</a:t>
            </a:r>
            <a:r>
              <a:rPr lang="en-US" i="1" dirty="0" err="1"/>
              <a:t>speed,callback</a:t>
            </a:r>
            <a:r>
              <a:rPr lang="en-US" i="1" dirty="0"/>
              <a:t>);</a:t>
            </a:r>
          </a:p>
          <a:p>
            <a:pPr lvl="2"/>
            <a:r>
              <a:rPr lang="en-US" i="1" dirty="0" smtClean="0"/>
              <a:t>$(</a:t>
            </a:r>
            <a:r>
              <a:rPr lang="en-US" i="1" dirty="0"/>
              <a:t>selector).show(</a:t>
            </a:r>
            <a:r>
              <a:rPr lang="en-US" i="1" dirty="0" err="1"/>
              <a:t>speed,callback</a:t>
            </a:r>
            <a:r>
              <a:rPr lang="en-US" i="1" dirty="0"/>
              <a:t>);</a:t>
            </a:r>
          </a:p>
          <a:p>
            <a:pPr lvl="2"/>
            <a:endParaRPr lang="en-US" dirty="0" smtClean="0"/>
          </a:p>
          <a:p>
            <a:pPr lvl="1"/>
            <a:r>
              <a:rPr lang="en-US" altLang="ko-KR" dirty="0" smtClean="0"/>
              <a:t>Speed</a:t>
            </a:r>
          </a:p>
          <a:p>
            <a:pPr lvl="2"/>
            <a:r>
              <a:rPr lang="en-US" altLang="ko-KR" dirty="0" smtClean="0"/>
              <a:t>S</a:t>
            </a:r>
            <a:r>
              <a:rPr lang="en-US" dirty="0" smtClean="0"/>
              <a:t>pecifies </a:t>
            </a:r>
            <a:r>
              <a:rPr lang="en-US" dirty="0"/>
              <a:t>the speed of the </a:t>
            </a:r>
            <a:r>
              <a:rPr lang="en-US" dirty="0" smtClean="0"/>
              <a:t>hiding/showing</a:t>
            </a:r>
          </a:p>
          <a:p>
            <a:pPr lvl="2"/>
            <a:r>
              <a:rPr lang="en-US" altLang="ko-KR" dirty="0" smtClean="0"/>
              <a:t>C</a:t>
            </a:r>
            <a:r>
              <a:rPr lang="en-US" dirty="0" smtClean="0"/>
              <a:t>an </a:t>
            </a:r>
            <a:r>
              <a:rPr lang="en-US" dirty="0"/>
              <a:t>take the following </a:t>
            </a:r>
            <a:r>
              <a:rPr lang="en-US" dirty="0" smtClean="0"/>
              <a:t>values</a:t>
            </a:r>
          </a:p>
          <a:p>
            <a:pPr lvl="3"/>
            <a:r>
              <a:rPr lang="en-US" dirty="0" smtClean="0"/>
              <a:t>slow, fast, </a:t>
            </a:r>
            <a:r>
              <a:rPr lang="en-US" dirty="0"/>
              <a:t>or milliseconds</a:t>
            </a:r>
          </a:p>
          <a:p>
            <a:pPr lvl="1"/>
            <a:endParaRPr lang="en-US" dirty="0"/>
          </a:p>
          <a:p>
            <a:pPr lvl="1"/>
            <a:r>
              <a:rPr lang="en-US" altLang="ko-KR" dirty="0" smtClean="0"/>
              <a:t>Callback</a:t>
            </a:r>
          </a:p>
          <a:p>
            <a:pPr lvl="2"/>
            <a:r>
              <a:rPr lang="en-US" dirty="0"/>
              <a:t>A callback function is executed after the current effect is 100% finished</a:t>
            </a:r>
          </a:p>
        </p:txBody>
      </p:sp>
    </p:spTree>
    <p:extLst>
      <p:ext uri="{BB962C8B-B14F-4D97-AF65-F5344CB8AC3E}">
        <p14:creationId xmlns:p14="http://schemas.microsoft.com/office/powerpoint/2010/main" val="2550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Hide/Show</a:t>
            </a:r>
            <a:endParaRPr lang="en-US" dirty="0"/>
          </a:p>
          <a:p>
            <a:pPr lvl="1"/>
            <a:r>
              <a:rPr lang="en-US" altLang="ko-KR" dirty="0" smtClean="0"/>
              <a:t>Example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2233136"/>
            <a:ext cx="826662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&lt;head&gt;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="https://ajax.googleapis.com/ajax/libs/</a:t>
            </a:r>
            <a:r>
              <a:rPr lang="en-US" sz="1600" dirty="0" err="1"/>
              <a:t>jquery</a:t>
            </a:r>
            <a:r>
              <a:rPr lang="en-US" sz="1600" dirty="0"/>
              <a:t>/3.6.0/jquery.min.js"&gt;&lt;/script&gt;</a:t>
            </a:r>
          </a:p>
          <a:p>
            <a:r>
              <a:rPr lang="en-US" sz="1600" dirty="0"/>
              <a:t>&lt;script&gt;</a:t>
            </a:r>
          </a:p>
          <a:p>
            <a:r>
              <a:rPr lang="en-US" sz="1600" dirty="0"/>
              <a:t>$(document).ready(function(){</a:t>
            </a:r>
          </a:p>
          <a:p>
            <a:r>
              <a:rPr lang="en-US" sz="1600" dirty="0"/>
              <a:t>  $("button").click(function(){</a:t>
            </a:r>
          </a:p>
          <a:p>
            <a:r>
              <a:rPr lang="en-US" sz="1600" dirty="0"/>
              <a:t>    $("p").hide("slow", function(){</a:t>
            </a:r>
          </a:p>
          <a:p>
            <a:r>
              <a:rPr lang="en-US" sz="1600" dirty="0"/>
              <a:t>      alert("The paragraph is now hidden");</a:t>
            </a:r>
          </a:p>
          <a:p>
            <a:r>
              <a:rPr lang="en-US" sz="1600" dirty="0"/>
              <a:t>    });</a:t>
            </a:r>
          </a:p>
          <a:p>
            <a:r>
              <a:rPr lang="en-US" sz="1600" dirty="0"/>
              <a:t>  });</a:t>
            </a:r>
          </a:p>
          <a:p>
            <a:r>
              <a:rPr lang="en-US" sz="1600" dirty="0"/>
              <a:t>});</a:t>
            </a:r>
          </a:p>
          <a:p>
            <a:r>
              <a:rPr lang="en-US" sz="1600" dirty="0"/>
              <a:t>&lt;/script&gt;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endParaRPr lang="en-US" sz="1600" dirty="0"/>
          </a:p>
          <a:p>
            <a:r>
              <a:rPr lang="en-US" sz="1600" dirty="0"/>
              <a:t>&lt;button&gt;Hide&lt;/button&gt;</a:t>
            </a:r>
          </a:p>
          <a:p>
            <a:endParaRPr lang="en-US" sz="1600" dirty="0"/>
          </a:p>
          <a:p>
            <a:r>
              <a:rPr lang="en-US" sz="1600" dirty="0"/>
              <a:t>&lt;p&gt;This is a paragraph with little content.&lt;/p&gt;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89" y="3167150"/>
            <a:ext cx="4651135" cy="3600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27584" y="3789040"/>
            <a:ext cx="273630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1582044"/>
            <a:ext cx="287764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This is a callback function</a:t>
            </a:r>
            <a:endParaRPr lang="en-US"/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flipH="1">
            <a:off x="3275856" y="1951376"/>
            <a:ext cx="2086896" cy="154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5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en-US" altLang="ko-KR" dirty="0" smtClean="0"/>
              <a:t>toggle() Method</a:t>
            </a:r>
            <a:endParaRPr lang="en-US" dirty="0"/>
          </a:p>
          <a:p>
            <a:pPr lvl="1"/>
            <a:r>
              <a:rPr lang="en-US" altLang="ko-KR" dirty="0" smtClean="0"/>
              <a:t>T</a:t>
            </a:r>
            <a:r>
              <a:rPr lang="en-US" dirty="0" smtClean="0"/>
              <a:t>oggle </a:t>
            </a:r>
            <a:r>
              <a:rPr lang="en-US" dirty="0"/>
              <a:t>between hiding and showing an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1540" y="2493471"/>
            <a:ext cx="8280920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&lt;</a:t>
            </a:r>
            <a:r>
              <a:rPr lang="en-US" sz="1600" dirty="0"/>
              <a:t>head&gt;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="https://ajax.googleapis.com/ajax/libs/</a:t>
            </a:r>
            <a:r>
              <a:rPr lang="en-US" sz="1600" dirty="0" err="1"/>
              <a:t>jquery</a:t>
            </a:r>
            <a:r>
              <a:rPr lang="en-US" sz="1600" dirty="0"/>
              <a:t>/3.6.0/jquery.min.js"&gt;&lt;/script&gt;</a:t>
            </a:r>
          </a:p>
          <a:p>
            <a:r>
              <a:rPr lang="en-US" sz="1600" dirty="0"/>
              <a:t>&lt;script&gt;</a:t>
            </a:r>
          </a:p>
          <a:p>
            <a:r>
              <a:rPr lang="en-US" sz="1600" dirty="0"/>
              <a:t>$(document).ready(function(){</a:t>
            </a:r>
          </a:p>
          <a:p>
            <a:r>
              <a:rPr lang="en-US" sz="1600" dirty="0"/>
              <a:t>  $("button").click(function(){</a:t>
            </a:r>
          </a:p>
          <a:p>
            <a:r>
              <a:rPr lang="en-US" sz="1600" dirty="0"/>
              <a:t>    $("p").toggle();</a:t>
            </a:r>
          </a:p>
          <a:p>
            <a:r>
              <a:rPr lang="en-US" sz="1600" dirty="0"/>
              <a:t>  });</a:t>
            </a:r>
          </a:p>
          <a:p>
            <a:r>
              <a:rPr lang="en-US" sz="1600" dirty="0"/>
              <a:t>});</a:t>
            </a:r>
          </a:p>
          <a:p>
            <a:r>
              <a:rPr lang="en-US" sz="1600" dirty="0"/>
              <a:t>&lt;/script&gt;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endParaRPr lang="en-US" sz="1600" dirty="0"/>
          </a:p>
          <a:p>
            <a:r>
              <a:rPr lang="en-US" sz="1600" dirty="0"/>
              <a:t>&lt;button&gt;Toggle between hiding and showing the paragraphs&lt;/button&gt;</a:t>
            </a:r>
          </a:p>
          <a:p>
            <a:endParaRPr lang="en-US" sz="1600" dirty="0"/>
          </a:p>
          <a:p>
            <a:r>
              <a:rPr lang="en-US" sz="1600" dirty="0"/>
              <a:t>&lt;p&gt;This is a paragraph with little content.&lt;/p&gt;</a:t>
            </a:r>
          </a:p>
          <a:p>
            <a:r>
              <a:rPr lang="en-US" sz="1600" dirty="0"/>
              <a:t>&lt;p&gt;This is another small paragraph.&lt;/p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94" y="3168996"/>
            <a:ext cx="4596090" cy="3600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27584" y="4077072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7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 Fading</a:t>
            </a:r>
          </a:p>
          <a:p>
            <a:pPr lvl="1"/>
            <a:r>
              <a:rPr lang="en-US" dirty="0"/>
              <a:t>With jQuery you can fade an element in and out of visibility.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jQuery has the following fade methods:</a:t>
            </a:r>
          </a:p>
          <a:p>
            <a:pPr lvl="2"/>
            <a:r>
              <a:rPr lang="en-US" dirty="0" err="1" smtClean="0"/>
              <a:t>fadeIn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fadeToggle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fadeTo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en-US" altLang="ko-KR" dirty="0" smtClean="0"/>
              <a:t>Fading – </a:t>
            </a:r>
            <a:r>
              <a:rPr lang="en-US" altLang="ko-KR" dirty="0" err="1" smtClean="0"/>
              <a:t>fadeIn</a:t>
            </a:r>
            <a:r>
              <a:rPr lang="en-US" altLang="ko-KR" dirty="0" smtClean="0"/>
              <a:t>() Method</a:t>
            </a:r>
            <a:endParaRPr lang="en-US" altLang="ko-KR" dirty="0"/>
          </a:p>
          <a:p>
            <a:pPr lvl="1"/>
            <a:r>
              <a:rPr lang="en-US" altLang="ko-KR" dirty="0" smtClean="0"/>
              <a:t>Syntax</a:t>
            </a:r>
          </a:p>
          <a:p>
            <a:pPr lvl="2"/>
            <a:r>
              <a:rPr lang="en-US" i="1" dirty="0"/>
              <a:t>$(selector).</a:t>
            </a:r>
            <a:r>
              <a:rPr lang="en-US" i="1" dirty="0" err="1"/>
              <a:t>fadeIn</a:t>
            </a:r>
            <a:r>
              <a:rPr lang="en-US" i="1" dirty="0"/>
              <a:t>(</a:t>
            </a:r>
            <a:r>
              <a:rPr lang="en-US" i="1" dirty="0" err="1"/>
              <a:t>speed,callback</a:t>
            </a:r>
            <a:r>
              <a:rPr lang="en-US" i="1" dirty="0"/>
              <a:t>);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4380" y="2770470"/>
            <a:ext cx="8075240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$("#div1").</a:t>
            </a:r>
            <a:r>
              <a:rPr lang="en-US" sz="1400" dirty="0" err="1"/>
              <a:t>fadeIn</a:t>
            </a:r>
            <a:r>
              <a:rPr lang="en-US" sz="1400" dirty="0"/>
              <a:t>();</a:t>
            </a:r>
          </a:p>
          <a:p>
            <a:r>
              <a:rPr lang="en-US" sz="1400" dirty="0"/>
              <a:t>    $("#div2").</a:t>
            </a:r>
            <a:r>
              <a:rPr lang="en-US" sz="1400" dirty="0" err="1"/>
              <a:t>fadeIn</a:t>
            </a:r>
            <a:r>
              <a:rPr lang="en-US" sz="1400" dirty="0"/>
              <a:t>("slow");</a:t>
            </a:r>
          </a:p>
          <a:p>
            <a:r>
              <a:rPr lang="en-US" sz="1400" dirty="0"/>
              <a:t>    $("#div3").</a:t>
            </a:r>
            <a:r>
              <a:rPr lang="en-US" sz="1400" dirty="0" err="1"/>
              <a:t>fadeIn</a:t>
            </a:r>
            <a:r>
              <a:rPr lang="en-US" sz="1400" dirty="0"/>
              <a:t>(3000);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body&gt;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p&gt;Demonstrate </a:t>
            </a:r>
            <a:r>
              <a:rPr lang="en-US" sz="1400" dirty="0" err="1"/>
              <a:t>fadeIn</a:t>
            </a:r>
            <a:r>
              <a:rPr lang="en-US" sz="1400" dirty="0"/>
              <a:t>() with different parameters.&lt;/p&gt;</a:t>
            </a:r>
          </a:p>
          <a:p>
            <a:endParaRPr lang="en-US" sz="1400" dirty="0"/>
          </a:p>
          <a:p>
            <a:r>
              <a:rPr lang="en-US" sz="1400" dirty="0"/>
              <a:t>&lt;button&gt;Click to fade in boxes&lt;/button&gt;&lt;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&lt;div id="div1" style="width:80px;height:80px;display:none;background-color:red;"&gt;&lt;/div&gt;&lt;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&lt;div id="div2" style="width:80px;height:80px;display:none;background-color:green;"&gt;&lt;/div&gt;&lt;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&lt;div id="div3" style="width:80px;height:80px;display:none;background-color:blue;"&gt;&lt;/div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10" y="2875592"/>
            <a:ext cx="4972794" cy="38657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3429001"/>
            <a:ext cx="208823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3968" y="6021288"/>
            <a:ext cx="10801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283968" y="6237312"/>
            <a:ext cx="10801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83968" y="6453336"/>
            <a:ext cx="108012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Fading – </a:t>
            </a:r>
            <a:r>
              <a:rPr lang="en-US" altLang="ko-KR" dirty="0" err="1" smtClean="0"/>
              <a:t>fadeTo</a:t>
            </a:r>
            <a:r>
              <a:rPr lang="en-US" altLang="ko-KR" dirty="0" smtClean="0"/>
              <a:t>()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 smtClean="0"/>
              <a:t>Syntax</a:t>
            </a:r>
          </a:p>
          <a:p>
            <a:pPr lvl="2"/>
            <a:r>
              <a:rPr lang="en-US" i="1" dirty="0"/>
              <a:t>$(selector).</a:t>
            </a:r>
            <a:r>
              <a:rPr lang="en-US" i="1" dirty="0" err="1"/>
              <a:t>fadeTo</a:t>
            </a:r>
            <a:r>
              <a:rPr lang="en-US" i="1" dirty="0"/>
              <a:t>(</a:t>
            </a:r>
            <a:r>
              <a:rPr lang="en-US" i="1" dirty="0" err="1"/>
              <a:t>speed,opacity,callback</a:t>
            </a:r>
            <a:r>
              <a:rPr lang="en-US" i="1" dirty="0"/>
              <a:t>);</a:t>
            </a:r>
          </a:p>
          <a:p>
            <a:pPr lvl="2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770470"/>
            <a:ext cx="8075240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$("#div1").</a:t>
            </a:r>
            <a:r>
              <a:rPr lang="en-US" sz="1400" dirty="0" err="1"/>
              <a:t>fadeTo</a:t>
            </a:r>
            <a:r>
              <a:rPr lang="en-US" sz="1400" dirty="0"/>
              <a:t>("slow", 0.15);</a:t>
            </a:r>
          </a:p>
          <a:p>
            <a:r>
              <a:rPr lang="en-US" sz="1400" dirty="0"/>
              <a:t>    $("#div2").</a:t>
            </a:r>
            <a:r>
              <a:rPr lang="en-US" sz="1400" dirty="0" err="1"/>
              <a:t>fadeTo</a:t>
            </a:r>
            <a:r>
              <a:rPr lang="en-US" sz="1400" dirty="0"/>
              <a:t>("slow", 0.4);</a:t>
            </a:r>
          </a:p>
          <a:p>
            <a:r>
              <a:rPr lang="en-US" sz="1400" dirty="0"/>
              <a:t>    $("#div3").</a:t>
            </a:r>
            <a:r>
              <a:rPr lang="en-US" sz="1400" dirty="0" err="1"/>
              <a:t>fadeTo</a:t>
            </a:r>
            <a:r>
              <a:rPr lang="en-US" sz="1400" dirty="0"/>
              <a:t>("slow", 0.7);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body&gt;</a:t>
            </a:r>
          </a:p>
          <a:p>
            <a:r>
              <a:rPr lang="en-US" sz="1400" dirty="0"/>
              <a:t>&lt;p&gt;Demonstrate </a:t>
            </a:r>
            <a:r>
              <a:rPr lang="en-US" sz="1400" dirty="0" err="1"/>
              <a:t>fadeTo</a:t>
            </a:r>
            <a:r>
              <a:rPr lang="en-US" sz="1400" dirty="0"/>
              <a:t>() with different parameters.&lt;/p&gt;</a:t>
            </a:r>
          </a:p>
          <a:p>
            <a:endParaRPr lang="en-US" sz="1400" dirty="0"/>
          </a:p>
          <a:p>
            <a:r>
              <a:rPr lang="en-US" sz="1400" dirty="0"/>
              <a:t>&lt;button&gt;Click to fade boxes&lt;/button&gt;&lt;</a:t>
            </a:r>
            <a:r>
              <a:rPr lang="en-US" sz="1400" dirty="0" err="1"/>
              <a:t>br</a:t>
            </a:r>
            <a:r>
              <a:rPr lang="en-US" sz="1400" dirty="0"/>
              <a:t>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&lt;div id="div1" style="width:80px;height:80px;background-color:red;"&gt;&lt;/div&gt;&lt;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&lt;div id="div2" style="width:80px;height:80px;background-color:green;"&gt;&lt;/div&gt;&lt;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r>
              <a:rPr lang="en-US" sz="1400" dirty="0"/>
              <a:t>&lt;div id="div3" style="width:80px;height:80px;background-color:blue;"&gt;&lt;/div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407" y="3147971"/>
            <a:ext cx="4639514" cy="360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3429001"/>
            <a:ext cx="25202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 Slide</a:t>
            </a:r>
          </a:p>
          <a:p>
            <a:pPr lvl="1"/>
            <a:r>
              <a:rPr lang="en-US" dirty="0"/>
              <a:t>With jQuery you can create a sliding effect on elements.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jQuery has the following slide methods:</a:t>
            </a:r>
          </a:p>
          <a:p>
            <a:pPr lvl="2"/>
            <a:r>
              <a:rPr lang="en-US" dirty="0" err="1" smtClean="0"/>
              <a:t>slideDown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slideUp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slideToggle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en-US" altLang="ko-KR" dirty="0" smtClean="0"/>
              <a:t>Slide – </a:t>
            </a:r>
            <a:r>
              <a:rPr lang="en-US" altLang="ko-KR" dirty="0" err="1" smtClean="0"/>
              <a:t>slideDown</a:t>
            </a:r>
            <a:r>
              <a:rPr lang="en-US" altLang="ko-KR" dirty="0" smtClean="0"/>
              <a:t>() Method</a:t>
            </a:r>
          </a:p>
          <a:p>
            <a:pPr lvl="1"/>
            <a:r>
              <a:rPr lang="en-US" altLang="ko-KR" dirty="0" smtClean="0"/>
              <a:t>Syntax</a:t>
            </a:r>
          </a:p>
          <a:p>
            <a:pPr lvl="2"/>
            <a:r>
              <a:rPr lang="en-US" altLang="ko-KR" i="1" dirty="0"/>
              <a:t>$(selector).</a:t>
            </a:r>
            <a:r>
              <a:rPr lang="en-US" altLang="ko-KR" i="1" dirty="0" err="1"/>
              <a:t>slideDown</a:t>
            </a:r>
            <a:r>
              <a:rPr lang="en-US" altLang="ko-KR" i="1" dirty="0"/>
              <a:t>(</a:t>
            </a:r>
            <a:r>
              <a:rPr lang="en-US" altLang="ko-KR" i="1" dirty="0" err="1"/>
              <a:t>speed,callback</a:t>
            </a:r>
            <a:r>
              <a:rPr lang="en-US" altLang="ko-KR" i="1" dirty="0"/>
              <a:t>);</a:t>
            </a:r>
          </a:p>
          <a:p>
            <a:pPr lvl="2"/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770470"/>
            <a:ext cx="807524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 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$("#flip").click(function(){</a:t>
            </a:r>
          </a:p>
          <a:p>
            <a:r>
              <a:rPr lang="en-US" sz="1400" dirty="0"/>
              <a:t>    $("#panel").</a:t>
            </a:r>
            <a:r>
              <a:rPr lang="en-US" sz="1400" dirty="0" err="1"/>
              <a:t>slideDown</a:t>
            </a:r>
            <a:r>
              <a:rPr lang="en-US" sz="1400" dirty="0"/>
              <a:t>("slow");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&lt;style&gt; </a:t>
            </a:r>
          </a:p>
          <a:p>
            <a:r>
              <a:rPr lang="en-US" altLang="ko-KR" sz="1400" dirty="0" smtClean="0"/>
              <a:t>…</a:t>
            </a:r>
            <a:endParaRPr lang="en-US" sz="1400" dirty="0" smtClean="0"/>
          </a:p>
          <a:p>
            <a:r>
              <a:rPr lang="en-US" sz="1400" dirty="0" smtClean="0"/>
              <a:t>&lt;/</a:t>
            </a:r>
            <a:r>
              <a:rPr lang="en-US" sz="1400" dirty="0"/>
              <a:t>style&gt;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&lt;div id="flip"&gt;Click to slide down panel&lt;/div&gt;</a:t>
            </a:r>
          </a:p>
          <a:p>
            <a:r>
              <a:rPr lang="en-US" sz="1400" dirty="0"/>
              <a:t>&lt;div id="panel"&gt;Hello world!&lt;/div&gt;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781368"/>
            <a:ext cx="5089712" cy="3960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99592" y="3717032"/>
            <a:ext cx="230425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0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 Animate – The animate() Method</a:t>
            </a:r>
          </a:p>
          <a:p>
            <a:pPr lvl="1"/>
            <a:r>
              <a:rPr lang="en-US" altLang="ko-KR" dirty="0" smtClean="0"/>
              <a:t>Syntax</a:t>
            </a:r>
          </a:p>
          <a:p>
            <a:pPr lvl="2"/>
            <a:r>
              <a:rPr lang="en-US" i="1" dirty="0"/>
              <a:t>$(selector).animate({</a:t>
            </a:r>
            <a:r>
              <a:rPr lang="en-US" i="1" dirty="0" err="1"/>
              <a:t>params</a:t>
            </a:r>
            <a:r>
              <a:rPr lang="en-US" i="1" dirty="0"/>
              <a:t>},</a:t>
            </a:r>
            <a:r>
              <a:rPr lang="en-US" i="1" dirty="0" err="1"/>
              <a:t>speed,callback</a:t>
            </a:r>
            <a:r>
              <a:rPr lang="en-US" i="1" dirty="0"/>
              <a:t>);</a:t>
            </a:r>
          </a:p>
          <a:p>
            <a:pPr lvl="2"/>
            <a:endParaRPr lang="en-US" dirty="0" smtClean="0"/>
          </a:p>
          <a:p>
            <a:pPr lvl="1"/>
            <a:r>
              <a:rPr lang="en-US" altLang="ko-KR" dirty="0"/>
              <a:t>The required </a:t>
            </a:r>
            <a:r>
              <a:rPr lang="en-US" altLang="ko-KR" b="1" dirty="0" err="1"/>
              <a:t>params</a:t>
            </a:r>
            <a:r>
              <a:rPr lang="en-US" altLang="ko-KR" dirty="0"/>
              <a:t> parameter defines the CSS properties to be </a:t>
            </a:r>
            <a:r>
              <a:rPr lang="en-US" altLang="ko-KR" dirty="0" smtClean="0"/>
              <a:t>animated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You can </a:t>
            </a:r>
            <a:r>
              <a:rPr lang="en-US" altLang="ko-KR" dirty="0" smtClean="0"/>
              <a:t>manipulate </a:t>
            </a:r>
            <a:r>
              <a:rPr lang="en-US" altLang="ko-KR" dirty="0"/>
              <a:t>ALL CSS properties with the animate() </a:t>
            </a:r>
            <a:r>
              <a:rPr lang="en-US" altLang="ko-KR" dirty="0" smtClean="0"/>
              <a:t>method. HOWEVER!</a:t>
            </a:r>
          </a:p>
          <a:p>
            <a:pPr lvl="2"/>
            <a:r>
              <a:rPr lang="en-US" altLang="ko-KR" dirty="0" smtClean="0"/>
              <a:t>All </a:t>
            </a:r>
            <a:r>
              <a:rPr lang="en-US" altLang="ko-KR" dirty="0"/>
              <a:t>property names must be camel-cased when used with the animate() </a:t>
            </a:r>
            <a:r>
              <a:rPr lang="en-US" altLang="ko-KR" dirty="0"/>
              <a:t>method: padding-left -&gt; </a:t>
            </a:r>
            <a:r>
              <a:rPr lang="en-US" altLang="ko-KR" dirty="0" err="1"/>
              <a:t>paddingLeft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Color </a:t>
            </a:r>
            <a:r>
              <a:rPr lang="en-US" altLang="ko-KR" dirty="0"/>
              <a:t>animation is not included in the core jQuery library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16632"/>
            <a:ext cx="2153065" cy="15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basics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Animate – The animate() Method</a:t>
            </a:r>
          </a:p>
          <a:p>
            <a:pPr lvl="1"/>
            <a:r>
              <a:rPr lang="en-US" altLang="ko-KR" dirty="0" smtClean="0"/>
              <a:t>Example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420888"/>
            <a:ext cx="807524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 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$("div").animate({</a:t>
            </a:r>
          </a:p>
          <a:p>
            <a:r>
              <a:rPr lang="en-US" sz="1400" dirty="0"/>
              <a:t>      left: '250px',</a:t>
            </a:r>
          </a:p>
          <a:p>
            <a:r>
              <a:rPr lang="en-US" sz="1400" dirty="0"/>
              <a:t>      opacity: '0.5',</a:t>
            </a:r>
          </a:p>
          <a:p>
            <a:r>
              <a:rPr lang="en-US" sz="1400" dirty="0"/>
              <a:t>      height: '150px',</a:t>
            </a:r>
          </a:p>
          <a:p>
            <a:r>
              <a:rPr lang="en-US" sz="1400" dirty="0"/>
              <a:t>      width: '150px'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&lt;button&gt;Start Animation&lt;/button&gt;</a:t>
            </a:r>
          </a:p>
          <a:p>
            <a:endParaRPr lang="en-US" sz="1400" dirty="0"/>
          </a:p>
          <a:p>
            <a:r>
              <a:rPr lang="en-US" sz="1400" dirty="0"/>
              <a:t>&lt;div style="background:#98bf21;height:100px;width:100px;position:absolute;"&gt;&lt;/div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752421"/>
            <a:ext cx="5123288" cy="396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7584" y="3140968"/>
            <a:ext cx="172819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Animate </a:t>
            </a:r>
            <a:endParaRPr lang="en-US" altLang="ko-KR" dirty="0" smtClean="0"/>
          </a:p>
          <a:p>
            <a:pPr lvl="1"/>
            <a:r>
              <a:rPr lang="en-US" dirty="0" smtClean="0"/>
              <a:t>jQuery </a:t>
            </a:r>
            <a:r>
              <a:rPr lang="en-US" dirty="0"/>
              <a:t>animate() - Uses Queue Functionality</a:t>
            </a:r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420888"/>
            <a:ext cx="807524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 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div = $("div");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div.animate</a:t>
            </a:r>
            <a:r>
              <a:rPr lang="en-US" sz="1400" dirty="0"/>
              <a:t>({left: '100px'}, "slow");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div.animate</a:t>
            </a:r>
            <a:r>
              <a:rPr lang="en-US" sz="1400" dirty="0"/>
              <a:t>({</a:t>
            </a:r>
            <a:r>
              <a:rPr lang="en-US" sz="1400" dirty="0" err="1"/>
              <a:t>fontSize</a:t>
            </a:r>
            <a:r>
              <a:rPr lang="en-US" sz="1400" dirty="0"/>
              <a:t>: '3em'}, "slow");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 </a:t>
            </a:r>
          </a:p>
          <a:p>
            <a:r>
              <a:rPr lang="en-US" sz="1400" dirty="0" smtClean="0"/>
              <a:t>&lt;/head&gt;</a:t>
            </a:r>
          </a:p>
          <a:p>
            <a:r>
              <a:rPr lang="en-US" sz="1400" dirty="0" smtClean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&lt;button&gt;Start Animation&lt;/button&gt;</a:t>
            </a:r>
          </a:p>
          <a:p>
            <a:endParaRPr lang="en-US" sz="1400" dirty="0"/>
          </a:p>
          <a:p>
            <a:r>
              <a:rPr lang="en-US" sz="1400" dirty="0"/>
              <a:t>&lt;div style="background:#98bf21;height:100px;width:200px;position:absolute;"&gt;HELLO&lt;/div&gt;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8" y="3140968"/>
            <a:ext cx="31683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140968"/>
            <a:ext cx="46332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Effects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Animate</a:t>
            </a:r>
            <a:endParaRPr lang="en-US" altLang="ko-KR" dirty="0" smtClean="0"/>
          </a:p>
          <a:p>
            <a:pPr lvl="1"/>
            <a:r>
              <a:rPr lang="en-US" dirty="0"/>
              <a:t>jQuery animate() - Uses Queue Functionality</a:t>
            </a:r>
          </a:p>
          <a:p>
            <a:pPr lvl="1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420888"/>
            <a:ext cx="807524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 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div = $("div");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div.animate</a:t>
            </a:r>
            <a:r>
              <a:rPr lang="en-US" sz="1400" dirty="0"/>
              <a:t>({left: '100px'}, "slow");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div.animate</a:t>
            </a:r>
            <a:r>
              <a:rPr lang="en-US" sz="1400" dirty="0"/>
              <a:t>({</a:t>
            </a:r>
            <a:r>
              <a:rPr lang="en-US" sz="1400" dirty="0" err="1"/>
              <a:t>fontSize</a:t>
            </a:r>
            <a:r>
              <a:rPr lang="en-US" sz="1400" dirty="0"/>
              <a:t>: '3em'}, "slow");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 </a:t>
            </a:r>
          </a:p>
          <a:p>
            <a:r>
              <a:rPr lang="en-US" sz="1400" dirty="0" smtClean="0"/>
              <a:t>&lt;/head&gt;</a:t>
            </a:r>
          </a:p>
          <a:p>
            <a:r>
              <a:rPr lang="en-US" sz="1400" dirty="0" smtClean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&lt;button&gt;Start Animation&lt;/button&gt;</a:t>
            </a:r>
          </a:p>
          <a:p>
            <a:endParaRPr lang="en-US" sz="1400" dirty="0"/>
          </a:p>
          <a:p>
            <a:r>
              <a:rPr lang="en-US" sz="1400" dirty="0"/>
              <a:t>&lt;div style="background:#98bf21;height:100px;width:200px;position:absolute;"&gt;HELLO&lt;/div&gt;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568" y="3140968"/>
            <a:ext cx="31683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140968"/>
            <a:ext cx="466909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HTML/CSS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en-US" altLang="ko-KR" dirty="0" smtClean="0"/>
              <a:t>Get</a:t>
            </a:r>
          </a:p>
          <a:p>
            <a:pPr lvl="1"/>
            <a:r>
              <a:rPr lang="en-US" altLang="ko-KR" dirty="0" smtClean="0"/>
              <a:t>jQuery DOM manipulation</a:t>
            </a:r>
            <a:endParaRPr lang="en-US" altLang="ko-KR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Three simple, but useful, jQuery methods for DOM manipulation </a:t>
            </a:r>
            <a:r>
              <a:rPr lang="en-US" dirty="0" smtClean="0"/>
              <a:t>are</a:t>
            </a:r>
            <a:endParaRPr lang="en-US" dirty="0"/>
          </a:p>
          <a:p>
            <a:pPr lvl="2"/>
            <a:r>
              <a:rPr lang="en-US" dirty="0" smtClean="0"/>
              <a:t>text</a:t>
            </a:r>
            <a:r>
              <a:rPr lang="en-US" dirty="0"/>
              <a:t>() - Sets or returns the text content of selected elements</a:t>
            </a:r>
          </a:p>
          <a:p>
            <a:pPr lvl="2"/>
            <a:r>
              <a:rPr lang="en-US" dirty="0"/>
              <a:t>html() - Sets or returns the content of selected elements (including HTML markup)</a:t>
            </a:r>
          </a:p>
          <a:p>
            <a:pPr lvl="2"/>
            <a:r>
              <a:rPr lang="en-US" dirty="0" err="1"/>
              <a:t>val</a:t>
            </a:r>
            <a:r>
              <a:rPr lang="en-US" dirty="0"/>
              <a:t>() - Sets or returns the value of form </a:t>
            </a:r>
            <a:r>
              <a:rPr lang="en-US" dirty="0" smtClean="0"/>
              <a:t>fields</a:t>
            </a:r>
          </a:p>
          <a:p>
            <a:pPr lvl="2"/>
            <a:r>
              <a:rPr lang="en-US" dirty="0" err="1"/>
              <a:t>attr</a:t>
            </a:r>
            <a:r>
              <a:rPr lang="en-US" dirty="0" smtClean="0"/>
              <a:t>() </a:t>
            </a:r>
            <a:r>
              <a:rPr lang="en-US" altLang="ko-KR" dirty="0" smtClean="0"/>
              <a:t>– Sets and returns attribute values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Get</a:t>
            </a:r>
          </a:p>
          <a:p>
            <a:pPr lvl="1"/>
            <a:r>
              <a:rPr lang="en-US" altLang="ko-KR" dirty="0" smtClean="0"/>
              <a:t>Example of text() and html()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420888"/>
            <a:ext cx="807524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alert("Text: " + $("#test").text());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alert("HTML: " + $("#test").html());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&lt;p id="test"&gt;This is some &lt;b&gt;bold&lt;/b&gt; text in a paragraph.&lt;/p&gt;</a:t>
            </a:r>
          </a:p>
          <a:p>
            <a:endParaRPr lang="en-US" sz="1400" dirty="0"/>
          </a:p>
          <a:p>
            <a:r>
              <a:rPr lang="en-US" sz="1400" dirty="0"/>
              <a:t>&lt;button id="btn1"&gt;Show Text&lt;/button&gt;</a:t>
            </a:r>
          </a:p>
          <a:p>
            <a:r>
              <a:rPr lang="en-US" sz="1400" dirty="0"/>
              <a:t>&lt;button id="btn2"&gt;Show HTML&lt;/button&gt;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051720" y="3573016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67744" y="4221088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141368"/>
            <a:ext cx="465945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Get</a:t>
            </a:r>
          </a:p>
          <a:p>
            <a:pPr lvl="1"/>
            <a:r>
              <a:rPr lang="en-US" altLang="ko-KR" dirty="0" smtClean="0"/>
              <a:t>Example of text() and html()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420888"/>
            <a:ext cx="807524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alert("Text: " + $("#test").text());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alert("HTML: " + $("#test").html());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&lt;p id="test"&gt;This is some &lt;b&gt;bold&lt;/b&gt; text in a paragraph.&lt;/p&gt;</a:t>
            </a:r>
          </a:p>
          <a:p>
            <a:endParaRPr lang="en-US" sz="1400" dirty="0"/>
          </a:p>
          <a:p>
            <a:r>
              <a:rPr lang="en-US" sz="1400" dirty="0"/>
              <a:t>&lt;button id="btn1"&gt;Show Text&lt;/button&gt;</a:t>
            </a:r>
          </a:p>
          <a:p>
            <a:r>
              <a:rPr lang="en-US" sz="1400" dirty="0"/>
              <a:t>&lt;button id="btn2"&gt;Show HTML&lt;/button&gt;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051720" y="3573016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267744" y="4221088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50" y="3141368"/>
            <a:ext cx="462934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Get</a:t>
            </a:r>
          </a:p>
          <a:p>
            <a:pPr lvl="1"/>
            <a:r>
              <a:rPr lang="en-US" altLang="ko-KR" dirty="0"/>
              <a:t>Example of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204864"/>
            <a:ext cx="807524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alert("Value: " + $("#test").</a:t>
            </a:r>
            <a:r>
              <a:rPr lang="en-US" sz="1400" dirty="0" err="1"/>
              <a:t>val</a:t>
            </a:r>
            <a:r>
              <a:rPr lang="en-US" sz="1400" dirty="0"/>
              <a:t>());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&lt;p&gt;Name: &lt;input type="text" id="test" value="Mickey Mouse"&gt;&lt;/p&gt;</a:t>
            </a:r>
          </a:p>
          <a:p>
            <a:endParaRPr lang="en-US" sz="1400" dirty="0"/>
          </a:p>
          <a:p>
            <a:r>
              <a:rPr lang="en-US" sz="1400" dirty="0"/>
              <a:t>&lt;button&gt;Show Value&lt;/button&gt;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195736" y="4005064"/>
            <a:ext cx="136815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141368"/>
            <a:ext cx="488873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2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Set</a:t>
            </a:r>
          </a:p>
          <a:p>
            <a:pPr lvl="1"/>
            <a:r>
              <a:rPr lang="en-US" altLang="ko-KR" dirty="0"/>
              <a:t>U</a:t>
            </a:r>
            <a:r>
              <a:rPr lang="en-US" dirty="0"/>
              <a:t>se the same three methods to set content</a:t>
            </a:r>
          </a:p>
          <a:p>
            <a:pPr lvl="2"/>
            <a:r>
              <a:rPr lang="en-US" altLang="ko-KR" dirty="0"/>
              <a:t>text(), html(), </a:t>
            </a:r>
            <a:r>
              <a:rPr lang="en-US" altLang="ko-KR" dirty="0" err="1"/>
              <a:t>val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636912"/>
            <a:ext cx="807524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$("#test1").text("Hello world!");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$("#test2").html("&lt;b&gt;Hello world!&lt;/b&gt;");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$("#btn3").click(function(){</a:t>
            </a:r>
          </a:p>
          <a:p>
            <a:r>
              <a:rPr lang="en-US" sz="1400" dirty="0"/>
              <a:t>    $("#test3").</a:t>
            </a:r>
            <a:r>
              <a:rPr lang="en-US" sz="1400" dirty="0" err="1"/>
              <a:t>val</a:t>
            </a:r>
            <a:r>
              <a:rPr lang="en-US" sz="1400" dirty="0"/>
              <a:t>("Dolly Duck");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</a:t>
            </a:r>
            <a:r>
              <a:rPr lang="en-US" sz="1400" dirty="0" smtClean="0"/>
              <a:t>&gt;</a:t>
            </a:r>
          </a:p>
          <a:p>
            <a:endParaRPr lang="en-US" sz="1400" dirty="0"/>
          </a:p>
          <a:p>
            <a:r>
              <a:rPr lang="en-US" sz="1400" dirty="0"/>
              <a:t>&lt;p id="test1"&gt;This is a paragraph.&lt;/p&gt;</a:t>
            </a:r>
          </a:p>
          <a:p>
            <a:r>
              <a:rPr lang="en-US" sz="1400" dirty="0"/>
              <a:t>&lt;p id="test2"&gt;This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&lt;p&gt;Input field: &lt;input type="text" id="test3" value="Mickey Mouse"&gt;&lt;/p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141368"/>
            <a:ext cx="4586747" cy="3600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63688" y="3573016"/>
            <a:ext cx="158417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63688" y="4221088"/>
            <a:ext cx="237626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691680" y="4869160"/>
            <a:ext cx="144016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en-US" altLang="ko-KR" dirty="0" smtClean="0"/>
              <a:t>Set</a:t>
            </a:r>
          </a:p>
          <a:p>
            <a:pPr lvl="1"/>
            <a:r>
              <a:rPr lang="en-US" altLang="ko-KR" dirty="0" smtClean="0"/>
              <a:t>U</a:t>
            </a:r>
            <a:r>
              <a:rPr lang="en-US" dirty="0" smtClean="0"/>
              <a:t>se </a:t>
            </a:r>
            <a:r>
              <a:rPr lang="en-US" dirty="0"/>
              <a:t>the same three </a:t>
            </a:r>
            <a:r>
              <a:rPr lang="en-US" dirty="0" smtClean="0"/>
              <a:t>methods to </a:t>
            </a:r>
            <a:r>
              <a:rPr lang="en-US" dirty="0"/>
              <a:t>set </a:t>
            </a:r>
            <a:r>
              <a:rPr lang="en-US" dirty="0" smtClean="0"/>
              <a:t>content</a:t>
            </a:r>
          </a:p>
          <a:p>
            <a:pPr lvl="2"/>
            <a:r>
              <a:rPr lang="en-US" altLang="ko-KR" dirty="0"/>
              <a:t>text(), html(), </a:t>
            </a:r>
            <a:r>
              <a:rPr lang="en-US" altLang="ko-KR" dirty="0" err="1"/>
              <a:t>val</a:t>
            </a:r>
            <a:r>
              <a:rPr lang="en-US" altLang="ko-KR" dirty="0"/>
              <a:t>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636912"/>
            <a:ext cx="807524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$("#test1").text("Hello world!");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$("#test2").html("&lt;b&gt;Hello world!&lt;/b&gt;");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  $("#btn3").click(function(){</a:t>
            </a:r>
          </a:p>
          <a:p>
            <a:r>
              <a:rPr lang="en-US" sz="1400" dirty="0"/>
              <a:t>    $("#test3").</a:t>
            </a:r>
            <a:r>
              <a:rPr lang="en-US" sz="1400" dirty="0" err="1"/>
              <a:t>val</a:t>
            </a:r>
            <a:r>
              <a:rPr lang="en-US" sz="1400" dirty="0"/>
              <a:t>("Dolly Duck");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</a:t>
            </a:r>
            <a:r>
              <a:rPr lang="en-US" sz="1400" dirty="0" smtClean="0"/>
              <a:t>&gt;</a:t>
            </a:r>
          </a:p>
          <a:p>
            <a:endParaRPr lang="en-US" sz="1400" dirty="0"/>
          </a:p>
          <a:p>
            <a:r>
              <a:rPr lang="en-US" sz="1400" dirty="0"/>
              <a:t>&lt;p id="test1"&gt;This is a paragraph.&lt;/p&gt;</a:t>
            </a:r>
          </a:p>
          <a:p>
            <a:r>
              <a:rPr lang="en-US" sz="1400" dirty="0"/>
              <a:t>&lt;p id="test2"&gt;This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&lt;p&gt;Input field: &lt;input type="text" id="test3" value="Mickey Mouse"&gt;&lt;/p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3573016"/>
            <a:ext cx="158417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63688" y="4221088"/>
            <a:ext cx="237626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691680" y="4869160"/>
            <a:ext cx="144016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48" y="3141368"/>
            <a:ext cx="461774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jQuery?</a:t>
            </a:r>
          </a:p>
          <a:p>
            <a:pPr lvl="1"/>
            <a:r>
              <a:rPr lang="en-US" dirty="0"/>
              <a:t>jQuery is a JavaScript </a:t>
            </a:r>
            <a:r>
              <a:rPr lang="en-US" dirty="0" smtClean="0"/>
              <a:t>Library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jQuery greatly simplifies JavaScript </a:t>
            </a:r>
            <a:r>
              <a:rPr lang="en-US" dirty="0" smtClean="0"/>
              <a:t>programming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jQuery is easy to </a:t>
            </a:r>
            <a:r>
              <a:rPr lang="en-US" dirty="0" smtClean="0"/>
              <a:t>learn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jQuery has plugins for almost any task out there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39" y="4941168"/>
            <a:ext cx="7604522" cy="150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7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jQuery </a:t>
            </a:r>
            <a:r>
              <a:rPr lang="en-US" altLang="ko-KR" dirty="0" smtClean="0"/>
              <a:t>Add</a:t>
            </a:r>
          </a:p>
          <a:p>
            <a:pPr lvl="1"/>
            <a:r>
              <a:rPr lang="en-US" dirty="0"/>
              <a:t>With jQuery, it is easy to add new elements/content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look at four jQuery methods that are used to add new content:</a:t>
            </a:r>
          </a:p>
          <a:p>
            <a:pPr lvl="2"/>
            <a:r>
              <a:rPr lang="en-US" dirty="0" smtClean="0"/>
              <a:t>append</a:t>
            </a:r>
            <a:r>
              <a:rPr lang="en-US" dirty="0"/>
              <a:t>() - Inserts content at the end of the selected elements</a:t>
            </a:r>
          </a:p>
          <a:p>
            <a:pPr lvl="2"/>
            <a:r>
              <a:rPr lang="en-US" dirty="0"/>
              <a:t>prepend() - Inserts content at the beginning of the selected elements</a:t>
            </a:r>
          </a:p>
          <a:p>
            <a:pPr lvl="2"/>
            <a:r>
              <a:rPr lang="en-US" dirty="0"/>
              <a:t>after() - Inserts content after the selected elements</a:t>
            </a:r>
          </a:p>
          <a:p>
            <a:pPr lvl="2"/>
            <a:r>
              <a:rPr lang="en-US" dirty="0"/>
              <a:t>before() - Inserts content before the selected elements</a:t>
            </a:r>
          </a:p>
          <a:p>
            <a:pPr lvl="1"/>
            <a:endParaRPr lang="en-US" dirty="0" smtClean="0"/>
          </a:p>
          <a:p>
            <a:pPr lvl="1"/>
            <a:r>
              <a:rPr lang="en-US" altLang="ko-KR" dirty="0" smtClean="0"/>
              <a:t>Difference between these elements read here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stackoverflow.com/questions/14846506/append-prepend-after-and-before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Add</a:t>
            </a:r>
          </a:p>
          <a:p>
            <a:pPr lvl="1"/>
            <a:r>
              <a:rPr lang="en-US" altLang="ko-KR" dirty="0" smtClean="0"/>
              <a:t>Example of append() method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204864"/>
            <a:ext cx="807524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$("p").append(" &lt;b&gt;Appended text&lt;/b&gt;.");</a:t>
            </a:r>
          </a:p>
          <a:p>
            <a:r>
              <a:rPr lang="en-US" sz="1400" dirty="0"/>
              <a:t>  });</a:t>
            </a:r>
          </a:p>
          <a:p>
            <a:endParaRPr lang="en-US" sz="1400" dirty="0"/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$("</a:t>
            </a:r>
            <a:r>
              <a:rPr lang="en-US" sz="1400" dirty="0" err="1"/>
              <a:t>ol</a:t>
            </a:r>
            <a:r>
              <a:rPr lang="en-US" sz="1400" dirty="0"/>
              <a:t>").append("&lt;li&gt;Appended item&lt;/li&gt;");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&lt;li&gt;List item 1&lt;/li&gt;</a:t>
            </a:r>
          </a:p>
          <a:p>
            <a:r>
              <a:rPr lang="en-US" sz="1400" dirty="0"/>
              <a:t>  &lt;li&gt;List item 2&lt;/li&gt;</a:t>
            </a:r>
          </a:p>
          <a:p>
            <a:r>
              <a:rPr lang="en-US" sz="1400" dirty="0"/>
              <a:t>  &lt;li&gt;List item 3&lt;/li&gt;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ol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31640" y="3140968"/>
            <a:ext cx="295232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03648" y="4005064"/>
            <a:ext cx="295232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116213"/>
            <a:ext cx="466139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Add</a:t>
            </a:r>
          </a:p>
          <a:p>
            <a:pPr lvl="1"/>
            <a:r>
              <a:rPr lang="en-US" altLang="ko-KR" dirty="0" smtClean="0"/>
              <a:t>Example of append() method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204864"/>
            <a:ext cx="807524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$("#btn1").click(function(){</a:t>
            </a:r>
          </a:p>
          <a:p>
            <a:r>
              <a:rPr lang="en-US" sz="1400" dirty="0"/>
              <a:t>    $("p").append(" &lt;b&gt;Appended text&lt;/b&gt;.");</a:t>
            </a:r>
          </a:p>
          <a:p>
            <a:r>
              <a:rPr lang="en-US" sz="1400" dirty="0"/>
              <a:t>  });</a:t>
            </a:r>
          </a:p>
          <a:p>
            <a:endParaRPr lang="en-US" sz="1400" dirty="0"/>
          </a:p>
          <a:p>
            <a:r>
              <a:rPr lang="en-US" sz="1400" dirty="0"/>
              <a:t>  $("#btn2").click(function(){</a:t>
            </a:r>
          </a:p>
          <a:p>
            <a:r>
              <a:rPr lang="en-US" sz="1400" dirty="0"/>
              <a:t>    $("</a:t>
            </a:r>
            <a:r>
              <a:rPr lang="en-US" sz="1400" dirty="0" err="1"/>
              <a:t>ol</a:t>
            </a:r>
            <a:r>
              <a:rPr lang="en-US" sz="1400" dirty="0"/>
              <a:t>").append("&lt;li&gt;Appended item&lt;/li&gt;");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&lt;li&gt;List item 1&lt;/li&gt;</a:t>
            </a:r>
          </a:p>
          <a:p>
            <a:r>
              <a:rPr lang="en-US" sz="1400" dirty="0"/>
              <a:t>  &lt;li&gt;List item 2&lt;/li&gt;</a:t>
            </a:r>
          </a:p>
          <a:p>
            <a:r>
              <a:rPr lang="en-US" sz="1400" dirty="0"/>
              <a:t>  &lt;li&gt;List item 3&lt;/li&gt;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ol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31640" y="3140968"/>
            <a:ext cx="295232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03648" y="4005064"/>
            <a:ext cx="295232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31" y="3140968"/>
            <a:ext cx="464568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 Remove</a:t>
            </a:r>
          </a:p>
          <a:p>
            <a:pPr lvl="1"/>
            <a:r>
              <a:rPr lang="en-US" dirty="0"/>
              <a:t>With jQuery, it is easy to remove existing HTML </a:t>
            </a:r>
            <a:r>
              <a:rPr lang="en-US" dirty="0" smtClean="0"/>
              <a:t>elements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remove elements and content, there are mainly two jQuery methods:</a:t>
            </a:r>
          </a:p>
          <a:p>
            <a:pPr lvl="2"/>
            <a:r>
              <a:rPr lang="en-US" dirty="0" smtClean="0"/>
              <a:t>remove</a:t>
            </a:r>
            <a:r>
              <a:rPr lang="en-US" dirty="0"/>
              <a:t>() - Removes the selected element (and its child elements)</a:t>
            </a:r>
          </a:p>
          <a:p>
            <a:pPr lvl="2"/>
            <a:r>
              <a:rPr lang="en-US" dirty="0"/>
              <a:t>empty() - Removes the child elements from the selected element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Remove</a:t>
            </a:r>
          </a:p>
          <a:p>
            <a:pPr lvl="1"/>
            <a:r>
              <a:rPr lang="en-US" altLang="ko-KR" dirty="0" smtClean="0"/>
              <a:t>Example of remove()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204864"/>
            <a:ext cx="815242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$("#div1").remove();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&lt;div id="div1" style="height:100px;width:300px;border:1px solid </a:t>
            </a:r>
            <a:r>
              <a:rPr lang="en-US" sz="1400" dirty="0" err="1"/>
              <a:t>black;background-color:yellow</a:t>
            </a:r>
            <a:r>
              <a:rPr lang="en-US" sz="1400" dirty="0"/>
              <a:t>;"&gt;</a:t>
            </a:r>
          </a:p>
          <a:p>
            <a:endParaRPr lang="en-US" sz="1400" dirty="0"/>
          </a:p>
          <a:p>
            <a:r>
              <a:rPr lang="en-US" sz="1400" dirty="0"/>
              <a:t>This is some text in the div.</a:t>
            </a:r>
          </a:p>
          <a:p>
            <a:r>
              <a:rPr lang="en-US" sz="1400" dirty="0"/>
              <a:t>&lt;p&gt;This is a paragraph in the div.&lt;/p&gt;</a:t>
            </a:r>
          </a:p>
          <a:p>
            <a:r>
              <a:rPr lang="en-US" sz="1400" dirty="0"/>
              <a:t>&lt;p&gt;This is another paragraph in the div.&lt;/p&gt;</a:t>
            </a:r>
          </a:p>
          <a:p>
            <a:endParaRPr lang="en-US" sz="1400" dirty="0"/>
          </a:p>
          <a:p>
            <a:r>
              <a:rPr lang="en-US" sz="1400" dirty="0"/>
              <a:t>&lt;/div&gt;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button&gt;Remove div element&lt;/button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99592" y="3140968"/>
            <a:ext cx="158417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59" y="3100425"/>
            <a:ext cx="466425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Remove</a:t>
            </a:r>
          </a:p>
          <a:p>
            <a:pPr lvl="1"/>
            <a:r>
              <a:rPr lang="en-US" altLang="ko-KR" dirty="0" smtClean="0"/>
              <a:t>Example of remove()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80" y="2204864"/>
            <a:ext cx="815242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$("#div1").remove();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&lt;div id="div1" style="height:100px;width:300px;border:1px solid </a:t>
            </a:r>
            <a:r>
              <a:rPr lang="en-US" sz="1400" dirty="0" err="1"/>
              <a:t>black;background-color:yellow</a:t>
            </a:r>
            <a:r>
              <a:rPr lang="en-US" sz="1400" dirty="0"/>
              <a:t>;"&gt;</a:t>
            </a:r>
          </a:p>
          <a:p>
            <a:endParaRPr lang="en-US" sz="1400" dirty="0"/>
          </a:p>
          <a:p>
            <a:r>
              <a:rPr lang="en-US" sz="1400" dirty="0"/>
              <a:t>This is some text in the div.</a:t>
            </a:r>
          </a:p>
          <a:p>
            <a:r>
              <a:rPr lang="en-US" sz="1400" dirty="0"/>
              <a:t>&lt;p&gt;This is a paragraph in the div.&lt;/p&gt;</a:t>
            </a:r>
          </a:p>
          <a:p>
            <a:r>
              <a:rPr lang="en-US" sz="1400" dirty="0"/>
              <a:t>&lt;p&gt;This is another paragraph in the div.&lt;/p&gt;</a:t>
            </a:r>
          </a:p>
          <a:p>
            <a:endParaRPr lang="en-US" sz="1400" dirty="0"/>
          </a:p>
          <a:p>
            <a:r>
              <a:rPr lang="en-US" sz="1400" dirty="0"/>
              <a:t>&lt;/div&gt;</a:t>
            </a:r>
          </a:p>
          <a:p>
            <a:r>
              <a:rPr lang="en-US" sz="1400" dirty="0" smtClean="0"/>
              <a:t>&lt;</a:t>
            </a:r>
            <a:r>
              <a:rPr lang="en-US" sz="1400" dirty="0"/>
              <a:t>button&gt;Remove div element&lt;/button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99592" y="3140968"/>
            <a:ext cx="158417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100425"/>
            <a:ext cx="465818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Remove</a:t>
            </a:r>
          </a:p>
          <a:p>
            <a:pPr lvl="1"/>
            <a:r>
              <a:rPr lang="en-US" dirty="0"/>
              <a:t>The jQuery remove() method also accepts one parameter, which allows you to filter the elements to be removed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4380" y="2852936"/>
            <a:ext cx="815242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$("p").remove(".test");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style&gt;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 class="test"&gt;This is another paragraph.&lt;/p&gt;</a:t>
            </a:r>
          </a:p>
          <a:p>
            <a:r>
              <a:rPr lang="en-US" sz="1400" dirty="0"/>
              <a:t>&lt;p class="test"&gt;This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&lt;button&gt;Remove all p elements with class="test"&lt;/button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138714"/>
            <a:ext cx="4608434" cy="3600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99592" y="3789040"/>
            <a:ext cx="165618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3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Remove</a:t>
            </a:r>
          </a:p>
          <a:p>
            <a:pPr lvl="1"/>
            <a:r>
              <a:rPr lang="en-US" dirty="0"/>
              <a:t>The jQuery remove() method also accepts one parameter, which allows you to filter the elements to be removed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4380" y="2852936"/>
            <a:ext cx="815242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$("p").remove(".test");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 smtClean="0"/>
              <a:t>&lt;/</a:t>
            </a:r>
            <a:r>
              <a:rPr lang="en-US" sz="1400" dirty="0"/>
              <a:t>style&gt;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r>
              <a:rPr lang="en-US" sz="1400" dirty="0"/>
              <a:t>&lt;p class="test"&gt;This is another paragraph.&lt;/p&gt;</a:t>
            </a:r>
          </a:p>
          <a:p>
            <a:r>
              <a:rPr lang="en-US" sz="1400" dirty="0"/>
              <a:t>&lt;p class="test"&gt;This is another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&lt;button&gt;Remove all p elements with class="test"&lt;/button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068960"/>
            <a:ext cx="4614545" cy="3600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99592" y="3789040"/>
            <a:ext cx="165618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3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jQuery CSS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css</a:t>
            </a:r>
            <a:r>
              <a:rPr lang="en-US" dirty="0"/>
              <a:t>() method sets or returns one or more style properties for the selected </a:t>
            </a:r>
            <a:r>
              <a:rPr lang="en-US" dirty="0" smtClean="0"/>
              <a:t>elements</a:t>
            </a:r>
          </a:p>
          <a:p>
            <a:pPr lvl="1"/>
            <a:endParaRPr lang="en-US" dirty="0"/>
          </a:p>
          <a:p>
            <a:pPr lvl="1"/>
            <a:r>
              <a:rPr lang="en-US" altLang="ko-KR" dirty="0" smtClean="0"/>
              <a:t>Get</a:t>
            </a:r>
          </a:p>
          <a:p>
            <a:pPr lvl="2"/>
            <a:r>
              <a:rPr lang="en-US" altLang="ko-KR" i="1" dirty="0" err="1" smtClean="0"/>
              <a:t>c</a:t>
            </a:r>
            <a:r>
              <a:rPr lang="en-US" i="1" dirty="0" err="1" smtClean="0"/>
              <a:t>ss</a:t>
            </a:r>
            <a:r>
              <a:rPr lang="en-US" i="1" dirty="0" smtClean="0"/>
              <a:t>(“</a:t>
            </a:r>
            <a:r>
              <a:rPr lang="en-US" i="1" dirty="0" err="1" smtClean="0"/>
              <a:t>propertyname</a:t>
            </a:r>
            <a:r>
              <a:rPr lang="en-US" i="1" dirty="0" smtClean="0"/>
              <a:t>”);</a:t>
            </a:r>
          </a:p>
          <a:p>
            <a:pPr lvl="2"/>
            <a:r>
              <a:rPr lang="en-US" altLang="ko-KR" dirty="0" smtClean="0"/>
              <a:t>Ex: </a:t>
            </a:r>
            <a:r>
              <a:rPr lang="en-US" dirty="0" smtClean="0"/>
              <a:t>$("</a:t>
            </a:r>
            <a:r>
              <a:rPr lang="en-US" dirty="0"/>
              <a:t>p").</a:t>
            </a:r>
            <a:r>
              <a:rPr lang="en-US" dirty="0" err="1"/>
              <a:t>css</a:t>
            </a:r>
            <a:r>
              <a:rPr lang="en-US" dirty="0"/>
              <a:t>("background-color");</a:t>
            </a:r>
          </a:p>
          <a:p>
            <a:pPr lvl="2"/>
            <a:endParaRPr lang="en-US" dirty="0" smtClean="0"/>
          </a:p>
          <a:p>
            <a:pPr lvl="1"/>
            <a:r>
              <a:rPr lang="en-US" altLang="ko-KR" dirty="0" smtClean="0"/>
              <a:t>Set</a:t>
            </a:r>
          </a:p>
          <a:p>
            <a:pPr lvl="2"/>
            <a:r>
              <a:rPr lang="en-US" altLang="ko-KR" i="1" dirty="0" err="1" smtClean="0"/>
              <a:t>c</a:t>
            </a:r>
            <a:r>
              <a:rPr lang="en-US" i="1" dirty="0" err="1" smtClean="0"/>
              <a:t>ss</a:t>
            </a:r>
            <a:r>
              <a:rPr lang="en-US" i="1" dirty="0"/>
              <a:t>(“</a:t>
            </a:r>
            <a:r>
              <a:rPr lang="en-US" i="1" dirty="0" err="1"/>
              <a:t>propertyname</a:t>
            </a:r>
            <a:r>
              <a:rPr lang="en-US" i="1" dirty="0"/>
              <a:t>”,”value");</a:t>
            </a:r>
          </a:p>
          <a:p>
            <a:pPr lvl="2"/>
            <a:r>
              <a:rPr lang="en-US" altLang="ko-KR" dirty="0" smtClean="0"/>
              <a:t>Ex: </a:t>
            </a:r>
            <a:r>
              <a:rPr lang="en-US" dirty="0" smtClean="0"/>
              <a:t>$("</a:t>
            </a:r>
            <a:r>
              <a:rPr lang="en-US" dirty="0"/>
              <a:t>p").</a:t>
            </a:r>
            <a:r>
              <a:rPr lang="en-US" dirty="0" err="1"/>
              <a:t>css</a:t>
            </a:r>
            <a:r>
              <a:rPr lang="en-US" dirty="0"/>
              <a:t>("background-color", "yellow");</a:t>
            </a:r>
          </a:p>
          <a:p>
            <a:pPr lvl="2"/>
            <a:endParaRPr lang="en-US" dirty="0" smtClean="0"/>
          </a:p>
          <a:p>
            <a:pPr lvl="1"/>
            <a:r>
              <a:rPr lang="en-US" altLang="ko-KR" dirty="0" smtClean="0"/>
              <a:t>Set multiple properties</a:t>
            </a:r>
          </a:p>
          <a:p>
            <a:pPr lvl="2"/>
            <a:r>
              <a:rPr lang="en-US" i="1" dirty="0" err="1"/>
              <a:t>css</a:t>
            </a:r>
            <a:r>
              <a:rPr lang="en-US" i="1" dirty="0"/>
              <a:t>({"</a:t>
            </a:r>
            <a:r>
              <a:rPr lang="en-US" i="1" dirty="0" err="1"/>
              <a:t>propertyname</a:t>
            </a:r>
            <a:r>
              <a:rPr lang="en-US" i="1" dirty="0"/>
              <a:t>":"value","</a:t>
            </a:r>
            <a:r>
              <a:rPr lang="en-US" i="1" dirty="0" err="1"/>
              <a:t>propertyname</a:t>
            </a:r>
            <a:r>
              <a:rPr lang="en-US" i="1" dirty="0"/>
              <a:t>":"value",...});</a:t>
            </a:r>
          </a:p>
          <a:p>
            <a:pPr lvl="2"/>
            <a:r>
              <a:rPr lang="en-US" altLang="ko-KR" dirty="0" smtClean="0"/>
              <a:t>Ex: </a:t>
            </a:r>
            <a:r>
              <a:rPr lang="en-US" dirty="0" smtClean="0"/>
              <a:t>$("</a:t>
            </a:r>
            <a:r>
              <a:rPr lang="en-US" dirty="0"/>
              <a:t>p").</a:t>
            </a:r>
            <a:r>
              <a:rPr lang="en-US" dirty="0" err="1"/>
              <a:t>css</a:t>
            </a:r>
            <a:r>
              <a:rPr lang="en-US" dirty="0"/>
              <a:t>({"background-color": "yellow", "font-size": "200</a:t>
            </a:r>
            <a:r>
              <a:rPr lang="en-US" dirty="0" smtClean="0"/>
              <a:t>%"});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en-US" altLang="ko-KR" dirty="0" smtClean="0"/>
              <a:t>CSS</a:t>
            </a:r>
          </a:p>
          <a:p>
            <a:pPr lvl="1"/>
            <a:r>
              <a:rPr lang="en-US" altLang="ko-KR" dirty="0" smtClean="0"/>
              <a:t>Example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336110"/>
            <a:ext cx="815242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</a:t>
            </a:r>
            <a:r>
              <a:rPr lang="en-US" sz="1400" dirty="0" err="1"/>
              <a:t>css</a:t>
            </a:r>
            <a:r>
              <a:rPr lang="en-US" sz="1400" dirty="0"/>
              <a:t>({"background-color": "yellow", "font-size": "200%"});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&lt;h2&gt;This is a heading&lt;/h2&gt;</a:t>
            </a:r>
          </a:p>
          <a:p>
            <a:endParaRPr lang="en-US" sz="1400" dirty="0"/>
          </a:p>
          <a:p>
            <a:r>
              <a:rPr lang="en-US" sz="1400" dirty="0"/>
              <a:t>&lt;p style="background-color:#ff0000"&gt;This is a paragraph.&lt;/p&gt;</a:t>
            </a:r>
          </a:p>
          <a:p>
            <a:r>
              <a:rPr lang="en-US" sz="1400" dirty="0"/>
              <a:t>&lt;p style="background-color:#00ff00"&gt;This is a paragraph.&lt;/p&gt;</a:t>
            </a:r>
          </a:p>
          <a:p>
            <a:r>
              <a:rPr lang="en-US" sz="1400" dirty="0"/>
              <a:t>&lt;p style="background-color:#0000ff"&gt;This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&lt;button&gt;Set multiple styles for p&lt;/button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890067" y="3284984"/>
            <a:ext cx="504056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56" y="3129536"/>
            <a:ext cx="46379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7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jQuery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Quiz</a:t>
            </a:r>
          </a:p>
          <a:p>
            <a:pPr lvl="2"/>
            <a:r>
              <a:rPr lang="en-US" altLang="ko-KR" sz="1600" dirty="0" smtClean="0"/>
              <a:t>Write a JavaScript code to toggle between hiding and showing the DIV element</a:t>
            </a:r>
            <a:endParaRPr 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72" y="2996952"/>
            <a:ext cx="465045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en-US" altLang="ko-KR" dirty="0" smtClean="0"/>
              <a:t>CSS</a:t>
            </a:r>
          </a:p>
          <a:p>
            <a:pPr lvl="1"/>
            <a:r>
              <a:rPr lang="en-US" altLang="ko-KR" dirty="0" smtClean="0"/>
              <a:t>Example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336110"/>
            <a:ext cx="815242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/>
              <a:t>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$("p").</a:t>
            </a:r>
            <a:r>
              <a:rPr lang="en-US" sz="1400" dirty="0" err="1"/>
              <a:t>css</a:t>
            </a:r>
            <a:r>
              <a:rPr lang="en-US" sz="1400" dirty="0"/>
              <a:t>({"background-color": "yellow", "font-size": "200%"});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&lt;h2&gt;This is a heading&lt;/h2&gt;</a:t>
            </a:r>
          </a:p>
          <a:p>
            <a:endParaRPr lang="en-US" sz="1400" dirty="0"/>
          </a:p>
          <a:p>
            <a:r>
              <a:rPr lang="en-US" sz="1400" dirty="0"/>
              <a:t>&lt;p style="background-color:#ff0000"&gt;This is a paragraph.&lt;/p&gt;</a:t>
            </a:r>
          </a:p>
          <a:p>
            <a:r>
              <a:rPr lang="en-US" sz="1400" dirty="0"/>
              <a:t>&lt;p style="background-color:#00ff00"&gt;This is a paragraph.&lt;/p&gt;</a:t>
            </a:r>
          </a:p>
          <a:p>
            <a:r>
              <a:rPr lang="en-US" sz="1400" dirty="0"/>
              <a:t>&lt;p style="background-color:#0000ff"&gt;This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&lt;p&gt;This is a paragraph.&lt;/p&gt;</a:t>
            </a:r>
          </a:p>
          <a:p>
            <a:endParaRPr lang="en-US" sz="1400" dirty="0"/>
          </a:p>
          <a:p>
            <a:r>
              <a:rPr lang="en-US" sz="1400" dirty="0"/>
              <a:t>&lt;button&gt;Set multiple styles for p&lt;/button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90067" y="3284984"/>
            <a:ext cx="504056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26" y="3141368"/>
            <a:ext cx="460150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5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 Chaining</a:t>
            </a:r>
          </a:p>
          <a:p>
            <a:pPr lvl="1"/>
            <a:r>
              <a:rPr lang="en-US" altLang="ko-KR" dirty="0" smtClean="0"/>
              <a:t>R</a:t>
            </a:r>
            <a:r>
              <a:rPr lang="en-US" dirty="0" smtClean="0"/>
              <a:t>un </a:t>
            </a:r>
            <a:r>
              <a:rPr lang="en-US" dirty="0"/>
              <a:t>multiple jQuery commands, one after the other, on the same element(s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70470"/>
            <a:ext cx="8152420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$("button").click(function(){</a:t>
            </a:r>
          </a:p>
          <a:p>
            <a:r>
              <a:rPr lang="en-US" sz="1400" dirty="0"/>
              <a:t>    $("#p1").</a:t>
            </a:r>
            <a:r>
              <a:rPr lang="en-US" sz="1400" dirty="0" err="1"/>
              <a:t>css</a:t>
            </a:r>
            <a:r>
              <a:rPr lang="en-US" sz="1400" dirty="0"/>
              <a:t>("color", "red").</a:t>
            </a:r>
            <a:r>
              <a:rPr lang="en-US" sz="1400" dirty="0" err="1"/>
              <a:t>slideUp</a:t>
            </a:r>
            <a:r>
              <a:rPr lang="en-US" sz="1400" dirty="0"/>
              <a:t>(2000).</a:t>
            </a:r>
            <a:r>
              <a:rPr lang="en-US" sz="1400" dirty="0" err="1"/>
              <a:t>slideDown</a:t>
            </a:r>
            <a:r>
              <a:rPr lang="en-US" sz="1400" dirty="0"/>
              <a:t>(2000);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&lt;p id="p1"&gt;jQuery is fun!!&lt;/p&gt;</a:t>
            </a:r>
          </a:p>
          <a:p>
            <a:endParaRPr lang="en-US" sz="1400" dirty="0"/>
          </a:p>
          <a:p>
            <a:r>
              <a:rPr lang="en-US" sz="1400" dirty="0"/>
              <a:t>&lt;button&gt;Click me&lt;/button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4581128"/>
            <a:ext cx="460851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38" y="3154738"/>
            <a:ext cx="486210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HTML/CSS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</a:p>
          <a:p>
            <a:pPr lvl="1"/>
            <a:r>
              <a:rPr lang="en-US" dirty="0"/>
              <a:t>The filter() method lets you specify a </a:t>
            </a:r>
            <a:r>
              <a:rPr lang="en-US" altLang="ko-KR" dirty="0" smtClean="0"/>
              <a:t>condition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5790" y="2420888"/>
            <a:ext cx="815242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="https://ajax.googleapis.com/ajax/libs/</a:t>
            </a:r>
            <a:r>
              <a:rPr lang="en-US" sz="1400" dirty="0" err="1"/>
              <a:t>jquery</a:t>
            </a:r>
            <a:r>
              <a:rPr lang="en-US" sz="1400" dirty="0"/>
              <a:t>/3.6.0/jquery.min.js"&gt;&lt;/script&gt;</a:t>
            </a:r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$(document).ready(function(){</a:t>
            </a:r>
          </a:p>
          <a:p>
            <a:r>
              <a:rPr lang="en-US" sz="1400" dirty="0"/>
              <a:t>  $("p").filter(".intro").</a:t>
            </a:r>
            <a:r>
              <a:rPr lang="en-US" sz="1400" dirty="0" err="1"/>
              <a:t>css</a:t>
            </a:r>
            <a:r>
              <a:rPr lang="en-US" sz="1400" dirty="0"/>
              <a:t>("background-color", "yellow");</a:t>
            </a:r>
          </a:p>
          <a:p>
            <a:r>
              <a:rPr lang="en-US" sz="1400" dirty="0"/>
              <a:t>});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&lt;h1&gt;Welcome to My Homepage&lt;/h1&gt;</a:t>
            </a:r>
          </a:p>
          <a:p>
            <a:endParaRPr lang="en-US" sz="1400" dirty="0"/>
          </a:p>
          <a:p>
            <a:r>
              <a:rPr lang="en-US" sz="1400" dirty="0"/>
              <a:t>&lt;p&gt;My name is Donald.&lt;/p&gt;</a:t>
            </a:r>
          </a:p>
          <a:p>
            <a:r>
              <a:rPr lang="en-US" sz="1400" dirty="0"/>
              <a:t>&lt;p class="intro"&gt;I live in </a:t>
            </a:r>
            <a:r>
              <a:rPr lang="en-US" sz="1400" dirty="0" err="1"/>
              <a:t>Duckburg</a:t>
            </a:r>
            <a:r>
              <a:rPr lang="en-US" sz="1400" dirty="0"/>
              <a:t>.&lt;/p&gt;</a:t>
            </a:r>
          </a:p>
          <a:p>
            <a:r>
              <a:rPr lang="en-US" sz="1400" dirty="0"/>
              <a:t>&lt;p class="intro"&gt;I love </a:t>
            </a:r>
            <a:r>
              <a:rPr lang="en-US" sz="1400" dirty="0" err="1"/>
              <a:t>Duckburg</a:t>
            </a:r>
            <a:r>
              <a:rPr lang="en-US" sz="1400" dirty="0"/>
              <a:t>.&lt;/p&gt;</a:t>
            </a:r>
          </a:p>
          <a:p>
            <a:r>
              <a:rPr lang="en-US" sz="1400" dirty="0"/>
              <a:t>&lt;p&gt;My best friend is Mickey.&lt;/p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55576" y="4005064"/>
            <a:ext cx="417646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316" y="3136035"/>
            <a:ext cx="4854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and Discussions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</a:p>
          <a:p>
            <a:endParaRPr lang="en-US" dirty="0"/>
          </a:p>
          <a:p>
            <a:r>
              <a:rPr lang="en-US" altLang="ko-KR" dirty="0"/>
              <a:t>jQuery Effects</a:t>
            </a:r>
          </a:p>
          <a:p>
            <a:endParaRPr lang="en-US" dirty="0"/>
          </a:p>
          <a:p>
            <a:r>
              <a:rPr lang="en-US" altLang="ko-KR" dirty="0"/>
              <a:t>jQuery HTML/CSS</a:t>
            </a:r>
          </a:p>
          <a:p>
            <a:endParaRPr lang="en-US" dirty="0" smtClean="0"/>
          </a:p>
          <a:p>
            <a:r>
              <a:rPr lang="en-US" altLang="ko-KR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next time!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</a:t>
            </a:r>
            <a:r>
              <a:rPr lang="en-US" altLang="ko-KR" dirty="0" smtClean="0"/>
              <a:t>jQuery?</a:t>
            </a:r>
          </a:p>
          <a:p>
            <a:pPr lvl="1"/>
            <a:r>
              <a:rPr lang="en-US" altLang="ko-KR" dirty="0" smtClean="0"/>
              <a:t>Quiz</a:t>
            </a:r>
          </a:p>
          <a:p>
            <a:pPr lvl="2"/>
            <a:r>
              <a:rPr lang="en-US" altLang="ko-KR" dirty="0" smtClean="0"/>
              <a:t>Use display property to show and hide the div box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924944"/>
            <a:ext cx="6134100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7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jQuery?</a:t>
            </a:r>
          </a:p>
          <a:p>
            <a:pPr lvl="1"/>
            <a:r>
              <a:rPr lang="en-US" dirty="0"/>
              <a:t>jQuery greatly simplifies JavaScript programming</a:t>
            </a:r>
          </a:p>
          <a:p>
            <a:pPr lvl="2"/>
            <a:r>
              <a:rPr lang="en-US" altLang="ko-KR" dirty="0" smtClean="0"/>
              <a:t>Created show and hide effect using toggle() function of jQuery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2" y="2996952"/>
            <a:ext cx="8098730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631145" y="3789040"/>
            <a:ext cx="770485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Adding jQuery to your websites</a:t>
            </a:r>
          </a:p>
          <a:p>
            <a:pPr lvl="1"/>
            <a:r>
              <a:rPr lang="en-US" altLang="ko-KR" dirty="0" smtClean="0"/>
              <a:t>Two ways</a:t>
            </a:r>
            <a:endParaRPr lang="en-US" dirty="0" smtClean="0"/>
          </a:p>
          <a:p>
            <a:pPr lvl="2"/>
            <a:r>
              <a:rPr lang="en-US" dirty="0" smtClean="0"/>
              <a:t>Download </a:t>
            </a:r>
            <a:r>
              <a:rPr lang="en-US" dirty="0"/>
              <a:t>the jQuery library from jQuery.com</a:t>
            </a:r>
          </a:p>
          <a:p>
            <a:pPr lvl="2"/>
            <a:r>
              <a:rPr lang="en-US" dirty="0"/>
              <a:t>Include jQuery </a:t>
            </a:r>
            <a:r>
              <a:rPr lang="en-US" altLang="ko-KR" dirty="0" smtClean="0"/>
              <a:t>your HTML file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altLang="ko-KR" dirty="0" smtClean="0"/>
              <a:t>jQuery header</a:t>
            </a:r>
          </a:p>
          <a:p>
            <a:pPr lvl="2"/>
            <a:r>
              <a:rPr lang="en-US" altLang="ko-KR" dirty="0" smtClean="0"/>
              <a:t>Syntax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02" y="4581128"/>
            <a:ext cx="763299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&lt;head&gt;</a:t>
            </a:r>
          </a:p>
          <a:p>
            <a:r>
              <a:rPr lang="en-US" sz="1600" dirty="0" smtClean="0"/>
              <a:t>    &lt;</a:t>
            </a:r>
            <a:r>
              <a:rPr lang="en-US" sz="1600" dirty="0"/>
              <a:t>script </a:t>
            </a:r>
            <a:r>
              <a:rPr lang="en-US" sz="1600" dirty="0" err="1"/>
              <a:t>src</a:t>
            </a:r>
            <a:r>
              <a:rPr lang="en-US" sz="1600" dirty="0" smtClean="0"/>
              <a:t>=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"</a:t>
            </a:r>
            <a:r>
              <a:rPr lang="en-US" sz="1600" dirty="0"/>
              <a:t>https://ajax.googleapis.com/ajax/libs/</a:t>
            </a:r>
            <a:r>
              <a:rPr lang="en-US" sz="1600" dirty="0" err="1"/>
              <a:t>jquery</a:t>
            </a:r>
            <a:r>
              <a:rPr lang="en-US" sz="1600" dirty="0"/>
              <a:t>/3.6.0/jquery.min.js"&gt;&lt;/script&gt;</a:t>
            </a:r>
          </a:p>
          <a:p>
            <a:r>
              <a:rPr lang="en-US" sz="1600" dirty="0"/>
              <a:t>&lt;/head&gt;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03648" y="5373216"/>
            <a:ext cx="583264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Basics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jQuery Syntax</a:t>
            </a:r>
          </a:p>
          <a:p>
            <a:pPr lvl="1"/>
            <a:r>
              <a:rPr lang="en-US" altLang="ko-KR" dirty="0"/>
              <a:t>It is good practice to wait for the document to be fully loaded and ready before working with it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68960"/>
            <a:ext cx="6934200" cy="283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7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13912</TotalTime>
  <Words>4007</Words>
  <Application>Microsoft Office PowerPoint</Application>
  <PresentationFormat>화면 슬라이드 쇼(4:3)</PresentationFormat>
  <Paragraphs>852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0" baseType="lpstr">
      <vt:lpstr>HY견고딕</vt:lpstr>
      <vt:lpstr>맑은 고딕</vt:lpstr>
      <vt:lpstr>Arial</vt:lpstr>
      <vt:lpstr>Tahoma</vt:lpstr>
      <vt:lpstr>Wingdings</vt:lpstr>
      <vt:lpstr>Office 테마</vt:lpstr>
      <vt:lpstr>Lecture 8:  JavaScript DOM</vt:lpstr>
      <vt:lpstr>Table of Contents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Basics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Effects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jQuery HTML/CSS</vt:lpstr>
      <vt:lpstr>Summary and Discussions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Windows 사용자</cp:lastModifiedBy>
  <cp:revision>1539</cp:revision>
  <cp:lastPrinted>2013-12-26T08:44:45Z</cp:lastPrinted>
  <dcterms:created xsi:type="dcterms:W3CDTF">2013-02-05T02:36:43Z</dcterms:created>
  <dcterms:modified xsi:type="dcterms:W3CDTF">2022-05-13T03:51:42Z</dcterms:modified>
</cp:coreProperties>
</file>