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461" r:id="rId3"/>
    <p:sldId id="460" r:id="rId4"/>
    <p:sldId id="462" r:id="rId5"/>
    <p:sldId id="289" r:id="rId6"/>
    <p:sldId id="415" r:id="rId7"/>
    <p:sldId id="463" r:id="rId8"/>
    <p:sldId id="464" r:id="rId9"/>
    <p:sldId id="465" r:id="rId10"/>
    <p:sldId id="466" r:id="rId11"/>
    <p:sldId id="467" r:id="rId12"/>
    <p:sldId id="468" r:id="rId13"/>
    <p:sldId id="470" r:id="rId14"/>
    <p:sldId id="471" r:id="rId15"/>
    <p:sldId id="472" r:id="rId16"/>
    <p:sldId id="473" r:id="rId17"/>
    <p:sldId id="474" r:id="rId18"/>
    <p:sldId id="481" r:id="rId19"/>
    <p:sldId id="482" r:id="rId20"/>
    <p:sldId id="476" r:id="rId21"/>
    <p:sldId id="477" r:id="rId22"/>
    <p:sldId id="478" r:id="rId23"/>
    <p:sldId id="483" r:id="rId24"/>
    <p:sldId id="484" r:id="rId25"/>
    <p:sldId id="485" r:id="rId26"/>
    <p:sldId id="486" r:id="rId27"/>
    <p:sldId id="479" r:id="rId28"/>
    <p:sldId id="501" r:id="rId29"/>
    <p:sldId id="480" r:id="rId30"/>
    <p:sldId id="488" r:id="rId31"/>
    <p:sldId id="489" r:id="rId32"/>
    <p:sldId id="490" r:id="rId33"/>
    <p:sldId id="491" r:id="rId34"/>
    <p:sldId id="492" r:id="rId35"/>
    <p:sldId id="494" r:id="rId36"/>
    <p:sldId id="495" r:id="rId37"/>
    <p:sldId id="502" r:id="rId38"/>
    <p:sldId id="499" r:id="rId39"/>
    <p:sldId id="500" r:id="rId40"/>
    <p:sldId id="504" r:id="rId41"/>
    <p:sldId id="509" r:id="rId42"/>
    <p:sldId id="519" r:id="rId43"/>
    <p:sldId id="510" r:id="rId44"/>
    <p:sldId id="508" r:id="rId45"/>
    <p:sldId id="507" r:id="rId46"/>
    <p:sldId id="505" r:id="rId47"/>
    <p:sldId id="518" r:id="rId48"/>
    <p:sldId id="506" r:id="rId49"/>
    <p:sldId id="520" r:id="rId50"/>
    <p:sldId id="515" r:id="rId51"/>
    <p:sldId id="511" r:id="rId52"/>
    <p:sldId id="521" r:id="rId5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BF064"/>
    <a:srgbClr val="FAF064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7752" autoAdjust="0"/>
  </p:normalViewPr>
  <p:slideViewPr>
    <p:cSldViewPr>
      <p:cViewPr varScale="1">
        <p:scale>
          <a:sx n="112" d="100"/>
          <a:sy n="112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96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51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8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7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5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8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20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85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5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1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8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97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2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Multimedia, Block and Form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</a:p>
          <a:p>
            <a:pPr lvl="1"/>
            <a:r>
              <a:rPr lang="en-US" altLang="ko-KR" dirty="0"/>
              <a:t>Often used as a container for other HTML elements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522220"/>
            <a:ext cx="322210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&lt;!DOCTYPE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en-US" altLang="ko-KR" sz="1400" dirty="0"/>
              <a:t>…</a:t>
            </a:r>
            <a:endParaRPr lang="ko-KR" altLang="en-US" sz="1400" dirty="0"/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border</a:t>
            </a:r>
            <a:r>
              <a:rPr lang="ko-KR" altLang="en-US" sz="1400" dirty="0"/>
              <a:t>: 3px </a:t>
            </a:r>
            <a:r>
              <a:rPr lang="ko-KR" altLang="en-US" sz="1400" dirty="0" err="1"/>
              <a:t>solid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"&gt;</a:t>
            </a:r>
          </a:p>
          <a:p>
            <a:r>
              <a:rPr lang="ko-KR" altLang="en-US" sz="1400" dirty="0"/>
              <a:t>    &lt;h2&gt;</a:t>
            </a:r>
            <a:r>
              <a:rPr lang="ko-KR" altLang="en-US" sz="1400" dirty="0" err="1"/>
              <a:t>Lion</a:t>
            </a:r>
            <a:r>
              <a:rPr lang="ko-KR" altLang="en-US" sz="1400" dirty="0"/>
              <a:t>&lt;/h2&gt;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&gt;The </a:t>
            </a:r>
            <a:r>
              <a:rPr lang="ko-KR" altLang="en-US" sz="1400" dirty="0" err="1"/>
              <a:t>lion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lives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Africa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71" y="2522220"/>
            <a:ext cx="3402329" cy="28800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499992" y="378220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3573016"/>
            <a:ext cx="2952328" cy="9361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</a:p>
          <a:p>
            <a:pPr lvl="1"/>
            <a:r>
              <a:rPr lang="en-US" altLang="ko-KR" dirty="0"/>
              <a:t>Example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4764" y="2348880"/>
            <a:ext cx="653447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&lt;!DOCTYPE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="height:20px; </a:t>
            </a:r>
            <a:r>
              <a:rPr lang="ko-KR" altLang="en-US" sz="1400" dirty="0" err="1"/>
              <a:t>background-color:yellow</a:t>
            </a:r>
            <a:r>
              <a:rPr lang="ko-KR" altLang="en-US" sz="1400" dirty="0"/>
              <a:t>"&gt;&lt;/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="height:20px; </a:t>
            </a:r>
            <a:r>
              <a:rPr lang="ko-KR" altLang="en-US" sz="1400" dirty="0" err="1"/>
              <a:t>background-color:green</a:t>
            </a:r>
            <a:r>
              <a:rPr lang="ko-KR" altLang="en-US" sz="1400" dirty="0"/>
              <a:t>"&gt;&lt;/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="height:20px; </a:t>
            </a:r>
            <a:r>
              <a:rPr lang="ko-KR" altLang="en-US" sz="1400" dirty="0" err="1"/>
              <a:t>background-color:purple</a:t>
            </a:r>
            <a:r>
              <a:rPr lang="ko-KR" altLang="en-US" sz="1400" dirty="0"/>
              <a:t>"&gt;&lt;/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317639"/>
            <a:ext cx="5906734" cy="2208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0124" y="4026881"/>
            <a:ext cx="301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Don’t forget semicolon here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 bwMode="auto">
          <a:xfrm flipH="1" flipV="1">
            <a:off x="3491880" y="3861048"/>
            <a:ext cx="948244" cy="3351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Inline elements</a:t>
            </a:r>
          </a:p>
          <a:p>
            <a:pPr lvl="1"/>
            <a:r>
              <a:rPr lang="en-US" altLang="ko-KR" dirty="0"/>
              <a:t>Does not start on a new line and only takes up as much width as necessary</a:t>
            </a:r>
          </a:p>
          <a:p>
            <a:pPr lvl="2"/>
            <a:r>
              <a:rPr lang="en-US" altLang="ko-KR" dirty="0"/>
              <a:t>&lt;span&gt; is used as a container for some text</a:t>
            </a:r>
          </a:p>
          <a:p>
            <a:pPr lvl="2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273365"/>
            <a:ext cx="36004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&lt;p&gt;This is an inline span &lt;span </a:t>
            </a:r>
          </a:p>
          <a:p>
            <a:r>
              <a:rPr lang="en-US" altLang="ko-KR" sz="1400" dirty="0"/>
              <a:t>      style="border: 1px solid black"&gt;Hello </a:t>
            </a:r>
          </a:p>
          <a:p>
            <a:r>
              <a:rPr lang="en-US" altLang="ko-KR" sz="1400" dirty="0"/>
              <a:t>      World&lt;/span&gt; element inside a </a:t>
            </a:r>
          </a:p>
          <a:p>
            <a:r>
              <a:rPr lang="en-US" altLang="ko-KR" sz="1400" dirty="0"/>
              <a:t>       paragraph.</a:t>
            </a:r>
          </a:p>
          <a:p>
            <a:r>
              <a:rPr lang="en-US" altLang="ko-KR" sz="1400" dirty="0"/>
              <a:t>  &lt;/p&gt;</a:t>
            </a:r>
          </a:p>
          <a:p>
            <a:r>
              <a:rPr lang="en-US" altLang="ko-KR" sz="1400" dirty="0"/>
              <a:t>  &lt;p&gt;This is my website:&lt;a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="www.google.com"&gt;Click </a:t>
            </a:r>
          </a:p>
          <a:p>
            <a:r>
              <a:rPr lang="en-US" altLang="ko-KR" sz="1400" dirty="0"/>
              <a:t>        Here&lt;/a&gt;</a:t>
            </a:r>
          </a:p>
          <a:p>
            <a:r>
              <a:rPr lang="en-US" altLang="ko-KR" sz="1400" dirty="0"/>
              <a:t>  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>
            <a:off x="4364797" y="455731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41" y="3273365"/>
            <a:ext cx="3390424" cy="28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Multimedia?</a:t>
            </a:r>
          </a:p>
          <a:p>
            <a:pPr lvl="1"/>
            <a:r>
              <a:rPr lang="en-US" altLang="ko-KR" dirty="0"/>
              <a:t>Multimedia comes in many different formats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 can be almost anything you can hear or see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Before HTML5, we used to have Adobe Flash to embed multimedia in our website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HTML5 has built-in multimedia tags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136207"/>
            <a:ext cx="3619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6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60848"/>
            <a:ext cx="85344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Attributes of audio 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" y="2132856"/>
            <a:ext cx="735901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file formats</a:t>
            </a:r>
          </a:p>
          <a:p>
            <a:pPr lvl="1"/>
            <a:r>
              <a:rPr lang="en-US" altLang="ko-KR" dirty="0"/>
              <a:t>MP3 – MPEG stands for 'MPEG-1 Audio Layer-3‘ and is a audio file compression format</a:t>
            </a:r>
          </a:p>
          <a:p>
            <a:pPr lvl="1"/>
            <a:r>
              <a:rPr lang="en-US" altLang="ko-KR" dirty="0"/>
              <a:t>Wav – A standard format used in Windows OS</a:t>
            </a:r>
          </a:p>
          <a:p>
            <a:pPr lvl="1"/>
            <a:r>
              <a:rPr lang="en-US" altLang="ko-KR" dirty="0" err="1"/>
              <a:t>Ogg</a:t>
            </a:r>
            <a:r>
              <a:rPr lang="en-US" altLang="ko-KR" dirty="0"/>
              <a:t> - It was developed as open source for better sound quality as opposed to patent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0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file format</a:t>
            </a:r>
          </a:p>
          <a:p>
            <a:pPr lvl="1"/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9376" y="2522220"/>
            <a:ext cx="322210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&lt;audio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="horse.mp3" controls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autoplay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loop&gt;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Your browser does not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support the audio element.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&lt;/audio&gt;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99992" y="378220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956168" y="3510735"/>
            <a:ext cx="2967759" cy="126301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0" y="2451090"/>
            <a:ext cx="3608415" cy="1838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41" y="4290045"/>
            <a:ext cx="3606684" cy="15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file format</a:t>
            </a:r>
          </a:p>
          <a:p>
            <a:pPr lvl="1"/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9376" y="2522220"/>
            <a:ext cx="322210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&lt;audio controls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autoplay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loop&gt;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&lt;source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="horse.mp3"&gt;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Your browser does not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support the audio element.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&lt;/audio&gt;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99992" y="378220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06548" y="3573016"/>
            <a:ext cx="2967759" cy="122413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0" y="2451090"/>
            <a:ext cx="3608415" cy="1838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41" y="4290045"/>
            <a:ext cx="3606684" cy="15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describes the structure of a Web page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/>
          </a:p>
        </p:txBody>
      </p:sp>
      <p:pic>
        <p:nvPicPr>
          <p:cNvPr id="3074" name="Picture 2" descr="Image result for website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01" y="2492896"/>
            <a:ext cx="6901597" cy="38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Video 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469"/>
            <a:ext cx="7467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Attributes of video 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2" y="1988840"/>
            <a:ext cx="807936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element</a:t>
            </a:r>
          </a:p>
          <a:p>
            <a:pPr lvl="1"/>
            <a:r>
              <a:rPr lang="en-US" altLang="ko-KR" dirty="0"/>
              <a:t>Example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293706"/>
            <a:ext cx="577098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&lt;video width="640" height="480" controls&gt;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&lt;source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="trailer.mp4" type='video/mp4'&gt;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&lt;source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trailer.ogv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  type='video/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ogg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'&gt;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Your browser does not support video element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&lt;/video&gt;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8780" y="3316022"/>
            <a:ext cx="4536504" cy="122413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_x437728544" descr="EMB00001a1c11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15722"/>
            <a:ext cx="3062390" cy="27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Struggling with Video Formats?</a:t>
            </a:r>
          </a:p>
          <a:p>
            <a:pPr lvl="1"/>
            <a:r>
              <a:rPr lang="en-US" altLang="ko-KR" dirty="0"/>
              <a:t>You can embed </a:t>
            </a:r>
            <a:r>
              <a:rPr lang="en-US" altLang="ko-KR" dirty="0" err="1"/>
              <a:t>Youtube</a:t>
            </a:r>
            <a:r>
              <a:rPr lang="en-US" altLang="ko-KR" dirty="0"/>
              <a:t> videos into your page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340873" cy="33843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84168" y="2924944"/>
            <a:ext cx="936104" cy="36004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Struggling with Video Formats?</a:t>
            </a:r>
          </a:p>
          <a:p>
            <a:pPr lvl="1"/>
            <a:r>
              <a:rPr lang="en-US" altLang="ko-KR" dirty="0"/>
              <a:t>You can embed </a:t>
            </a:r>
            <a:r>
              <a:rPr lang="en-US" altLang="ko-KR" dirty="0" err="1"/>
              <a:t>Youtube</a:t>
            </a:r>
            <a:r>
              <a:rPr lang="en-US" altLang="ko-KR" dirty="0"/>
              <a:t> videos into your page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852936"/>
            <a:ext cx="5534025" cy="3295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07704" y="3356992"/>
            <a:ext cx="1008112" cy="11521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Struggling with Video Formats?</a:t>
            </a:r>
          </a:p>
          <a:p>
            <a:pPr lvl="1"/>
            <a:r>
              <a:rPr lang="en-US" altLang="ko-KR" dirty="0"/>
              <a:t>You can embed </a:t>
            </a:r>
            <a:r>
              <a:rPr lang="en-US" altLang="ko-KR" dirty="0" err="1"/>
              <a:t>Youtube</a:t>
            </a:r>
            <a:r>
              <a:rPr lang="en-US" altLang="ko-KR" dirty="0"/>
              <a:t> videos into your page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0" y="2780928"/>
            <a:ext cx="7885679" cy="29523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40152" y="3097612"/>
            <a:ext cx="2376264" cy="126749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37764" y="1811814"/>
            <a:ext cx="17620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Copy this code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5" idx="0"/>
          </p:cNvCxnSpPr>
          <p:nvPr/>
        </p:nvCxnSpPr>
        <p:spPr>
          <a:xfrm flipH="1">
            <a:off x="7128284" y="2181146"/>
            <a:ext cx="890491" cy="91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Struggling with Video Formats?</a:t>
            </a:r>
          </a:p>
          <a:p>
            <a:pPr lvl="1"/>
            <a:r>
              <a:rPr lang="en-US" altLang="ko-KR" dirty="0"/>
              <a:t>You can embed </a:t>
            </a:r>
            <a:r>
              <a:rPr lang="en-US" altLang="ko-KR" dirty="0" err="1"/>
              <a:t>Youtube</a:t>
            </a:r>
            <a:r>
              <a:rPr lang="en-US" altLang="ko-KR" dirty="0"/>
              <a:t> videos into your page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9376" y="2522220"/>
            <a:ext cx="3222104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&lt;iframe width="560" height="315"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="https://www.youtube.com/embed/7_LPdttKXPc"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frameborder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="0" allow="accelerometer;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autoplay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; encrypted-media; gyroscope; picture-in-picture"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allowfullscreen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&gt;&lt;/iframe&gt;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355976" y="3824173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519180"/>
            <a:ext cx="3835824" cy="30210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9376" y="3573016"/>
            <a:ext cx="3222104" cy="165618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FORM elements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3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Form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HTML &lt;form&gt; element </a:t>
            </a:r>
          </a:p>
          <a:p>
            <a:pPr lvl="1"/>
            <a:r>
              <a:rPr lang="en-US" altLang="ko-KR" dirty="0"/>
              <a:t>Defines a form that is used to collect user input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An HTML form contains form elements.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Form elements are different types of input elements, like: </a:t>
            </a:r>
          </a:p>
          <a:p>
            <a:pPr lvl="2"/>
            <a:r>
              <a:rPr lang="en-US" altLang="ko-KR" dirty="0"/>
              <a:t>Text fields</a:t>
            </a:r>
          </a:p>
          <a:p>
            <a:pPr lvl="2"/>
            <a:r>
              <a:rPr lang="en-US" altLang="ko-KR" dirty="0"/>
              <a:t>Checkboxes</a:t>
            </a:r>
          </a:p>
          <a:p>
            <a:pPr lvl="2"/>
            <a:r>
              <a:rPr lang="en-US" altLang="ko-KR" dirty="0"/>
              <a:t>radio buttons</a:t>
            </a:r>
          </a:p>
          <a:p>
            <a:pPr lvl="2"/>
            <a:r>
              <a:rPr lang="en-US" altLang="ko-KR" dirty="0"/>
              <a:t>more.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8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elements</a:t>
            </a:r>
          </a:p>
          <a:p>
            <a:pPr lvl="1"/>
            <a:r>
              <a:rPr lang="en-US" altLang="ko-KR" dirty="0"/>
              <a:t>Needed for describe input fields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0" y="2735485"/>
            <a:ext cx="7831500" cy="22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heading elements</a:t>
            </a:r>
          </a:p>
          <a:p>
            <a:pPr lvl="1"/>
            <a:r>
              <a:rPr lang="en-US" dirty="0"/>
              <a:t>&lt;h1&gt; to &lt;h6&gt;</a:t>
            </a:r>
          </a:p>
          <a:p>
            <a:pPr lvl="1"/>
            <a:endParaRPr lang="en-US" dirty="0"/>
          </a:p>
          <a:p>
            <a:r>
              <a:rPr lang="en-US" dirty="0"/>
              <a:t>HTML text elements</a:t>
            </a:r>
          </a:p>
          <a:p>
            <a:pPr lvl="1"/>
            <a:r>
              <a:rPr lang="en-US" dirty="0"/>
              <a:t>&lt;p&gt;, &lt;</a:t>
            </a:r>
            <a:r>
              <a:rPr lang="en-US" dirty="0" err="1"/>
              <a:t>br</a:t>
            </a:r>
            <a:r>
              <a:rPr lang="en-US" dirty="0"/>
              <a:t>&gt;, &lt;</a:t>
            </a:r>
            <a:r>
              <a:rPr lang="en-US" dirty="0" err="1"/>
              <a:t>hr</a:t>
            </a:r>
            <a:r>
              <a:rPr lang="en-US" dirty="0"/>
              <a:t>&gt; and text formatting elements</a:t>
            </a:r>
          </a:p>
          <a:p>
            <a:pPr lvl="1"/>
            <a:endParaRPr lang="en-US" dirty="0"/>
          </a:p>
          <a:p>
            <a:r>
              <a:rPr lang="en-US" dirty="0"/>
              <a:t>HTML list elements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and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HTML link element</a:t>
            </a:r>
          </a:p>
          <a:p>
            <a:pPr lvl="1"/>
            <a:r>
              <a:rPr lang="en-US" dirty="0"/>
              <a:t>&lt;a&gt; and its attributes: </a:t>
            </a:r>
            <a:r>
              <a:rPr lang="en-US" dirty="0" err="1"/>
              <a:t>href</a:t>
            </a:r>
            <a:r>
              <a:rPr lang="en-US" dirty="0"/>
              <a:t> and target</a:t>
            </a:r>
          </a:p>
          <a:p>
            <a:pPr lvl="1"/>
            <a:endParaRPr lang="en-US" dirty="0"/>
          </a:p>
          <a:p>
            <a:r>
              <a:rPr lang="en-US" dirty="0"/>
              <a:t>HTML image</a:t>
            </a:r>
          </a:p>
          <a:p>
            <a:pPr lvl="1"/>
            <a:r>
              <a:rPr lang="en-US" dirty="0"/>
              <a:t>&lt;image&gt; and its attributes: width, height, alt</a:t>
            </a:r>
          </a:p>
          <a:p>
            <a:pPr lvl="1"/>
            <a:endParaRPr lang="en-US" dirty="0"/>
          </a:p>
          <a:p>
            <a:r>
              <a:rPr lang="en-US" dirty="0"/>
              <a:t>HTML table</a:t>
            </a:r>
          </a:p>
          <a:p>
            <a:pPr lvl="1"/>
            <a:r>
              <a:rPr lang="en-US" dirty="0"/>
              <a:t>&lt;table&gt;, &lt;</a:t>
            </a:r>
            <a:r>
              <a:rPr lang="en-US" dirty="0" err="1"/>
              <a:t>tr</a:t>
            </a:r>
            <a:r>
              <a:rPr lang="en-US" dirty="0"/>
              <a:t>&gt;, &lt;td&gt;, &lt;</a:t>
            </a:r>
            <a:r>
              <a:rPr lang="en-US" dirty="0" err="1"/>
              <a:t>th</a:t>
            </a:r>
            <a:r>
              <a:rPr lang="en-US" dirty="0"/>
              <a:t>&gt; and attributes: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type="text"&gt;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type="password"&gt;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type="submit"&gt;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type="reset"&gt;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type="radio"&gt;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type="range"&gt;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type="search"&gt;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type="time"&gt;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type="week"&gt;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type="button"&gt;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type="checkbox"&gt;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type="color"&gt;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type="date"&gt;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</a:t>
            </a:r>
            <a:r>
              <a:rPr lang="en-US" altLang="ko-KR" sz="1800" dirty="0" err="1"/>
              <a:t>datetime</a:t>
            </a:r>
            <a:r>
              <a:rPr lang="en-US" altLang="ko-KR" sz="1800" dirty="0"/>
              <a:t>-local"&gt;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type="email"&gt;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type="file"&gt;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type="hidden"&gt;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type="image"&gt;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type="month"&gt;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type="number"&gt;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92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type="text"&gt; </a:t>
            </a:r>
          </a:p>
          <a:p>
            <a:pPr lvl="1"/>
            <a:r>
              <a:rPr lang="en-US" altLang="ko-KR" dirty="0"/>
              <a:t>Defines a single-line text input field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2669099"/>
            <a:ext cx="353873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&lt;label&gt;First name:&lt;/label&gt;&lt;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&lt;label&gt;Last name: 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408787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60" y="2636912"/>
            <a:ext cx="3836922" cy="32619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9375" y="3719895"/>
            <a:ext cx="3158634" cy="144016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type="password"&gt; </a:t>
            </a:r>
          </a:p>
          <a:p>
            <a:pPr lvl="1"/>
            <a:r>
              <a:rPr lang="en-US" altLang="ko-KR" dirty="0" smtClean="0"/>
              <a:t>Defines </a:t>
            </a:r>
            <a:r>
              <a:rPr lang="en-US" altLang="ko-KR" dirty="0"/>
              <a:t>a password field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2669099"/>
            <a:ext cx="353873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&lt;label&gt;Account No:&lt;/label&gt;&lt;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&lt;label&gt;Password:&lt;/label&gt;&lt;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type="password"&gt;&lt;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408787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9592" y="4653136"/>
            <a:ext cx="2592288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87" y="2669099"/>
            <a:ext cx="3612813" cy="31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type="submit"&gt; </a:t>
            </a:r>
          </a:p>
          <a:p>
            <a:pPr lvl="1"/>
            <a:r>
              <a:rPr lang="en-US" altLang="ko-KR" dirty="0"/>
              <a:t>Defines a button for submitting form data</a:t>
            </a:r>
          </a:p>
          <a:p>
            <a:pPr lvl="2"/>
            <a:r>
              <a:rPr lang="en-US" altLang="ko-KR" dirty="0"/>
              <a:t>If you omit the submit button's value attribute, the button will get a default text “Submit”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3129930"/>
            <a:ext cx="3538735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&lt;label&gt;Account No:&lt;/label&gt;&lt;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&lt;label&gt;Password:&lt;/label&gt;&lt;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type="password"&gt;&lt;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type="submit"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   value="Login"&gt;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45487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5301208"/>
            <a:ext cx="2448272" cy="43204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099306"/>
            <a:ext cx="3747703" cy="32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type="reset"&gt; </a:t>
            </a:r>
          </a:p>
          <a:p>
            <a:pPr lvl="1"/>
            <a:r>
              <a:rPr lang="en-US" altLang="ko-KR" dirty="0"/>
              <a:t>Defines a reset button that will reset all form values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2451512"/>
            <a:ext cx="3538735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&lt;label&gt;Account No:&lt;/label&gt;&lt;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&lt;label&gt;Password:&lt;/label&gt;&lt;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type="password"&gt;&lt;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type="submit"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   value="Login"&gt;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type="reset"&gt;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387029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913" y="2451512"/>
            <a:ext cx="3988896" cy="33966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2100" y="5013176"/>
            <a:ext cx="1969700" cy="2880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type="radio"&gt; </a:t>
            </a:r>
          </a:p>
          <a:p>
            <a:pPr lvl="1"/>
            <a:r>
              <a:rPr lang="en-US" altLang="ko-KR" dirty="0"/>
              <a:t>Defines a radio button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2451512"/>
            <a:ext cx="3538735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type="radio"&gt;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&lt;label&gt;Male&lt;/label&gt;&lt;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type="radio"&gt;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&lt;label&gt;Female&lt;/label&gt;&lt;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type="submit“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  value="Submit"&gt;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387029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3501008"/>
            <a:ext cx="2736304" cy="1800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51512"/>
            <a:ext cx="3843383" cy="3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type="checkbox"&gt; </a:t>
            </a:r>
          </a:p>
          <a:p>
            <a:pPr lvl="1"/>
            <a:r>
              <a:rPr lang="en-US" altLang="ko-KR" dirty="0"/>
              <a:t>Defines a checkbox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29313" y="2483018"/>
            <a:ext cx="3538735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type="checkbox"&gt;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&lt;label&gt;Hyundai&lt;/label&gt;&lt;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type="checkbox" checked&gt;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&lt;label&gt;BMW X5&lt;/label&gt;&lt;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type="checkbox"&gt;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&lt;label&gt;Audi A6&lt;/label&gt;&lt;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type="submit"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  value="Submit"&gt;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414844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814420" y="3568076"/>
            <a:ext cx="3109508" cy="229931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739" y="2394985"/>
            <a:ext cx="406416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87D17F-E11A-4E10-A0D6-351C5313CE0E}"/>
              </a:ext>
            </a:extLst>
          </p:cNvPr>
          <p:cNvSpPr/>
          <p:nvPr/>
        </p:nvSpPr>
        <p:spPr bwMode="auto">
          <a:xfrm>
            <a:off x="4697415" y="4457700"/>
            <a:ext cx="742950" cy="28575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algn="just" latinLnBrk="0"/>
            <a:r>
              <a:rPr lang="en-US" altLang="ko-KR" dirty="0"/>
              <a:t>Image button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54063" y="1876424"/>
            <a:ext cx="8143875" cy="15906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ID: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="text"&gt;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="image"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="submit.png"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alt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=“Submit Button"&gt;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2" y="3803650"/>
            <a:ext cx="4344311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2987D17F-E11A-4E10-A0D6-351C5313CE0E}"/>
              </a:ext>
            </a:extLst>
          </p:cNvPr>
          <p:cNvSpPr/>
          <p:nvPr/>
        </p:nvSpPr>
        <p:spPr bwMode="auto">
          <a:xfrm>
            <a:off x="4697415" y="4437112"/>
            <a:ext cx="810689" cy="30633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6006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28598" y="1371599"/>
            <a:ext cx="8143875" cy="4981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date: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="date"&gt;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-local: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-local"&gt;&lt;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month: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time: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="time"&gt;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week: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="week"&gt;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color: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="color"&gt;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email: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tel: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nb-NO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nb-NO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="tel"&gt;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nb-NO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nb-NO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search: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="search"&gt;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range: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="range"&gt;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number: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url: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5" name="_x243964224" descr="EMB0000166ca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31" y="1504949"/>
            <a:ext cx="405534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latinLnBrk="0"/>
            <a:r>
              <a:rPr lang="en-US" dirty="0"/>
              <a:t>HTML multimedia elements</a:t>
            </a:r>
          </a:p>
          <a:p>
            <a:pPr lvl="1" algn="just" latinLnBrk="0"/>
            <a:r>
              <a:rPr lang="en-US" dirty="0"/>
              <a:t>audio and video elements</a:t>
            </a:r>
          </a:p>
          <a:p>
            <a:pPr lvl="1" algn="just" latinLnBrk="0"/>
            <a:endParaRPr lang="en-US" dirty="0"/>
          </a:p>
          <a:p>
            <a:pPr algn="just" latinLnBrk="0"/>
            <a:r>
              <a:rPr lang="en-US" dirty="0"/>
              <a:t>HTML iframe element</a:t>
            </a:r>
          </a:p>
          <a:p>
            <a:pPr lvl="1" algn="just" latinLnBrk="0"/>
            <a:r>
              <a:rPr lang="en-US" dirty="0"/>
              <a:t>Recently most of the websites do not support iframes</a:t>
            </a:r>
          </a:p>
          <a:p>
            <a:pPr lvl="1" algn="just" latinLnBrk="0"/>
            <a:endParaRPr lang="en-US" dirty="0"/>
          </a:p>
          <a:p>
            <a:pPr algn="just" latinLnBrk="0"/>
            <a:r>
              <a:rPr lang="en-US" dirty="0"/>
              <a:t>HTML block elements</a:t>
            </a:r>
          </a:p>
          <a:p>
            <a:pPr lvl="1" algn="just" latinLnBrk="0"/>
            <a:r>
              <a:rPr lang="en-US" dirty="0"/>
              <a:t>&lt;div&gt; means divide and used for logically organize your website</a:t>
            </a:r>
          </a:p>
          <a:p>
            <a:pPr lvl="1" algn="just" latinLnBrk="0"/>
            <a:endParaRPr lang="en-US" dirty="0"/>
          </a:p>
          <a:p>
            <a:pPr algn="just" latinLnBrk="0"/>
            <a:r>
              <a:rPr lang="en-US" dirty="0"/>
              <a:t>HTML input elements</a:t>
            </a:r>
          </a:p>
          <a:p>
            <a:pPr lvl="1" algn="just" latinLnBrk="0"/>
            <a:r>
              <a:rPr lang="en-US" dirty="0"/>
              <a:t>Various kinds of &lt;input&gt; elements</a:t>
            </a:r>
          </a:p>
        </p:txBody>
      </p:sp>
    </p:spTree>
    <p:extLst>
      <p:ext uri="{BB962C8B-B14F-4D97-AF65-F5344CB8AC3E}">
        <p14:creationId xmlns:p14="http://schemas.microsoft.com/office/powerpoint/2010/main" val="13431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2C092-C4E2-4AF0-AE77-C8140555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1" y="1988840"/>
            <a:ext cx="6144758" cy="43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14690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</a:t>
            </a:r>
          </a:p>
          <a:p>
            <a:pPr lvl="1"/>
            <a:r>
              <a:rPr lang="en-US" dirty="0"/>
              <a:t>Used for creating layout</a:t>
            </a:r>
          </a:p>
          <a:p>
            <a:pPr lvl="1"/>
            <a:r>
              <a:rPr lang="en-US" dirty="0"/>
              <a:t>Block element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93F26-3F26-4059-844E-B6FAD3E4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3" y="3199790"/>
            <a:ext cx="3469414" cy="2028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A2C2BF-E44A-441E-B86C-EDD68FCB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802492"/>
            <a:ext cx="4733263" cy="32908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C0FB6D-F5FB-415B-A773-3A60AA186EF7}"/>
              </a:ext>
            </a:extLst>
          </p:cNvPr>
          <p:cNvSpPr/>
          <p:nvPr/>
        </p:nvSpPr>
        <p:spPr>
          <a:xfrm>
            <a:off x="6457147" y="264860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block_elements.html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Inline elements</a:t>
            </a:r>
          </a:p>
          <a:p>
            <a:pPr lvl="1"/>
            <a:r>
              <a:rPr lang="en-US" altLang="ko-KR" dirty="0"/>
              <a:t>Does not start on a new line and only takes up as much width as necessary</a:t>
            </a:r>
          </a:p>
          <a:p>
            <a:pPr lvl="2"/>
            <a:r>
              <a:rPr lang="en-US" altLang="ko-KR" dirty="0"/>
              <a:t>&lt;span&gt; is used as a container for some text</a:t>
            </a:r>
          </a:p>
          <a:p>
            <a:pPr lvl="2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57200" y="3003044"/>
            <a:ext cx="627504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&lt;p&gt;This is an</a:t>
            </a:r>
          </a:p>
          <a:p>
            <a:r>
              <a:rPr lang="en-US" altLang="ko-KR" sz="1400" dirty="0"/>
              <a:t>  &lt;span style="background-color: yellow;"&gt;inline&lt;/span&gt;</a:t>
            </a:r>
          </a:p>
          <a:p>
            <a:r>
              <a:rPr lang="en-US" altLang="ko-KR" sz="1400" dirty="0"/>
              <a:t>  &lt;span style="background-color: </a:t>
            </a:r>
            <a:r>
              <a:rPr lang="en-US" altLang="ko-KR" sz="1400" dirty="0" err="1"/>
              <a:t>lightblue</a:t>
            </a:r>
            <a:r>
              <a:rPr lang="en-US" altLang="ko-KR" sz="1400" dirty="0"/>
              <a:t>;"&gt;element&lt;/span&gt;</a:t>
            </a:r>
          </a:p>
          <a:p>
            <a:r>
              <a:rPr lang="en-US" altLang="ko-KR" sz="1400" dirty="0"/>
              <a:t>  inside a paragraph.&lt;/p&gt;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7F8831-7EE8-481B-B600-1B1E7A11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636343"/>
            <a:ext cx="4781550" cy="2105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6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  <a:p>
            <a:pPr lvl="1"/>
            <a:r>
              <a:rPr lang="en-US" dirty="0"/>
              <a:t>Create the following web page using &lt;div&gt; tag and style attribute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84FA7D-04FA-4621-9501-C941EF84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24944"/>
            <a:ext cx="4295775" cy="2095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82EB3E-6F79-477A-9245-A3C0A630678E}"/>
              </a:ext>
            </a:extLst>
          </p:cNvPr>
          <p:cNvSpPr/>
          <p:nvPr/>
        </p:nvSpPr>
        <p:spPr>
          <a:xfrm>
            <a:off x="6084168" y="3603362"/>
            <a:ext cx="16882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1. 3px solid black</a:t>
            </a:r>
          </a:p>
          <a:p>
            <a:endParaRPr lang="en-US" altLang="ko-KR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2. 5px solid blue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40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Multimedia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and video elements</a:t>
            </a:r>
          </a:p>
          <a:p>
            <a:pPr lvl="1"/>
            <a:r>
              <a:rPr lang="en-US" dirty="0"/>
              <a:t>Try the following example</a:t>
            </a: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E9E3E9-9901-47D7-A8C8-73FE3E45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36912"/>
            <a:ext cx="7260399" cy="35206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2FB149-4F66-4545-8C58-F0B2B35435A7}"/>
              </a:ext>
            </a:extLst>
          </p:cNvPr>
          <p:cNvSpPr/>
          <p:nvPr/>
        </p:nvSpPr>
        <p:spPr>
          <a:xfrm>
            <a:off x="5658225" y="2711681"/>
            <a:ext cx="2505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multimedia_elements.html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Multimedia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and video elements</a:t>
            </a:r>
          </a:p>
          <a:p>
            <a:pPr lvl="1"/>
            <a:r>
              <a:rPr lang="en-US" dirty="0"/>
              <a:t>Try the following 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772F5-C5C4-48CF-A4B4-C2F8AD1D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17" y="2348880"/>
            <a:ext cx="3592965" cy="42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Multimedia Elements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514DE-D7FB-4FEC-9072-C998C09E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7" y="2249746"/>
            <a:ext cx="2858664" cy="249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FB1AFA-86A0-4229-8F1E-9CA2FA3C9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955" y="2249745"/>
            <a:ext cx="2858665" cy="2492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CF9A07-41E8-4978-940F-47AB24887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961" y="2249745"/>
            <a:ext cx="2858665" cy="24929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F6F7FD-4A2D-4271-BC49-69BC27DF3F99}"/>
              </a:ext>
            </a:extLst>
          </p:cNvPr>
          <p:cNvSpPr/>
          <p:nvPr/>
        </p:nvSpPr>
        <p:spPr>
          <a:xfrm>
            <a:off x="1406994" y="1941968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auto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1947D-3D9A-476A-8683-406905C1811B}"/>
              </a:ext>
            </a:extLst>
          </p:cNvPr>
          <p:cNvSpPr/>
          <p:nvPr/>
        </p:nvSpPr>
        <p:spPr>
          <a:xfrm>
            <a:off x="4253291" y="194196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metadata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658DD-6AAF-4085-B0F2-10EF094C31C1}"/>
              </a:ext>
            </a:extLst>
          </p:cNvPr>
          <p:cNvSpPr/>
          <p:nvPr/>
        </p:nvSpPr>
        <p:spPr>
          <a:xfrm>
            <a:off x="7177090" y="1941967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none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5B5E90-5F21-4615-8A70-806467D4B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610" y="5075321"/>
            <a:ext cx="7089353" cy="15401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7E0BBA-5876-4EE5-A6FB-B1C52C345706}"/>
              </a:ext>
            </a:extLst>
          </p:cNvPr>
          <p:cNvSpPr/>
          <p:nvPr/>
        </p:nvSpPr>
        <p:spPr>
          <a:xfrm>
            <a:off x="1043608" y="5038311"/>
            <a:ext cx="7139031" cy="1631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8B2414-5C1B-4DCA-A7D7-0D0F9BEB1DFE}"/>
              </a:ext>
            </a:extLst>
          </p:cNvPr>
          <p:cNvSpPr/>
          <p:nvPr/>
        </p:nvSpPr>
        <p:spPr>
          <a:xfrm>
            <a:off x="5604541" y="4730534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multimedia_elements(2).html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5843AD-C236-4E7F-950B-70AE78AC7AB0}"/>
              </a:ext>
            </a:extLst>
          </p:cNvPr>
          <p:cNvSpPr/>
          <p:nvPr/>
        </p:nvSpPr>
        <p:spPr>
          <a:xfrm>
            <a:off x="3358969" y="5075321"/>
            <a:ext cx="1098958" cy="239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986CA-9C5B-41A9-9430-A619F833EFB3}"/>
              </a:ext>
            </a:extLst>
          </p:cNvPr>
          <p:cNvSpPr/>
          <p:nvPr/>
        </p:nvSpPr>
        <p:spPr>
          <a:xfrm>
            <a:off x="3358968" y="5638608"/>
            <a:ext cx="1409351" cy="239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B08D0E-AF65-44D9-89E6-AC9FEE8C821B}"/>
              </a:ext>
            </a:extLst>
          </p:cNvPr>
          <p:cNvSpPr/>
          <p:nvPr/>
        </p:nvSpPr>
        <p:spPr>
          <a:xfrm>
            <a:off x="3340230" y="6201895"/>
            <a:ext cx="1117698" cy="239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dirty="0"/>
              <a:t>Try each of preload by yourself</a:t>
            </a:r>
          </a:p>
        </p:txBody>
      </p:sp>
    </p:spTree>
    <p:extLst>
      <p:ext uri="{BB962C8B-B14F-4D97-AF65-F5344CB8AC3E}">
        <p14:creationId xmlns:p14="http://schemas.microsoft.com/office/powerpoint/2010/main" val="31599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9D77FD5-35A9-464D-8B68-96E41F44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631475"/>
            <a:ext cx="3762920" cy="3110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element</a:t>
            </a:r>
          </a:p>
          <a:p>
            <a:pPr lvl="1"/>
            <a:r>
              <a:rPr lang="en-US" altLang="ko-KR" dirty="0"/>
              <a:t>Poster : An image to be shown while the video is downloading, or until the user hits the play button.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691497"/>
            <a:ext cx="531269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A5E8E-44B0-4B29-9EE9-50AE52A4061E}"/>
              </a:ext>
            </a:extLst>
          </p:cNvPr>
          <p:cNvSpPr/>
          <p:nvPr/>
        </p:nvSpPr>
        <p:spPr>
          <a:xfrm>
            <a:off x="5148064" y="4581128"/>
            <a:ext cx="3096344" cy="200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2C5C32-CBF9-44F7-8532-142D63790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93" y="2749676"/>
            <a:ext cx="5257800" cy="571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95E22B0-0306-49F2-8442-DCA5468AB18B}"/>
              </a:ext>
            </a:extLst>
          </p:cNvPr>
          <p:cNvSpPr/>
          <p:nvPr/>
        </p:nvSpPr>
        <p:spPr>
          <a:xfrm>
            <a:off x="1691681" y="3010908"/>
            <a:ext cx="2376264" cy="31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Multimedia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  <a:p>
            <a:pPr lvl="1"/>
            <a:r>
              <a:rPr lang="en-US" dirty="0"/>
              <a:t>Create the following web pages using audio and video tags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160E4-75C8-4EE3-B0FC-B0AB89CEF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333253"/>
            <a:ext cx="3523337" cy="4192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6176" y="2333253"/>
            <a:ext cx="226664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Include </a:t>
            </a:r>
            <a:r>
              <a:rPr lang="en-US" dirty="0" err="1"/>
              <a:t>autoplay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Include loop</a:t>
            </a:r>
          </a:p>
          <a:p>
            <a:pPr marL="342900" indent="-342900">
              <a:buAutoNum type="arabicPeriod"/>
            </a:pPr>
            <a:r>
              <a:rPr lang="en-US" dirty="0"/>
              <a:t>Include controls</a:t>
            </a:r>
          </a:p>
          <a:p>
            <a:pPr marL="342900" indent="-342900">
              <a:buAutoNum type="arabicPeriod"/>
            </a:pPr>
            <a:r>
              <a:rPr lang="en-US" dirty="0"/>
              <a:t>Run on 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5098" y="4709517"/>
            <a:ext cx="22011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Include muted</a:t>
            </a:r>
          </a:p>
          <a:p>
            <a:pPr marL="342900" indent="-342900">
              <a:buAutoNum type="arabicPeriod"/>
            </a:pPr>
            <a:r>
              <a:rPr lang="en-US" dirty="0"/>
              <a:t>Preload: none</a:t>
            </a:r>
          </a:p>
          <a:p>
            <a:pPr marL="342900" indent="-342900">
              <a:buAutoNum type="arabicPeriod"/>
            </a:pPr>
            <a:r>
              <a:rPr lang="en-US" dirty="0"/>
              <a:t>Include controls</a:t>
            </a:r>
          </a:p>
          <a:p>
            <a:pPr marL="342900" indent="-342900">
              <a:buAutoNum type="arabicPeriod"/>
            </a:pPr>
            <a:r>
              <a:rPr lang="en-US" dirty="0"/>
              <a:t>Include width </a:t>
            </a:r>
          </a:p>
          <a:p>
            <a:r>
              <a:rPr lang="en-US" dirty="0"/>
              <a:t>and height</a:t>
            </a:r>
          </a:p>
          <a:p>
            <a:r>
              <a:rPr lang="en-US" dirty="0"/>
              <a:t>5.  Run on Chrome</a:t>
            </a:r>
          </a:p>
        </p:txBody>
      </p:sp>
    </p:spTree>
    <p:extLst>
      <p:ext uri="{BB962C8B-B14F-4D97-AF65-F5344CB8AC3E}">
        <p14:creationId xmlns:p14="http://schemas.microsoft.com/office/powerpoint/2010/main" val="1256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Form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Attributes of input element</a:t>
            </a:r>
          </a:p>
          <a:p>
            <a:pPr lvl="1"/>
            <a:r>
              <a:rPr lang="en-US" altLang="ko-KR" dirty="0" smtClean="0"/>
              <a:t>autofocus </a:t>
            </a:r>
            <a:r>
              <a:rPr lang="en-US" altLang="ko-KR" dirty="0"/>
              <a:t>- when the page is loaded, focuses </a:t>
            </a:r>
            <a:r>
              <a:rPr lang="en-US" altLang="ko-KR" dirty="0" smtClean="0"/>
              <a:t>automatically</a:t>
            </a:r>
            <a:endParaRPr lang="en-US" altLang="ko-KR" dirty="0"/>
          </a:p>
          <a:p>
            <a:pPr lvl="1"/>
            <a:r>
              <a:rPr lang="en-US" altLang="ko-KR" dirty="0"/>
              <a:t>placeholder – input hint is </a:t>
            </a:r>
            <a:r>
              <a:rPr lang="en-US" altLang="ko-KR" dirty="0" smtClean="0"/>
              <a:t>shadowed</a:t>
            </a:r>
            <a:endParaRPr lang="en-US" altLang="ko-KR" dirty="0"/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 - a read-only field</a:t>
            </a:r>
          </a:p>
          <a:p>
            <a:pPr lvl="1"/>
            <a:r>
              <a:rPr lang="en-US" altLang="ko-KR" dirty="0"/>
              <a:t>required - indicates that the input form should be </a:t>
            </a:r>
            <a:r>
              <a:rPr lang="en-US" altLang="ko-KR" dirty="0" smtClean="0"/>
              <a:t>filled out </a:t>
            </a:r>
            <a:r>
              <a:rPr lang="en-US" altLang="ko-KR" dirty="0"/>
              <a:t>before </a:t>
            </a:r>
            <a:r>
              <a:rPr lang="en-US" altLang="ko-KR" dirty="0" smtClean="0"/>
              <a:t>submission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45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196752"/>
            <a:ext cx="3610744" cy="53285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cs typeface="Tahoma" panose="020B0604030504040204" pitchFamily="34" charset="0"/>
              </a:rPr>
              <a:t>Part 3. </a:t>
            </a:r>
          </a:p>
          <a:p>
            <a:pPr lvl="1"/>
            <a:r>
              <a:rPr lang="en-US" altLang="ko-KR" dirty="0"/>
              <a:t>HTML Form Elements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cs typeface="Tahoma" panose="020B0604030504040204" pitchFamily="34" charset="0"/>
              </a:rPr>
              <a:t>Part 4. </a:t>
            </a:r>
          </a:p>
          <a:p>
            <a:pPr lvl="1"/>
            <a:r>
              <a:rPr lang="en-US" altLang="ko-KR" dirty="0"/>
              <a:t>Practice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HTML Blocks</a:t>
            </a:r>
          </a:p>
          <a:p>
            <a:pPr>
              <a:lnSpc>
                <a:spcPct val="200000"/>
              </a:lnSpc>
            </a:pPr>
            <a:endParaRPr lang="en-US" altLang="ko-KR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Part 2.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Multimedia Elements</a:t>
            </a: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Form Elements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22EC2-484E-452A-A6F4-577A6938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7448"/>
            <a:ext cx="4781550" cy="4267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77FB0E-09C6-4CB1-8631-E04049DCA7EC}"/>
              </a:ext>
            </a:extLst>
          </p:cNvPr>
          <p:cNvSpPr/>
          <p:nvPr/>
        </p:nvSpPr>
        <p:spPr>
          <a:xfrm>
            <a:off x="457200" y="2492896"/>
            <a:ext cx="209857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0A3BA-89EC-469D-81E3-C661F634F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412776"/>
            <a:ext cx="5740502" cy="533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D42777-9008-4318-96F6-0C6A370A3A11}"/>
              </a:ext>
            </a:extLst>
          </p:cNvPr>
          <p:cNvCxnSpPr/>
          <p:nvPr/>
        </p:nvCxnSpPr>
        <p:spPr>
          <a:xfrm>
            <a:off x="5415586" y="2060848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9A9EDD-2D1D-476A-82AE-F1C84A55FD7A}"/>
              </a:ext>
            </a:extLst>
          </p:cNvPr>
          <p:cNvCxnSpPr>
            <a:cxnSpLocks/>
          </p:cNvCxnSpPr>
          <p:nvPr/>
        </p:nvCxnSpPr>
        <p:spPr>
          <a:xfrm>
            <a:off x="5724128" y="2492896"/>
            <a:ext cx="27157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2970" y="3875226"/>
            <a:ext cx="22838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Try other attributes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by yourself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Form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r>
              <a:rPr lang="en-US" altLang="ko-KR" dirty="0" smtClean="0"/>
              <a:t>3</a:t>
            </a:r>
          </a:p>
          <a:p>
            <a:pPr lvl="1"/>
            <a:r>
              <a:rPr lang="en-US" altLang="ko-KR" dirty="0" smtClean="0"/>
              <a:t>Create the following page using HTML form elements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CFC7-4423-4535-B7BA-843E4790277A}"/>
              </a:ext>
            </a:extLst>
          </p:cNvPr>
          <p:cNvSpPr txBox="1"/>
          <p:nvPr/>
        </p:nvSpPr>
        <p:spPr>
          <a:xfrm>
            <a:off x="5745475" y="2983885"/>
            <a:ext cx="290964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1. Name, Student </a:t>
            </a:r>
          </a:p>
          <a:p>
            <a:r>
              <a:rPr lang="en-US" dirty="0"/>
              <a:t>  -&gt; 2px, solid, black</a:t>
            </a:r>
          </a:p>
          <a:p>
            <a:r>
              <a:rPr lang="en-US" dirty="0"/>
              <a:t>2. Phone</a:t>
            </a:r>
          </a:p>
          <a:p>
            <a:r>
              <a:rPr lang="en-US" dirty="0"/>
              <a:t>  -&gt; required, placeholder</a:t>
            </a:r>
          </a:p>
          <a:p>
            <a:r>
              <a:rPr lang="en-US" dirty="0"/>
              <a:t>3. Birthdate</a:t>
            </a:r>
          </a:p>
          <a:p>
            <a:r>
              <a:rPr lang="en-US" dirty="0"/>
              <a:t>  -&gt; autofocus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BB2469-D653-4058-8F4E-05ECCD80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7" y="2420888"/>
            <a:ext cx="47815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Lecture 4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the difference between block and inline elements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/>
              <a:t>the following tags to the personal website you created in Lecture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iv</a:t>
            </a:r>
            <a:endParaRPr lang="en-US" dirty="0" smtClean="0"/>
          </a:p>
          <a:p>
            <a:pPr lvl="1"/>
            <a:r>
              <a:rPr lang="en-US" dirty="0" err="1" smtClean="0"/>
              <a:t>Youtube</a:t>
            </a:r>
            <a:r>
              <a:rPr lang="en-US" dirty="0" smtClean="0"/>
              <a:t> video</a:t>
            </a:r>
          </a:p>
          <a:p>
            <a:pPr lvl="1"/>
            <a:r>
              <a:rPr lang="en-US" dirty="0" smtClean="0"/>
              <a:t>At least 5 HTML form elements</a:t>
            </a:r>
          </a:p>
          <a:p>
            <a:pPr lvl="1"/>
            <a:r>
              <a:rPr lang="en-US" dirty="0" smtClean="0"/>
              <a:t>At least 3 attributes of input elements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smtClean="0"/>
              <a:t>ZIP folder that includes all necessary source code files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Deadline: March 25, 2022 12:59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8647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HTML element has a default display value depending on what type of element it is.</a:t>
            </a:r>
          </a:p>
          <a:p>
            <a:endParaRPr lang="en-US" altLang="ko-KR" dirty="0"/>
          </a:p>
          <a:p>
            <a:r>
              <a:rPr lang="en-US" altLang="ko-KR" dirty="0"/>
              <a:t>The two display values are: block and inline.</a:t>
            </a:r>
          </a:p>
          <a:p>
            <a:endParaRPr lang="en-US" altLang="ko-KR" dirty="0"/>
          </a:p>
          <a:p>
            <a:r>
              <a:rPr lang="en-US" altLang="ko-KR" dirty="0"/>
              <a:t>Block elements</a:t>
            </a:r>
          </a:p>
          <a:p>
            <a:pPr lvl="1"/>
            <a:r>
              <a:rPr lang="en-US" altLang="ko-KR" dirty="0"/>
              <a:t>&lt;h1&gt; ~ &lt;h6&gt;, &lt;p&gt;, &lt;</a:t>
            </a:r>
            <a:r>
              <a:rPr lang="en-US" altLang="ko-KR" dirty="0" err="1"/>
              <a:t>hr</a:t>
            </a:r>
            <a:r>
              <a:rPr lang="en-US" altLang="ko-KR" dirty="0"/>
              <a:t>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</a:t>
            </a:r>
            <a:r>
              <a:rPr lang="en-US" altLang="ko-KR" dirty="0" err="1"/>
              <a:t>ol</a:t>
            </a:r>
            <a:r>
              <a:rPr lang="en-US" altLang="ko-KR" dirty="0"/>
              <a:t>&gt;, &lt;li&gt;, &lt;table&gt;, &lt;div&gt;</a:t>
            </a:r>
          </a:p>
          <a:p>
            <a:endParaRPr lang="en-US" altLang="ko-KR" dirty="0"/>
          </a:p>
          <a:p>
            <a:r>
              <a:rPr lang="en-US" altLang="ko-KR" dirty="0"/>
              <a:t>Inline elements</a:t>
            </a:r>
          </a:p>
          <a:p>
            <a:pPr lvl="1"/>
            <a:r>
              <a:rPr lang="en-US" altLang="ko-KR" dirty="0"/>
              <a:t>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&lt;b&gt;, &lt;strong&gt;, &lt;</a:t>
            </a:r>
            <a:r>
              <a:rPr lang="en-US" altLang="ko-KR" dirty="0" err="1"/>
              <a:t>i</a:t>
            </a:r>
            <a:r>
              <a:rPr lang="en-US" altLang="ko-KR" dirty="0"/>
              <a:t>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&lt;sub&gt;, &lt;sup&gt;, &lt;span&gt;, &lt;label&gt;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3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Block-level Elements</a:t>
            </a:r>
          </a:p>
          <a:p>
            <a:pPr lvl="1"/>
            <a:r>
              <a:rPr lang="en-US" altLang="ko-KR" dirty="0"/>
              <a:t>A block-level element always starts on a new line and takes up the full width available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924944"/>
            <a:ext cx="36004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… 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&lt;h2&gt;Block elements&lt;/h2&gt;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&lt;p&gt; A block-level element always starts          </a:t>
            </a:r>
          </a:p>
          <a:p>
            <a:r>
              <a:rPr lang="en-US" altLang="ko-KR" sz="1400" dirty="0"/>
              <a:t>        on a new line and takes up the full </a:t>
            </a:r>
          </a:p>
          <a:p>
            <a:r>
              <a:rPr lang="en-US" altLang="ko-KR" sz="1400" dirty="0"/>
              <a:t>        width available.&lt;/p&gt;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&lt;div style="border: 1px solid black"&gt;</a:t>
            </a:r>
          </a:p>
          <a:p>
            <a:r>
              <a:rPr lang="en-US" altLang="ko-KR" sz="1400" dirty="0"/>
              <a:t>       Hello World&lt;/div&gt;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99" y="2900560"/>
            <a:ext cx="3593101" cy="297671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64797" y="4208895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</a:p>
          <a:p>
            <a:pPr lvl="1"/>
            <a:r>
              <a:rPr lang="en-US" altLang="ko-KR" dirty="0"/>
              <a:t>Stands for</a:t>
            </a:r>
            <a:r>
              <a:rPr lang="ko-KR" altLang="en-US" dirty="0"/>
              <a:t> “</a:t>
            </a:r>
            <a:r>
              <a:rPr lang="en-US" altLang="ko-KR" dirty="0"/>
              <a:t>divide“ and is used for divide the page into logical sections</a:t>
            </a:r>
          </a:p>
          <a:p>
            <a:pPr lvl="2"/>
            <a:r>
              <a:rPr lang="en-US" altLang="ko-KR" dirty="0"/>
              <a:t>Tip: Very often used together with CSS, to layout a web page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4" descr="Image result for div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63" y="2762689"/>
            <a:ext cx="5016874" cy="376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9069</TotalTime>
  <Words>2405</Words>
  <Application>Microsoft Office PowerPoint</Application>
  <PresentationFormat>화면 슬라이드 쇼(4:3)</PresentationFormat>
  <Paragraphs>513</Paragraphs>
  <Slides>52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HY견고딕</vt:lpstr>
      <vt:lpstr>굴림</vt:lpstr>
      <vt:lpstr>돋움체</vt:lpstr>
      <vt:lpstr>맑은 고딕</vt:lpstr>
      <vt:lpstr>Arial</vt:lpstr>
      <vt:lpstr>Century Schoolbook</vt:lpstr>
      <vt:lpstr>Symbol</vt:lpstr>
      <vt:lpstr>Tahoma</vt:lpstr>
      <vt:lpstr>Wingdings</vt:lpstr>
      <vt:lpstr>Office 테마</vt:lpstr>
      <vt:lpstr>Lecture 4: HTML Multimedia, Block and Form</vt:lpstr>
      <vt:lpstr>In the last lecture</vt:lpstr>
      <vt:lpstr>In the last lecture</vt:lpstr>
      <vt:lpstr>In the last lecture</vt:lpstr>
      <vt:lpstr>Table of Contents</vt:lpstr>
      <vt:lpstr>HTML Blocks</vt:lpstr>
      <vt:lpstr>HTML Blocks</vt:lpstr>
      <vt:lpstr>HTML Blocks</vt:lpstr>
      <vt:lpstr>HTML Blocks</vt:lpstr>
      <vt:lpstr>HTML Blocks</vt:lpstr>
      <vt:lpstr>HTML Blocks</vt:lpstr>
      <vt:lpstr>HTML Blocks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FORM elements</vt:lpstr>
      <vt:lpstr>HTML Form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Summary and Discussions</vt:lpstr>
      <vt:lpstr>Practice</vt:lpstr>
      <vt:lpstr>HTML Blocks</vt:lpstr>
      <vt:lpstr>HTML Blocks</vt:lpstr>
      <vt:lpstr>HTML Blocks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Form Elements</vt:lpstr>
      <vt:lpstr>HTML Form Elements</vt:lpstr>
      <vt:lpstr>HTML Form Elements</vt:lpstr>
      <vt:lpstr>Homework for Lecture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Windows 사용자</cp:lastModifiedBy>
  <cp:revision>694</cp:revision>
  <cp:lastPrinted>2013-12-26T08:44:45Z</cp:lastPrinted>
  <dcterms:created xsi:type="dcterms:W3CDTF">2013-02-05T02:36:43Z</dcterms:created>
  <dcterms:modified xsi:type="dcterms:W3CDTF">2022-03-20T22:56:25Z</dcterms:modified>
</cp:coreProperties>
</file>