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613" r:id="rId3"/>
    <p:sldId id="614" r:id="rId4"/>
    <p:sldId id="615" r:id="rId5"/>
    <p:sldId id="289" r:id="rId6"/>
    <p:sldId id="415" r:id="rId7"/>
    <p:sldId id="616" r:id="rId8"/>
    <p:sldId id="617" r:id="rId9"/>
    <p:sldId id="618" r:id="rId10"/>
    <p:sldId id="621" r:id="rId11"/>
    <p:sldId id="619" r:id="rId12"/>
    <p:sldId id="620" r:id="rId13"/>
    <p:sldId id="622" r:id="rId14"/>
    <p:sldId id="624" r:id="rId15"/>
    <p:sldId id="625" r:id="rId16"/>
    <p:sldId id="626" r:id="rId17"/>
    <p:sldId id="628" r:id="rId18"/>
    <p:sldId id="629" r:id="rId19"/>
    <p:sldId id="627" r:id="rId20"/>
    <p:sldId id="656" r:id="rId21"/>
    <p:sldId id="659" r:id="rId22"/>
    <p:sldId id="657" r:id="rId23"/>
    <p:sldId id="658" r:id="rId24"/>
    <p:sldId id="661" r:id="rId25"/>
    <p:sldId id="660" r:id="rId26"/>
    <p:sldId id="662" r:id="rId27"/>
    <p:sldId id="631" r:id="rId28"/>
    <p:sldId id="633" r:id="rId29"/>
    <p:sldId id="634" r:id="rId30"/>
    <p:sldId id="635" r:id="rId31"/>
    <p:sldId id="636" r:id="rId32"/>
    <p:sldId id="637" r:id="rId33"/>
    <p:sldId id="638" r:id="rId34"/>
    <p:sldId id="655" r:id="rId35"/>
    <p:sldId id="640" r:id="rId36"/>
    <p:sldId id="641" r:id="rId37"/>
    <p:sldId id="643" r:id="rId38"/>
    <p:sldId id="644" r:id="rId39"/>
    <p:sldId id="646" r:id="rId40"/>
    <p:sldId id="647" r:id="rId41"/>
    <p:sldId id="649" r:id="rId42"/>
    <p:sldId id="650" r:id="rId43"/>
    <p:sldId id="648" r:id="rId44"/>
    <p:sldId id="651" r:id="rId45"/>
    <p:sldId id="654" r:id="rId46"/>
    <p:sldId id="652" r:id="rId47"/>
    <p:sldId id="612" r:id="rId4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7752" autoAdjust="0"/>
  </p:normalViewPr>
  <p:slideViewPr>
    <p:cSldViewPr>
      <p:cViewPr varScale="1">
        <p:scale>
          <a:sx n="61" d="100"/>
          <a:sy n="61" d="100"/>
        </p:scale>
        <p:origin x="48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4:19:1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24575,'2847'0'0,"-2826"1"0,0 1 0,0 1 0,0 1 0,0 1 0,0 1 0,20 9 0,-22-10 0,-1 0 0,1-1 0,1-1 0,27 1 0,81-6 0,-60 0 0,-56 2 0,0 0 0,1-1 0,-1 0 0,0-1 0,0-1 0,0 0 0,0 0 0,12-6 0,26-10-1365,-29 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4:19:1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24575,'7'-3'0,"0"0"0,1 1 0,-1 0 0,1 0 0,0 1 0,-1 0 0,13 0 0,-4 0 0,679-12 0,-468 15 0,3443-1-1365,-3631-1-5461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4:26:0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4:30:0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3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6: CSS Box Model and Layout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Box Model </a:t>
            </a:r>
          </a:p>
          <a:p>
            <a:pPr lvl="1"/>
            <a:r>
              <a:rPr lang="en-US" altLang="ko-KR" dirty="0"/>
              <a:t>How to specify all sides of box model: top, right, left and bottom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2276872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dir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ltr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 media="screen"&gt;</a:t>
            </a:r>
          </a:p>
          <a:p>
            <a:r>
              <a:rPr lang="en-US" altLang="ko-KR" sz="1400" dirty="0"/>
              <a:t>      div {</a:t>
            </a:r>
          </a:p>
          <a:p>
            <a:r>
              <a:rPr lang="en-US" altLang="ko-KR" sz="1400" dirty="0"/>
              <a:t>        background-color: </a:t>
            </a:r>
            <a:r>
              <a:rPr lang="en-US" altLang="ko-KR" sz="1400" dirty="0" err="1"/>
              <a:t>lightgrey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5px solid green;</a:t>
            </a:r>
          </a:p>
          <a:p>
            <a:r>
              <a:rPr lang="en-US" altLang="ko-KR" sz="1400" dirty="0"/>
              <a:t>        padding: 10px;</a:t>
            </a:r>
          </a:p>
          <a:p>
            <a:r>
              <a:rPr lang="en-US" altLang="ko-KR" sz="1400" dirty="0"/>
              <a:t>        margin-top: 50px;</a:t>
            </a:r>
          </a:p>
          <a:p>
            <a:r>
              <a:rPr lang="en-US" altLang="ko-KR" sz="1400" dirty="0"/>
              <a:t>        margin-left: 20px;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&lt;div&gt;This is a example of box model&lt;/div&gt;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47060" y="422806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27" y="2204864"/>
            <a:ext cx="3376373" cy="30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55576" y="4228064"/>
            <a:ext cx="2808312" cy="49708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66" y="5462568"/>
            <a:ext cx="3869834" cy="93304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29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Width and Height of an Element</a:t>
            </a:r>
          </a:p>
          <a:p>
            <a:pPr lvl="1"/>
            <a:r>
              <a:rPr lang="en-US" altLang="ko-KR" dirty="0"/>
              <a:t>Set the width and height of an element correctly in all browsers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671" y="2348880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 media="screen"&gt;</a:t>
            </a:r>
          </a:p>
          <a:p>
            <a:r>
              <a:rPr lang="en-US" altLang="ko-KR" sz="1400" dirty="0"/>
              <a:t>      div {</a:t>
            </a:r>
          </a:p>
          <a:p>
            <a:r>
              <a:rPr lang="en-US" altLang="ko-KR" sz="1400" dirty="0"/>
              <a:t>        width: 200px;</a:t>
            </a:r>
          </a:p>
          <a:p>
            <a:r>
              <a:rPr lang="en-US" altLang="ko-KR" sz="1400" dirty="0"/>
              <a:t>        background-color: </a:t>
            </a:r>
            <a:r>
              <a:rPr lang="en-US" altLang="ko-KR" sz="1400" dirty="0" err="1"/>
              <a:t>lightgrey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5px solid green;</a:t>
            </a:r>
          </a:p>
          <a:p>
            <a:r>
              <a:rPr lang="en-US" altLang="ko-KR" sz="1400" dirty="0"/>
              <a:t>        padding: 10px;</a:t>
            </a:r>
          </a:p>
          <a:p>
            <a:r>
              <a:rPr lang="en-US" altLang="ko-KR" sz="1400" dirty="0"/>
              <a:t>        margin: 20px;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&lt;div&gt;This is a example of box model&lt;/div&gt;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30007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5" y="2204864"/>
            <a:ext cx="3384545" cy="30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7584" y="3645024"/>
            <a:ext cx="2808312" cy="2880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9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Width and</a:t>
            </a:r>
            <a:r>
              <a:rPr lang="ko-KR" altLang="en-US" dirty="0"/>
              <a:t> </a:t>
            </a:r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of an Element</a:t>
            </a:r>
          </a:p>
          <a:p>
            <a:pPr lvl="1"/>
            <a:r>
              <a:rPr lang="en-US" altLang="ko-KR" dirty="0"/>
              <a:t>How to calculate box size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564904"/>
            <a:ext cx="6115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0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Display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9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Block element </a:t>
            </a:r>
          </a:p>
          <a:p>
            <a:pPr lvl="1"/>
            <a:r>
              <a:rPr lang="en-US" dirty="0"/>
              <a:t>Takes up a whole line of the screen.</a:t>
            </a:r>
          </a:p>
          <a:p>
            <a:pPr lvl="0"/>
            <a:r>
              <a:rPr lang="en-US" dirty="0"/>
              <a:t>Inline elements</a:t>
            </a:r>
          </a:p>
          <a:p>
            <a:pPr lvl="1"/>
            <a:r>
              <a:rPr lang="en-US" dirty="0"/>
              <a:t>Placed one after the other in a row. It takes up only as much width as needed in the current line.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61048"/>
            <a:ext cx="5867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64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block and inline element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1877848"/>
            <a:ext cx="3747387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&lt;style&gt;</a:t>
            </a:r>
          </a:p>
          <a:p>
            <a:r>
              <a:rPr lang="en-US" altLang="ko-KR" sz="1400" dirty="0"/>
              <a:t>     h1, p,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, li, a,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{border: 1px solid red;}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="www.google.com"&gt;Visit Google&lt;/a&gt;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="home.png" width="50" height="50"&gt;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382904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57" y="1772816"/>
            <a:ext cx="34415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Set/override display property in CSS</a:t>
            </a:r>
          </a:p>
          <a:p>
            <a:pPr lvl="1"/>
            <a:r>
              <a:rPr lang="en-US" altLang="ko-KR" dirty="0"/>
              <a:t>Make it block element</a:t>
            </a:r>
          </a:p>
          <a:p>
            <a:pPr lvl="2"/>
            <a:r>
              <a:rPr lang="en-US" altLang="ko-KR" dirty="0"/>
              <a:t>display: block;</a:t>
            </a:r>
          </a:p>
          <a:p>
            <a:pPr lvl="1"/>
            <a:r>
              <a:rPr lang="en-US" altLang="ko-KR" dirty="0"/>
              <a:t>Make it inline element</a:t>
            </a:r>
          </a:p>
          <a:p>
            <a:pPr lvl="2"/>
            <a:r>
              <a:rPr lang="en-US" altLang="ko-KR" dirty="0"/>
              <a:t>display: inline;</a:t>
            </a:r>
          </a:p>
          <a:p>
            <a:pPr lvl="1"/>
            <a:r>
              <a:rPr lang="en-US" altLang="ko-KR" dirty="0"/>
              <a:t>Remove element</a:t>
            </a:r>
          </a:p>
          <a:p>
            <a:pPr lvl="2"/>
            <a:r>
              <a:rPr lang="en-US" altLang="ko-KR" dirty="0"/>
              <a:t>display: none;</a:t>
            </a:r>
          </a:p>
          <a:p>
            <a:pPr lvl="1"/>
            <a:r>
              <a:rPr lang="en-US" altLang="ko-KR" dirty="0"/>
              <a:t>Hide element</a:t>
            </a:r>
          </a:p>
          <a:p>
            <a:pPr lvl="2"/>
            <a:r>
              <a:rPr lang="en-US" altLang="ko-KR" dirty="0"/>
              <a:t>visibility: hidden;</a:t>
            </a:r>
          </a:p>
          <a:p>
            <a:pPr lvl="1"/>
            <a:r>
              <a:rPr lang="en-US" altLang="ko-KR" dirty="0"/>
              <a:t>Make it inline element with OPTIONS</a:t>
            </a:r>
          </a:p>
          <a:p>
            <a:pPr lvl="2"/>
            <a:r>
              <a:rPr lang="en-US" altLang="ko-KR" dirty="0"/>
              <a:t>display: inline-block;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AA35438-5CFA-4A2F-9660-9383480657DF}"/>
                  </a:ext>
                </a:extLst>
              </p14:cNvPr>
              <p14:cNvContentPartPr/>
              <p14:nvPr/>
            </p14:nvContentPartPr>
            <p14:xfrm>
              <a:off x="998052" y="1688841"/>
              <a:ext cx="1269000" cy="205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AA35438-5CFA-4A2F-9660-938348065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052" y="1679841"/>
                <a:ext cx="1286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9FE1D46-8ADA-4ED2-B83F-A453DB459FB2}"/>
                  </a:ext>
                </a:extLst>
              </p14:cNvPr>
              <p14:cNvContentPartPr/>
              <p14:nvPr/>
            </p14:nvContentPartPr>
            <p14:xfrm>
              <a:off x="3554772" y="5382801"/>
              <a:ext cx="1699200" cy="10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9FE1D46-8ADA-4ED2-B83F-A453DB459F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6132" y="5373801"/>
                <a:ext cx="171684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31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display: block</a:t>
            </a:r>
          </a:p>
          <a:p>
            <a:pPr lvl="1"/>
            <a:r>
              <a:rPr lang="en-US" altLang="ko-KR" dirty="0"/>
              <a:t>Make it block element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339002"/>
            <a:ext cx="374738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&lt;style&gt;</a:t>
            </a:r>
          </a:p>
          <a:p>
            <a:r>
              <a:rPr lang="en-US" altLang="ko-KR" sz="1400" dirty="0"/>
              <a:t>      a{</a:t>
            </a:r>
          </a:p>
          <a:p>
            <a:r>
              <a:rPr lang="en-US" altLang="ko-KR" sz="1400" dirty="0"/>
              <a:t>        display: block;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="www.google.com"&gt;Visit Google&lt;/a&gt;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="home.png" width="50" height="50"&gt;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29019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629566" y="3212976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19" y="2276872"/>
            <a:ext cx="3400573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display: inline</a:t>
            </a:r>
          </a:p>
          <a:p>
            <a:pPr lvl="1"/>
            <a:r>
              <a:rPr lang="en-US" altLang="ko-KR" dirty="0"/>
              <a:t>Make it inline element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204864"/>
            <a:ext cx="3747387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&lt;style&gt;</a:t>
            </a:r>
          </a:p>
          <a:p>
            <a:r>
              <a:rPr lang="en-US" altLang="ko-KR" sz="1400" dirty="0"/>
              <a:t>      li{</a:t>
            </a:r>
          </a:p>
          <a:p>
            <a:r>
              <a:rPr lang="en-US" altLang="ko-KR" sz="1400" dirty="0"/>
              <a:t>        display: inline;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15605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85" y="2204864"/>
            <a:ext cx="3515315" cy="317823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568" y="3078838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3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display: none</a:t>
            </a:r>
          </a:p>
          <a:p>
            <a:pPr lvl="1"/>
            <a:r>
              <a:rPr lang="en-US" altLang="ko-KR" dirty="0"/>
              <a:t>Remove element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196728"/>
            <a:ext cx="3747387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&lt;style&gt;</a:t>
            </a:r>
          </a:p>
          <a:p>
            <a:r>
              <a:rPr lang="en-US" altLang="ko-KR" sz="1400" dirty="0"/>
              <a:t>      li{</a:t>
            </a:r>
          </a:p>
          <a:p>
            <a:r>
              <a:rPr lang="en-US" altLang="ko-KR" sz="1400" dirty="0"/>
              <a:t>        display: none;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1479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3068960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10" y="2196728"/>
            <a:ext cx="342949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Basics</a:t>
            </a:r>
          </a:p>
          <a:p>
            <a:pPr lvl="1"/>
            <a:r>
              <a:rPr lang="en-US" altLang="ko-KR" dirty="0"/>
              <a:t>CSS(Cascading Style Sheets): defines style of text. </a:t>
            </a:r>
          </a:p>
          <a:p>
            <a:pPr lvl="1"/>
            <a:r>
              <a:rPr lang="en-US" altLang="ko-KR" dirty="0"/>
              <a:t>Advantages</a:t>
            </a:r>
          </a:p>
          <a:p>
            <a:pPr lvl="1"/>
            <a:endParaRPr lang="en-US" altLang="ko-KR" dirty="0"/>
          </a:p>
          <a:p>
            <a:pPr lvl="0"/>
            <a:r>
              <a:rPr lang="en-US" altLang="ko-KR" dirty="0"/>
              <a:t>Types of selections</a:t>
            </a:r>
          </a:p>
          <a:p>
            <a:pPr lvl="1"/>
            <a:r>
              <a:rPr lang="en-US" altLang="ko-KR" dirty="0"/>
              <a:t>type selector</a:t>
            </a:r>
          </a:p>
          <a:p>
            <a:pPr lvl="1"/>
            <a:r>
              <a:rPr lang="en-US" altLang="ko-KR" dirty="0"/>
              <a:t>universal selector</a:t>
            </a:r>
          </a:p>
          <a:p>
            <a:pPr lvl="1"/>
            <a:r>
              <a:rPr lang="en-US" altLang="ko-KR" dirty="0"/>
              <a:t>ID selector</a:t>
            </a:r>
          </a:p>
          <a:p>
            <a:pPr lvl="1"/>
            <a:r>
              <a:rPr lang="en-US" altLang="ko-KR" dirty="0"/>
              <a:t>class selector</a:t>
            </a:r>
          </a:p>
          <a:p>
            <a:pPr lvl="1"/>
            <a:r>
              <a:rPr lang="en-US" altLang="ko-KR" dirty="0"/>
              <a:t>attribute selector</a:t>
            </a:r>
          </a:p>
          <a:p>
            <a:pPr lvl="1"/>
            <a:r>
              <a:rPr lang="en-US" altLang="ko-KR" dirty="0"/>
              <a:t>pseudo-class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669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visibility: hidden</a:t>
            </a:r>
          </a:p>
          <a:p>
            <a:pPr lvl="1"/>
            <a:r>
              <a:rPr lang="en-US" altLang="ko-KR" dirty="0"/>
              <a:t>Hide element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196728"/>
            <a:ext cx="3747387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&lt;style&gt;</a:t>
            </a:r>
          </a:p>
          <a:p>
            <a:r>
              <a:rPr lang="en-US" altLang="ko-KR" sz="1400" dirty="0"/>
              <a:t>      li{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visibility:hidden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1px solid red;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1479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3078656"/>
            <a:ext cx="2808312" cy="129614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310" y="2196728"/>
            <a:ext cx="342949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32" y="4727568"/>
            <a:ext cx="4468738" cy="1731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display: none and visibility: hidden</a:t>
            </a:r>
          </a:p>
          <a:p>
            <a:pPr lvl="1"/>
            <a:r>
              <a:rPr lang="en-US" dirty="0"/>
              <a:t>Hiding an element can be done by setting the display property to none</a:t>
            </a:r>
          </a:p>
          <a:p>
            <a:pPr lvl="2"/>
            <a:r>
              <a:rPr lang="en-US" dirty="0"/>
              <a:t>The page will be displayed as if the element is not there</a:t>
            </a:r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31" y="2657982"/>
            <a:ext cx="4468738" cy="1724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아래쪽 화살표 5"/>
          <p:cNvSpPr/>
          <p:nvPr/>
        </p:nvSpPr>
        <p:spPr>
          <a:xfrm>
            <a:off x="4427984" y="450912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7020272" y="6206560"/>
            <a:ext cx="201622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Element is completely gone</a:t>
            </a:r>
            <a:endParaRPr lang="en-US" sz="1100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2337632" y="5373216"/>
            <a:ext cx="5690752" cy="83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23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display: none and visibility: hidden</a:t>
            </a:r>
          </a:p>
          <a:p>
            <a:pPr lvl="1"/>
            <a:r>
              <a:rPr lang="en-US" dirty="0" err="1"/>
              <a:t>visibility:hidden</a:t>
            </a:r>
            <a:r>
              <a:rPr lang="en-US" dirty="0"/>
              <a:t>; also hides an element</a:t>
            </a:r>
          </a:p>
          <a:p>
            <a:pPr lvl="2"/>
            <a:r>
              <a:rPr lang="en-US" dirty="0"/>
              <a:t>However, the element will still take up the same space as before</a:t>
            </a:r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631" y="2657982"/>
            <a:ext cx="4468738" cy="1724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31" y="4869160"/>
            <a:ext cx="4468738" cy="176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아래쪽 화살표 5"/>
          <p:cNvSpPr/>
          <p:nvPr/>
        </p:nvSpPr>
        <p:spPr>
          <a:xfrm>
            <a:off x="4427984" y="450912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7020272" y="6206560"/>
            <a:ext cx="201622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The element is hidden, but still affect the layout</a:t>
            </a:r>
            <a:endParaRPr lang="en-US" sz="1100" dirty="0"/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4716016" y="5517232"/>
            <a:ext cx="3312368" cy="68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83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display:inline-block</a:t>
            </a:r>
            <a:endParaRPr lang="en-US" dirty="0"/>
          </a:p>
          <a:p>
            <a:pPr lvl="1"/>
            <a:r>
              <a:rPr lang="en-US" dirty="0"/>
              <a:t>Make it inline elements with OPTIONS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Compared to display: inline, display: inline-block allows to set a </a:t>
            </a:r>
            <a:r>
              <a:rPr lang="en-US" b="1" dirty="0">
                <a:solidFill>
                  <a:srgbClr val="FF0000"/>
                </a:solidFill>
              </a:rPr>
              <a:t>width and height</a:t>
            </a:r>
            <a:r>
              <a:rPr lang="en-US" dirty="0"/>
              <a:t> on the element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Also, with display: inline-block, the top and bottom margins/paddings are respected</a:t>
            </a:r>
          </a:p>
          <a:p>
            <a:pPr lvl="2"/>
            <a:r>
              <a:rPr lang="en-US" dirty="0"/>
              <a:t>But with display: inline they are not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7689DCF-821D-451E-8342-DCD3B4DDDE34}"/>
                  </a:ext>
                </a:extLst>
              </p14:cNvPr>
              <p14:cNvContentPartPr/>
              <p14:nvPr/>
            </p14:nvContentPartPr>
            <p14:xfrm>
              <a:off x="6699012" y="3284001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7689DCF-821D-451E-8342-DCD3B4DDD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0372" y="32753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67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display:inline-block</a:t>
            </a:r>
            <a:endParaRPr lang="en-US" dirty="0"/>
          </a:p>
          <a:p>
            <a:pPr lvl="1"/>
            <a:r>
              <a:rPr lang="en-US" dirty="0"/>
              <a:t>Difference between inline-block and inline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339002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&lt;style&gt;</a:t>
            </a:r>
          </a:p>
          <a:p>
            <a:r>
              <a:rPr lang="en-US" altLang="ko-KR" sz="1400" dirty="0" err="1"/>
              <a:t>span.a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inline; 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span.b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inline-block;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&lt;/style&gt;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29019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07" y="2339002"/>
            <a:ext cx="3476593" cy="32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display:inline-block</a:t>
            </a:r>
          </a:p>
          <a:p>
            <a:pPr lvl="1"/>
            <a:r>
              <a:rPr lang="en-US" dirty="0"/>
              <a:t>Compared to display: block, display: inline-block </a:t>
            </a:r>
            <a:r>
              <a:rPr lang="en-US" b="1" dirty="0">
                <a:solidFill>
                  <a:srgbClr val="FF0000"/>
                </a:solidFill>
              </a:rPr>
              <a:t>does not add a line-break</a:t>
            </a:r>
            <a:r>
              <a:rPr lang="en-US" dirty="0"/>
              <a:t> after the element</a:t>
            </a:r>
          </a:p>
          <a:p>
            <a:pPr lvl="2"/>
            <a:r>
              <a:rPr lang="en-US" dirty="0"/>
              <a:t>So the element can sit next to other elements</a:t>
            </a:r>
          </a:p>
        </p:txBody>
      </p:sp>
    </p:spTree>
    <p:extLst>
      <p:ext uri="{BB962C8B-B14F-4D97-AF65-F5344CB8AC3E}">
        <p14:creationId xmlns:p14="http://schemas.microsoft.com/office/powerpoint/2010/main" val="1739591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Display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display:inline-block</a:t>
            </a:r>
            <a:endParaRPr lang="en-US" dirty="0"/>
          </a:p>
          <a:p>
            <a:pPr lvl="1"/>
            <a:r>
              <a:rPr lang="en-US" dirty="0"/>
              <a:t>Difference between inline-block and block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339002"/>
            <a:ext cx="3747387" cy="418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&lt;style&gt;</a:t>
            </a:r>
          </a:p>
          <a:p>
            <a:r>
              <a:rPr lang="en-US" altLang="ko-KR" sz="1400" dirty="0" err="1"/>
              <a:t>span.b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inline-block;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span.c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display: block;</a:t>
            </a:r>
          </a:p>
          <a:p>
            <a:r>
              <a:rPr lang="en-US" altLang="ko-KR" sz="1400" dirty="0"/>
              <a:t>  width: 100px;</a:t>
            </a:r>
          </a:p>
          <a:p>
            <a:r>
              <a:rPr lang="en-US" altLang="ko-KR" sz="1400" dirty="0"/>
              <a:t>  height: 100px;</a:t>
            </a:r>
          </a:p>
          <a:p>
            <a:r>
              <a:rPr lang="en-US" altLang="ko-KR" sz="1400" dirty="0"/>
              <a:t>  padding: 5px;</a:t>
            </a:r>
          </a:p>
          <a:p>
            <a:r>
              <a:rPr lang="en-US" altLang="ko-KR" sz="1400" dirty="0"/>
              <a:t>  border: 1px solid blue;    </a:t>
            </a:r>
          </a:p>
          <a:p>
            <a:r>
              <a:rPr lang="en-US" altLang="ko-KR" sz="1400" dirty="0"/>
              <a:t>  background-color: yellow; 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&lt;/style&gt;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29019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59" y="2241048"/>
            <a:ext cx="34274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3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500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Decided by property top, bottom, left, right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976438"/>
            <a:ext cx="65436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14E5BE-5D97-40B1-A608-7385201613DB}"/>
              </a:ext>
            </a:extLst>
          </p:cNvPr>
          <p:cNvSpPr/>
          <p:nvPr/>
        </p:nvSpPr>
        <p:spPr bwMode="auto">
          <a:xfrm>
            <a:off x="4386290" y="3597990"/>
            <a:ext cx="1091381" cy="51619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AE6BF-2B50-4755-9018-4743B15F3FE2}"/>
              </a:ext>
            </a:extLst>
          </p:cNvPr>
          <p:cNvSpPr/>
          <p:nvPr/>
        </p:nvSpPr>
        <p:spPr bwMode="auto">
          <a:xfrm>
            <a:off x="6430297" y="1976439"/>
            <a:ext cx="1312606" cy="3685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81633" y="5642174"/>
            <a:ext cx="502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b="1" dirty="0">
                <a:solidFill>
                  <a:srgbClr val="FF0000"/>
                </a:solidFill>
              </a:rPr>
              <a:t>However, these properties will not work unless the position property is set first.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E7E94BE-A950-4D14-BF86-AB9058B1519D}"/>
                  </a:ext>
                </a:extLst>
              </p14:cNvPr>
              <p14:cNvContentPartPr/>
              <p14:nvPr/>
            </p14:nvContentPartPr>
            <p14:xfrm>
              <a:off x="7091052" y="2864241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E7E94BE-A950-4D14-BF86-AB9058B151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2052" y="28556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39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The position property specifies the type of positioning method used for an element</a:t>
            </a:r>
          </a:p>
          <a:p>
            <a:pPr lvl="1"/>
            <a:r>
              <a:rPr lang="en-US" altLang="ko-KR" dirty="0"/>
              <a:t>Static positioning</a:t>
            </a:r>
          </a:p>
          <a:p>
            <a:pPr lvl="2"/>
            <a:r>
              <a:rPr lang="en-US" altLang="ko-KR" dirty="0"/>
              <a:t>Placement along normal flow</a:t>
            </a:r>
          </a:p>
          <a:p>
            <a:pPr lvl="1"/>
            <a:r>
              <a:rPr lang="en-US" altLang="ko-KR" dirty="0"/>
              <a:t>Relative positioning</a:t>
            </a:r>
          </a:p>
          <a:p>
            <a:pPr lvl="2"/>
            <a:r>
              <a:rPr lang="en-US" altLang="ko-KR" dirty="0"/>
              <a:t>The normal position is the reference point.</a:t>
            </a:r>
          </a:p>
          <a:p>
            <a:pPr lvl="1"/>
            <a:r>
              <a:rPr lang="en-US" altLang="ko-KR" dirty="0"/>
              <a:t>Absolute positioning</a:t>
            </a:r>
          </a:p>
          <a:p>
            <a:pPr lvl="2"/>
            <a:r>
              <a:rPr lang="en-US" altLang="ko-KR" dirty="0"/>
              <a:t>The origin of the container is the reference point.</a:t>
            </a:r>
          </a:p>
          <a:p>
            <a:pPr lvl="1"/>
            <a:r>
              <a:rPr lang="en-US" altLang="ko-KR" dirty="0"/>
              <a:t>Fixed positioning</a:t>
            </a:r>
          </a:p>
          <a:p>
            <a:pPr lvl="2"/>
            <a:r>
              <a:rPr lang="en-US" altLang="ko-KR" dirty="0"/>
              <a:t>The origin of the window becomes the reference point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4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/>
              <a:t>There are three ways of inserting CSS code inside of your HTML document</a:t>
            </a:r>
          </a:p>
          <a:p>
            <a:pPr lvl="1"/>
            <a:r>
              <a:rPr lang="en-US" altLang="ko-KR" dirty="0"/>
              <a:t>external style sheet</a:t>
            </a:r>
            <a:endParaRPr lang="ko-KR" altLang="en-US" dirty="0"/>
          </a:p>
          <a:p>
            <a:pPr lvl="1"/>
            <a:r>
              <a:rPr lang="en-US" altLang="ko-KR" dirty="0"/>
              <a:t>internal style sheet</a:t>
            </a:r>
            <a:endParaRPr lang="ko-KR" altLang="en-US" dirty="0"/>
          </a:p>
          <a:p>
            <a:pPr lvl="1"/>
            <a:r>
              <a:rPr lang="en-US" altLang="ko-KR" dirty="0"/>
              <a:t>inline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CSS properties</a:t>
            </a:r>
          </a:p>
          <a:p>
            <a:pPr lvl="1"/>
            <a:r>
              <a:rPr lang="en-US" altLang="ko-KR" dirty="0"/>
              <a:t>Background</a:t>
            </a:r>
          </a:p>
          <a:p>
            <a:pPr lvl="1"/>
            <a:r>
              <a:rPr lang="en-US" altLang="ko-KR" dirty="0"/>
              <a:t>Font</a:t>
            </a:r>
          </a:p>
          <a:p>
            <a:pPr lvl="1"/>
            <a:r>
              <a:rPr lang="en-US" altLang="ko-KR" dirty="0"/>
              <a:t>Text</a:t>
            </a:r>
          </a:p>
          <a:p>
            <a:pPr lvl="1"/>
            <a:r>
              <a:rPr lang="en-US" altLang="ko-KR" dirty="0"/>
              <a:t>Border</a:t>
            </a:r>
          </a:p>
          <a:p>
            <a:pPr lvl="1"/>
            <a:r>
              <a:rPr lang="en-US" altLang="ko-KR" dirty="0"/>
              <a:t>Table</a:t>
            </a:r>
          </a:p>
          <a:p>
            <a:pPr lvl="1"/>
            <a:r>
              <a:rPr lang="en-US" altLang="ko-KR" dirty="0"/>
              <a:t>List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3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positioning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5B3DD-7461-44FA-806F-16E094A2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295775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7C187F-D30A-40C2-B450-1C1EE42A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546656"/>
            <a:ext cx="2903475" cy="493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5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Relative positioning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D3E24-E948-4DEE-A781-99A24612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295775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619E6-6D61-427F-BD9D-290A0CC6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67" y="1259635"/>
            <a:ext cx="2922533" cy="52657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228DE3-B48A-4864-AD66-C1D6E025B3DA}"/>
              </a:ext>
            </a:extLst>
          </p:cNvPr>
          <p:cNvSpPr/>
          <p:nvPr/>
        </p:nvSpPr>
        <p:spPr>
          <a:xfrm>
            <a:off x="6728457" y="35561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4B120-ED95-49CD-BB09-383A3E11192B}"/>
              </a:ext>
            </a:extLst>
          </p:cNvPr>
          <p:cNvSpPr/>
          <p:nvPr/>
        </p:nvSpPr>
        <p:spPr>
          <a:xfrm>
            <a:off x="6728457" y="4799114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83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Absolute positioning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0D17E-8E7D-454C-96CD-299CD9DC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295775" cy="404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3CD4DB-D198-44DF-B991-310294B0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68" y="1254465"/>
            <a:ext cx="2922532" cy="5270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228DE3-B48A-4864-AD66-C1D6E025B3DA}"/>
              </a:ext>
            </a:extLst>
          </p:cNvPr>
          <p:cNvSpPr/>
          <p:nvPr/>
        </p:nvSpPr>
        <p:spPr>
          <a:xfrm>
            <a:off x="6728457" y="35561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4B120-ED95-49CD-BB09-383A3E11192B}"/>
              </a:ext>
            </a:extLst>
          </p:cNvPr>
          <p:cNvSpPr/>
          <p:nvPr/>
        </p:nvSpPr>
        <p:spPr>
          <a:xfrm>
            <a:off x="6728457" y="4799114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7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Fixed positioning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054CE-7105-47DC-888E-5655B2F3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2" y="1892123"/>
            <a:ext cx="4295775" cy="2105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A4354D-6B4B-4DBE-A4DD-B82A8A94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1" y="4434718"/>
            <a:ext cx="4295775" cy="2105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395D94-F916-40D0-8B60-A38ADD21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703" y="1268864"/>
            <a:ext cx="2916097" cy="5270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6F5990-F562-482A-AD37-E2BD860498DF}"/>
              </a:ext>
            </a:extLst>
          </p:cNvPr>
          <p:cNvSpPr/>
          <p:nvPr/>
        </p:nvSpPr>
        <p:spPr>
          <a:xfrm>
            <a:off x="6805107" y="4712845"/>
            <a:ext cx="847288" cy="321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22F03D-6A33-4C71-9B0E-43ED2E4C6816}"/>
              </a:ext>
            </a:extLst>
          </p:cNvPr>
          <p:cNvSpPr/>
          <p:nvPr/>
        </p:nvSpPr>
        <p:spPr>
          <a:xfrm>
            <a:off x="7537598" y="4526679"/>
            <a:ext cx="480709" cy="186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71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a style of flowing other content around one content</a:t>
            </a:r>
          </a:p>
          <a:p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435406" cy="355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16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float property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ABB9C5-8BD2-4D19-B1CF-2768E9F48A16}"/>
              </a:ext>
            </a:extLst>
          </p:cNvPr>
          <p:cNvSpPr/>
          <p:nvPr/>
        </p:nvSpPr>
        <p:spPr>
          <a:xfrm>
            <a:off x="6497177" y="6396012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n-ea"/>
                <a:cs typeface="Lato"/>
                <a:sym typeface="Lato"/>
              </a:rPr>
              <a:t>float : left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F0A38A-1349-4B48-BBD8-A6E105EDDFEC}"/>
              </a:ext>
            </a:extLst>
          </p:cNvPr>
          <p:cNvSpPr/>
          <p:nvPr/>
        </p:nvSpPr>
        <p:spPr>
          <a:xfrm>
            <a:off x="2739057" y="6396013"/>
            <a:ext cx="788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n-ea"/>
                <a:cs typeface="Lato"/>
                <a:sym typeface="Lato"/>
              </a:rPr>
              <a:t>default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68390C-9633-4A9A-82A6-46F77A8A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17" y="1916832"/>
            <a:ext cx="3519488" cy="1943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F551DA-75EA-4280-B1BD-94BCD10D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89" y="1916832"/>
            <a:ext cx="3519488" cy="19431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7FE16C-919F-4E8F-82FA-B96E67F6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16" y="4047529"/>
            <a:ext cx="2751283" cy="2261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38B9F-167B-4430-A8F3-525EA8AE2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279" y="4047529"/>
            <a:ext cx="2728908" cy="22617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2C289C-30A5-4D2A-B47D-62430D3543CE}"/>
              </a:ext>
            </a:extLst>
          </p:cNvPr>
          <p:cNvCxnSpPr>
            <a:cxnSpLocks/>
          </p:cNvCxnSpPr>
          <p:nvPr/>
        </p:nvCxnSpPr>
        <p:spPr>
          <a:xfrm>
            <a:off x="4858250" y="2888398"/>
            <a:ext cx="3386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AFD12C-B7E5-4158-89D3-E63BE731AFDA}"/>
              </a:ext>
            </a:extLst>
          </p:cNvPr>
          <p:cNvCxnSpPr>
            <a:cxnSpLocks/>
          </p:cNvCxnSpPr>
          <p:nvPr/>
        </p:nvCxnSpPr>
        <p:spPr>
          <a:xfrm>
            <a:off x="4938582" y="5409639"/>
            <a:ext cx="3386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C835CD-8A8A-4116-B23F-8A194CFAF85A}"/>
              </a:ext>
            </a:extLst>
          </p:cNvPr>
          <p:cNvSpPr/>
          <p:nvPr/>
        </p:nvSpPr>
        <p:spPr>
          <a:xfrm>
            <a:off x="428656" y="2013814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FB1104-8157-41FA-BCE7-FBE1CFAA513D}"/>
              </a:ext>
            </a:extLst>
          </p:cNvPr>
          <p:cNvSpPr/>
          <p:nvPr/>
        </p:nvSpPr>
        <p:spPr>
          <a:xfrm>
            <a:off x="428656" y="4369087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0368C0-A3EF-4DFB-847C-5CF469B8615C}"/>
              </a:ext>
            </a:extLst>
          </p:cNvPr>
          <p:cNvCxnSpPr>
            <a:cxnSpLocks/>
          </p:cNvCxnSpPr>
          <p:nvPr/>
        </p:nvCxnSpPr>
        <p:spPr>
          <a:xfrm>
            <a:off x="683568" y="3933056"/>
            <a:ext cx="809887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3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float property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86914-9247-47C9-91FB-3E732CFF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4" y="2004313"/>
            <a:ext cx="3515880" cy="38623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27701F-F697-4953-A08F-6B02BA20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794" y="1664349"/>
            <a:ext cx="3273750" cy="51055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8F6A0A-787E-4CFD-B200-A5D20E3693A4}"/>
              </a:ext>
            </a:extLst>
          </p:cNvPr>
          <p:cNvSpPr/>
          <p:nvPr/>
        </p:nvSpPr>
        <p:spPr>
          <a:xfrm>
            <a:off x="566446" y="1948896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051112-A97B-487E-BFC6-75926CA61B70}"/>
              </a:ext>
            </a:extLst>
          </p:cNvPr>
          <p:cNvSpPr/>
          <p:nvPr/>
        </p:nvSpPr>
        <p:spPr>
          <a:xfrm>
            <a:off x="4701423" y="1641119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  <a:cs typeface="Lato"/>
                <a:sym typeface="Lato"/>
              </a:rPr>
              <a:t>ex 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36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property of float</a:t>
            </a:r>
          </a:p>
          <a:p>
            <a:pPr lvl="1"/>
            <a:r>
              <a:rPr lang="en-US" dirty="0"/>
              <a:t>Used to break the float property.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492896"/>
            <a:ext cx="8143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A4215F-52C2-4535-9EBB-88CE0CA6EC54}"/>
              </a:ext>
            </a:extLst>
          </p:cNvPr>
          <p:cNvSpPr/>
          <p:nvPr/>
        </p:nvSpPr>
        <p:spPr bwMode="auto">
          <a:xfrm>
            <a:off x="6378831" y="4695015"/>
            <a:ext cx="2094271" cy="11798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/>
              <a:t>If set to both, it is normally placed without filling in the blanks.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29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location, size, etc. of HTML elements in a web page</a:t>
            </a:r>
          </a:p>
          <a:p>
            <a:r>
              <a:rPr lang="en-US" dirty="0"/>
              <a:t>It is similar to the arrangement of furniture in the house.</a:t>
            </a:r>
            <a:endParaRPr lang="ko-KR" altLang="en-US" dirty="0"/>
          </a:p>
        </p:txBody>
      </p:sp>
      <p:pic>
        <p:nvPicPr>
          <p:cNvPr id="1025" name="_x182407280" descr="EMB000018ec3d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2924944"/>
            <a:ext cx="4410075" cy="27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91" y="1850668"/>
            <a:ext cx="7757617" cy="46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18" y="2060848"/>
            <a:ext cx="444256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dirty="0"/>
              <a:t>Layout used by &lt;div&gt;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85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CSS </a:t>
            </a:r>
            <a:r>
              <a:rPr lang="en-US" altLang="ko-KR" dirty="0" err="1"/>
              <a:t>layoyt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1765840"/>
            <a:ext cx="3895305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&lt;title&gt;My Blog Page&lt;/title&gt;</a:t>
            </a:r>
          </a:p>
          <a:p>
            <a:r>
              <a:rPr lang="en-US" altLang="ko-KR" sz="1400" dirty="0"/>
              <a:t>    &lt;style&gt;</a:t>
            </a:r>
          </a:p>
          <a:p>
            <a:pPr lvl="1"/>
            <a:r>
              <a:rPr lang="en-US" altLang="ko-KR" sz="1400" dirty="0"/>
              <a:t>#header {</a:t>
            </a:r>
          </a:p>
          <a:p>
            <a:pPr lvl="1"/>
            <a:r>
              <a:rPr lang="en-US" altLang="ko-KR" sz="1400" dirty="0"/>
              <a:t>    background-color: yellow;</a:t>
            </a:r>
          </a:p>
          <a:p>
            <a:pPr lvl="1"/>
            <a:r>
              <a:rPr lang="en-US" altLang="ko-KR" sz="1400" dirty="0"/>
              <a:t>    width: 100%;</a:t>
            </a:r>
          </a:p>
          <a:p>
            <a:pPr lvl="1"/>
            <a:r>
              <a:rPr lang="en-US" altLang="ko-KR" sz="1400" dirty="0"/>
              <a:t>    height: 50px;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/>
              <a:t>#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{</a:t>
            </a:r>
          </a:p>
          <a:p>
            <a:pPr lvl="1"/>
            <a:r>
              <a:rPr lang="en-US" altLang="ko-KR" sz="1400" dirty="0"/>
              <a:t>    width: 30%;</a:t>
            </a:r>
          </a:p>
          <a:p>
            <a:pPr lvl="1"/>
            <a:r>
              <a:rPr lang="en-US" altLang="ko-KR" sz="1400" dirty="0"/>
              <a:t>    background-color: red;</a:t>
            </a:r>
          </a:p>
          <a:p>
            <a:pPr lvl="1"/>
            <a:r>
              <a:rPr lang="en-US" altLang="ko-KR" sz="1400" dirty="0"/>
              <a:t>    height: 100px;</a:t>
            </a:r>
          </a:p>
          <a:p>
            <a:pPr lvl="1"/>
            <a:r>
              <a:rPr lang="en-US" altLang="ko-KR" sz="1400" dirty="0"/>
              <a:t>    float: left;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/>
              <a:t>#content {</a:t>
            </a:r>
          </a:p>
          <a:p>
            <a:pPr lvl="1"/>
            <a:r>
              <a:rPr lang="en-US" altLang="ko-KR" sz="1400" dirty="0"/>
              <a:t>    width: 70%;</a:t>
            </a:r>
          </a:p>
          <a:p>
            <a:pPr lvl="1"/>
            <a:r>
              <a:rPr lang="en-US" altLang="ko-KR" sz="1400" dirty="0"/>
              <a:t>    background-color: blue;</a:t>
            </a:r>
          </a:p>
          <a:p>
            <a:pPr lvl="1"/>
            <a:r>
              <a:rPr lang="en-US" altLang="ko-KR" sz="1400" dirty="0"/>
              <a:t>    float: right;</a:t>
            </a:r>
          </a:p>
          <a:p>
            <a:pPr lvl="1"/>
            <a:r>
              <a:rPr lang="en-US" altLang="ko-KR" sz="1400" dirty="0"/>
              <a:t>    height: 100px;</a:t>
            </a:r>
          </a:p>
          <a:p>
            <a:pPr lvl="1"/>
            <a:r>
              <a:rPr lang="en-US" altLang="ko-KR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2335" y="1765840"/>
            <a:ext cx="3895305" cy="37548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ko-KR" sz="1400"/>
              <a:t>#footer {</a:t>
            </a:r>
          </a:p>
          <a:p>
            <a:r>
              <a:rPr lang="it-IT" altLang="ko-KR" sz="1400" dirty="0"/>
              <a:t>    background-color: aqua;</a:t>
            </a:r>
          </a:p>
          <a:p>
            <a:r>
              <a:rPr lang="it-IT" altLang="ko-KR" sz="1400" dirty="0"/>
              <a:t>    width: 100%;</a:t>
            </a:r>
          </a:p>
          <a:p>
            <a:r>
              <a:rPr lang="it-IT" altLang="ko-KR" sz="1400" dirty="0"/>
              <a:t>    height: 50px;</a:t>
            </a:r>
          </a:p>
          <a:p>
            <a:r>
              <a:rPr lang="it-IT" altLang="ko-KR" sz="1400" dirty="0"/>
              <a:t>    clear: both;</a:t>
            </a:r>
          </a:p>
          <a:p>
            <a:r>
              <a:rPr lang="it-IT" altLang="ko-KR" sz="1400" dirty="0"/>
              <a:t>}</a:t>
            </a:r>
          </a:p>
          <a:p>
            <a:r>
              <a:rPr lang="it-IT" altLang="ko-KR" sz="1400" dirty="0"/>
              <a:t>&lt;/style&gt;</a:t>
            </a:r>
          </a:p>
          <a:p>
            <a:r>
              <a:rPr lang="it-IT" altLang="ko-KR" sz="1400" dirty="0"/>
              <a:t>&lt;/head&gt;</a:t>
            </a:r>
          </a:p>
          <a:p>
            <a:r>
              <a:rPr lang="it-IT" altLang="ko-KR" sz="1400" dirty="0"/>
              <a:t>&lt;body&gt;</a:t>
            </a:r>
          </a:p>
          <a:p>
            <a:r>
              <a:rPr lang="it-IT" altLang="ko-KR" sz="1400" dirty="0"/>
              <a:t>    &lt;div id="wrapper"&gt;</a:t>
            </a:r>
          </a:p>
          <a:p>
            <a:r>
              <a:rPr lang="it-IT" altLang="ko-KR" sz="1400" dirty="0"/>
              <a:t>        &lt;div id="header"&gt; header &lt;/div&gt;</a:t>
            </a:r>
          </a:p>
          <a:p>
            <a:r>
              <a:rPr lang="it-IT" altLang="ko-KR" sz="1400" dirty="0"/>
              <a:t>        &lt;div id="nav"&gt; nav &lt;/div&gt;</a:t>
            </a:r>
          </a:p>
          <a:p>
            <a:r>
              <a:rPr lang="it-IT" altLang="ko-KR" sz="1400" dirty="0"/>
              <a:t>        &lt;div id="content"&gt; content &lt;/div&gt;</a:t>
            </a:r>
          </a:p>
          <a:p>
            <a:r>
              <a:rPr lang="it-IT" altLang="ko-KR" sz="1400" dirty="0"/>
              <a:t>        &lt;div id="footer"&gt; footer &lt;/div&gt;</a:t>
            </a:r>
          </a:p>
          <a:p>
            <a:r>
              <a:rPr lang="it-IT" altLang="ko-KR" sz="1400" dirty="0"/>
              <a:t>    &lt;/div&gt;</a:t>
            </a:r>
          </a:p>
          <a:p>
            <a:r>
              <a:rPr lang="it-IT" altLang="ko-KR" sz="1400" dirty="0"/>
              <a:t>&lt;/body&gt;</a:t>
            </a:r>
          </a:p>
          <a:p>
            <a:r>
              <a:rPr lang="it-IT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54648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of CSS </a:t>
            </a:r>
            <a:r>
              <a:rPr lang="en-US" altLang="ko-KR" dirty="0" err="1"/>
              <a:t>layoyt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060848"/>
            <a:ext cx="6505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348880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r>
              <a:rPr lang="en-US" dirty="0"/>
              <a:t>Semantic layout element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775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and 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</a:p>
          <a:p>
            <a:pPr lvl="1"/>
            <a:r>
              <a:rPr lang="en-US" altLang="ko-KR" dirty="0"/>
              <a:t>CSS Box Model consists of the followings:</a:t>
            </a:r>
          </a:p>
          <a:p>
            <a:pPr lvl="2"/>
            <a:r>
              <a:rPr lang="en-US" altLang="ko-KR" dirty="0"/>
              <a:t>margins, borders, padding, and the actual content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Width and</a:t>
            </a:r>
            <a:r>
              <a:rPr lang="ko-KR" altLang="en-US" dirty="0"/>
              <a:t> </a:t>
            </a:r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of an Element</a:t>
            </a:r>
          </a:p>
          <a:p>
            <a:pPr lvl="2"/>
            <a:r>
              <a:rPr lang="en-US" altLang="ko-KR" dirty="0"/>
              <a:t>How to calculate box size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81" y="3861048"/>
            <a:ext cx="467343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9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and 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CSS Display</a:t>
            </a:r>
          </a:p>
          <a:p>
            <a:pPr lvl="1"/>
            <a:r>
              <a:rPr lang="en-US" altLang="ko-KR" dirty="0"/>
              <a:t>display: block</a:t>
            </a:r>
          </a:p>
          <a:p>
            <a:pPr lvl="1"/>
            <a:r>
              <a:rPr lang="en-US" altLang="ko-KR" dirty="0"/>
              <a:t>display: inline</a:t>
            </a:r>
          </a:p>
          <a:p>
            <a:pPr lvl="1"/>
            <a:r>
              <a:rPr lang="en-US" altLang="ko-KR" dirty="0"/>
              <a:t>display: none</a:t>
            </a:r>
          </a:p>
          <a:p>
            <a:pPr lvl="1"/>
            <a:r>
              <a:rPr lang="en-US" altLang="ko-KR" dirty="0"/>
              <a:t>visibility: hidden</a:t>
            </a:r>
          </a:p>
          <a:p>
            <a:pPr lvl="1"/>
            <a:r>
              <a:rPr lang="en-US" altLang="ko-KR" dirty="0"/>
              <a:t>display: inline-block</a:t>
            </a:r>
          </a:p>
          <a:p>
            <a:pPr lvl="1"/>
            <a:endParaRPr lang="en-US" altLang="ko-KR" dirty="0"/>
          </a:p>
          <a:p>
            <a:pPr lvl="0"/>
            <a:r>
              <a:rPr lang="en-US" altLang="ko-KR" dirty="0"/>
              <a:t>The position property specifies the type of positioning method used for an element</a:t>
            </a:r>
          </a:p>
          <a:p>
            <a:pPr lvl="1"/>
            <a:r>
              <a:rPr lang="en-US" altLang="ko-KR" dirty="0"/>
              <a:t>Static positioning</a:t>
            </a:r>
          </a:p>
          <a:p>
            <a:pPr lvl="1"/>
            <a:r>
              <a:rPr lang="en-US" altLang="ko-KR" dirty="0"/>
              <a:t>Relative positioning</a:t>
            </a:r>
          </a:p>
          <a:p>
            <a:pPr lvl="1"/>
            <a:r>
              <a:rPr lang="en-US" altLang="ko-KR" dirty="0"/>
              <a:t>Absolute positioning</a:t>
            </a:r>
          </a:p>
          <a:p>
            <a:pPr lvl="1"/>
            <a:r>
              <a:rPr lang="en-US" altLang="ko-KR" dirty="0"/>
              <a:t>Fixed positioning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24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and Discussions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</a:p>
          <a:p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76872"/>
            <a:ext cx="7486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659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next time!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88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196752"/>
            <a:ext cx="3610744" cy="53285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cs typeface="Tahoma" panose="020B0604030504040204" pitchFamily="34" charset="0"/>
              </a:rPr>
              <a:t>Part 3. </a:t>
            </a:r>
          </a:p>
          <a:p>
            <a:pPr lvl="1"/>
            <a:r>
              <a:rPr lang="en-US" altLang="ko-KR" dirty="0"/>
              <a:t>CSS Placement</a:t>
            </a:r>
          </a:p>
          <a:p>
            <a:pPr>
              <a:lnSpc>
                <a:spcPct val="200000"/>
              </a:lnSpc>
            </a:pPr>
            <a:endParaRPr lang="en-US" altLang="ko-KR" sz="1800" dirty="0">
              <a:latin typeface="+mn-lt"/>
              <a:ea typeface="+mn-ea"/>
            </a:endParaRPr>
          </a:p>
          <a:p>
            <a:pPr algn="l" latinLnBrk="1"/>
            <a:r>
              <a:rPr lang="en-US" altLang="ko-KR" b="1" dirty="0">
                <a:ea typeface="Tahoma" panose="020B0604030504040204" pitchFamily="34" charset="0"/>
                <a:cs typeface="Tahoma" panose="020B0604030504040204" pitchFamily="34" charset="0"/>
              </a:rPr>
              <a:t>Part 4. </a:t>
            </a:r>
          </a:p>
          <a:p>
            <a:pPr lvl="1"/>
            <a:r>
              <a:rPr lang="en-US" altLang="ko-KR" dirty="0"/>
              <a:t>CSS Layout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CSS Box Model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2. </a:t>
            </a:r>
          </a:p>
          <a:p>
            <a:pPr lvl="1"/>
            <a:r>
              <a:rPr lang="en-US" altLang="ko-KR" dirty="0"/>
              <a:t>CSS Display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4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86474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HTML elements can be considered as boxes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1877848"/>
            <a:ext cx="3895305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 media="screen"&gt;</a:t>
            </a:r>
          </a:p>
          <a:p>
            <a:r>
              <a:rPr lang="en-US" altLang="ko-KR" sz="1400" dirty="0"/>
              <a:t>     h1, p, 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, li, a,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{border: 1px solid red;}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&lt;h1&gt;Shopping list&lt;/h1&gt;</a:t>
            </a:r>
          </a:p>
          <a:p>
            <a:r>
              <a:rPr lang="en-US" altLang="ko-KR" sz="1400" dirty="0"/>
              <a:t>    &lt;p&gt;I need to buy the followings:&lt;/p&gt;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&lt;li&gt;Milk&lt;/li&gt;</a:t>
            </a:r>
          </a:p>
          <a:p>
            <a:r>
              <a:rPr lang="en-US" altLang="ko-KR" sz="1400" dirty="0"/>
              <a:t>      &lt;li&gt;Tomato&lt;/li&gt;</a:t>
            </a:r>
          </a:p>
          <a:p>
            <a:r>
              <a:rPr lang="en-US" altLang="ko-KR" sz="1400" dirty="0"/>
              <a:t>      &lt;li&gt;Mask&lt;/li&gt;</a:t>
            </a:r>
          </a:p>
          <a:p>
            <a:r>
              <a:rPr lang="en-US" altLang="ko-KR" sz="1400" dirty="0"/>
              <a:t>    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="www.google.com"&gt;Visit Google&lt;/a&gt;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="home.png" width="50" height="50"&gt;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382904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57" y="1772816"/>
            <a:ext cx="34415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Box Model consists of the followings:</a:t>
            </a:r>
          </a:p>
          <a:p>
            <a:pPr lvl="1"/>
            <a:r>
              <a:rPr lang="en-US" altLang="ko-KR" dirty="0"/>
              <a:t>Actual content, padding, border, margin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B9AE5-09F4-4DEF-B97F-30E1DEB4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420888"/>
            <a:ext cx="6953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4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Box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Box Model example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0671" y="2132856"/>
            <a:ext cx="374738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  &lt;head&gt;</a:t>
            </a:r>
          </a:p>
          <a:p>
            <a:r>
              <a:rPr lang="en-US" altLang="ko-KR" sz="1400" dirty="0"/>
              <a:t>    &lt;title&gt;CSS Box Model&lt;/title&gt;</a:t>
            </a:r>
          </a:p>
          <a:p>
            <a:r>
              <a:rPr lang="en-US" altLang="ko-KR" sz="1400" dirty="0"/>
              <a:t>    &lt;style&gt;</a:t>
            </a:r>
          </a:p>
          <a:p>
            <a:r>
              <a:rPr lang="en-US" altLang="ko-KR" sz="1400" dirty="0"/>
              <a:t>      div {</a:t>
            </a:r>
          </a:p>
          <a:p>
            <a:r>
              <a:rPr lang="en-US" altLang="ko-KR" sz="1400" dirty="0"/>
              <a:t>        background-color: </a:t>
            </a:r>
            <a:r>
              <a:rPr lang="en-US" altLang="ko-KR" sz="1400" dirty="0" err="1"/>
              <a:t>lightgrey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border: 5px solid green;</a:t>
            </a:r>
          </a:p>
          <a:p>
            <a:r>
              <a:rPr lang="en-US" altLang="ko-KR" sz="1400" dirty="0"/>
              <a:t>        padding: 10px;</a:t>
            </a:r>
          </a:p>
          <a:p>
            <a:r>
              <a:rPr lang="en-US" altLang="ko-KR" sz="1400" dirty="0"/>
              <a:t>        margin: 20px;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&lt;/style&gt;</a:t>
            </a:r>
          </a:p>
          <a:p>
            <a:r>
              <a:rPr lang="en-US" altLang="ko-KR" sz="1400" dirty="0"/>
              <a:t>  &lt;/head&gt;</a:t>
            </a:r>
          </a:p>
          <a:p>
            <a:r>
              <a:rPr lang="en-US" altLang="ko-KR" sz="1400" dirty="0"/>
              <a:t>  &lt;body&gt;</a:t>
            </a:r>
          </a:p>
          <a:p>
            <a:r>
              <a:rPr lang="en-US" altLang="ko-KR" sz="1400" dirty="0"/>
              <a:t>    &lt;div&gt;This is a example of box model&lt;/div&gt;</a:t>
            </a:r>
          </a:p>
          <a:p>
            <a:r>
              <a:rPr lang="en-US" altLang="ko-KR" sz="1400" dirty="0"/>
              <a:t>  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450531" y="40840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04" y="2132856"/>
            <a:ext cx="3392496" cy="306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83568" y="3068960"/>
            <a:ext cx="2808312" cy="172819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3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10645</TotalTime>
  <Words>2199</Words>
  <Application>Microsoft Office PowerPoint</Application>
  <PresentationFormat>화면 슬라이드 쇼(4:3)</PresentationFormat>
  <Paragraphs>458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Tahoma</vt:lpstr>
      <vt:lpstr>Verdana</vt:lpstr>
      <vt:lpstr>Wingdings</vt:lpstr>
      <vt:lpstr>Office 테마</vt:lpstr>
      <vt:lpstr>Lecture 6: CSS Box Model and Layout</vt:lpstr>
      <vt:lpstr>In the last lecture</vt:lpstr>
      <vt:lpstr>In the last lecture</vt:lpstr>
      <vt:lpstr>In the last lecture</vt:lpstr>
      <vt:lpstr>Table of Contents</vt:lpstr>
      <vt:lpstr>CSS box model</vt:lpstr>
      <vt:lpstr>CSS Box Model</vt:lpstr>
      <vt:lpstr>CSS Box Model</vt:lpstr>
      <vt:lpstr>CSS Box Model</vt:lpstr>
      <vt:lpstr>CSS Box Model</vt:lpstr>
      <vt:lpstr>CSS Box Model</vt:lpstr>
      <vt:lpstr>CSS Box Model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Display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Placement</vt:lpstr>
      <vt:lpstr>CSS Layout</vt:lpstr>
      <vt:lpstr>CSS Layout</vt:lpstr>
      <vt:lpstr>CSS Layout</vt:lpstr>
      <vt:lpstr>CSS Layout</vt:lpstr>
      <vt:lpstr>CSS Layout</vt:lpstr>
      <vt:lpstr>CSS Layout</vt:lpstr>
      <vt:lpstr>Summary and Discussions</vt:lpstr>
      <vt:lpstr>Summary and Discussions</vt:lpstr>
      <vt:lpstr>Summary and Discussions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임 상우</cp:lastModifiedBy>
  <cp:revision>1192</cp:revision>
  <cp:lastPrinted>2013-12-26T08:44:45Z</cp:lastPrinted>
  <dcterms:created xsi:type="dcterms:W3CDTF">2013-02-05T02:36:43Z</dcterms:created>
  <dcterms:modified xsi:type="dcterms:W3CDTF">2022-04-08T05:08:11Z</dcterms:modified>
</cp:coreProperties>
</file>