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431" r:id="rId3"/>
    <p:sldId id="432" r:id="rId4"/>
    <p:sldId id="433" r:id="rId5"/>
    <p:sldId id="289" r:id="rId6"/>
    <p:sldId id="415" r:id="rId7"/>
    <p:sldId id="483" r:id="rId8"/>
    <p:sldId id="427" r:id="rId9"/>
    <p:sldId id="428" r:id="rId10"/>
    <p:sldId id="425" r:id="rId11"/>
    <p:sldId id="482" r:id="rId12"/>
    <p:sldId id="423" r:id="rId13"/>
    <p:sldId id="430" r:id="rId14"/>
    <p:sldId id="429" r:id="rId15"/>
    <p:sldId id="434" r:id="rId16"/>
    <p:sldId id="484" r:id="rId17"/>
    <p:sldId id="417" r:id="rId18"/>
    <p:sldId id="418" r:id="rId19"/>
    <p:sldId id="419" r:id="rId20"/>
    <p:sldId id="439" r:id="rId21"/>
    <p:sldId id="436" r:id="rId22"/>
    <p:sldId id="438" r:id="rId23"/>
    <p:sldId id="448" r:id="rId24"/>
    <p:sldId id="435" r:id="rId25"/>
    <p:sldId id="437" r:id="rId26"/>
    <p:sldId id="440" r:id="rId27"/>
    <p:sldId id="449" r:id="rId28"/>
    <p:sldId id="485" r:id="rId29"/>
    <p:sldId id="487" r:id="rId30"/>
    <p:sldId id="441" r:id="rId31"/>
    <p:sldId id="488" r:id="rId32"/>
    <p:sldId id="442" r:id="rId33"/>
    <p:sldId id="443" r:id="rId34"/>
    <p:sldId id="444" r:id="rId35"/>
    <p:sldId id="445" r:id="rId36"/>
    <p:sldId id="450" r:id="rId37"/>
    <p:sldId id="446" r:id="rId38"/>
    <p:sldId id="452" r:id="rId39"/>
    <p:sldId id="453" r:id="rId40"/>
    <p:sldId id="489" r:id="rId41"/>
    <p:sldId id="490" r:id="rId42"/>
    <p:sldId id="451" r:id="rId43"/>
    <p:sldId id="454" r:id="rId44"/>
    <p:sldId id="456" r:id="rId45"/>
    <p:sldId id="447" r:id="rId46"/>
    <p:sldId id="457" r:id="rId47"/>
    <p:sldId id="458" r:id="rId48"/>
    <p:sldId id="42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460" r:id="rId6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CAC9"/>
    <a:srgbClr val="FFFF99"/>
    <a:srgbClr val="FBF064"/>
    <a:srgbClr val="FAF064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7752" autoAdjust="0"/>
  </p:normalViewPr>
  <p:slideViewPr>
    <p:cSldViewPr>
      <p:cViewPr varScale="1">
        <p:scale>
          <a:sx n="107" d="100"/>
          <a:sy n="107" d="100"/>
        </p:scale>
        <p:origin x="14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5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7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5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0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2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85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0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2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1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0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98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29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8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1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5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22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7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6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86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80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49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01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5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21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0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5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8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2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43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4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31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20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45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10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83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97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04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70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9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6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448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219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183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11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33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003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60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58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8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8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7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statelaundromat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3: HTML Basics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Open Source Web Software</a:t>
            </a:r>
          </a:p>
          <a:p>
            <a:endParaRPr lang="en-US" altLang="ko-KR" sz="2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Tags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consists of a series of </a:t>
            </a:r>
            <a:r>
              <a:rPr lang="en-US" dirty="0" smtClean="0"/>
              <a:t>elements that </a:t>
            </a:r>
            <a:r>
              <a:rPr lang="en-US" altLang="ko-KR" dirty="0" smtClean="0"/>
              <a:t>are represented by tags</a:t>
            </a:r>
          </a:p>
          <a:p>
            <a:pPr lvl="1"/>
            <a:r>
              <a:rPr lang="en-US" altLang="ko-KR" dirty="0" smtClean="0"/>
              <a:t>HTML </a:t>
            </a:r>
            <a:r>
              <a:rPr lang="en-US" altLang="ko-KR" dirty="0"/>
              <a:t>tags are element names surrounded by angle </a:t>
            </a:r>
            <a:r>
              <a:rPr lang="en-US" altLang="ko-KR" dirty="0" smtClean="0"/>
              <a:t>brackets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Note that some of the tags do not need a closing tag</a:t>
            </a:r>
          </a:p>
          <a:p>
            <a:pPr lvl="2"/>
            <a:r>
              <a:rPr lang="en-US" altLang="ko-KR" dirty="0" smtClean="0"/>
              <a:t>Singleton tags or empty tags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1" y="2349200"/>
            <a:ext cx="2837785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67" y="2349200"/>
            <a:ext cx="364767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 dirty="0" smtClean="0"/>
              <a:t>Attributes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attributes provide additional information about the elements</a:t>
            </a:r>
          </a:p>
          <a:p>
            <a:pPr lvl="1"/>
            <a:r>
              <a:rPr lang="en-US" altLang="ko-KR" dirty="0" smtClean="0"/>
              <a:t>Appear on the opening tag of the element</a:t>
            </a:r>
          </a:p>
          <a:p>
            <a:pPr lvl="1"/>
            <a:r>
              <a:rPr lang="en-US" altLang="ko-KR" dirty="0" smtClean="0"/>
              <a:t>Has</a:t>
            </a:r>
            <a:r>
              <a:rPr lang="ko-KR" altLang="en-US" dirty="0"/>
              <a:t> </a:t>
            </a:r>
            <a:r>
              <a:rPr lang="en-US" altLang="ko-KR" dirty="0" smtClean="0"/>
              <a:t>two parts: name and value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996952"/>
            <a:ext cx="7019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HTML page structure</a:t>
            </a:r>
          </a:p>
          <a:p>
            <a:pPr lvl="1"/>
            <a:r>
              <a:rPr lang="en-US" dirty="0" smtClean="0"/>
              <a:t>Elements in grey box MUST have in every HTML page</a:t>
            </a:r>
          </a:p>
          <a:p>
            <a:pPr lvl="1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705" y="2492896"/>
            <a:ext cx="523058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&lt;!DOCTYPE html&gt;</a:t>
            </a:r>
          </a:p>
          <a:p>
            <a:pPr lvl="1"/>
            <a:r>
              <a:rPr lang="en-US" altLang="ko-KR" sz="2200" dirty="0" smtClean="0">
                <a:ea typeface="굴림" charset="-127"/>
              </a:rPr>
              <a:t>Helps </a:t>
            </a:r>
            <a:r>
              <a:rPr lang="en-US" altLang="ko-KR" sz="2200" dirty="0">
                <a:ea typeface="굴림" charset="-127"/>
              </a:rPr>
              <a:t>browsers to display web pages </a:t>
            </a:r>
            <a:r>
              <a:rPr lang="en-US" altLang="ko-KR" sz="2200" dirty="0" smtClean="0">
                <a:ea typeface="굴림" charset="-127"/>
              </a:rPr>
              <a:t>correctly</a:t>
            </a:r>
          </a:p>
          <a:p>
            <a:pPr lvl="1"/>
            <a:r>
              <a:rPr lang="en-US" altLang="ko-KR" sz="2200" b="1" dirty="0" smtClean="0">
                <a:ea typeface="굴림" charset="-127"/>
              </a:rPr>
              <a:t>Must </a:t>
            </a:r>
            <a:r>
              <a:rPr lang="en-US" altLang="ko-KR" sz="2200" b="1" dirty="0">
                <a:ea typeface="굴림" charset="-127"/>
              </a:rPr>
              <a:t>only appear once, at the top of the page (before any HTML tags</a:t>
            </a:r>
            <a:r>
              <a:rPr lang="en-US" altLang="ko-KR" sz="2200" b="1" dirty="0" smtClean="0">
                <a:ea typeface="굴림" charset="-127"/>
              </a:rPr>
              <a:t>)</a:t>
            </a:r>
          </a:p>
          <a:p>
            <a:pPr lvl="1"/>
            <a:endParaRPr lang="en-US" altLang="ko-KR" sz="2200" dirty="0" smtClean="0">
              <a:ea typeface="굴림" charset="-127"/>
            </a:endParaRPr>
          </a:p>
          <a:p>
            <a:r>
              <a:rPr lang="en-US" altLang="ko-KR" sz="26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&lt;html</a:t>
            </a:r>
            <a:r>
              <a:rPr lang="en-US" altLang="ko-KR" sz="26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&gt;…&lt;/</a:t>
            </a:r>
            <a:r>
              <a:rPr lang="en-US" altLang="ko-KR" sz="26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html&gt;</a:t>
            </a:r>
            <a:endParaRPr lang="en-US" altLang="ko-KR" sz="26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Surrounds </a:t>
            </a:r>
            <a:r>
              <a:rPr lang="en-US" altLang="ko-KR" sz="2200" dirty="0">
                <a:ea typeface="굴림" charset="-127"/>
              </a:rPr>
              <a:t>the contents of the entire </a:t>
            </a:r>
            <a:r>
              <a:rPr lang="en-US" altLang="ko-KR" sz="2200" dirty="0" smtClean="0">
                <a:ea typeface="굴림" charset="-127"/>
              </a:rPr>
              <a:t>page</a:t>
            </a: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&lt;head&gt;…&lt;/</a:t>
            </a:r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head&gt;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Contains information </a:t>
            </a:r>
            <a:r>
              <a:rPr lang="en-US" altLang="ko-KR" sz="2200" dirty="0">
                <a:ea typeface="굴림" charset="-127"/>
              </a:rPr>
              <a:t>about </a:t>
            </a:r>
            <a:r>
              <a:rPr lang="en-US" altLang="ko-KR" sz="2200" dirty="0" smtClean="0">
                <a:ea typeface="굴림" charset="-127"/>
              </a:rPr>
              <a:t>web page</a:t>
            </a: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&lt;title&gt;…&lt;/title&gt;</a:t>
            </a:r>
            <a:r>
              <a:rPr lang="en-US" altLang="ko-KR" sz="2400" dirty="0">
                <a:ea typeface="굴림" charset="-127"/>
              </a:rPr>
              <a:t> 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Gives </a:t>
            </a:r>
            <a:r>
              <a:rPr lang="en-US" altLang="ko-KR" sz="2200" dirty="0">
                <a:ea typeface="굴림" charset="-127"/>
              </a:rPr>
              <a:t>the name of the </a:t>
            </a:r>
            <a:r>
              <a:rPr lang="en-US" altLang="ko-KR" sz="2200" dirty="0" smtClean="0">
                <a:ea typeface="굴림" charset="-127"/>
              </a:rPr>
              <a:t>web page </a:t>
            </a:r>
            <a:r>
              <a:rPr lang="en-US" altLang="ko-KR" sz="2200" dirty="0">
                <a:ea typeface="굴림" charset="-127"/>
              </a:rPr>
              <a:t>that appears in the top of the browser </a:t>
            </a:r>
            <a:r>
              <a:rPr lang="en-US" altLang="ko-KR" sz="2200" dirty="0" smtClean="0">
                <a:ea typeface="굴림" charset="-127"/>
              </a:rPr>
              <a:t>window</a:t>
            </a:r>
          </a:p>
          <a:p>
            <a:pPr lvl="1"/>
            <a:endParaRPr lang="en-US" altLang="ko-KR" sz="2200" dirty="0">
              <a:ea typeface="굴림" charset="-127"/>
            </a:endParaRPr>
          </a:p>
          <a:p>
            <a:r>
              <a:rPr lang="en-US" altLang="ko-KR" sz="2400" b="1" dirty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&lt;body&gt;…&lt;/</a:t>
            </a:r>
            <a:r>
              <a:rPr lang="en-US" altLang="ko-KR" sz="2400" b="1" dirty="0" smtClean="0">
                <a:solidFill>
                  <a:schemeClr val="tx2"/>
                </a:solidFill>
                <a:latin typeface="Courier New" pitchFamily="49" charset="0"/>
                <a:ea typeface="굴림" charset="-127"/>
              </a:rPr>
              <a:t>body&gt;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200" dirty="0" smtClean="0">
                <a:ea typeface="굴림" charset="-127"/>
              </a:rPr>
              <a:t>Contains </a:t>
            </a:r>
            <a:r>
              <a:rPr lang="en-US" altLang="ko-KR" sz="2200" dirty="0">
                <a:ea typeface="굴림" charset="-127"/>
              </a:rPr>
              <a:t>the content of the page to be displayed in the </a:t>
            </a:r>
            <a:r>
              <a:rPr lang="en-US" altLang="ko-KR" sz="2200" dirty="0" smtClean="0">
                <a:ea typeface="굴림" charset="-127"/>
              </a:rPr>
              <a:t>browser</a:t>
            </a:r>
            <a:endParaRPr lang="en-US" altLang="ko-KR" sz="22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dirty="0"/>
              <a:t>interprets </a:t>
            </a:r>
            <a:r>
              <a:rPr lang="en-US" dirty="0" smtClean="0"/>
              <a:t>HMTL elements </a:t>
            </a:r>
            <a:r>
              <a:rPr lang="en-US" dirty="0"/>
              <a:t>and </a:t>
            </a:r>
            <a:r>
              <a:rPr lang="en-US" dirty="0" smtClean="0"/>
              <a:t>displays the content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web browser </a:t>
            </a:r>
            <a:r>
              <a:rPr lang="en-US" dirty="0"/>
              <a:t>does not display the HTML </a:t>
            </a:r>
            <a:r>
              <a:rPr lang="en-US" dirty="0" smtClean="0"/>
              <a:t>tags </a:t>
            </a:r>
            <a:r>
              <a:rPr lang="en-US" altLang="ko-KR" dirty="0" smtClean="0"/>
              <a:t>or its attributes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55" y="2348880"/>
            <a:ext cx="5219490" cy="43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1520" y="3429000"/>
            <a:ext cx="157742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400" dirty="0"/>
              <a:t>Anything written between the &lt;title&gt; tags will appear in the title bar of the </a:t>
            </a:r>
            <a:r>
              <a:rPr lang="en-US" altLang="ko-KR" sz="1400" dirty="0" smtClean="0"/>
              <a:t>web </a:t>
            </a:r>
            <a:r>
              <a:rPr lang="en-US" sz="1400" dirty="0" smtClean="0"/>
              <a:t>browser</a:t>
            </a:r>
            <a:endParaRPr lang="en-US" sz="1400" dirty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1040233" y="2636912"/>
            <a:ext cx="108349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15054" y="5140349"/>
            <a:ext cx="157742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400" dirty="0"/>
              <a:t>Anything written between the </a:t>
            </a:r>
            <a:r>
              <a:rPr lang="en-US" sz="1400" dirty="0" smtClean="0"/>
              <a:t>&lt;</a:t>
            </a:r>
            <a:r>
              <a:rPr lang="en-US" altLang="ko-KR" sz="1400" dirty="0" smtClean="0"/>
              <a:t>body</a:t>
            </a:r>
            <a:r>
              <a:rPr lang="en-US" sz="1400" dirty="0" smtClean="0"/>
              <a:t>&gt; </a:t>
            </a:r>
            <a:r>
              <a:rPr lang="en-US" sz="1400" dirty="0"/>
              <a:t>tags will appear in </a:t>
            </a:r>
            <a:r>
              <a:rPr lang="en-US" altLang="ko-KR" sz="1400" dirty="0" smtClean="0"/>
              <a:t>the main browser window</a:t>
            </a:r>
            <a:endParaRPr lang="en-US" sz="1400" dirty="0"/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>
          <a:xfrm flipH="1" flipV="1">
            <a:off x="6444208" y="4121497"/>
            <a:ext cx="1659559" cy="10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Extension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files have .html extension</a:t>
            </a:r>
            <a:endParaRPr lang="ko-KR" altLang="en-US" dirty="0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610475" cy="321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257EE-AEC7-4DD0-9664-3B66CEDB9346}"/>
              </a:ext>
            </a:extLst>
          </p:cNvPr>
          <p:cNvSpPr/>
          <p:nvPr/>
        </p:nvSpPr>
        <p:spPr bwMode="auto">
          <a:xfrm>
            <a:off x="5981425" y="4023771"/>
            <a:ext cx="1348034" cy="631595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Always put .html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781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Recent Advances of HTML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Sketch2Code </a:t>
            </a:r>
            <a:r>
              <a:rPr lang="en-US" altLang="ko-KR" dirty="0" smtClean="0"/>
              <a:t>by Microsoft AI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5481585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36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stands for Hyper Text Markup Language</a:t>
            </a:r>
          </a:p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describes the structure of a Web </a:t>
            </a:r>
            <a:r>
              <a:rPr lang="en-US" dirty="0" smtClean="0"/>
              <a:t>page</a:t>
            </a:r>
          </a:p>
          <a:p>
            <a:endParaRPr lang="en-US" b="1" dirty="0"/>
          </a:p>
          <a:p>
            <a:r>
              <a:rPr lang="en-US" dirty="0"/>
              <a:t>HTML5 is the latest version of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/>
              <a:t>HTML consists of a series of elements that </a:t>
            </a:r>
            <a:r>
              <a:rPr lang="en-US" altLang="ko-KR" dirty="0"/>
              <a:t>are represented by </a:t>
            </a:r>
            <a:r>
              <a:rPr lang="en-US" altLang="ko-KR" dirty="0" smtClean="0"/>
              <a:t>tags</a:t>
            </a:r>
          </a:p>
          <a:p>
            <a:endParaRPr lang="en-US" altLang="ko-KR" dirty="0"/>
          </a:p>
          <a:p>
            <a:r>
              <a:rPr lang="en-US" dirty="0"/>
              <a:t>Web browser interprets HMTL elements and </a:t>
            </a:r>
            <a:r>
              <a:rPr lang="en-US" dirty="0" smtClean="0"/>
              <a:t>displays </a:t>
            </a:r>
            <a:r>
              <a:rPr lang="en-US" dirty="0"/>
              <a:t>the </a:t>
            </a:r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Must have elements</a:t>
            </a:r>
          </a:p>
          <a:p>
            <a:pPr lvl="1"/>
            <a:r>
              <a:rPr lang="en-US" dirty="0" err="1" smtClean="0"/>
              <a:t>doctype</a:t>
            </a:r>
            <a:r>
              <a:rPr lang="en-US" dirty="0" smtClean="0"/>
              <a:t>, html, head, title, body</a:t>
            </a:r>
            <a:endParaRPr lang="en-US" dirty="0"/>
          </a:p>
          <a:p>
            <a:endParaRPr lang="en-US" altLang="ko-KR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followings are the basic elements t</a:t>
            </a:r>
            <a:r>
              <a:rPr lang="en-US" dirty="0" smtClean="0"/>
              <a:t>o build a </a:t>
            </a:r>
            <a:r>
              <a:rPr lang="en-US" altLang="ko-KR" dirty="0" smtClean="0"/>
              <a:t>simple</a:t>
            </a:r>
            <a:r>
              <a:rPr lang="en-US" dirty="0" smtClean="0"/>
              <a:t> webpage </a:t>
            </a:r>
            <a:r>
              <a:rPr lang="en-US" altLang="ko-KR" dirty="0" smtClean="0"/>
              <a:t>using HTML</a:t>
            </a:r>
            <a:endParaRPr lang="en-US" dirty="0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BB4CD029-FCEB-4D5E-8B06-77727A858496}"/>
              </a:ext>
            </a:extLst>
          </p:cNvPr>
          <p:cNvSpPr/>
          <p:nvPr/>
        </p:nvSpPr>
        <p:spPr bwMode="auto">
          <a:xfrm>
            <a:off x="611560" y="2475948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make heading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81085F2A-02E4-4D61-A0A0-129CF76B1733}"/>
              </a:ext>
            </a:extLst>
          </p:cNvPr>
          <p:cNvSpPr/>
          <p:nvPr/>
        </p:nvSpPr>
        <p:spPr bwMode="auto">
          <a:xfrm>
            <a:off x="611560" y="3477670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insert picture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649C7C26-7B9F-4247-BCB4-0A32A45283F6}"/>
              </a:ext>
            </a:extLst>
          </p:cNvPr>
          <p:cNvSpPr/>
          <p:nvPr/>
        </p:nvSpPr>
        <p:spPr bwMode="auto">
          <a:xfrm>
            <a:off x="611560" y="4479392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create list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590947" y="5481114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create table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12C092-C4E2-4AF0-AE77-C8140555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276872"/>
            <a:ext cx="5167858" cy="375188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2411560" y="2745948"/>
            <a:ext cx="1152328" cy="32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</p:cNvCxnSpPr>
          <p:nvPr/>
        </p:nvCxnSpPr>
        <p:spPr>
          <a:xfrm flipV="1">
            <a:off x="2411560" y="3631482"/>
            <a:ext cx="1152328" cy="11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</p:cNvCxnSpPr>
          <p:nvPr/>
        </p:nvCxnSpPr>
        <p:spPr>
          <a:xfrm flipV="1">
            <a:off x="2411560" y="4618156"/>
            <a:ext cx="1224336" cy="1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</p:cNvCxnSpPr>
          <p:nvPr/>
        </p:nvCxnSpPr>
        <p:spPr>
          <a:xfrm flipV="1">
            <a:off x="2390947" y="5566866"/>
            <a:ext cx="1172941" cy="18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6732240" y="5388990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make hyperlink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DD90EDA8-3EAE-41A3-A439-F3B08A29686D}"/>
              </a:ext>
            </a:extLst>
          </p:cNvPr>
          <p:cNvSpPr/>
          <p:nvPr/>
        </p:nvSpPr>
        <p:spPr bwMode="auto">
          <a:xfrm>
            <a:off x="6732240" y="4413774"/>
            <a:ext cx="180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will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insert text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직선 화살표 연결선 26"/>
          <p:cNvCxnSpPr>
            <a:stCxn id="24" idx="1"/>
          </p:cNvCxnSpPr>
          <p:nvPr/>
        </p:nvCxnSpPr>
        <p:spPr>
          <a:xfrm flipH="1" flipV="1">
            <a:off x="5292080" y="4788087"/>
            <a:ext cx="1440160" cy="87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1"/>
          </p:cNvCxnSpPr>
          <p:nvPr/>
        </p:nvCxnSpPr>
        <p:spPr>
          <a:xfrm flipH="1" flipV="1">
            <a:off x="5868044" y="3978558"/>
            <a:ext cx="864196" cy="7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Course overview</a:t>
            </a:r>
          </a:p>
          <a:p>
            <a:pPr lvl="1"/>
            <a:r>
              <a:rPr lang="en-US" altLang="ko-KR" dirty="0" smtClean="0"/>
              <a:t>Objectives, schedules, evaluation and policies</a:t>
            </a:r>
          </a:p>
          <a:p>
            <a:endParaRPr lang="en-US" altLang="ko-KR" dirty="0"/>
          </a:p>
          <a:p>
            <a:r>
              <a:rPr lang="en-US" altLang="ko-KR" dirty="0" smtClean="0"/>
              <a:t>WWW: </a:t>
            </a:r>
            <a:r>
              <a:rPr lang="en-US" altLang="ko-KR" dirty="0"/>
              <a:t>World Wide Web</a:t>
            </a:r>
          </a:p>
          <a:p>
            <a:endParaRPr lang="en-US" dirty="0" smtClean="0"/>
          </a:p>
          <a:p>
            <a:r>
              <a:rPr lang="en-US" altLang="ko-KR" dirty="0"/>
              <a:t>History of WWW</a:t>
            </a:r>
          </a:p>
          <a:p>
            <a:endParaRPr lang="en-US" dirty="0" smtClean="0"/>
          </a:p>
          <a:p>
            <a:r>
              <a:rPr lang="en-US" altLang="ko-KR" dirty="0"/>
              <a:t>Client </a:t>
            </a:r>
            <a:r>
              <a:rPr lang="en-US" altLang="ko-KR" dirty="0" smtClean="0"/>
              <a:t>and Server</a:t>
            </a:r>
          </a:p>
          <a:p>
            <a:endParaRPr lang="en-US" dirty="0"/>
          </a:p>
          <a:p>
            <a:r>
              <a:rPr lang="en-US" dirty="0" smtClean="0"/>
              <a:t>Frontend vs.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Heading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 to &lt;h6&gt; tags</a:t>
            </a:r>
          </a:p>
          <a:p>
            <a:pPr lvl="1"/>
            <a:r>
              <a:rPr lang="en-US" dirty="0"/>
              <a:t>Use HTML headings for headings </a:t>
            </a:r>
            <a:r>
              <a:rPr lang="en-US" dirty="0" smtClean="0"/>
              <a:t>only</a:t>
            </a:r>
          </a:p>
          <a:p>
            <a:pPr lvl="2"/>
            <a:r>
              <a:rPr lang="en-US" dirty="0" smtClean="0"/>
              <a:t>Don't </a:t>
            </a:r>
            <a:r>
              <a:rPr lang="en-US" dirty="0"/>
              <a:t>use headings to make text BIG or bold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8204" y="2998259"/>
            <a:ext cx="3600000" cy="28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  &lt;head&gt;</a:t>
            </a:r>
          </a:p>
          <a:p>
            <a:r>
              <a:rPr lang="en-US" sz="1200" dirty="0"/>
              <a:t>    &lt;</a:t>
            </a:r>
            <a:r>
              <a:rPr lang="en-US" sz="1200" dirty="0" smtClean="0"/>
              <a:t>title&gt;My headings&lt;/</a:t>
            </a:r>
            <a:r>
              <a:rPr lang="en-US" sz="1200" dirty="0"/>
              <a:t>title&gt;</a:t>
            </a:r>
          </a:p>
          <a:p>
            <a:r>
              <a:rPr lang="en-US" sz="1200" dirty="0"/>
              <a:t>  &lt;/head&gt;</a:t>
            </a:r>
          </a:p>
          <a:p>
            <a:r>
              <a:rPr lang="en-US" sz="1200" dirty="0"/>
              <a:t>  </a:t>
            </a:r>
            <a:endParaRPr lang="en-US" sz="1200" dirty="0" smtClean="0"/>
          </a:p>
          <a:p>
            <a:r>
              <a:rPr lang="en-US" sz="1200" dirty="0" smtClean="0"/>
              <a:t>  &lt;</a:t>
            </a:r>
            <a:r>
              <a:rPr lang="en-US" sz="1200" dirty="0"/>
              <a:t>body&gt;</a:t>
            </a:r>
          </a:p>
          <a:p>
            <a:r>
              <a:rPr lang="en-US" sz="1200" dirty="0"/>
              <a:t>    &lt;h1&gt;Heading 1&lt;/h1&gt;</a:t>
            </a:r>
          </a:p>
          <a:p>
            <a:r>
              <a:rPr lang="en-US" sz="1200" dirty="0"/>
              <a:t>    &lt;h2&gt;Heading 2&lt;/h2&gt;</a:t>
            </a:r>
          </a:p>
          <a:p>
            <a:r>
              <a:rPr lang="en-US" sz="1200" dirty="0"/>
              <a:t>    &lt;h3&gt;Heading 3&lt;/h3&gt;</a:t>
            </a:r>
          </a:p>
          <a:p>
            <a:r>
              <a:rPr lang="en-US" sz="1200" dirty="0"/>
              <a:t>    &lt;h4&gt;Heading 4&lt;/h4&gt;</a:t>
            </a:r>
          </a:p>
          <a:p>
            <a:r>
              <a:rPr lang="en-US" sz="1200" dirty="0"/>
              <a:t>    &lt;h5&gt;Heading 5&lt;/h5&gt;</a:t>
            </a:r>
          </a:p>
          <a:p>
            <a:r>
              <a:rPr lang="en-US" sz="1200" dirty="0"/>
              <a:t>    &lt;h6&gt;Heading 6&lt;/h6&gt;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26" y="2998259"/>
            <a:ext cx="3779646" cy="28800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31090" y="43117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4293096"/>
            <a:ext cx="1656184" cy="11521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  <a:p>
            <a:pPr lvl="1"/>
            <a:r>
              <a:rPr lang="en-US" dirty="0" smtClean="0"/>
              <a:t>Defines a </a:t>
            </a:r>
            <a:r>
              <a:rPr lang="en-US" b="1" dirty="0" smtClean="0"/>
              <a:t>paragraph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blank line is added before and after the </a:t>
            </a:r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140968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&lt;p&gt;This is another paragraph.&lt;/p&gt;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088502"/>
            <a:ext cx="3600000" cy="275068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361148" y="42997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4869160"/>
            <a:ext cx="3024336" cy="50405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</a:p>
          <a:p>
            <a:pPr lvl="1"/>
            <a:r>
              <a:rPr lang="en-US" dirty="0" smtClean="0"/>
              <a:t>Don’t forget the end tag</a:t>
            </a:r>
          </a:p>
          <a:p>
            <a:pPr lvl="1"/>
            <a:r>
              <a:rPr lang="en-US" dirty="0" smtClean="0"/>
              <a:t>It will </a:t>
            </a:r>
            <a:r>
              <a:rPr lang="en-US" dirty="0"/>
              <a:t>work in most browsers, but do not rely on </a:t>
            </a:r>
            <a:r>
              <a:rPr lang="en-US" dirty="0" smtClean="0"/>
              <a:t>it</a:t>
            </a:r>
          </a:p>
          <a:p>
            <a:pPr lvl="2"/>
            <a:r>
              <a:rPr lang="en-US" dirty="0"/>
              <a:t>Dropping the end tag can produce unexpected results or errors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3337450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</a:t>
            </a:r>
            <a:r>
              <a:rPr lang="en-US" sz="1400" dirty="0" smtClean="0"/>
              <a:t>paragraph.</a:t>
            </a:r>
          </a:p>
          <a:p>
            <a:r>
              <a:rPr lang="en-US" sz="1400" dirty="0" smtClean="0"/>
              <a:t>    &lt;p&gt;This is another paragraph.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284984"/>
            <a:ext cx="3600000" cy="275068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61148" y="449625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392" y="5085184"/>
            <a:ext cx="3024336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Changing the line by pressing the Enter key in the HTML code does not change the line in the Web browser.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8906" y="2852936"/>
            <a:ext cx="3600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My Bonnie lies over the ocean.</a:t>
            </a:r>
          </a:p>
          <a:p>
            <a:r>
              <a:rPr lang="en-US" sz="1400" dirty="0"/>
              <a:t>      My Bonnie lies over the sea.</a:t>
            </a:r>
          </a:p>
          <a:p>
            <a:r>
              <a:rPr lang="en-US" sz="1400" dirty="0" smtClean="0"/>
              <a:t>      My Bonnie lies over the ocean.</a:t>
            </a:r>
          </a:p>
          <a:p>
            <a:r>
              <a:rPr lang="en-US" sz="1400" dirty="0" smtClean="0"/>
              <a:t>      Oh, bring back my Bonnie to me.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358494" y="40117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6738" y="4600670"/>
            <a:ext cx="3024336" cy="127660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51" y="2848744"/>
            <a:ext cx="3834286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0428" y="4977361"/>
            <a:ext cx="196637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Whole text displayed </a:t>
            </a:r>
          </a:p>
          <a:p>
            <a:pPr algn="ctr"/>
            <a:r>
              <a:rPr lang="en-US" sz="1400" dirty="0" smtClean="0"/>
              <a:t>in a single line</a:t>
            </a:r>
            <a:endParaRPr lang="en-US" sz="1400" dirty="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588224" y="4371784"/>
            <a:ext cx="1115390" cy="6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Defines </a:t>
            </a:r>
            <a:r>
              <a:rPr lang="en-US" b="1" dirty="0" smtClean="0"/>
              <a:t>a line break</a:t>
            </a:r>
          </a:p>
          <a:p>
            <a:pPr lvl="2"/>
            <a:r>
              <a:rPr lang="en-US" dirty="0"/>
              <a:t>Use </a:t>
            </a:r>
            <a:r>
              <a:rPr lang="en-US" dirty="0" smtClean="0"/>
              <a:t>it </a:t>
            </a:r>
            <a:r>
              <a:rPr lang="en-US" dirty="0"/>
              <a:t>if you want a line break </a:t>
            </a:r>
            <a:r>
              <a:rPr lang="en-US" dirty="0" smtClean="0"/>
              <a:t>without </a:t>
            </a:r>
            <a:r>
              <a:rPr lang="en-US" dirty="0"/>
              <a:t>starting a new paragraph: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8906" y="2852936"/>
            <a:ext cx="374958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My Bonnie lies over the ocean</a:t>
            </a:r>
            <a:r>
              <a:rPr lang="en-US" sz="1400" dirty="0" smtClean="0"/>
              <a:t>. &lt;</a:t>
            </a:r>
            <a:r>
              <a:rPr lang="en-US" sz="1400" dirty="0" err="1" smtClean="0"/>
              <a:t>br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/>
              <a:t>      My Bonnie lies over the sea</a:t>
            </a:r>
            <a:r>
              <a:rPr lang="en-US" sz="1400" dirty="0" smtClean="0"/>
              <a:t>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 My Bonnie lies over the ocean.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  Oh, bring back my Bonnie to me. </a:t>
            </a:r>
            <a:r>
              <a:rPr lang="en-US" sz="1400" dirty="0"/>
              <a:t>&lt;</a:t>
            </a:r>
            <a:r>
              <a:rPr lang="en-US" sz="1400" dirty="0" err="1"/>
              <a:t>br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535388" y="399359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4622450"/>
            <a:ext cx="3384376" cy="127660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72" y="2823617"/>
            <a:ext cx="352381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Defines a </a:t>
            </a:r>
            <a:r>
              <a:rPr lang="en-US" b="1" dirty="0" smtClean="0"/>
              <a:t>horizontal line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to separate content (or define a change) in an HTML page</a:t>
            </a:r>
            <a:endParaRPr 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3121426"/>
            <a:ext cx="3600000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hr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&lt;p&gt;This is another paragraph.&lt;/p&gt;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361148" y="428023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9392" y="4869160"/>
            <a:ext cx="576264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800" y="3020254"/>
            <a:ext cx="377928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formatting elements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43393"/>
              </p:ext>
            </p:extLst>
          </p:nvPr>
        </p:nvGraphicFramePr>
        <p:xfrm>
          <a:off x="1547664" y="2204864"/>
          <a:ext cx="6192688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0810865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05207778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34379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&lt;b&gt;…&lt;/b&gt;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bold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42246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&gt;…&lt;/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italic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92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&lt;strong&gt;…</a:t>
                      </a:r>
                      <a:r>
                        <a:rPr lang="en-US" baseline="0" dirty="0" smtClean="0"/>
                        <a:t>&lt;/strong&gt;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text strong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8798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&gt;…&lt;/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Emphasize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12192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&lt;code&gt;…&lt;/code&gt;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text in code format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10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&lt;sup&gt;…&lt;/sup&gt;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Superscript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37516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&lt;sub&gt;…&lt;/sub&gt;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6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4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formatting elements</a:t>
            </a:r>
          </a:p>
          <a:p>
            <a:pPr lvl="1"/>
            <a:r>
              <a:rPr lang="en-US" dirty="0" smtClean="0"/>
              <a:t>Case-by-case 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254110"/>
            <a:ext cx="5616624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p&gt;&lt;sub&gt;subscript&lt;/sub&gt; and &lt;sup&gt;superscript&lt;/sup&gt;&lt;/p&gt;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&lt;p&gt;&lt;b&gt;This text is bold&lt;/b&gt;&lt;/p&gt;</a:t>
            </a:r>
          </a:p>
          <a:p>
            <a:r>
              <a:rPr lang="en-US" sz="1400" dirty="0"/>
              <a:t>    &lt;p&gt;&lt;strong&gt;This text is strong&lt;/strong&gt;&lt;/p&gt;</a:t>
            </a:r>
          </a:p>
          <a:p>
            <a:r>
              <a:rPr lang="en-US" sz="1400" dirty="0"/>
              <a:t>    &lt;p&gt;&lt;</a:t>
            </a:r>
            <a:r>
              <a:rPr lang="en-US" sz="1400" dirty="0" err="1"/>
              <a:t>i</a:t>
            </a:r>
            <a:r>
              <a:rPr lang="en-US" sz="1400" dirty="0"/>
              <a:t>&gt;This text is italic&lt;/</a:t>
            </a:r>
            <a:r>
              <a:rPr lang="en-US" sz="1400" dirty="0" err="1"/>
              <a:t>i</a:t>
            </a:r>
            <a:r>
              <a:rPr lang="en-US" sz="1400" dirty="0"/>
              <a:t>&gt;&lt;/p&gt;</a:t>
            </a:r>
          </a:p>
          <a:p>
            <a:r>
              <a:rPr lang="en-US" sz="1400" dirty="0"/>
              <a:t>    &lt;p&gt;&lt;</a:t>
            </a:r>
            <a:r>
              <a:rPr lang="en-US" sz="1400" dirty="0" err="1"/>
              <a:t>em</a:t>
            </a:r>
            <a:r>
              <a:rPr lang="en-US" sz="1400" dirty="0"/>
              <a:t>&gt;This text is emphasized&lt;/</a:t>
            </a:r>
            <a:r>
              <a:rPr lang="en-US" sz="1400" dirty="0" err="1"/>
              <a:t>em</a:t>
            </a:r>
            <a:r>
              <a:rPr lang="en-US" sz="1400" dirty="0"/>
              <a:t>&gt;&lt;/p&gt;</a:t>
            </a:r>
          </a:p>
          <a:p>
            <a:r>
              <a:rPr lang="en-US" sz="1400" dirty="0"/>
              <a:t>    &lt;p&gt;&lt;code&gt;This text is code&lt;/code&gt;&lt;/p&gt;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1" y="4077072"/>
            <a:ext cx="3632011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Quotations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03012"/>
              </p:ext>
            </p:extLst>
          </p:nvPr>
        </p:nvGraphicFramePr>
        <p:xfrm>
          <a:off x="1002432" y="2132856"/>
          <a:ext cx="7139136" cy="383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4081086501"/>
                    </a:ext>
                  </a:extLst>
                </a:gridCol>
                <a:gridCol w="4834880">
                  <a:extLst>
                    <a:ext uri="{9D8B030D-6E8A-4147-A177-3AD203B41FA5}">
                      <a16:colId xmlns:a16="http://schemas.microsoft.com/office/drawing/2014/main" val="105207778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34379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abbr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an abbreviation or acronym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2142246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&lt;address&gt;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8792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bdo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the text direction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1387985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dirty="0" smtClean="0"/>
                        <a:t>&lt;</a:t>
                      </a:r>
                      <a:r>
                        <a:rPr lang="en-US" dirty="0" err="1" smtClean="0"/>
                        <a:t>blockquote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812192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&lt;cite&gt;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the title of a work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5151010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&lt;q&gt;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Defines a short inline quotation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937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Quotations</a:t>
            </a:r>
            <a:endParaRPr lang="en-US" dirty="0"/>
          </a:p>
          <a:p>
            <a:pPr lvl="1"/>
            <a:r>
              <a:rPr lang="en-US" dirty="0"/>
              <a:t>Case-by-case example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2254110"/>
            <a:ext cx="57606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&lt;p&gt;The &lt;</a:t>
            </a:r>
            <a:r>
              <a:rPr lang="en-US" sz="1400" dirty="0" err="1"/>
              <a:t>abbr</a:t>
            </a:r>
            <a:r>
              <a:rPr lang="en-US" sz="1400" dirty="0"/>
              <a:t> title="World Health Organization"&gt;WHO&lt;/</a:t>
            </a:r>
            <a:r>
              <a:rPr lang="en-US" sz="1400" dirty="0" err="1"/>
              <a:t>abbr</a:t>
            </a:r>
            <a:r>
              <a:rPr lang="en-US" sz="1400" dirty="0"/>
              <a:t>&gt; </a:t>
            </a:r>
          </a:p>
          <a:p>
            <a:r>
              <a:rPr lang="en-US" sz="1400" dirty="0" smtClean="0"/>
              <a:t>           was </a:t>
            </a:r>
            <a:r>
              <a:rPr lang="en-US" sz="1400" dirty="0"/>
              <a:t>founded in 1948.&lt;/p&gt;</a:t>
            </a:r>
          </a:p>
          <a:p>
            <a:endParaRPr lang="en-US" sz="1400" dirty="0"/>
          </a:p>
          <a:p>
            <a:r>
              <a:rPr lang="en-US" sz="1400" dirty="0"/>
              <a:t>    &lt;p&gt;&lt;</a:t>
            </a:r>
            <a:r>
              <a:rPr lang="en-US" sz="1400" dirty="0" err="1"/>
              <a:t>bdo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="</a:t>
            </a:r>
            <a:r>
              <a:rPr lang="en-US" sz="1400" dirty="0" err="1"/>
              <a:t>rtl</a:t>
            </a:r>
            <a:r>
              <a:rPr lang="en-US" sz="1400" dirty="0"/>
              <a:t>"&gt;This paragraph will go </a:t>
            </a:r>
          </a:p>
          <a:p>
            <a:r>
              <a:rPr lang="en-US" sz="1400" dirty="0" smtClean="0"/>
              <a:t>          right-to-left</a:t>
            </a:r>
            <a:r>
              <a:rPr lang="en-US" sz="1400" dirty="0"/>
              <a:t>.&lt;/</a:t>
            </a:r>
            <a:r>
              <a:rPr lang="en-US" sz="1400" dirty="0" err="1"/>
              <a:t>bdo</a:t>
            </a:r>
            <a:r>
              <a:rPr lang="en-US" sz="1400" dirty="0"/>
              <a:t>&gt;&lt;/p&gt;</a:t>
            </a:r>
          </a:p>
          <a:p>
            <a:endParaRPr lang="en-US" sz="1400" dirty="0"/>
          </a:p>
          <a:p>
            <a:r>
              <a:rPr lang="en-US" sz="1400" dirty="0" smtClean="0"/>
              <a:t>    &lt;</a:t>
            </a:r>
            <a:r>
              <a:rPr lang="en-US" sz="1400" dirty="0"/>
              <a:t>p&gt;HTML's goal is to: </a:t>
            </a:r>
            <a:r>
              <a:rPr lang="en-US" sz="1400" dirty="0" smtClean="0"/>
              <a:t>&lt;</a:t>
            </a:r>
            <a:r>
              <a:rPr lang="en-US" sz="1400" dirty="0"/>
              <a:t>q&gt;Build a structure of the website.&lt;/q&gt;</a:t>
            </a:r>
          </a:p>
          <a:p>
            <a:r>
              <a:rPr lang="en-US" sz="1400" dirty="0" smtClean="0"/>
              <a:t>          Study </a:t>
            </a:r>
            <a:r>
              <a:rPr lang="en-US" sz="1400" dirty="0"/>
              <a:t>hard.&lt;/p&gt;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390577"/>
            <a:ext cx="3621088" cy="33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Step-by-step illustration of how WWW works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6" y="1988840"/>
            <a:ext cx="7924207" cy="42009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1916832"/>
            <a:ext cx="2242592" cy="417646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580110" y="1905348"/>
            <a:ext cx="2953991" cy="417646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8719" y="6189824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04102" y="6189824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Backend</a:t>
            </a:r>
            <a:endParaRPr 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29666" y="3717032"/>
            <a:ext cx="2182694" cy="288032"/>
          </a:xfrm>
          <a:prstGeom prst="rect">
            <a:avLst/>
          </a:prstGeom>
          <a:solidFill>
            <a:srgbClr val="EC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Some characters may not be displayed because they overlap with HTML syntax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38868"/>
              </p:ext>
            </p:extLst>
          </p:nvPr>
        </p:nvGraphicFramePr>
        <p:xfrm>
          <a:off x="1547664" y="2924944"/>
          <a:ext cx="628836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180">
                  <a:extLst>
                    <a:ext uri="{9D8B030D-6E8A-4147-A177-3AD203B41FA5}">
                      <a16:colId xmlns:a16="http://schemas.microsoft.com/office/drawing/2014/main" val="1723453076"/>
                    </a:ext>
                  </a:extLst>
                </a:gridCol>
                <a:gridCol w="3144180">
                  <a:extLst>
                    <a:ext uri="{9D8B030D-6E8A-4147-A177-3AD203B41FA5}">
                      <a16:colId xmlns:a16="http://schemas.microsoft.com/office/drawing/2014/main" val="2188373211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059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nbsp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breaking 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9912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lt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6025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gt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4392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938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5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Comments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comments are not displayed in the </a:t>
            </a:r>
            <a:r>
              <a:rPr lang="en-US" dirty="0" smtClean="0"/>
              <a:t>browser</a:t>
            </a:r>
          </a:p>
          <a:p>
            <a:r>
              <a:rPr lang="en-US" altLang="ko-KR" dirty="0" smtClean="0"/>
              <a:t>Syntax</a:t>
            </a:r>
          </a:p>
          <a:p>
            <a:pPr lvl="1"/>
            <a:r>
              <a:rPr lang="en-US" dirty="0"/>
              <a:t>&lt;!-- Write your comments here --&gt;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2996952"/>
            <a:ext cx="561662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&lt;!-- &lt;p&gt;This is another paragraph &lt;/p&gt; --&gt;</a:t>
            </a:r>
          </a:p>
          <a:p>
            <a:endParaRPr lang="en-US" sz="1400" dirty="0"/>
          </a:p>
          <a:p>
            <a:r>
              <a:rPr lang="en-US" sz="1400" dirty="0"/>
              <a:t>&lt;p&gt;This is a paragraph too.&lt;/p&gt;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31136"/>
            <a:ext cx="3900282" cy="30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list </a:t>
            </a:r>
            <a:r>
              <a:rPr lang="en-US" dirty="0" err="1" smtClean="0"/>
              <a:t>iteams</a:t>
            </a:r>
            <a:endParaRPr lang="en-US" dirty="0" smtClean="0"/>
          </a:p>
          <a:p>
            <a:pPr lvl="1"/>
            <a:r>
              <a:rPr lang="en-US" dirty="0" smtClean="0"/>
              <a:t>Unordered list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Ordered list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4" y="3284984"/>
            <a:ext cx="7963395" cy="16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</a:t>
            </a:r>
            <a:r>
              <a:rPr lang="en-US" dirty="0"/>
              <a:t>list</a:t>
            </a:r>
          </a:p>
          <a:p>
            <a:pPr lvl="1"/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</a:t>
            </a:r>
            <a:r>
              <a:rPr lang="en-US" dirty="0" smtClean="0"/>
              <a:t>tag</a:t>
            </a:r>
            <a:endParaRPr lang="en-US" dirty="0"/>
          </a:p>
          <a:p>
            <a:pPr lvl="1"/>
            <a:r>
              <a:rPr lang="en-US" dirty="0"/>
              <a:t>Each list item starts with the &lt;li&gt;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&lt;p&gt;Coffee list&lt;/p&gt;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&lt;li&gt;Espresso&lt;/li&gt;</a:t>
            </a:r>
          </a:p>
          <a:p>
            <a:r>
              <a:rPr lang="en-US" sz="1400" dirty="0"/>
              <a:t>      &lt;li&gt;Americano&lt;/li&gt;</a:t>
            </a:r>
          </a:p>
          <a:p>
            <a:r>
              <a:rPr lang="en-US" sz="1400" dirty="0"/>
              <a:t>      &lt;li&gt;Cafe latte&lt;/li&gt;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893265" y="4653136"/>
            <a:ext cx="3024336" cy="10801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68" y="2804230"/>
            <a:ext cx="379636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List </a:t>
            </a:r>
            <a:r>
              <a:rPr lang="en-US" dirty="0"/>
              <a:t>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Ordered list</a:t>
            </a:r>
          </a:p>
          <a:p>
            <a:pPr lvl="1"/>
            <a:r>
              <a:rPr lang="en-US" altLang="ko-KR" dirty="0"/>
              <a:t>An ordered list starts with the 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en-US" altLang="ko-KR" dirty="0" smtClean="0"/>
              <a:t>tag </a:t>
            </a:r>
            <a:endParaRPr lang="en-US" altLang="ko-KR" dirty="0"/>
          </a:p>
          <a:p>
            <a:pPr lvl="1"/>
            <a:r>
              <a:rPr lang="en-US" altLang="ko-KR" dirty="0"/>
              <a:t>Each list item starts with the &lt;li&gt; </a:t>
            </a:r>
            <a:r>
              <a:rPr lang="en-US" altLang="ko-KR" dirty="0" smtClean="0"/>
              <a:t>tag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&lt;p&gt;Coffee list&lt;/p&gt;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&lt;li&gt;Espresso&lt;/li&gt;</a:t>
            </a:r>
          </a:p>
          <a:p>
            <a:r>
              <a:rPr lang="en-US" sz="1400" dirty="0"/>
              <a:t>      &lt;li&gt;Americano&lt;/li&gt;</a:t>
            </a:r>
          </a:p>
          <a:p>
            <a:r>
              <a:rPr lang="en-US" sz="1400" dirty="0"/>
              <a:t>      &lt;li&gt;Cafe latte&lt;/li&gt;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9999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3265" y="4653136"/>
            <a:ext cx="3024336" cy="108012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84" y="2804230"/>
            <a:ext cx="377574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</a:p>
          <a:p>
            <a:pPr lvl="1"/>
            <a:r>
              <a:rPr lang="en-US" dirty="0" smtClean="0"/>
              <a:t>A hyperlink (or simply, link) is a word/word phrase/sentence/image that can jump to another document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68960"/>
            <a:ext cx="7560840" cy="21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hyperlink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432660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="http://www.google.com"&gt;Google&lt;/a&gt;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5108452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93264" y="4869160"/>
            <a:ext cx="3966767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14" y="2264210"/>
            <a:ext cx="284892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14" y="4447692"/>
            <a:ext cx="2827952" cy="1800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6156176" y="342900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6547" y="3532468"/>
            <a:ext cx="168187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Click on Google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</a:p>
          <a:p>
            <a:pPr lvl="1"/>
            <a:r>
              <a:rPr lang="en-US" dirty="0"/>
              <a:t>The target attribute specifies where to open the linked </a:t>
            </a:r>
            <a:r>
              <a:rPr lang="en-US" dirty="0" smtClean="0"/>
              <a:t>document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05861"/>
              </p:ext>
            </p:extLst>
          </p:nvPr>
        </p:nvGraphicFramePr>
        <p:xfrm>
          <a:off x="836018" y="2492896"/>
          <a:ext cx="7859216" cy="381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3">
                  <a:extLst>
                    <a:ext uri="{9D8B030D-6E8A-4147-A177-3AD203B41FA5}">
                      <a16:colId xmlns:a16="http://schemas.microsoft.com/office/drawing/2014/main" val="3742297029"/>
                    </a:ext>
                  </a:extLst>
                </a:gridCol>
                <a:gridCol w="5777483">
                  <a:extLst>
                    <a:ext uri="{9D8B030D-6E8A-4147-A177-3AD203B41FA5}">
                      <a16:colId xmlns:a16="http://schemas.microsoft.com/office/drawing/2014/main" val="1702989023"/>
                    </a:ext>
                  </a:extLst>
                </a:gridCol>
              </a:tblGrid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Attribute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807074"/>
                  </a:ext>
                </a:extLst>
              </a:tr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_blank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a new window or tab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026223"/>
                  </a:ext>
                </a:extLst>
              </a:tr>
              <a:tr h="981093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_self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same frame as it was clicked (this is default)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58939"/>
                  </a:ext>
                </a:extLst>
              </a:tr>
              <a:tr h="618080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_parent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parent frame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056739"/>
                  </a:ext>
                </a:extLst>
              </a:tr>
              <a:tr h="981093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 smtClean="0"/>
                        <a:t>_top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 smtClean="0"/>
                        <a:t>Opens the linked document in the full body of the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17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target attribute when values are _blank and _self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636912"/>
            <a:ext cx="67028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target="_blank"&gt;Google with _blank&lt;/a&gt;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target="_self"&gt;Google with _self&lt;/a&gt;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3344" y="4581128"/>
            <a:ext cx="6271024" cy="72008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tag</a:t>
            </a:r>
          </a:p>
          <a:p>
            <a:pPr lvl="1"/>
            <a:r>
              <a:rPr lang="en-US" dirty="0" smtClean="0"/>
              <a:t>Example of target attribute when values are _blank and _self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98" y="3322171"/>
            <a:ext cx="3156923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420" y="2208023"/>
            <a:ext cx="31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566" y="4581368"/>
            <a:ext cx="3125854" cy="216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2051720" y="3288023"/>
            <a:ext cx="2952700" cy="15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8" idx="1"/>
          </p:cNvCxnSpPr>
          <p:nvPr/>
        </p:nvCxnSpPr>
        <p:spPr>
          <a:xfrm>
            <a:off x="1979712" y="5013176"/>
            <a:ext cx="3018854" cy="6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1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content is written in HTML5</a:t>
            </a:r>
          </a:p>
          <a:p>
            <a:r>
              <a:rPr lang="en-US" dirty="0"/>
              <a:t>Web page style specified as CSS3</a:t>
            </a:r>
          </a:p>
          <a:p>
            <a:r>
              <a:rPr lang="en-US" dirty="0"/>
              <a:t>Web page </a:t>
            </a:r>
            <a:r>
              <a:rPr lang="en-US" dirty="0" smtClean="0"/>
              <a:t>interaction/behavior </a:t>
            </a:r>
            <a:r>
              <a:rPr lang="en-US" dirty="0"/>
              <a:t>is written in JavaScript</a:t>
            </a:r>
            <a:endParaRPr lang="ko-KR" altLang="en-US" dirty="0"/>
          </a:p>
        </p:txBody>
      </p:sp>
      <p:pic>
        <p:nvPicPr>
          <p:cNvPr id="3074" name="Picture 2" descr="Image result for what is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84984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&lt;a&gt; tag</a:t>
            </a:r>
          </a:p>
          <a:p>
            <a:pPr lvl="1"/>
            <a:r>
              <a:rPr lang="en-US" altLang="ko-KR" dirty="0" smtClean="0"/>
              <a:t>Linking to a specific part of the same page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://www.upstatelaundromat.com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5566" y="2763374"/>
            <a:ext cx="781286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h1 id="top"&gt;Film-Making Terms&lt;/h1&gt;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a </a:t>
            </a:r>
            <a:r>
              <a:rPr lang="en-US" sz="1400" dirty="0" err="1"/>
              <a:t>href</a:t>
            </a:r>
            <a:r>
              <a:rPr lang="en-US" sz="1400" dirty="0"/>
              <a:t>="#</a:t>
            </a:r>
            <a:r>
              <a:rPr lang="en-US" sz="1400" dirty="0" err="1"/>
              <a:t>arc_shot</a:t>
            </a:r>
            <a:r>
              <a:rPr lang="en-US" sz="1400" dirty="0"/>
              <a:t>"&gt;Arc Shot&lt;/a&gt;&lt;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a </a:t>
            </a:r>
            <a:r>
              <a:rPr lang="en-US" sz="1400" dirty="0" err="1"/>
              <a:t>href</a:t>
            </a:r>
            <a:r>
              <a:rPr lang="en-US" sz="1400" dirty="0"/>
              <a:t>="#interlude"&gt;Interlude&lt;/a&gt;&lt;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smtClean="0"/>
              <a:t>/&gt;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    &lt;</a:t>
            </a:r>
            <a:r>
              <a:rPr lang="en-US" sz="1400" dirty="0"/>
              <a:t>h2 id="</a:t>
            </a:r>
            <a:r>
              <a:rPr lang="en-US" sz="1400" dirty="0" err="1"/>
              <a:t>arc_shot</a:t>
            </a:r>
            <a:r>
              <a:rPr lang="en-US" sz="1400" dirty="0"/>
              <a:t>"&gt;Arc Shot&lt;/h2&gt;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p&gt;A shot in which the subject is photographed by an encircling or moving camera&lt;/p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&lt;</a:t>
            </a:r>
            <a:r>
              <a:rPr lang="en-US" sz="1400" dirty="0"/>
              <a:t>h2 id="interlude"&gt;Interlude&lt;/h2&gt;</a:t>
            </a:r>
          </a:p>
          <a:p>
            <a:r>
              <a:rPr lang="en-US" sz="1400" dirty="0" smtClean="0"/>
              <a:t>     &lt;</a:t>
            </a:r>
            <a:r>
              <a:rPr lang="en-US" sz="1400" dirty="0"/>
              <a:t>p&gt;A brief, intervening film scene or sequence, </a:t>
            </a:r>
            <a:r>
              <a:rPr lang="en-US" sz="1400" dirty="0" err="1"/>
              <a:t>notspecifically</a:t>
            </a:r>
            <a:r>
              <a:rPr lang="en-US" sz="1400" dirty="0"/>
              <a:t> tied to the plot, </a:t>
            </a:r>
          </a:p>
          <a:p>
            <a:r>
              <a:rPr lang="en-US" sz="1400" dirty="0" smtClean="0"/>
              <a:t>           that </a:t>
            </a:r>
            <a:r>
              <a:rPr lang="en-US" sz="1400" dirty="0"/>
              <a:t>appears within a film&lt;/p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      &lt;</a:t>
            </a:r>
            <a:r>
              <a:rPr lang="en-US" sz="1400" dirty="0"/>
              <a:t>p&gt;&lt;a </a:t>
            </a:r>
            <a:r>
              <a:rPr lang="en-US" sz="1400" dirty="0" err="1"/>
              <a:t>href</a:t>
            </a:r>
            <a:r>
              <a:rPr lang="en-US" sz="1400" dirty="0"/>
              <a:t>="#top"&gt;Top&lt;/a&gt;&lt;/p&gt;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2926910"/>
            <a:ext cx="541212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Instead of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, we reference “id” attribute with # symbol</a:t>
            </a:r>
            <a:endParaRPr 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11760" y="3265464"/>
            <a:ext cx="2016224" cy="109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7584" y="508518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27584" y="4437112"/>
            <a:ext cx="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4437112"/>
            <a:ext cx="2160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2276872"/>
            <a:ext cx="3250435" cy="21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&lt;a&gt; tag</a:t>
            </a:r>
          </a:p>
          <a:p>
            <a:pPr lvl="1"/>
            <a:r>
              <a:rPr lang="en-US" altLang="ko-KR" dirty="0"/>
              <a:t>Linking to a specific part of the same page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3242602" cy="2160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403648" y="3501008"/>
            <a:ext cx="367240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4452490"/>
            <a:ext cx="3250435" cy="216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09360"/>
            <a:ext cx="3242602" cy="216000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2592902" y="5419644"/>
            <a:ext cx="248315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empty, it contains attributes only, and does not have a closing </a:t>
            </a:r>
            <a:r>
              <a:rPr lang="en-US" dirty="0" smtClean="0"/>
              <a:t>tag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08920"/>
            <a:ext cx="8258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Make sure that your image is in the same folder as your HTML 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229" y="3098124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image&lt;/title&gt;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&lt;h2&gt;This is my university&lt;/h2&gt;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</a:t>
            </a:r>
            <a:r>
              <a:rPr lang="en-US" sz="1400" dirty="0" smtClean="0"/>
              <a:t>cbnu.jpg“ width</a:t>
            </a:r>
            <a:r>
              <a:rPr lang="en-US" sz="1400" dirty="0"/>
              <a:t>="300" </a:t>
            </a:r>
            <a:endParaRPr lang="en-US" sz="1400" dirty="0" smtClean="0"/>
          </a:p>
          <a:p>
            <a:r>
              <a:rPr lang="en-US" sz="1400" dirty="0"/>
              <a:t>	 </a:t>
            </a:r>
            <a:r>
              <a:rPr lang="en-US" sz="1400" dirty="0" smtClean="0"/>
              <a:t>   height</a:t>
            </a:r>
            <a:r>
              <a:rPr lang="en-US" sz="1400" dirty="0"/>
              <a:t>="230"&gt;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40224" y="42569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57388" y="4845858"/>
            <a:ext cx="2880320" cy="43204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996952"/>
            <a:ext cx="39208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Element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The alt attribute provides an alternate text for an </a:t>
            </a:r>
            <a:r>
              <a:rPr lang="en-US" dirty="0" smtClean="0"/>
              <a:t>image if the image is not found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600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image&lt;/title&gt;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&lt;h2&gt;This is my university&lt;/h2&gt;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="cbnu.jpg" alt="CBNU"</a:t>
            </a:r>
          </a:p>
          <a:p>
            <a:r>
              <a:rPr lang="en-US" sz="1400" dirty="0"/>
              <a:t>        width="300" height="230"&gt;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382428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627784" y="4653136"/>
            <a:ext cx="1080120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15" y="2804230"/>
            <a:ext cx="38573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tag</a:t>
            </a:r>
          </a:p>
          <a:p>
            <a:pPr lvl="1"/>
            <a:r>
              <a:rPr lang="en-US" dirty="0"/>
              <a:t>Each table row is defined with the &lt;</a:t>
            </a:r>
            <a:r>
              <a:rPr lang="en-US" dirty="0" err="1"/>
              <a:t>tr</a:t>
            </a:r>
            <a:r>
              <a:rPr lang="en-US" dirty="0"/>
              <a:t>&gt; tag</a:t>
            </a:r>
          </a:p>
          <a:p>
            <a:pPr lvl="1"/>
            <a:r>
              <a:rPr lang="en-US" dirty="0"/>
              <a:t>A table data/cell is defined with the &lt;td&gt;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5433" y="2905402"/>
            <a:ext cx="346251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&lt;td&gt;Wall street&lt;/td&gt;</a:t>
            </a:r>
          </a:p>
          <a:p>
            <a:r>
              <a:rPr lang="en-US" sz="1400" dirty="0"/>
              <a:t>        &lt;td&gt;98&lt;/td&gt;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&lt;td&gt;Rhode Island&lt;/td&gt;</a:t>
            </a:r>
          </a:p>
          <a:p>
            <a:r>
              <a:rPr lang="en-US" sz="1400" dirty="0"/>
              <a:t>        &lt;td&gt;80&lt;/td&gt;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290095" y="406421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3789040"/>
            <a:ext cx="2448272" cy="216024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79" y="2804230"/>
            <a:ext cx="38771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</a:t>
            </a:r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table header is defined with the &lt;</a:t>
            </a:r>
            <a:r>
              <a:rPr lang="en-US" dirty="0" err="1"/>
              <a:t>th</a:t>
            </a:r>
            <a:r>
              <a:rPr lang="en-US" dirty="0"/>
              <a:t>&gt; tag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3179" y="2636912"/>
            <a:ext cx="346251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&gt;Movie Title&lt;/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&gt;Year&lt;/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&gt;Rating&lt;/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&lt;td&gt;Parasite&lt;/td&gt;</a:t>
            </a:r>
          </a:p>
          <a:p>
            <a:r>
              <a:rPr lang="en-US" sz="1400" dirty="0"/>
              <a:t>        &lt;td&gt;2019&lt;/td&gt;</a:t>
            </a:r>
          </a:p>
          <a:p>
            <a:r>
              <a:rPr lang="en-US" sz="1400" dirty="0"/>
              <a:t>        &lt;td&gt;99%&lt;/td&gt;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277841" y="37957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59346" y="3736574"/>
            <a:ext cx="2088232" cy="115212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36912"/>
            <a:ext cx="38771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table&gt; </a:t>
            </a:r>
            <a:r>
              <a:rPr lang="en-US" dirty="0" smtClean="0"/>
              <a:t>tag</a:t>
            </a:r>
          </a:p>
          <a:p>
            <a:pPr lvl="1"/>
            <a:r>
              <a:rPr lang="en-US" dirty="0"/>
              <a:t>To make a cell span more than one </a:t>
            </a:r>
            <a:r>
              <a:rPr lang="en-US" dirty="0" smtClean="0"/>
              <a:t>column or one row, use </a:t>
            </a:r>
            <a:r>
              <a:rPr lang="en-US" dirty="0" err="1" smtClean="0"/>
              <a:t>colspan</a:t>
            </a:r>
            <a:r>
              <a:rPr lang="en-US" dirty="0" smtClean="0"/>
              <a:t> and </a:t>
            </a:r>
            <a:r>
              <a:rPr lang="en-US" dirty="0" err="1" smtClean="0"/>
              <a:t>rowspan</a:t>
            </a:r>
            <a:r>
              <a:rPr lang="en-US" dirty="0" smtClean="0"/>
              <a:t> attribute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3179" y="2636912"/>
            <a:ext cx="368466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 smtClean="0"/>
              <a:t>  …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&lt;body&gt;</a:t>
            </a:r>
          </a:p>
          <a:p>
            <a:r>
              <a:rPr lang="en-US" sz="1400" dirty="0"/>
              <a:t>    &lt;table border="1"&gt;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th</a:t>
            </a:r>
            <a:r>
              <a:rPr lang="en-US" sz="1400" dirty="0"/>
              <a:t>&gt;Name:&lt;/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&lt;td&gt;Bill Gates&lt;/td&gt;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="2"&gt;Telephone:&lt;/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&lt;td&gt;55577854&lt;/td&gt;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&lt;td&gt;55577855&lt;/td&gt;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4413820" y="389689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882364" y="4797152"/>
            <a:ext cx="3257587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13" y="2613298"/>
            <a:ext cx="38785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HTML heading elements</a:t>
            </a:r>
          </a:p>
          <a:p>
            <a:pPr lvl="1"/>
            <a:r>
              <a:rPr lang="en-US" dirty="0" smtClean="0"/>
              <a:t>&lt;h1&gt; to &lt;h6&gt;</a:t>
            </a:r>
          </a:p>
          <a:p>
            <a:pPr lvl="1"/>
            <a:endParaRPr lang="en-US" dirty="0"/>
          </a:p>
          <a:p>
            <a:r>
              <a:rPr lang="en-US" dirty="0" smtClean="0"/>
              <a:t>HTML text elements</a:t>
            </a:r>
          </a:p>
          <a:p>
            <a:pPr lvl="1"/>
            <a:r>
              <a:rPr lang="en-US" dirty="0" smtClean="0"/>
              <a:t>&lt;p&gt;, &lt;</a:t>
            </a:r>
            <a:r>
              <a:rPr lang="en-US" dirty="0" err="1" smtClean="0"/>
              <a:t>br</a:t>
            </a:r>
            <a:r>
              <a:rPr lang="en-US" dirty="0" smtClean="0"/>
              <a:t>&gt;, &lt;</a:t>
            </a:r>
            <a:r>
              <a:rPr lang="en-US" dirty="0" err="1" smtClean="0"/>
              <a:t>hr</a:t>
            </a:r>
            <a:r>
              <a:rPr lang="en-US" dirty="0" smtClean="0"/>
              <a:t>&gt; and text formatting elements</a:t>
            </a:r>
          </a:p>
          <a:p>
            <a:pPr lvl="1"/>
            <a:endParaRPr lang="en-US" dirty="0"/>
          </a:p>
          <a:p>
            <a:r>
              <a:rPr lang="en-US" dirty="0" smtClean="0"/>
              <a:t>HTML list elements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and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HTML link element</a:t>
            </a:r>
          </a:p>
          <a:p>
            <a:pPr lvl="1"/>
            <a:r>
              <a:rPr lang="en-US" dirty="0" smtClean="0"/>
              <a:t>&lt;a&gt; and its attributes: </a:t>
            </a:r>
            <a:r>
              <a:rPr lang="en-US" dirty="0" err="1" smtClean="0"/>
              <a:t>href</a:t>
            </a:r>
            <a:r>
              <a:rPr lang="en-US" dirty="0" smtClean="0"/>
              <a:t> and target</a:t>
            </a:r>
          </a:p>
          <a:p>
            <a:pPr lvl="1"/>
            <a:endParaRPr lang="en-US" dirty="0"/>
          </a:p>
          <a:p>
            <a:r>
              <a:rPr lang="en-US" dirty="0" smtClean="0"/>
              <a:t>HTML image</a:t>
            </a:r>
          </a:p>
          <a:p>
            <a:pPr lvl="1"/>
            <a:r>
              <a:rPr lang="en-US" dirty="0" smtClean="0"/>
              <a:t>&lt;image&gt; and its attributes: width, height, alt</a:t>
            </a:r>
          </a:p>
          <a:p>
            <a:pPr lvl="1"/>
            <a:endParaRPr lang="en-US" dirty="0"/>
          </a:p>
          <a:p>
            <a:r>
              <a:rPr lang="en-US" dirty="0" smtClean="0"/>
              <a:t>HTML table</a:t>
            </a:r>
          </a:p>
          <a:p>
            <a:pPr lvl="1"/>
            <a:r>
              <a:rPr lang="en-US" dirty="0" smtClean="0"/>
              <a:t>&lt;table&gt;, &lt;</a:t>
            </a:r>
            <a:r>
              <a:rPr lang="en-US" dirty="0" err="1" smtClean="0"/>
              <a:t>tr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 and attributes: </a:t>
            </a:r>
            <a:r>
              <a:rPr lang="en-US" dirty="0" err="1" smtClean="0"/>
              <a:t>rowspan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colspan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Create your personal website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HTML Overview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b="1" dirty="0" smtClean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Part </a:t>
            </a: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HTML Elements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- HTML 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</a:p>
          <a:p>
            <a:pPr lvl="1"/>
            <a:r>
              <a:rPr lang="en-US" altLang="ko-KR" dirty="0" smtClean="0"/>
              <a:t>&lt;h1&gt;, &lt;h2&gt; and &lt;p&gt; elements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1562" y="2411591"/>
            <a:ext cx="3694792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&lt;title&gt;Web Coffee&lt;/title&gt;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&lt;h1&gt;Web Coffee Menu&lt;/h1&gt;</a:t>
            </a:r>
          </a:p>
          <a:p>
            <a:endParaRPr lang="en-US" sz="1400" dirty="0"/>
          </a:p>
          <a:p>
            <a:r>
              <a:rPr lang="en-US" sz="1400" dirty="0"/>
              <a:t>    &lt;h2&gt;American 5,000&lt;/h2&gt;</a:t>
            </a:r>
          </a:p>
          <a:p>
            <a:r>
              <a:rPr lang="en-US" sz="1400" dirty="0"/>
              <a:t>    &lt;p&gt;Adding water to the espresso&lt;/p&gt;</a:t>
            </a:r>
          </a:p>
          <a:p>
            <a:endParaRPr lang="en-US" sz="1400" dirty="0"/>
          </a:p>
          <a:p>
            <a:r>
              <a:rPr lang="en-US" sz="1400" dirty="0"/>
              <a:t>    &lt;h2&gt;6,000 won for a cafe latte&lt;/h2&gt;</a:t>
            </a:r>
          </a:p>
          <a:p>
            <a:r>
              <a:rPr lang="en-US" sz="1400" dirty="0"/>
              <a:t>    &lt;p&gt;Coffee with milk in espresso&lt;/p&gt;</a:t>
            </a:r>
          </a:p>
          <a:p>
            <a:endParaRPr lang="en-US" sz="1400" dirty="0"/>
          </a:p>
          <a:p>
            <a:r>
              <a:rPr lang="en-US" sz="1400" dirty="0"/>
              <a:t>    &lt;h2&gt;$6 for cappuccino&lt;/h2&gt;</a:t>
            </a:r>
          </a:p>
          <a:p>
            <a:r>
              <a:rPr lang="en-US" sz="1400" dirty="0"/>
              <a:t>    &lt;p&gt;Coffee with milk foam&lt;/p&gt;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20716" y="3959763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42" y="2433422"/>
            <a:ext cx="357985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- HTML </a:t>
            </a:r>
            <a:r>
              <a:rPr lang="en-US" altLang="ko-KR" dirty="0"/>
              <a:t>Text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1</a:t>
            </a:r>
          </a:p>
          <a:p>
            <a:pPr lvl="1"/>
            <a:r>
              <a:rPr lang="en-US" altLang="ko-KR" dirty="0" smtClean="0"/>
              <a:t>Create the following HTML page with &lt;h1&gt;, &lt;h2&gt;, &lt;p&gt; text elements, and &lt;bold&gt; and &lt;sup&gt; text formatting elements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780928"/>
            <a:ext cx="6124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- HTML List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 and &lt;li&gt; elements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8484" y="2492696"/>
            <a:ext cx="369479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&lt;title&gt;list example&lt;/title&gt;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&lt;li&gt;Un ordered list&lt;/li&gt;</a:t>
            </a:r>
          </a:p>
          <a:p>
            <a:r>
              <a:rPr lang="en-US" sz="1400" dirty="0"/>
              <a:t>      &lt;li&gt;Un ordered 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&lt;li&gt;Ordered list&lt;/li&gt;</a:t>
            </a:r>
          </a:p>
          <a:p>
            <a:r>
              <a:rPr lang="en-US" sz="1400" dirty="0"/>
              <a:t>      &lt;li&gt;Ordered 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37638" y="40408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420888"/>
            <a:ext cx="358641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 smtClean="0"/>
              <a:t>- HTML </a:t>
            </a:r>
            <a:r>
              <a:rPr lang="en-US" altLang="ko-KR" dirty="0"/>
              <a:t>List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2</a:t>
            </a:r>
          </a:p>
          <a:p>
            <a:pPr lvl="1"/>
            <a:r>
              <a:rPr lang="en-US" altLang="ko-KR" dirty="0" smtClean="0"/>
              <a:t>Create an ordered list inside of unordered list as follows: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157CCA-24DA-466E-B012-B347F92A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38" y="2636912"/>
            <a:ext cx="5227124" cy="3019007"/>
          </a:xfrm>
          <a:prstGeom prst="rect">
            <a:avLst/>
          </a:prstGeom>
        </p:spPr>
      </p:pic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B6DA0900-C53C-45F6-91BB-89E76D7995BA}"/>
              </a:ext>
            </a:extLst>
          </p:cNvPr>
          <p:cNvSpPr txBox="1">
            <a:spLocks/>
          </p:cNvSpPr>
          <p:nvPr/>
        </p:nvSpPr>
        <p:spPr>
          <a:xfrm>
            <a:off x="4481309" y="4941168"/>
            <a:ext cx="2704253" cy="43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b="1" dirty="0">
                <a:solidFill>
                  <a:srgbClr val="FF0000"/>
                </a:solidFill>
              </a:rPr>
              <a:t>List</a:t>
            </a:r>
            <a:r>
              <a:rPr lang="en-US" sz="2000" b="1" dirty="0">
                <a:solidFill>
                  <a:schemeClr val="tx1"/>
                </a:solidFill>
              </a:rPr>
              <a:t> in another </a:t>
            </a:r>
            <a:r>
              <a:rPr lang="en-US" sz="2000" b="1" dirty="0">
                <a:solidFill>
                  <a:srgbClr val="FF0000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2912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- HTML Link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</a:p>
          <a:p>
            <a:pPr lvl="1"/>
            <a:r>
              <a:rPr lang="en-US" altLang="ko-KR" dirty="0" smtClean="0"/>
              <a:t>&lt;a&gt; tag, '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' attribute and 'target' attribute with </a:t>
            </a:r>
            <a:r>
              <a:rPr lang="en-US" dirty="0" smtClean="0"/>
              <a:t>_blank </a:t>
            </a:r>
            <a:r>
              <a:rPr lang="en-US" dirty="0"/>
              <a:t>and </a:t>
            </a:r>
            <a:r>
              <a:rPr lang="en-US" dirty="0" smtClean="0"/>
              <a:t>_self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0564" y="2492896"/>
            <a:ext cx="670287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&lt;head&gt;</a:t>
            </a:r>
          </a:p>
          <a:p>
            <a:r>
              <a:rPr lang="en-US" sz="1400" dirty="0"/>
              <a:t>    &lt;title&gt;My paragraph&lt;/title&gt;</a:t>
            </a:r>
          </a:p>
          <a:p>
            <a:r>
              <a:rPr lang="en-US" sz="1400" dirty="0"/>
              <a:t>  &lt;/head&gt;</a:t>
            </a:r>
          </a:p>
          <a:p>
            <a:endParaRPr lang="en-US" sz="1400" dirty="0"/>
          </a:p>
          <a:p>
            <a:r>
              <a:rPr lang="en-US" sz="1400" dirty="0"/>
              <a:t>  &lt;body&gt;</a:t>
            </a:r>
          </a:p>
          <a:p>
            <a:r>
              <a:rPr lang="en-US" sz="1400" dirty="0"/>
              <a:t>    &lt;h1&gt;Heading 1&lt;/h1&gt;</a:t>
            </a:r>
          </a:p>
          <a:p>
            <a:r>
              <a:rPr lang="en-US" sz="1400" dirty="0"/>
              <a:t>    &lt;p&gt;This is a paragraph.&lt;/p&gt;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target="_blank"&gt;Google with _blank&lt;/a&gt;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&lt;a </a:t>
            </a:r>
            <a:r>
              <a:rPr lang="en-US" sz="1400" dirty="0" err="1"/>
              <a:t>href</a:t>
            </a:r>
            <a:r>
              <a:rPr lang="en-US" sz="1400" dirty="0"/>
              <a:t>="http://www.google.com" target="_self"&gt;Google with _self&lt;/a&gt;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21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Link Elements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</a:p>
          <a:p>
            <a:pPr lvl="1"/>
            <a:r>
              <a:rPr lang="en-US" altLang="ko-KR" dirty="0"/>
              <a:t>&lt;a&gt; tag, '</a:t>
            </a:r>
            <a:r>
              <a:rPr lang="en-US" altLang="ko-KR" dirty="0" err="1"/>
              <a:t>href</a:t>
            </a:r>
            <a:r>
              <a:rPr lang="en-US" altLang="ko-KR" dirty="0"/>
              <a:t>' attribute and 'target' attribute with </a:t>
            </a:r>
            <a:r>
              <a:rPr lang="en-US" dirty="0"/>
              <a:t>_blank and _self</a:t>
            </a:r>
          </a:p>
          <a:p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26" y="3317108"/>
            <a:ext cx="3156923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202960"/>
            <a:ext cx="31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194" y="4576305"/>
            <a:ext cx="3125854" cy="216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2051348" y="3282960"/>
            <a:ext cx="2952700" cy="15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8" idx="1"/>
          </p:cNvCxnSpPr>
          <p:nvPr/>
        </p:nvCxnSpPr>
        <p:spPr>
          <a:xfrm>
            <a:off x="1979340" y="5008113"/>
            <a:ext cx="3018854" cy="6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</a:t>
            </a:r>
            <a:r>
              <a:rPr lang="en-US" altLang="ko-KR" dirty="0" smtClean="0"/>
              <a:t>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4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tag and ‘width’, ‘height‘ and ‘alt‘ attributes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20564" y="2339583"/>
            <a:ext cx="67028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  &lt;head&gt;</a:t>
            </a:r>
          </a:p>
          <a:p>
            <a:r>
              <a:rPr lang="en-US" sz="1400" dirty="0"/>
              <a:t>        &lt;title&gt;Web Programming&lt;/title&gt;</a:t>
            </a:r>
          </a:p>
          <a:p>
            <a:r>
              <a:rPr lang="en-US" sz="1400" dirty="0"/>
              <a:t>    &lt;/head&gt;</a:t>
            </a:r>
          </a:p>
          <a:p>
            <a:endParaRPr lang="en-US" sz="1400" dirty="0"/>
          </a:p>
          <a:p>
            <a:r>
              <a:rPr lang="en-US" sz="1400" dirty="0"/>
              <a:t>    &lt;body&gt;</a:t>
            </a:r>
          </a:p>
          <a:p>
            <a:r>
              <a:rPr lang="en-US" sz="1400" dirty="0"/>
              <a:t>        &lt;h1&gt; Welcome to Web Coffee! &lt;/h1&gt;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= "coffee.jpg" width="400" height="300" alt="</a:t>
            </a:r>
            <a:r>
              <a:rPr lang="en-US" sz="1400" dirty="0" err="1"/>
              <a:t>coffee_image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= "cup.jpg" width="400" height="300" alt="</a:t>
            </a:r>
            <a:r>
              <a:rPr lang="en-US" sz="1400" dirty="0" err="1"/>
              <a:t>cup_image</a:t>
            </a:r>
            <a:r>
              <a:rPr lang="en-US" sz="1400" dirty="0"/>
              <a:t>"&gt;</a:t>
            </a:r>
          </a:p>
          <a:p>
            <a:endParaRPr lang="en-US" sz="1400" dirty="0"/>
          </a:p>
          <a:p>
            <a:r>
              <a:rPr lang="en-US" sz="1400" dirty="0"/>
              <a:t>        &lt;</a:t>
            </a:r>
            <a:r>
              <a:rPr lang="en-US" sz="1400" dirty="0" smtClean="0"/>
              <a:t>p&gt;If </a:t>
            </a:r>
            <a:r>
              <a:rPr lang="en-US" sz="1400" dirty="0"/>
              <a:t>you want to taste fresh coffee in house roasting beans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em</a:t>
            </a:r>
            <a:r>
              <a:rPr lang="en-US" sz="1400" dirty="0"/>
              <a:t>&gt; Certified Level 1 Barista &lt;/</a:t>
            </a:r>
            <a:r>
              <a:rPr lang="en-US" sz="1400" dirty="0" err="1"/>
              <a:t>em</a:t>
            </a:r>
            <a:r>
              <a:rPr lang="en-US" sz="1400" dirty="0"/>
              <a:t>&gt; uses only the finest beans,</a:t>
            </a:r>
          </a:p>
          <a:p>
            <a:r>
              <a:rPr lang="en-US" sz="1400" dirty="0"/>
              <a:t>            which carefully selected</a:t>
            </a:r>
            <a:r>
              <a:rPr lang="en-US" sz="1400" dirty="0" smtClean="0"/>
              <a:t>.&lt;/</a:t>
            </a:r>
            <a:r>
              <a:rPr lang="en-US" sz="1400" dirty="0"/>
              <a:t>p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  <a:p>
            <a:r>
              <a:rPr lang="en-US" sz="1400" dirty="0"/>
              <a:t>        &lt;h2&gt; Menu &lt;/h2&gt;</a:t>
            </a:r>
          </a:p>
          <a:p>
            <a:r>
              <a:rPr lang="en-US" sz="1400" dirty="0"/>
              <a:t>        &lt;p&gt;Americano, cafe latte, cappuccino, cafe mocha, ...&lt;/p&gt;</a:t>
            </a:r>
          </a:p>
          <a:p>
            <a:r>
              <a:rPr lang="en-US" sz="1400" dirty="0"/>
              <a:t>  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317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4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tag and ‘width’, ‘height‘ and ‘alt‘ attributes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6872"/>
            <a:ext cx="5566038" cy="43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5 – Hyperlink using an image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2046" y="1925010"/>
            <a:ext cx="75999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  &lt;head&gt;</a:t>
            </a:r>
          </a:p>
          <a:p>
            <a:r>
              <a:rPr lang="en-US" sz="1400" dirty="0"/>
              <a:t>        &lt;title&gt;Images from NASA&lt;/title&gt;</a:t>
            </a:r>
          </a:p>
          <a:p>
            <a:r>
              <a:rPr lang="en-US" sz="1400" dirty="0"/>
              <a:t>    &lt;/head&gt;</a:t>
            </a:r>
          </a:p>
          <a:p>
            <a:r>
              <a:rPr lang="en-US" sz="1400" dirty="0"/>
              <a:t>    &lt;body&gt;</a:t>
            </a:r>
          </a:p>
          <a:p>
            <a:r>
              <a:rPr lang="en-US" sz="1400" dirty="0"/>
              <a:t>        &lt;h1&gt; Images from NASA &lt;/h1&gt;</a:t>
            </a:r>
          </a:p>
          <a:p>
            <a:r>
              <a:rPr lang="en-US" sz="1400" dirty="0"/>
              <a:t>        &lt;p&gt;NASA in the United States provides high resolution images of the universe.&lt;/p&gt;</a:t>
            </a:r>
          </a:p>
          <a:p>
            <a:endParaRPr lang="en-US" sz="1400" dirty="0"/>
          </a:p>
          <a:p>
            <a:r>
              <a:rPr lang="en-US" sz="1400" dirty="0"/>
              <a:t>        &lt;h2&gt; Hubble Images &lt;/h2&gt;</a:t>
            </a:r>
          </a:p>
          <a:p>
            <a:r>
              <a:rPr lang="en-US" sz="1400" dirty="0"/>
              <a:t>        &lt;p&gt;It is an image taken by the Hubble telescope and shows the early galaxy of the </a:t>
            </a:r>
            <a:r>
              <a:rPr lang="en-US" sz="1400" dirty="0" smtClean="0"/>
              <a:t>	universe</a:t>
            </a:r>
            <a:r>
              <a:rPr lang="en-US" sz="1400" dirty="0"/>
              <a:t>.&lt;/p&gt;</a:t>
            </a:r>
          </a:p>
          <a:p>
            <a:endParaRPr lang="en-US" sz="1400" dirty="0"/>
          </a:p>
          <a:p>
            <a:r>
              <a:rPr lang="en-US" sz="1400" dirty="0"/>
              <a:t>        &lt;a </a:t>
            </a:r>
            <a:r>
              <a:rPr lang="en-US" sz="1400" dirty="0" err="1"/>
              <a:t>href</a:t>
            </a:r>
            <a:r>
              <a:rPr lang="en-US" sz="1400" dirty="0" smtClean="0"/>
              <a:t>=“</a:t>
            </a:r>
            <a:r>
              <a:rPr lang="en-US" altLang="ko-KR" sz="1400" dirty="0" smtClean="0"/>
              <a:t>5. </a:t>
            </a:r>
            <a:r>
              <a:rPr lang="en-US" sz="1400" dirty="0" smtClean="0"/>
              <a:t>photo1.html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="hubble1.jpg" alt="" width="200" height="200"&gt;</a:t>
            </a:r>
          </a:p>
          <a:p>
            <a:r>
              <a:rPr lang="en-US" sz="1400" dirty="0"/>
              <a:t>        &lt;/a&gt;</a:t>
            </a:r>
          </a:p>
          <a:p>
            <a:r>
              <a:rPr lang="en-US" sz="1400" dirty="0"/>
              <a:t>        &lt;a </a:t>
            </a:r>
            <a:r>
              <a:rPr lang="en-US" sz="1400" dirty="0" err="1"/>
              <a:t>href</a:t>
            </a:r>
            <a:r>
              <a:rPr lang="en-US" sz="1400" dirty="0" smtClean="0"/>
              <a:t>=“</a:t>
            </a:r>
            <a:r>
              <a:rPr lang="en-US" altLang="ko-KR" sz="1400" dirty="0" smtClean="0"/>
              <a:t>5. </a:t>
            </a:r>
            <a:r>
              <a:rPr lang="en-US" sz="1400" dirty="0" smtClean="0"/>
              <a:t>photo2.html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="hubble2.jpg" alt="" width="200" height="200"&gt;</a:t>
            </a:r>
          </a:p>
          <a:p>
            <a:r>
              <a:rPr lang="en-US" sz="1400" dirty="0"/>
              <a:t>        &lt;/a&gt;</a:t>
            </a:r>
          </a:p>
          <a:p>
            <a:r>
              <a:rPr lang="en-US" sz="1400" dirty="0"/>
              <a:t>  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60DEEF-BF8F-4D24-A197-698616BA5897}"/>
              </a:ext>
            </a:extLst>
          </p:cNvPr>
          <p:cNvSpPr/>
          <p:nvPr/>
        </p:nvSpPr>
        <p:spPr>
          <a:xfrm>
            <a:off x="5868144" y="2060848"/>
            <a:ext cx="2427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5.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image_link.html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9263" y="5949280"/>
            <a:ext cx="524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i="1" smtClean="0">
                <a:solidFill>
                  <a:srgbClr val="7030A0"/>
                </a:solidFill>
              </a:rPr>
              <a:t>‘5.photo 1.html’ </a:t>
            </a:r>
            <a:r>
              <a:rPr lang="en-US" altLang="ko-KR" sz="1400" i="1">
                <a:solidFill>
                  <a:srgbClr val="7030A0"/>
                </a:solidFill>
              </a:rPr>
              <a:t>and </a:t>
            </a:r>
            <a:r>
              <a:rPr lang="en-US" altLang="ko-KR" sz="1400" i="1" smtClean="0">
                <a:solidFill>
                  <a:srgbClr val="7030A0"/>
                </a:solidFill>
              </a:rPr>
              <a:t>‘5.photo 2.html’ </a:t>
            </a:r>
            <a:r>
              <a:rPr lang="en-US" altLang="ko-KR" sz="1400" i="1" dirty="0">
                <a:solidFill>
                  <a:srgbClr val="7030A0"/>
                </a:solidFill>
              </a:rPr>
              <a:t>must be in the </a:t>
            </a:r>
            <a:r>
              <a:rPr lang="en-US" altLang="ko-KR" sz="1400" i="1">
                <a:solidFill>
                  <a:srgbClr val="7030A0"/>
                </a:solidFill>
              </a:rPr>
              <a:t>same </a:t>
            </a:r>
            <a:r>
              <a:rPr lang="en-US" altLang="ko-KR" sz="1400" i="1" smtClean="0">
                <a:solidFill>
                  <a:srgbClr val="7030A0"/>
                </a:solidFill>
              </a:rPr>
              <a:t>folder with ‘5. </a:t>
            </a:r>
            <a:r>
              <a:rPr lang="en-US" altLang="ko-KR" sz="1400" i="1" dirty="0" smtClean="0">
                <a:solidFill>
                  <a:srgbClr val="7030A0"/>
                </a:solidFill>
              </a:rPr>
              <a:t>image_link.html'</a:t>
            </a:r>
            <a:endParaRPr lang="en-US" sz="14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5 - </a:t>
            </a:r>
            <a:r>
              <a:rPr lang="en-US" altLang="ko-KR" dirty="0"/>
              <a:t>Hyperlink using an 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2046" y="1867565"/>
            <a:ext cx="759990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</a:t>
            </a:r>
            <a:r>
              <a:rPr lang="en-US" sz="1400" dirty="0" err="1"/>
              <a:t>doctype</a:t>
            </a:r>
            <a:r>
              <a:rPr lang="en-US" sz="1400" dirty="0"/>
              <a:t>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  &lt;head&gt;</a:t>
            </a:r>
          </a:p>
          <a:p>
            <a:r>
              <a:rPr lang="en-US" sz="1400" dirty="0"/>
              <a:t>        &lt;title&gt;Deep Field&lt;/title&gt;</a:t>
            </a:r>
          </a:p>
          <a:p>
            <a:r>
              <a:rPr lang="en-US" sz="1400" dirty="0"/>
              <a:t>    &lt;/head&gt;</a:t>
            </a:r>
          </a:p>
          <a:p>
            <a:r>
              <a:rPr lang="en-US" sz="1400" dirty="0"/>
              <a:t>    &lt;body&gt;</a:t>
            </a:r>
          </a:p>
          <a:p>
            <a:r>
              <a:rPr lang="en-US" sz="1400" dirty="0"/>
              <a:t>        &lt;h1&gt;Hubble Image #1&lt;/h1&gt;</a:t>
            </a:r>
          </a:p>
          <a:p>
            <a:r>
              <a:rPr lang="en-US" sz="1400" dirty="0"/>
              <a:t>        &lt;p&gt;&lt;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="hubble1.jpg" alt="Deep Field" width="500" height="500"&gt;&lt;/p&gt;</a:t>
            </a:r>
          </a:p>
          <a:p>
            <a:r>
              <a:rPr lang="en-US" sz="1400" dirty="0"/>
              <a:t>    &lt;/body&gt;</a:t>
            </a:r>
          </a:p>
          <a:p>
            <a:r>
              <a:rPr lang="en-US" sz="1400" dirty="0"/>
              <a:t>&lt;/html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92552" y="4331973"/>
            <a:ext cx="759990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    &lt;head&gt;</a:t>
            </a:r>
          </a:p>
          <a:p>
            <a:r>
              <a:rPr lang="en-US" sz="1400" dirty="0"/>
              <a:t>        &lt;title&gt;Deep Field&lt;/title&gt;</a:t>
            </a:r>
          </a:p>
          <a:p>
            <a:r>
              <a:rPr lang="en-US" sz="1400" dirty="0"/>
              <a:t>    &lt;/head&gt;</a:t>
            </a:r>
          </a:p>
          <a:p>
            <a:r>
              <a:rPr lang="en-US" sz="1400" dirty="0"/>
              <a:t>    &lt;body&gt;</a:t>
            </a:r>
          </a:p>
          <a:p>
            <a:r>
              <a:rPr lang="en-US" sz="1400" dirty="0"/>
              <a:t>        &lt;h1&gt;Hubble Image #2&lt;/h1&gt;</a:t>
            </a:r>
          </a:p>
          <a:p>
            <a:r>
              <a:rPr lang="en-US" sz="1400" dirty="0"/>
              <a:t>        &lt;p&gt;&lt;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="hubble2.jpg" alt="Deep Field" width="500" height="500"&gt;&lt;/p&gt;</a:t>
            </a:r>
          </a:p>
          <a:p>
            <a:r>
              <a:rPr lang="en-US" sz="1400" dirty="0"/>
              <a:t>    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0DEEF-BF8F-4D24-A197-698616BA5897}"/>
              </a:ext>
            </a:extLst>
          </p:cNvPr>
          <p:cNvSpPr/>
          <p:nvPr/>
        </p:nvSpPr>
        <p:spPr>
          <a:xfrm>
            <a:off x="6228184" y="1986178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5.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photo1.html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60DEEF-BF8F-4D24-A197-698616BA5897}"/>
              </a:ext>
            </a:extLst>
          </p:cNvPr>
          <p:cNvSpPr/>
          <p:nvPr/>
        </p:nvSpPr>
        <p:spPr>
          <a:xfrm>
            <a:off x="6228184" y="4412333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5.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photo2.html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Overview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</a:t>
            </a:r>
            <a:r>
              <a:rPr lang="en-US" altLang="ko-KR" dirty="0"/>
              <a:t>5 - Hyperlink using an image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85856-90E8-4893-B734-39D8879F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02668"/>
            <a:ext cx="6619875" cy="483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BD91EA-01D5-40A5-91A2-93D01B57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47" y="1434920"/>
            <a:ext cx="3939982" cy="48387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45EA4D-E5F7-476B-9220-6BCFC1A82E70}"/>
              </a:ext>
            </a:extLst>
          </p:cNvPr>
          <p:cNvCxnSpPr>
            <a:cxnSpLocks/>
          </p:cNvCxnSpPr>
          <p:nvPr/>
        </p:nvCxnSpPr>
        <p:spPr>
          <a:xfrm flipV="1">
            <a:off x="3429408" y="3789040"/>
            <a:ext cx="1224136" cy="9279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60DEEF-BF8F-4D24-A197-698616BA5897}"/>
              </a:ext>
            </a:extLst>
          </p:cNvPr>
          <p:cNvSpPr/>
          <p:nvPr/>
        </p:nvSpPr>
        <p:spPr>
          <a:xfrm>
            <a:off x="5043462" y="6311733"/>
            <a:ext cx="1999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Click on image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Image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45687-A624-459B-870C-B0277D53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1886703"/>
            <a:ext cx="4438177" cy="3893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B16AD-8747-4804-8039-EBF5ACD8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437" y="1196752"/>
            <a:ext cx="2986018" cy="26198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159276-22D3-4029-BDC5-D519D3BD7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437" y="3978162"/>
            <a:ext cx="2986019" cy="26198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645EA4D-E5F7-476B-9220-6BCFC1A82E70}"/>
              </a:ext>
            </a:extLst>
          </p:cNvPr>
          <p:cNvCxnSpPr>
            <a:cxnSpLocks/>
          </p:cNvCxnSpPr>
          <p:nvPr/>
        </p:nvCxnSpPr>
        <p:spPr>
          <a:xfrm flipV="1">
            <a:off x="2047125" y="2565074"/>
            <a:ext cx="3516923" cy="2140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356C7D-950F-4E92-BEBC-EEAC7B4E2153}"/>
              </a:ext>
            </a:extLst>
          </p:cNvPr>
          <p:cNvCxnSpPr>
            <a:cxnSpLocks/>
          </p:cNvCxnSpPr>
          <p:nvPr/>
        </p:nvCxnSpPr>
        <p:spPr>
          <a:xfrm>
            <a:off x="4207520" y="5097257"/>
            <a:ext cx="1356528" cy="311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4947B1CC-3A10-4783-8E3F-51A4E7D2A1AF}"/>
              </a:ext>
            </a:extLst>
          </p:cNvPr>
          <p:cNvSpPr txBox="1">
            <a:spLocks/>
          </p:cNvSpPr>
          <p:nvPr/>
        </p:nvSpPr>
        <p:spPr>
          <a:xfrm>
            <a:off x="899591" y="5830786"/>
            <a:ext cx="4536505" cy="69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latinLnBrk="0">
              <a:buFont typeface="Lato"/>
              <a:buNone/>
            </a:pPr>
            <a:r>
              <a:rPr lang="en-US" sz="1500" b="1" dirty="0">
                <a:solidFill>
                  <a:schemeClr val="tx1"/>
                </a:solidFill>
              </a:rPr>
              <a:t>When you click on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G</a:t>
            </a:r>
            <a:r>
              <a:rPr lang="en-US" sz="1500" b="1" dirty="0" smtClean="0">
                <a:solidFill>
                  <a:schemeClr val="tx1"/>
                </a:solidFill>
              </a:rPr>
              <a:t>oogle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or</a:t>
            </a:r>
            <a:r>
              <a:rPr 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N</a:t>
            </a:r>
            <a:r>
              <a:rPr lang="en-US" sz="1500" b="1" dirty="0" err="1" smtClean="0">
                <a:solidFill>
                  <a:schemeClr val="tx1"/>
                </a:solidFill>
              </a:rPr>
              <a:t>aver</a:t>
            </a:r>
            <a:r>
              <a:rPr lang="en-US" sz="1500" b="1" dirty="0" smtClean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</a:rPr>
              <a:t>image,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i</a:t>
            </a:r>
            <a:r>
              <a:rPr lang="en-US" sz="1500" b="1" dirty="0" smtClean="0">
                <a:solidFill>
                  <a:schemeClr val="tx1"/>
                </a:solidFill>
              </a:rPr>
              <a:t>t </a:t>
            </a:r>
            <a:r>
              <a:rPr lang="en-US" sz="1500" b="1" dirty="0">
                <a:solidFill>
                  <a:schemeClr val="tx1"/>
                </a:solidFill>
              </a:rPr>
              <a:t>should open on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a </a:t>
            </a:r>
            <a:r>
              <a:rPr lang="en-US" sz="1500" b="1" dirty="0" smtClean="0">
                <a:solidFill>
                  <a:srgbClr val="FF0000"/>
                </a:solidFill>
              </a:rPr>
              <a:t>new </a:t>
            </a:r>
            <a:r>
              <a:rPr lang="en-US" sz="1500" b="1" dirty="0">
                <a:solidFill>
                  <a:srgbClr val="FF0000"/>
                </a:solidFill>
              </a:rPr>
              <a:t>page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with</a:t>
            </a:r>
            <a:r>
              <a:rPr lang="en-US" altLang="ko-KR" sz="1500" b="1" dirty="0" smtClean="0">
                <a:solidFill>
                  <a:srgbClr val="7030A0"/>
                </a:solidFill>
              </a:rPr>
              <a:t> target=“_blank”</a:t>
            </a:r>
            <a:endParaRPr lang="en-US" sz="15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Table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6</a:t>
            </a:r>
          </a:p>
          <a:p>
            <a:pPr lvl="1"/>
            <a:r>
              <a:rPr lang="en-US" altLang="ko-KR" dirty="0" smtClean="0"/>
              <a:t>&lt;table&gt;,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&gt;, &lt;td&gt;,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and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attributes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49966-2477-4A46-A881-A47ECF38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6"/>
            <a:ext cx="7140850" cy="46913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776590-629B-4E16-ABC8-8EF7440CE8E7}"/>
              </a:ext>
            </a:extLst>
          </p:cNvPr>
          <p:cNvSpPr/>
          <p:nvPr/>
        </p:nvSpPr>
        <p:spPr>
          <a:xfrm>
            <a:off x="1601768" y="2802315"/>
            <a:ext cx="6726706" cy="3732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9ED624-2488-44BE-9938-B177CE53C0DF}"/>
              </a:ext>
            </a:extLst>
          </p:cNvPr>
          <p:cNvSpPr/>
          <p:nvPr/>
        </p:nvSpPr>
        <p:spPr>
          <a:xfrm>
            <a:off x="1979712" y="3068960"/>
            <a:ext cx="1173958" cy="22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9ED624-2488-44BE-9938-B177CE53C0DF}"/>
              </a:ext>
            </a:extLst>
          </p:cNvPr>
          <p:cNvSpPr/>
          <p:nvPr/>
        </p:nvSpPr>
        <p:spPr>
          <a:xfrm>
            <a:off x="1924017" y="4941168"/>
            <a:ext cx="1173958" cy="22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5219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Combine five columns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5301208"/>
            <a:ext cx="21587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Combine two rows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153670" y="3298949"/>
            <a:ext cx="1811451" cy="4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0"/>
          </p:cNvCxnSpPr>
          <p:nvPr/>
        </p:nvCxnSpPr>
        <p:spPr>
          <a:xfrm flipH="1" flipV="1">
            <a:off x="3097975" y="5171157"/>
            <a:ext cx="1761335" cy="13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Table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 6</a:t>
            </a:r>
          </a:p>
          <a:p>
            <a:pPr lvl="1"/>
            <a:r>
              <a:rPr lang="en-US" altLang="ko-KR" dirty="0"/>
              <a:t>&lt;table&gt;, &lt;</a:t>
            </a:r>
            <a:r>
              <a:rPr lang="en-US" altLang="ko-KR" dirty="0" err="1"/>
              <a:t>tr</a:t>
            </a:r>
            <a:r>
              <a:rPr lang="en-US" altLang="ko-KR" dirty="0"/>
              <a:t>&gt;, &lt;td&gt;, &lt;</a:t>
            </a:r>
            <a:r>
              <a:rPr lang="en-US" altLang="ko-KR" dirty="0" err="1"/>
              <a:t>th</a:t>
            </a:r>
            <a:r>
              <a:rPr lang="en-US" altLang="ko-KR" dirty="0"/>
              <a:t>&gt; and </a:t>
            </a:r>
            <a:r>
              <a:rPr lang="en-US" altLang="ko-KR" dirty="0" err="1"/>
              <a:t>colspan</a:t>
            </a:r>
            <a:r>
              <a:rPr lang="en-US" altLang="ko-KR" dirty="0"/>
              <a:t> and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en-US" altLang="ko-KR" dirty="0" smtClean="0"/>
              <a:t>attributes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98E2F-1D13-4CFB-9FED-B40234DC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708920"/>
            <a:ext cx="8172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- HTML </a:t>
            </a:r>
            <a:r>
              <a:rPr lang="en-US" altLang="ko-KR" dirty="0" smtClean="0"/>
              <a:t>Table Element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4</a:t>
            </a:r>
          </a:p>
          <a:p>
            <a:pPr lvl="1"/>
            <a:r>
              <a:rPr lang="en-US" altLang="ko-KR" dirty="0" smtClean="0"/>
              <a:t>Create the following table using </a:t>
            </a:r>
            <a:r>
              <a:rPr lang="en-US" altLang="ko-KR" dirty="0"/>
              <a:t>&lt;table&gt;, &lt;</a:t>
            </a:r>
            <a:r>
              <a:rPr lang="en-US" altLang="ko-KR" dirty="0" err="1"/>
              <a:t>tr</a:t>
            </a:r>
            <a:r>
              <a:rPr lang="en-US" altLang="ko-KR" dirty="0"/>
              <a:t>&gt;, &lt;td&gt;, &lt;</a:t>
            </a:r>
            <a:r>
              <a:rPr lang="en-US" altLang="ko-KR" dirty="0" err="1"/>
              <a:t>th</a:t>
            </a:r>
            <a:r>
              <a:rPr lang="en-US" altLang="ko-KR" dirty="0"/>
              <a:t>&gt; and </a:t>
            </a:r>
            <a:r>
              <a:rPr lang="en-US" altLang="ko-KR" dirty="0" err="1"/>
              <a:t>colspan</a:t>
            </a:r>
            <a:r>
              <a:rPr lang="en-US" altLang="ko-KR" dirty="0"/>
              <a:t> and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en-US" altLang="ko-KR" dirty="0" smtClean="0"/>
              <a:t>attributes +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tag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3898ED-1FF1-4BD0-8721-AEED6A6B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60" y="2732586"/>
            <a:ext cx="7010880" cy="39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– Your first website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 Practice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EAD9D-3644-4F0E-B188-46BDE4DD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99" y="1792959"/>
            <a:ext cx="5088202" cy="47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– Your first website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 Practice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2C092-C4E2-4AF0-AE77-C8140555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62345"/>
            <a:ext cx="6144758" cy="46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for Lecture 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Create your own personal website using the tags studied during Lecture 3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HTML heading elements</a:t>
            </a:r>
          </a:p>
          <a:p>
            <a:pPr lvl="2"/>
            <a:r>
              <a:rPr lang="en-US" dirty="0"/>
              <a:t>&lt;h1&gt; to &lt;h6&gt;</a:t>
            </a:r>
          </a:p>
          <a:p>
            <a:pPr lvl="2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sz="1900" dirty="0"/>
              <a:t>HTML text elements</a:t>
            </a:r>
          </a:p>
          <a:p>
            <a:pPr lvl="2"/>
            <a:r>
              <a:rPr lang="en-US" dirty="0"/>
              <a:t>&lt;p&gt;, &lt;</a:t>
            </a:r>
            <a:r>
              <a:rPr lang="en-US" dirty="0" err="1"/>
              <a:t>br</a:t>
            </a:r>
            <a:r>
              <a:rPr lang="en-US" dirty="0"/>
              <a:t>&gt;, &lt;</a:t>
            </a:r>
            <a:r>
              <a:rPr lang="en-US" dirty="0" err="1"/>
              <a:t>hr</a:t>
            </a:r>
            <a:r>
              <a:rPr lang="en-US" dirty="0"/>
              <a:t>&gt; and text formatting elements</a:t>
            </a:r>
          </a:p>
          <a:p>
            <a:pPr lvl="2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sz="1900" dirty="0"/>
              <a:t>HTML list elements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  <a:r>
              <a:rPr lang="en-US" altLang="ko-KR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sz="1900" dirty="0"/>
              <a:t>HTML link element</a:t>
            </a:r>
          </a:p>
          <a:p>
            <a:pPr lvl="2"/>
            <a:r>
              <a:rPr lang="en-US" dirty="0"/>
              <a:t>&lt;a&gt; and its attributes: </a:t>
            </a:r>
            <a:r>
              <a:rPr lang="en-US" dirty="0" err="1"/>
              <a:t>href</a:t>
            </a:r>
            <a:r>
              <a:rPr lang="en-US" dirty="0"/>
              <a:t> and </a:t>
            </a:r>
            <a:r>
              <a:rPr lang="en-US" dirty="0" smtClean="0"/>
              <a:t>target</a:t>
            </a:r>
          </a:p>
          <a:p>
            <a:pPr lvl="2"/>
            <a:r>
              <a:rPr lang="en-US" altLang="ko-KR" dirty="0" smtClean="0"/>
              <a:t>id attribute to link to the same page</a:t>
            </a:r>
            <a:endParaRPr lang="en-US" dirty="0"/>
          </a:p>
          <a:p>
            <a:pPr lvl="2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sz="1900" dirty="0"/>
              <a:t>HTML image</a:t>
            </a:r>
          </a:p>
          <a:p>
            <a:pPr lvl="2"/>
            <a:r>
              <a:rPr lang="en-US" dirty="0"/>
              <a:t>&lt;image&gt; and its attributes: width, height, alt</a:t>
            </a:r>
          </a:p>
          <a:p>
            <a:pPr lvl="2"/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sz="1900" dirty="0"/>
              <a:t>HTML table</a:t>
            </a:r>
          </a:p>
          <a:p>
            <a:pPr lvl="2"/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&lt;td&gt;, &lt;</a:t>
            </a:r>
            <a:r>
              <a:rPr lang="en-US" dirty="0" err="1"/>
              <a:t>th</a:t>
            </a:r>
            <a:r>
              <a:rPr lang="en-US" dirty="0"/>
              <a:t>&gt; and attributes: 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 smtClean="0"/>
              <a:t>colspan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altLang="ko-KR" dirty="0" smtClean="0"/>
              <a:t>Deadline: March 18, 2022 12:59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See you next time!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Questions?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1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HTML?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stands for Hyper Text Markup </a:t>
            </a:r>
            <a:r>
              <a:rPr lang="en-US" dirty="0" smtClean="0"/>
              <a:t>Language</a:t>
            </a:r>
          </a:p>
          <a:p>
            <a:r>
              <a:rPr lang="en-US" dirty="0"/>
              <a:t>HTML is </a:t>
            </a:r>
            <a:r>
              <a:rPr lang="en-US" altLang="ko-KR" dirty="0" smtClean="0"/>
              <a:t>a </a:t>
            </a:r>
            <a:r>
              <a:rPr lang="en-US" dirty="0" smtClean="0"/>
              <a:t>markup </a:t>
            </a:r>
            <a:r>
              <a:rPr lang="en-US" dirty="0"/>
              <a:t>language for creating Web pages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May be a cartoon of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99" y="2426822"/>
            <a:ext cx="3284401" cy="40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HTML?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describes the structure of a Web page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/>
          </a:p>
        </p:txBody>
      </p:sp>
      <p:pic>
        <p:nvPicPr>
          <p:cNvPr id="4" name="Picture 2" descr="How to structure HTML for an actual website | Zell L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03" y="2039863"/>
            <a:ext cx="714319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HTML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is the latest version of HTML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880864"/>
            <a:ext cx="6408712" cy="4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4093</Words>
  <Application>Microsoft Office PowerPoint</Application>
  <PresentationFormat>화면 슬라이드 쇼(4:3)</PresentationFormat>
  <Paragraphs>805</Paragraphs>
  <Slides>68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HY견고딕</vt:lpstr>
      <vt:lpstr>굴림</vt:lpstr>
      <vt:lpstr>맑은 고딕</vt:lpstr>
      <vt:lpstr>Arial</vt:lpstr>
      <vt:lpstr>Century Schoolbook</vt:lpstr>
      <vt:lpstr>Courier New</vt:lpstr>
      <vt:lpstr>Lato</vt:lpstr>
      <vt:lpstr>Tahoma</vt:lpstr>
      <vt:lpstr>Wingdings</vt:lpstr>
      <vt:lpstr>Office 테마</vt:lpstr>
      <vt:lpstr>Lecture 3: HTML Basics</vt:lpstr>
      <vt:lpstr>In the last lecture</vt:lpstr>
      <vt:lpstr>In the last lecture</vt:lpstr>
      <vt:lpstr>In the last lecture</vt:lpstr>
      <vt:lpstr>Table of Contents</vt:lpstr>
      <vt:lpstr>HTML Overview</vt:lpstr>
      <vt:lpstr>What is HTML?</vt:lpstr>
      <vt:lpstr>What is HTML?</vt:lpstr>
      <vt:lpstr>History of HTML</vt:lpstr>
      <vt:lpstr>HTML Tags</vt:lpstr>
      <vt:lpstr>HTML Attributes</vt:lpstr>
      <vt:lpstr>HTML Page</vt:lpstr>
      <vt:lpstr>HTML Page</vt:lpstr>
      <vt:lpstr>Web Browser</vt:lpstr>
      <vt:lpstr>HTML Extension</vt:lpstr>
      <vt:lpstr>Recent Advances of HTML</vt:lpstr>
      <vt:lpstr>Summary</vt:lpstr>
      <vt:lpstr>HTML Elements</vt:lpstr>
      <vt:lpstr>HTML Elements</vt:lpstr>
      <vt:lpstr>HTML Heading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Text Elements</vt:lpstr>
      <vt:lpstr>HTML Comments</vt:lpstr>
      <vt:lpstr>HTML List Elements</vt:lpstr>
      <vt:lpstr>HTML List Elements</vt:lpstr>
      <vt:lpstr>HTML List Elements</vt:lpstr>
      <vt:lpstr>HTML Link Element</vt:lpstr>
      <vt:lpstr>HTML Link Element</vt:lpstr>
      <vt:lpstr>HTML Link Element</vt:lpstr>
      <vt:lpstr>HTML Link Element</vt:lpstr>
      <vt:lpstr>HTML Link Element</vt:lpstr>
      <vt:lpstr>HTML Link Element</vt:lpstr>
      <vt:lpstr>HTML Link Element</vt:lpstr>
      <vt:lpstr>HTML Image Element</vt:lpstr>
      <vt:lpstr>HTML Image Element</vt:lpstr>
      <vt:lpstr>HTML Image Element</vt:lpstr>
      <vt:lpstr>HTML Table Elements</vt:lpstr>
      <vt:lpstr>HTML Table Elements</vt:lpstr>
      <vt:lpstr>HTML Table Elements</vt:lpstr>
      <vt:lpstr>Summary</vt:lpstr>
      <vt:lpstr>Create your personal website </vt:lpstr>
      <vt:lpstr>Practice - HTML Text Elements</vt:lpstr>
      <vt:lpstr>Practice - HTML Text Elements</vt:lpstr>
      <vt:lpstr>Practice - HTML List Elements</vt:lpstr>
      <vt:lpstr>Practice - HTML List Elements</vt:lpstr>
      <vt:lpstr>Practice - HTML Link Elements</vt:lpstr>
      <vt:lpstr>Practice - HTML Link Elements</vt:lpstr>
      <vt:lpstr>Practice - HTML Image Element</vt:lpstr>
      <vt:lpstr>Practice - HTML Image Element</vt:lpstr>
      <vt:lpstr>Practice - HTML Image Element</vt:lpstr>
      <vt:lpstr>Practice - HTML Image Element</vt:lpstr>
      <vt:lpstr>Practice - HTML Image Element</vt:lpstr>
      <vt:lpstr>Practice - HTML Image Element</vt:lpstr>
      <vt:lpstr>Practice - HTML Table Element</vt:lpstr>
      <vt:lpstr>Practice - HTML Table Element</vt:lpstr>
      <vt:lpstr>Practice - HTML Table Element</vt:lpstr>
      <vt:lpstr>Practice – Your first website</vt:lpstr>
      <vt:lpstr>Practice – Your first website</vt:lpstr>
      <vt:lpstr>Homework for Lecture 3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638</cp:revision>
  <cp:lastPrinted>2013-12-26T08:44:45Z</cp:lastPrinted>
  <dcterms:created xsi:type="dcterms:W3CDTF">2013-02-05T02:36:43Z</dcterms:created>
  <dcterms:modified xsi:type="dcterms:W3CDTF">2022-03-13T23:54:37Z</dcterms:modified>
</cp:coreProperties>
</file>