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31" r:id="rId3"/>
    <p:sldId id="432" r:id="rId4"/>
    <p:sldId id="433" r:id="rId5"/>
    <p:sldId id="289" r:id="rId6"/>
    <p:sldId id="415" r:id="rId7"/>
    <p:sldId id="483" r:id="rId8"/>
    <p:sldId id="427" r:id="rId9"/>
    <p:sldId id="428" r:id="rId10"/>
    <p:sldId id="425" r:id="rId11"/>
    <p:sldId id="482" r:id="rId12"/>
    <p:sldId id="423" r:id="rId13"/>
    <p:sldId id="430" r:id="rId14"/>
    <p:sldId id="429" r:id="rId15"/>
    <p:sldId id="434" r:id="rId16"/>
    <p:sldId id="484" r:id="rId17"/>
    <p:sldId id="417" r:id="rId18"/>
    <p:sldId id="418" r:id="rId19"/>
    <p:sldId id="419" r:id="rId20"/>
    <p:sldId id="439" r:id="rId21"/>
    <p:sldId id="436" r:id="rId22"/>
    <p:sldId id="438" r:id="rId23"/>
    <p:sldId id="448" r:id="rId24"/>
    <p:sldId id="435" r:id="rId25"/>
    <p:sldId id="437" r:id="rId26"/>
    <p:sldId id="440" r:id="rId27"/>
    <p:sldId id="449" r:id="rId28"/>
    <p:sldId id="485" r:id="rId29"/>
    <p:sldId id="487" r:id="rId30"/>
    <p:sldId id="441" r:id="rId31"/>
    <p:sldId id="488" r:id="rId32"/>
    <p:sldId id="442" r:id="rId33"/>
    <p:sldId id="443" r:id="rId34"/>
    <p:sldId id="444" r:id="rId35"/>
    <p:sldId id="445" r:id="rId36"/>
    <p:sldId id="450" r:id="rId37"/>
    <p:sldId id="446" r:id="rId38"/>
    <p:sldId id="452" r:id="rId39"/>
    <p:sldId id="453" r:id="rId40"/>
    <p:sldId id="489" r:id="rId41"/>
    <p:sldId id="490" r:id="rId42"/>
    <p:sldId id="451" r:id="rId43"/>
    <p:sldId id="454" r:id="rId44"/>
    <p:sldId id="456" r:id="rId45"/>
    <p:sldId id="447" r:id="rId46"/>
    <p:sldId id="457" r:id="rId47"/>
    <p:sldId id="458" r:id="rId48"/>
    <p:sldId id="420" r:id="rId49"/>
    <p:sldId id="460" r:id="rId50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CCAC9"/>
    <a:srgbClr val="FFFF99"/>
    <a:srgbClr val="FBF064"/>
    <a:srgbClr val="FAF064"/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 autoAdjust="0"/>
    <p:restoredTop sz="97752" autoAdjust="0"/>
  </p:normalViewPr>
  <p:slideViewPr>
    <p:cSldViewPr>
      <p:cViewPr>
        <p:scale>
          <a:sx n="100" d="100"/>
          <a:sy n="100" d="100"/>
        </p:scale>
        <p:origin x="114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r">
              <a:defRPr sz="1200"/>
            </a:lvl1pPr>
          </a:lstStyle>
          <a:p>
            <a:fld id="{FAD56397-96EB-4B9B-B73E-B0DE894BA706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r">
              <a:defRPr sz="1200"/>
            </a:lvl1pPr>
          </a:lstStyle>
          <a:p>
            <a:fld id="{785EE255-EB82-498D-BBDB-CD68D295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48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r">
              <a:defRPr sz="1300"/>
            </a:lvl1pPr>
          </a:lstStyle>
          <a:p>
            <a:fld id="{8138FCCD-07B7-47B0-A7AA-A03D63EC9D3F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7" tIns="47628" rIns="95257" bIns="4762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5257" tIns="47628" rIns="95257" bIns="4762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r">
              <a:defRPr sz="1300"/>
            </a:lvl1pPr>
          </a:lstStyle>
          <a:p>
            <a:fld id="{206250C4-0E9A-42DD-85A1-087716A7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3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9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753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72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54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01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3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25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85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02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23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1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06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98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177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29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85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9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51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15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22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373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69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869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80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49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019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155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211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908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53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88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229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4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434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540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02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3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3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781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87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31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  <a:defRPr sz="20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algn="just" latinLnBrk="0">
              <a:lnSpc>
                <a:spcPct val="150000"/>
              </a:lnSpc>
              <a:spcBef>
                <a:spcPts val="0"/>
              </a:spcBef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B487C-8DB3-45EB-9538-2500040D0F0E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statelaundromat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3: HTML Basics</a:t>
            </a:r>
            <a:endParaRPr lang="ko-KR" altLang="en-US" dirty="0">
              <a:latin typeface="Tahoma" panose="020B0604030504040204" pitchFamily="34" charset="0"/>
              <a:ea typeface="HY견고딕" pitchFamily="18" charset="-127"/>
              <a:cs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2088232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Open Source Web Software</a:t>
            </a:r>
          </a:p>
          <a:p>
            <a:endParaRPr lang="en-US" altLang="ko-KR" sz="28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24"/>
            <a:ext cx="1835696" cy="507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08"/>
    </mc:Choice>
    <mc:Fallback xmlns="">
      <p:transition spd="slow" advTm="6720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consists of a series of </a:t>
            </a:r>
            <a:r>
              <a:rPr lang="en-US" dirty="0" smtClean="0"/>
              <a:t>elements that </a:t>
            </a:r>
            <a:r>
              <a:rPr lang="en-US" altLang="ko-KR" dirty="0" smtClean="0"/>
              <a:t>are represented by tags</a:t>
            </a:r>
          </a:p>
          <a:p>
            <a:pPr lvl="1"/>
            <a:r>
              <a:rPr lang="en-US" altLang="ko-KR" dirty="0" smtClean="0"/>
              <a:t>HTML </a:t>
            </a:r>
            <a:r>
              <a:rPr lang="en-US" altLang="ko-KR" dirty="0"/>
              <a:t>tags are element names surrounded by angle </a:t>
            </a:r>
            <a:r>
              <a:rPr lang="en-US" altLang="ko-KR" dirty="0" smtClean="0"/>
              <a:t>brackets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Note that some of the tags do not need a closing tag</a:t>
            </a:r>
          </a:p>
          <a:p>
            <a:pPr lvl="2"/>
            <a:r>
              <a:rPr lang="en-US" altLang="ko-KR" dirty="0" smtClean="0"/>
              <a:t>Singleton tags or empty tags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31" y="2349200"/>
            <a:ext cx="2837785" cy="28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167" y="2349200"/>
            <a:ext cx="364767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9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en-US" altLang="ko-KR" dirty="0" smtClean="0"/>
              <a:t>Attributes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attributes provide additional information about the elements</a:t>
            </a:r>
          </a:p>
          <a:p>
            <a:pPr lvl="1"/>
            <a:r>
              <a:rPr lang="en-US" altLang="ko-KR" dirty="0" smtClean="0"/>
              <a:t>Appear on the opening tag of the element</a:t>
            </a:r>
          </a:p>
          <a:p>
            <a:pPr lvl="1"/>
            <a:r>
              <a:rPr lang="en-US" altLang="ko-KR" dirty="0" smtClean="0"/>
              <a:t>Has</a:t>
            </a:r>
            <a:r>
              <a:rPr lang="ko-KR" altLang="en-US" dirty="0"/>
              <a:t> </a:t>
            </a:r>
            <a:r>
              <a:rPr lang="en-US" altLang="ko-KR" dirty="0" smtClean="0"/>
              <a:t>two parts: name and value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996952"/>
            <a:ext cx="70199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Page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HTML page structure</a:t>
            </a:r>
          </a:p>
          <a:p>
            <a:pPr lvl="1"/>
            <a:r>
              <a:rPr lang="en-US" dirty="0" smtClean="0"/>
              <a:t>Elements in grey box MUST have in every HTML page</a:t>
            </a:r>
          </a:p>
          <a:p>
            <a:pPr lvl="1"/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705" y="2492896"/>
            <a:ext cx="523058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&lt;!DOCTYPE html&gt;</a:t>
            </a:r>
          </a:p>
          <a:p>
            <a:pPr lvl="1"/>
            <a:r>
              <a:rPr lang="en-US" altLang="ko-KR" sz="2200" dirty="0" smtClean="0">
                <a:ea typeface="굴림" charset="-127"/>
              </a:rPr>
              <a:t>Helps </a:t>
            </a:r>
            <a:r>
              <a:rPr lang="en-US" altLang="ko-KR" sz="2200" dirty="0">
                <a:ea typeface="굴림" charset="-127"/>
              </a:rPr>
              <a:t>browsers to display web pages </a:t>
            </a:r>
            <a:r>
              <a:rPr lang="en-US" altLang="ko-KR" sz="2200" dirty="0" smtClean="0">
                <a:ea typeface="굴림" charset="-127"/>
              </a:rPr>
              <a:t>correctly</a:t>
            </a:r>
          </a:p>
          <a:p>
            <a:pPr lvl="1"/>
            <a:r>
              <a:rPr lang="en-US" altLang="ko-KR" sz="2200" b="1" dirty="0" smtClean="0">
                <a:ea typeface="굴림" charset="-127"/>
              </a:rPr>
              <a:t>Must </a:t>
            </a:r>
            <a:r>
              <a:rPr lang="en-US" altLang="ko-KR" sz="2200" b="1" dirty="0">
                <a:ea typeface="굴림" charset="-127"/>
              </a:rPr>
              <a:t>only appear once, at the top of the page (before any HTML tags</a:t>
            </a:r>
            <a:r>
              <a:rPr lang="en-US" altLang="ko-KR" sz="2200" b="1" dirty="0" smtClean="0">
                <a:ea typeface="굴림" charset="-127"/>
              </a:rPr>
              <a:t>)</a:t>
            </a:r>
          </a:p>
          <a:p>
            <a:pPr lvl="1"/>
            <a:endParaRPr lang="en-US" altLang="ko-KR" sz="2200" dirty="0" smtClean="0">
              <a:ea typeface="굴림" charset="-127"/>
            </a:endParaRPr>
          </a:p>
          <a:p>
            <a:r>
              <a:rPr lang="en-US" altLang="ko-KR" sz="2600" b="1" dirty="0" smtClean="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&lt;html</a:t>
            </a:r>
            <a:r>
              <a:rPr lang="en-US" altLang="ko-KR" sz="2600" b="1" dirty="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&gt;…&lt;/</a:t>
            </a:r>
            <a:r>
              <a:rPr lang="en-US" altLang="ko-KR" sz="2600" b="1" dirty="0" smtClean="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html&gt;</a:t>
            </a:r>
            <a:endParaRPr lang="en-US" altLang="ko-KR" sz="2600" dirty="0" smtClean="0">
              <a:ea typeface="굴림" charset="-127"/>
            </a:endParaRPr>
          </a:p>
          <a:p>
            <a:pPr lvl="1"/>
            <a:r>
              <a:rPr lang="en-US" altLang="ko-KR" sz="2200" dirty="0" smtClean="0">
                <a:ea typeface="굴림" charset="-127"/>
              </a:rPr>
              <a:t>Surrounds </a:t>
            </a:r>
            <a:r>
              <a:rPr lang="en-US" altLang="ko-KR" sz="2200" dirty="0">
                <a:ea typeface="굴림" charset="-127"/>
              </a:rPr>
              <a:t>the contents of the entire </a:t>
            </a:r>
            <a:r>
              <a:rPr lang="en-US" altLang="ko-KR" sz="2200" dirty="0" smtClean="0">
                <a:ea typeface="굴림" charset="-127"/>
              </a:rPr>
              <a:t>page</a:t>
            </a:r>
          </a:p>
          <a:p>
            <a:pPr lvl="1"/>
            <a:endParaRPr lang="en-US" altLang="ko-KR" sz="2200" dirty="0">
              <a:ea typeface="굴림" charset="-127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&lt;head&gt;…&lt;/</a:t>
            </a:r>
            <a:r>
              <a:rPr lang="en-US" altLang="ko-KR" sz="2400" b="1" dirty="0" smtClean="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head&gt;</a:t>
            </a:r>
            <a:endParaRPr lang="en-US" altLang="ko-KR" sz="2400" dirty="0" smtClean="0">
              <a:ea typeface="굴림" charset="-127"/>
            </a:endParaRPr>
          </a:p>
          <a:p>
            <a:pPr lvl="1"/>
            <a:r>
              <a:rPr lang="en-US" altLang="ko-KR" sz="2200" dirty="0" smtClean="0">
                <a:ea typeface="굴림" charset="-127"/>
              </a:rPr>
              <a:t>Contains </a:t>
            </a:r>
            <a:r>
              <a:rPr lang="en-US" altLang="ko-KR" sz="2200" dirty="0" smtClean="0">
                <a:ea typeface="굴림" charset="-127"/>
              </a:rPr>
              <a:t>information </a:t>
            </a:r>
            <a:r>
              <a:rPr lang="en-US" altLang="ko-KR" sz="2200" dirty="0">
                <a:ea typeface="굴림" charset="-127"/>
              </a:rPr>
              <a:t>about </a:t>
            </a:r>
            <a:r>
              <a:rPr lang="en-US" altLang="ko-KR" sz="2200" dirty="0" smtClean="0">
                <a:ea typeface="굴림" charset="-127"/>
              </a:rPr>
              <a:t>web page</a:t>
            </a:r>
            <a:endParaRPr lang="en-US" altLang="ko-KR" sz="2200" dirty="0" smtClean="0">
              <a:ea typeface="굴림" charset="-127"/>
            </a:endParaRPr>
          </a:p>
          <a:p>
            <a:pPr lvl="1"/>
            <a:endParaRPr lang="en-US" altLang="ko-KR" sz="2200" dirty="0">
              <a:ea typeface="굴림" charset="-127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&lt;title&gt;…&lt;/title&gt;</a:t>
            </a:r>
            <a:r>
              <a:rPr lang="en-US" altLang="ko-KR" sz="2400" dirty="0">
                <a:ea typeface="굴림" charset="-127"/>
              </a:rPr>
              <a:t> </a:t>
            </a:r>
            <a:endParaRPr lang="en-US" altLang="ko-KR" sz="2400" dirty="0" smtClean="0">
              <a:ea typeface="굴림" charset="-127"/>
            </a:endParaRPr>
          </a:p>
          <a:p>
            <a:pPr lvl="1"/>
            <a:r>
              <a:rPr lang="en-US" altLang="ko-KR" sz="2200" dirty="0" smtClean="0">
                <a:ea typeface="굴림" charset="-127"/>
              </a:rPr>
              <a:t>Gives </a:t>
            </a:r>
            <a:r>
              <a:rPr lang="en-US" altLang="ko-KR" sz="2200" dirty="0">
                <a:ea typeface="굴림" charset="-127"/>
              </a:rPr>
              <a:t>the name of the </a:t>
            </a:r>
            <a:r>
              <a:rPr lang="en-US" altLang="ko-KR" sz="2200" dirty="0" smtClean="0">
                <a:ea typeface="굴림" charset="-127"/>
              </a:rPr>
              <a:t>web page </a:t>
            </a:r>
            <a:r>
              <a:rPr lang="en-US" altLang="ko-KR" sz="2200" dirty="0">
                <a:ea typeface="굴림" charset="-127"/>
              </a:rPr>
              <a:t>that appears in the top of the browser </a:t>
            </a:r>
            <a:r>
              <a:rPr lang="en-US" altLang="ko-KR" sz="2200" dirty="0" smtClean="0">
                <a:ea typeface="굴림" charset="-127"/>
              </a:rPr>
              <a:t>window</a:t>
            </a:r>
          </a:p>
          <a:p>
            <a:pPr lvl="1"/>
            <a:endParaRPr lang="en-US" altLang="ko-KR" sz="2200" dirty="0">
              <a:ea typeface="굴림" charset="-127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&lt;body&gt;…&lt;/</a:t>
            </a:r>
            <a:r>
              <a:rPr lang="en-US" altLang="ko-KR" sz="2400" b="1" dirty="0" smtClean="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body&gt;</a:t>
            </a:r>
            <a:endParaRPr lang="en-US" altLang="ko-KR" sz="2400" dirty="0" smtClean="0">
              <a:ea typeface="굴림" charset="-127"/>
            </a:endParaRPr>
          </a:p>
          <a:p>
            <a:pPr lvl="1"/>
            <a:r>
              <a:rPr lang="en-US" altLang="ko-KR" sz="2200" dirty="0" smtClean="0">
                <a:ea typeface="굴림" charset="-127"/>
              </a:rPr>
              <a:t>Contains </a:t>
            </a:r>
            <a:r>
              <a:rPr lang="en-US" altLang="ko-KR" sz="2200" dirty="0">
                <a:ea typeface="굴림" charset="-127"/>
              </a:rPr>
              <a:t>the content of the page to be displayed in the </a:t>
            </a:r>
            <a:r>
              <a:rPr lang="en-US" altLang="ko-KR" sz="2200" dirty="0" smtClean="0">
                <a:ea typeface="굴림" charset="-127"/>
              </a:rPr>
              <a:t>browser</a:t>
            </a:r>
            <a:endParaRPr lang="en-US" altLang="ko-KR" sz="22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4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 </a:t>
            </a:r>
            <a:r>
              <a:rPr lang="en-US" dirty="0"/>
              <a:t>interprets </a:t>
            </a:r>
            <a:r>
              <a:rPr lang="en-US" dirty="0" smtClean="0"/>
              <a:t>HMTL elements </a:t>
            </a:r>
            <a:r>
              <a:rPr lang="en-US" dirty="0"/>
              <a:t>and </a:t>
            </a:r>
            <a:r>
              <a:rPr lang="en-US" dirty="0" smtClean="0"/>
              <a:t>displays the content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web browser </a:t>
            </a:r>
            <a:r>
              <a:rPr lang="en-US" dirty="0"/>
              <a:t>does not display the HTML </a:t>
            </a:r>
            <a:r>
              <a:rPr lang="en-US" dirty="0" smtClean="0"/>
              <a:t>tags </a:t>
            </a:r>
            <a:r>
              <a:rPr lang="en-US" altLang="ko-KR" dirty="0" smtClean="0"/>
              <a:t>or its attributes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255" y="2348880"/>
            <a:ext cx="5219490" cy="4320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1520" y="3429000"/>
            <a:ext cx="1577425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sz="1400" dirty="0"/>
              <a:t>Anything written between the &lt;title&gt; tags will appear in the title bar of the </a:t>
            </a:r>
            <a:r>
              <a:rPr lang="en-US" altLang="ko-KR" sz="1400" dirty="0" smtClean="0"/>
              <a:t>web </a:t>
            </a:r>
            <a:r>
              <a:rPr lang="en-US" sz="1400" dirty="0" smtClean="0"/>
              <a:t>browser</a:t>
            </a:r>
            <a:endParaRPr lang="en-US" sz="1400" dirty="0"/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flipV="1">
            <a:off x="1040233" y="2636912"/>
            <a:ext cx="1083495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315054" y="5140349"/>
            <a:ext cx="1577425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sz="1400" dirty="0"/>
              <a:t>Anything written between the </a:t>
            </a:r>
            <a:r>
              <a:rPr lang="en-US" sz="1400" dirty="0" smtClean="0"/>
              <a:t>&lt;</a:t>
            </a:r>
            <a:r>
              <a:rPr lang="en-US" altLang="ko-KR" sz="1400" dirty="0" smtClean="0"/>
              <a:t>body</a:t>
            </a:r>
            <a:r>
              <a:rPr lang="en-US" sz="1400" dirty="0" smtClean="0"/>
              <a:t>&gt; </a:t>
            </a:r>
            <a:r>
              <a:rPr lang="en-US" sz="1400" dirty="0"/>
              <a:t>tags will appear in </a:t>
            </a:r>
            <a:r>
              <a:rPr lang="en-US" altLang="ko-KR" sz="1400" dirty="0" smtClean="0"/>
              <a:t>the main browser window</a:t>
            </a:r>
            <a:endParaRPr lang="en-US" sz="1400" dirty="0"/>
          </a:p>
        </p:txBody>
      </p:sp>
      <p:cxnSp>
        <p:nvCxnSpPr>
          <p:cNvPr id="12" name="직선 화살표 연결선 11"/>
          <p:cNvCxnSpPr>
            <a:stCxn id="10" idx="0"/>
          </p:cNvCxnSpPr>
          <p:nvPr/>
        </p:nvCxnSpPr>
        <p:spPr>
          <a:xfrm flipH="1" flipV="1">
            <a:off x="6444208" y="4121497"/>
            <a:ext cx="1659559" cy="101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Extension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files have .html extension</a:t>
            </a:r>
            <a:endParaRPr lang="ko-KR" altLang="en-US" dirty="0"/>
          </a:p>
        </p:txBody>
      </p:sp>
      <p:pic>
        <p:nvPicPr>
          <p:cNvPr id="424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7610475" cy="321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4257EE-AEC7-4DD0-9664-3B66CEDB9346}"/>
              </a:ext>
            </a:extLst>
          </p:cNvPr>
          <p:cNvSpPr/>
          <p:nvPr/>
        </p:nvSpPr>
        <p:spPr bwMode="auto">
          <a:xfrm>
            <a:off x="5981425" y="4023771"/>
            <a:ext cx="1348034" cy="631595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Always put .html at the end of the file</a:t>
            </a:r>
          </a:p>
        </p:txBody>
      </p:sp>
    </p:spTree>
    <p:extLst>
      <p:ext uri="{BB962C8B-B14F-4D97-AF65-F5344CB8AC3E}">
        <p14:creationId xmlns:p14="http://schemas.microsoft.com/office/powerpoint/2010/main" val="78107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Recent Advances of HTML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Sketch2Code </a:t>
            </a:r>
            <a:r>
              <a:rPr lang="en-US" altLang="ko-KR" dirty="0" smtClean="0"/>
              <a:t>by Microsoft AI</a:t>
            </a:r>
            <a:endParaRPr lang="en-US" dirty="0"/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88840"/>
            <a:ext cx="5481585" cy="4392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36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stands for Hyper Text Markup Language</a:t>
            </a:r>
          </a:p>
          <a:p>
            <a:endParaRPr lang="en-US" dirty="0" smtClean="0"/>
          </a:p>
          <a:p>
            <a:r>
              <a:rPr lang="en-US" dirty="0" smtClean="0"/>
              <a:t>HTML </a:t>
            </a:r>
            <a:r>
              <a:rPr lang="en-US" dirty="0"/>
              <a:t>describes the structure of a Web </a:t>
            </a:r>
            <a:r>
              <a:rPr lang="en-US" dirty="0" smtClean="0"/>
              <a:t>page</a:t>
            </a:r>
          </a:p>
          <a:p>
            <a:endParaRPr lang="en-US" b="1" dirty="0"/>
          </a:p>
          <a:p>
            <a:r>
              <a:rPr lang="en-US" dirty="0"/>
              <a:t>HTML5 is the latest version of </a:t>
            </a:r>
            <a:r>
              <a:rPr lang="en-US" dirty="0" smtClean="0"/>
              <a:t>HTML</a:t>
            </a:r>
          </a:p>
          <a:p>
            <a:endParaRPr lang="en-US" dirty="0"/>
          </a:p>
          <a:p>
            <a:r>
              <a:rPr lang="en-US" dirty="0"/>
              <a:t>HTML consists of a series of elements that </a:t>
            </a:r>
            <a:r>
              <a:rPr lang="en-US" altLang="ko-KR" dirty="0"/>
              <a:t>are represented by </a:t>
            </a:r>
            <a:r>
              <a:rPr lang="en-US" altLang="ko-KR" dirty="0" smtClean="0"/>
              <a:t>tags</a:t>
            </a:r>
          </a:p>
          <a:p>
            <a:endParaRPr lang="en-US" altLang="ko-KR" dirty="0"/>
          </a:p>
          <a:p>
            <a:r>
              <a:rPr lang="en-US" dirty="0"/>
              <a:t>Web browser interprets HMTL elements and </a:t>
            </a:r>
            <a:r>
              <a:rPr lang="en-US" dirty="0" smtClean="0"/>
              <a:t>displays </a:t>
            </a:r>
            <a:r>
              <a:rPr lang="en-US" dirty="0"/>
              <a:t>the </a:t>
            </a:r>
            <a:r>
              <a:rPr lang="en-US" dirty="0" smtClean="0"/>
              <a:t>content</a:t>
            </a:r>
          </a:p>
          <a:p>
            <a:endParaRPr lang="en-US" dirty="0"/>
          </a:p>
          <a:p>
            <a:r>
              <a:rPr lang="en-US" dirty="0" smtClean="0"/>
              <a:t>Must have elements</a:t>
            </a:r>
          </a:p>
          <a:p>
            <a:pPr lvl="1"/>
            <a:r>
              <a:rPr lang="en-US" dirty="0" err="1" smtClean="0"/>
              <a:t>doctype</a:t>
            </a:r>
            <a:r>
              <a:rPr lang="en-US" dirty="0" smtClean="0"/>
              <a:t>, html, head, title, body</a:t>
            </a:r>
            <a:endParaRPr lang="en-US" dirty="0"/>
          </a:p>
          <a:p>
            <a:endParaRPr lang="en-US" altLang="ko-KR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followings are the basic elements t</a:t>
            </a:r>
            <a:r>
              <a:rPr lang="en-US" dirty="0" smtClean="0"/>
              <a:t>o </a:t>
            </a:r>
            <a:r>
              <a:rPr lang="en-US" dirty="0" smtClean="0"/>
              <a:t>build </a:t>
            </a:r>
            <a:r>
              <a:rPr lang="en-US" dirty="0" smtClean="0"/>
              <a:t>a </a:t>
            </a:r>
            <a:r>
              <a:rPr lang="en-US" altLang="ko-KR" dirty="0" smtClean="0"/>
              <a:t>simple</a:t>
            </a:r>
            <a:r>
              <a:rPr lang="en-US" dirty="0" smtClean="0"/>
              <a:t> webpage </a:t>
            </a:r>
            <a:r>
              <a:rPr lang="en-US" altLang="ko-KR" dirty="0" smtClean="0"/>
              <a:t>using HTML</a:t>
            </a:r>
            <a:endParaRPr lang="en-US" dirty="0"/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BB4CD029-FCEB-4D5E-8B06-77727A858496}"/>
              </a:ext>
            </a:extLst>
          </p:cNvPr>
          <p:cNvSpPr/>
          <p:nvPr/>
        </p:nvSpPr>
        <p:spPr bwMode="auto">
          <a:xfrm>
            <a:off x="611560" y="2475948"/>
            <a:ext cx="180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will make heading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81085F2A-02E4-4D61-A0A0-129CF76B1733}"/>
              </a:ext>
            </a:extLst>
          </p:cNvPr>
          <p:cNvSpPr/>
          <p:nvPr/>
        </p:nvSpPr>
        <p:spPr bwMode="auto">
          <a:xfrm>
            <a:off x="611560" y="3477670"/>
            <a:ext cx="180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will insert picture</a:t>
            </a:r>
          </a:p>
        </p:txBody>
      </p:sp>
      <p:sp>
        <p:nvSpPr>
          <p:cNvPr id="9" name="Rectangle: Rounded Corners 7">
            <a:extLst>
              <a:ext uri="{FF2B5EF4-FFF2-40B4-BE49-F238E27FC236}">
                <a16:creationId xmlns:a16="http://schemas.microsoft.com/office/drawing/2014/main" id="{649C7C26-7B9F-4247-BCB4-0A32A45283F6}"/>
              </a:ext>
            </a:extLst>
          </p:cNvPr>
          <p:cNvSpPr/>
          <p:nvPr/>
        </p:nvSpPr>
        <p:spPr bwMode="auto">
          <a:xfrm>
            <a:off x="611560" y="4479392"/>
            <a:ext cx="180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will create list</a:t>
            </a:r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DD90EDA8-3EAE-41A3-A439-F3B08A29686D}"/>
              </a:ext>
            </a:extLst>
          </p:cNvPr>
          <p:cNvSpPr/>
          <p:nvPr/>
        </p:nvSpPr>
        <p:spPr bwMode="auto">
          <a:xfrm>
            <a:off x="590947" y="5481114"/>
            <a:ext cx="180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will create table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B12C092-C4E2-4AF0-AE77-C8140555E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276872"/>
            <a:ext cx="5167858" cy="3751882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7" idx="3"/>
          </p:cNvCxnSpPr>
          <p:nvPr/>
        </p:nvCxnSpPr>
        <p:spPr>
          <a:xfrm>
            <a:off x="2411560" y="2745948"/>
            <a:ext cx="1152328" cy="32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3"/>
          </p:cNvCxnSpPr>
          <p:nvPr/>
        </p:nvCxnSpPr>
        <p:spPr>
          <a:xfrm flipV="1">
            <a:off x="2411560" y="3631482"/>
            <a:ext cx="1152328" cy="11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" idx="3"/>
          </p:cNvCxnSpPr>
          <p:nvPr/>
        </p:nvCxnSpPr>
        <p:spPr>
          <a:xfrm flipV="1">
            <a:off x="2411560" y="4618156"/>
            <a:ext cx="1224336" cy="13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3"/>
          </p:cNvCxnSpPr>
          <p:nvPr/>
        </p:nvCxnSpPr>
        <p:spPr>
          <a:xfrm flipV="1">
            <a:off x="2390947" y="5566866"/>
            <a:ext cx="1172941" cy="18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DD90EDA8-3EAE-41A3-A439-F3B08A29686D}"/>
              </a:ext>
            </a:extLst>
          </p:cNvPr>
          <p:cNvSpPr/>
          <p:nvPr/>
        </p:nvSpPr>
        <p:spPr bwMode="auto">
          <a:xfrm>
            <a:off x="6732240" y="5388990"/>
            <a:ext cx="180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will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make hyperlink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DD90EDA8-3EAE-41A3-A439-F3B08A29686D}"/>
              </a:ext>
            </a:extLst>
          </p:cNvPr>
          <p:cNvSpPr/>
          <p:nvPr/>
        </p:nvSpPr>
        <p:spPr bwMode="auto">
          <a:xfrm>
            <a:off x="6732240" y="4413774"/>
            <a:ext cx="180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will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insert text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직선 화살표 연결선 26"/>
          <p:cNvCxnSpPr>
            <a:stCxn id="24" idx="1"/>
          </p:cNvCxnSpPr>
          <p:nvPr/>
        </p:nvCxnSpPr>
        <p:spPr>
          <a:xfrm flipH="1" flipV="1">
            <a:off x="5292080" y="4788087"/>
            <a:ext cx="1440160" cy="87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5" idx="1"/>
          </p:cNvCxnSpPr>
          <p:nvPr/>
        </p:nvCxnSpPr>
        <p:spPr>
          <a:xfrm flipH="1" flipV="1">
            <a:off x="5868044" y="3978558"/>
            <a:ext cx="864196" cy="70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0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last lecture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Course overview</a:t>
            </a:r>
          </a:p>
          <a:p>
            <a:pPr lvl="1"/>
            <a:r>
              <a:rPr lang="en-US" altLang="ko-KR" dirty="0" smtClean="0"/>
              <a:t>Objectives, schedules, evaluation and policies</a:t>
            </a:r>
          </a:p>
          <a:p>
            <a:endParaRPr lang="en-US" altLang="ko-KR" dirty="0"/>
          </a:p>
          <a:p>
            <a:r>
              <a:rPr lang="en-US" altLang="ko-KR" dirty="0" smtClean="0"/>
              <a:t>WWW: </a:t>
            </a:r>
            <a:r>
              <a:rPr lang="en-US" altLang="ko-KR" dirty="0"/>
              <a:t>World Wide Web</a:t>
            </a:r>
          </a:p>
          <a:p>
            <a:endParaRPr lang="en-US" dirty="0" smtClean="0"/>
          </a:p>
          <a:p>
            <a:r>
              <a:rPr lang="en-US" altLang="ko-KR" dirty="0"/>
              <a:t>History of WWW</a:t>
            </a:r>
          </a:p>
          <a:p>
            <a:endParaRPr lang="en-US" dirty="0" smtClean="0"/>
          </a:p>
          <a:p>
            <a:r>
              <a:rPr lang="en-US" altLang="ko-KR" dirty="0"/>
              <a:t>Client </a:t>
            </a:r>
            <a:r>
              <a:rPr lang="en-US" altLang="ko-KR" dirty="0" smtClean="0"/>
              <a:t>and Server</a:t>
            </a:r>
          </a:p>
          <a:p>
            <a:endParaRPr lang="en-US" dirty="0"/>
          </a:p>
          <a:p>
            <a:r>
              <a:rPr lang="en-US" dirty="0" smtClean="0"/>
              <a:t>Frontend vs.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Heading Elements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&lt;h1&gt; to &lt;h6&gt; tags</a:t>
            </a:r>
          </a:p>
          <a:p>
            <a:pPr lvl="1"/>
            <a:r>
              <a:rPr lang="en-US" dirty="0"/>
              <a:t>Use HTML headings for headings </a:t>
            </a:r>
            <a:r>
              <a:rPr lang="en-US" dirty="0" smtClean="0"/>
              <a:t>only</a:t>
            </a:r>
          </a:p>
          <a:p>
            <a:pPr lvl="2"/>
            <a:r>
              <a:rPr lang="en-US" dirty="0" smtClean="0"/>
              <a:t>Don't </a:t>
            </a:r>
            <a:r>
              <a:rPr lang="en-US" dirty="0"/>
              <a:t>use headings to make text BIG or bold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58204" y="2998259"/>
            <a:ext cx="3600000" cy="288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  &lt;head&gt;</a:t>
            </a:r>
          </a:p>
          <a:p>
            <a:r>
              <a:rPr lang="en-US" sz="1200" dirty="0"/>
              <a:t>    &lt;</a:t>
            </a:r>
            <a:r>
              <a:rPr lang="en-US" sz="1200" dirty="0" smtClean="0"/>
              <a:t>title&gt;My headings&lt;/</a:t>
            </a:r>
            <a:r>
              <a:rPr lang="en-US" sz="1200" dirty="0"/>
              <a:t>title&gt;</a:t>
            </a:r>
          </a:p>
          <a:p>
            <a:r>
              <a:rPr lang="en-US" sz="1200" dirty="0"/>
              <a:t>  &lt;/head&gt;</a:t>
            </a:r>
          </a:p>
          <a:p>
            <a:r>
              <a:rPr lang="en-US" sz="1200" dirty="0"/>
              <a:t>  </a:t>
            </a:r>
            <a:endParaRPr lang="en-US" sz="1200" dirty="0" smtClean="0"/>
          </a:p>
          <a:p>
            <a:r>
              <a:rPr lang="en-US" sz="1200" dirty="0" smtClean="0"/>
              <a:t>  &lt;</a:t>
            </a:r>
            <a:r>
              <a:rPr lang="en-US" sz="1200" dirty="0"/>
              <a:t>body&gt;</a:t>
            </a:r>
          </a:p>
          <a:p>
            <a:r>
              <a:rPr lang="en-US" sz="1200" dirty="0"/>
              <a:t>    &lt;h1&gt;Heading 1&lt;/h1&gt;</a:t>
            </a:r>
          </a:p>
          <a:p>
            <a:r>
              <a:rPr lang="en-US" sz="1200" dirty="0"/>
              <a:t>    &lt;h2&gt;Heading 2&lt;/h2&gt;</a:t>
            </a:r>
          </a:p>
          <a:p>
            <a:r>
              <a:rPr lang="en-US" sz="1200" dirty="0"/>
              <a:t>    &lt;h3&gt;Heading 3&lt;/h3&gt;</a:t>
            </a:r>
          </a:p>
          <a:p>
            <a:r>
              <a:rPr lang="en-US" sz="1200" dirty="0"/>
              <a:t>    &lt;h4&gt;Heading 4&lt;/h4&gt;</a:t>
            </a:r>
          </a:p>
          <a:p>
            <a:r>
              <a:rPr lang="en-US" sz="1200" dirty="0"/>
              <a:t>    &lt;h5&gt;Heading 5&lt;/h5&gt;</a:t>
            </a:r>
          </a:p>
          <a:p>
            <a:r>
              <a:rPr lang="en-US" sz="1200" dirty="0"/>
              <a:t>    &lt;h6&gt;Heading 6&lt;/h6&gt;</a:t>
            </a:r>
          </a:p>
          <a:p>
            <a:r>
              <a:rPr lang="en-US" sz="1200" dirty="0"/>
              <a:t>  &lt;/body&gt;</a:t>
            </a:r>
          </a:p>
          <a:p>
            <a:r>
              <a:rPr lang="en-US" sz="1200" dirty="0"/>
              <a:t>&lt;/html&gt;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526" y="2998259"/>
            <a:ext cx="3779646" cy="28800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331090" y="4311749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827584" y="4293096"/>
            <a:ext cx="1656184" cy="115212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Text Elements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&lt;p&gt; tag</a:t>
            </a:r>
          </a:p>
          <a:p>
            <a:pPr lvl="1"/>
            <a:r>
              <a:rPr lang="en-US" dirty="0" smtClean="0"/>
              <a:t>Defines a </a:t>
            </a:r>
            <a:r>
              <a:rPr lang="en-US" b="1" dirty="0" smtClean="0"/>
              <a:t>paragraph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blank line is added before and after the </a:t>
            </a:r>
            <a:r>
              <a:rPr lang="en-US" dirty="0" smtClean="0"/>
              <a:t>paragraph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3140968"/>
            <a:ext cx="36000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&lt;h1&gt;Heading 1&lt;/h1&gt;</a:t>
            </a:r>
          </a:p>
          <a:p>
            <a:r>
              <a:rPr lang="en-US" sz="1400" dirty="0"/>
              <a:t>    &lt;p&gt;This is a paragraph.&lt;/p&gt;</a:t>
            </a:r>
          </a:p>
          <a:p>
            <a:r>
              <a:rPr lang="en-US" sz="1400" dirty="0"/>
              <a:t>    &lt;p&gt;This is another paragraph.&lt;/p&gt;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800" y="3088502"/>
            <a:ext cx="3600000" cy="275068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361148" y="429977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899592" y="4869160"/>
            <a:ext cx="3024336" cy="50405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&lt;p&gt; tag</a:t>
            </a:r>
          </a:p>
          <a:p>
            <a:pPr lvl="1"/>
            <a:r>
              <a:rPr lang="en-US" dirty="0" smtClean="0"/>
              <a:t>Don’t forget the end tag</a:t>
            </a:r>
          </a:p>
          <a:p>
            <a:pPr lvl="1"/>
            <a:r>
              <a:rPr lang="en-US" dirty="0" smtClean="0"/>
              <a:t>It will </a:t>
            </a:r>
            <a:r>
              <a:rPr lang="en-US" dirty="0"/>
              <a:t>work in most browsers, but do not rely on </a:t>
            </a:r>
            <a:r>
              <a:rPr lang="en-US" dirty="0" smtClean="0"/>
              <a:t>it</a:t>
            </a:r>
          </a:p>
          <a:p>
            <a:pPr lvl="2"/>
            <a:r>
              <a:rPr lang="en-US" dirty="0"/>
              <a:t>Dropping the end tag can produce unexpected results or errors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3337450"/>
            <a:ext cx="36000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&lt;h1&gt;Heading 1&lt;/h1&gt;</a:t>
            </a:r>
          </a:p>
          <a:p>
            <a:r>
              <a:rPr lang="en-US" sz="1400" dirty="0"/>
              <a:t>    &lt;p&gt;This is a </a:t>
            </a:r>
            <a:r>
              <a:rPr lang="en-US" sz="1400" dirty="0" smtClean="0"/>
              <a:t>paragraph.</a:t>
            </a:r>
          </a:p>
          <a:p>
            <a:r>
              <a:rPr lang="en-US" sz="1400" dirty="0" smtClean="0"/>
              <a:t>    &lt;p&gt;This is another paragraph.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800" y="3284984"/>
            <a:ext cx="3600000" cy="275068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361148" y="449625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899392" y="5085184"/>
            <a:ext cx="3024336" cy="43204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&lt;p&gt; </a:t>
            </a:r>
            <a:r>
              <a:rPr lang="en-US" dirty="0" smtClean="0"/>
              <a:t>tag</a:t>
            </a:r>
          </a:p>
          <a:p>
            <a:pPr lvl="1"/>
            <a:r>
              <a:rPr lang="en-US" dirty="0"/>
              <a:t>Changing the line by pressing the Enter key in the HTML code does not change the line in the Web browser.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8906" y="2852936"/>
            <a:ext cx="3600000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&lt;h1&gt;Heading 1&lt;/h1&gt;</a:t>
            </a:r>
          </a:p>
          <a:p>
            <a:r>
              <a:rPr lang="en-US" sz="1400" dirty="0"/>
              <a:t>    &lt;p&gt;</a:t>
            </a:r>
          </a:p>
          <a:p>
            <a:r>
              <a:rPr lang="en-US" sz="1400" dirty="0"/>
              <a:t>      My Bonnie lies over the ocean.</a:t>
            </a:r>
          </a:p>
          <a:p>
            <a:r>
              <a:rPr lang="en-US" sz="1400" dirty="0"/>
              <a:t>      My Bonnie lies over the sea.</a:t>
            </a:r>
          </a:p>
          <a:p>
            <a:r>
              <a:rPr lang="en-US" sz="1400" dirty="0" smtClean="0"/>
              <a:t>      My Bonnie lies over the ocean.</a:t>
            </a:r>
          </a:p>
          <a:p>
            <a:r>
              <a:rPr lang="en-US" sz="1400" dirty="0" smtClean="0"/>
              <a:t>      Oh, bring back my Bonnie to me.</a:t>
            </a:r>
          </a:p>
          <a:p>
            <a:r>
              <a:rPr lang="en-US" sz="1400" dirty="0" smtClean="0"/>
              <a:t>    </a:t>
            </a:r>
            <a:r>
              <a:rPr lang="en-US" sz="1400" dirty="0"/>
              <a:t>&lt;/p&gt;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358494" y="401174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896738" y="4600670"/>
            <a:ext cx="3024336" cy="127660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351" y="2848744"/>
            <a:ext cx="3834286" cy="288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20428" y="4977361"/>
            <a:ext cx="196637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Whole text displayed </a:t>
            </a:r>
          </a:p>
          <a:p>
            <a:pPr algn="ctr"/>
            <a:r>
              <a:rPr lang="en-US" sz="1400" dirty="0" smtClean="0"/>
              <a:t>in a single line</a:t>
            </a:r>
            <a:endParaRPr lang="en-US" sz="1400" dirty="0"/>
          </a:p>
        </p:txBody>
      </p:sp>
      <p:cxnSp>
        <p:nvCxnSpPr>
          <p:cNvPr id="11" name="직선 화살표 연결선 10"/>
          <p:cNvCxnSpPr>
            <a:stCxn id="9" idx="0"/>
          </p:cNvCxnSpPr>
          <p:nvPr/>
        </p:nvCxnSpPr>
        <p:spPr>
          <a:xfrm flipH="1" flipV="1">
            <a:off x="6588224" y="4371784"/>
            <a:ext cx="1115390" cy="60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7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Text Elements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 tag</a:t>
            </a:r>
          </a:p>
          <a:p>
            <a:pPr lvl="1"/>
            <a:r>
              <a:rPr lang="en-US" dirty="0" smtClean="0"/>
              <a:t>Defines </a:t>
            </a:r>
            <a:r>
              <a:rPr lang="en-US" b="1" dirty="0" smtClean="0"/>
              <a:t>a line break</a:t>
            </a:r>
          </a:p>
          <a:p>
            <a:pPr lvl="2"/>
            <a:r>
              <a:rPr lang="en-US" dirty="0"/>
              <a:t>Use </a:t>
            </a:r>
            <a:r>
              <a:rPr lang="en-US" dirty="0" smtClean="0"/>
              <a:t>it </a:t>
            </a:r>
            <a:r>
              <a:rPr lang="en-US" dirty="0"/>
              <a:t>if you want a line break </a:t>
            </a:r>
            <a:r>
              <a:rPr lang="en-US" dirty="0" smtClean="0"/>
              <a:t>without </a:t>
            </a:r>
            <a:r>
              <a:rPr lang="en-US" dirty="0"/>
              <a:t>starting a new paragraph: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8906" y="2852936"/>
            <a:ext cx="3749588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&lt;h1&gt;Heading 1&lt;/h1&gt;</a:t>
            </a:r>
          </a:p>
          <a:p>
            <a:r>
              <a:rPr lang="en-US" sz="1400" dirty="0"/>
              <a:t>    &lt;p&gt;</a:t>
            </a:r>
          </a:p>
          <a:p>
            <a:r>
              <a:rPr lang="en-US" sz="1400" dirty="0"/>
              <a:t>      My Bonnie lies over the ocean</a:t>
            </a:r>
            <a:r>
              <a:rPr lang="en-US" sz="1400" dirty="0" smtClean="0"/>
              <a:t>. &lt;</a:t>
            </a:r>
            <a:r>
              <a:rPr lang="en-US" sz="1400" dirty="0" err="1" smtClean="0"/>
              <a:t>br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/>
              <a:t>      My Bonnie lies over the sea</a:t>
            </a:r>
            <a:r>
              <a:rPr lang="en-US" sz="1400" dirty="0" smtClean="0"/>
              <a:t>. </a:t>
            </a:r>
            <a:r>
              <a:rPr lang="en-US" sz="1400" dirty="0"/>
              <a:t>&lt;</a:t>
            </a:r>
            <a:r>
              <a:rPr lang="en-US" sz="1400" dirty="0" err="1"/>
              <a:t>br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 smtClean="0"/>
              <a:t>      My Bonnie lies over the ocean. </a:t>
            </a:r>
            <a:r>
              <a:rPr lang="en-US" sz="1400" dirty="0"/>
              <a:t>&lt;</a:t>
            </a:r>
            <a:r>
              <a:rPr lang="en-US" sz="1400" dirty="0" err="1"/>
              <a:t>br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     Oh, bring back my Bonnie to me. </a:t>
            </a:r>
            <a:r>
              <a:rPr lang="en-US" sz="1400" dirty="0"/>
              <a:t>&lt;</a:t>
            </a:r>
            <a:r>
              <a:rPr lang="en-US" sz="1400" dirty="0" err="1"/>
              <a:t>br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   </a:t>
            </a:r>
            <a:r>
              <a:rPr lang="en-US" sz="1400" dirty="0"/>
              <a:t>&lt;/p&gt;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535388" y="3993597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899592" y="4622450"/>
            <a:ext cx="3384376" cy="127660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772" y="2823617"/>
            <a:ext cx="3523819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&gt; tag</a:t>
            </a:r>
          </a:p>
          <a:p>
            <a:pPr lvl="1"/>
            <a:r>
              <a:rPr lang="en-US" dirty="0" smtClean="0"/>
              <a:t>Defines a </a:t>
            </a:r>
            <a:r>
              <a:rPr lang="en-US" b="1" dirty="0" smtClean="0"/>
              <a:t>horizontal line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to separate content (or define a change) in an HTML page</a:t>
            </a:r>
            <a:endParaRPr 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611560" y="3121426"/>
            <a:ext cx="3600000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&lt;h1&gt;Heading 1&lt;/h1&gt;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hr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&lt;p&gt;This is a paragraph.&lt;/p&gt;</a:t>
            </a:r>
          </a:p>
          <a:p>
            <a:r>
              <a:rPr lang="en-US" sz="1400" dirty="0"/>
              <a:t>    &lt;p&gt;This is another paragraph.&lt;/p&gt;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361148" y="428023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899392" y="4869160"/>
            <a:ext cx="576264" cy="21602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800" y="3020254"/>
            <a:ext cx="377928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formatting elements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043393"/>
              </p:ext>
            </p:extLst>
          </p:nvPr>
        </p:nvGraphicFramePr>
        <p:xfrm>
          <a:off x="1547664" y="2204864"/>
          <a:ext cx="6192688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40810865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052077789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034379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&lt;b&gt;…&lt;/b&gt;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text bold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42246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&gt;…&lt;/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text italic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79210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&lt;strong&gt;…</a:t>
                      </a:r>
                      <a:r>
                        <a:rPr lang="en-US" baseline="0" dirty="0" smtClean="0"/>
                        <a:t>&lt;/strong&gt;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text strong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387985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&gt;…&lt;/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Emphasize text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12192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&lt;code&gt;…&lt;/code&gt;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text in code format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51010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&lt;sup&gt;…&lt;/sup&gt;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Superscript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37516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&lt;sub&gt;…&lt;/sub&gt;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Subscript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76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4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formatting elements</a:t>
            </a:r>
          </a:p>
          <a:p>
            <a:pPr lvl="1"/>
            <a:r>
              <a:rPr lang="en-US" dirty="0" smtClean="0"/>
              <a:t>Case-by-case example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2254110"/>
            <a:ext cx="5616624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   &lt;</a:t>
            </a:r>
            <a:r>
              <a:rPr lang="en-US" sz="1400" dirty="0"/>
              <a:t>p&gt;&lt;sub&gt;subscript&lt;/sub&gt; and &lt;sup&gt;superscript&lt;/sup&gt;&lt;/p&gt;</a:t>
            </a:r>
          </a:p>
          <a:p>
            <a:r>
              <a:rPr lang="en-US" sz="1400" dirty="0" smtClean="0"/>
              <a:t>    </a:t>
            </a:r>
            <a:r>
              <a:rPr lang="en-US" sz="1400" dirty="0"/>
              <a:t>&lt;p&gt;&lt;b&gt;This text is bold&lt;/b&gt;&lt;/p&gt;</a:t>
            </a:r>
          </a:p>
          <a:p>
            <a:r>
              <a:rPr lang="en-US" sz="1400" dirty="0"/>
              <a:t>    &lt;p&gt;&lt;strong&gt;This text is strong&lt;/strong&gt;&lt;/p&gt;</a:t>
            </a:r>
          </a:p>
          <a:p>
            <a:r>
              <a:rPr lang="en-US" sz="1400" dirty="0"/>
              <a:t>    &lt;p&gt;&lt;</a:t>
            </a:r>
            <a:r>
              <a:rPr lang="en-US" sz="1400" dirty="0" err="1"/>
              <a:t>i</a:t>
            </a:r>
            <a:r>
              <a:rPr lang="en-US" sz="1400" dirty="0"/>
              <a:t>&gt;This text is italic&lt;/</a:t>
            </a:r>
            <a:r>
              <a:rPr lang="en-US" sz="1400" dirty="0" err="1"/>
              <a:t>i</a:t>
            </a:r>
            <a:r>
              <a:rPr lang="en-US" sz="1400" dirty="0"/>
              <a:t>&gt;&lt;/p&gt;</a:t>
            </a:r>
          </a:p>
          <a:p>
            <a:r>
              <a:rPr lang="en-US" sz="1400" dirty="0"/>
              <a:t>    &lt;p&gt;&lt;</a:t>
            </a:r>
            <a:r>
              <a:rPr lang="en-US" sz="1400" dirty="0" err="1"/>
              <a:t>em</a:t>
            </a:r>
            <a:r>
              <a:rPr lang="en-US" sz="1400" dirty="0"/>
              <a:t>&gt;This text is emphasized&lt;/</a:t>
            </a:r>
            <a:r>
              <a:rPr lang="en-US" sz="1400" dirty="0" err="1"/>
              <a:t>em</a:t>
            </a:r>
            <a:r>
              <a:rPr lang="en-US" sz="1400" dirty="0"/>
              <a:t>&gt;&lt;/p&gt;</a:t>
            </a:r>
          </a:p>
          <a:p>
            <a:r>
              <a:rPr lang="en-US" sz="1400" dirty="0"/>
              <a:t>    &lt;p&gt;&lt;code&gt;This text is code&lt;/code&gt;&lt;/p&gt;</a:t>
            </a:r>
          </a:p>
          <a:p>
            <a:r>
              <a:rPr lang="en-US" sz="1400" dirty="0" smtClean="0"/>
              <a:t>&lt;/</a:t>
            </a:r>
            <a:r>
              <a:rPr lang="en-US" sz="1400" dirty="0"/>
              <a:t>body&gt;</a:t>
            </a:r>
          </a:p>
          <a:p>
            <a:r>
              <a:rPr lang="en-US" sz="1400" dirty="0"/>
              <a:t>&lt;/html&gt;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161" y="4077072"/>
            <a:ext cx="3632011" cy="27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Quotations</a:t>
            </a:r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28217"/>
              </p:ext>
            </p:extLst>
          </p:nvPr>
        </p:nvGraphicFramePr>
        <p:xfrm>
          <a:off x="1547664" y="2204864"/>
          <a:ext cx="6192688" cy="340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40810865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052077789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034379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abbr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text bold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42246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&lt;address&gt;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text italic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79210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bdo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text strong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387985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&lt;</a:t>
                      </a:r>
                      <a:r>
                        <a:rPr lang="en-US" dirty="0" err="1" smtClean="0"/>
                        <a:t>blockquote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Emphasize text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12192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&lt;cite&gt;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text in code format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51010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&lt;q&gt;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Superscript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375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4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Quotations</a:t>
            </a:r>
            <a:endParaRPr lang="en-US" dirty="0"/>
          </a:p>
          <a:p>
            <a:pPr lvl="1"/>
            <a:r>
              <a:rPr lang="en-US" dirty="0"/>
              <a:t>Case-by-case example</a:t>
            </a:r>
          </a:p>
          <a:p>
            <a:pPr lvl="1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2254110"/>
            <a:ext cx="576064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&lt;p&gt;The &lt;</a:t>
            </a:r>
            <a:r>
              <a:rPr lang="en-US" sz="1400" dirty="0" err="1"/>
              <a:t>abbr</a:t>
            </a:r>
            <a:r>
              <a:rPr lang="en-US" sz="1400" dirty="0"/>
              <a:t> title="World Health Organization"&gt;WHO&lt;/</a:t>
            </a:r>
            <a:r>
              <a:rPr lang="en-US" sz="1400" dirty="0" err="1"/>
              <a:t>abbr</a:t>
            </a:r>
            <a:r>
              <a:rPr lang="en-US" sz="1400" dirty="0"/>
              <a:t>&gt; </a:t>
            </a:r>
          </a:p>
          <a:p>
            <a:r>
              <a:rPr lang="en-US" sz="1400" dirty="0" smtClean="0"/>
              <a:t>           was </a:t>
            </a:r>
            <a:r>
              <a:rPr lang="en-US" sz="1400" dirty="0"/>
              <a:t>founded in 1948.&lt;/p&gt;</a:t>
            </a:r>
          </a:p>
          <a:p>
            <a:endParaRPr lang="en-US" sz="1400" dirty="0"/>
          </a:p>
          <a:p>
            <a:r>
              <a:rPr lang="en-US" sz="1400" dirty="0"/>
              <a:t>    &lt;p&gt;&lt;</a:t>
            </a:r>
            <a:r>
              <a:rPr lang="en-US" sz="1400" dirty="0" err="1"/>
              <a:t>bdo</a:t>
            </a:r>
            <a:r>
              <a:rPr lang="en-US" sz="1400" dirty="0"/>
              <a:t> </a:t>
            </a:r>
            <a:r>
              <a:rPr lang="en-US" sz="1400" dirty="0" err="1"/>
              <a:t>dir</a:t>
            </a:r>
            <a:r>
              <a:rPr lang="en-US" sz="1400" dirty="0"/>
              <a:t>="</a:t>
            </a:r>
            <a:r>
              <a:rPr lang="en-US" sz="1400" dirty="0" err="1"/>
              <a:t>rtl</a:t>
            </a:r>
            <a:r>
              <a:rPr lang="en-US" sz="1400" dirty="0"/>
              <a:t>"&gt;This paragraph will go </a:t>
            </a:r>
          </a:p>
          <a:p>
            <a:r>
              <a:rPr lang="en-US" sz="1400" dirty="0" smtClean="0"/>
              <a:t>          right-to-left</a:t>
            </a:r>
            <a:r>
              <a:rPr lang="en-US" sz="1400" dirty="0"/>
              <a:t>.&lt;/</a:t>
            </a:r>
            <a:r>
              <a:rPr lang="en-US" sz="1400" dirty="0" err="1"/>
              <a:t>bdo</a:t>
            </a:r>
            <a:r>
              <a:rPr lang="en-US" sz="1400" dirty="0"/>
              <a:t>&gt;&lt;/p&gt;</a:t>
            </a:r>
          </a:p>
          <a:p>
            <a:endParaRPr lang="en-US" sz="1400" dirty="0"/>
          </a:p>
          <a:p>
            <a:r>
              <a:rPr lang="en-US" sz="1400" dirty="0" smtClean="0"/>
              <a:t>    &lt;</a:t>
            </a:r>
            <a:r>
              <a:rPr lang="en-US" sz="1400" dirty="0"/>
              <a:t>p&gt;HTML's goal is to: </a:t>
            </a:r>
            <a:r>
              <a:rPr lang="en-US" sz="1400" dirty="0" smtClean="0"/>
              <a:t>&lt;</a:t>
            </a:r>
            <a:r>
              <a:rPr lang="en-US" sz="1400" dirty="0"/>
              <a:t>q&gt;Build a structure of the website.&lt;/q&gt;</a:t>
            </a:r>
          </a:p>
          <a:p>
            <a:r>
              <a:rPr lang="en-US" sz="1400" dirty="0" smtClean="0"/>
              <a:t>          Study </a:t>
            </a:r>
            <a:r>
              <a:rPr lang="en-US" sz="1400" dirty="0"/>
              <a:t>hard.&lt;/p&gt;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  <a:endParaRPr 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390577"/>
            <a:ext cx="3621088" cy="33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1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last lecture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Step-by-step illustration of how WWW works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96" y="1988840"/>
            <a:ext cx="7924207" cy="42009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7200" y="1916832"/>
            <a:ext cx="2242592" cy="417646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5580110" y="1905348"/>
            <a:ext cx="2953991" cy="417646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88719" y="6189824"/>
            <a:ext cx="117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Frontend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04102" y="6189824"/>
            <a:ext cx="110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Backend</a:t>
            </a:r>
            <a:endParaRPr 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629666" y="3717032"/>
            <a:ext cx="2182694" cy="288032"/>
          </a:xfrm>
          <a:prstGeom prst="rect">
            <a:avLst/>
          </a:prstGeom>
          <a:solidFill>
            <a:srgbClr val="EC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75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Some characters may not be displayed because they overlap with HTML syntax</a:t>
            </a:r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38868"/>
              </p:ext>
            </p:extLst>
          </p:nvPr>
        </p:nvGraphicFramePr>
        <p:xfrm>
          <a:off x="1547664" y="2924944"/>
          <a:ext cx="6288360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180">
                  <a:extLst>
                    <a:ext uri="{9D8B030D-6E8A-4147-A177-3AD203B41FA5}">
                      <a16:colId xmlns:a16="http://schemas.microsoft.com/office/drawing/2014/main" val="1723453076"/>
                    </a:ext>
                  </a:extLst>
                </a:gridCol>
                <a:gridCol w="3144180">
                  <a:extLst>
                    <a:ext uri="{9D8B030D-6E8A-4147-A177-3AD203B41FA5}">
                      <a16:colId xmlns:a16="http://schemas.microsoft.com/office/drawing/2014/main" val="2188373211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 Characters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5059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r>
                        <a:rPr lang="en-US" dirty="0" err="1" smtClean="0"/>
                        <a:t>nbsp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breaking space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59912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r>
                        <a:rPr lang="en-US" dirty="0" err="1" smtClean="0"/>
                        <a:t>lt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360257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r>
                        <a:rPr lang="en-US" dirty="0" err="1" smtClean="0"/>
                        <a:t>gt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4392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r>
                        <a:rPr lang="en-US" dirty="0" err="1" smtClean="0"/>
                        <a:t>quot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9380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058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8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Comments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comments are not displayed in the </a:t>
            </a:r>
            <a:r>
              <a:rPr lang="en-US" dirty="0" smtClean="0"/>
              <a:t>browser</a:t>
            </a:r>
          </a:p>
          <a:p>
            <a:r>
              <a:rPr lang="en-US" altLang="ko-KR" dirty="0" smtClean="0"/>
              <a:t>Syntax</a:t>
            </a:r>
          </a:p>
          <a:p>
            <a:pPr lvl="1"/>
            <a:r>
              <a:rPr lang="en-US" dirty="0"/>
              <a:t>&lt;!-- Write your comments here --&gt;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576" y="2996952"/>
            <a:ext cx="5616624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&lt;p&gt;This is a paragraph.&lt;/p&gt;</a:t>
            </a:r>
          </a:p>
          <a:p>
            <a:endParaRPr lang="en-US" sz="1400" dirty="0"/>
          </a:p>
          <a:p>
            <a:r>
              <a:rPr lang="en-US" sz="1400" dirty="0"/>
              <a:t>&lt;!-- &lt;p&gt;This is another paragraph &lt;/p&gt; --&gt;</a:t>
            </a:r>
          </a:p>
          <a:p>
            <a:endParaRPr lang="en-US" sz="1400" dirty="0"/>
          </a:p>
          <a:p>
            <a:r>
              <a:rPr lang="en-US" sz="1400" dirty="0"/>
              <a:t>&lt;p&gt;This is a paragraph too.&lt;/p&gt;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  <a:endParaRPr 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531136"/>
            <a:ext cx="3900282" cy="308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List </a:t>
            </a:r>
            <a:r>
              <a:rPr lang="en-US" dirty="0"/>
              <a:t>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list </a:t>
            </a:r>
            <a:r>
              <a:rPr lang="en-US" dirty="0" err="1" smtClean="0"/>
              <a:t>iteams</a:t>
            </a:r>
            <a:endParaRPr lang="en-US" dirty="0" smtClean="0"/>
          </a:p>
          <a:p>
            <a:pPr lvl="1"/>
            <a:r>
              <a:rPr lang="en-US" dirty="0" smtClean="0"/>
              <a:t>Unordered list 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Ordered list 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04" y="3284984"/>
            <a:ext cx="7963395" cy="169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List </a:t>
            </a:r>
            <a:r>
              <a:rPr lang="en-US" dirty="0"/>
              <a:t>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Unordered </a:t>
            </a:r>
            <a:r>
              <a:rPr lang="en-US" dirty="0"/>
              <a:t>list</a:t>
            </a:r>
          </a:p>
          <a:p>
            <a:pPr lvl="1"/>
            <a:r>
              <a:rPr lang="en-US" dirty="0"/>
              <a:t>An unordered list starts with the &lt;</a:t>
            </a:r>
            <a:r>
              <a:rPr lang="en-US" dirty="0" err="1"/>
              <a:t>ul</a:t>
            </a:r>
            <a:r>
              <a:rPr lang="en-US" dirty="0"/>
              <a:t>&gt; </a:t>
            </a:r>
            <a:r>
              <a:rPr lang="en-US" dirty="0" smtClean="0"/>
              <a:t>tag</a:t>
            </a:r>
            <a:endParaRPr lang="en-US" dirty="0"/>
          </a:p>
          <a:p>
            <a:pPr lvl="1"/>
            <a:r>
              <a:rPr lang="en-US" dirty="0"/>
              <a:t>Each list item starts with the &lt;li&gt; tag</a:t>
            </a: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5433" y="2905402"/>
            <a:ext cx="3600000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&lt;p&gt;Coffee list&lt;/p&gt;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&lt;li&gt;Espresso&lt;/li&gt;</a:t>
            </a:r>
          </a:p>
          <a:p>
            <a:r>
              <a:rPr lang="en-US" sz="1400" dirty="0"/>
              <a:t>      &lt;li&gt;Americano&lt;/li&gt;</a:t>
            </a:r>
          </a:p>
          <a:p>
            <a:r>
              <a:rPr lang="en-US" sz="1400" dirty="0"/>
              <a:t>      &lt;li&gt;Cafe latte&lt;/li&gt;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499992" y="406421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893265" y="4653136"/>
            <a:ext cx="3024336" cy="108012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68" y="2804230"/>
            <a:ext cx="379636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5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List </a:t>
            </a:r>
            <a:r>
              <a:rPr lang="en-US" dirty="0"/>
              <a:t>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Ordered list</a:t>
            </a:r>
          </a:p>
          <a:p>
            <a:pPr lvl="1"/>
            <a:r>
              <a:rPr lang="en-US" altLang="ko-KR" dirty="0"/>
              <a:t>An ordered list starts with the &lt;</a:t>
            </a:r>
            <a:r>
              <a:rPr lang="en-US" altLang="ko-KR" dirty="0" err="1"/>
              <a:t>ol</a:t>
            </a:r>
            <a:r>
              <a:rPr lang="en-US" altLang="ko-KR" dirty="0"/>
              <a:t>&gt; </a:t>
            </a:r>
            <a:r>
              <a:rPr lang="en-US" altLang="ko-KR" dirty="0" smtClean="0"/>
              <a:t>tag </a:t>
            </a:r>
            <a:endParaRPr lang="en-US" altLang="ko-KR" dirty="0"/>
          </a:p>
          <a:p>
            <a:pPr lvl="1"/>
            <a:r>
              <a:rPr lang="en-US" altLang="ko-KR" dirty="0"/>
              <a:t>Each list item starts with the &lt;li&gt; </a:t>
            </a:r>
            <a:r>
              <a:rPr lang="en-US" altLang="ko-KR" dirty="0" smtClean="0"/>
              <a:t>tag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5433" y="2905402"/>
            <a:ext cx="3600000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&lt;p&gt;Coffee list&lt;/p&gt;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&lt;li&gt;Espresso&lt;/li&gt;</a:t>
            </a:r>
          </a:p>
          <a:p>
            <a:r>
              <a:rPr lang="en-US" sz="1400" dirty="0"/>
              <a:t>      &lt;li&gt;Americano&lt;/li&gt;</a:t>
            </a:r>
          </a:p>
          <a:p>
            <a:r>
              <a:rPr lang="en-US" sz="1400" dirty="0"/>
              <a:t>      &lt;li&gt;Cafe latte&lt;/li&gt;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99992" y="406421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893265" y="4653136"/>
            <a:ext cx="3024336" cy="108012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884" y="2804230"/>
            <a:ext cx="377574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Link Element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&lt;a&gt; tag</a:t>
            </a:r>
          </a:p>
          <a:p>
            <a:pPr lvl="1"/>
            <a:r>
              <a:rPr lang="en-US" dirty="0" smtClean="0"/>
              <a:t>A hyperlink (or simply, link) is a word/word phrase/sentence/image that can jump to another document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068960"/>
            <a:ext cx="7560840" cy="21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 Element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&lt;a&gt; tag</a:t>
            </a:r>
          </a:p>
          <a:p>
            <a:pPr lvl="1"/>
            <a:r>
              <a:rPr lang="en-US" dirty="0" smtClean="0"/>
              <a:t>Example of hyperlink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5433" y="2905402"/>
            <a:ext cx="4326608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&lt;h1&gt;Heading 1&lt;/h1&gt;</a:t>
            </a:r>
          </a:p>
          <a:p>
            <a:r>
              <a:rPr lang="en-US" sz="1400" dirty="0"/>
              <a:t>    &lt;p&gt;This is a paragraph.&lt;/p&gt;</a:t>
            </a:r>
          </a:p>
          <a:p>
            <a:r>
              <a:rPr lang="en-US" sz="1400" dirty="0"/>
              <a:t>    &lt;a </a:t>
            </a:r>
            <a:r>
              <a:rPr lang="en-US" sz="1400" dirty="0" err="1"/>
              <a:t>href</a:t>
            </a:r>
            <a:r>
              <a:rPr lang="en-US" sz="1400" dirty="0"/>
              <a:t>="http://www.google.com"&gt;Google&lt;/a&gt;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5108452" y="406421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893264" y="4869160"/>
            <a:ext cx="3966767" cy="21602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14" y="2264210"/>
            <a:ext cx="2848920" cy="18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814" y="4447692"/>
            <a:ext cx="2827952" cy="180000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6156176" y="3429000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36547" y="3532468"/>
            <a:ext cx="168187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Click on Google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7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 Element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&lt;a&gt; tag</a:t>
            </a:r>
          </a:p>
          <a:p>
            <a:pPr lvl="1"/>
            <a:r>
              <a:rPr lang="en-US" dirty="0"/>
              <a:t>The target attribute specifies where to open the linked </a:t>
            </a:r>
            <a:r>
              <a:rPr lang="en-US" dirty="0" smtClean="0"/>
              <a:t>document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305861"/>
              </p:ext>
            </p:extLst>
          </p:nvPr>
        </p:nvGraphicFramePr>
        <p:xfrm>
          <a:off x="836018" y="2492896"/>
          <a:ext cx="7859216" cy="3816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733">
                  <a:extLst>
                    <a:ext uri="{9D8B030D-6E8A-4147-A177-3AD203B41FA5}">
                      <a16:colId xmlns:a16="http://schemas.microsoft.com/office/drawing/2014/main" val="3742297029"/>
                    </a:ext>
                  </a:extLst>
                </a:gridCol>
                <a:gridCol w="5777483">
                  <a:extLst>
                    <a:ext uri="{9D8B030D-6E8A-4147-A177-3AD203B41FA5}">
                      <a16:colId xmlns:a16="http://schemas.microsoft.com/office/drawing/2014/main" val="1702989023"/>
                    </a:ext>
                  </a:extLst>
                </a:gridCol>
              </a:tblGrid>
              <a:tr h="618080"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Attribute 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807074"/>
                  </a:ext>
                </a:extLst>
              </a:tr>
              <a:tr h="618080"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_blank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 smtClean="0"/>
                        <a:t>Opens the linked document in a new window or tab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026223"/>
                  </a:ext>
                </a:extLst>
              </a:tr>
              <a:tr h="981093"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_self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 smtClean="0"/>
                        <a:t>Opens the linked document in the same frame as it was clicked (this is default)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358939"/>
                  </a:ext>
                </a:extLst>
              </a:tr>
              <a:tr h="618080"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_parent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 smtClean="0"/>
                        <a:t>Opens the linked document in the parent frame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056739"/>
                  </a:ext>
                </a:extLst>
              </a:tr>
              <a:tr h="981093"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_top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 smtClean="0"/>
                        <a:t>Opens the linked document in the full body of the window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170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3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 Element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&lt;a&gt; tag</a:t>
            </a:r>
          </a:p>
          <a:p>
            <a:pPr lvl="1"/>
            <a:r>
              <a:rPr lang="en-US" dirty="0" smtClean="0"/>
              <a:t>Example of target attribute when values are _blank and _self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2636912"/>
            <a:ext cx="6702871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&lt;h1&gt;Heading 1&lt;/h1&gt;</a:t>
            </a:r>
          </a:p>
          <a:p>
            <a:r>
              <a:rPr lang="en-US" sz="1400" dirty="0"/>
              <a:t>    &lt;p&gt;This is a paragraph.&lt;/p&gt;</a:t>
            </a:r>
          </a:p>
          <a:p>
            <a:r>
              <a:rPr lang="en-US" sz="1400" dirty="0"/>
              <a:t>    &lt;a </a:t>
            </a:r>
            <a:r>
              <a:rPr lang="en-US" sz="1400" dirty="0" err="1"/>
              <a:t>href</a:t>
            </a:r>
            <a:r>
              <a:rPr lang="en-US" sz="1400" dirty="0"/>
              <a:t>="http://www.google.com" target="_blank"&gt;Google with _blank&lt;/a&gt;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&lt;a </a:t>
            </a:r>
            <a:r>
              <a:rPr lang="en-US" sz="1400" dirty="0" err="1"/>
              <a:t>href</a:t>
            </a:r>
            <a:r>
              <a:rPr lang="en-US" sz="1400" dirty="0"/>
              <a:t>="http://www.google.com" target="_self"&gt;Google with _self&lt;/a&gt;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13344" y="4581128"/>
            <a:ext cx="6271024" cy="72008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 Element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&lt;a&gt; tag</a:t>
            </a:r>
          </a:p>
          <a:p>
            <a:pPr lvl="1"/>
            <a:r>
              <a:rPr lang="en-US" dirty="0" smtClean="0"/>
              <a:t>Example of target attribute when values are _blank and _self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98" y="3322171"/>
            <a:ext cx="3156923" cy="21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420" y="2208023"/>
            <a:ext cx="3120000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566" y="4581368"/>
            <a:ext cx="3125854" cy="216000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7" idx="1"/>
          </p:cNvCxnSpPr>
          <p:nvPr/>
        </p:nvCxnSpPr>
        <p:spPr>
          <a:xfrm flipV="1">
            <a:off x="2051720" y="3288023"/>
            <a:ext cx="2952700" cy="158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8" idx="1"/>
          </p:cNvCxnSpPr>
          <p:nvPr/>
        </p:nvCxnSpPr>
        <p:spPr>
          <a:xfrm>
            <a:off x="1979712" y="5013176"/>
            <a:ext cx="3018854" cy="6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1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last lecture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 content is written in HTML5</a:t>
            </a:r>
          </a:p>
          <a:p>
            <a:r>
              <a:rPr lang="en-US" dirty="0"/>
              <a:t>Web page style specified as CSS3</a:t>
            </a:r>
          </a:p>
          <a:p>
            <a:r>
              <a:rPr lang="en-US" dirty="0"/>
              <a:t>Web page </a:t>
            </a:r>
            <a:r>
              <a:rPr lang="en-US" dirty="0" smtClean="0"/>
              <a:t>interaction/behavior </a:t>
            </a:r>
            <a:r>
              <a:rPr lang="en-US" dirty="0"/>
              <a:t>is written in JavaScript</a:t>
            </a:r>
            <a:endParaRPr lang="ko-KR" altLang="en-US" dirty="0"/>
          </a:p>
        </p:txBody>
      </p:sp>
      <p:pic>
        <p:nvPicPr>
          <p:cNvPr id="3074" name="Picture 2" descr="Image result for what is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284984"/>
            <a:ext cx="66675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83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 Element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&lt;a&gt; tag</a:t>
            </a:r>
          </a:p>
          <a:p>
            <a:pPr lvl="1"/>
            <a:r>
              <a:rPr lang="en-US" altLang="ko-KR" dirty="0" smtClean="0"/>
              <a:t>Linking to a specific part of the same page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://www.upstatelaundromat.com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5566" y="2763374"/>
            <a:ext cx="7812868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 smtClean="0"/>
              <a:t>     &lt;</a:t>
            </a:r>
            <a:r>
              <a:rPr lang="en-US" sz="1400" dirty="0"/>
              <a:t>h1 id="top"&gt;Film-Making Terms&lt;/h1&gt;</a:t>
            </a:r>
          </a:p>
          <a:p>
            <a:r>
              <a:rPr lang="en-US" sz="1400" dirty="0" smtClean="0"/>
              <a:t>     &lt;</a:t>
            </a:r>
            <a:r>
              <a:rPr lang="en-US" sz="1400" dirty="0"/>
              <a:t>a </a:t>
            </a:r>
            <a:r>
              <a:rPr lang="en-US" sz="1400" dirty="0" err="1"/>
              <a:t>href</a:t>
            </a:r>
            <a:r>
              <a:rPr lang="en-US" sz="1400" dirty="0"/>
              <a:t>="#</a:t>
            </a:r>
            <a:r>
              <a:rPr lang="en-US" sz="1400" dirty="0" err="1"/>
              <a:t>arc_shot</a:t>
            </a:r>
            <a:r>
              <a:rPr lang="en-US" sz="1400" dirty="0"/>
              <a:t>"&gt;Arc Shot&lt;/a&gt;&lt;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 smtClean="0"/>
              <a:t>     &lt;</a:t>
            </a:r>
            <a:r>
              <a:rPr lang="en-US" sz="1400" dirty="0"/>
              <a:t>a </a:t>
            </a:r>
            <a:r>
              <a:rPr lang="en-US" sz="1400" dirty="0" err="1"/>
              <a:t>href</a:t>
            </a:r>
            <a:r>
              <a:rPr lang="en-US" sz="1400" dirty="0"/>
              <a:t>="#interlude"&gt;Interlude&lt;/a&gt;&lt;</a:t>
            </a:r>
            <a:r>
              <a:rPr lang="en-US" sz="1400" dirty="0" err="1"/>
              <a:t>br</a:t>
            </a:r>
            <a:r>
              <a:rPr lang="en-US" sz="1400" dirty="0"/>
              <a:t> </a:t>
            </a:r>
            <a:r>
              <a:rPr lang="en-US" sz="1400" dirty="0" smtClean="0"/>
              <a:t>/&gt;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     &lt;</a:t>
            </a:r>
            <a:r>
              <a:rPr lang="en-US" sz="1400" dirty="0"/>
              <a:t>h2 id="</a:t>
            </a:r>
            <a:r>
              <a:rPr lang="en-US" sz="1400" dirty="0" err="1"/>
              <a:t>arc_shot</a:t>
            </a:r>
            <a:r>
              <a:rPr lang="en-US" sz="1400" dirty="0"/>
              <a:t>"&gt;Arc Shot&lt;/h2&gt;</a:t>
            </a:r>
          </a:p>
          <a:p>
            <a:r>
              <a:rPr lang="en-US" sz="1400" dirty="0" smtClean="0"/>
              <a:t>     &lt;</a:t>
            </a:r>
            <a:r>
              <a:rPr lang="en-US" sz="1400" dirty="0"/>
              <a:t>p&gt;A shot in which the subject is photographed by an encircling or moving camera&lt;/p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 smtClean="0"/>
              <a:t>     &lt;</a:t>
            </a:r>
            <a:r>
              <a:rPr lang="en-US" sz="1400" dirty="0"/>
              <a:t>h2 id="interlude"&gt;Interlude&lt;/h2&gt;</a:t>
            </a:r>
          </a:p>
          <a:p>
            <a:r>
              <a:rPr lang="en-US" sz="1400" dirty="0" smtClean="0"/>
              <a:t>     &lt;</a:t>
            </a:r>
            <a:r>
              <a:rPr lang="en-US" sz="1400" dirty="0"/>
              <a:t>p&gt;A brief, intervening film scene or sequence, </a:t>
            </a:r>
            <a:r>
              <a:rPr lang="en-US" sz="1400" dirty="0" err="1"/>
              <a:t>notspecifically</a:t>
            </a:r>
            <a:r>
              <a:rPr lang="en-US" sz="1400" dirty="0"/>
              <a:t> tied to the plot, </a:t>
            </a:r>
          </a:p>
          <a:p>
            <a:r>
              <a:rPr lang="en-US" sz="1400" dirty="0" smtClean="0"/>
              <a:t>           that </a:t>
            </a:r>
            <a:r>
              <a:rPr lang="en-US" sz="1400" dirty="0"/>
              <a:t>appears within a film&lt;/p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 smtClean="0"/>
              <a:t>      &lt;</a:t>
            </a:r>
            <a:r>
              <a:rPr lang="en-US" sz="1400" dirty="0"/>
              <a:t>p&gt;&lt;a </a:t>
            </a:r>
            <a:r>
              <a:rPr lang="en-US" sz="1400" dirty="0" err="1"/>
              <a:t>href</a:t>
            </a:r>
            <a:r>
              <a:rPr lang="en-US" sz="1400" dirty="0"/>
              <a:t>="#top"&gt;Top&lt;/a&gt;&lt;/p&gt;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2926910"/>
            <a:ext cx="5412123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Instead of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, we reference “id” attribute with # symbol</a:t>
            </a:r>
            <a:endParaRPr lang="en-US" sz="16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411760" y="3265464"/>
            <a:ext cx="2016224" cy="109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827584" y="5085184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827584" y="4437112"/>
            <a:ext cx="0" cy="6480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27584" y="4437112"/>
            <a:ext cx="2160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9" y="2276872"/>
            <a:ext cx="3250435" cy="216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 Element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&lt;a&gt; tag</a:t>
            </a:r>
          </a:p>
          <a:p>
            <a:pPr lvl="1"/>
            <a:r>
              <a:rPr lang="en-US" altLang="ko-KR" dirty="0"/>
              <a:t>Linking to a specific part of the same page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76872"/>
            <a:ext cx="3242602" cy="216000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1403648" y="3501008"/>
            <a:ext cx="367240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9" y="4452490"/>
            <a:ext cx="3250435" cy="216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509360"/>
            <a:ext cx="3242602" cy="216000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 flipV="1">
            <a:off x="2592902" y="5419644"/>
            <a:ext cx="2483154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54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 Element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 tag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empty, it contains attributes only, and does not have a closing </a:t>
            </a:r>
            <a:r>
              <a:rPr lang="en-US" dirty="0" smtClean="0"/>
              <a:t>tag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08920"/>
            <a:ext cx="82581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 Element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</a:t>
            </a:r>
            <a:r>
              <a:rPr lang="en-US" dirty="0" smtClean="0"/>
              <a:t>tag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Make sure that your image is in the same folder as your HTML file</a:t>
            </a:r>
            <a:endParaRPr lang="en-US" dirty="0"/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3229" y="3098124"/>
            <a:ext cx="36000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image&lt;/title&gt;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&lt;h2&gt;This is my university&lt;/h2&gt;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</a:t>
            </a:r>
            <a:r>
              <a:rPr lang="en-US" sz="1400" dirty="0" smtClean="0"/>
              <a:t>cbnu.jpg“ width</a:t>
            </a:r>
            <a:r>
              <a:rPr lang="en-US" sz="1400" dirty="0"/>
              <a:t>="300" </a:t>
            </a:r>
            <a:endParaRPr lang="en-US" sz="1400" dirty="0" smtClean="0"/>
          </a:p>
          <a:p>
            <a:r>
              <a:rPr lang="en-US" sz="1400" dirty="0"/>
              <a:t>	 </a:t>
            </a:r>
            <a:r>
              <a:rPr lang="en-US" sz="1400" dirty="0" smtClean="0"/>
              <a:t>   height</a:t>
            </a:r>
            <a:r>
              <a:rPr lang="en-US" sz="1400" dirty="0"/>
              <a:t>="230"&gt;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340224" y="425693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857388" y="4845858"/>
            <a:ext cx="2880320" cy="43204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996952"/>
            <a:ext cx="392082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 Element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</a:t>
            </a:r>
            <a:r>
              <a:rPr lang="en-US" dirty="0" smtClean="0"/>
              <a:t>tag</a:t>
            </a:r>
          </a:p>
          <a:p>
            <a:pPr lvl="1"/>
            <a:r>
              <a:rPr lang="en-US" dirty="0"/>
              <a:t>The alt attribute provides an alternate text for an </a:t>
            </a:r>
            <a:r>
              <a:rPr lang="en-US" dirty="0" smtClean="0"/>
              <a:t>image if the image is not found</a:t>
            </a:r>
            <a:endParaRPr lang="en-US" dirty="0"/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5433" y="2905402"/>
            <a:ext cx="36000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image&lt;/title&gt;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&lt;h2&gt;This is my university&lt;/h2&gt;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="cbnu.jpg" alt="CBNU"</a:t>
            </a:r>
          </a:p>
          <a:p>
            <a:r>
              <a:rPr lang="en-US" sz="1400" dirty="0"/>
              <a:t>        width="300" height="230"&gt;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382428" y="406421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2627784" y="4653136"/>
            <a:ext cx="1080120" cy="21602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215" y="2804230"/>
            <a:ext cx="385734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 Elements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table&gt; tag</a:t>
            </a:r>
          </a:p>
          <a:p>
            <a:pPr lvl="1"/>
            <a:r>
              <a:rPr lang="en-US" dirty="0"/>
              <a:t>Each table row is defined with the &lt;</a:t>
            </a:r>
            <a:r>
              <a:rPr lang="en-US" dirty="0" err="1"/>
              <a:t>tr</a:t>
            </a:r>
            <a:r>
              <a:rPr lang="en-US" dirty="0"/>
              <a:t>&gt; tag</a:t>
            </a:r>
          </a:p>
          <a:p>
            <a:pPr lvl="1"/>
            <a:r>
              <a:rPr lang="en-US" dirty="0"/>
              <a:t>A table data/cell is defined with the &lt;td&gt; tag</a:t>
            </a: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5433" y="2905402"/>
            <a:ext cx="3462511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…</a:t>
            </a:r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&lt;table border="1"&gt;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&lt;td&gt;Wall street&lt;/td&gt;</a:t>
            </a:r>
          </a:p>
          <a:p>
            <a:r>
              <a:rPr lang="en-US" sz="1400" dirty="0"/>
              <a:t>        &lt;td&gt;98&lt;/td&gt;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&lt;td&gt;Rhode Island&lt;/td&gt;</a:t>
            </a:r>
          </a:p>
          <a:p>
            <a:r>
              <a:rPr lang="en-US" sz="1400" dirty="0"/>
              <a:t>        &lt;td&gt;80&lt;/td&gt;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&lt;/table&gt;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290095" y="406421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827584" y="3789040"/>
            <a:ext cx="2448272" cy="216024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179" y="2804230"/>
            <a:ext cx="387714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 Elements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table&gt; </a:t>
            </a:r>
            <a:r>
              <a:rPr lang="en-US" dirty="0" smtClean="0"/>
              <a:t>tag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table header is defined with the &lt;</a:t>
            </a:r>
            <a:r>
              <a:rPr lang="en-US" dirty="0" err="1"/>
              <a:t>th</a:t>
            </a:r>
            <a:r>
              <a:rPr lang="en-US" dirty="0"/>
              <a:t>&gt; tag</a:t>
            </a: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3179" y="2636912"/>
            <a:ext cx="3462511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…</a:t>
            </a:r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&lt;table border="1"&gt;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th</a:t>
            </a:r>
            <a:r>
              <a:rPr lang="en-US" sz="1400" dirty="0"/>
              <a:t>&gt;Movie Title&lt;/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th</a:t>
            </a:r>
            <a:r>
              <a:rPr lang="en-US" sz="1400" dirty="0"/>
              <a:t>&gt;Year&lt;/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th</a:t>
            </a:r>
            <a:r>
              <a:rPr lang="en-US" sz="1400" dirty="0"/>
              <a:t>&gt;Rating&lt;/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&lt;td&gt;Parasite&lt;/td&gt;</a:t>
            </a:r>
          </a:p>
          <a:p>
            <a:r>
              <a:rPr lang="en-US" sz="1400" dirty="0"/>
              <a:t>        &lt;td&gt;2019&lt;/td&gt;</a:t>
            </a:r>
          </a:p>
          <a:p>
            <a:r>
              <a:rPr lang="en-US" sz="1400" dirty="0"/>
              <a:t>        &lt;td&gt;99%&lt;/td&gt;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</a:t>
            </a:r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오른쪽 화살표 4"/>
          <p:cNvSpPr/>
          <p:nvPr/>
        </p:nvSpPr>
        <p:spPr>
          <a:xfrm>
            <a:off x="4277841" y="379572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959346" y="3736574"/>
            <a:ext cx="2088232" cy="115212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636912"/>
            <a:ext cx="387714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table&gt; </a:t>
            </a:r>
            <a:r>
              <a:rPr lang="en-US" dirty="0" smtClean="0"/>
              <a:t>tag</a:t>
            </a:r>
          </a:p>
          <a:p>
            <a:pPr lvl="1"/>
            <a:r>
              <a:rPr lang="en-US" dirty="0"/>
              <a:t>To make a cell span more than one </a:t>
            </a:r>
            <a:r>
              <a:rPr lang="en-US" dirty="0" smtClean="0"/>
              <a:t>column or one row, use </a:t>
            </a:r>
            <a:r>
              <a:rPr lang="en-US" dirty="0" err="1" smtClean="0"/>
              <a:t>colspan</a:t>
            </a:r>
            <a:r>
              <a:rPr lang="en-US" dirty="0" smtClean="0"/>
              <a:t> and </a:t>
            </a:r>
            <a:r>
              <a:rPr lang="en-US" dirty="0" err="1" smtClean="0"/>
              <a:t>rowspan</a:t>
            </a:r>
            <a:r>
              <a:rPr lang="en-US" dirty="0" smtClean="0"/>
              <a:t> attribute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3179" y="2636912"/>
            <a:ext cx="3684662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 smtClean="0"/>
              <a:t>  …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&lt;body&gt;</a:t>
            </a:r>
          </a:p>
          <a:p>
            <a:r>
              <a:rPr lang="en-US" sz="1400" dirty="0"/>
              <a:t>    &lt;table border="1"&gt;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th</a:t>
            </a:r>
            <a:r>
              <a:rPr lang="en-US" sz="1400" dirty="0"/>
              <a:t>&gt;Name:&lt;/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&lt;td&gt;Bill Gates&lt;/td&gt;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th</a:t>
            </a:r>
            <a:r>
              <a:rPr lang="en-US" sz="1400" dirty="0"/>
              <a:t> </a:t>
            </a:r>
            <a:r>
              <a:rPr lang="en-US" sz="1400" dirty="0" err="1"/>
              <a:t>rowspan</a:t>
            </a:r>
            <a:r>
              <a:rPr lang="en-US" sz="1400" dirty="0"/>
              <a:t>="2"&gt;Telephone:&lt;/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&lt;td&gt;55577854&lt;/td&gt;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&lt;td&gt;55577855&lt;/td&gt;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오른쪽 화살표 4"/>
          <p:cNvSpPr/>
          <p:nvPr/>
        </p:nvSpPr>
        <p:spPr>
          <a:xfrm>
            <a:off x="4413820" y="389689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882364" y="4797152"/>
            <a:ext cx="3257587" cy="28803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513" y="2613298"/>
            <a:ext cx="387856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HTML heading elements</a:t>
            </a:r>
          </a:p>
          <a:p>
            <a:pPr lvl="1"/>
            <a:r>
              <a:rPr lang="en-US" dirty="0" smtClean="0"/>
              <a:t>&lt;h1&gt; to &lt;h6&gt;</a:t>
            </a:r>
          </a:p>
          <a:p>
            <a:pPr lvl="1"/>
            <a:endParaRPr lang="en-US" dirty="0"/>
          </a:p>
          <a:p>
            <a:r>
              <a:rPr lang="en-US" dirty="0" smtClean="0"/>
              <a:t>HTML text elements</a:t>
            </a:r>
          </a:p>
          <a:p>
            <a:pPr lvl="1"/>
            <a:r>
              <a:rPr lang="en-US" dirty="0" smtClean="0"/>
              <a:t>&lt;p&gt;, &lt;</a:t>
            </a:r>
            <a:r>
              <a:rPr lang="en-US" dirty="0" err="1" smtClean="0"/>
              <a:t>br</a:t>
            </a:r>
            <a:r>
              <a:rPr lang="en-US" dirty="0" smtClean="0"/>
              <a:t>&gt;, &lt;</a:t>
            </a:r>
            <a:r>
              <a:rPr lang="en-US" dirty="0" err="1" smtClean="0"/>
              <a:t>hr</a:t>
            </a:r>
            <a:r>
              <a:rPr lang="en-US" dirty="0" smtClean="0"/>
              <a:t>&gt; and text formatting elements</a:t>
            </a:r>
          </a:p>
          <a:p>
            <a:pPr lvl="1"/>
            <a:endParaRPr lang="en-US" dirty="0"/>
          </a:p>
          <a:p>
            <a:r>
              <a:rPr lang="en-US" dirty="0" smtClean="0"/>
              <a:t>HTML list elements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 and 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r>
              <a:rPr lang="en-US" dirty="0" smtClean="0"/>
              <a:t>HTML link element</a:t>
            </a:r>
          </a:p>
          <a:p>
            <a:pPr lvl="1"/>
            <a:r>
              <a:rPr lang="en-US" dirty="0" smtClean="0"/>
              <a:t>&lt;a&gt; and its attributes: </a:t>
            </a:r>
            <a:r>
              <a:rPr lang="en-US" dirty="0" err="1" smtClean="0"/>
              <a:t>href</a:t>
            </a:r>
            <a:r>
              <a:rPr lang="en-US" dirty="0" smtClean="0"/>
              <a:t> and target</a:t>
            </a:r>
          </a:p>
          <a:p>
            <a:pPr lvl="1"/>
            <a:endParaRPr lang="en-US" dirty="0"/>
          </a:p>
          <a:p>
            <a:r>
              <a:rPr lang="en-US" dirty="0" smtClean="0"/>
              <a:t>HTML image</a:t>
            </a:r>
          </a:p>
          <a:p>
            <a:pPr lvl="1"/>
            <a:r>
              <a:rPr lang="en-US" dirty="0" smtClean="0"/>
              <a:t>&lt;image&gt; and its attributes: width, height, alt</a:t>
            </a:r>
          </a:p>
          <a:p>
            <a:pPr lvl="1"/>
            <a:endParaRPr lang="en-US" dirty="0"/>
          </a:p>
          <a:p>
            <a:r>
              <a:rPr lang="en-US" dirty="0" smtClean="0"/>
              <a:t>HTML table</a:t>
            </a:r>
          </a:p>
          <a:p>
            <a:pPr lvl="1"/>
            <a:r>
              <a:rPr lang="en-US" dirty="0" smtClean="0"/>
              <a:t>&lt;table&gt;, &lt;</a:t>
            </a:r>
            <a:r>
              <a:rPr lang="en-US" dirty="0" err="1" smtClean="0"/>
              <a:t>tr</a:t>
            </a:r>
            <a:r>
              <a:rPr lang="en-US" dirty="0" smtClean="0"/>
              <a:t>&gt;, &lt;td&gt;, &lt;</a:t>
            </a:r>
            <a:r>
              <a:rPr lang="en-US" dirty="0" err="1" smtClean="0"/>
              <a:t>th</a:t>
            </a:r>
            <a:r>
              <a:rPr lang="en-US" dirty="0" smtClean="0"/>
              <a:t>&gt; and attributes: </a:t>
            </a:r>
            <a:r>
              <a:rPr lang="en-US" dirty="0" err="1" smtClean="0"/>
              <a:t>rowspan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colspan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See you next time!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Questions?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17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1196752"/>
            <a:ext cx="3610744" cy="53285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349152"/>
            <a:ext cx="3610744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1.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dirty="0" smtClean="0"/>
              <a:t>HTML Overview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b="1" dirty="0" smtClean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Part </a:t>
            </a:r>
            <a:r>
              <a:rPr lang="en-US" altLang="ko-KR" b="1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2.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dirty="0" smtClean="0"/>
              <a:t>HTML Elements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443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819"/>
    </mc:Choice>
    <mc:Fallback xmlns="">
      <p:transition spd="slow" advTm="11781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Overview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HTML?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stands for Hyper Text Markup </a:t>
            </a:r>
            <a:r>
              <a:rPr lang="en-US" dirty="0" smtClean="0"/>
              <a:t>Language</a:t>
            </a:r>
          </a:p>
          <a:p>
            <a:r>
              <a:rPr lang="en-US" dirty="0"/>
              <a:t>HTML is </a:t>
            </a:r>
            <a:r>
              <a:rPr lang="en-US" altLang="ko-KR" dirty="0" smtClean="0"/>
              <a:t>a </a:t>
            </a:r>
            <a:r>
              <a:rPr lang="en-US" dirty="0" smtClean="0"/>
              <a:t>markup </a:t>
            </a:r>
            <a:r>
              <a:rPr lang="en-US" dirty="0"/>
              <a:t>language for creating Web pages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May be a cartoon of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799" y="2426822"/>
            <a:ext cx="3284401" cy="409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7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HTML?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describes the structure of a Web page</a:t>
            </a:r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/>
          </a:p>
        </p:txBody>
      </p:sp>
      <p:pic>
        <p:nvPicPr>
          <p:cNvPr id="4" name="Picture 2" descr="How to structure HTML for an actual website | Zell L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03" y="2039863"/>
            <a:ext cx="714319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HTML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is the latest version of HTML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44" y="1880864"/>
            <a:ext cx="6408712" cy="461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4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8987</TotalTime>
  <Words>2839</Words>
  <Application>Microsoft Office PowerPoint</Application>
  <PresentationFormat>화면 슬라이드 쇼(4:3)</PresentationFormat>
  <Paragraphs>598</Paragraphs>
  <Slides>49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8" baseType="lpstr">
      <vt:lpstr>HY견고딕</vt:lpstr>
      <vt:lpstr>굴림</vt:lpstr>
      <vt:lpstr>맑은 고딕</vt:lpstr>
      <vt:lpstr>Arial</vt:lpstr>
      <vt:lpstr>Century Schoolbook</vt:lpstr>
      <vt:lpstr>Courier New</vt:lpstr>
      <vt:lpstr>Tahoma</vt:lpstr>
      <vt:lpstr>Wingdings</vt:lpstr>
      <vt:lpstr>Office 테마</vt:lpstr>
      <vt:lpstr>Lecture 3: HTML Basics</vt:lpstr>
      <vt:lpstr>In the last lecture</vt:lpstr>
      <vt:lpstr>In the last lecture</vt:lpstr>
      <vt:lpstr>In the last lecture</vt:lpstr>
      <vt:lpstr>Table of Contents</vt:lpstr>
      <vt:lpstr>HTML Overview</vt:lpstr>
      <vt:lpstr>What is HTML?</vt:lpstr>
      <vt:lpstr>What is HTML?</vt:lpstr>
      <vt:lpstr>History of HTML</vt:lpstr>
      <vt:lpstr>HTML Tags</vt:lpstr>
      <vt:lpstr>HTML Attributes</vt:lpstr>
      <vt:lpstr>HTML Page</vt:lpstr>
      <vt:lpstr>HTML Page</vt:lpstr>
      <vt:lpstr>Web Browser</vt:lpstr>
      <vt:lpstr>HTML Extension</vt:lpstr>
      <vt:lpstr>Recent Advances of HTML</vt:lpstr>
      <vt:lpstr>Summary</vt:lpstr>
      <vt:lpstr>HTML Elements</vt:lpstr>
      <vt:lpstr>HTML Elements</vt:lpstr>
      <vt:lpstr>HTML Heading Elements</vt:lpstr>
      <vt:lpstr>HTML Text Elements</vt:lpstr>
      <vt:lpstr>HTML Text Elements</vt:lpstr>
      <vt:lpstr>HTML Text Elements</vt:lpstr>
      <vt:lpstr>HTML Text Elements</vt:lpstr>
      <vt:lpstr>HTML Text Elements</vt:lpstr>
      <vt:lpstr>HTML Text Elements</vt:lpstr>
      <vt:lpstr>HTML Text Elements</vt:lpstr>
      <vt:lpstr>HTML Text Elements</vt:lpstr>
      <vt:lpstr>HTML Text Elements</vt:lpstr>
      <vt:lpstr>HTML Text Elements</vt:lpstr>
      <vt:lpstr>HTML Comments</vt:lpstr>
      <vt:lpstr>HTML List Elements</vt:lpstr>
      <vt:lpstr>HTML List Elements</vt:lpstr>
      <vt:lpstr>HTML List Elements</vt:lpstr>
      <vt:lpstr>HTML Link Element</vt:lpstr>
      <vt:lpstr>HTML Link Element</vt:lpstr>
      <vt:lpstr>HTML Link Element</vt:lpstr>
      <vt:lpstr>HTML Link Element</vt:lpstr>
      <vt:lpstr>HTML Link Element</vt:lpstr>
      <vt:lpstr>HTML Link Element</vt:lpstr>
      <vt:lpstr>HTML Link Element</vt:lpstr>
      <vt:lpstr>HTML Image Element</vt:lpstr>
      <vt:lpstr>HTML Image Element</vt:lpstr>
      <vt:lpstr>HTML Image Element</vt:lpstr>
      <vt:lpstr>HTML Table Elements</vt:lpstr>
      <vt:lpstr>HTML Table Elements</vt:lpstr>
      <vt:lpstr>HTML Table Elements</vt:lpstr>
      <vt:lpstr>Summary</vt:lpstr>
      <vt:lpstr>See you next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선형대수학  Linear Algebra</dc:title>
  <dc:creator>K.LEE</dc:creator>
  <cp:lastModifiedBy>Windows 사용자</cp:lastModifiedBy>
  <cp:revision>633</cp:revision>
  <cp:lastPrinted>2013-12-26T08:44:45Z</cp:lastPrinted>
  <dcterms:created xsi:type="dcterms:W3CDTF">2013-02-05T02:36:43Z</dcterms:created>
  <dcterms:modified xsi:type="dcterms:W3CDTF">2022-03-11T03:48:52Z</dcterms:modified>
</cp:coreProperties>
</file>