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613" r:id="rId3"/>
    <p:sldId id="614" r:id="rId4"/>
    <p:sldId id="616" r:id="rId5"/>
    <p:sldId id="617" r:id="rId6"/>
    <p:sldId id="618" r:id="rId7"/>
    <p:sldId id="619" r:id="rId8"/>
    <p:sldId id="621" r:id="rId9"/>
    <p:sldId id="620" r:id="rId10"/>
    <p:sldId id="622" r:id="rId11"/>
    <p:sldId id="635" r:id="rId12"/>
    <p:sldId id="636" r:id="rId13"/>
    <p:sldId id="637" r:id="rId14"/>
    <p:sldId id="650" r:id="rId15"/>
    <p:sldId id="638" r:id="rId16"/>
    <p:sldId id="651" r:id="rId17"/>
    <p:sldId id="652" r:id="rId18"/>
    <p:sldId id="639" r:id="rId19"/>
    <p:sldId id="632" r:id="rId20"/>
    <p:sldId id="653" r:id="rId21"/>
    <p:sldId id="654" r:id="rId22"/>
    <p:sldId id="633" r:id="rId23"/>
    <p:sldId id="641" r:id="rId24"/>
    <p:sldId id="642" r:id="rId25"/>
    <p:sldId id="643" r:id="rId26"/>
    <p:sldId id="623" r:id="rId27"/>
    <p:sldId id="624" r:id="rId28"/>
    <p:sldId id="625" r:id="rId29"/>
    <p:sldId id="627" r:id="rId30"/>
    <p:sldId id="648" r:id="rId31"/>
    <p:sldId id="628" r:id="rId32"/>
    <p:sldId id="630" r:id="rId33"/>
    <p:sldId id="647" r:id="rId34"/>
    <p:sldId id="631" r:id="rId35"/>
    <p:sldId id="644" r:id="rId36"/>
    <p:sldId id="645" r:id="rId37"/>
    <p:sldId id="646" r:id="rId38"/>
    <p:sldId id="655" r:id="rId39"/>
    <p:sldId id="656" r:id="rId40"/>
    <p:sldId id="657" r:id="rId41"/>
    <p:sldId id="659" r:id="rId42"/>
    <p:sldId id="649" r:id="rId43"/>
    <p:sldId id="612" r:id="rId44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99"/>
    <a:srgbClr val="FBF064"/>
    <a:srgbClr val="FAF06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8" autoAdjust="0"/>
    <p:restoredTop sz="97752" autoAdjust="0"/>
  </p:normalViewPr>
  <p:slideViewPr>
    <p:cSldViewPr>
      <p:cViewPr>
        <p:scale>
          <a:sx n="100" d="100"/>
          <a:sy n="100" d="100"/>
        </p:scale>
        <p:origin x="114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/>
          <a:lstStyle>
            <a:lvl1pPr algn="r">
              <a:defRPr sz="1200"/>
            </a:lvl1pPr>
          </a:lstStyle>
          <a:p>
            <a:fld id="{FAD56397-96EB-4B9B-B73E-B0DE894BA7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379543"/>
            <a:ext cx="2945862" cy="493177"/>
          </a:xfrm>
          <a:prstGeom prst="rect">
            <a:avLst/>
          </a:prstGeom>
        </p:spPr>
        <p:txBody>
          <a:bodyPr vert="horz" lIns="87940" tIns="43970" rIns="87940" bIns="43970" rtlCol="0" anchor="b"/>
          <a:lstStyle>
            <a:lvl1pPr algn="r">
              <a:defRPr sz="1200"/>
            </a:lvl1pPr>
          </a:lstStyle>
          <a:p>
            <a:fld id="{785EE255-EB82-498D-BBDB-CD68D29556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/>
          <a:lstStyle>
            <a:lvl1pPr algn="r">
              <a:defRPr sz="1300"/>
            </a:lvl1pPr>
          </a:lstStyle>
          <a:p>
            <a:fld id="{8138FCCD-07B7-47B0-A7AA-A03D63EC9D3F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57" tIns="47628" rIns="95257" bIns="476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5257" tIns="47628" rIns="95257" bIns="4762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3"/>
          </a:xfrm>
          <a:prstGeom prst="rect">
            <a:avLst/>
          </a:prstGeom>
        </p:spPr>
        <p:txBody>
          <a:bodyPr vert="horz" lIns="95257" tIns="47628" rIns="95257" bIns="47628" rtlCol="0" anchor="b"/>
          <a:lstStyle>
            <a:lvl1pPr algn="r">
              <a:defRPr sz="1300"/>
            </a:lvl1pPr>
          </a:lstStyle>
          <a:p>
            <a:fld id="{206250C4-0E9A-42DD-85A1-087716A785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3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6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  <a:defRPr sz="2000" baseline="0"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algn="just" latinLnBrk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algn="just" latinLnBrk="0">
              <a:lnSpc>
                <a:spcPct val="150000"/>
              </a:lnSpc>
              <a:spcBef>
                <a:spcPts val="0"/>
              </a:spcBef>
              <a:defRPr sz="1800" baseline="0"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algn="just" latinLnBrk="0">
              <a:lnSpc>
                <a:spcPct val="150000"/>
              </a:lnSpc>
              <a:spcBef>
                <a:spcPts val="0"/>
              </a:spcBef>
              <a:defRPr sz="1600" baseline="0">
                <a:latin typeface="Tahoma" panose="020B060403050404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487C-8DB3-45EB-9538-2500040D0F0E}" type="datetimeFigureOut">
              <a:rPr lang="ko-KR" altLang="en-US" smtClean="0"/>
              <a:pPr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6BB1-246E-4810-B75C-21AF79B23B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wJyp4ZLV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8: </a:t>
            </a: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DOM</a:t>
            </a:r>
            <a:endParaRPr lang="ko-KR" altLang="en-US" dirty="0">
              <a:latin typeface="Tahoma" panose="020B0604030504040204" pitchFamily="34" charset="0"/>
              <a:ea typeface="HY견고딕" pitchFamily="18" charset="-127"/>
              <a:cs typeface="Tahoma" panose="020B060403050404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208823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Open Source Web Software</a:t>
            </a:r>
          </a:p>
          <a:p>
            <a:endParaRPr lang="en-US" altLang="ko-KR" sz="2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1835696" cy="507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08"/>
    </mc:Choice>
    <mc:Fallback xmlns="">
      <p:transition spd="slow" advTm="672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 and access HTML elements in the page</a:t>
            </a:r>
          </a:p>
          <a:p>
            <a:pPr lvl="1"/>
            <a:r>
              <a:rPr lang="en-US" dirty="0" smtClean="0"/>
              <a:t>There are several ways to do this</a:t>
            </a:r>
          </a:p>
          <a:p>
            <a:pPr lvl="2"/>
            <a:r>
              <a:rPr lang="en-US" dirty="0"/>
              <a:t>Finding HTML elements by </a:t>
            </a:r>
            <a:r>
              <a:rPr lang="en-US" dirty="0" smtClean="0"/>
              <a:t>id</a:t>
            </a:r>
          </a:p>
          <a:p>
            <a:pPr lvl="3"/>
            <a:r>
              <a:rPr lang="en-US" dirty="0" err="1"/>
              <a:t>getElementById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Finding </a:t>
            </a:r>
            <a:r>
              <a:rPr lang="en-US" dirty="0"/>
              <a:t>HTML elements by tag </a:t>
            </a:r>
            <a:r>
              <a:rPr lang="en-US" dirty="0" smtClean="0"/>
              <a:t>name</a:t>
            </a:r>
          </a:p>
          <a:p>
            <a:pPr lvl="3"/>
            <a:r>
              <a:rPr lang="en-US" dirty="0" err="1"/>
              <a:t>getElementsByTagName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Finding </a:t>
            </a:r>
            <a:r>
              <a:rPr lang="en-US" dirty="0"/>
              <a:t>HTML elements by class </a:t>
            </a:r>
            <a:r>
              <a:rPr lang="en-US" dirty="0" smtClean="0"/>
              <a:t>name</a:t>
            </a:r>
          </a:p>
          <a:p>
            <a:pPr lvl="3"/>
            <a:r>
              <a:rPr lang="en-US" dirty="0" err="1"/>
              <a:t>getElementsByClassName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Finding </a:t>
            </a:r>
            <a:r>
              <a:rPr lang="en-US" dirty="0"/>
              <a:t>HTML elements by CSS </a:t>
            </a:r>
            <a:r>
              <a:rPr lang="en-US" dirty="0" smtClean="0"/>
              <a:t>selectors</a:t>
            </a:r>
          </a:p>
          <a:p>
            <a:pPr lvl="3"/>
            <a:r>
              <a:rPr lang="en-US" dirty="0" err="1" smtClean="0"/>
              <a:t>querySelectorAll</a:t>
            </a:r>
            <a:endParaRPr lang="en-US" dirty="0" smtClean="0"/>
          </a:p>
          <a:p>
            <a:pPr lvl="3"/>
            <a:endParaRPr lang="en-US" dirty="0"/>
          </a:p>
          <a:p>
            <a:pPr lvl="2"/>
            <a:r>
              <a:rPr lang="en-US" dirty="0" smtClean="0"/>
              <a:t>Other ways</a:t>
            </a:r>
          </a:p>
          <a:p>
            <a:pPr lvl="3"/>
            <a:r>
              <a:rPr lang="en-US" dirty="0" err="1" smtClean="0"/>
              <a:t>document.body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access HTML elements in the page</a:t>
            </a:r>
          </a:p>
          <a:p>
            <a:pPr lvl="1"/>
            <a:r>
              <a:rPr lang="en-US" dirty="0"/>
              <a:t>Finding HTML elements by id</a:t>
            </a:r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6120000" cy="3543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84984"/>
            <a:ext cx="4320000" cy="332063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979712" y="4653136"/>
            <a:ext cx="208823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2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access HTML elements in the page</a:t>
            </a:r>
          </a:p>
          <a:p>
            <a:pPr lvl="1"/>
            <a:r>
              <a:rPr lang="en-US" dirty="0"/>
              <a:t>Finding HTML elements by tag name</a:t>
            </a:r>
          </a:p>
          <a:p>
            <a:pPr lvl="1"/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20888"/>
            <a:ext cx="6120000" cy="328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568" y="3356992"/>
            <a:ext cx="4320000" cy="330073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979712" y="4509120"/>
            <a:ext cx="230425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30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access HTML elements in the page</a:t>
            </a:r>
          </a:p>
          <a:p>
            <a:pPr lvl="1"/>
            <a:r>
              <a:rPr lang="en-US" dirty="0"/>
              <a:t>Finding HTML elements by class </a:t>
            </a:r>
            <a:r>
              <a:rPr lang="en-US" dirty="0" smtClean="0"/>
              <a:t>name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6681"/>
            <a:ext cx="7200000" cy="3210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904" y="3284984"/>
            <a:ext cx="4320000" cy="330477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123728" y="4725144"/>
            <a:ext cx="18002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6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access HTML elements in the page</a:t>
            </a:r>
          </a:p>
          <a:p>
            <a:pPr lvl="1"/>
            <a:r>
              <a:rPr lang="en-US" dirty="0" err="1" smtClean="0"/>
              <a:t>getElementsByTagName</a:t>
            </a:r>
            <a:r>
              <a:rPr lang="en-US" dirty="0"/>
              <a:t>() and </a:t>
            </a:r>
            <a:r>
              <a:rPr lang="en-US" dirty="0" err="1"/>
              <a:t>getElementsByClassName</a:t>
            </a:r>
            <a:r>
              <a:rPr lang="en-US" dirty="0"/>
              <a:t>() </a:t>
            </a:r>
            <a:r>
              <a:rPr lang="en-US" dirty="0" smtClean="0"/>
              <a:t>methods return </a:t>
            </a:r>
            <a:r>
              <a:rPr lang="en-US" dirty="0"/>
              <a:t>an </a:t>
            </a:r>
            <a:r>
              <a:rPr lang="en-US" b="1" dirty="0" err="1">
                <a:solidFill>
                  <a:srgbClr val="FF0000"/>
                </a:solidFill>
              </a:rPr>
              <a:t>HTMLCollection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HTMLCollection</a:t>
            </a:r>
            <a:r>
              <a:rPr lang="en-US" dirty="0"/>
              <a:t> object is an array-like list (collection) of HTML elements</a:t>
            </a:r>
          </a:p>
          <a:p>
            <a:pPr lvl="2"/>
            <a:r>
              <a:rPr lang="en-US" dirty="0" smtClean="0"/>
              <a:t>You can use length property with </a:t>
            </a:r>
            <a:r>
              <a:rPr lang="en-US" dirty="0" err="1" smtClean="0"/>
              <a:t>HTMLCollection</a:t>
            </a:r>
            <a:endParaRPr lang="en-US" dirty="0" smtClean="0"/>
          </a:p>
          <a:p>
            <a:pPr lvl="3"/>
            <a:r>
              <a:rPr lang="en-US" dirty="0" err="1"/>
              <a:t>myCollection.length</a:t>
            </a:r>
            <a:endParaRPr lang="en-US" dirty="0" smtClean="0"/>
          </a:p>
          <a:p>
            <a:pPr lvl="2"/>
            <a:r>
              <a:rPr lang="en-US" dirty="0" smtClean="0"/>
              <a:t>You can also loop through the list of </a:t>
            </a:r>
            <a:r>
              <a:rPr lang="en-US" dirty="0" err="1" smtClean="0"/>
              <a:t>HTMLCollection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HOWEVER! </a:t>
            </a:r>
            <a:r>
              <a:rPr lang="en-US" dirty="0" err="1" smtClean="0"/>
              <a:t>HTMLCollection</a:t>
            </a:r>
            <a:r>
              <a:rPr lang="en-US" dirty="0" smtClean="0"/>
              <a:t> is not an array</a:t>
            </a:r>
          </a:p>
          <a:p>
            <a:pPr lvl="2"/>
            <a:r>
              <a:rPr lang="en-US" dirty="0" smtClean="0"/>
              <a:t>You </a:t>
            </a:r>
            <a:r>
              <a:rPr lang="en-US" dirty="0"/>
              <a:t>cannot use array methods like </a:t>
            </a:r>
            <a:r>
              <a:rPr lang="en-US" dirty="0" err="1"/>
              <a:t>valueOf</a:t>
            </a:r>
            <a:r>
              <a:rPr lang="en-US" dirty="0"/>
              <a:t>(), pop(), push(), or join() on an </a:t>
            </a:r>
            <a:r>
              <a:rPr lang="en-US" dirty="0" err="1"/>
              <a:t>HTMLCollection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access HTML elements in the page</a:t>
            </a:r>
          </a:p>
          <a:p>
            <a:pPr lvl="1"/>
            <a:r>
              <a:rPr lang="en-US" dirty="0" smtClean="0"/>
              <a:t>Finding </a:t>
            </a:r>
            <a:r>
              <a:rPr lang="en-US" dirty="0"/>
              <a:t>HTML elements by CSS selectors</a:t>
            </a:r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7200000" cy="3345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356992"/>
            <a:ext cx="4320000" cy="331129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123728" y="4797152"/>
            <a:ext cx="14401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and access HTML elements in the page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querySelectorAll</a:t>
            </a:r>
            <a:r>
              <a:rPr lang="en-US" dirty="0"/>
              <a:t>() method returns a </a:t>
            </a:r>
            <a:r>
              <a:rPr lang="en-US" b="1" dirty="0" err="1" smtClean="0">
                <a:solidFill>
                  <a:srgbClr val="FF0000"/>
                </a:solidFill>
              </a:rPr>
              <a:t>NodeList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A</a:t>
            </a:r>
            <a:r>
              <a:rPr lang="en-US" dirty="0" smtClean="0"/>
              <a:t> </a:t>
            </a:r>
            <a:r>
              <a:rPr lang="en-US" dirty="0"/>
              <a:t>list (collection) of nodes extracted from a </a:t>
            </a:r>
            <a:r>
              <a:rPr lang="en-US" dirty="0" smtClean="0"/>
              <a:t>document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NodeList</a:t>
            </a:r>
            <a:r>
              <a:rPr lang="en-US" dirty="0" smtClean="0"/>
              <a:t> </a:t>
            </a:r>
            <a:r>
              <a:rPr lang="en-US" dirty="0"/>
              <a:t>object is an array-like list (collection) of HTML elements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Difference between HTML Collection and </a:t>
            </a:r>
            <a:r>
              <a:rPr lang="en-US" dirty="0" err="1" smtClean="0"/>
              <a:t>NodeList</a:t>
            </a:r>
            <a:endParaRPr lang="en-US" dirty="0" smtClean="0"/>
          </a:p>
          <a:p>
            <a:pPr lvl="2"/>
            <a:r>
              <a:rPr lang="en-US" dirty="0" err="1" smtClean="0"/>
              <a:t>HTMLCollection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collection of document </a:t>
            </a:r>
            <a:r>
              <a:rPr lang="en-US" dirty="0" smtClean="0"/>
              <a:t>elements</a:t>
            </a:r>
          </a:p>
          <a:p>
            <a:pPr lvl="3"/>
            <a:r>
              <a:rPr lang="en-US" dirty="0" smtClean="0"/>
              <a:t>Items </a:t>
            </a:r>
            <a:r>
              <a:rPr lang="en-US" dirty="0"/>
              <a:t>can be accessed by their name, id, or index </a:t>
            </a:r>
            <a:r>
              <a:rPr lang="en-US" dirty="0" smtClean="0"/>
              <a:t>number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NodeList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collection of document nodes (element nodes, attribute nodes, and text nodes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/>
              <a:t>NodeList</a:t>
            </a:r>
            <a:r>
              <a:rPr lang="en-US" dirty="0"/>
              <a:t> items can only be accessed by their index number</a:t>
            </a:r>
          </a:p>
        </p:txBody>
      </p:sp>
    </p:spTree>
    <p:extLst>
      <p:ext uri="{BB962C8B-B14F-4D97-AF65-F5344CB8AC3E}">
        <p14:creationId xmlns:p14="http://schemas.microsoft.com/office/powerpoint/2010/main" val="25340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and access HTML elements in the page</a:t>
            </a:r>
          </a:p>
          <a:p>
            <a:pPr lvl="1"/>
            <a:r>
              <a:rPr lang="en-US" dirty="0" smtClean="0"/>
              <a:t>Difference </a:t>
            </a:r>
            <a:r>
              <a:rPr lang="en-US" dirty="0"/>
              <a:t>between HTML Collection and </a:t>
            </a:r>
            <a:r>
              <a:rPr lang="en-US" dirty="0" err="1" smtClean="0"/>
              <a:t>NodeList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>
              <a:hlinkClick r:id="rId2"/>
            </a:endParaRPr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2492896"/>
            <a:ext cx="7200000" cy="35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access HTML elements in the page</a:t>
            </a:r>
          </a:p>
          <a:p>
            <a:pPr lvl="1"/>
            <a:r>
              <a:rPr lang="en-US" dirty="0"/>
              <a:t>Other ways</a:t>
            </a:r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7200000" cy="321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직선 연결선 4"/>
          <p:cNvCxnSpPr/>
          <p:nvPr/>
        </p:nvCxnSpPr>
        <p:spPr>
          <a:xfrm>
            <a:off x="5292080" y="4797152"/>
            <a:ext cx="230425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356992"/>
            <a:ext cx="4320000" cy="330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/>
              <a:t>HTML content in the </a:t>
            </a:r>
            <a:r>
              <a:rPr lang="en-US" dirty="0" smtClean="0"/>
              <a:t>page</a:t>
            </a:r>
          </a:p>
          <a:p>
            <a:pPr lvl="1"/>
            <a:r>
              <a:rPr lang="en-US" dirty="0"/>
              <a:t>To change the content of an HTML element, use this </a:t>
            </a:r>
            <a:r>
              <a:rPr lang="en-US" dirty="0" smtClean="0"/>
              <a:t>syntax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innerHTML</a:t>
            </a:r>
            <a:r>
              <a:rPr lang="en-US" dirty="0"/>
              <a:t> = new HTML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936"/>
            <a:ext cx="6480000" cy="328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356992"/>
            <a:ext cx="4320000" cy="329795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547664" y="4797152"/>
            <a:ext cx="100811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46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Features</a:t>
            </a:r>
          </a:p>
          <a:p>
            <a:pPr lvl="1"/>
            <a:r>
              <a:rPr lang="en-US" dirty="0"/>
              <a:t>Interpreted language</a:t>
            </a:r>
          </a:p>
          <a:p>
            <a:pPr lvl="1"/>
            <a:r>
              <a:rPr lang="en-US" dirty="0"/>
              <a:t>Dynamic typing</a:t>
            </a:r>
          </a:p>
          <a:p>
            <a:pPr lvl="1"/>
            <a:r>
              <a:rPr lang="en-US" dirty="0"/>
              <a:t>Functional programming (like C Language)</a:t>
            </a:r>
          </a:p>
          <a:p>
            <a:pPr lvl="1"/>
            <a:r>
              <a:rPr lang="en-US" dirty="0"/>
              <a:t>Object oriented programming (like C++ or Java)</a:t>
            </a:r>
          </a:p>
          <a:p>
            <a:pPr lvl="1"/>
            <a:r>
              <a:rPr lang="en-US" dirty="0"/>
              <a:t>JavaScript is a scripting language and it is not Java</a:t>
            </a:r>
          </a:p>
          <a:p>
            <a:pPr lvl="1"/>
            <a:r>
              <a:rPr lang="en-US" dirty="0"/>
              <a:t>It is easy to learn</a:t>
            </a:r>
          </a:p>
          <a:p>
            <a:endParaRPr lang="en-US" dirty="0"/>
          </a:p>
          <a:p>
            <a:r>
              <a:rPr lang="en-US" dirty="0"/>
              <a:t>Location of JavaScript</a:t>
            </a:r>
          </a:p>
          <a:p>
            <a:pPr lvl="1"/>
            <a:r>
              <a:rPr lang="en-US" dirty="0"/>
              <a:t>External JavaScript</a:t>
            </a:r>
          </a:p>
          <a:p>
            <a:pPr lvl="1"/>
            <a:r>
              <a:rPr lang="en-US" dirty="0"/>
              <a:t>Inner JavaScript</a:t>
            </a:r>
          </a:p>
          <a:p>
            <a:pPr lvl="1"/>
            <a:r>
              <a:rPr lang="en-US" dirty="0"/>
              <a:t>Inline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HTML content in the page</a:t>
            </a:r>
          </a:p>
          <a:p>
            <a:pPr lvl="1"/>
            <a:r>
              <a:rPr lang="en-US" altLang="ko-KR" dirty="0" smtClean="0"/>
              <a:t>Access HTML Content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736444-9694-4CF2-8AD3-1A60D796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10" y="2492896"/>
            <a:ext cx="7321180" cy="27363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2" descr="Re-design logo 'Super Task Manager' - Now 'Dr. Task' on Beh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04527"/>
            <a:ext cx="1046311" cy="10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HTML content in the page</a:t>
            </a:r>
          </a:p>
          <a:p>
            <a:pPr lvl="1"/>
            <a:r>
              <a:rPr lang="en-US" altLang="ko-KR" dirty="0"/>
              <a:t>Access HTML Content</a:t>
            </a:r>
            <a:endParaRPr lang="en-US" dirty="0"/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204864"/>
            <a:ext cx="6480000" cy="44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all the HTML elements and attributes in the page</a:t>
            </a:r>
          </a:p>
          <a:p>
            <a:pPr lvl="1"/>
            <a:r>
              <a:rPr lang="en-US" dirty="0"/>
              <a:t>To change the value of an HTML attribute, use this syntax: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(id).attribute = new value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5760000" cy="3100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97" y="3356992"/>
            <a:ext cx="4320000" cy="3310061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851920" y="4581128"/>
            <a:ext cx="50405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9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83688"/>
            <a:ext cx="6480000" cy="3381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직선 연결선 8"/>
          <p:cNvCxnSpPr/>
          <p:nvPr/>
        </p:nvCxnSpPr>
        <p:spPr>
          <a:xfrm>
            <a:off x="4499992" y="5087944"/>
            <a:ext cx="50405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all the HTML elements and attributes in the page</a:t>
            </a:r>
          </a:p>
          <a:p>
            <a:pPr lvl="1"/>
            <a:r>
              <a:rPr lang="en-US" dirty="0"/>
              <a:t>To </a:t>
            </a:r>
            <a:r>
              <a:rPr lang="en-US" altLang="ko-KR" dirty="0" smtClean="0"/>
              <a:t>get</a:t>
            </a:r>
            <a:r>
              <a:rPr lang="en-US" dirty="0" smtClean="0"/>
              <a:t> </a:t>
            </a:r>
            <a:r>
              <a:rPr lang="en-US" dirty="0"/>
              <a:t>the value of an HTML </a:t>
            </a:r>
            <a:r>
              <a:rPr lang="en-US" altLang="ko-KR" dirty="0" smtClean="0"/>
              <a:t>form</a:t>
            </a:r>
            <a:r>
              <a:rPr lang="en-US" dirty="0" smtClean="0"/>
              <a:t>, </a:t>
            </a:r>
            <a:r>
              <a:rPr lang="en-US" dirty="0"/>
              <a:t>use this syntax: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(id</a:t>
            </a:r>
            <a:r>
              <a:rPr lang="en-US" dirty="0" smtClean="0"/>
              <a:t>).</a:t>
            </a:r>
            <a:r>
              <a:rPr lang="en-US" altLang="ko-KR" dirty="0" smtClean="0"/>
              <a:t>value</a:t>
            </a:r>
            <a:r>
              <a:rPr lang="en-US" dirty="0" smtClean="0"/>
              <a:t> </a:t>
            </a:r>
            <a:r>
              <a:rPr lang="en-US" dirty="0"/>
              <a:t>= new value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168" y="3356992"/>
            <a:ext cx="4320000" cy="328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8A4FE-A802-44AA-9F2C-BE5C8468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A940E-5D88-48EE-9071-57976330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Change all the HTML elements and attributes in the page</a:t>
            </a:r>
          </a:p>
          <a:p>
            <a:pPr lvl="1"/>
            <a:r>
              <a:rPr lang="en-US" dirty="0"/>
              <a:t>More examples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When </a:t>
            </a:r>
            <a:r>
              <a:rPr lang="en-US" altLang="ko-KR" dirty="0"/>
              <a:t>the “Stack” button is clicked, store the value in the array</a:t>
            </a:r>
          </a:p>
          <a:p>
            <a:pPr lvl="1"/>
            <a:r>
              <a:rPr lang="en-US" altLang="ko-KR" dirty="0"/>
              <a:t>When the “Show” button is clicked, show the value of the </a:t>
            </a:r>
            <a:r>
              <a:rPr lang="en-US" altLang="ko-KR" dirty="0" smtClean="0"/>
              <a:t>array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A4BD3-0CFD-48B1-84EC-F5764A87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3" y="2204864"/>
            <a:ext cx="2352839" cy="14350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5ADE4C-72DA-4F57-BC6B-780FFEEE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564903"/>
            <a:ext cx="2352841" cy="14350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E7C031-F0E5-46C6-9D13-EE6402884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42" y="3717032"/>
            <a:ext cx="2352839" cy="14350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982D0-2887-43EC-B883-0BB3BC4B8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005064"/>
            <a:ext cx="2352839" cy="14350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BF314A-6893-45E1-8E96-A6D5CF69F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790" y="2911856"/>
            <a:ext cx="3143287" cy="191719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599AA1-BC9D-4F02-BD6F-B49504640063}"/>
              </a:ext>
            </a:extLst>
          </p:cNvPr>
          <p:cNvCxnSpPr>
            <a:cxnSpLocks/>
          </p:cNvCxnSpPr>
          <p:nvPr/>
        </p:nvCxnSpPr>
        <p:spPr>
          <a:xfrm>
            <a:off x="4994474" y="3870455"/>
            <a:ext cx="5704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Re-design logo 'Super Task Manager' - Now 'Dr. Task' on Behan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04527"/>
            <a:ext cx="1046311" cy="10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all the HTML elements and attributes in the page</a:t>
            </a:r>
          </a:p>
          <a:p>
            <a:pPr lvl="1"/>
            <a:r>
              <a:rPr lang="en-US" dirty="0"/>
              <a:t>More examples</a:t>
            </a:r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00" y="2348880"/>
            <a:ext cx="5760000" cy="4116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2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96953"/>
            <a:ext cx="6120000" cy="2875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직선 연결선 5"/>
          <p:cNvCxnSpPr/>
          <p:nvPr/>
        </p:nvCxnSpPr>
        <p:spPr>
          <a:xfrm>
            <a:off x="4211960" y="4869160"/>
            <a:ext cx="72008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/>
              <a:t>CSS styles in the page</a:t>
            </a:r>
          </a:p>
          <a:p>
            <a:pPr lvl="1"/>
            <a:r>
              <a:rPr lang="en-US" dirty="0"/>
              <a:t>To change the style of an HTML element, use this </a:t>
            </a:r>
            <a:r>
              <a:rPr lang="en-US" dirty="0" smtClean="0"/>
              <a:t>syntax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(id).</a:t>
            </a:r>
            <a:r>
              <a:rPr lang="en-US" dirty="0" err="1"/>
              <a:t>style.property</a:t>
            </a:r>
            <a:r>
              <a:rPr lang="en-US" dirty="0"/>
              <a:t> = new </a:t>
            </a:r>
            <a:r>
              <a:rPr lang="en-US" dirty="0" smtClean="0"/>
              <a:t>style;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26" y="3380785"/>
            <a:ext cx="4320000" cy="33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CSS styles in the page</a:t>
            </a:r>
          </a:p>
          <a:p>
            <a:pPr lvl="1"/>
            <a:r>
              <a:rPr lang="en-US" dirty="0" smtClean="0"/>
              <a:t>You can also change the </a:t>
            </a:r>
            <a:r>
              <a:rPr lang="en-US" dirty="0"/>
              <a:t>CSS style </a:t>
            </a:r>
            <a:r>
              <a:rPr lang="en-US" dirty="0" smtClean="0"/>
              <a:t>when </a:t>
            </a:r>
            <a:r>
              <a:rPr lang="en-US" dirty="0"/>
              <a:t>an event </a:t>
            </a:r>
            <a:r>
              <a:rPr lang="en-US" dirty="0" smtClean="0"/>
              <a:t>occurs</a:t>
            </a:r>
          </a:p>
          <a:p>
            <a:pPr lvl="2"/>
            <a:r>
              <a:rPr lang="en-US" dirty="0"/>
              <a:t>For example, </a:t>
            </a:r>
            <a:r>
              <a:rPr lang="en-US" dirty="0" smtClean="0"/>
              <a:t>an </a:t>
            </a:r>
            <a:r>
              <a:rPr lang="en-US" dirty="0"/>
              <a:t>element is clicked 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924944"/>
            <a:ext cx="7920000" cy="2977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21" y="3356992"/>
            <a:ext cx="4320000" cy="328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CSS styles in the page</a:t>
            </a:r>
          </a:p>
          <a:p>
            <a:pPr lvl="1"/>
            <a:r>
              <a:rPr lang="en-US" dirty="0" smtClean="0"/>
              <a:t>Task: What do these codes perform?</a:t>
            </a:r>
          </a:p>
          <a:p>
            <a:pPr lvl="2"/>
            <a:r>
              <a:rPr lang="en-US" dirty="0" err="1" smtClean="0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style.display</a:t>
            </a:r>
            <a:r>
              <a:rPr lang="en-US" dirty="0"/>
              <a:t> = "none</a:t>
            </a:r>
            <a:r>
              <a:rPr lang="en-US" dirty="0" smtClean="0"/>
              <a:t>";</a:t>
            </a:r>
          </a:p>
          <a:p>
            <a:pPr lvl="2"/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myDIV</a:t>
            </a:r>
            <a:r>
              <a:rPr lang="en-US" dirty="0"/>
              <a:t>").</a:t>
            </a:r>
            <a:r>
              <a:rPr lang="en-US" dirty="0" err="1"/>
              <a:t>style.position</a:t>
            </a:r>
            <a:r>
              <a:rPr lang="en-US" dirty="0"/>
              <a:t> = "absolute";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Full list of CSS style properties</a:t>
            </a:r>
          </a:p>
          <a:p>
            <a:pPr lvl="2"/>
            <a:r>
              <a:rPr lang="en-US" dirty="0" smtClean="0">
                <a:hlinkClick r:id="rId2"/>
              </a:rPr>
              <a:t>https://www.w3schools.com/jsref/dom_obj_style.asp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 descr="Re-design logo 'Super Task Manager' - Now 'Dr. Task' on Beh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04527"/>
            <a:ext cx="1046311" cy="10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9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and Deleting Elements</a:t>
            </a:r>
          </a:p>
          <a:p>
            <a:pPr lvl="1"/>
            <a:r>
              <a:rPr lang="en-US" altLang="ko-KR" dirty="0" err="1"/>
              <a:t>document.createElement</a:t>
            </a:r>
            <a:r>
              <a:rPr lang="en-US" altLang="ko-KR" dirty="0"/>
              <a:t>(element)	</a:t>
            </a:r>
          </a:p>
          <a:p>
            <a:pPr lvl="2"/>
            <a:r>
              <a:rPr lang="en-US" altLang="ko-KR" dirty="0"/>
              <a:t>Create an HTML element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document.removeChild</a:t>
            </a:r>
            <a:r>
              <a:rPr lang="en-US" altLang="ko-KR" dirty="0" smtClean="0"/>
              <a:t>(element</a:t>
            </a:r>
            <a:r>
              <a:rPr lang="en-US" altLang="ko-KR" dirty="0"/>
              <a:t>)	</a:t>
            </a:r>
          </a:p>
          <a:p>
            <a:pPr lvl="2"/>
            <a:r>
              <a:rPr lang="en-US" altLang="ko-KR" dirty="0"/>
              <a:t>Remove an HTML element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document.appendChild</a:t>
            </a:r>
            <a:r>
              <a:rPr lang="en-US" altLang="ko-KR" dirty="0" smtClean="0"/>
              <a:t>(element</a:t>
            </a:r>
            <a:r>
              <a:rPr lang="en-US" altLang="ko-KR" dirty="0"/>
              <a:t>)	</a:t>
            </a:r>
          </a:p>
          <a:p>
            <a:pPr lvl="2"/>
            <a:r>
              <a:rPr lang="en-US" altLang="ko-KR" dirty="0"/>
              <a:t>Add an HTML element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document.replaceChild</a:t>
            </a:r>
            <a:r>
              <a:rPr lang="en-US" altLang="ko-KR" dirty="0" smtClean="0"/>
              <a:t>(new</a:t>
            </a:r>
            <a:r>
              <a:rPr lang="en-US" altLang="ko-KR" dirty="0"/>
              <a:t>, old)	</a:t>
            </a:r>
          </a:p>
          <a:p>
            <a:pPr lvl="2"/>
            <a:r>
              <a:rPr lang="en-US" altLang="ko-KR" dirty="0"/>
              <a:t>Replace an HTML </a:t>
            </a:r>
            <a:r>
              <a:rPr lang="en-US" altLang="ko-KR" dirty="0" smtClean="0"/>
              <a:t>element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45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Last Lecture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JavaScript Output</a:t>
            </a:r>
          </a:p>
          <a:p>
            <a:pPr lvl="1"/>
            <a:r>
              <a:rPr lang="en-US" dirty="0"/>
              <a:t>JavaScript Statement</a:t>
            </a:r>
          </a:p>
          <a:p>
            <a:pPr lvl="1"/>
            <a:r>
              <a:rPr lang="en-US" dirty="0"/>
              <a:t>JavaScript Comments</a:t>
            </a:r>
          </a:p>
          <a:p>
            <a:pPr lvl="1"/>
            <a:r>
              <a:rPr lang="en-US" dirty="0"/>
              <a:t>JavaScript Variable</a:t>
            </a:r>
          </a:p>
          <a:p>
            <a:pPr lvl="1"/>
            <a:r>
              <a:rPr lang="en-US" dirty="0"/>
              <a:t>JavaScript Operators</a:t>
            </a:r>
          </a:p>
          <a:p>
            <a:pPr lvl="1"/>
            <a:r>
              <a:rPr lang="en-US" dirty="0"/>
              <a:t>JavaScript Data Types</a:t>
            </a:r>
          </a:p>
          <a:p>
            <a:pPr lvl="1"/>
            <a:r>
              <a:rPr lang="en-US" dirty="0"/>
              <a:t>JavaScript Function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JavaScript Strings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JavaScript Numbers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JavaScript Arrays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JavaScript Controls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JavaScript Loops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Adding and Deleting Elements</a:t>
            </a:r>
          </a:p>
          <a:p>
            <a:pPr lvl="1"/>
            <a:r>
              <a:rPr lang="en-US" dirty="0" smtClean="0"/>
              <a:t>Useful properties when adding and deleting elements</a:t>
            </a:r>
          </a:p>
          <a:p>
            <a:pPr lvl="2"/>
            <a:r>
              <a:rPr lang="en-US" dirty="0" smtClean="0"/>
              <a:t>The children property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firstElementChild</a:t>
            </a:r>
            <a:r>
              <a:rPr lang="en-US" dirty="0"/>
              <a:t> Property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lastElementChild</a:t>
            </a:r>
            <a:r>
              <a:rPr lang="en-US" dirty="0"/>
              <a:t> Property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nextElementSibling</a:t>
            </a:r>
            <a:r>
              <a:rPr lang="en-US" dirty="0"/>
              <a:t> Property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previousElementSibling</a:t>
            </a:r>
            <a:r>
              <a:rPr lang="en-US" dirty="0"/>
              <a:t> Property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childElementCount</a:t>
            </a:r>
            <a:r>
              <a:rPr lang="en-US" dirty="0"/>
              <a:t> Property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 err="1"/>
              <a:t>childNodes</a:t>
            </a:r>
            <a:r>
              <a:rPr lang="en-US" dirty="0"/>
              <a:t> Property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</a:p>
          <a:p>
            <a:pPr lvl="1"/>
            <a:r>
              <a:rPr lang="en-US" altLang="ko-KR" dirty="0" err="1" smtClean="0"/>
              <a:t>document.createElement</a:t>
            </a:r>
            <a:r>
              <a:rPr lang="en-US" altLang="ko-KR" dirty="0" smtClean="0"/>
              <a:t>(element) &amp; </a:t>
            </a:r>
            <a:r>
              <a:rPr lang="en-US" altLang="ko-KR" dirty="0" err="1" smtClean="0"/>
              <a:t>document.appendChild</a:t>
            </a:r>
            <a:r>
              <a:rPr lang="en-US" altLang="ko-KR" dirty="0" smtClean="0"/>
              <a:t>(element</a:t>
            </a:r>
            <a:r>
              <a:rPr lang="en-US" altLang="ko-KR" dirty="0"/>
              <a:t>)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6480000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441774"/>
            <a:ext cx="4320000" cy="32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</a:p>
          <a:p>
            <a:pPr lvl="1"/>
            <a:r>
              <a:rPr lang="en-US" altLang="ko-KR" dirty="0" err="1"/>
              <a:t>document.replaceChild</a:t>
            </a:r>
            <a:r>
              <a:rPr lang="en-US" altLang="ko-KR" dirty="0"/>
              <a:t>(new, old)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39219"/>
            <a:ext cx="4320000" cy="3314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71" y="2644513"/>
            <a:ext cx="4320000" cy="330882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1043608" y="4365104"/>
            <a:ext cx="38884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4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and Deleting Elements</a:t>
            </a:r>
          </a:p>
          <a:p>
            <a:pPr lvl="1"/>
            <a:r>
              <a:rPr lang="en-US" altLang="ko-KR" dirty="0" err="1" smtClean="0"/>
              <a:t>document.replaceChild</a:t>
            </a:r>
            <a:r>
              <a:rPr lang="en-US" altLang="ko-KR" dirty="0" smtClean="0"/>
              <a:t>(new node, old node)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2492896"/>
            <a:ext cx="6480000" cy="3789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pPr lvl="1"/>
            <a:r>
              <a:rPr lang="en-US" dirty="0"/>
              <a:t>A JavaScript can be executed when an event </a:t>
            </a:r>
            <a:r>
              <a:rPr lang="en-US" dirty="0" smtClean="0"/>
              <a:t>occurs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Types of events</a:t>
            </a:r>
          </a:p>
          <a:p>
            <a:pPr lvl="2"/>
            <a:r>
              <a:rPr lang="en-US" dirty="0"/>
              <a:t>When a user clicks the mouse</a:t>
            </a:r>
          </a:p>
          <a:p>
            <a:pPr lvl="2"/>
            <a:r>
              <a:rPr lang="en-US" dirty="0"/>
              <a:t>When a web page has loaded</a:t>
            </a:r>
          </a:p>
          <a:p>
            <a:pPr lvl="2"/>
            <a:r>
              <a:rPr lang="en-US" dirty="0"/>
              <a:t>When an image has been loaded</a:t>
            </a:r>
          </a:p>
          <a:p>
            <a:pPr lvl="2"/>
            <a:r>
              <a:rPr lang="en-US" dirty="0"/>
              <a:t>When the mouse moves over an element</a:t>
            </a:r>
          </a:p>
          <a:p>
            <a:pPr lvl="2"/>
            <a:r>
              <a:rPr lang="en-US" dirty="0"/>
              <a:t>When an input field is changed</a:t>
            </a:r>
          </a:p>
          <a:p>
            <a:pPr lvl="2"/>
            <a:r>
              <a:rPr lang="en-US" dirty="0"/>
              <a:t>When an HTML form is submitted</a:t>
            </a:r>
          </a:p>
          <a:p>
            <a:pPr lvl="2"/>
            <a:r>
              <a:rPr lang="en-US" dirty="0"/>
              <a:t>When a user strokes a key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When a user clicks the </a:t>
            </a:r>
            <a:r>
              <a:rPr lang="en-US" dirty="0" smtClean="0"/>
              <a:t>mouse</a:t>
            </a:r>
          </a:p>
          <a:p>
            <a:pPr lvl="2"/>
            <a:r>
              <a:rPr lang="en-US" dirty="0" err="1" smtClean="0"/>
              <a:t>onclick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6840000" cy="3310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56992"/>
            <a:ext cx="4320000" cy="32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When an input field is changed</a:t>
            </a:r>
          </a:p>
          <a:p>
            <a:pPr lvl="2"/>
            <a:r>
              <a:rPr lang="en-US" dirty="0" err="1" smtClean="0"/>
              <a:t>onchange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0" y="2852936"/>
            <a:ext cx="6480000" cy="349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444068"/>
            <a:ext cx="4320000" cy="32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When the mouse moves </a:t>
            </a:r>
            <a:r>
              <a:rPr lang="en-US" dirty="0" smtClean="0"/>
              <a:t>over or out </a:t>
            </a:r>
            <a:r>
              <a:rPr lang="en-US" dirty="0"/>
              <a:t>an </a:t>
            </a:r>
            <a:r>
              <a:rPr lang="en-US" dirty="0" smtClean="0"/>
              <a:t>element</a:t>
            </a:r>
            <a:endParaRPr lang="en-US" dirty="0"/>
          </a:p>
          <a:p>
            <a:pPr lvl="2"/>
            <a:r>
              <a:rPr lang="en-US" dirty="0" err="1"/>
              <a:t>onmouseover</a:t>
            </a:r>
            <a:r>
              <a:rPr lang="en-US" dirty="0"/>
              <a:t> and </a:t>
            </a:r>
            <a:r>
              <a:rPr lang="en-US" dirty="0" err="1"/>
              <a:t>onmouseout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52936"/>
            <a:ext cx="6480000" cy="3484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422727"/>
            <a:ext cx="4320000" cy="33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altLang="ko-KR" dirty="0"/>
              <a:t>Enlarge the image when even occurs</a:t>
            </a:r>
            <a:endParaRPr lang="en-US" dirty="0"/>
          </a:p>
          <a:p>
            <a:pPr lvl="2"/>
            <a:r>
              <a:rPr lang="en-US" altLang="ko-KR" dirty="0" smtClean="0"/>
              <a:t>Use </a:t>
            </a:r>
            <a:r>
              <a:rPr lang="en-US" dirty="0" err="1" smtClean="0"/>
              <a:t>onmouseover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onmouseout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846419"/>
            <a:ext cx="4320000" cy="33032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357" y="2846419"/>
            <a:ext cx="4320000" cy="329670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755576" y="3717032"/>
            <a:ext cx="38884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Re-design logo 'Super Task Manager' - Now 'Dr. Task' on Beha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04527"/>
            <a:ext cx="1046311" cy="10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01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altLang="ko-KR" dirty="0"/>
              <a:t>Enlarge the image when even occurs</a:t>
            </a:r>
            <a:endParaRPr lang="en-US" dirty="0"/>
          </a:p>
          <a:p>
            <a:pPr lvl="2"/>
            <a:r>
              <a:rPr lang="en-US" altLang="ko-KR" dirty="0" smtClean="0"/>
              <a:t>Use </a:t>
            </a:r>
            <a:r>
              <a:rPr lang="en-US" dirty="0" err="1" smtClean="0"/>
              <a:t>onmouseover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onmouseout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3068960"/>
            <a:ext cx="7920000" cy="283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직선 연결선 7"/>
          <p:cNvCxnSpPr/>
          <p:nvPr/>
        </p:nvCxnSpPr>
        <p:spPr>
          <a:xfrm>
            <a:off x="971600" y="3717032"/>
            <a:ext cx="3384376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1.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 smtClean="0"/>
              <a:t>JavaScript DOM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076056" y="1349152"/>
            <a:ext cx="3610744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</a:t>
            </a:r>
            <a:r>
              <a:rPr lang="en-US" altLang="ko-KR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JavaScript Practice</a:t>
            </a:r>
            <a:endParaRPr lang="en-US" altLang="ko-KR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35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819"/>
    </mc:Choice>
    <mc:Fallback xmlns="">
      <p:transition spd="slow" advTm="117819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Events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</a:t>
            </a:r>
            <a:r>
              <a:rPr lang="en-US" dirty="0" smtClean="0"/>
              <a:t>method attaches an event handler to a document</a:t>
            </a:r>
          </a:p>
          <a:p>
            <a:pPr lvl="2"/>
            <a:r>
              <a:rPr lang="en-US" dirty="0" err="1"/>
              <a:t>document.addEventListener</a:t>
            </a:r>
            <a:r>
              <a:rPr lang="en-US" dirty="0"/>
              <a:t>(event, function, Capture)</a:t>
            </a:r>
          </a:p>
          <a:p>
            <a:pPr lvl="2"/>
            <a:endParaRPr lang="en-US" dirty="0" smtClean="0"/>
          </a:p>
          <a:p>
            <a:pPr lvl="1"/>
            <a:r>
              <a:rPr lang="en-US" altLang="ko-KR" dirty="0" smtClean="0"/>
              <a:t>Example</a:t>
            </a:r>
            <a:endParaRPr lang="en-US" dirty="0"/>
          </a:p>
          <a:p>
            <a:pPr lvl="2"/>
            <a:r>
              <a:rPr lang="en-US" dirty="0" err="1"/>
              <a:t>element.addEventListener</a:t>
            </a:r>
            <a:r>
              <a:rPr lang="en-US" dirty="0"/>
              <a:t>("</a:t>
            </a:r>
            <a:r>
              <a:rPr lang="en-US" dirty="0" err="1"/>
              <a:t>mouseover</a:t>
            </a:r>
            <a:r>
              <a:rPr lang="en-US" dirty="0"/>
              <a:t>", </a:t>
            </a:r>
            <a:r>
              <a:rPr lang="en-US" dirty="0" err="1"/>
              <a:t>myFunction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element.addEventListener</a:t>
            </a:r>
            <a:r>
              <a:rPr lang="en-US" dirty="0"/>
              <a:t>("click", </a:t>
            </a:r>
            <a:r>
              <a:rPr lang="en-US" dirty="0" err="1"/>
              <a:t>someOtherFunction</a:t>
            </a:r>
            <a:r>
              <a:rPr lang="en-US" dirty="0"/>
              <a:t>);</a:t>
            </a:r>
          </a:p>
          <a:p>
            <a:pPr lvl="2"/>
            <a:r>
              <a:rPr lang="en-US" dirty="0" err="1"/>
              <a:t>element.addEventListener</a:t>
            </a:r>
            <a:r>
              <a:rPr lang="en-US" dirty="0"/>
              <a:t>("</a:t>
            </a:r>
            <a:r>
              <a:rPr lang="en-US" dirty="0" err="1"/>
              <a:t>mouseout</a:t>
            </a:r>
            <a:r>
              <a:rPr lang="en-US" dirty="0"/>
              <a:t>", </a:t>
            </a:r>
            <a:r>
              <a:rPr lang="en-US" dirty="0" err="1"/>
              <a:t>someOtherFunction</a:t>
            </a:r>
            <a:r>
              <a:rPr lang="en-US" dirty="0"/>
              <a:t>);</a:t>
            </a:r>
          </a:p>
          <a:p>
            <a:pPr lvl="2"/>
            <a:endParaRPr lang="en-US" dirty="0" smtClean="0"/>
          </a:p>
          <a:p>
            <a:pPr lvl="1"/>
            <a:r>
              <a:rPr lang="en-US" altLang="ko-KR" dirty="0" smtClean="0"/>
              <a:t>Full list of events</a:t>
            </a:r>
          </a:p>
          <a:p>
            <a:pPr lvl="2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www.w3schools.com/jsref/dom_obj_event.asp</a:t>
            </a:r>
            <a:r>
              <a:rPr lang="en-US" altLang="ko-KR" dirty="0" smtClean="0"/>
              <a:t>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Events</a:t>
            </a:r>
          </a:p>
          <a:p>
            <a:pPr lvl="1"/>
            <a:r>
              <a:rPr lang="en-US" dirty="0" err="1" smtClean="0"/>
              <a:t>addEventListener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5760000" cy="3964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400252"/>
            <a:ext cx="4320000" cy="33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Discussions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can utilize the DOM to make dynamic pages</a:t>
            </a:r>
          </a:p>
          <a:p>
            <a:pPr lvl="1"/>
            <a:r>
              <a:rPr lang="en-US" dirty="0"/>
              <a:t>JavaScript can change all the HTML </a:t>
            </a:r>
            <a:r>
              <a:rPr lang="en-US" dirty="0" smtClean="0"/>
              <a:t>content </a:t>
            </a:r>
            <a:r>
              <a:rPr lang="en-US" dirty="0"/>
              <a:t>in the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can change all the HTML elements and attributes in the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can change all the CSS styles in the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JavaScript can add new HTML elements and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can remove existing HTML elements and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can react to all existing HTML events in the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can create new HTML events in the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 next time!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DOM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1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DOM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DOM (</a:t>
            </a:r>
            <a:r>
              <a:rPr lang="en-US" dirty="0"/>
              <a:t>Document Object </a:t>
            </a:r>
            <a:r>
              <a:rPr lang="en-US" dirty="0" smtClean="0"/>
              <a:t>Model)?</a:t>
            </a:r>
          </a:p>
          <a:p>
            <a:pPr lvl="1"/>
            <a:r>
              <a:rPr lang="en-US" dirty="0" smtClean="0"/>
              <a:t>DOM </a:t>
            </a:r>
            <a:r>
              <a:rPr lang="en-US" dirty="0"/>
              <a:t>represents a hierarchical structure of an HTML document as a tree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348880"/>
            <a:ext cx="8010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can utilize the DOM to make dynamic pages</a:t>
            </a:r>
          </a:p>
          <a:p>
            <a:pPr lvl="1"/>
            <a:r>
              <a:rPr lang="en-US" dirty="0"/>
              <a:t>JavaScript can change all the HTML </a:t>
            </a:r>
            <a:r>
              <a:rPr lang="en-US" dirty="0" smtClean="0"/>
              <a:t>content </a:t>
            </a:r>
            <a:r>
              <a:rPr lang="en-US" dirty="0"/>
              <a:t>in the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can change all the HTML elements and attributes in the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can change all the CSS styles in the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JavaScript can add new HTML elements and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can remove existing HTML elements and attributes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can react to all existing HTML events in the page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JavaScript </a:t>
            </a:r>
            <a:r>
              <a:rPr lang="en-US" dirty="0"/>
              <a:t>can create new HTML events in the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/>
              <a:t>When an HTML document is loaded into a web browser, it becomes a document </a:t>
            </a:r>
            <a:r>
              <a:rPr lang="en-US" dirty="0" smtClean="0"/>
              <a:t>object</a:t>
            </a:r>
          </a:p>
          <a:p>
            <a:pPr lvl="2"/>
            <a:r>
              <a:rPr lang="en-US" dirty="0"/>
              <a:t>The document object is the root node of the HTML </a:t>
            </a:r>
            <a:r>
              <a:rPr lang="en-US" dirty="0" smtClean="0"/>
              <a:t>document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DOM HTM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00" y="3284984"/>
            <a:ext cx="5400000" cy="29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DOM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Actions </a:t>
            </a:r>
            <a:r>
              <a:rPr lang="en-US" dirty="0"/>
              <a:t>you can </a:t>
            </a:r>
            <a:r>
              <a:rPr lang="en-US" dirty="0" smtClean="0"/>
              <a:t>perform on HTML Elements</a:t>
            </a:r>
          </a:p>
          <a:p>
            <a:pPr lvl="2"/>
            <a:r>
              <a:rPr lang="en-US" dirty="0" smtClean="0"/>
              <a:t>Like adding </a:t>
            </a:r>
            <a:r>
              <a:rPr lang="en-US" dirty="0"/>
              <a:t>or deleting an HTML element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Property</a:t>
            </a:r>
          </a:p>
          <a:p>
            <a:pPr lvl="1"/>
            <a:r>
              <a:rPr lang="en-US" dirty="0"/>
              <a:t>Values that you can </a:t>
            </a:r>
            <a:r>
              <a:rPr lang="en-US" dirty="0" smtClean="0"/>
              <a:t>get </a:t>
            </a:r>
            <a:r>
              <a:rPr lang="en-US" dirty="0"/>
              <a:t>or </a:t>
            </a:r>
            <a:r>
              <a:rPr lang="en-US" dirty="0" smtClean="0"/>
              <a:t>change</a:t>
            </a:r>
          </a:p>
          <a:p>
            <a:pPr lvl="2"/>
            <a:r>
              <a:rPr lang="en-US" dirty="0" smtClean="0"/>
              <a:t>Like </a:t>
            </a:r>
            <a:r>
              <a:rPr lang="en-US" dirty="0"/>
              <a:t>changing the content of an HTML element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Document, Methods and Property Example</a:t>
            </a:r>
            <a:endParaRPr lang="en-US" dirty="0"/>
          </a:p>
          <a:p>
            <a:pPr lvl="1"/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World</a:t>
            </a:r>
            <a:r>
              <a:rPr lang="en-US" dirty="0" smtClean="0"/>
              <a:t>!";</a:t>
            </a:r>
          </a:p>
          <a:p>
            <a:pPr lvl="2"/>
            <a:r>
              <a:rPr lang="en-US" dirty="0" smtClean="0"/>
              <a:t>Here, </a:t>
            </a:r>
            <a:r>
              <a:rPr lang="en-US" dirty="0" err="1" smtClean="0"/>
              <a:t>getElementById</a:t>
            </a:r>
            <a:r>
              <a:rPr lang="en-US" dirty="0" smtClean="0"/>
              <a:t> </a:t>
            </a:r>
            <a:r>
              <a:rPr lang="en-US" dirty="0"/>
              <a:t>is a method, while </a:t>
            </a:r>
            <a:r>
              <a:rPr lang="en-US" dirty="0" err="1"/>
              <a:t>innerHTML</a:t>
            </a:r>
            <a:r>
              <a:rPr lang="en-US" dirty="0"/>
              <a:t> is a property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13049</TotalTime>
  <Words>1237</Words>
  <Application>Microsoft Office PowerPoint</Application>
  <PresentationFormat>화면 슬라이드 쇼(4:3)</PresentationFormat>
  <Paragraphs>309</Paragraphs>
  <Slides>43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HY견고딕</vt:lpstr>
      <vt:lpstr>맑은 고딕</vt:lpstr>
      <vt:lpstr>Arial</vt:lpstr>
      <vt:lpstr>Tahoma</vt:lpstr>
      <vt:lpstr>Wingdings</vt:lpstr>
      <vt:lpstr>Office 테마</vt:lpstr>
      <vt:lpstr>Lecture 8:  JavaScript DOM</vt:lpstr>
      <vt:lpstr>In the Last Lecture</vt:lpstr>
      <vt:lpstr>In the Last Lecture</vt:lpstr>
      <vt:lpstr>Table of Contents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JavaScript DOM</vt:lpstr>
      <vt:lpstr>Summary and Discussions</vt:lpstr>
      <vt:lpstr>See you 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선형대수학  Linear Algebra</dc:title>
  <dc:creator>K.LEE</dc:creator>
  <cp:lastModifiedBy>Windows 사용자</cp:lastModifiedBy>
  <cp:revision>1415</cp:revision>
  <cp:lastPrinted>2013-12-26T08:44:45Z</cp:lastPrinted>
  <dcterms:created xsi:type="dcterms:W3CDTF">2013-02-05T02:36:43Z</dcterms:created>
  <dcterms:modified xsi:type="dcterms:W3CDTF">2022-04-22T03:57:42Z</dcterms:modified>
</cp:coreProperties>
</file>