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  <p:embeddedFont>
      <p:font typeface="Oswald" panose="00000500000000000000" pitchFamily="2" charset="0"/>
      <p:regular r:id="rId22"/>
    </p:embeddedFont>
    <p:embeddedFont>
      <p:font typeface="Roboto" panose="02000000000000000000" pitchFamily="2" charset="0"/>
      <p:regular r:id="rId23"/>
    </p:embeddedFont>
    <p:embeddedFont>
      <p:font typeface="Roboto Bold" panose="02000000000000000000" charset="0"/>
      <p:regular r:id="rId24"/>
    </p:embeddedFont>
    <p:embeddedFont>
      <p:font typeface="White Star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" TargetMode="External"/><Relationship Id="rId2" Type="http://schemas.openxmlformats.org/officeDocument/2006/relationships/hyperlink" Target="https://docs.python.or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ckoverflow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060531" y="-37834"/>
            <a:ext cx="3257442" cy="2674290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149833"/>
            <a:ext cx="2755192" cy="2048609"/>
            <a:chOff x="0" y="0"/>
            <a:chExt cx="1093142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93142" cy="812800"/>
            </a:xfrm>
            <a:custGeom>
              <a:avLst/>
              <a:gdLst/>
              <a:ahLst/>
              <a:cxnLst/>
              <a:rect l="l" t="t" r="r" b="b"/>
              <a:pathLst>
                <a:path w="1093142" h="812800">
                  <a:moveTo>
                    <a:pt x="1093142" y="406400"/>
                  </a:moveTo>
                  <a:lnTo>
                    <a:pt x="686742" y="0"/>
                  </a:lnTo>
                  <a:lnTo>
                    <a:pt x="6867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86742" y="609600"/>
                  </a:lnTo>
                  <a:lnTo>
                    <a:pt x="686742" y="812800"/>
                  </a:lnTo>
                  <a:lnTo>
                    <a:pt x="1093142" y="40640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165100"/>
              <a:ext cx="99154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826531" y="2354997"/>
            <a:ext cx="6634938" cy="5577005"/>
          </a:xfrm>
          <a:custGeom>
            <a:avLst/>
            <a:gdLst/>
            <a:ahLst/>
            <a:cxnLst/>
            <a:rect l="l" t="t" r="r" b="b"/>
            <a:pathLst>
              <a:path w="6634938" h="5577005">
                <a:moveTo>
                  <a:pt x="0" y="0"/>
                </a:moveTo>
                <a:lnTo>
                  <a:pt x="6634938" y="0"/>
                </a:lnTo>
                <a:lnTo>
                  <a:pt x="6634938" y="5577006"/>
                </a:lnTo>
                <a:lnTo>
                  <a:pt x="0" y="5577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4636" y="0"/>
            <a:ext cx="3158836" cy="3257443"/>
          </a:xfrm>
          <a:custGeom>
            <a:avLst/>
            <a:gdLst/>
            <a:ahLst/>
            <a:cxnLst/>
            <a:rect l="l" t="t" r="r" b="b"/>
            <a:pathLst>
              <a:path w="3257443" h="3257443">
                <a:moveTo>
                  <a:pt x="0" y="0"/>
                </a:moveTo>
                <a:lnTo>
                  <a:pt x="3257442" y="0"/>
                </a:lnTo>
                <a:lnTo>
                  <a:pt x="3257442" y="3257442"/>
                </a:lnTo>
                <a:lnTo>
                  <a:pt x="0" y="3257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75289" y="2995942"/>
            <a:ext cx="17737422" cy="2147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of a Ping Pong Game using Python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5252" y="5702109"/>
            <a:ext cx="7857497" cy="109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 Harshad Jani Ahamad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57" y="27214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0167" y="1746249"/>
            <a:ext cx="15849600" cy="915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2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Gameplay Mechanics</a:t>
            </a:r>
          </a:p>
          <a:p>
            <a:pPr algn="ctr">
              <a:lnSpc>
                <a:spcPts val="7732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Collision Detection:</a:t>
            </a:r>
          </a:p>
          <a:p>
            <a:pPr marL="1597639" lvl="2" indent="-532546" algn="ctr">
              <a:lnSpc>
                <a:spcPts val="7732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Ball rebounds on hitting paddles or screen borders. </a:t>
            </a:r>
          </a:p>
          <a:p>
            <a:pPr algn="ctr">
              <a:lnSpc>
                <a:spcPts val="7732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Scoring System:</a:t>
            </a:r>
          </a:p>
          <a:p>
            <a:pPr algn="ctr">
              <a:lnSpc>
                <a:spcPts val="7732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Updates player scores dynamically when the ball crosses boundaries.</a:t>
            </a:r>
          </a:p>
          <a:p>
            <a:pPr algn="ctr">
              <a:lnSpc>
                <a:spcPts val="7732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Keyboard Controls:</a:t>
            </a:r>
          </a:p>
          <a:p>
            <a:pPr algn="ctr">
              <a:lnSpc>
                <a:spcPts val="7732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Arrow keys for Player A, specific keys for Player B.</a:t>
            </a:r>
          </a:p>
          <a:p>
            <a:pPr algn="ctr">
              <a:lnSpc>
                <a:spcPts val="12121"/>
              </a:lnSpc>
            </a:pPr>
            <a:endParaRPr lang="en-US" sz="36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6878" y="638810"/>
            <a:ext cx="15849600" cy="88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Gameplay Mechanics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" y="-23360"/>
            <a:ext cx="2667000" cy="154305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58349" y="85215"/>
            <a:ext cx="7429651" cy="10201785"/>
          </a:xfrm>
          <a:custGeom>
            <a:avLst/>
            <a:gdLst/>
            <a:ahLst/>
            <a:cxnLst/>
            <a:rect l="l" t="t" r="r" b="b"/>
            <a:pathLst>
              <a:path w="7429651" h="10201785">
                <a:moveTo>
                  <a:pt x="0" y="0"/>
                </a:moveTo>
                <a:lnTo>
                  <a:pt x="7429651" y="0"/>
                </a:lnTo>
                <a:lnTo>
                  <a:pt x="7429651" y="10201785"/>
                </a:lnTo>
                <a:lnTo>
                  <a:pt x="0" y="10201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9" r="-5309" b="-7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16014" y="85215"/>
            <a:ext cx="5627986" cy="143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  <a:spcBef>
                <a:spcPct val="0"/>
              </a:spcBef>
            </a:pPr>
            <a:r>
              <a:rPr lang="en-US" sz="8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Flow Chart</a:t>
            </a:r>
          </a:p>
        </p:txBody>
      </p:sp>
      <p:sp>
        <p:nvSpPr>
          <p:cNvPr id="8" name="Freeform 8"/>
          <p:cNvSpPr/>
          <p:nvPr/>
        </p:nvSpPr>
        <p:spPr>
          <a:xfrm>
            <a:off x="-76817" y="7949858"/>
            <a:ext cx="5540639" cy="2337142"/>
          </a:xfrm>
          <a:custGeom>
            <a:avLst/>
            <a:gdLst/>
            <a:ahLst/>
            <a:cxnLst/>
            <a:rect l="l" t="t" r="r" b="b"/>
            <a:pathLst>
              <a:path w="5540639" h="2337142">
                <a:moveTo>
                  <a:pt x="0" y="0"/>
                </a:moveTo>
                <a:lnTo>
                  <a:pt x="5540639" y="0"/>
                </a:lnTo>
                <a:lnTo>
                  <a:pt x="5540639" y="2337142"/>
                </a:lnTo>
                <a:lnTo>
                  <a:pt x="0" y="2337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2380" y="195528"/>
            <a:ext cx="16883240" cy="1434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72"/>
              </a:lnSpc>
              <a:spcBef>
                <a:spcPct val="0"/>
              </a:spcBef>
            </a:pPr>
            <a:r>
              <a:rPr lang="en-US" sz="84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and Validation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9205" y="2123825"/>
            <a:ext cx="14912338" cy="8430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Functional Testing</a:t>
            </a:r>
          </a:p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Objective: Verify that all game features work as expected.</a:t>
            </a:r>
          </a:p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Areas Tested:</a:t>
            </a:r>
          </a:p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Paddle movement responds correctly to keyboard inputs.</a:t>
            </a:r>
          </a:p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Ball movement follows the expected trajectory.</a:t>
            </a:r>
          </a:p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Collision detection with paddles and borders.</a:t>
            </a:r>
          </a:p>
          <a:p>
            <a:pPr algn="ctr">
              <a:lnSpc>
                <a:spcPts val="6126"/>
              </a:lnSpc>
            </a:pPr>
            <a:r>
              <a:rPr lang="en-US" sz="43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Score increments accurately when the ball crosses the boundary.</a:t>
            </a:r>
          </a:p>
          <a:p>
            <a:pPr algn="ctr">
              <a:lnSpc>
                <a:spcPts val="6126"/>
              </a:lnSpc>
              <a:spcBef>
                <a:spcPct val="0"/>
              </a:spcBef>
            </a:pPr>
            <a:endParaRPr lang="en-US" sz="437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155601" cy="3666199"/>
            <a:chOff x="0" y="0"/>
            <a:chExt cx="1884603" cy="9655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4603" cy="965583"/>
            </a:xfrm>
            <a:custGeom>
              <a:avLst/>
              <a:gdLst/>
              <a:ahLst/>
              <a:cxnLst/>
              <a:rect l="l" t="t" r="r" b="b"/>
              <a:pathLst>
                <a:path w="1884603" h="965583">
                  <a:moveTo>
                    <a:pt x="0" y="0"/>
                  </a:moveTo>
                  <a:lnTo>
                    <a:pt x="1884603" y="0"/>
                  </a:lnTo>
                  <a:lnTo>
                    <a:pt x="1884603" y="965583"/>
                  </a:lnTo>
                  <a:lnTo>
                    <a:pt x="0" y="965583"/>
                  </a:lnTo>
                  <a:close/>
                </a:path>
              </a:pathLst>
            </a:custGeom>
            <a:solidFill>
              <a:srgbClr val="FD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84603" cy="10036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Usability Testing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Objective: Confirm ease of use and intuitive controls.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 Insights: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Players can easily control paddles using assigned keys.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Scores are clearly visible during gameplay.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Interface is user-friendly and engaging.</a:t>
              </a:r>
            </a:p>
            <a:p>
              <a:pPr algn="ctr">
                <a:lnSpc>
                  <a:spcPts val="2659"/>
                </a:lnSpc>
              </a:pPr>
              <a:endPara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95866" y="1028700"/>
            <a:ext cx="6563434" cy="3666199"/>
            <a:chOff x="0" y="0"/>
            <a:chExt cx="1728641" cy="965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8641" cy="965583"/>
            </a:xfrm>
            <a:custGeom>
              <a:avLst/>
              <a:gdLst/>
              <a:ahLst/>
              <a:cxnLst/>
              <a:rect l="l" t="t" r="r" b="b"/>
              <a:pathLst>
                <a:path w="1728641" h="965583">
                  <a:moveTo>
                    <a:pt x="0" y="0"/>
                  </a:moveTo>
                  <a:lnTo>
                    <a:pt x="1728641" y="0"/>
                  </a:lnTo>
                  <a:lnTo>
                    <a:pt x="1728641" y="965583"/>
                  </a:lnTo>
                  <a:lnTo>
                    <a:pt x="0" y="965583"/>
                  </a:ln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8641" cy="10036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 Testing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Objective: Ensure smooth gameplay without lags or crashes.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 Tests: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Monitor frame rate during rapid ball movements.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Validate responsiveness of the main game loop under prolonged play.</a:t>
              </a:r>
            </a:p>
            <a:p>
              <a:pPr algn="ctr">
                <a:lnSpc>
                  <a:spcPts val="2659"/>
                </a:lnSpc>
              </a:pPr>
              <a:endPara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64732" y="6172200"/>
            <a:ext cx="6911167" cy="3086100"/>
            <a:chOff x="0" y="0"/>
            <a:chExt cx="1820225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20225" cy="812800"/>
            </a:xfrm>
            <a:custGeom>
              <a:avLst/>
              <a:gdLst/>
              <a:ahLst/>
              <a:cxnLst/>
              <a:rect l="l" t="t" r="r" b="b"/>
              <a:pathLst>
                <a:path w="1820225" h="812800">
                  <a:moveTo>
                    <a:pt x="0" y="0"/>
                  </a:moveTo>
                  <a:lnTo>
                    <a:pt x="1820225" y="0"/>
                  </a:lnTo>
                  <a:lnTo>
                    <a:pt x="182022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82022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Validation Outcomes</a:t>
              </a:r>
            </a:p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All functional requirements met successfully.</a:t>
              </a:r>
            </a:p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Gameplay was smooth and responsive under different conditions.</a:t>
              </a:r>
            </a:p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feedback indicated satisfaction with the controls and interface.</a:t>
              </a:r>
            </a:p>
            <a:p>
              <a:pPr algn="ctr">
                <a:lnSpc>
                  <a:spcPts val="2659"/>
                </a:lnSpc>
              </a:pPr>
              <a:endPara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7304" y="1629961"/>
            <a:ext cx="7838456" cy="3086100"/>
            <a:chOff x="0" y="0"/>
            <a:chExt cx="206444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4449" cy="812800"/>
            </a:xfrm>
            <a:custGeom>
              <a:avLst/>
              <a:gdLst/>
              <a:ahLst/>
              <a:cxnLst/>
              <a:rect l="l" t="t" r="r" b="b"/>
              <a:pathLst>
                <a:path w="2064449" h="812800">
                  <a:moveTo>
                    <a:pt x="0" y="0"/>
                  </a:moveTo>
                  <a:lnTo>
                    <a:pt x="2064449" y="0"/>
                  </a:lnTo>
                  <a:lnTo>
                    <a:pt x="206444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64449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Collision Detection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Issue: Accurate ball rebound from paddles.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Solution: Implemented precise proximity checks for proper bounce</a:t>
              </a:r>
            </a:p>
            <a:p>
              <a:pPr algn="ctr">
                <a:lnSpc>
                  <a:spcPts val="2659"/>
                </a:lnSpc>
              </a:pPr>
              <a:endPara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455761" y="3173011"/>
            <a:ext cx="142112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" name="Group 6"/>
          <p:cNvGrpSpPr/>
          <p:nvPr/>
        </p:nvGrpSpPr>
        <p:grpSpPr>
          <a:xfrm>
            <a:off x="9876889" y="1658536"/>
            <a:ext cx="7382411" cy="3194626"/>
            <a:chOff x="0" y="0"/>
            <a:chExt cx="1944339" cy="84138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4339" cy="841383"/>
            </a:xfrm>
            <a:custGeom>
              <a:avLst/>
              <a:gdLst/>
              <a:ahLst/>
              <a:cxnLst/>
              <a:rect l="l" t="t" r="r" b="b"/>
              <a:pathLst>
                <a:path w="1944339" h="841383">
                  <a:moveTo>
                    <a:pt x="0" y="0"/>
                  </a:moveTo>
                  <a:lnTo>
                    <a:pt x="1944339" y="0"/>
                  </a:lnTo>
                  <a:lnTo>
                    <a:pt x="1944339" y="841383"/>
                  </a:lnTo>
                  <a:lnTo>
                    <a:pt x="0" y="841383"/>
                  </a:ln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44339" cy="889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Ball Speed Balance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Issue: Maintaining fair but challenging ball speed.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Solution: Adjusted speed dynamically during gameplay.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76889" y="5831739"/>
            <a:ext cx="7382411" cy="3086100"/>
            <a:chOff x="0" y="0"/>
            <a:chExt cx="1944339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4339" cy="812800"/>
            </a:xfrm>
            <a:custGeom>
              <a:avLst/>
              <a:gdLst/>
              <a:ahLst/>
              <a:cxnLst/>
              <a:rect l="l" t="t" r="r" b="b"/>
              <a:pathLst>
                <a:path w="1944339" h="812800">
                  <a:moveTo>
                    <a:pt x="0" y="0"/>
                  </a:moveTo>
                  <a:lnTo>
                    <a:pt x="1944339" y="0"/>
                  </a:lnTo>
                  <a:lnTo>
                    <a:pt x="194433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944339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Screen Border Collisions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Issue: Ball escaping the window.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Solution: Added collision logic to reverse ball direction at borders.</a:t>
              </a:r>
            </a:p>
            <a:p>
              <a:pPr algn="ctr">
                <a:lnSpc>
                  <a:spcPts val="3779"/>
                </a:lnSpc>
              </a:pPr>
              <a:endPara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22079" y="42226"/>
            <a:ext cx="7477720" cy="1144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Faced</a:t>
            </a:r>
            <a:r>
              <a:rPr lang="en-US" sz="6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17304" y="5831739"/>
            <a:ext cx="7838456" cy="3086100"/>
            <a:chOff x="0" y="0"/>
            <a:chExt cx="2064449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4449" cy="812800"/>
            </a:xfrm>
            <a:custGeom>
              <a:avLst/>
              <a:gdLst/>
              <a:ahLst/>
              <a:cxnLst/>
              <a:rect l="l" t="t" r="r" b="b"/>
              <a:pathLst>
                <a:path w="2064449" h="812800">
                  <a:moveTo>
                    <a:pt x="0" y="0"/>
                  </a:moveTo>
                  <a:lnTo>
                    <a:pt x="2064449" y="0"/>
                  </a:lnTo>
                  <a:lnTo>
                    <a:pt x="206444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CDEA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6444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Code Efficiency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Issue: Ensuring smooth performance during gameplay.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Solution: Optimized screen refresh with turtle.tracer().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16" name="AutoShape 16"/>
          <p:cNvSpPr/>
          <p:nvPr/>
        </p:nvSpPr>
        <p:spPr>
          <a:xfrm>
            <a:off x="8455761" y="7355739"/>
            <a:ext cx="1421128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827" y="3083955"/>
            <a:ext cx="6527531" cy="5034134"/>
          </a:xfrm>
          <a:custGeom>
            <a:avLst/>
            <a:gdLst/>
            <a:ahLst/>
            <a:cxnLst/>
            <a:rect l="l" t="t" r="r" b="b"/>
            <a:pathLst>
              <a:path w="6527531" h="5034134">
                <a:moveTo>
                  <a:pt x="0" y="0"/>
                </a:moveTo>
                <a:lnTo>
                  <a:pt x="6527531" y="0"/>
                </a:lnTo>
                <a:lnTo>
                  <a:pt x="6527531" y="5034134"/>
                </a:lnTo>
                <a:lnTo>
                  <a:pt x="0" y="503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0" t="-1625" b="-162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3400" y="401040"/>
            <a:ext cx="5610813" cy="1258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sz="7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37553" y="1496419"/>
            <a:ext cx="10821747" cy="11270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2"/>
              </a:lnSpc>
            </a:pPr>
            <a:r>
              <a:rPr lang="en-US" sz="27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Summary </a:t>
            </a: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:Successfully developed a functional and interactive Ping Pong game using Python. Implemented core features like paddle movement, collision detection, scoring,and dynamic ball motion.</a:t>
            </a:r>
          </a:p>
          <a:p>
            <a:pPr algn="ctr">
              <a:lnSpc>
                <a:spcPts val="5282"/>
              </a:lnSpc>
            </a:pPr>
            <a:endParaRPr lang="en-US" sz="279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282"/>
              </a:lnSpc>
            </a:pPr>
            <a:r>
              <a:rPr lang="en-US" sz="27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Outcomes:</a:t>
            </a: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Enhanced understanding of Python libraries (turtle, winsound).</a:t>
            </a:r>
          </a:p>
          <a:p>
            <a:pPr algn="ctr">
              <a:lnSpc>
                <a:spcPts val="5282"/>
              </a:lnSpc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Gained experience in game mechanics, real-time interaction,and graphical design.</a:t>
            </a:r>
          </a:p>
          <a:p>
            <a:pPr algn="ctr">
              <a:lnSpc>
                <a:spcPts val="5282"/>
              </a:lnSpc>
            </a:pPr>
            <a:endParaRPr lang="en-US" sz="279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282"/>
              </a:lnSpc>
            </a:pPr>
            <a:r>
              <a:rPr lang="en-US" sz="27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  <a:r>
              <a:rPr lang="en-US" sz="27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features like difficulty levels, single-player mode, enhanced graphics, and online multiplayer support.</a:t>
            </a:r>
          </a:p>
          <a:p>
            <a:pPr algn="ctr">
              <a:lnSpc>
                <a:spcPts val="5282"/>
              </a:lnSpc>
            </a:pPr>
            <a:endParaRPr lang="en-US" sz="279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282"/>
              </a:lnSpc>
            </a:pPr>
            <a:r>
              <a:rPr lang="en-US" sz="27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Note</a:t>
            </a:r>
            <a:r>
              <a:rPr lang="en-US" sz="27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:The project demonstrates practical application of programming concepts and serves as a foundation for more advanced game development projects.</a:t>
            </a:r>
          </a:p>
          <a:p>
            <a:pPr algn="ctr">
              <a:lnSpc>
                <a:spcPts val="5282"/>
              </a:lnSpc>
            </a:pPr>
            <a:endParaRPr lang="en-US" sz="279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7090470" cy="755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 of the Project</a:t>
            </a: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1989" y="2445205"/>
            <a:ext cx="16554663" cy="7632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7"/>
              </a:lnSpc>
            </a:pPr>
            <a:r>
              <a:rPr lang="en-US" sz="362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Player Only</a:t>
            </a:r>
            <a:r>
              <a:rPr lang="en-US" sz="36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</a:t>
            </a:r>
            <a:r>
              <a:rPr lang="en-US" sz="3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AI opponent; requires two players for gameplay.</a:t>
            </a:r>
          </a:p>
          <a:p>
            <a:pPr algn="ctr">
              <a:lnSpc>
                <a:spcPts val="5077"/>
              </a:lnSpc>
            </a:pPr>
            <a:endParaRPr lang="en-US" sz="362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077"/>
              </a:lnSpc>
            </a:pPr>
            <a:r>
              <a:rPr lang="en-US" sz="362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Graphics </a:t>
            </a:r>
            <a:r>
              <a:rPr lang="en-US" sz="36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3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Limited visual appeal with simple shapes and colors.</a:t>
            </a:r>
          </a:p>
          <a:p>
            <a:pPr algn="ctr">
              <a:lnSpc>
                <a:spcPts val="5077"/>
              </a:lnSpc>
            </a:pPr>
            <a:endParaRPr lang="en-US" sz="362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077"/>
              </a:lnSpc>
            </a:pPr>
            <a:r>
              <a:rPr lang="en-US" sz="362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Difficulty Levels</a:t>
            </a:r>
            <a:r>
              <a:rPr lang="en-US" sz="36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Ball speed and paddle size remain constant, lacking progressive challenges.</a:t>
            </a:r>
          </a:p>
          <a:p>
            <a:pPr algn="ctr">
              <a:lnSpc>
                <a:spcPts val="5077"/>
              </a:lnSpc>
            </a:pPr>
            <a:endParaRPr lang="en-US" sz="362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077"/>
              </a:lnSpc>
            </a:pPr>
            <a:r>
              <a:rPr lang="en-US" sz="362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Audio Effects :</a:t>
            </a:r>
            <a:r>
              <a:rPr lang="en-US" sz="3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Minimal sound design with basic collision feedback</a:t>
            </a:r>
          </a:p>
          <a:p>
            <a:pPr algn="ctr">
              <a:lnSpc>
                <a:spcPts val="5077"/>
              </a:lnSpc>
            </a:pPr>
            <a:endParaRPr lang="en-US" sz="362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077"/>
              </a:lnSpc>
            </a:pPr>
            <a:r>
              <a:rPr lang="en-US" sz="362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Online Multiplayer :</a:t>
            </a:r>
            <a:r>
              <a:rPr lang="en-US" sz="3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Gameplay restricted to local controls without network support.</a:t>
            </a:r>
          </a:p>
          <a:p>
            <a:pPr algn="ctr">
              <a:lnSpc>
                <a:spcPts val="5077"/>
              </a:lnSpc>
              <a:spcBef>
                <a:spcPct val="0"/>
              </a:spcBef>
            </a:pPr>
            <a:endParaRPr lang="en-US" sz="362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91211" y="74447"/>
            <a:ext cx="7272662" cy="121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53"/>
              </a:lnSpc>
              <a:spcBef>
                <a:spcPct val="0"/>
              </a:spcBef>
            </a:pPr>
            <a:r>
              <a:rPr lang="en-US" sz="71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8807" y="1666904"/>
            <a:ext cx="17039193" cy="8658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5"/>
              </a:lnSpc>
            </a:pPr>
            <a:r>
              <a:rPr lang="en-US" sz="310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Documentatio</a:t>
            </a:r>
            <a:r>
              <a:rPr lang="en-US" sz="31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sz="31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:</a:t>
            </a:r>
          </a:p>
          <a:p>
            <a:pPr algn="ctr">
              <a:lnSpc>
                <a:spcPts val="4135"/>
              </a:lnSpc>
            </a:pPr>
            <a:r>
              <a:rPr lang="en-US" sz="31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Official Python documentation for understanding libraries like turtle, winsound, and tkinter.</a:t>
            </a:r>
          </a:p>
          <a:p>
            <a:pPr algn="ctr">
              <a:lnSpc>
                <a:spcPts val="3869"/>
              </a:lnSpc>
            </a:pPr>
            <a:r>
              <a:rPr lang="en-US" sz="2909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docs.python.org"/>
              </a:rPr>
              <a:t>https://docs.python.org</a:t>
            </a:r>
          </a:p>
          <a:p>
            <a:pPr algn="ctr">
              <a:lnSpc>
                <a:spcPts val="3869"/>
              </a:lnSpc>
            </a:pPr>
            <a:endParaRPr lang="en-US" sz="2909" b="1" u="sng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docs.python.org"/>
            </a:endParaRPr>
          </a:p>
          <a:p>
            <a:pPr algn="ctr">
              <a:lnSpc>
                <a:spcPts val="4135"/>
              </a:lnSpc>
            </a:pPr>
            <a:r>
              <a:rPr lang="en-US" sz="310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YouTube Tutorials</a:t>
            </a:r>
          </a:p>
          <a:p>
            <a:pPr algn="ctr">
              <a:lnSpc>
                <a:spcPts val="3869"/>
              </a:lnSpc>
            </a:pPr>
            <a:r>
              <a:rPr lang="en-US" sz="29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Step-by-step guides for creating basic games using Python.</a:t>
            </a:r>
          </a:p>
          <a:p>
            <a:pPr algn="ctr">
              <a:lnSpc>
                <a:spcPts val="3869"/>
              </a:lnSpc>
            </a:pPr>
            <a:r>
              <a:rPr lang="en-US" sz="29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 "Python Pong Game Tutorial for Beginners."</a:t>
            </a:r>
          </a:p>
          <a:p>
            <a:pPr algn="ctr">
              <a:lnSpc>
                <a:spcPts val="3869"/>
              </a:lnSpc>
            </a:pPr>
            <a:endParaRPr lang="en-US" sz="290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3869"/>
              </a:lnSpc>
            </a:pPr>
            <a:r>
              <a:rPr lang="en-US" sz="290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Online Coding Platforms</a:t>
            </a:r>
          </a:p>
          <a:p>
            <a:pPr algn="ctr">
              <a:lnSpc>
                <a:spcPts val="3869"/>
              </a:lnSpc>
            </a:pPr>
            <a:r>
              <a:rPr lang="en-US" sz="29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Resources like GeeksforGeeks, W3Schools, and Stack Overflow for coding logic and troubleshooting.</a:t>
            </a:r>
          </a:p>
          <a:p>
            <a:pPr algn="ctr">
              <a:lnSpc>
                <a:spcPts val="3869"/>
              </a:lnSpc>
            </a:pPr>
            <a:r>
              <a:rPr lang="en-US" sz="2909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geeksforgeeks.org"/>
              </a:rPr>
              <a:t>https://www.geeksforgeeks.org</a:t>
            </a:r>
            <a:r>
              <a:rPr lang="en-US" sz="2909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909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 tooltip="https://stackoverflow.com"/>
              </a:rPr>
              <a:t>https://stackoverflow.com</a:t>
            </a:r>
          </a:p>
          <a:p>
            <a:pPr algn="ctr">
              <a:lnSpc>
                <a:spcPts val="3869"/>
              </a:lnSpc>
            </a:pPr>
            <a:endParaRPr lang="en-US" sz="2909" b="1" u="sng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stackoverflow.com"/>
            </a:endParaRPr>
          </a:p>
          <a:p>
            <a:pPr algn="ctr">
              <a:lnSpc>
                <a:spcPts val="3869"/>
              </a:lnSpc>
            </a:pPr>
            <a:r>
              <a:rPr lang="en-US" sz="290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Books on Python Game Development</a:t>
            </a:r>
          </a:p>
          <a:p>
            <a:pPr algn="ctr">
              <a:lnSpc>
                <a:spcPts val="3869"/>
              </a:lnSpc>
            </a:pPr>
            <a:r>
              <a:rPr lang="en-US" sz="29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 Python Crash Course by Eric Matthes for beginner-friendly game development concepts.</a:t>
            </a:r>
          </a:p>
          <a:p>
            <a:pPr algn="ctr">
              <a:lnSpc>
                <a:spcPts val="2007"/>
              </a:lnSpc>
            </a:pPr>
            <a:endParaRPr lang="en-US" sz="290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09464" y="1748084"/>
            <a:ext cx="8079022" cy="6790831"/>
          </a:xfrm>
          <a:custGeom>
            <a:avLst/>
            <a:gdLst/>
            <a:ahLst/>
            <a:cxnLst/>
            <a:rect l="l" t="t" r="r" b="b"/>
            <a:pathLst>
              <a:path w="8079022" h="6790831">
                <a:moveTo>
                  <a:pt x="0" y="0"/>
                </a:moveTo>
                <a:lnTo>
                  <a:pt x="8079022" y="0"/>
                </a:lnTo>
                <a:lnTo>
                  <a:pt x="8079022" y="6790832"/>
                </a:lnTo>
                <a:lnTo>
                  <a:pt x="0" y="6790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565007"/>
            <a:ext cx="16116300" cy="3885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46"/>
              </a:lnSpc>
            </a:pPr>
            <a:r>
              <a:rPr lang="en-US" sz="25288" dirty="0">
                <a:solidFill>
                  <a:srgbClr val="FF7828"/>
                </a:solidFill>
                <a:latin typeface="White Star"/>
                <a:ea typeface="White Star"/>
                <a:cs typeface="White Star"/>
                <a:sym typeface="White Star"/>
              </a:rPr>
              <a:t>Thank you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208AE-A328-F8FC-2B94-8D1DCEAF6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5" y="80391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83568"/>
            <a:ext cx="18266819" cy="2371786"/>
            <a:chOff x="0" y="0"/>
            <a:chExt cx="4971282" cy="6246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1282" cy="624668"/>
            </a:xfrm>
            <a:custGeom>
              <a:avLst/>
              <a:gdLst/>
              <a:ahLst/>
              <a:cxnLst/>
              <a:rect l="l" t="t" r="r" b="b"/>
              <a:pathLst>
                <a:path w="4971282" h="624668">
                  <a:moveTo>
                    <a:pt x="0" y="0"/>
                  </a:moveTo>
                  <a:lnTo>
                    <a:pt x="4971282" y="0"/>
                  </a:lnTo>
                  <a:lnTo>
                    <a:pt x="4971282" y="624668"/>
                  </a:lnTo>
                  <a:lnTo>
                    <a:pt x="0" y="624668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1282" cy="662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257907" y="-404883"/>
            <a:ext cx="2235194" cy="2751008"/>
            <a:chOff x="0" y="0"/>
            <a:chExt cx="660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961958" y="8471132"/>
            <a:ext cx="4304861" cy="1815868"/>
          </a:xfrm>
          <a:custGeom>
            <a:avLst/>
            <a:gdLst/>
            <a:ahLst/>
            <a:cxnLst/>
            <a:rect l="l" t="t" r="r" b="b"/>
            <a:pathLst>
              <a:path w="4304861" h="1815868">
                <a:moveTo>
                  <a:pt x="0" y="0"/>
                </a:moveTo>
                <a:lnTo>
                  <a:pt x="4304861" y="0"/>
                </a:lnTo>
                <a:lnTo>
                  <a:pt x="4304861" y="1815868"/>
                </a:lnTo>
                <a:lnTo>
                  <a:pt x="0" y="1815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98451" y="2231582"/>
            <a:ext cx="10472596" cy="86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Libraries and Modules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Setting Up the Game Window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Game Objects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Score Initialization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Game Functions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Keyboard Bindings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Game Loop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 Implementation</a:t>
            </a:r>
          </a:p>
          <a:p>
            <a:pPr marL="867565" lvl="1" indent="-433783" algn="ctr">
              <a:lnSpc>
                <a:spcPts val="6268"/>
              </a:lnSpc>
              <a:buFont typeface="Arial"/>
              <a:buChar char="•"/>
            </a:pPr>
            <a:r>
              <a:rPr lang="en-US" sz="4018" spc="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</a:t>
            </a:r>
          </a:p>
          <a:p>
            <a:pPr algn="ctr">
              <a:lnSpc>
                <a:spcPts val="6268"/>
              </a:lnSpc>
            </a:pPr>
            <a:endParaRPr lang="en-US" sz="4018" spc="16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4261731" y="2374457"/>
            <a:ext cx="8944028" cy="7517913"/>
          </a:xfrm>
          <a:custGeom>
            <a:avLst/>
            <a:gdLst/>
            <a:ahLst/>
            <a:cxnLst/>
            <a:rect l="l" t="t" r="r" b="b"/>
            <a:pathLst>
              <a:path w="8944028" h="7517913">
                <a:moveTo>
                  <a:pt x="0" y="0"/>
                </a:moveTo>
                <a:lnTo>
                  <a:pt x="8944027" y="0"/>
                </a:lnTo>
                <a:lnTo>
                  <a:pt x="8944027" y="7517913"/>
                </a:lnTo>
                <a:lnTo>
                  <a:pt x="0" y="7517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325584" y="203563"/>
            <a:ext cx="14310405" cy="147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011"/>
              </a:lnSpc>
              <a:spcBef>
                <a:spcPct val="0"/>
              </a:spcBef>
            </a:pPr>
            <a:r>
              <a:rPr lang="en-US" sz="8579" u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Let’s Get Started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79478" y="2600681"/>
            <a:ext cx="14947849" cy="730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endParaRPr dirty="0"/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 of the Game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Ping Pong Game, inspired by the classic arcade game Pong, is a simple yet engaging two-player game designed using Python's graphical and event-handling capabilities. It provides a platform for players to compete against each other by controlling paddles to hit a bouncing ball, aiming to score points by getting the ball past their opponent.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project focuses on implementing core programming concepts, such as event-driven programming, collision detection, and graphical user interfaces, using Python libraries like turtle, </a:t>
            </a:r>
            <a:r>
              <a:rPr lang="en-US" sz="3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winsound</a:t>
            </a:r>
            <a:r>
              <a:rPr lang="en-US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3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r>
              <a:rPr lang="en-US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The simplicity of the game mechanics makes it accessible to beginners while also providing scope for advanced features.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20782" y="1"/>
            <a:ext cx="3449781" cy="2969084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-122534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Objective of the project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8844" y="1939362"/>
            <a:ext cx="16680456" cy="805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32"/>
              </a:lnSpc>
            </a:pPr>
            <a:r>
              <a:rPr lang="en-US" sz="42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primary goal of the Ping Pong Game is to demonstrate the principles of game development while offering an interactive experience. Each player controls a paddle to prevent the ball from crossing their side of the screen while attempting to score by passing the ball beyond their opponent. The game fosters reflex-based gameplay and promotes competitive spirit.</a:t>
            </a:r>
          </a:p>
          <a:p>
            <a:pPr algn="ctr">
              <a:lnSpc>
                <a:spcPts val="8032"/>
              </a:lnSpc>
            </a:pPr>
            <a:r>
              <a:rPr lang="en-US" sz="42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Additionally, this project aims to achieve the following:</a:t>
            </a:r>
          </a:p>
          <a:p>
            <a:pPr algn="ctr">
              <a:lnSpc>
                <a:spcPts val="8032"/>
              </a:lnSpc>
            </a:pPr>
            <a:endParaRPr lang="en-US" sz="420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-157193"/>
            <a:ext cx="18288000" cy="1968459"/>
            <a:chOff x="0" y="0"/>
            <a:chExt cx="5201331" cy="5184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01331" cy="518442"/>
            </a:xfrm>
            <a:custGeom>
              <a:avLst/>
              <a:gdLst/>
              <a:ahLst/>
              <a:cxnLst/>
              <a:rect l="l" t="t" r="r" b="b"/>
              <a:pathLst>
                <a:path w="5201331" h="518442">
                  <a:moveTo>
                    <a:pt x="0" y="0"/>
                  </a:moveTo>
                  <a:lnTo>
                    <a:pt x="5201331" y="0"/>
                  </a:lnTo>
                  <a:lnTo>
                    <a:pt x="5201331" y="518442"/>
                  </a:lnTo>
                  <a:lnTo>
                    <a:pt x="0" y="518442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201331" cy="556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826531" y="2354997"/>
            <a:ext cx="6634938" cy="5577005"/>
          </a:xfrm>
          <a:custGeom>
            <a:avLst/>
            <a:gdLst/>
            <a:ahLst/>
            <a:cxnLst/>
            <a:rect l="l" t="t" r="r" b="b"/>
            <a:pathLst>
              <a:path w="6634938" h="5577005">
                <a:moveTo>
                  <a:pt x="0" y="0"/>
                </a:moveTo>
                <a:lnTo>
                  <a:pt x="6634938" y="0"/>
                </a:lnTo>
                <a:lnTo>
                  <a:pt x="6634938" y="5577006"/>
                </a:lnTo>
                <a:lnTo>
                  <a:pt x="0" y="5577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02650" y="190683"/>
            <a:ext cx="10923055" cy="1129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5"/>
              </a:lnSpc>
              <a:spcBef>
                <a:spcPct val="0"/>
              </a:spcBef>
            </a:pPr>
            <a:r>
              <a:rPr lang="en-US" sz="6518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Objective Of The Project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6887" y="-219075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Scope Of The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974507"/>
            <a:ext cx="17259300" cy="9288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84098" lvl="3" indent="-621024" algn="l">
              <a:lnSpc>
                <a:spcPts val="7363"/>
              </a:lnSpc>
              <a:buFont typeface="Arial"/>
              <a:buChar char="￭"/>
            </a:pPr>
            <a:r>
              <a:rPr lang="en-US" sz="3835" b="1" u="sng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Technical Scope</a:t>
            </a:r>
            <a:r>
              <a:rPr lang="en-US" sz="383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Implements game mechanics like paddle movement, ball dynamics,    and collision detection using Python. Integrates libraries (turtle, winsound) for graphical interface and sound effects.</a:t>
            </a:r>
          </a:p>
          <a:p>
            <a:pPr marL="2484098" lvl="3" indent="-621024" algn="l">
              <a:lnSpc>
                <a:spcPts val="7363"/>
              </a:lnSpc>
              <a:buFont typeface="Arial"/>
              <a:buChar char="￭"/>
            </a:pPr>
            <a:r>
              <a:rPr lang="en-US" sz="3835" b="1" u="sng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Educational Scope</a:t>
            </a:r>
            <a:r>
              <a:rPr lang="en-US" sz="383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Strengthens programming skills and event-driven programming concepts. Serves as a foundation for advanced features like AI and multiplayer gameplay.</a:t>
            </a:r>
          </a:p>
          <a:p>
            <a:pPr marL="2484098" lvl="3" indent="-621024" algn="l">
              <a:lnSpc>
                <a:spcPts val="7363"/>
              </a:lnSpc>
              <a:buFont typeface="Arial"/>
              <a:buChar char="￭"/>
            </a:pPr>
            <a:r>
              <a:rPr lang="en-US" sz="3835" b="1" u="sng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User Engagement Scope:</a:t>
            </a:r>
            <a:r>
              <a:rPr lang="en-US" sz="383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Provides interactive two-player gameplay. Offers customizable settings for paddle size, ball speed, and colors.</a:t>
            </a:r>
          </a:p>
          <a:p>
            <a:pPr algn="ctr">
              <a:lnSpc>
                <a:spcPts val="7782"/>
              </a:lnSpc>
            </a:pPr>
            <a:endParaRPr lang="en-US" sz="383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7400"/>
            <a:ext cx="5838989" cy="3086100"/>
            <a:chOff x="0" y="0"/>
            <a:chExt cx="153784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37841" cy="812800"/>
            </a:xfrm>
            <a:custGeom>
              <a:avLst/>
              <a:gdLst/>
              <a:ahLst/>
              <a:cxnLst/>
              <a:rect l="l" t="t" r="r" b="b"/>
              <a:pathLst>
                <a:path w="1537841" h="812800">
                  <a:moveTo>
                    <a:pt x="0" y="0"/>
                  </a:moveTo>
                  <a:lnTo>
                    <a:pt x="1537841" y="0"/>
                  </a:lnTo>
                  <a:lnTo>
                    <a:pt x="153784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3784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06806" y="2057400"/>
            <a:ext cx="5852494" cy="3086100"/>
            <a:chOff x="0" y="0"/>
            <a:chExt cx="1541398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398" cy="812800"/>
            </a:xfrm>
            <a:custGeom>
              <a:avLst/>
              <a:gdLst/>
              <a:ahLst/>
              <a:cxnLst/>
              <a:rect l="l" t="t" r="r" b="b"/>
              <a:pathLst>
                <a:path w="1541398" h="812800">
                  <a:moveTo>
                    <a:pt x="0" y="0"/>
                  </a:moveTo>
                  <a:lnTo>
                    <a:pt x="1541398" y="0"/>
                  </a:lnTo>
                  <a:lnTo>
                    <a:pt x="154139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139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6172200"/>
            <a:ext cx="5838989" cy="3086100"/>
            <a:chOff x="0" y="0"/>
            <a:chExt cx="153784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7841" cy="812800"/>
            </a:xfrm>
            <a:custGeom>
              <a:avLst/>
              <a:gdLst/>
              <a:ahLst/>
              <a:cxnLst/>
              <a:rect l="l" t="t" r="r" b="b"/>
              <a:pathLst>
                <a:path w="1537841" h="812800">
                  <a:moveTo>
                    <a:pt x="0" y="0"/>
                  </a:moveTo>
                  <a:lnTo>
                    <a:pt x="1537841" y="0"/>
                  </a:lnTo>
                  <a:lnTo>
                    <a:pt x="153784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3784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06806" y="6172200"/>
            <a:ext cx="5852494" cy="3086100"/>
            <a:chOff x="0" y="0"/>
            <a:chExt cx="1541398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398" cy="812800"/>
            </a:xfrm>
            <a:custGeom>
              <a:avLst/>
              <a:gdLst/>
              <a:ahLst/>
              <a:cxnLst/>
              <a:rect l="l" t="t" r="r" b="b"/>
              <a:pathLst>
                <a:path w="1541398" h="812800">
                  <a:moveTo>
                    <a:pt x="0" y="0"/>
                  </a:moveTo>
                  <a:lnTo>
                    <a:pt x="1541398" y="0"/>
                  </a:lnTo>
                  <a:lnTo>
                    <a:pt x="154139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E765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39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6867689" y="2158165"/>
            <a:ext cx="4539116" cy="7100135"/>
          </a:xfrm>
          <a:custGeom>
            <a:avLst/>
            <a:gdLst/>
            <a:ahLst/>
            <a:cxnLst/>
            <a:rect l="l" t="t" r="r" b="b"/>
            <a:pathLst>
              <a:path w="4539116" h="7100135">
                <a:moveTo>
                  <a:pt x="0" y="0"/>
                </a:moveTo>
                <a:lnTo>
                  <a:pt x="4539117" y="0"/>
                </a:lnTo>
                <a:lnTo>
                  <a:pt x="4539117" y="7100135"/>
                </a:lnTo>
                <a:lnTo>
                  <a:pt x="0" y="7100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539" r="-26881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304083" y="542925"/>
            <a:ext cx="11565534" cy="920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 &amp; Tools of the 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403" y="2092233"/>
            <a:ext cx="5271584" cy="324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Language</a:t>
            </a:r>
          </a:p>
          <a:p>
            <a:pPr algn="ctr">
              <a:lnSpc>
                <a:spcPts val="3665"/>
              </a:lnSpc>
            </a:pPr>
            <a:endParaRPr lang="en-US" sz="2618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65262" lvl="1" indent="-282631" algn="ctr">
              <a:lnSpc>
                <a:spcPts val="366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for coding the entire game logic, handling user inputs, and managing the game flow.</a:t>
            </a:r>
          </a:p>
          <a:p>
            <a:pPr algn="ctr">
              <a:lnSpc>
                <a:spcPts val="3665"/>
              </a:lnSpc>
              <a:spcBef>
                <a:spcPct val="0"/>
              </a:spcBef>
            </a:pPr>
            <a:endParaRPr lang="en-US" sz="2618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712459" y="2335847"/>
            <a:ext cx="5026952" cy="240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Turtle Graphics Library</a:t>
            </a:r>
          </a:p>
          <a:p>
            <a:pPr algn="ctr">
              <a:lnSpc>
                <a:spcPts val="3499"/>
              </a:lnSpc>
            </a:pPr>
            <a:endParaRPr lang="en-US" sz="24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96567" lvl="1" indent="-248284" algn="ctr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the graphical interface for drawing paddles, the ball, and the game window.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22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6217660"/>
            <a:ext cx="5838989" cy="304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1"/>
              </a:lnSpc>
            </a:pPr>
            <a:r>
              <a:rPr lang="en-US" sz="271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Winsound Library</a:t>
            </a:r>
          </a:p>
          <a:p>
            <a:pPr algn="ctr">
              <a:lnSpc>
                <a:spcPts val="3801"/>
              </a:lnSpc>
            </a:pPr>
            <a:endParaRPr lang="en-US" sz="2715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10362" lvl="1" indent="-255181" algn="ctr">
              <a:lnSpc>
                <a:spcPts val="3309"/>
              </a:lnSpc>
              <a:buFont typeface="Arial"/>
              <a:buChar char="•"/>
            </a:pPr>
            <a:r>
              <a:rPr lang="en-US" sz="236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to play sound effects, like the "boing" sound when the ball hits a paddle, for an interactive experience.</a:t>
            </a:r>
          </a:p>
          <a:p>
            <a:pPr algn="ctr">
              <a:lnSpc>
                <a:spcPts val="3309"/>
              </a:lnSpc>
              <a:spcBef>
                <a:spcPct val="0"/>
              </a:spcBef>
            </a:pPr>
            <a:endParaRPr lang="en-US" sz="236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712459" y="6346552"/>
            <a:ext cx="5241188" cy="3398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Tkinter Library (via Turtle)</a:t>
            </a:r>
          </a:p>
          <a:p>
            <a:pPr algn="ctr">
              <a:lnSpc>
                <a:spcPts val="3916"/>
              </a:lnSpc>
            </a:pPr>
            <a:endParaRPr lang="en-US" sz="2797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98936" lvl="1" indent="-249468" algn="ctr">
              <a:lnSpc>
                <a:spcPts val="323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the windowing system that enables the game to run on a graphical interface, though not directly used in the code.</a:t>
            </a:r>
          </a:p>
          <a:p>
            <a:pPr algn="ctr">
              <a:lnSpc>
                <a:spcPts val="3235"/>
              </a:lnSpc>
            </a:pPr>
            <a:endParaRPr lang="en-US" sz="231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235"/>
              </a:lnSpc>
              <a:spcBef>
                <a:spcPct val="0"/>
              </a:spcBef>
            </a:pPr>
            <a:endParaRPr lang="en-US" sz="231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974103"/>
            <a:ext cx="5540639" cy="2337142"/>
          </a:xfrm>
          <a:custGeom>
            <a:avLst/>
            <a:gdLst/>
            <a:ahLst/>
            <a:cxnLst/>
            <a:rect l="l" t="t" r="r" b="b"/>
            <a:pathLst>
              <a:path w="5540639" h="2337142">
                <a:moveTo>
                  <a:pt x="0" y="0"/>
                </a:moveTo>
                <a:lnTo>
                  <a:pt x="5540638" y="0"/>
                </a:lnTo>
                <a:lnTo>
                  <a:pt x="5540638" y="2337142"/>
                </a:lnTo>
                <a:lnTo>
                  <a:pt x="0" y="2337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66710" y="4991100"/>
            <a:ext cx="6821290" cy="5733643"/>
          </a:xfrm>
          <a:custGeom>
            <a:avLst/>
            <a:gdLst/>
            <a:ahLst/>
            <a:cxnLst/>
            <a:rect l="l" t="t" r="r" b="b"/>
            <a:pathLst>
              <a:path w="6821290" h="5733643">
                <a:moveTo>
                  <a:pt x="0" y="0"/>
                </a:moveTo>
                <a:lnTo>
                  <a:pt x="6821290" y="0"/>
                </a:lnTo>
                <a:lnTo>
                  <a:pt x="6821290" y="5733643"/>
                </a:lnTo>
                <a:lnTo>
                  <a:pt x="0" y="5733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633487"/>
            <a:ext cx="11887994" cy="2347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77"/>
              </a:lnSpc>
              <a:spcBef>
                <a:spcPct val="0"/>
              </a:spcBef>
            </a:pPr>
            <a:r>
              <a:rPr lang="en-US" sz="13698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Project Design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BC56-183F-354A-9181-86EDE69F2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3911" y="4364229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2" y="0"/>
                </a:lnTo>
                <a:lnTo>
                  <a:pt x="5205222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27" y="8004770"/>
            <a:ext cx="5540639" cy="2337142"/>
          </a:xfrm>
          <a:custGeom>
            <a:avLst/>
            <a:gdLst/>
            <a:ahLst/>
            <a:cxnLst/>
            <a:rect l="l" t="t" r="r" b="b"/>
            <a:pathLst>
              <a:path w="5540639" h="2337142">
                <a:moveTo>
                  <a:pt x="0" y="0"/>
                </a:moveTo>
                <a:lnTo>
                  <a:pt x="5540638" y="0"/>
                </a:lnTo>
                <a:lnTo>
                  <a:pt x="5540638" y="2337142"/>
                </a:lnTo>
                <a:lnTo>
                  <a:pt x="0" y="2337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63193" y="1540784"/>
            <a:ext cx="18451193" cy="691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7"/>
              </a:lnSpc>
            </a:pPr>
            <a:r>
              <a:rPr lang="en-US" sz="44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7947"/>
              </a:lnSpc>
            </a:pPr>
            <a:r>
              <a:rPr lang="en-US" sz="4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graphical interface created using Python's turtle library.</a:t>
            </a:r>
          </a:p>
          <a:p>
            <a:pPr algn="ctr">
              <a:lnSpc>
                <a:spcPts val="7947"/>
              </a:lnSpc>
            </a:pPr>
            <a:r>
              <a:rPr lang="en-US" sz="4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Components:</a:t>
            </a:r>
          </a:p>
          <a:p>
            <a:pPr algn="ctr">
              <a:lnSpc>
                <a:spcPts val="7947"/>
              </a:lnSpc>
            </a:pPr>
            <a:r>
              <a:rPr lang="en-US" sz="4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Background: Black screen for better contrast.</a:t>
            </a:r>
          </a:p>
          <a:p>
            <a:pPr algn="ctr">
              <a:lnSpc>
                <a:spcPts val="7947"/>
              </a:lnSpc>
            </a:pPr>
            <a:r>
              <a:rPr lang="en-US" sz="4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Displays "Ping Pong Game" on the window bar.</a:t>
            </a:r>
          </a:p>
          <a:p>
            <a:pPr algn="ctr">
              <a:lnSpc>
                <a:spcPts val="7947"/>
              </a:lnSpc>
            </a:pPr>
            <a:r>
              <a:rPr lang="en-US" sz="4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Score Display: Positioned at the top to track scores in real-time.</a:t>
            </a:r>
          </a:p>
          <a:p>
            <a:pPr algn="ctr">
              <a:lnSpc>
                <a:spcPts val="7947"/>
              </a:lnSpc>
            </a:pPr>
            <a:endParaRPr lang="en-US" sz="446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52310" y="452437"/>
            <a:ext cx="7456091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Game Window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33235" y="1754630"/>
            <a:ext cx="14621530" cy="754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367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Paddles</a:t>
            </a:r>
          </a:p>
          <a:p>
            <a:pPr algn="ctr">
              <a:lnSpc>
                <a:spcPts val="6690"/>
              </a:lnSpc>
            </a:pPr>
            <a:r>
              <a:rPr lang="en-US" sz="3676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Two rectangular paddles (Player A and Player B) with adjustable sizes and colors.</a:t>
            </a:r>
          </a:p>
          <a:p>
            <a:pPr algn="ctr">
              <a:lnSpc>
                <a:spcPts val="6690"/>
              </a:lnSpc>
            </a:pPr>
            <a:r>
              <a:rPr lang="en-US" sz="3676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Positioned on opposite sides of the screen, moving vertically.</a:t>
            </a:r>
          </a:p>
          <a:p>
            <a:pPr algn="ctr">
              <a:lnSpc>
                <a:spcPts val="6690"/>
              </a:lnSpc>
            </a:pPr>
            <a:r>
              <a:rPr lang="en-US" sz="367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Ball:</a:t>
            </a:r>
          </a:p>
          <a:p>
            <a:pPr algn="ctr">
              <a:lnSpc>
                <a:spcPts val="6690"/>
              </a:lnSpc>
            </a:pPr>
            <a:r>
              <a:rPr lang="en-US" sz="3676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circular object with dynamic movement and color contrast for visibility.</a:t>
            </a:r>
          </a:p>
          <a:p>
            <a:pPr algn="ctr">
              <a:lnSpc>
                <a:spcPts val="6690"/>
              </a:lnSpc>
            </a:pPr>
            <a:r>
              <a:rPr lang="en-US" sz="3676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Includes speed and direction control logic.</a:t>
            </a:r>
          </a:p>
          <a:p>
            <a:pPr algn="ctr">
              <a:lnSpc>
                <a:spcPts val="6690"/>
              </a:lnSpc>
            </a:pPr>
            <a:endParaRPr lang="en-US" sz="3676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40212" y="287780"/>
            <a:ext cx="14621530" cy="117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 Objects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1076</Words>
  <Application>Microsoft Office PowerPoint</Application>
  <PresentationFormat>Custom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Oswald</vt:lpstr>
      <vt:lpstr>Roboto Bold</vt:lpstr>
      <vt:lpstr>Canva Sans</vt:lpstr>
      <vt:lpstr>White Star</vt:lpstr>
      <vt:lpstr>Arial</vt:lpstr>
      <vt:lpstr>Calibri</vt:lpstr>
      <vt:lpstr>Canva Sans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Equations Education Presentation in Green and Cream Geometric Style</dc:title>
  <dc:creator>Shakeer Hussain</dc:creator>
  <cp:lastModifiedBy>Shakeer Hussain</cp:lastModifiedBy>
  <cp:revision>4</cp:revision>
  <dcterms:created xsi:type="dcterms:W3CDTF">2006-08-16T00:00:00Z</dcterms:created>
  <dcterms:modified xsi:type="dcterms:W3CDTF">2024-11-30T07:26:48Z</dcterms:modified>
  <dc:identifier>DAGX4ulumiQ</dc:identifier>
</cp:coreProperties>
</file>