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58" r:id="rId5"/>
    <p:sldId id="259" r:id="rId6"/>
    <p:sldId id="260" r:id="rId7"/>
    <p:sldId id="269" r:id="rId8"/>
    <p:sldId id="267" r:id="rId9"/>
    <p:sldId id="261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89334-2959-4A8F-87CE-6237A819F7BE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BDFEF-4020-4161-9D57-39FC51B863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16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004-A8EB-4413-83D3-FDABC9C2D819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F679-CAF2-4CBB-8C0E-1851FDC793C0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0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E69-4C95-4A5F-BF3F-266242559BA7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5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D8F2-F997-48C4-AE3B-2A5EDDD44099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59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F85A-B9B9-45DD-93DC-7D002A182A2A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4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6914-FD21-48BC-A833-813E04C152AA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8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1C2-276E-49EC-954B-6606AB0F8C56}" type="datetime1">
              <a:rPr lang="ru-RU" smtClean="0"/>
              <a:t>16.06.2022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A6F0-F006-489C-9AD1-FDC42088E687}" type="datetime1">
              <a:rPr lang="ru-RU" smtClean="0"/>
              <a:t>16.06.2022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0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D5DF-5B6B-4895-A571-26D06D58BC38}" type="datetime1">
              <a:rPr lang="ru-RU" smtClean="0"/>
              <a:t>16.06.2022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FDD8-7F1F-4E47-8B66-76B171323061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00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CD57-3DC9-470A-B137-FCEC1940EDB0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9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12F6-F496-4607-BACF-1F93D8019F55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FC27-9D61-4BF4-9976-BE6415DE2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5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1984124"/>
            <a:ext cx="12192000" cy="1766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МАГИСТЕРСКАЯ ДИССЕРТАЦИЯ</a:t>
            </a:r>
          </a:p>
          <a:p>
            <a:endParaRPr lang="ru-RU" sz="2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НА ТЕМУ:</a:t>
            </a:r>
          </a:p>
          <a:p>
            <a:endParaRPr lang="ru-RU" sz="2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«ИССЛЕДОВАНИЕ И РАЗРАБОТКА РОБОТИЗИРОВАННОЙ СИСТЕМЫ ДЛЯ КОММУНИКАЦИИ И ВЗАИМОДЕЙСТВИЯ С ЛЮДЬМИ»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563804" y="4022033"/>
            <a:ext cx="5268784" cy="2029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ru-RU" sz="2000" dirty="0">
                <a:latin typeface="Times New Roman"/>
                <a:cs typeface="Times New Roman"/>
              </a:rPr>
              <a:t>Выполнил: </a:t>
            </a:r>
            <a:r>
              <a:rPr lang="ru-RU" sz="2000" dirty="0" err="1">
                <a:latin typeface="Times New Roman"/>
                <a:cs typeface="Times New Roman"/>
              </a:rPr>
              <a:t>Зимнуров</a:t>
            </a:r>
            <a:r>
              <a:rPr lang="ru-RU" sz="2000" dirty="0">
                <a:latin typeface="Times New Roman"/>
                <a:cs typeface="Times New Roman"/>
              </a:rPr>
              <a:t> М.Ф. </a:t>
            </a:r>
            <a:r>
              <a:rPr lang="ru-RU" sz="2000" dirty="0" err="1">
                <a:latin typeface="Times New Roman"/>
                <a:cs typeface="Times New Roman"/>
              </a:rPr>
              <a:t>гр</a:t>
            </a:r>
            <a:r>
              <a:rPr lang="ru-RU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2</a:t>
            </a:r>
            <a:r>
              <a:rPr lang="ru-RU" sz="2000" dirty="0">
                <a:latin typeface="Times New Roman"/>
                <a:cs typeface="Times New Roman"/>
              </a:rPr>
              <a:t>/</a:t>
            </a:r>
            <a:r>
              <a:rPr lang="en-US" sz="2000" dirty="0">
                <a:latin typeface="Times New Roman"/>
                <a:cs typeface="Times New Roman"/>
              </a:rPr>
              <a:t>130</a:t>
            </a:r>
            <a:r>
              <a:rPr lang="ru-RU" sz="2000" dirty="0">
                <a:latin typeface="Times New Roman"/>
                <a:cs typeface="Times New Roman"/>
              </a:rPr>
              <a:t>.</a:t>
            </a:r>
          </a:p>
          <a:p>
            <a:pPr algn="r">
              <a:spcBef>
                <a:spcPts val="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>
              <a:spcBef>
                <a:spcPts val="0"/>
              </a:spcBef>
            </a:pPr>
            <a:r>
              <a:rPr lang="ru-RU" sz="2000" dirty="0">
                <a:latin typeface="Times New Roman"/>
                <a:cs typeface="Times New Roman"/>
              </a:rPr>
              <a:t>Руководитель: Кандидат технических наук, доцент, Константинов Е.С.</a:t>
            </a:r>
          </a:p>
          <a:p>
            <a:pPr algn="r">
              <a:spcBef>
                <a:spcPts val="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>
              <a:spcBef>
                <a:spcPts val="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Заведующий кафедрой: Астраханцева И.А.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389179"/>
            <a:ext cx="12192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МИНИСТЕРСТВО НАУКИ И ВЫСШЕГО ОБРАЗОВАНИЯ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РОССИЙСКОЙ ФЕДЕРАЦИИ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  <a:r>
              <a:rPr lang="en-US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ВЫСШЕГО ОБРАЗОВАНИЯ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«ИВАНОВСКИЙ ГОСУДАРСТВЕННЫЙ ХИМИКО-ТЕХНОЛОГИЧЕСКИЙ УНИВЕРСИТЕТ»</a:t>
            </a:r>
            <a:endParaRPr lang="en-US" sz="16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Кафедра информационных технологий и цифровой экономики</a:t>
            </a:r>
          </a:p>
        </p:txBody>
      </p:sp>
      <p:pic>
        <p:nvPicPr>
          <p:cNvPr id="7" name="Picture 2" descr="https://www.isuct.ru/sites/default/files/department/ightu/ightu/16062017/isuct_logo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702" y="3914238"/>
            <a:ext cx="2500330" cy="2244705"/>
          </a:xfrm>
          <a:prstGeom prst="rect">
            <a:avLst/>
          </a:prstGeom>
          <a:noFill/>
        </p:spPr>
      </p:pic>
      <p:sp>
        <p:nvSpPr>
          <p:cNvPr id="8" name="Google Shape;89;p13"/>
          <p:cNvSpPr txBox="1"/>
          <p:nvPr/>
        </p:nvSpPr>
        <p:spPr>
          <a:xfrm>
            <a:off x="3728802" y="6063524"/>
            <a:ext cx="4348455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Иваново, 202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 г.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97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512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Архитектура</a:t>
            </a:r>
          </a:p>
        </p:txBody>
      </p:sp>
      <p:sp>
        <p:nvSpPr>
          <p:cNvPr id="5130" name="Rectangle: Rounded Corners 51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121" name="Picture 1" descr="page36image11070016">
            <a:extLst>
              <a:ext uri="{FF2B5EF4-FFF2-40B4-BE49-F238E27FC236}">
                <a16:creationId xmlns:a16="http://schemas.microsoft.com/office/drawing/2014/main" id="{BA792C50-C55F-DFF6-0D89-3B02F41BE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0444" y="2139484"/>
            <a:ext cx="987111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3FC27-9D61-4BF4-9976-BE6415DE2BB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3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Местонахождение кодовой базы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B9384-47BE-0186-CEBE-772F9E0B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93" y="2091095"/>
            <a:ext cx="7411878" cy="420624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3FC27-9D61-4BF4-9976-BE6415DE2BB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1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9B88A-982B-308C-28F2-C19D4BF9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Дальнейшие планы по расширению</a:t>
            </a:r>
            <a:endParaRPr lang="en-RU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5A87-ABF5-CC10-2E00-6ECEEE83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ru-RU" sz="2200"/>
              <a:t>Придание физической формы</a:t>
            </a:r>
          </a:p>
          <a:p>
            <a:r>
              <a:rPr lang="ru-RU" sz="2200"/>
              <a:t>Использование генетических алгоритмов для стабилизации нагрузок</a:t>
            </a:r>
          </a:p>
          <a:p>
            <a:endParaRPr lang="ru-RU" sz="2200"/>
          </a:p>
          <a:p>
            <a:endParaRPr lang="en-RU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784F6-F512-EB69-DE58-790EFA99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03FC27-9D61-4BF4-9976-BE6415DE2BB1}" type="slidenum"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1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Цели работы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Разработать архитектуру решения модульной и масштабируемой системы для решения задач роботизированных технологий;</a:t>
            </a:r>
          </a:p>
          <a:p>
            <a:r>
              <a:rPr lang="en-US" sz="2200"/>
              <a:t>Построение унифицированной модели архитектуры программного обеспечения для случайно взятой роботизированной системы </a:t>
            </a:r>
          </a:p>
          <a:p>
            <a:r>
              <a:rPr lang="en-US" sz="2200"/>
              <a:t>Исследовать текущие технологии и платформы реализации робототехнических систем</a:t>
            </a:r>
          </a:p>
          <a:p>
            <a:r>
              <a:rPr lang="en-US" sz="2200"/>
              <a:t>Исследовать методы по масштабированию накопления знаний системой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3FC27-9D61-4BF4-9976-BE6415DE2BB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5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lvl="0"/>
            <a:r>
              <a:rPr lang="ru-RU" sz="2200">
                <a:latin typeface="TimesNewRomanPSMT"/>
              </a:rPr>
              <a:t>Создать архитектуру масштабируемой системы для интеграции модулей</a:t>
            </a:r>
            <a:r>
              <a:rPr lang="en-US" sz="2200">
                <a:latin typeface="TimesNewRomanPSMT"/>
              </a:rPr>
              <a:t>;</a:t>
            </a:r>
          </a:p>
          <a:p>
            <a:pPr lvl="0"/>
            <a:r>
              <a:rPr lang="ru-RU" sz="2200">
                <a:latin typeface="TimesNewRomanPSMT"/>
              </a:rPr>
              <a:t>Создать прототип системы маршрутизации микросервисов</a:t>
            </a:r>
            <a:r>
              <a:rPr lang="en-US" sz="2200">
                <a:latin typeface="TimesNewRomanPSMT"/>
              </a:rPr>
              <a:t>;</a:t>
            </a:r>
          </a:p>
          <a:p>
            <a:pPr lvl="0"/>
            <a:r>
              <a:rPr lang="ru-RU" sz="2200">
                <a:latin typeface="TimesNewRomanPSMT"/>
              </a:rPr>
              <a:t>Интегрировать модуль распознавания лиц в ядро системы микросервисов</a:t>
            </a:r>
            <a:r>
              <a:rPr lang="en-US" sz="2200">
                <a:latin typeface="TimesNewRomanPSMT"/>
              </a:rPr>
              <a:t>;</a:t>
            </a:r>
          </a:p>
          <a:p>
            <a:pPr lvl="0"/>
            <a:r>
              <a:rPr lang="ru-RU" sz="2200">
                <a:latin typeface="TimesNewRomanPSMT"/>
              </a:rPr>
              <a:t>Использовать методы отказоустойчивости при реализации адаптивности системы. </a:t>
            </a:r>
            <a:endParaRPr lang="ru-RU" sz="2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03FC27-9D61-4BF4-9976-BE6415DE2BB1}" type="slidenum"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3</a:t>
            </a:fld>
            <a:endParaRPr lang="ru-RU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7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Роботы</a:t>
            </a: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E1CA6EA3-FCD0-E05E-8A77-FEE642E56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612" y="2091095"/>
            <a:ext cx="4206240" cy="420624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3FC27-9D61-4BF4-9976-BE6415DE2BB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0" name="Rectangle 10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Декомпозиция</a:t>
            </a:r>
          </a:p>
        </p:txBody>
      </p:sp>
      <p:sp>
        <p:nvSpPr>
          <p:cNvPr id="1041" name="Rectangle 10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Распределенные вычислительные системы">
            <a:extLst>
              <a:ext uri="{FF2B5EF4-FFF2-40B4-BE49-F238E27FC236}">
                <a16:creationId xmlns:a16="http://schemas.microsoft.com/office/drawing/2014/main" id="{9A050CCF-D708-CDC9-1BB7-B89C30DA2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0654" y="2091095"/>
            <a:ext cx="3368343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Чистая архитектура на Go. О том, что такое чистая архитектура… | by  vporoshok | Medium">
            <a:extLst>
              <a:ext uri="{FF2B5EF4-FFF2-40B4-BE49-F238E27FC236}">
                <a16:creationId xmlns:a16="http://schemas.microsoft.com/office/drawing/2014/main" id="{EC56E304-0074-AF29-DCDD-99A967261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193112"/>
            <a:ext cx="5431536" cy="39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3FC27-9D61-4BF4-9976-BE6415DE2BB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4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0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Обоснование</a:t>
            </a:r>
            <a:r>
              <a:rPr lang="en-US" sz="5400" dirty="0"/>
              <a:t> </a:t>
            </a:r>
            <a:r>
              <a:rPr lang="en-US" sz="5400" dirty="0" err="1"/>
              <a:t>композиции</a:t>
            </a:r>
            <a:endParaRPr lang="en-US" sz="5400" dirty="0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4" name="Picture 6" descr="Что такое CAP-теорема, как она связана с Big Data и NoSQL-СУБД">
            <a:extLst>
              <a:ext uri="{FF2B5EF4-FFF2-40B4-BE49-F238E27FC236}">
                <a16:creationId xmlns:a16="http://schemas.microsoft.com/office/drawing/2014/main" id="{743D5117-0EE4-CA25-FB01-243959AA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0956" y="561506"/>
            <a:ext cx="5441001" cy="24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2074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9789" y="6356350"/>
            <a:ext cx="7077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3FC27-9D61-4BF4-9976-BE6415DE2BB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Микросервисы или монолит. Какую архитектуру выбрать при разработке сложного  приложения для крупного бизнеса">
            <a:extLst>
              <a:ext uri="{FF2B5EF4-FFF2-40B4-BE49-F238E27FC236}">
                <a16:creationId xmlns:a16="http://schemas.microsoft.com/office/drawing/2014/main" id="{3A4CD302-4F2D-1651-203F-A9E12154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0956" y="3733860"/>
            <a:ext cx="5441001" cy="272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Технологии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hat does it take to support Node.js ESM? - The Guild Blog">
            <a:extLst>
              <a:ext uri="{FF2B5EF4-FFF2-40B4-BE49-F238E27FC236}">
                <a16:creationId xmlns:a16="http://schemas.microsoft.com/office/drawing/2014/main" id="{F3257005-E2D1-C6EC-E89A-4B095C68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8511" y="2688143"/>
            <a:ext cx="2295855" cy="25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 Python and Web development tools - Developer How-to">
            <a:extLst>
              <a:ext uri="{FF2B5EF4-FFF2-40B4-BE49-F238E27FC236}">
                <a16:creationId xmlns:a16="http://schemas.microsoft.com/office/drawing/2014/main" id="{6AD651A5-648C-73F0-2164-E37E005F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1770" y="2925416"/>
            <a:ext cx="4091438" cy="207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3FC27-9D61-4BF4-9976-BE6415DE2BB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 descr="Golang: Почему Вам Следует Изучать GO в 2021 году">
            <a:extLst>
              <a:ext uri="{FF2B5EF4-FFF2-40B4-BE49-F238E27FC236}">
                <a16:creationId xmlns:a16="http://schemas.microsoft.com/office/drawing/2014/main" id="{A6BA7FB0-0389-1DEA-B598-66E6A12A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2" y="2182751"/>
            <a:ext cx="3325534" cy="187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pache Cassandra — Википедия">
            <a:extLst>
              <a:ext uri="{FF2B5EF4-FFF2-40B4-BE49-F238E27FC236}">
                <a16:creationId xmlns:a16="http://schemas.microsoft.com/office/drawing/2014/main" id="{F2FF6C39-F53B-532D-6FC5-8852E0B3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5" y="4125040"/>
            <a:ext cx="3325534" cy="22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Кластеризация пользовательского ввода</a:t>
            </a: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Разработан способ почти мгновенного копирования любого голоса — Ferra.ru">
            <a:extLst>
              <a:ext uri="{FF2B5EF4-FFF2-40B4-BE49-F238E27FC236}">
                <a16:creationId xmlns:a16="http://schemas.microsoft.com/office/drawing/2014/main" id="{3E70D086-E2A7-0C21-D9AA-A3005B6EA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299967"/>
            <a:ext cx="5431536" cy="37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CV - Сравнение изображений через хэш – RoboCraft">
            <a:extLst>
              <a:ext uri="{FF2B5EF4-FFF2-40B4-BE49-F238E27FC236}">
                <a16:creationId xmlns:a16="http://schemas.microsoft.com/office/drawing/2014/main" id="{247828A9-4077-0660-32DB-B93225A78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3075736"/>
            <a:ext cx="5431536" cy="22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3FC27-9D61-4BF4-9976-BE6415DE2BB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Система аутентификации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98" name="Picture 2" descr="One common single sign-on: Integration of SAML and OpenID Connect">
            <a:extLst>
              <a:ext uri="{FF2B5EF4-FFF2-40B4-BE49-F238E27FC236}">
                <a16:creationId xmlns:a16="http://schemas.microsoft.com/office/drawing/2014/main" id="{21106CDE-68D3-F576-7228-935FBA75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8852" y="2091095"/>
            <a:ext cx="747776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03FC27-9D61-4BF4-9976-BE6415DE2BB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6894</TotalTime>
  <Words>210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TimesNewRomanPSMT</vt:lpstr>
      <vt:lpstr>Тема Office</vt:lpstr>
      <vt:lpstr>PowerPoint Presentation</vt:lpstr>
      <vt:lpstr>Цели работы</vt:lpstr>
      <vt:lpstr>Задачи работы</vt:lpstr>
      <vt:lpstr>Роботы</vt:lpstr>
      <vt:lpstr>Декомпозиция</vt:lpstr>
      <vt:lpstr>Обоснование композиции</vt:lpstr>
      <vt:lpstr>Технологии</vt:lpstr>
      <vt:lpstr>Кластеризация пользовательского ввода</vt:lpstr>
      <vt:lpstr>Система аутентификации</vt:lpstr>
      <vt:lpstr>Архитектура</vt:lpstr>
      <vt:lpstr>Местонахождение кодовой базы</vt:lpstr>
      <vt:lpstr>Дальнейшие планы по расширению</vt:lpstr>
    </vt:vector>
  </TitlesOfParts>
  <Company>null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Дунаев</dc:creator>
  <cp:lastModifiedBy>Marat Zimnurov</cp:lastModifiedBy>
  <cp:revision>49</cp:revision>
  <dcterms:created xsi:type="dcterms:W3CDTF">2022-05-17T21:35:34Z</dcterms:created>
  <dcterms:modified xsi:type="dcterms:W3CDTF">2022-06-15T22:55:43Z</dcterms:modified>
</cp:coreProperties>
</file>