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0" r:id="rId7"/>
    <p:sldId id="263" r:id="rId8"/>
    <p:sldId id="262" r:id="rId9"/>
    <p:sldId id="271" r:id="rId10"/>
    <p:sldId id="264" r:id="rId11"/>
    <p:sldId id="261" r:id="rId12"/>
    <p:sldId id="265" r:id="rId13"/>
    <p:sldId id="267" r:id="rId14"/>
    <p:sldId id="266" r:id="rId15"/>
    <p:sldId id="272" r:id="rId16"/>
    <p:sldId id="268" r:id="rId17"/>
    <p:sldId id="269" r:id="rId18"/>
    <p:sldId id="273" r:id="rId19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9" d="100"/>
          <a:sy n="109" d="100"/>
        </p:scale>
        <p:origin x="126" y="1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041-D04A-D74F-8D96-C3DE07648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078F0-5B7C-B642-AFBC-716D6C2E50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37614-4D46-844A-BBCE-4BC2A5226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8FD38-6E9B-094D-B578-BFD87620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279D-C8A1-474B-83F8-C9811DA0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92386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7FDA-973C-FF49-BB96-BA85F9435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EF3F7-BC4B-EA40-A2F5-60B699157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47D62-3048-EC47-959C-84EA2CD8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3D101-861E-2D46-A4A9-0412DDF0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AAE1A-4025-5A42-994A-1C636E1A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09098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588A5-BBBE-964C-A8BC-F74E6EAE4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6661B-92FA-BC43-AD16-0A831F3E27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C954D-0421-6C4E-B9FA-3F7CC63CD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710F0-514E-E641-A133-BE9297925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A01B5-0C74-E94F-BFDA-187782C9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36503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C393-1E6E-A348-8129-41227C43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4FD01-F467-1742-8E0B-C9AAF218C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DEFF4-7160-D54B-9BBE-19B51192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78167-C7D2-1744-81EC-9ADD8856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457F4-9966-6948-B264-674DE63EB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61579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4E2D-EC05-4F4B-9890-53E8202E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F8F67-F321-8F4D-8F88-3C2509C84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D488-DA9C-4B43-99A8-6A995244B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354E-43BD-944A-A6FA-F14A6126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1ED1D-191C-A847-9157-4B5247B8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34372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08A4-4943-3248-ACC2-5FFCF56A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05F22-12B9-9644-B448-DCBF8CE453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BB8B41-3331-3048-BD53-8D2F3AE7D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BFF7E-8CDB-8A4D-AE10-8A0696946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2000-7968-7B45-ABB7-EDE4485B6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BD0C7-D715-1849-9976-C19A9B3D1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803394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4B504-5318-BD4E-8195-12EBDE02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58825-DC55-5248-8429-3A66006C1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87ABF-3A5F-F644-AF4D-99F85D166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A2489-AD72-1A44-9EC0-44F778FC8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4081E-6593-244B-8041-448BCE25B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FF2EB0-8F97-BB40-A0AE-7A2CCCFA1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297B44-E402-A14F-862A-6A7EFE515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7F4B-2E36-2147-815E-3C177CE1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739049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5FA4-9324-7A49-AADC-7DBBE3EA7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7E6F45-4DEE-DE41-8A34-1EC0A27F1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B6692-78EF-9449-A000-5B9E023F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40DB76-0DA3-2546-813A-C0B3EFAFC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9882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CE8C2-DB8B-D047-9EFE-3B4D892C0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04204-476F-1243-BDA3-5CBED25E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4AA550-9E7B-EC45-9354-2239594C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086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2CBA-E10F-2944-B574-75D8E62A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C55A9-3DC1-5E4C-96C5-4DCF51612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421514-3B01-D340-B7BC-54C6B93200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B14F8-F3CD-B84C-AD82-A6FC4B9A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830C1-62AB-0745-A4FC-DA788A65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01D76-E1FC-F940-A478-C560ACDD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21965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FDE0-23E6-5F4E-8C26-6D31C7CD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B9B6F-729D-1947-A56F-FFE6A1B13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349EE5-351A-3448-9127-6E8CE75DAE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15F42-DB04-C542-834A-308979964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9B51-179A-E249-AAA8-6141F6C0A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A600A-2342-E049-87A2-FD56088B6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3352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06BEB5-D447-5941-84E7-8A64E1BCD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A349E8-AA3A-9E4F-807B-DF1133A8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B31FF-A7F2-A543-A36A-433F0AB5DB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F88AB-654D-9D42-A293-160460BB6B05}" type="datetimeFigureOut">
              <a:rPr lang="en-RU" smtClean="0"/>
              <a:t>10/25/2021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9205-ED13-304A-8235-C58ECC420E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93A43-3A35-474E-8E48-E3B8911870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F8943A-66B0-8C48-BAC3-CF8B9E324F2F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38030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C4F19-0D8C-DB46-8771-685564049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026" y="713195"/>
            <a:ext cx="9605948" cy="2318665"/>
          </a:xfrm>
        </p:spPr>
        <p:txBody>
          <a:bodyPr>
            <a:normAutofit/>
          </a:bodyPr>
          <a:lstStyle/>
          <a:p>
            <a:r>
              <a:rPr lang="ru-RU" sz="5400">
                <a:solidFill>
                  <a:srgbClr val="FFFFFF"/>
                </a:solidFill>
              </a:rPr>
              <a:t>Белл Д.</a:t>
            </a:r>
            <a:endParaRPr lang="en-RU" sz="54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999E83-CCBA-A645-9939-466EFDA56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240" y="3031860"/>
            <a:ext cx="8937522" cy="1059373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Грядущее постиндустриальное общество. Опыт социального прогнозирования.</a:t>
            </a:r>
            <a:endParaRPr lang="en-RU">
              <a:solidFill>
                <a:srgbClr val="FFFFFF"/>
              </a:solidFill>
            </a:endParaRPr>
          </a:p>
        </p:txBody>
      </p:sp>
      <p:pic>
        <p:nvPicPr>
          <p:cNvPr id="7" name="Graphic 6" descr="Water">
            <a:extLst>
              <a:ext uri="{FF2B5EF4-FFF2-40B4-BE49-F238E27FC236}">
                <a16:creationId xmlns:a16="http://schemas.microsoft.com/office/drawing/2014/main" id="{43AB7E22-1AD1-4779-A2FE-D49D101B1A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1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Три мудреца | Задачки">
            <a:extLst>
              <a:ext uri="{FF2B5EF4-FFF2-40B4-BE49-F238E27FC236}">
                <a16:creationId xmlns:a16="http://schemas.microsoft.com/office/drawing/2014/main" id="{F3D185D3-8886-9749-B61B-D786BB8F8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9" b="1489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25308-613E-574F-8106-6B1080FD7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Чьей привилегией являются знания?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32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746274" cy="5257800"/>
          </a:xfrm>
        </p:spPr>
        <p:txBody>
          <a:bodyPr>
            <a:normAutofit/>
          </a:bodyPr>
          <a:lstStyle/>
          <a:p>
            <a:r>
              <a:rPr lang="ru-RU" sz="4100">
                <a:solidFill>
                  <a:schemeClr val="bg1"/>
                </a:solidFill>
              </a:rPr>
              <a:t>Платон  «Республика» </a:t>
            </a:r>
            <a:endParaRPr lang="en-RU" sz="41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1800" dirty="0">
                <a:solidFill>
                  <a:srgbClr val="000000"/>
                </a:solidFill>
                <a:latin typeface="Calibri" panose="020F0502020204030204" pitchFamily="34" charset="0"/>
              </a:rPr>
              <a:t>Т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ворческая научная элита и высшие профессиональные администраторы</a:t>
            </a: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средний класс инженеров и профессоров</a:t>
            </a:r>
          </a:p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пролетариат, охватывающий техников, младший преподавательский состав и исследователей-ассистентов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282158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Человек победил искусственный интеллект в дебатах. Но только благодаря  зрителям | Vector">
            <a:extLst>
              <a:ext uri="{FF2B5EF4-FFF2-40B4-BE49-F238E27FC236}">
                <a16:creationId xmlns:a16="http://schemas.microsoft.com/office/drawing/2014/main" id="{1AA18E57-CA51-2E49-8D4F-A79B24AA2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2" b="4388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B3C63E-1055-884C-9530-A055CE91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100">
                <a:solidFill>
                  <a:schemeClr val="tx1">
                    <a:lumMod val="85000"/>
                    <a:lumOff val="15000"/>
                  </a:schemeClr>
                </a:solidFill>
              </a:rPr>
              <a:t>Какими могут быть интеллектуальные неравенства в обществе?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48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мнению Даниэля Белла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разделение не может быть удовлетворительно исследовано с точки зрения традиционной классовой иерархии, насколько бы таковая сама по себе ни была важна. Существуют и другие социальные различия. Так, в обществе знания существует все более отчетливая граница между технической интеллигенцией, приверженной идее функциональной рациональности и технократических методов деятельности, и литераторами-интеллектуалами, которые все чаще выдвигают идеи апокалипсиса, гедонизма и нигилизма. 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1748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Down Arrow 7">
            <a:extLst>
              <a:ext uri="{FF2B5EF4-FFF2-40B4-BE49-F238E27FC236}">
                <a16:creationId xmlns:a16="http://schemas.microsoft.com/office/drawing/2014/main" id="{73DE2CFE-42F2-48F0-8706-5264E012B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662795" y="-3745097"/>
            <a:ext cx="1354979" cy="10750169"/>
          </a:xfrm>
          <a:prstGeom prst="downArrow">
            <a:avLst>
              <a:gd name="adj1" fmla="val 100000"/>
              <a:gd name="adj2" fmla="val 22582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146" name="Picture 2" descr="Ресурс - Психологос">
            <a:extLst>
              <a:ext uri="{FF2B5EF4-FFF2-40B4-BE49-F238E27FC236}">
                <a16:creationId xmlns:a16="http://schemas.microsoft.com/office/drawing/2014/main" id="{1746C1C6-3C42-4149-BF26-E8BBA6736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463" y="3000375"/>
            <a:ext cx="5930900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Материальные ресурсы: понятие, классификация и анализ">
            <a:extLst>
              <a:ext uri="{FF2B5EF4-FFF2-40B4-BE49-F238E27FC236}">
                <a16:creationId xmlns:a16="http://schemas.microsoft.com/office/drawing/2014/main" id="{5904B9E1-0F3E-0140-A9FB-A847D63D2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3000375"/>
            <a:ext cx="4065588" cy="2743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3A80A2-A9D2-A14B-B520-7830B94E4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2" y="1204109"/>
            <a:ext cx="10023398" cy="857894"/>
          </a:xfrm>
        </p:spPr>
        <p:txBody>
          <a:bodyPr>
            <a:normAutofit/>
          </a:bodyPr>
          <a:lstStyle/>
          <a:p>
            <a:r>
              <a:rPr lang="ru-RU" sz="2800">
                <a:solidFill>
                  <a:srgbClr val="FFFFFF"/>
                </a:solidFill>
              </a:rPr>
              <a:t>Как распределять ресурсы в постиндустриальном обществе?</a:t>
            </a:r>
            <a:endParaRPr lang="en-RU" sz="2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35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5011615" cy="6858000"/>
          </a:xfrm>
          <a:solidFill>
            <a:schemeClr val="accent1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Личное мнение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Бог из машины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290006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F695F69-7001-421E-98A8-E74156934A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Социум - Психологос">
            <a:extLst>
              <a:ext uri="{FF2B5EF4-FFF2-40B4-BE49-F238E27FC236}">
                <a16:creationId xmlns:a16="http://schemas.microsoft.com/office/drawing/2014/main" id="{FC7499A4-893A-1B43-9514-EFD64D6C5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7" r="14778"/>
          <a:stretch/>
        </p:blipFill>
        <p:spPr bwMode="auto"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AE0BB4-8BFF-7F4F-986E-D8ED6FBC3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3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Какие есть различия между социальным и экономизированным разделением ресурсов?</a:t>
            </a:r>
          </a:p>
        </p:txBody>
      </p:sp>
      <p:pic>
        <p:nvPicPr>
          <p:cNvPr id="7172" name="Picture 4" descr="Экономика. Определение экономики как науки. Мировая, национальная,  трансформационная, открытая, переходная и другие виды экономики">
            <a:extLst>
              <a:ext uri="{FF2B5EF4-FFF2-40B4-BE49-F238E27FC236}">
                <a16:creationId xmlns:a16="http://schemas.microsoft.com/office/drawing/2014/main" id="{50B1D5D5-C094-A343-80B3-C30F2E7D11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96" r="21108" b="-1"/>
          <a:stretch/>
        </p:blipFill>
        <p:spPr bwMode="auto"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87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мнению Даниэля Белла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В свободном обществе оптимальное распределение ресурсов и товаров существует в том случае, если рынок отражает истинную экономическую ценность блага. Но когда частные и общественные издержки расходятся, в распределении товаров наступает перекос. Если у владельца фабрики нет побудительных мотивов подсчитывать, во что обходится другим загрязнение, исходящее от его производства, поскольку никто не предъявляет ему такого счета, то объемы производства (или пробег автомобиля в случае с индивидуальным владельцем) могут поддерживаться на уровне более высоком, чем оптимальный для общества.</a:t>
            </a:r>
            <a:endParaRPr lang="ru-RU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86380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E2169-A6F2-4420-A2A6-758AA1923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pic>
        <p:nvPicPr>
          <p:cNvPr id="2050" name="Picture 2" descr="Вывод - Психологос">
            <a:extLst>
              <a:ext uri="{FF2B5EF4-FFF2-40B4-BE49-F238E27FC236}">
                <a16:creationId xmlns:a16="http://schemas.microsoft.com/office/drawing/2014/main" id="{443EC5EA-D82F-46FF-88CA-52DEB1264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8351" y="1336431"/>
            <a:ext cx="6907074" cy="552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303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Типы общества: традиционное, индустриальное и постиндустриальное общество">
            <a:extLst>
              <a:ext uri="{FF2B5EF4-FFF2-40B4-BE49-F238E27FC236}">
                <a16:creationId xmlns:a16="http://schemas.microsoft.com/office/drawing/2014/main" id="{7A5C7F2A-8AFC-464D-8329-D047857F8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6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E415EE-D8FF-784C-9F9B-C864EE11B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Что такое п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остиндустриальное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общество</a:t>
            </a:r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6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По мнению Даниэля Белла</a:t>
            </a:r>
            <a:endParaRPr lang="en-RU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r>
              <a:rPr lang="ru-RU" sz="2400" dirty="0"/>
              <a:t>Общество, в экономике которого в результате научно-технической революции и существенного роста доходов населения приоритет перешёл от преимущественного производства товаров к производству услуг.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130586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F278593-BCF2-4865-ABD6-3A861F2AC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45" y="334108"/>
            <a:ext cx="5600700" cy="63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D55CB0F-92CB-42E4-BD2D-5E8F6EE16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5456" y="334108"/>
            <a:ext cx="5594350" cy="632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177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Расслоение общества на слои и классы | PhD в России">
            <a:extLst>
              <a:ext uri="{FF2B5EF4-FFF2-40B4-BE49-F238E27FC236}">
                <a16:creationId xmlns:a16="http://schemas.microsoft.com/office/drawing/2014/main" id="{21B97118-7B45-5247-A660-AF535A5800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327" r="-1" b="1936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2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AA988-B762-FB45-9237-58B893F8E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</a:rPr>
              <a:t>К каким ценностям стремятся классы в постиндустриальном обществе?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57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По мнению Даниэля Белла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Теперь богатство, власть и</a:t>
            </a:r>
            <a:r>
              <a:rPr lang="ru-RU" sz="1600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статус не являются мерилами класса, а становятся ценностями, к которым</a:t>
            </a:r>
            <a:r>
              <a:rPr lang="ru-RU" sz="1600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стремятся и которые обретают классы. Классы создаются в обществе по</a:t>
            </a:r>
            <a:r>
              <a:rPr lang="ru-RU" sz="1600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основным осям стратификации, а ими в западном обществе являются</a:t>
            </a:r>
            <a:r>
              <a:rPr lang="ru-RU" sz="1600" dirty="0"/>
              <a:t> </a:t>
            </a: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собственность и знание.</a:t>
            </a:r>
            <a:endParaRPr lang="ru-RU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67475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Список стран с названиями на их официальных языках — Википедия">
            <a:extLst>
              <a:ext uri="{FF2B5EF4-FFF2-40B4-BE49-F238E27FC236}">
                <a16:creationId xmlns:a16="http://schemas.microsoft.com/office/drawing/2014/main" id="{ACD8A371-61A9-8743-AF14-2CE6FBFB15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28" r="4126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9C445-33D2-7D42-840F-91AA5BDA5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Назовите примеры постиндустриальных стран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949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0916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84331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0BFF53-1134-E54C-B68D-B191698F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640080"/>
            <a:ext cx="3282696" cy="5257800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из сети Интернет</a:t>
            </a:r>
            <a:endParaRPr lang="en-RU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8619-1154-E64A-BC05-AA8B1D9F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640081"/>
            <a:ext cx="6024654" cy="5257800"/>
          </a:xfrm>
        </p:spPr>
        <p:txBody>
          <a:bodyPr anchor="ctr">
            <a:normAutofit/>
          </a:bodyPr>
          <a:lstStyle/>
          <a:p>
            <a:pPr rtl="0">
              <a:spcBef>
                <a:spcPts val="0"/>
              </a:spcBef>
              <a:spcAft>
                <a:spcPts val="800"/>
              </a:spcAft>
            </a:pPr>
            <a:r>
              <a:rPr lang="ru-RU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Обычно постиндустриальными странами называют государстве, где на долю сферы услуг приходится более половины Валового внутреннего продукта. Этому критерию соответствуют развитые страны Запада: США и Канада, Германия и другие члены Евросоюза, Великобритания, Австралия, Южная Корея, Япония.</a:t>
            </a:r>
            <a:endParaRPr lang="ru-RU" sz="16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60792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4CA45E-C94C-436D-8C06-9344097DC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872" y="254976"/>
            <a:ext cx="9344256" cy="62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9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376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Белл Д.</vt:lpstr>
      <vt:lpstr>Что такое постиндустриальное общество?</vt:lpstr>
      <vt:lpstr>По мнению Даниэля Белла</vt:lpstr>
      <vt:lpstr>PowerPoint Presentation</vt:lpstr>
      <vt:lpstr>К каким ценностям стремятся классы в постиндустриальном обществе?</vt:lpstr>
      <vt:lpstr>По мнению Даниэля Белла</vt:lpstr>
      <vt:lpstr>Назовите примеры постиндустриальных стран</vt:lpstr>
      <vt:lpstr>Данные из сети Интернет</vt:lpstr>
      <vt:lpstr>PowerPoint Presentation</vt:lpstr>
      <vt:lpstr>Чьей привилегией являются знания?</vt:lpstr>
      <vt:lpstr>Платон  «Республика» </vt:lpstr>
      <vt:lpstr>Какими могут быть интеллектуальные неравенства в обществе?</vt:lpstr>
      <vt:lpstr>По мнению Даниэля Белла</vt:lpstr>
      <vt:lpstr>Как распределять ресурсы в постиндустриальном обществе?</vt:lpstr>
      <vt:lpstr>Личное мнение</vt:lpstr>
      <vt:lpstr>Какие есть различия между социальным и экономизированным разделением ресурсов?</vt:lpstr>
      <vt:lpstr>По мнению Даниэля Белла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Белл Д.</dc:title>
  <dc:creator>Marat Zimnurov</dc:creator>
  <cp:lastModifiedBy>Марат Зимнуров</cp:lastModifiedBy>
  <cp:revision>4</cp:revision>
  <dcterms:created xsi:type="dcterms:W3CDTF">2021-10-25T15:47:06Z</dcterms:created>
  <dcterms:modified xsi:type="dcterms:W3CDTF">2021-10-25T16:07:48Z</dcterms:modified>
</cp:coreProperties>
</file>