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27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1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2301829" y="256982"/>
            <a:ext cx="4989356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Milankovitch Cycles – Axial Precession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42B8455-B6DD-0147-93CF-13025A4C62B0}"/>
              </a:ext>
            </a:extLst>
          </p:cNvPr>
          <p:cNvSpPr/>
          <p:nvPr/>
        </p:nvSpPr>
        <p:spPr>
          <a:xfrm>
            <a:off x="4082902" y="6517759"/>
            <a:ext cx="50610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modified from Fig. 22.32 (c) in </a:t>
            </a: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Marshak, 2019</a:t>
            </a:r>
            <a:r>
              <a:rPr lang="en-US" sz="10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Earth: Portrait of a Planet, </a:t>
            </a: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6th edition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2DF0F5-4CD7-E54F-926E-435509467560}"/>
              </a:ext>
            </a:extLst>
          </p:cNvPr>
          <p:cNvSpPr txBox="1"/>
          <p:nvPr/>
        </p:nvSpPr>
        <p:spPr>
          <a:xfrm>
            <a:off x="1744159" y="2968174"/>
            <a:ext cx="1818169" cy="3692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orbital plane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C6259A-32C3-114C-863E-210BC56C53DE}"/>
              </a:ext>
            </a:extLst>
          </p:cNvPr>
          <p:cNvSpPr txBox="1"/>
          <p:nvPr/>
        </p:nvSpPr>
        <p:spPr>
          <a:xfrm>
            <a:off x="6355533" y="2465426"/>
            <a:ext cx="910923" cy="3692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Earth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4BB0D1-0BFA-664F-B13C-960FF4D61905}"/>
              </a:ext>
            </a:extLst>
          </p:cNvPr>
          <p:cNvSpPr txBox="1"/>
          <p:nvPr/>
        </p:nvSpPr>
        <p:spPr>
          <a:xfrm>
            <a:off x="3436991" y="2084550"/>
            <a:ext cx="1818169" cy="3692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rotational axis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2EEF30-0827-AC43-B10F-F1CF5CC05A1A}"/>
              </a:ext>
            </a:extLst>
          </p:cNvPr>
          <p:cNvSpPr txBox="1"/>
          <p:nvPr/>
        </p:nvSpPr>
        <p:spPr>
          <a:xfrm>
            <a:off x="615005" y="2554315"/>
            <a:ext cx="726560" cy="3692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Sun</a:t>
            </a:r>
          </a:p>
        </p:txBody>
      </p:sp>
      <p:sp>
        <p:nvSpPr>
          <p:cNvPr id="23" name="Sun 22">
            <a:extLst>
              <a:ext uri="{FF2B5EF4-FFF2-40B4-BE49-F238E27FC236}">
                <a16:creationId xmlns:a16="http://schemas.microsoft.com/office/drawing/2014/main" id="{EF7C20AB-94BB-3B40-A19D-294D6E484C09}"/>
              </a:ext>
            </a:extLst>
          </p:cNvPr>
          <p:cNvSpPr/>
          <p:nvPr/>
        </p:nvSpPr>
        <p:spPr>
          <a:xfrm>
            <a:off x="647182" y="3007723"/>
            <a:ext cx="721283" cy="721283"/>
          </a:xfrm>
          <a:prstGeom prst="su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FCE816-720E-AC41-A283-31DAD0903CBF}"/>
              </a:ext>
            </a:extLst>
          </p:cNvPr>
          <p:cNvCxnSpPr/>
          <p:nvPr/>
        </p:nvCxnSpPr>
        <p:spPr>
          <a:xfrm>
            <a:off x="999460" y="3370521"/>
            <a:ext cx="7421526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98A54D-7D91-A24A-9B8D-E6AAA122EE91}"/>
              </a:ext>
            </a:extLst>
          </p:cNvPr>
          <p:cNvCxnSpPr>
            <a:cxnSpLocks/>
          </p:cNvCxnSpPr>
          <p:nvPr/>
        </p:nvCxnSpPr>
        <p:spPr>
          <a:xfrm>
            <a:off x="5847907" y="1658679"/>
            <a:ext cx="0" cy="3604437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8678016-3E89-2146-9218-D6F563DB7594}"/>
              </a:ext>
            </a:extLst>
          </p:cNvPr>
          <p:cNvSpPr/>
          <p:nvPr/>
        </p:nvSpPr>
        <p:spPr>
          <a:xfrm>
            <a:off x="5050464" y="2562447"/>
            <a:ext cx="1605516" cy="16055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F494B4-9067-E345-A730-D101E52F3637}"/>
              </a:ext>
            </a:extLst>
          </p:cNvPr>
          <p:cNvCxnSpPr>
            <a:cxnSpLocks/>
          </p:cNvCxnSpPr>
          <p:nvPr/>
        </p:nvCxnSpPr>
        <p:spPr>
          <a:xfrm>
            <a:off x="5147738" y="1936705"/>
            <a:ext cx="1397917" cy="289784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C880B7-75B4-2C4E-AB9E-D4ECF7D72028}"/>
              </a:ext>
            </a:extLst>
          </p:cNvPr>
          <p:cNvCxnSpPr>
            <a:cxnSpLocks/>
          </p:cNvCxnSpPr>
          <p:nvPr/>
        </p:nvCxnSpPr>
        <p:spPr>
          <a:xfrm flipH="1">
            <a:off x="5124261" y="1962357"/>
            <a:ext cx="1412100" cy="288124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42F5AEE2-154A-0140-871F-DE1A622ECD0A}"/>
              </a:ext>
            </a:extLst>
          </p:cNvPr>
          <p:cNvSpPr/>
          <p:nvPr/>
        </p:nvSpPr>
        <p:spPr>
          <a:xfrm rot="3671525" flipH="1">
            <a:off x="5276512" y="2022953"/>
            <a:ext cx="204673" cy="633545"/>
          </a:xfrm>
          <a:prstGeom prst="arc">
            <a:avLst>
              <a:gd name="adj1" fmla="val 15058465"/>
              <a:gd name="adj2" fmla="val 13963065"/>
            </a:avLst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D355A3-2A4E-9149-B9EE-0B1E1948021D}"/>
              </a:ext>
            </a:extLst>
          </p:cNvPr>
          <p:cNvSpPr/>
          <p:nvPr/>
        </p:nvSpPr>
        <p:spPr>
          <a:xfrm>
            <a:off x="5015621" y="2525913"/>
            <a:ext cx="1674891" cy="1674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2CA1D4C9-310A-1E4E-A173-26690BB9E86C}"/>
              </a:ext>
            </a:extLst>
          </p:cNvPr>
          <p:cNvSpPr/>
          <p:nvPr/>
        </p:nvSpPr>
        <p:spPr>
          <a:xfrm rot="5400000" flipV="1">
            <a:off x="5700124" y="1214797"/>
            <a:ext cx="301249" cy="1407921"/>
          </a:xfrm>
          <a:prstGeom prst="arc">
            <a:avLst>
              <a:gd name="adj1" fmla="val 15058465"/>
              <a:gd name="adj2" fmla="val 13963065"/>
            </a:avLst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AAC8C2B-77CF-1847-8539-A47AD4069006}"/>
              </a:ext>
            </a:extLst>
          </p:cNvPr>
          <p:cNvSpPr/>
          <p:nvPr/>
        </p:nvSpPr>
        <p:spPr>
          <a:xfrm rot="5400000" flipH="1">
            <a:off x="5698615" y="4128504"/>
            <a:ext cx="301249" cy="1407921"/>
          </a:xfrm>
          <a:prstGeom prst="arc">
            <a:avLst>
              <a:gd name="adj1" fmla="val 15058465"/>
              <a:gd name="adj2" fmla="val 13963065"/>
            </a:avLst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22B349-D35E-8843-9B09-2C40EB1137CB}"/>
              </a:ext>
            </a:extLst>
          </p:cNvPr>
          <p:cNvSpPr txBox="1"/>
          <p:nvPr/>
        </p:nvSpPr>
        <p:spPr>
          <a:xfrm>
            <a:off x="4964781" y="1251702"/>
            <a:ext cx="1818169" cy="3692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precession</a:t>
            </a:r>
          </a:p>
        </p:txBody>
      </p:sp>
    </p:spTree>
    <p:extLst>
      <p:ext uri="{BB962C8B-B14F-4D97-AF65-F5344CB8AC3E}">
        <p14:creationId xmlns:p14="http://schemas.microsoft.com/office/powerpoint/2010/main" val="288842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B28B05-95CF-0C40-9163-1CD9AAAF51D0}"/>
              </a:ext>
            </a:extLst>
          </p:cNvPr>
          <p:cNvSpPr txBox="1"/>
          <p:nvPr/>
        </p:nvSpPr>
        <p:spPr>
          <a:xfrm>
            <a:off x="1581197" y="2941013"/>
            <a:ext cx="325335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⠕⠗⠃⠊⠞⠁⠇⠀⠏⠇⠁⠝⠑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CADB82-F585-5C4A-9128-456C049974B2}"/>
              </a:ext>
            </a:extLst>
          </p:cNvPr>
          <p:cNvSpPr txBox="1"/>
          <p:nvPr/>
        </p:nvSpPr>
        <p:spPr>
          <a:xfrm>
            <a:off x="6201624" y="2465426"/>
            <a:ext cx="14576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⠠⠑⠜⠹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3FDA6A-426F-E045-AD47-EB7B623F1ABA}"/>
              </a:ext>
            </a:extLst>
          </p:cNvPr>
          <p:cNvSpPr txBox="1"/>
          <p:nvPr/>
        </p:nvSpPr>
        <p:spPr>
          <a:xfrm>
            <a:off x="3151741" y="1922747"/>
            <a:ext cx="254560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⠗⠕ta;⠝⠁⠇⠀</a:t>
            </a:r>
          </a:p>
          <a:p>
            <a:r>
              <a:rPr lang="en-US" sz="2400" dirty="0">
                <a:latin typeface="Swell Braille" pitchFamily="49"/>
              </a:rPr>
              <a:t>⠁⠭⠊⠎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B454FB-B81D-5F40-B6E9-A6F3F0FC5845}"/>
              </a:ext>
            </a:extLst>
          </p:cNvPr>
          <p:cNvSpPr txBox="1"/>
          <p:nvPr/>
        </p:nvSpPr>
        <p:spPr>
          <a:xfrm>
            <a:off x="289078" y="2545262"/>
            <a:ext cx="146729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⠠⠎⠥⠝</a:t>
            </a:r>
          </a:p>
        </p:txBody>
      </p:sp>
      <p:sp>
        <p:nvSpPr>
          <p:cNvPr id="25" name="Sun 24">
            <a:extLst>
              <a:ext uri="{FF2B5EF4-FFF2-40B4-BE49-F238E27FC236}">
                <a16:creationId xmlns:a16="http://schemas.microsoft.com/office/drawing/2014/main" id="{4498037D-CA7B-B741-AC6F-9219D1250FB9}"/>
              </a:ext>
            </a:extLst>
          </p:cNvPr>
          <p:cNvSpPr/>
          <p:nvPr/>
        </p:nvSpPr>
        <p:spPr>
          <a:xfrm>
            <a:off x="647182" y="3007723"/>
            <a:ext cx="721283" cy="721283"/>
          </a:xfrm>
          <a:prstGeom prst="su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4C4CF6-6DF4-894F-91FD-22E96D1E27F2}"/>
              </a:ext>
            </a:extLst>
          </p:cNvPr>
          <p:cNvCxnSpPr/>
          <p:nvPr/>
        </p:nvCxnSpPr>
        <p:spPr>
          <a:xfrm>
            <a:off x="999460" y="3370521"/>
            <a:ext cx="7421526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9C27CE-A52B-054D-89D1-CF3569172C3E}"/>
              </a:ext>
            </a:extLst>
          </p:cNvPr>
          <p:cNvCxnSpPr>
            <a:cxnSpLocks/>
          </p:cNvCxnSpPr>
          <p:nvPr/>
        </p:nvCxnSpPr>
        <p:spPr>
          <a:xfrm>
            <a:off x="5847907" y="1658679"/>
            <a:ext cx="0" cy="3604437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6E28004-2463-3B43-B975-F88136AEEF33}"/>
              </a:ext>
            </a:extLst>
          </p:cNvPr>
          <p:cNvSpPr/>
          <p:nvPr/>
        </p:nvSpPr>
        <p:spPr>
          <a:xfrm>
            <a:off x="5050464" y="2562447"/>
            <a:ext cx="1605516" cy="16055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512090-68ED-C042-8AF3-D9A53A51D744}"/>
              </a:ext>
            </a:extLst>
          </p:cNvPr>
          <p:cNvCxnSpPr>
            <a:cxnSpLocks/>
          </p:cNvCxnSpPr>
          <p:nvPr/>
        </p:nvCxnSpPr>
        <p:spPr>
          <a:xfrm>
            <a:off x="5147738" y="1936705"/>
            <a:ext cx="1397917" cy="289784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3E7353-ADC8-7943-872B-504E02A847EB}"/>
              </a:ext>
            </a:extLst>
          </p:cNvPr>
          <p:cNvCxnSpPr>
            <a:cxnSpLocks/>
          </p:cNvCxnSpPr>
          <p:nvPr/>
        </p:nvCxnSpPr>
        <p:spPr>
          <a:xfrm flipH="1">
            <a:off x="5124261" y="1962357"/>
            <a:ext cx="1412100" cy="288124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0E698DE0-2FD3-E54B-9E7D-1421C3918D7E}"/>
              </a:ext>
            </a:extLst>
          </p:cNvPr>
          <p:cNvSpPr/>
          <p:nvPr/>
        </p:nvSpPr>
        <p:spPr>
          <a:xfrm rot="3671525" flipH="1">
            <a:off x="5276512" y="2022953"/>
            <a:ext cx="204673" cy="633545"/>
          </a:xfrm>
          <a:prstGeom prst="arc">
            <a:avLst>
              <a:gd name="adj1" fmla="val 15058465"/>
              <a:gd name="adj2" fmla="val 13963065"/>
            </a:avLst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6FE023-6EB6-D448-9A65-09449D6406D1}"/>
              </a:ext>
            </a:extLst>
          </p:cNvPr>
          <p:cNvSpPr/>
          <p:nvPr/>
        </p:nvSpPr>
        <p:spPr>
          <a:xfrm>
            <a:off x="5015621" y="2525913"/>
            <a:ext cx="1674891" cy="1674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1A43F49-53AF-A04E-B628-D663F7BA9DBD}"/>
              </a:ext>
            </a:extLst>
          </p:cNvPr>
          <p:cNvSpPr/>
          <p:nvPr/>
        </p:nvSpPr>
        <p:spPr>
          <a:xfrm rot="5400000" flipV="1">
            <a:off x="5700124" y="1214797"/>
            <a:ext cx="301249" cy="1407921"/>
          </a:xfrm>
          <a:prstGeom prst="arc">
            <a:avLst>
              <a:gd name="adj1" fmla="val 15058465"/>
              <a:gd name="adj2" fmla="val 13963065"/>
            </a:avLst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8F0263B1-BF08-EF49-AE78-E633235BEF5A}"/>
              </a:ext>
            </a:extLst>
          </p:cNvPr>
          <p:cNvSpPr/>
          <p:nvPr/>
        </p:nvSpPr>
        <p:spPr>
          <a:xfrm rot="5400000" flipH="1">
            <a:off x="5698615" y="4128504"/>
            <a:ext cx="301249" cy="1407921"/>
          </a:xfrm>
          <a:prstGeom prst="arc">
            <a:avLst>
              <a:gd name="adj1" fmla="val 15058465"/>
              <a:gd name="adj2" fmla="val 13963065"/>
            </a:avLst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8A7521-6797-6547-AF3F-87A253F55986}"/>
              </a:ext>
            </a:extLst>
          </p:cNvPr>
          <p:cNvSpPr txBox="1"/>
          <p:nvPr/>
        </p:nvSpPr>
        <p:spPr>
          <a:xfrm>
            <a:off x="4638856" y="1242648"/>
            <a:ext cx="23142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⠏⠗⠑⠉⠑⠎⠨⠝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FCD13A-B3A7-C540-A74D-0D809908068D}"/>
              </a:ext>
            </a:extLst>
          </p:cNvPr>
          <p:cNvSpPr/>
          <p:nvPr/>
        </p:nvSpPr>
        <p:spPr>
          <a:xfrm>
            <a:off x="2091350" y="136426"/>
            <a:ext cx="52510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⠠⠍⠊⠇⠁⠝⠅⠕⠧⠊⠞⠡⠀⠠⠉⠽⠉⠇⠑⠎⠀⠤⠀⠠⠁⠭⠊⠁⠇⠀⠠⠏⠗⠑⠉⠑⠎⠨⠝</a:t>
            </a:r>
          </a:p>
        </p:txBody>
      </p:sp>
    </p:spTree>
    <p:extLst>
      <p:ext uri="{BB962C8B-B14F-4D97-AF65-F5344CB8AC3E}">
        <p14:creationId xmlns:p14="http://schemas.microsoft.com/office/powerpoint/2010/main" val="153202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5" name="Sun 24">
            <a:extLst>
              <a:ext uri="{FF2B5EF4-FFF2-40B4-BE49-F238E27FC236}">
                <a16:creationId xmlns:a16="http://schemas.microsoft.com/office/drawing/2014/main" id="{4498037D-CA7B-B741-AC6F-9219D1250FB9}"/>
              </a:ext>
            </a:extLst>
          </p:cNvPr>
          <p:cNvSpPr/>
          <p:nvPr/>
        </p:nvSpPr>
        <p:spPr>
          <a:xfrm>
            <a:off x="647182" y="3007723"/>
            <a:ext cx="721283" cy="721283"/>
          </a:xfrm>
          <a:prstGeom prst="su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4C4CF6-6DF4-894F-91FD-22E96D1E27F2}"/>
              </a:ext>
            </a:extLst>
          </p:cNvPr>
          <p:cNvCxnSpPr/>
          <p:nvPr/>
        </p:nvCxnSpPr>
        <p:spPr>
          <a:xfrm>
            <a:off x="999460" y="3370521"/>
            <a:ext cx="7421526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9C27CE-A52B-054D-89D1-CF3569172C3E}"/>
              </a:ext>
            </a:extLst>
          </p:cNvPr>
          <p:cNvCxnSpPr>
            <a:cxnSpLocks/>
          </p:cNvCxnSpPr>
          <p:nvPr/>
        </p:nvCxnSpPr>
        <p:spPr>
          <a:xfrm>
            <a:off x="5847907" y="1658679"/>
            <a:ext cx="0" cy="3604437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6E28004-2463-3B43-B975-F88136AEEF33}"/>
              </a:ext>
            </a:extLst>
          </p:cNvPr>
          <p:cNvSpPr/>
          <p:nvPr/>
        </p:nvSpPr>
        <p:spPr>
          <a:xfrm>
            <a:off x="5050464" y="2562447"/>
            <a:ext cx="1605516" cy="16055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512090-68ED-C042-8AF3-D9A53A51D744}"/>
              </a:ext>
            </a:extLst>
          </p:cNvPr>
          <p:cNvCxnSpPr>
            <a:cxnSpLocks/>
          </p:cNvCxnSpPr>
          <p:nvPr/>
        </p:nvCxnSpPr>
        <p:spPr>
          <a:xfrm>
            <a:off x="5147738" y="1936705"/>
            <a:ext cx="1397917" cy="289784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3E7353-ADC8-7943-872B-504E02A847EB}"/>
              </a:ext>
            </a:extLst>
          </p:cNvPr>
          <p:cNvCxnSpPr>
            <a:cxnSpLocks/>
          </p:cNvCxnSpPr>
          <p:nvPr/>
        </p:nvCxnSpPr>
        <p:spPr>
          <a:xfrm flipH="1">
            <a:off x="5124261" y="1962357"/>
            <a:ext cx="1412100" cy="288124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0E698DE0-2FD3-E54B-9E7D-1421C3918D7E}"/>
              </a:ext>
            </a:extLst>
          </p:cNvPr>
          <p:cNvSpPr/>
          <p:nvPr/>
        </p:nvSpPr>
        <p:spPr>
          <a:xfrm rot="3671525" flipH="1">
            <a:off x="5276512" y="2022953"/>
            <a:ext cx="204673" cy="633545"/>
          </a:xfrm>
          <a:prstGeom prst="arc">
            <a:avLst>
              <a:gd name="adj1" fmla="val 15058465"/>
              <a:gd name="adj2" fmla="val 13963065"/>
            </a:avLst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6FE023-6EB6-D448-9A65-09449D6406D1}"/>
              </a:ext>
            </a:extLst>
          </p:cNvPr>
          <p:cNvSpPr/>
          <p:nvPr/>
        </p:nvSpPr>
        <p:spPr>
          <a:xfrm>
            <a:off x="5015621" y="2525913"/>
            <a:ext cx="1674891" cy="1674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1A43F49-53AF-A04E-B628-D663F7BA9DBD}"/>
              </a:ext>
            </a:extLst>
          </p:cNvPr>
          <p:cNvSpPr/>
          <p:nvPr/>
        </p:nvSpPr>
        <p:spPr>
          <a:xfrm rot="5400000" flipV="1">
            <a:off x="5700124" y="1214797"/>
            <a:ext cx="301249" cy="1407921"/>
          </a:xfrm>
          <a:prstGeom prst="arc">
            <a:avLst>
              <a:gd name="adj1" fmla="val 15058465"/>
              <a:gd name="adj2" fmla="val 13963065"/>
            </a:avLst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8F0263B1-BF08-EF49-AE78-E633235BEF5A}"/>
              </a:ext>
            </a:extLst>
          </p:cNvPr>
          <p:cNvSpPr/>
          <p:nvPr/>
        </p:nvSpPr>
        <p:spPr>
          <a:xfrm rot="5400000" flipH="1">
            <a:off x="5698615" y="4128504"/>
            <a:ext cx="301249" cy="1407921"/>
          </a:xfrm>
          <a:prstGeom prst="arc">
            <a:avLst>
              <a:gd name="adj1" fmla="val 15058465"/>
              <a:gd name="adj2" fmla="val 13963065"/>
            </a:avLst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6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7275</TotalTime>
  <Words>47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115</cp:revision>
  <cp:lastPrinted>2020-01-30T21:17:46Z</cp:lastPrinted>
  <dcterms:created xsi:type="dcterms:W3CDTF">2019-12-06T02:24:42Z</dcterms:created>
  <dcterms:modified xsi:type="dcterms:W3CDTF">2021-07-12T13:30:16Z</dcterms:modified>
</cp:coreProperties>
</file>