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3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775B2DF-8870-B245-80AE-1860A41D9408}"/>
              </a:ext>
            </a:extLst>
          </p:cNvPr>
          <p:cNvCxnSpPr>
            <a:cxnSpLocks/>
          </p:cNvCxnSpPr>
          <p:nvPr/>
        </p:nvCxnSpPr>
        <p:spPr>
          <a:xfrm>
            <a:off x="5879805" y="1180214"/>
            <a:ext cx="95693" cy="4944184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2B8455-B6DD-0147-93CF-13025A4C62B0}"/>
              </a:ext>
            </a:extLst>
          </p:cNvPr>
          <p:cNvSpPr/>
          <p:nvPr/>
        </p:nvSpPr>
        <p:spPr>
          <a:xfrm>
            <a:off x="4146698" y="6517759"/>
            <a:ext cx="49973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modified from Fig. 22.32 (b) in 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Marshak, 2019</a:t>
            </a:r>
            <a:r>
              <a:rPr lang="en-US" sz="10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Earth: Portrait of a Planet, 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6th edition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2604976" y="339607"/>
            <a:ext cx="4476307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Milankovitch Cycles – Axial Tilt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B9109-428B-684C-BDEC-1D7ADA169E45}"/>
              </a:ext>
            </a:extLst>
          </p:cNvPr>
          <p:cNvSpPr txBox="1"/>
          <p:nvPr/>
        </p:nvSpPr>
        <p:spPr>
          <a:xfrm>
            <a:off x="744278" y="3040924"/>
            <a:ext cx="59503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70FED9-4529-DC48-A8B9-402585881774}"/>
              </a:ext>
            </a:extLst>
          </p:cNvPr>
          <p:cNvSpPr txBox="1"/>
          <p:nvPr/>
        </p:nvSpPr>
        <p:spPr>
          <a:xfrm>
            <a:off x="6542568" y="2906245"/>
            <a:ext cx="736099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72C589-07C9-CC40-84F0-0C5EF73E5ABE}"/>
              </a:ext>
            </a:extLst>
          </p:cNvPr>
          <p:cNvSpPr txBox="1"/>
          <p:nvPr/>
        </p:nvSpPr>
        <p:spPr>
          <a:xfrm>
            <a:off x="2332075" y="3437872"/>
            <a:ext cx="144142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orbital plane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A158B-A02F-EF4D-8391-C2110D5EF9BD}"/>
              </a:ext>
            </a:extLst>
          </p:cNvPr>
          <p:cNvSpPr txBox="1"/>
          <p:nvPr/>
        </p:nvSpPr>
        <p:spPr>
          <a:xfrm>
            <a:off x="5730949" y="765556"/>
            <a:ext cx="31290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EA8A78-41C8-3B46-AD6F-43F0E05DEA9C}"/>
              </a:ext>
            </a:extLst>
          </p:cNvPr>
          <p:cNvSpPr txBox="1"/>
          <p:nvPr/>
        </p:nvSpPr>
        <p:spPr>
          <a:xfrm>
            <a:off x="4915786" y="1321993"/>
            <a:ext cx="633507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3C56AF-922C-9146-82E7-C1E1A15206F7}"/>
              </a:ext>
            </a:extLst>
          </p:cNvPr>
          <p:cNvSpPr txBox="1"/>
          <p:nvPr/>
        </p:nvSpPr>
        <p:spPr>
          <a:xfrm>
            <a:off x="4345172" y="1655146"/>
            <a:ext cx="633507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24.5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2826D3-5EDB-5149-9E42-BAC17DC76F1B}"/>
              </a:ext>
            </a:extLst>
          </p:cNvPr>
          <p:cNvSpPr txBox="1"/>
          <p:nvPr/>
        </p:nvSpPr>
        <p:spPr>
          <a:xfrm>
            <a:off x="3531351" y="2490855"/>
            <a:ext cx="178811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rotational axis</a:t>
            </a:r>
          </a:p>
        </p:txBody>
      </p:sp>
      <p:sp>
        <p:nvSpPr>
          <p:cNvPr id="38" name="Sun 37">
            <a:extLst>
              <a:ext uri="{FF2B5EF4-FFF2-40B4-BE49-F238E27FC236}">
                <a16:creationId xmlns:a16="http://schemas.microsoft.com/office/drawing/2014/main" id="{8BA9C991-0FC7-1741-AB5D-732470C6AE4E}"/>
              </a:ext>
            </a:extLst>
          </p:cNvPr>
          <p:cNvSpPr/>
          <p:nvPr/>
        </p:nvSpPr>
        <p:spPr>
          <a:xfrm>
            <a:off x="647182" y="3518107"/>
            <a:ext cx="721283" cy="721283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F1AC43-FC23-994A-BF9D-4995F896BB9C}"/>
              </a:ext>
            </a:extLst>
          </p:cNvPr>
          <p:cNvCxnSpPr/>
          <p:nvPr/>
        </p:nvCxnSpPr>
        <p:spPr>
          <a:xfrm>
            <a:off x="999460" y="3880905"/>
            <a:ext cx="7421526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4F4899-9119-0949-81B5-CC73A696C9E3}"/>
              </a:ext>
            </a:extLst>
          </p:cNvPr>
          <p:cNvCxnSpPr>
            <a:cxnSpLocks/>
          </p:cNvCxnSpPr>
          <p:nvPr/>
        </p:nvCxnSpPr>
        <p:spPr>
          <a:xfrm>
            <a:off x="5018571" y="2002994"/>
            <a:ext cx="1788113" cy="370671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266C16D-15DE-B649-84D1-18C8BCE897B0}"/>
              </a:ext>
            </a:extLst>
          </p:cNvPr>
          <p:cNvCxnSpPr>
            <a:cxnSpLocks/>
          </p:cNvCxnSpPr>
          <p:nvPr/>
        </p:nvCxnSpPr>
        <p:spPr>
          <a:xfrm>
            <a:off x="5400572" y="1903228"/>
            <a:ext cx="1060887" cy="39234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>
            <a:extLst>
              <a:ext uri="{FF2B5EF4-FFF2-40B4-BE49-F238E27FC236}">
                <a16:creationId xmlns:a16="http://schemas.microsoft.com/office/drawing/2014/main" id="{AD4C9C6D-5720-4942-B6AD-8C738E6E1858}"/>
              </a:ext>
            </a:extLst>
          </p:cNvPr>
          <p:cNvSpPr/>
          <p:nvPr/>
        </p:nvSpPr>
        <p:spPr>
          <a:xfrm rot="18231508">
            <a:off x="5050466" y="2030843"/>
            <a:ext cx="563525" cy="563525"/>
          </a:xfrm>
          <a:prstGeom prst="arc">
            <a:avLst>
              <a:gd name="adj1" fmla="val 16200000"/>
              <a:gd name="adj2" fmla="val 20753780"/>
            </a:avLst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3C7D955-0B2C-6F48-8E4F-EE804D23C439}"/>
              </a:ext>
            </a:extLst>
          </p:cNvPr>
          <p:cNvSpPr/>
          <p:nvPr/>
        </p:nvSpPr>
        <p:spPr>
          <a:xfrm>
            <a:off x="5079419" y="3036297"/>
            <a:ext cx="1674891" cy="1674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3BA0FF33-CA06-ED4E-B16A-B315A3399488}"/>
              </a:ext>
            </a:extLst>
          </p:cNvPr>
          <p:cNvSpPr/>
          <p:nvPr/>
        </p:nvSpPr>
        <p:spPr>
          <a:xfrm rot="5619648">
            <a:off x="4029757" y="1194107"/>
            <a:ext cx="2704531" cy="3194195"/>
          </a:xfrm>
          <a:prstGeom prst="arc">
            <a:avLst>
              <a:gd name="adj1" fmla="val 18349163"/>
              <a:gd name="adj2" fmla="val 108635"/>
            </a:avLst>
          </a:prstGeom>
          <a:ln w="63500">
            <a:solidFill>
              <a:schemeClr val="bg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C6BF321-8B24-1745-A6F1-4745923FF7D4}"/>
              </a:ext>
            </a:extLst>
          </p:cNvPr>
          <p:cNvCxnSpPr>
            <a:cxnSpLocks/>
          </p:cNvCxnSpPr>
          <p:nvPr/>
        </p:nvCxnSpPr>
        <p:spPr>
          <a:xfrm>
            <a:off x="5018571" y="2002994"/>
            <a:ext cx="1788113" cy="370671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E71704-6A4A-C042-A5C3-D792A9296843}"/>
              </a:ext>
            </a:extLst>
          </p:cNvPr>
          <p:cNvCxnSpPr>
            <a:cxnSpLocks/>
          </p:cNvCxnSpPr>
          <p:nvPr/>
        </p:nvCxnSpPr>
        <p:spPr>
          <a:xfrm>
            <a:off x="5400572" y="1903228"/>
            <a:ext cx="1060887" cy="39234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>
            <a:extLst>
              <a:ext uri="{FF2B5EF4-FFF2-40B4-BE49-F238E27FC236}">
                <a16:creationId xmlns:a16="http://schemas.microsoft.com/office/drawing/2014/main" id="{3D08385B-5065-7643-8221-909B21F61823}"/>
              </a:ext>
            </a:extLst>
          </p:cNvPr>
          <p:cNvSpPr/>
          <p:nvPr/>
        </p:nvSpPr>
        <p:spPr>
          <a:xfrm rot="18231508">
            <a:off x="5050466" y="2030843"/>
            <a:ext cx="563525" cy="563525"/>
          </a:xfrm>
          <a:prstGeom prst="arc">
            <a:avLst>
              <a:gd name="adj1" fmla="val 16200000"/>
              <a:gd name="adj2" fmla="val 20753780"/>
            </a:avLst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EFEE8A-E90E-9743-9AB2-B5FCACE383EC}"/>
              </a:ext>
            </a:extLst>
          </p:cNvPr>
          <p:cNvSpPr/>
          <p:nvPr/>
        </p:nvSpPr>
        <p:spPr>
          <a:xfrm>
            <a:off x="2105246" y="128846"/>
            <a:ext cx="552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38504D-68DD-5D4D-94AE-BDFED55A6D61}"/>
              </a:ext>
            </a:extLst>
          </p:cNvPr>
          <p:cNvSpPr/>
          <p:nvPr/>
        </p:nvSpPr>
        <p:spPr>
          <a:xfrm>
            <a:off x="329609" y="182010"/>
            <a:ext cx="8463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⠠⠍⠊⠇⠁⠝⠅⠕⠧⠊⠞⠡⠀⠠⠉⠽⠉⠇⠑⠎⠀⠤⠀⠠⠁⠭⠊⠁⠇⠀⠠⠞⠊⠇⠞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A7EB04-5FA9-9643-813D-28D24A646DB4}"/>
              </a:ext>
            </a:extLst>
          </p:cNvPr>
          <p:cNvSpPr/>
          <p:nvPr/>
        </p:nvSpPr>
        <p:spPr>
          <a:xfrm>
            <a:off x="5529285" y="713849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⠼⠚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424667-2832-5344-A552-785F380B42B8}"/>
              </a:ext>
            </a:extLst>
          </p:cNvPr>
          <p:cNvSpPr/>
          <p:nvPr/>
        </p:nvSpPr>
        <p:spPr>
          <a:xfrm>
            <a:off x="4450894" y="1224213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⠼⠃⠁⠲⠑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F4FFF-9D80-7B47-BEC3-680313CCED8F}"/>
              </a:ext>
            </a:extLst>
          </p:cNvPr>
          <p:cNvSpPr/>
          <p:nvPr/>
        </p:nvSpPr>
        <p:spPr>
          <a:xfrm>
            <a:off x="3802309" y="1628248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⠼⠃⠙⠲⠑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843405-5BAC-F041-9155-3299603D4647}"/>
              </a:ext>
            </a:extLst>
          </p:cNvPr>
          <p:cNvSpPr txBox="1"/>
          <p:nvPr/>
        </p:nvSpPr>
        <p:spPr>
          <a:xfrm>
            <a:off x="435935" y="3019668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⠠⠎⠥⠝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17CF42-8D2A-BF45-9670-51A8C95ADC82}"/>
              </a:ext>
            </a:extLst>
          </p:cNvPr>
          <p:cNvSpPr txBox="1"/>
          <p:nvPr/>
        </p:nvSpPr>
        <p:spPr>
          <a:xfrm>
            <a:off x="6414977" y="2906254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⠠⠑⠜⠹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1E91A-3B7F-E448-869B-6E74F252EEAB}"/>
              </a:ext>
            </a:extLst>
          </p:cNvPr>
          <p:cNvSpPr txBox="1"/>
          <p:nvPr/>
        </p:nvSpPr>
        <p:spPr>
          <a:xfrm>
            <a:off x="1715386" y="3384718"/>
            <a:ext cx="317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⠕⠗⠃⠊⠞⠁⠇⠀⠏⠇⠁⠝⠑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27458D-A458-3A41-B6B3-4A14363EDBC4}"/>
              </a:ext>
            </a:extLst>
          </p:cNvPr>
          <p:cNvSpPr txBox="1"/>
          <p:nvPr/>
        </p:nvSpPr>
        <p:spPr>
          <a:xfrm>
            <a:off x="2289043" y="2410067"/>
            <a:ext cx="4051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well Braille" pitchFamily="49"/>
              </a:rPr>
              <a:t>⠗⠕⠞⠁;⠝⠁⠇⠀⠁⠭⠊⠎</a:t>
            </a:r>
          </a:p>
        </p:txBody>
      </p:sp>
      <p:sp>
        <p:nvSpPr>
          <p:cNvPr id="38" name="Sun 37">
            <a:extLst>
              <a:ext uri="{FF2B5EF4-FFF2-40B4-BE49-F238E27FC236}">
                <a16:creationId xmlns:a16="http://schemas.microsoft.com/office/drawing/2014/main" id="{5AA43809-6323-7C41-84AA-083002BD8608}"/>
              </a:ext>
            </a:extLst>
          </p:cNvPr>
          <p:cNvSpPr/>
          <p:nvPr/>
        </p:nvSpPr>
        <p:spPr>
          <a:xfrm>
            <a:off x="647182" y="3518107"/>
            <a:ext cx="721283" cy="721283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2322BB-6AE5-8349-896A-01572D737779}"/>
              </a:ext>
            </a:extLst>
          </p:cNvPr>
          <p:cNvCxnSpPr/>
          <p:nvPr/>
        </p:nvCxnSpPr>
        <p:spPr>
          <a:xfrm>
            <a:off x="999460" y="3880905"/>
            <a:ext cx="7421526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16C9B8-3C4D-8448-8D91-B70AA302756A}"/>
              </a:ext>
            </a:extLst>
          </p:cNvPr>
          <p:cNvSpPr/>
          <p:nvPr/>
        </p:nvSpPr>
        <p:spPr>
          <a:xfrm>
            <a:off x="5079419" y="3036297"/>
            <a:ext cx="1674891" cy="1674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911051-ADB4-604A-B8DB-BCF3A540AB0A}"/>
              </a:ext>
            </a:extLst>
          </p:cNvPr>
          <p:cNvCxnSpPr>
            <a:cxnSpLocks/>
          </p:cNvCxnSpPr>
          <p:nvPr/>
        </p:nvCxnSpPr>
        <p:spPr>
          <a:xfrm>
            <a:off x="5879805" y="1180214"/>
            <a:ext cx="95693" cy="4944184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DB5D9D46-C8BA-6A45-9C78-76BED7C9AF26}"/>
              </a:ext>
            </a:extLst>
          </p:cNvPr>
          <p:cNvSpPr/>
          <p:nvPr/>
        </p:nvSpPr>
        <p:spPr>
          <a:xfrm rot="5619648">
            <a:off x="4029757" y="1194107"/>
            <a:ext cx="2704531" cy="3194195"/>
          </a:xfrm>
          <a:prstGeom prst="arc">
            <a:avLst>
              <a:gd name="adj1" fmla="val 18349163"/>
              <a:gd name="adj2" fmla="val 108635"/>
            </a:avLst>
          </a:prstGeom>
          <a:ln w="63500">
            <a:solidFill>
              <a:schemeClr val="bg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C6BF321-8B24-1745-A6F1-4745923FF7D4}"/>
              </a:ext>
            </a:extLst>
          </p:cNvPr>
          <p:cNvCxnSpPr>
            <a:cxnSpLocks/>
          </p:cNvCxnSpPr>
          <p:nvPr/>
        </p:nvCxnSpPr>
        <p:spPr>
          <a:xfrm>
            <a:off x="5018571" y="2002994"/>
            <a:ext cx="1788113" cy="370671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E71704-6A4A-C042-A5C3-D792A9296843}"/>
              </a:ext>
            </a:extLst>
          </p:cNvPr>
          <p:cNvCxnSpPr>
            <a:cxnSpLocks/>
          </p:cNvCxnSpPr>
          <p:nvPr/>
        </p:nvCxnSpPr>
        <p:spPr>
          <a:xfrm>
            <a:off x="5400572" y="1903228"/>
            <a:ext cx="1060887" cy="39234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>
            <a:extLst>
              <a:ext uri="{FF2B5EF4-FFF2-40B4-BE49-F238E27FC236}">
                <a16:creationId xmlns:a16="http://schemas.microsoft.com/office/drawing/2014/main" id="{3D08385B-5065-7643-8221-909B21F61823}"/>
              </a:ext>
            </a:extLst>
          </p:cNvPr>
          <p:cNvSpPr/>
          <p:nvPr/>
        </p:nvSpPr>
        <p:spPr>
          <a:xfrm rot="18231508">
            <a:off x="5050466" y="2030843"/>
            <a:ext cx="563525" cy="563525"/>
          </a:xfrm>
          <a:prstGeom prst="arc">
            <a:avLst>
              <a:gd name="adj1" fmla="val 16200000"/>
              <a:gd name="adj2" fmla="val 20753780"/>
            </a:avLst>
          </a:prstGeom>
          <a:ln w="222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EFEE8A-E90E-9743-9AB2-B5FCACE383EC}"/>
              </a:ext>
            </a:extLst>
          </p:cNvPr>
          <p:cNvSpPr/>
          <p:nvPr/>
        </p:nvSpPr>
        <p:spPr>
          <a:xfrm>
            <a:off x="2105246" y="128846"/>
            <a:ext cx="552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⠀</a:t>
            </a:r>
          </a:p>
        </p:txBody>
      </p:sp>
      <p:sp>
        <p:nvSpPr>
          <p:cNvPr id="38" name="Sun 37">
            <a:extLst>
              <a:ext uri="{FF2B5EF4-FFF2-40B4-BE49-F238E27FC236}">
                <a16:creationId xmlns:a16="http://schemas.microsoft.com/office/drawing/2014/main" id="{5AA43809-6323-7C41-84AA-083002BD8608}"/>
              </a:ext>
            </a:extLst>
          </p:cNvPr>
          <p:cNvSpPr/>
          <p:nvPr/>
        </p:nvSpPr>
        <p:spPr>
          <a:xfrm>
            <a:off x="647182" y="3518107"/>
            <a:ext cx="721283" cy="721283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2322BB-6AE5-8349-896A-01572D737779}"/>
              </a:ext>
            </a:extLst>
          </p:cNvPr>
          <p:cNvCxnSpPr/>
          <p:nvPr/>
        </p:nvCxnSpPr>
        <p:spPr>
          <a:xfrm>
            <a:off x="999460" y="3880905"/>
            <a:ext cx="7421526" cy="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16C9B8-3C4D-8448-8D91-B70AA302756A}"/>
              </a:ext>
            </a:extLst>
          </p:cNvPr>
          <p:cNvSpPr/>
          <p:nvPr/>
        </p:nvSpPr>
        <p:spPr>
          <a:xfrm>
            <a:off x="5079419" y="3036297"/>
            <a:ext cx="1674891" cy="1674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911051-ADB4-604A-B8DB-BCF3A540AB0A}"/>
              </a:ext>
            </a:extLst>
          </p:cNvPr>
          <p:cNvCxnSpPr>
            <a:cxnSpLocks/>
          </p:cNvCxnSpPr>
          <p:nvPr/>
        </p:nvCxnSpPr>
        <p:spPr>
          <a:xfrm>
            <a:off x="5879805" y="1180214"/>
            <a:ext cx="95693" cy="4944184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DB5D9D46-C8BA-6A45-9C78-76BED7C9AF26}"/>
              </a:ext>
            </a:extLst>
          </p:cNvPr>
          <p:cNvSpPr/>
          <p:nvPr/>
        </p:nvSpPr>
        <p:spPr>
          <a:xfrm rot="5619648">
            <a:off x="4029757" y="1194107"/>
            <a:ext cx="2704531" cy="3194195"/>
          </a:xfrm>
          <a:prstGeom prst="arc">
            <a:avLst>
              <a:gd name="adj1" fmla="val 18349163"/>
              <a:gd name="adj2" fmla="val 108635"/>
            </a:avLst>
          </a:prstGeom>
          <a:ln w="63500">
            <a:solidFill>
              <a:schemeClr val="bg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latin typeface="Swell Braille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75495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9012</TotalTime>
  <Words>51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129</cp:revision>
  <cp:lastPrinted>2020-06-22T15:20:27Z</cp:lastPrinted>
  <dcterms:created xsi:type="dcterms:W3CDTF">2019-12-06T02:24:42Z</dcterms:created>
  <dcterms:modified xsi:type="dcterms:W3CDTF">2021-07-13T18:54:33Z</dcterms:modified>
</cp:coreProperties>
</file>