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22"/>
  </p:notesMasterIdLst>
  <p:handoutMasterIdLst>
    <p:handoutMasterId r:id="rId23"/>
  </p:handoutMasterIdLst>
  <p:sldIdLst>
    <p:sldId id="257" r:id="rId6"/>
    <p:sldId id="258" r:id="rId7"/>
    <p:sldId id="261" r:id="rId8"/>
    <p:sldId id="262" r:id="rId9"/>
    <p:sldId id="259" r:id="rId10"/>
    <p:sldId id="265" r:id="rId11"/>
    <p:sldId id="267" r:id="rId12"/>
    <p:sldId id="268" r:id="rId13"/>
    <p:sldId id="3838" r:id="rId14"/>
    <p:sldId id="263" r:id="rId15"/>
    <p:sldId id="3839" r:id="rId16"/>
    <p:sldId id="3840" r:id="rId17"/>
    <p:sldId id="3841" r:id="rId18"/>
    <p:sldId id="3842" r:id="rId19"/>
    <p:sldId id="264"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BA99"/>
    <a:srgbClr val="3FBB9F"/>
    <a:srgbClr val="3EBC9E"/>
    <a:srgbClr val="3FBC9E"/>
    <a:srgbClr val="6C63FF"/>
    <a:srgbClr val="4EC1C6"/>
    <a:srgbClr val="86395B"/>
    <a:srgbClr val="7BEBD8"/>
    <a:srgbClr val="8335E5"/>
    <a:srgbClr val="6B8D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varScale="1">
        <p:scale>
          <a:sx n="71" d="100"/>
          <a:sy n="71" d="100"/>
        </p:scale>
        <p:origin x="312" y="78"/>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2/5/2023</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3379542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12</a:t>
            </a:fld>
            <a:endParaRPr lang="en-US" dirty="0"/>
          </a:p>
        </p:txBody>
      </p:sp>
    </p:spTree>
    <p:extLst>
      <p:ext uri="{BB962C8B-B14F-4D97-AF65-F5344CB8AC3E}">
        <p14:creationId xmlns:p14="http://schemas.microsoft.com/office/powerpoint/2010/main" val="4233115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13</a:t>
            </a:fld>
            <a:endParaRPr lang="en-US" dirty="0"/>
          </a:p>
        </p:txBody>
      </p:sp>
    </p:spTree>
    <p:extLst>
      <p:ext uri="{BB962C8B-B14F-4D97-AF65-F5344CB8AC3E}">
        <p14:creationId xmlns:p14="http://schemas.microsoft.com/office/powerpoint/2010/main" val="1102086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14</a:t>
            </a:fld>
            <a:endParaRPr lang="en-US" dirty="0"/>
          </a:p>
        </p:txBody>
      </p:sp>
    </p:spTree>
    <p:extLst>
      <p:ext uri="{BB962C8B-B14F-4D97-AF65-F5344CB8AC3E}">
        <p14:creationId xmlns:p14="http://schemas.microsoft.com/office/powerpoint/2010/main" val="3675130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15</a:t>
            </a:fld>
            <a:endParaRPr lang="en-US" dirty="0"/>
          </a:p>
        </p:txBody>
      </p:sp>
    </p:spTree>
    <p:extLst>
      <p:ext uri="{BB962C8B-B14F-4D97-AF65-F5344CB8AC3E}">
        <p14:creationId xmlns:p14="http://schemas.microsoft.com/office/powerpoint/2010/main" val="3026093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16</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2209875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740918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576790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30907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2/5/2023</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2/5/2023</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2/5/2023</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05579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130811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0071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23502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7676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2441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1468668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395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2/5/2023</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796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0627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94006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0591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8160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45938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09600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092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2/5/2023</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2/5/2023</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2/5/2023</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2/5/2023</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2/5/2023</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2/5/2023</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2/5/2023</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2/5/2023</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067429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51FD81-CC07-94C2-94AD-17F42FBC0082}"/>
              </a:ext>
            </a:extLst>
          </p:cNvPr>
          <p:cNvPicPr>
            <a:picLocks noChangeAspect="1"/>
          </p:cNvPicPr>
          <p:nvPr/>
        </p:nvPicPr>
        <p:blipFill>
          <a:blip r:embed="rId3"/>
          <a:stretch>
            <a:fillRect/>
          </a:stretch>
        </p:blipFill>
        <p:spPr>
          <a:xfrm>
            <a:off x="890473" y="166712"/>
            <a:ext cx="4670395" cy="3429000"/>
          </a:xfrm>
          <a:prstGeom prst="rect">
            <a:avLst/>
          </a:prstGeom>
        </p:spPr>
      </p:pic>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91459" y="3411723"/>
            <a:ext cx="5963443" cy="2215991"/>
          </a:xfrm>
          <a:prstGeom prst="rect">
            <a:avLst/>
          </a:prstGeom>
          <a:noFill/>
        </p:spPr>
        <p:txBody>
          <a:bodyPr wrap="square" lIns="0" tIns="0" rIns="0" bIns="0" rtlCol="0">
            <a:spAutoFit/>
          </a:bodyPr>
          <a:lstStyle/>
          <a:p>
            <a:r>
              <a:rPr lang="en-US" sz="3600" b="1" dirty="0">
                <a:solidFill>
                  <a:srgbClr val="002060"/>
                </a:solidFill>
                <a:latin typeface="Segoe UI" panose="020B0502040204020203" pitchFamily="34" charset="0"/>
                <a:cs typeface="Segoe UI" panose="020B0502040204020203" pitchFamily="34" charset="0"/>
              </a:rPr>
              <a:t>A WEB-BASED E-VOTING APPLICATION FOR THE COMPUTER SCIENCE DEPARTMENT</a:t>
            </a:r>
          </a:p>
        </p:txBody>
      </p:sp>
      <p:sp>
        <p:nvSpPr>
          <p:cNvPr id="55" name="Rectangle 54">
            <a:extLst>
              <a:ext uri="{FF2B5EF4-FFF2-40B4-BE49-F238E27FC236}">
                <a16:creationId xmlns:a16="http://schemas.microsoft.com/office/drawing/2014/main" id="{6BBBCB2E-F413-4381-8378-02FDC20EA4F6}"/>
              </a:ext>
            </a:extLst>
          </p:cNvPr>
          <p:cNvSpPr/>
          <p:nvPr/>
        </p:nvSpPr>
        <p:spPr>
          <a:xfrm>
            <a:off x="791459" y="5862727"/>
            <a:ext cx="5694502" cy="553998"/>
          </a:xfrm>
          <a:prstGeom prst="rect">
            <a:avLst/>
          </a:prstGeom>
        </p:spPr>
        <p:txBody>
          <a:bodyPr wrap="square" lIns="0" tIns="0" rIns="0" bIns="0">
            <a:spAutoFit/>
          </a:bodyPr>
          <a:lstStyle/>
          <a:p>
            <a:r>
              <a:rPr lang="en-GB" b="1" dirty="0">
                <a:latin typeface="Calibri" panose="020F0502020204030204" pitchFamily="34" charset="0"/>
                <a:ea typeface="Calibri" panose="020F0502020204030204" pitchFamily="34" charset="0"/>
                <a:cs typeface="Arial" panose="020B0604020202020204" pitchFamily="34" charset="0"/>
              </a:rPr>
              <a:t>PREPARED BY: </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ALIU IDRIS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b="1" dirty="0"/>
              <a:t>CST20HND0744</a:t>
            </a:r>
            <a:endParaRPr lang="en-NG" dirty="0"/>
          </a:p>
          <a:p>
            <a:pPr>
              <a:spcAft>
                <a:spcPts val="1460"/>
              </a:spcAft>
            </a:pPr>
            <a:r>
              <a:rPr lang="en-GB" b="1" dirty="0">
                <a:latin typeface="Calibri" panose="020F0502020204030204" pitchFamily="34" charset="0"/>
                <a:ea typeface="Calibri" panose="020F0502020204030204" pitchFamily="34" charset="0"/>
                <a:cs typeface="Arial" panose="020B0604020202020204" pitchFamily="34" charset="0"/>
              </a:rPr>
              <a:t>SUPERVISED BY: </a:t>
            </a:r>
            <a:r>
              <a:rPr lang="en-US" b="1" dirty="0">
                <a:latin typeface="Calibri" panose="020F0502020204030204" pitchFamily="34" charset="0"/>
                <a:ea typeface="Calibri" panose="020F0502020204030204" pitchFamily="34" charset="0"/>
                <a:cs typeface="Arial" panose="020B0604020202020204" pitchFamily="34" charset="0"/>
              </a:rPr>
              <a:t>DR</a:t>
            </a:r>
            <a:r>
              <a:rPr lang="en-US" b="1" dirty="0"/>
              <a:t>. </a:t>
            </a:r>
            <a:r>
              <a:rPr lang="en-US" sz="1800" b="1" dirty="0">
                <a:solidFill>
                  <a:srgbClr val="000000"/>
                </a:solidFill>
                <a:effectLst/>
                <a:ea typeface="Calibri" panose="020F0502020204030204" pitchFamily="34" charset="0"/>
              </a:rPr>
              <a:t>OBASAN ADEBOLA OLUKAYODE</a:t>
            </a:r>
            <a:endParaRPr lang="en-NG" dirty="0">
              <a:latin typeface="Calibri" panose="020F0502020204030204" pitchFamily="34" charset="0"/>
              <a:ea typeface="Calibri" panose="020F050202020403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5407282" y="-321779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1443137" y="457291"/>
            <a:ext cx="9305726" cy="1159742"/>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SYSTEM MODELING (USE CASE DIAGRAM)</a:t>
            </a:r>
          </a:p>
        </p:txBody>
      </p:sp>
      <p:grpSp>
        <p:nvGrpSpPr>
          <p:cNvPr id="47" name="Group 46" descr="This image is of an abstract shape. ">
            <a:extLst>
              <a:ext uri="{FF2B5EF4-FFF2-40B4-BE49-F238E27FC236}">
                <a16:creationId xmlns:a16="http://schemas.microsoft.com/office/drawing/2014/main" id="{EC689589-F41B-4BA9-8AA0-F73D186D9BDA}"/>
              </a:ext>
            </a:extLst>
          </p:cNvPr>
          <p:cNvGrpSpPr/>
          <p:nvPr/>
        </p:nvGrpSpPr>
        <p:grpSpPr>
          <a:xfrm rot="15309759">
            <a:off x="9026813" y="4622835"/>
            <a:ext cx="4736736" cy="6407275"/>
            <a:chOff x="4855953" y="-2833465"/>
            <a:chExt cx="8948964" cy="12105059"/>
          </a:xfrm>
        </p:grpSpPr>
        <p:sp>
          <p:nvSpPr>
            <p:cNvPr id="58" name="Freeform 10">
              <a:extLst>
                <a:ext uri="{FF2B5EF4-FFF2-40B4-BE49-F238E27FC236}">
                  <a16:creationId xmlns:a16="http://schemas.microsoft.com/office/drawing/2014/main" id="{CA9C9A68-3710-4F8C-A470-66DF74777281}"/>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11">
              <a:extLst>
                <a:ext uri="{FF2B5EF4-FFF2-40B4-BE49-F238E27FC236}">
                  <a16:creationId xmlns:a16="http://schemas.microsoft.com/office/drawing/2014/main" id="{3DA14B51-62CC-46D7-83FD-633B71F1C02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12">
              <a:extLst>
                <a:ext uri="{FF2B5EF4-FFF2-40B4-BE49-F238E27FC236}">
                  <a16:creationId xmlns:a16="http://schemas.microsoft.com/office/drawing/2014/main" id="{DDB1EE2D-E4B6-45F7-9677-3FDB84B79106}"/>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2" name="Picture 1">
            <a:extLst>
              <a:ext uri="{FF2B5EF4-FFF2-40B4-BE49-F238E27FC236}">
                <a16:creationId xmlns:a16="http://schemas.microsoft.com/office/drawing/2014/main" id="{488351A6-BD7C-CA17-AAD5-7DBF7CACF5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4427" y="1261053"/>
            <a:ext cx="5451475" cy="5008245"/>
          </a:xfrm>
          <a:prstGeom prst="rect">
            <a:avLst/>
          </a:prstGeom>
          <a:noFill/>
          <a:ln>
            <a:noFill/>
          </a:ln>
        </p:spPr>
      </p:pic>
    </p:spTree>
    <p:extLst>
      <p:ext uri="{BB962C8B-B14F-4D97-AF65-F5344CB8AC3E}">
        <p14:creationId xmlns:p14="http://schemas.microsoft.com/office/powerpoint/2010/main" val="2163769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9305726" cy="1159742"/>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SYSTEM MODELING (CLASS DIAGRAM)</a:t>
            </a:r>
          </a:p>
        </p:txBody>
      </p:sp>
      <p:grpSp>
        <p:nvGrpSpPr>
          <p:cNvPr id="9" name="Group 8" descr="This image is of an abstract shape. ">
            <a:extLst>
              <a:ext uri="{FF2B5EF4-FFF2-40B4-BE49-F238E27FC236}">
                <a16:creationId xmlns:a16="http://schemas.microsoft.com/office/drawing/2014/main" id="{8D6B1D10-874C-4B9A-92EB-AA1E942AAFDD}"/>
              </a:ext>
            </a:extLst>
          </p:cNvPr>
          <p:cNvGrpSpPr/>
          <p:nvPr/>
        </p:nvGrpSpPr>
        <p:grpSpPr>
          <a:xfrm rot="15309759">
            <a:off x="10150764" y="3917984"/>
            <a:ext cx="4736736" cy="6407275"/>
            <a:chOff x="4855953" y="-2833465"/>
            <a:chExt cx="8948964" cy="12105059"/>
          </a:xfrm>
        </p:grpSpPr>
        <p:sp>
          <p:nvSpPr>
            <p:cNvPr id="10" name="Freeform 10">
              <a:extLst>
                <a:ext uri="{FF2B5EF4-FFF2-40B4-BE49-F238E27FC236}">
                  <a16:creationId xmlns:a16="http://schemas.microsoft.com/office/drawing/2014/main" id="{A48D314D-598E-4FE1-BFBB-BBF46157189D}"/>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1">
              <a:extLst>
                <a:ext uri="{FF2B5EF4-FFF2-40B4-BE49-F238E27FC236}">
                  <a16:creationId xmlns:a16="http://schemas.microsoft.com/office/drawing/2014/main" id="{A68BF751-E055-4A65-9057-40524462369B}"/>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0E820A11-FE2E-4F7F-B10C-A58257270798}"/>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2" name="Picture 1">
            <a:extLst>
              <a:ext uri="{FF2B5EF4-FFF2-40B4-BE49-F238E27FC236}">
                <a16:creationId xmlns:a16="http://schemas.microsoft.com/office/drawing/2014/main" id="{120E1F98-87B5-69DC-9508-0DFFDE6AA0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2373" y="1221421"/>
            <a:ext cx="6978695" cy="5184067"/>
          </a:xfrm>
          <a:prstGeom prst="rect">
            <a:avLst/>
          </a:prstGeom>
          <a:noFill/>
          <a:ln>
            <a:noFill/>
          </a:ln>
        </p:spPr>
      </p:pic>
    </p:spTree>
    <p:extLst>
      <p:ext uri="{BB962C8B-B14F-4D97-AF65-F5344CB8AC3E}">
        <p14:creationId xmlns:p14="http://schemas.microsoft.com/office/powerpoint/2010/main" val="313631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9305726" cy="1159742"/>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SYSTEM MODELING (ACTIVITY DIAGRAM)</a:t>
            </a:r>
          </a:p>
        </p:txBody>
      </p:sp>
      <p:sp>
        <p:nvSpPr>
          <p:cNvPr id="18" name="TextBox 17">
            <a:extLst>
              <a:ext uri="{FF2B5EF4-FFF2-40B4-BE49-F238E27FC236}">
                <a16:creationId xmlns:a16="http://schemas.microsoft.com/office/drawing/2014/main" id="{39929E06-4AB9-4598-A963-82CCC18A3FF2}"/>
              </a:ext>
            </a:extLst>
          </p:cNvPr>
          <p:cNvSpPr txBox="1"/>
          <p:nvPr/>
        </p:nvSpPr>
        <p:spPr>
          <a:xfrm>
            <a:off x="2699165" y="6123710"/>
            <a:ext cx="2051845"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User Login Activity</a:t>
            </a:r>
          </a:p>
        </p:txBody>
      </p:sp>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3485684" y="6559609"/>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77566F3-9F19-4941-B520-19952FB65A68}"/>
              </a:ext>
            </a:extLst>
          </p:cNvPr>
          <p:cNvSpPr txBox="1"/>
          <p:nvPr/>
        </p:nvSpPr>
        <p:spPr>
          <a:xfrm>
            <a:off x="6519668" y="6123710"/>
            <a:ext cx="1613647"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Voting Activity</a:t>
            </a:r>
          </a:p>
        </p:txBody>
      </p:sp>
      <p:cxnSp>
        <p:nvCxnSpPr>
          <p:cNvPr id="12" name="Straight Connector 11">
            <a:extLst>
              <a:ext uri="{FF2B5EF4-FFF2-40B4-BE49-F238E27FC236}">
                <a16:creationId xmlns:a16="http://schemas.microsoft.com/office/drawing/2014/main" id="{B6B7B2DB-2619-4F02-9BCE-68653817A4AB}"/>
              </a:ext>
              <a:ext uri="{C183D7F6-B498-43B3-948B-1728B52AA6E4}">
                <adec:decorative xmlns:adec="http://schemas.microsoft.com/office/drawing/2017/decorative" val="1"/>
              </a:ext>
            </a:extLst>
          </p:cNvPr>
          <p:cNvCxnSpPr/>
          <p:nvPr/>
        </p:nvCxnSpPr>
        <p:spPr>
          <a:xfrm>
            <a:off x="7087087" y="6559609"/>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3" name="Group 12" descr="This image is of an abstract shape. ">
            <a:extLst>
              <a:ext uri="{FF2B5EF4-FFF2-40B4-BE49-F238E27FC236}">
                <a16:creationId xmlns:a16="http://schemas.microsoft.com/office/drawing/2014/main" id="{8C5AE603-1D1F-4F3D-A96C-47AD2B49B7B4}"/>
              </a:ext>
            </a:extLst>
          </p:cNvPr>
          <p:cNvGrpSpPr/>
          <p:nvPr/>
        </p:nvGrpSpPr>
        <p:grpSpPr>
          <a:xfrm rot="6621644">
            <a:off x="9821544" y="1094250"/>
            <a:ext cx="5935181" cy="8028387"/>
            <a:chOff x="4855954" y="-2833465"/>
            <a:chExt cx="8948963" cy="12105060"/>
          </a:xfrm>
        </p:grpSpPr>
        <p:sp>
          <p:nvSpPr>
            <p:cNvPr id="14" name="Freeform 10">
              <a:extLst>
                <a:ext uri="{FF2B5EF4-FFF2-40B4-BE49-F238E27FC236}">
                  <a16:creationId xmlns:a16="http://schemas.microsoft.com/office/drawing/2014/main" id="{91DA9373-9764-4728-A880-5D96BDE24E9F}"/>
                </a:ext>
              </a:extLst>
            </p:cNvPr>
            <p:cNvSpPr>
              <a:spLocks/>
            </p:cNvSpPr>
            <p:nvPr/>
          </p:nvSpPr>
          <p:spPr bwMode="auto">
            <a:xfrm rot="9420272">
              <a:off x="4855954" y="-2246935"/>
              <a:ext cx="8673603"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DBD5ED5A-FB26-4572-A88A-728DB0B2F046}"/>
                </a:ext>
              </a:extLst>
            </p:cNvPr>
            <p:cNvSpPr>
              <a:spLocks/>
            </p:cNvSpPr>
            <p:nvPr/>
          </p:nvSpPr>
          <p:spPr bwMode="auto">
            <a:xfrm rot="9420272">
              <a:off x="5048021" y="-2833465"/>
              <a:ext cx="8756896"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a16="http://schemas.microsoft.com/office/drawing/2014/main" id="{99EC6FD3-B584-4BB2-8E44-5083B7E9D708}"/>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2" name="Picture 1">
            <a:extLst>
              <a:ext uri="{FF2B5EF4-FFF2-40B4-BE49-F238E27FC236}">
                <a16:creationId xmlns:a16="http://schemas.microsoft.com/office/drawing/2014/main" id="{AA375C9F-9412-901D-69E4-F64E1F6904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9165" y="1018222"/>
            <a:ext cx="2633980" cy="4821555"/>
          </a:xfrm>
          <a:prstGeom prst="rect">
            <a:avLst/>
          </a:prstGeom>
          <a:noFill/>
          <a:ln>
            <a:noFill/>
          </a:ln>
        </p:spPr>
      </p:pic>
      <p:pic>
        <p:nvPicPr>
          <p:cNvPr id="3" name="Picture 2">
            <a:extLst>
              <a:ext uri="{FF2B5EF4-FFF2-40B4-BE49-F238E27FC236}">
                <a16:creationId xmlns:a16="http://schemas.microsoft.com/office/drawing/2014/main" id="{143370DE-7D3A-F03E-BB9F-7EE43ADB4FE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46924" y="1056101"/>
            <a:ext cx="2084694" cy="4881142"/>
          </a:xfrm>
          <a:prstGeom prst="rect">
            <a:avLst/>
          </a:prstGeom>
          <a:noFill/>
          <a:ln>
            <a:noFill/>
          </a:ln>
        </p:spPr>
      </p:pic>
    </p:spTree>
    <p:extLst>
      <p:ext uri="{BB962C8B-B14F-4D97-AF65-F5344CB8AC3E}">
        <p14:creationId xmlns:p14="http://schemas.microsoft.com/office/powerpoint/2010/main" val="1028572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9305726" cy="1159742"/>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PROPOSED INTERFACE DESIGN</a:t>
            </a:r>
          </a:p>
        </p:txBody>
      </p:sp>
      <p:sp>
        <p:nvSpPr>
          <p:cNvPr id="18" name="TextBox 17">
            <a:extLst>
              <a:ext uri="{FF2B5EF4-FFF2-40B4-BE49-F238E27FC236}">
                <a16:creationId xmlns:a16="http://schemas.microsoft.com/office/drawing/2014/main" id="{39929E06-4AB9-4598-A963-82CCC18A3FF2}"/>
              </a:ext>
            </a:extLst>
          </p:cNvPr>
          <p:cNvSpPr txBox="1"/>
          <p:nvPr/>
        </p:nvSpPr>
        <p:spPr>
          <a:xfrm>
            <a:off x="5724648" y="6262209"/>
            <a:ext cx="1244571"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Home Page</a:t>
            </a:r>
          </a:p>
        </p:txBody>
      </p:sp>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6107528" y="6698108"/>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9" name="Group 18" descr="This image is of an abstract shape. ">
            <a:extLst>
              <a:ext uri="{FF2B5EF4-FFF2-40B4-BE49-F238E27FC236}">
                <a16:creationId xmlns:a16="http://schemas.microsoft.com/office/drawing/2014/main" id="{0DDE400D-B4F5-4EAF-97CC-34C0AAA90790}"/>
              </a:ext>
            </a:extLst>
          </p:cNvPr>
          <p:cNvGrpSpPr/>
          <p:nvPr/>
        </p:nvGrpSpPr>
        <p:grpSpPr>
          <a:xfrm rot="15309759">
            <a:off x="9880788" y="4227050"/>
            <a:ext cx="4736736" cy="6407275"/>
            <a:chOff x="4855953" y="-2833465"/>
            <a:chExt cx="8948964" cy="12105059"/>
          </a:xfrm>
        </p:grpSpPr>
        <p:sp>
          <p:nvSpPr>
            <p:cNvPr id="21" name="Freeform 10">
              <a:extLst>
                <a:ext uri="{FF2B5EF4-FFF2-40B4-BE49-F238E27FC236}">
                  <a16:creationId xmlns:a16="http://schemas.microsoft.com/office/drawing/2014/main" id="{8AA64CB9-68D1-4857-85B4-713A84A52A11}"/>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08C6F40A-EDD2-49E1-9F08-447AACA652A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2">
              <a:extLst>
                <a:ext uri="{FF2B5EF4-FFF2-40B4-BE49-F238E27FC236}">
                  <a16:creationId xmlns:a16="http://schemas.microsoft.com/office/drawing/2014/main" id="{A2A3B54A-7B91-4BB3-8988-89DEE8ABB7F4}"/>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2" name="Picture 1">
            <a:extLst>
              <a:ext uri="{FF2B5EF4-FFF2-40B4-BE49-F238E27FC236}">
                <a16:creationId xmlns:a16="http://schemas.microsoft.com/office/drawing/2014/main" id="{36B5530F-3FB8-2BF8-3330-AB5ED9B644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2186" y="1170390"/>
            <a:ext cx="8757958" cy="4794420"/>
          </a:xfrm>
          <a:prstGeom prst="rect">
            <a:avLst/>
          </a:prstGeom>
          <a:noFill/>
          <a:ln>
            <a:noFill/>
          </a:ln>
        </p:spPr>
      </p:pic>
    </p:spTree>
    <p:extLst>
      <p:ext uri="{BB962C8B-B14F-4D97-AF65-F5344CB8AC3E}">
        <p14:creationId xmlns:p14="http://schemas.microsoft.com/office/powerpoint/2010/main" val="1161474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9305726" cy="1159742"/>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PROPOSED INTERFACE DESIGN</a:t>
            </a:r>
          </a:p>
        </p:txBody>
      </p:sp>
      <p:sp>
        <p:nvSpPr>
          <p:cNvPr id="18" name="TextBox 17">
            <a:extLst>
              <a:ext uri="{FF2B5EF4-FFF2-40B4-BE49-F238E27FC236}">
                <a16:creationId xmlns:a16="http://schemas.microsoft.com/office/drawing/2014/main" id="{39929E06-4AB9-4598-A963-82CCC18A3FF2}"/>
              </a:ext>
            </a:extLst>
          </p:cNvPr>
          <p:cNvSpPr txBox="1"/>
          <p:nvPr/>
        </p:nvSpPr>
        <p:spPr>
          <a:xfrm>
            <a:off x="3095937" y="6042291"/>
            <a:ext cx="1392112"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Login Screen</a:t>
            </a:r>
          </a:p>
        </p:txBody>
      </p:sp>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3552587" y="6478190"/>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9" name="Group 18" descr="This image is of an abstract shape. ">
            <a:extLst>
              <a:ext uri="{FF2B5EF4-FFF2-40B4-BE49-F238E27FC236}">
                <a16:creationId xmlns:a16="http://schemas.microsoft.com/office/drawing/2014/main" id="{0DDE400D-B4F5-4EAF-97CC-34C0AAA90790}"/>
              </a:ext>
            </a:extLst>
          </p:cNvPr>
          <p:cNvGrpSpPr/>
          <p:nvPr/>
        </p:nvGrpSpPr>
        <p:grpSpPr>
          <a:xfrm rot="15309759">
            <a:off x="9880788" y="4227050"/>
            <a:ext cx="4736736" cy="6407275"/>
            <a:chOff x="4855953" y="-2833465"/>
            <a:chExt cx="8948964" cy="12105059"/>
          </a:xfrm>
        </p:grpSpPr>
        <p:sp>
          <p:nvSpPr>
            <p:cNvPr id="21" name="Freeform 10">
              <a:extLst>
                <a:ext uri="{FF2B5EF4-FFF2-40B4-BE49-F238E27FC236}">
                  <a16:creationId xmlns:a16="http://schemas.microsoft.com/office/drawing/2014/main" id="{8AA64CB9-68D1-4857-85B4-713A84A52A11}"/>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08C6F40A-EDD2-49E1-9F08-447AACA652A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2">
              <a:extLst>
                <a:ext uri="{FF2B5EF4-FFF2-40B4-BE49-F238E27FC236}">
                  <a16:creationId xmlns:a16="http://schemas.microsoft.com/office/drawing/2014/main" id="{A2A3B54A-7B91-4BB3-8988-89DEE8ABB7F4}"/>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a:extLst>
              <a:ext uri="{FF2B5EF4-FFF2-40B4-BE49-F238E27FC236}">
                <a16:creationId xmlns:a16="http://schemas.microsoft.com/office/drawing/2014/main" id="{C0C611AC-2FDB-6604-3558-E330140DB8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21225" y="1250917"/>
            <a:ext cx="3720512" cy="4600751"/>
          </a:xfrm>
          <a:prstGeom prst="rect">
            <a:avLst/>
          </a:prstGeom>
          <a:noFill/>
          <a:ln>
            <a:noFill/>
          </a:ln>
        </p:spPr>
      </p:pic>
      <p:pic>
        <p:nvPicPr>
          <p:cNvPr id="4" name="Picture 3">
            <a:extLst>
              <a:ext uri="{FF2B5EF4-FFF2-40B4-BE49-F238E27FC236}">
                <a16:creationId xmlns:a16="http://schemas.microsoft.com/office/drawing/2014/main" id="{BD31C93B-3BE0-F436-4A3E-575694A085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84848" y="1250918"/>
            <a:ext cx="3720511" cy="4612620"/>
          </a:xfrm>
          <a:prstGeom prst="rect">
            <a:avLst/>
          </a:prstGeom>
          <a:noFill/>
          <a:ln>
            <a:noFill/>
          </a:ln>
        </p:spPr>
      </p:pic>
      <p:sp>
        <p:nvSpPr>
          <p:cNvPr id="8" name="TextBox 7">
            <a:extLst>
              <a:ext uri="{FF2B5EF4-FFF2-40B4-BE49-F238E27FC236}">
                <a16:creationId xmlns:a16="http://schemas.microsoft.com/office/drawing/2014/main" id="{AD9DCF5A-08B7-7E97-4447-911A82937A7C}"/>
              </a:ext>
            </a:extLst>
          </p:cNvPr>
          <p:cNvSpPr txBox="1"/>
          <p:nvPr/>
        </p:nvSpPr>
        <p:spPr>
          <a:xfrm>
            <a:off x="7000607" y="6042291"/>
            <a:ext cx="1811201"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Contestant Form</a:t>
            </a:r>
          </a:p>
        </p:txBody>
      </p:sp>
      <p:cxnSp>
        <p:nvCxnSpPr>
          <p:cNvPr id="9" name="Straight Connector 8">
            <a:extLst>
              <a:ext uri="{FF2B5EF4-FFF2-40B4-BE49-F238E27FC236}">
                <a16:creationId xmlns:a16="http://schemas.microsoft.com/office/drawing/2014/main" id="{975C274D-CDC0-7413-9FBE-C6D5BB5F04E9}"/>
              </a:ext>
              <a:ext uri="{C183D7F6-B498-43B3-948B-1728B52AA6E4}">
                <adec:decorative xmlns:adec="http://schemas.microsoft.com/office/drawing/2017/decorative" val="1"/>
              </a:ext>
            </a:extLst>
          </p:cNvPr>
          <p:cNvCxnSpPr/>
          <p:nvPr/>
        </p:nvCxnSpPr>
        <p:spPr>
          <a:xfrm>
            <a:off x="7666797" y="6478190"/>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651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Picture 87">
            <a:extLst>
              <a:ext uri="{FF2B5EF4-FFF2-40B4-BE49-F238E27FC236}">
                <a16:creationId xmlns:a16="http://schemas.microsoft.com/office/drawing/2014/main" id="{552A9443-2EE3-4D69-A505-DA13D2364083}"/>
              </a:ext>
            </a:extLst>
          </p:cNvPr>
          <p:cNvPicPr>
            <a:picLocks noChangeAspect="1"/>
          </p:cNvPicPr>
          <p:nvPr/>
        </p:nvPicPr>
        <p:blipFill>
          <a:blip r:embed="rId3"/>
          <a:stretch>
            <a:fillRect/>
          </a:stretch>
        </p:blipFill>
        <p:spPr>
          <a:xfrm>
            <a:off x="5065668" y="509542"/>
            <a:ext cx="7807511" cy="5207610"/>
          </a:xfrm>
          <a:prstGeom prst="rect">
            <a:avLst/>
          </a:prstGeom>
        </p:spPr>
      </p:pic>
      <p:sp>
        <p:nvSpPr>
          <p:cNvPr id="67" name="TextBox 66">
            <a:extLst>
              <a:ext uri="{FF2B5EF4-FFF2-40B4-BE49-F238E27FC236}">
                <a16:creationId xmlns:a16="http://schemas.microsoft.com/office/drawing/2014/main" id="{EFA5AF66-F428-4EBE-A3A8-9F827101F023}"/>
              </a:ext>
            </a:extLst>
          </p:cNvPr>
          <p:cNvSpPr txBox="1"/>
          <p:nvPr/>
        </p:nvSpPr>
        <p:spPr>
          <a:xfrm>
            <a:off x="726781" y="255025"/>
            <a:ext cx="3324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t>Summary</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26781" y="977393"/>
            <a:ext cx="5456767" cy="4739759"/>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2800" dirty="0">
                <a:effectLst/>
                <a:latin typeface="Times New Roman" panose="02020603050405020304" pitchFamily="18" charset="0"/>
                <a:ea typeface="Calibri" panose="020F0502020204030204" pitchFamily="34" charset="0"/>
              </a:rPr>
              <a:t>This project focuses on the design, implementation, and assessment of a web-based e-voting system that is safe, easy to use, accessible, and complies with web accessibility standards, as well as the procedures of voter registration, authentication, and auditing. The scope of this project will be limited to the computer science department at Kaduna Polytechnic</a:t>
            </a:r>
            <a:endParaRPr lang="en-US" sz="3600" i="0" dirty="0"/>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32204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C134D5-5BCB-4B11-8E09-A2BB32F1069E}"/>
              </a:ext>
            </a:extLst>
          </p:cNvPr>
          <p:cNvPicPr>
            <a:picLocks noChangeAspect="1"/>
          </p:cNvPicPr>
          <p:nvPr/>
        </p:nvPicPr>
        <p:blipFill>
          <a:blip r:embed="rId3"/>
          <a:stretch>
            <a:fillRect/>
          </a:stretch>
        </p:blipFill>
        <p:spPr>
          <a:xfrm>
            <a:off x="-236286" y="-64835"/>
            <a:ext cx="6922835" cy="6922835"/>
          </a:xfrm>
          <a:prstGeom prst="rect">
            <a:avLst/>
          </a:prstGeom>
        </p:spPr>
      </p:pic>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extBox 2">
            <a:extLst>
              <a:ext uri="{FF2B5EF4-FFF2-40B4-BE49-F238E27FC236}">
                <a16:creationId xmlns:a16="http://schemas.microsoft.com/office/drawing/2014/main" id="{9436B850-15F2-41BC-A54E-6E0F332F011D}"/>
              </a:ext>
            </a:extLst>
          </p:cNvPr>
          <p:cNvSpPr txBox="1"/>
          <p:nvPr/>
        </p:nvSpPr>
        <p:spPr>
          <a:xfrm>
            <a:off x="1514242" y="602700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256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932291" y="10032"/>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Table of Content</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a:cxnSpLocks/>
          </p:cNvCxnSpPr>
          <p:nvPr/>
        </p:nvCxnSpPr>
        <p:spPr>
          <a:xfrm>
            <a:off x="740229" y="0"/>
            <a:ext cx="0" cy="66370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34048" y="587795"/>
            <a:ext cx="4180582" cy="2437923"/>
            <a:chOff x="518433" y="1692049"/>
            <a:chExt cx="4201583" cy="3719695"/>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01583" cy="469595"/>
              <a:chOff x="518433" y="1851126"/>
              <a:chExt cx="4201583" cy="469595"/>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469595"/>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Background of the Study</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775416"/>
              <a:ext cx="4201583" cy="469595"/>
              <a:chOff x="518433" y="2717554"/>
              <a:chExt cx="4201583" cy="469595"/>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2717554"/>
                <a:ext cx="3536195" cy="469595"/>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Statement of the Problem</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858783"/>
              <a:ext cx="4201583" cy="469595"/>
              <a:chOff x="518433" y="3597907"/>
              <a:chExt cx="4201583" cy="469595"/>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597907"/>
                <a:ext cx="3536195" cy="469595"/>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Aims and Objective of the Study</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4942149"/>
              <a:ext cx="4201583" cy="469595"/>
              <a:chOff x="518433" y="4478260"/>
              <a:chExt cx="4201583" cy="469595"/>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478260"/>
                <a:ext cx="3536195" cy="469595"/>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Significance of the Study</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64330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grpSp>
        <p:nvGrpSpPr>
          <p:cNvPr id="81" name="Group 80">
            <a:extLst>
              <a:ext uri="{FF2B5EF4-FFF2-40B4-BE49-F238E27FC236}">
                <a16:creationId xmlns:a16="http://schemas.microsoft.com/office/drawing/2014/main" id="{A781D70E-F56B-44C0-98C0-A9416DA75894}"/>
              </a:ext>
              <a:ext uri="{C183D7F6-B498-43B3-948B-1728B52AA6E4}">
                <adec:decorative xmlns:adec="http://schemas.microsoft.com/office/drawing/2017/decorative" val="1"/>
              </a:ext>
            </a:extLst>
          </p:cNvPr>
          <p:cNvGrpSpPr/>
          <p:nvPr/>
        </p:nvGrpSpPr>
        <p:grpSpPr>
          <a:xfrm>
            <a:off x="550309" y="3333691"/>
            <a:ext cx="4180582" cy="2437923"/>
            <a:chOff x="518433" y="1692049"/>
            <a:chExt cx="4201583" cy="3719695"/>
          </a:xfrm>
        </p:grpSpPr>
        <p:grpSp>
          <p:nvGrpSpPr>
            <p:cNvPr id="82" name="Group 81">
              <a:extLst>
                <a:ext uri="{FF2B5EF4-FFF2-40B4-BE49-F238E27FC236}">
                  <a16:creationId xmlns:a16="http://schemas.microsoft.com/office/drawing/2014/main" id="{0D86ED3B-6876-4055-A240-8A63BD542C93}"/>
                </a:ext>
              </a:extLst>
            </p:cNvPr>
            <p:cNvGrpSpPr/>
            <p:nvPr/>
          </p:nvGrpSpPr>
          <p:grpSpPr>
            <a:xfrm>
              <a:off x="518433" y="1692049"/>
              <a:ext cx="4201583" cy="469595"/>
              <a:chOff x="518433" y="1851126"/>
              <a:chExt cx="4201583" cy="469595"/>
            </a:xfrm>
          </p:grpSpPr>
          <p:sp>
            <p:nvSpPr>
              <p:cNvPr id="92" name="Rectangle: Rounded Corners 91">
                <a:extLst>
                  <a:ext uri="{FF2B5EF4-FFF2-40B4-BE49-F238E27FC236}">
                    <a16:creationId xmlns:a16="http://schemas.microsoft.com/office/drawing/2014/main" id="{78AAE3AA-16D2-4E30-BDC2-845FCCDC3198}"/>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3" name="Rectangle 92">
                <a:extLst>
                  <a:ext uri="{FF2B5EF4-FFF2-40B4-BE49-F238E27FC236}">
                    <a16:creationId xmlns:a16="http://schemas.microsoft.com/office/drawing/2014/main" id="{29D8E8C7-4C40-4E86-90AD-5B0EDBE2E1C6}"/>
                  </a:ext>
                </a:extLst>
              </p:cNvPr>
              <p:cNvSpPr/>
              <p:nvPr/>
            </p:nvSpPr>
            <p:spPr>
              <a:xfrm>
                <a:off x="1183821" y="1851126"/>
                <a:ext cx="3536195" cy="469595"/>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Summary of Literature Review</a:t>
                </a:r>
              </a:p>
            </p:txBody>
          </p:sp>
        </p:grpSp>
        <p:grpSp>
          <p:nvGrpSpPr>
            <p:cNvPr id="83" name="Group 82">
              <a:extLst>
                <a:ext uri="{FF2B5EF4-FFF2-40B4-BE49-F238E27FC236}">
                  <a16:creationId xmlns:a16="http://schemas.microsoft.com/office/drawing/2014/main" id="{E0839A9D-7596-4DC1-8BD9-E3F1D4C0440E}"/>
                </a:ext>
              </a:extLst>
            </p:cNvPr>
            <p:cNvGrpSpPr/>
            <p:nvPr/>
          </p:nvGrpSpPr>
          <p:grpSpPr>
            <a:xfrm>
              <a:off x="518433" y="2775416"/>
              <a:ext cx="4201583" cy="469595"/>
              <a:chOff x="518433" y="2717554"/>
              <a:chExt cx="4201583" cy="469595"/>
            </a:xfrm>
          </p:grpSpPr>
          <p:sp>
            <p:nvSpPr>
              <p:cNvPr id="90" name="Rectangle: Rounded Corners 89">
                <a:extLst>
                  <a:ext uri="{FF2B5EF4-FFF2-40B4-BE49-F238E27FC236}">
                    <a16:creationId xmlns:a16="http://schemas.microsoft.com/office/drawing/2014/main" id="{DDC9E58C-096C-45D8-9525-3D2B7BF5D6EC}"/>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1" name="Rectangle 90">
                <a:extLst>
                  <a:ext uri="{FF2B5EF4-FFF2-40B4-BE49-F238E27FC236}">
                    <a16:creationId xmlns:a16="http://schemas.microsoft.com/office/drawing/2014/main" id="{FDD862BC-1BBF-4664-AADE-D3C2F4ED16DA}"/>
                  </a:ext>
                </a:extLst>
              </p:cNvPr>
              <p:cNvSpPr/>
              <p:nvPr/>
            </p:nvSpPr>
            <p:spPr>
              <a:xfrm>
                <a:off x="1183821" y="2717554"/>
                <a:ext cx="3536195" cy="469595"/>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Research Methodology</a:t>
                </a:r>
              </a:p>
            </p:txBody>
          </p:sp>
        </p:grpSp>
        <p:grpSp>
          <p:nvGrpSpPr>
            <p:cNvPr id="84" name="Group 83">
              <a:extLst>
                <a:ext uri="{FF2B5EF4-FFF2-40B4-BE49-F238E27FC236}">
                  <a16:creationId xmlns:a16="http://schemas.microsoft.com/office/drawing/2014/main" id="{3A6BF803-6235-4D00-909D-08497CD4B467}"/>
                </a:ext>
              </a:extLst>
            </p:cNvPr>
            <p:cNvGrpSpPr/>
            <p:nvPr/>
          </p:nvGrpSpPr>
          <p:grpSpPr>
            <a:xfrm>
              <a:off x="518433" y="3858783"/>
              <a:ext cx="4201583" cy="469595"/>
              <a:chOff x="518433" y="3597907"/>
              <a:chExt cx="4201583" cy="469595"/>
            </a:xfrm>
          </p:grpSpPr>
          <p:sp>
            <p:nvSpPr>
              <p:cNvPr id="88" name="Rectangle: Rounded Corners 87">
                <a:extLst>
                  <a:ext uri="{FF2B5EF4-FFF2-40B4-BE49-F238E27FC236}">
                    <a16:creationId xmlns:a16="http://schemas.microsoft.com/office/drawing/2014/main" id="{03F6084B-3C9D-40F8-9FDF-73B7BED8683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9" name="Rectangle 88">
                <a:extLst>
                  <a:ext uri="{FF2B5EF4-FFF2-40B4-BE49-F238E27FC236}">
                    <a16:creationId xmlns:a16="http://schemas.microsoft.com/office/drawing/2014/main" id="{64449F34-666C-4FE5-8063-EACA05C1FD49}"/>
                  </a:ext>
                </a:extLst>
              </p:cNvPr>
              <p:cNvSpPr/>
              <p:nvPr/>
            </p:nvSpPr>
            <p:spPr>
              <a:xfrm>
                <a:off x="1183821" y="3597907"/>
                <a:ext cx="3536195" cy="469595"/>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System Modeling</a:t>
                </a:r>
              </a:p>
            </p:txBody>
          </p:sp>
        </p:grpSp>
        <p:grpSp>
          <p:nvGrpSpPr>
            <p:cNvPr id="85" name="Group 84">
              <a:extLst>
                <a:ext uri="{FF2B5EF4-FFF2-40B4-BE49-F238E27FC236}">
                  <a16:creationId xmlns:a16="http://schemas.microsoft.com/office/drawing/2014/main" id="{18D4079F-1CE6-454F-A99A-911617446041}"/>
                </a:ext>
              </a:extLst>
            </p:cNvPr>
            <p:cNvGrpSpPr/>
            <p:nvPr/>
          </p:nvGrpSpPr>
          <p:grpSpPr>
            <a:xfrm>
              <a:off x="518433" y="4942149"/>
              <a:ext cx="4201583" cy="469595"/>
              <a:chOff x="518433" y="4478260"/>
              <a:chExt cx="4201583" cy="469595"/>
            </a:xfrm>
          </p:grpSpPr>
          <p:sp>
            <p:nvSpPr>
              <p:cNvPr id="86" name="Rectangle: Rounded Corners 85">
                <a:extLst>
                  <a:ext uri="{FF2B5EF4-FFF2-40B4-BE49-F238E27FC236}">
                    <a16:creationId xmlns:a16="http://schemas.microsoft.com/office/drawing/2014/main" id="{A7BBB38C-DC39-4C3E-9496-3EDB41781F6B}"/>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7" name="Rectangle 86">
                <a:extLst>
                  <a:ext uri="{FF2B5EF4-FFF2-40B4-BE49-F238E27FC236}">
                    <a16:creationId xmlns:a16="http://schemas.microsoft.com/office/drawing/2014/main" id="{85C61D55-182B-4B2B-8176-A2D88A733043}"/>
                  </a:ext>
                </a:extLst>
              </p:cNvPr>
              <p:cNvSpPr/>
              <p:nvPr/>
            </p:nvSpPr>
            <p:spPr>
              <a:xfrm>
                <a:off x="1183821" y="4478260"/>
                <a:ext cx="3536195" cy="469595"/>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Proposed Interface Design</a:t>
                </a:r>
              </a:p>
            </p:txBody>
          </p:sp>
        </p:grpSp>
      </p:grpSp>
      <p:sp>
        <p:nvSpPr>
          <p:cNvPr id="94" name="Rectangle: Rounded Corners 93">
            <a:extLst>
              <a:ext uri="{FF2B5EF4-FFF2-40B4-BE49-F238E27FC236}">
                <a16:creationId xmlns:a16="http://schemas.microsoft.com/office/drawing/2014/main" id="{367FE3BE-E3A3-4D8A-9474-4E0908B1F274}"/>
              </a:ext>
            </a:extLst>
          </p:cNvPr>
          <p:cNvSpPr/>
          <p:nvPr/>
        </p:nvSpPr>
        <p:spPr>
          <a:xfrm>
            <a:off x="550309" y="6098166"/>
            <a:ext cx="441375" cy="152249"/>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5" name="Rectangle 94">
            <a:extLst>
              <a:ext uri="{FF2B5EF4-FFF2-40B4-BE49-F238E27FC236}">
                <a16:creationId xmlns:a16="http://schemas.microsoft.com/office/drawing/2014/main" id="{41B78558-DCCA-47D1-B9E7-A82CCC90FACC}"/>
              </a:ext>
            </a:extLst>
          </p:cNvPr>
          <p:cNvSpPr/>
          <p:nvPr/>
        </p:nvSpPr>
        <p:spPr>
          <a:xfrm>
            <a:off x="1212371" y="6012915"/>
            <a:ext cx="3518520" cy="307777"/>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Summary / Conclusion</a:t>
            </a:r>
          </a:p>
        </p:txBody>
      </p:sp>
    </p:spTree>
    <p:extLst>
      <p:ext uri="{BB962C8B-B14F-4D97-AF65-F5344CB8AC3E}">
        <p14:creationId xmlns:p14="http://schemas.microsoft.com/office/powerpoint/2010/main" val="28552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396A3E-7001-36FA-819D-285274CAA816}"/>
              </a:ext>
            </a:extLst>
          </p:cNvPr>
          <p:cNvSpPr/>
          <p:nvPr/>
        </p:nvSpPr>
        <p:spPr>
          <a:xfrm>
            <a:off x="-249382" y="4876801"/>
            <a:ext cx="4073237" cy="2119745"/>
          </a:xfrm>
          <a:prstGeom prst="rect">
            <a:avLst/>
          </a:prstGeom>
          <a:solidFill>
            <a:srgbClr val="34B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4EA7ED5-6E34-4D47-91B6-F78F5F8B4C6E}"/>
              </a:ext>
            </a:extLst>
          </p:cNvPr>
          <p:cNvSpPr txBox="1"/>
          <p:nvPr/>
        </p:nvSpPr>
        <p:spPr>
          <a:xfrm>
            <a:off x="3999102" y="208078"/>
            <a:ext cx="5673188" cy="512961"/>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Background of Study</a:t>
            </a:r>
          </a:p>
        </p:txBody>
      </p:sp>
      <p:sp>
        <p:nvSpPr>
          <p:cNvPr id="115" name="TextBox 114">
            <a:extLst>
              <a:ext uri="{FF2B5EF4-FFF2-40B4-BE49-F238E27FC236}">
                <a16:creationId xmlns:a16="http://schemas.microsoft.com/office/drawing/2014/main" id="{0424292A-EB7F-4A18-9654-4E9A99EBA385}"/>
              </a:ext>
            </a:extLst>
          </p:cNvPr>
          <p:cNvSpPr txBox="1"/>
          <p:nvPr/>
        </p:nvSpPr>
        <p:spPr>
          <a:xfrm>
            <a:off x="4073237" y="980352"/>
            <a:ext cx="7707054" cy="5755422"/>
          </a:xfrm>
          <a:prstGeom prst="rect">
            <a:avLst/>
          </a:prstGeom>
          <a:noFill/>
        </p:spPr>
        <p:txBody>
          <a:bodyPr wrap="square" lIns="0" tIns="0" rIns="0" bIns="0" rtlCol="0">
            <a:spAutoFit/>
          </a:bodyPr>
          <a:lstStyle/>
          <a:p>
            <a:r>
              <a:rPr lang="en-US" sz="2200" dirty="0"/>
              <a:t>Elections are the cornerstones of any constitution, as they allow people to select the officials who will oversee them. From paper ballots to electronic voting machines, the voting system has evolved in terms of convenience and efficiency. </a:t>
            </a:r>
            <a:r>
              <a:rPr lang="en-US" sz="2200" dirty="0" err="1"/>
              <a:t>Selvarani</a:t>
            </a:r>
            <a:r>
              <a:rPr lang="en-US" sz="2200" dirty="0"/>
              <a:t> et al. (2017)</a:t>
            </a:r>
          </a:p>
          <a:p>
            <a:r>
              <a:rPr lang="en-US" sz="2200" dirty="0"/>
              <a:t>Every session, student elections are held at various Nigerian higher institutions. There are three branches of government in which student representatives or executives are commonly elected: the Students Union Government (SUG), the Departmental, and the Hostel levels. They are elected solely by students. In other words, for each student’s election, students from any specific tertiary institution vote for their peers who have expressed interest in the positions stated above. Voters with this method can vote from anywhere and at any time, eliminating the need to visit polling places. This saves time and money while also avoiding exhaustion and violence. The processes employed are simple, straightforward, and safe. This solution uses no expensive hardware and meets the demand for remote voting.</a:t>
            </a:r>
          </a:p>
        </p:txBody>
      </p:sp>
      <p:pic>
        <p:nvPicPr>
          <p:cNvPr id="6" name="Picture 5">
            <a:extLst>
              <a:ext uri="{FF2B5EF4-FFF2-40B4-BE49-F238E27FC236}">
                <a16:creationId xmlns:a16="http://schemas.microsoft.com/office/drawing/2014/main" id="{1765981B-AAF3-ABE5-ADBE-01EAA55986FE}"/>
              </a:ext>
            </a:extLst>
          </p:cNvPr>
          <p:cNvPicPr>
            <a:picLocks noChangeAspect="1"/>
          </p:cNvPicPr>
          <p:nvPr/>
        </p:nvPicPr>
        <p:blipFill rotWithShape="1">
          <a:blip r:embed="rId3"/>
          <a:srcRect l="15590" r="17177"/>
          <a:stretch/>
        </p:blipFill>
        <p:spPr>
          <a:xfrm>
            <a:off x="0" y="1829904"/>
            <a:ext cx="3823855" cy="3198191"/>
          </a:xfrm>
          <a:prstGeom prst="rect">
            <a:avLst/>
          </a:prstGeom>
        </p:spPr>
      </p:pic>
      <p:sp>
        <p:nvSpPr>
          <p:cNvPr id="7" name="Rectangle 6">
            <a:extLst>
              <a:ext uri="{FF2B5EF4-FFF2-40B4-BE49-F238E27FC236}">
                <a16:creationId xmlns:a16="http://schemas.microsoft.com/office/drawing/2014/main" id="{0E812374-5133-B12C-05E0-625152DBBA03}"/>
              </a:ext>
            </a:extLst>
          </p:cNvPr>
          <p:cNvSpPr/>
          <p:nvPr/>
        </p:nvSpPr>
        <p:spPr>
          <a:xfrm>
            <a:off x="-249382" y="-138545"/>
            <a:ext cx="4073237" cy="2119745"/>
          </a:xfrm>
          <a:prstGeom prst="rect">
            <a:avLst/>
          </a:prstGeom>
          <a:solidFill>
            <a:srgbClr val="3EBC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74002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sp>
        <p:nvSpPr>
          <p:cNvPr id="43" name="TextBox 42">
            <a:extLst>
              <a:ext uri="{FF2B5EF4-FFF2-40B4-BE49-F238E27FC236}">
                <a16:creationId xmlns:a16="http://schemas.microsoft.com/office/drawing/2014/main" id="{7BF380F0-E581-41AD-B9B8-4693DE21F634}"/>
              </a:ext>
            </a:extLst>
          </p:cNvPr>
          <p:cNvSpPr txBox="1"/>
          <p:nvPr/>
        </p:nvSpPr>
        <p:spPr>
          <a:xfrm>
            <a:off x="4522170" y="477182"/>
            <a:ext cx="6172201" cy="483637"/>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Statement of the Problem</a:t>
            </a:r>
          </a:p>
        </p:txBody>
      </p:sp>
      <p:sp>
        <p:nvSpPr>
          <p:cNvPr id="3" name="Rectangle 2">
            <a:extLst>
              <a:ext uri="{FF2B5EF4-FFF2-40B4-BE49-F238E27FC236}">
                <a16:creationId xmlns:a16="http://schemas.microsoft.com/office/drawing/2014/main" id="{C12B5D39-FFB4-48DA-8278-FC3F12E94DD9}"/>
              </a:ext>
            </a:extLst>
          </p:cNvPr>
          <p:cNvSpPr/>
          <p:nvPr/>
        </p:nvSpPr>
        <p:spPr>
          <a:xfrm>
            <a:off x="4522170" y="1302505"/>
            <a:ext cx="7301551" cy="4801314"/>
          </a:xfrm>
          <a:prstGeom prst="rect">
            <a:avLst/>
          </a:prstGeom>
        </p:spPr>
        <p:txBody>
          <a:bodyPr wrap="square" lIns="0" tIns="0" rIns="0" bIns="0">
            <a:spAutoFit/>
          </a:bodyPr>
          <a:lstStyle/>
          <a:p>
            <a:r>
              <a:rPr lang="en-US" sz="2400" dirty="0">
                <a:solidFill>
                  <a:srgbClr val="002060"/>
                </a:solidFill>
                <a:cs typeface="Segoe UI" panose="020B0502040204020203" pitchFamily="34" charset="0"/>
              </a:rPr>
              <a:t>computer science election commission often involves a lot of manual labor, such as printing and distributing ballots, collecting and counting votes, and verifying the accuracy of the results. This can be time-consuming and expensive, and it may not be able to accommodate large numbers of voters. It is also prone to errors and potential fraud. For example, votes may be miscounted, or there may be discrepancies in the results. This can lead to disputes and challenges to the legitimacy of the election. The current voting systems may also pose barriers to certain groups of voters, such as people with disabilities or those who live far from the school axis. This can undermine the integrity and credibility of the election</a:t>
            </a:r>
          </a:p>
        </p:txBody>
      </p:sp>
      <p:pic>
        <p:nvPicPr>
          <p:cNvPr id="4" name="Picture 3">
            <a:extLst>
              <a:ext uri="{FF2B5EF4-FFF2-40B4-BE49-F238E27FC236}">
                <a16:creationId xmlns:a16="http://schemas.microsoft.com/office/drawing/2014/main" id="{8B166BA8-1654-9DED-BB12-B3812F76EF02}"/>
              </a:ext>
            </a:extLst>
          </p:cNvPr>
          <p:cNvPicPr>
            <a:picLocks noChangeAspect="1"/>
          </p:cNvPicPr>
          <p:nvPr/>
        </p:nvPicPr>
        <p:blipFill rotWithShape="1">
          <a:blip r:embed="rId3"/>
          <a:srcRect l="15601" t="-14154" r="20245" b="-14154"/>
          <a:stretch/>
        </p:blipFill>
        <p:spPr>
          <a:xfrm>
            <a:off x="0" y="1780615"/>
            <a:ext cx="4440077" cy="4440077"/>
          </a:xfrm>
          <a:prstGeom prst="rect">
            <a:avLst/>
          </a:prstGeom>
        </p:spPr>
      </p:pic>
    </p:spTree>
    <p:extLst>
      <p:ext uri="{BB962C8B-B14F-4D97-AF65-F5344CB8AC3E}">
        <p14:creationId xmlns:p14="http://schemas.microsoft.com/office/powerpoint/2010/main" val="213206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60301AC3-3344-42E0-850B-4ABFF922AB2A}"/>
              </a:ext>
            </a:extLst>
          </p:cNvPr>
          <p:cNvPicPr>
            <a:picLocks noChangeAspect="1"/>
          </p:cNvPicPr>
          <p:nvPr/>
        </p:nvPicPr>
        <p:blipFill>
          <a:blip r:embed="rId3"/>
          <a:stretch>
            <a:fillRect/>
          </a:stretch>
        </p:blipFill>
        <p:spPr>
          <a:xfrm>
            <a:off x="-1646148" y="-797290"/>
            <a:ext cx="8626730" cy="6858000"/>
          </a:xfrm>
          <a:prstGeom prst="rect">
            <a:avLst/>
          </a:prstGeom>
        </p:spPr>
      </p:pic>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5" name="TextBox 4">
            <a:extLst>
              <a:ext uri="{FF2B5EF4-FFF2-40B4-BE49-F238E27FC236}">
                <a16:creationId xmlns:a16="http://schemas.microsoft.com/office/drawing/2014/main" id="{BAD3DD8E-0492-4A48-B06C-F87FA5CFE3C0}"/>
              </a:ext>
            </a:extLst>
          </p:cNvPr>
          <p:cNvSpPr txBox="1"/>
          <p:nvPr/>
        </p:nvSpPr>
        <p:spPr>
          <a:xfrm>
            <a:off x="2062688" y="2933763"/>
            <a:ext cx="2378308" cy="615553"/>
          </a:xfrm>
          <a:prstGeom prst="rect">
            <a:avLst/>
          </a:prstGeom>
          <a:noFill/>
        </p:spPr>
        <p:txBody>
          <a:bodyPr wrap="square" lIns="0" tIns="0" rIns="0" bIns="0" rtlCol="0">
            <a:spAutoFit/>
          </a:bodyPr>
          <a:lstStyle/>
          <a:p>
            <a:r>
              <a:rPr lang="en-US" sz="4000" b="1" dirty="0">
                <a:solidFill>
                  <a:srgbClr val="002060"/>
                </a:solidFill>
                <a:latin typeface="Segoe UI" panose="020B0502040204020203" pitchFamily="34" charset="0"/>
                <a:cs typeface="Segoe UI" panose="020B0502040204020203" pitchFamily="34" charset="0"/>
              </a:rPr>
              <a:t>Aim</a:t>
            </a:r>
          </a:p>
        </p:txBody>
      </p:sp>
      <p:sp>
        <p:nvSpPr>
          <p:cNvPr id="2" name="TextBox 1">
            <a:extLst>
              <a:ext uri="{FF2B5EF4-FFF2-40B4-BE49-F238E27FC236}">
                <a16:creationId xmlns:a16="http://schemas.microsoft.com/office/drawing/2014/main" id="{62AEF5FE-6C45-4BF6-9676-571742C3CDD7}"/>
              </a:ext>
            </a:extLst>
          </p:cNvPr>
          <p:cNvSpPr txBox="1"/>
          <p:nvPr/>
        </p:nvSpPr>
        <p:spPr>
          <a:xfrm>
            <a:off x="3301814" y="314837"/>
            <a:ext cx="5588371" cy="512961"/>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Aim and Objectives</a:t>
            </a:r>
          </a:p>
        </p:txBody>
      </p:sp>
      <p:sp>
        <p:nvSpPr>
          <p:cNvPr id="102" name="Content Placeholder 3">
            <a:extLst>
              <a:ext uri="{FF2B5EF4-FFF2-40B4-BE49-F238E27FC236}">
                <a16:creationId xmlns:a16="http://schemas.microsoft.com/office/drawing/2014/main" id="{EE6ACD09-AF10-4D58-8C06-96CC92FDD80F}"/>
              </a:ext>
            </a:extLst>
          </p:cNvPr>
          <p:cNvSpPr txBox="1">
            <a:spLocks/>
          </p:cNvSpPr>
          <p:nvPr/>
        </p:nvSpPr>
        <p:spPr>
          <a:xfrm>
            <a:off x="0" y="3511898"/>
            <a:ext cx="4592879" cy="2671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The project is aimed at designing a working web-based E-voting application for the computer science department at Kaduna polytechnic</a:t>
            </a:r>
          </a:p>
        </p:txBody>
      </p:sp>
      <p:sp>
        <p:nvSpPr>
          <p:cNvPr id="110" name="Content Placeholder 5">
            <a:extLst>
              <a:ext uri="{FF2B5EF4-FFF2-40B4-BE49-F238E27FC236}">
                <a16:creationId xmlns:a16="http://schemas.microsoft.com/office/drawing/2014/main" id="{1B557421-2F6D-45BA-BD8E-ED307BEBE8C2}"/>
              </a:ext>
            </a:extLst>
          </p:cNvPr>
          <p:cNvSpPr txBox="1">
            <a:spLocks/>
          </p:cNvSpPr>
          <p:nvPr/>
        </p:nvSpPr>
        <p:spPr>
          <a:xfrm>
            <a:off x="5667233" y="2245668"/>
            <a:ext cx="5873603" cy="44413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20000"/>
              </a:lnSpc>
            </a:pPr>
            <a:r>
              <a:rPr lang="en-US" sz="2400" dirty="0"/>
              <a:t>Series of vital testing will be carried out in ensuring the efficacy of the research work.</a:t>
            </a:r>
          </a:p>
          <a:p>
            <a:pPr lvl="0">
              <a:lnSpc>
                <a:spcPct val="120000"/>
              </a:lnSpc>
            </a:pPr>
            <a:r>
              <a:rPr lang="en-US" sz="2400" dirty="0"/>
              <a:t>In storing and retrieving location data; MySQL, an open-source relational database, will be used as the database technology.</a:t>
            </a:r>
          </a:p>
          <a:p>
            <a:pPr lvl="0">
              <a:lnSpc>
                <a:spcPct val="120000"/>
              </a:lnSpc>
            </a:pPr>
            <a:r>
              <a:rPr lang="en-US" sz="2400" dirty="0"/>
              <a:t>The student data set will be extracted from the department based on some criteria ensuring that only the right set of people can vote</a:t>
            </a:r>
          </a:p>
        </p:txBody>
      </p:sp>
      <p:sp>
        <p:nvSpPr>
          <p:cNvPr id="112" name="TextBox 111">
            <a:extLst>
              <a:ext uri="{FF2B5EF4-FFF2-40B4-BE49-F238E27FC236}">
                <a16:creationId xmlns:a16="http://schemas.microsoft.com/office/drawing/2014/main" id="{B5E9E511-6B88-48C5-AB13-F28D5DF38DE5}"/>
              </a:ext>
            </a:extLst>
          </p:cNvPr>
          <p:cNvSpPr txBox="1"/>
          <p:nvPr/>
        </p:nvSpPr>
        <p:spPr>
          <a:xfrm>
            <a:off x="5788730" y="1363458"/>
            <a:ext cx="3050470" cy="615553"/>
          </a:xfrm>
          <a:prstGeom prst="rect">
            <a:avLst/>
          </a:prstGeom>
          <a:noFill/>
        </p:spPr>
        <p:txBody>
          <a:bodyPr wrap="square" lIns="0" tIns="0" rIns="0" bIns="0" rtlCol="0">
            <a:spAutoFit/>
          </a:bodyPr>
          <a:lstStyle/>
          <a:p>
            <a:r>
              <a:rPr lang="en-US" sz="4000" b="1" dirty="0">
                <a:solidFill>
                  <a:srgbClr val="002060"/>
                </a:solidFill>
                <a:latin typeface="Segoe UI" panose="020B0502040204020203" pitchFamily="34" charset="0"/>
                <a:cs typeface="Segoe UI" panose="020B0502040204020203" pitchFamily="34" charset="0"/>
              </a:rPr>
              <a:t>Objectives</a:t>
            </a:r>
          </a:p>
        </p:txBody>
      </p:sp>
      <p:grpSp>
        <p:nvGrpSpPr>
          <p:cNvPr id="113" name="Group 112" descr="This image is of an abstract shape. ">
            <a:extLst>
              <a:ext uri="{FF2B5EF4-FFF2-40B4-BE49-F238E27FC236}">
                <a16:creationId xmlns:a16="http://schemas.microsoft.com/office/drawing/2014/main" id="{7C58D8A8-0133-4F7F-B3D5-94492732EF1C}"/>
              </a:ext>
            </a:extLst>
          </p:cNvPr>
          <p:cNvGrpSpPr/>
          <p:nvPr/>
        </p:nvGrpSpPr>
        <p:grpSpPr>
          <a:xfrm rot="15309759">
            <a:off x="9094120" y="3491919"/>
            <a:ext cx="5921954" cy="9261899"/>
            <a:chOff x="4855953" y="-2833465"/>
            <a:chExt cx="8948964" cy="12105059"/>
          </a:xfrm>
        </p:grpSpPr>
        <p:sp>
          <p:nvSpPr>
            <p:cNvPr id="114" name="Freeform 10">
              <a:extLst>
                <a:ext uri="{FF2B5EF4-FFF2-40B4-BE49-F238E27FC236}">
                  <a16:creationId xmlns:a16="http://schemas.microsoft.com/office/drawing/2014/main" id="{8EB43AEA-1486-4D2B-A73D-FDF498A07766}"/>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11">
              <a:extLst>
                <a:ext uri="{FF2B5EF4-FFF2-40B4-BE49-F238E27FC236}">
                  <a16:creationId xmlns:a16="http://schemas.microsoft.com/office/drawing/2014/main" id="{D5A2E80E-6405-4326-95FC-40C7F544D19E}"/>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12">
              <a:extLst>
                <a:ext uri="{FF2B5EF4-FFF2-40B4-BE49-F238E27FC236}">
                  <a16:creationId xmlns:a16="http://schemas.microsoft.com/office/drawing/2014/main" id="{5A0533EA-72F7-4C1C-A521-F67D446FB7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6094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398F269D-357C-45BE-83D5-FB04322CC655}"/>
              </a:ext>
            </a:extLst>
          </p:cNvPr>
          <p:cNvPicPr>
            <a:picLocks noChangeAspect="1"/>
          </p:cNvPicPr>
          <p:nvPr/>
        </p:nvPicPr>
        <p:blipFill>
          <a:blip r:embed="rId3"/>
          <a:stretch>
            <a:fillRect/>
          </a:stretch>
        </p:blipFill>
        <p:spPr>
          <a:xfrm>
            <a:off x="6562204" y="1567527"/>
            <a:ext cx="6138664" cy="4331368"/>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872924"/>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Significance of the Study</a:t>
            </a:r>
          </a:p>
        </p:txBody>
      </p:sp>
      <p:sp>
        <p:nvSpPr>
          <p:cNvPr id="5" name="TextBox 4">
            <a:extLst>
              <a:ext uri="{FF2B5EF4-FFF2-40B4-BE49-F238E27FC236}">
                <a16:creationId xmlns:a16="http://schemas.microsoft.com/office/drawing/2014/main" id="{11FEAF3D-6FC9-46CB-B4A4-9B8CA760AE20}"/>
              </a:ext>
            </a:extLst>
          </p:cNvPr>
          <p:cNvSpPr txBox="1"/>
          <p:nvPr/>
        </p:nvSpPr>
        <p:spPr>
          <a:xfrm>
            <a:off x="550317" y="1886551"/>
            <a:ext cx="6549730" cy="3693319"/>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2400" dirty="0">
                <a:effectLst/>
                <a:latin typeface="Times New Roman" panose="02020603050405020304" pitchFamily="18" charset="0"/>
                <a:ea typeface="Calibri" panose="020F0502020204030204" pitchFamily="34" charset="0"/>
              </a:rPr>
              <a:t>A study on a web-based e-voting system can have a significant impact on the way elections are conducted in the department. The implementation of a web-based e-voting system can bring many benefits to the electoral process in the department, such as increased efficiency, accessibility, security, and voter participation. But to be able to achieve those benefits, it's vital to ensure that the system is designed and implemented in a secure, transparent, and accessible manner.</a:t>
            </a:r>
            <a:endParaRPr lang="en-US" sz="3200" dirty="0"/>
          </a:p>
        </p:txBody>
      </p:sp>
    </p:spTree>
    <p:extLst>
      <p:ext uri="{BB962C8B-B14F-4D97-AF65-F5344CB8AC3E}">
        <p14:creationId xmlns:p14="http://schemas.microsoft.com/office/powerpoint/2010/main" val="222538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375506" y="58679"/>
            <a:ext cx="6138664"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Summary of literature review</a:t>
            </a:r>
          </a:p>
        </p:txBody>
      </p:sp>
      <p:graphicFrame>
        <p:nvGraphicFramePr>
          <p:cNvPr id="8" name="Table 7">
            <a:extLst>
              <a:ext uri="{FF2B5EF4-FFF2-40B4-BE49-F238E27FC236}">
                <a16:creationId xmlns:a16="http://schemas.microsoft.com/office/drawing/2014/main" id="{188B461A-4F92-43B6-8D62-1C0F3ED55BDF}"/>
              </a:ext>
            </a:extLst>
          </p:cNvPr>
          <p:cNvGraphicFramePr>
            <a:graphicFrameLocks/>
          </p:cNvGraphicFramePr>
          <p:nvPr>
            <p:extLst>
              <p:ext uri="{D42A27DB-BD31-4B8C-83A1-F6EECF244321}">
                <p14:modId xmlns:p14="http://schemas.microsoft.com/office/powerpoint/2010/main" val="1568830609"/>
              </p:ext>
            </p:extLst>
          </p:nvPr>
        </p:nvGraphicFramePr>
        <p:xfrm>
          <a:off x="138752" y="640186"/>
          <a:ext cx="11914495" cy="6136141"/>
        </p:xfrm>
        <a:graphic>
          <a:graphicData uri="http://schemas.openxmlformats.org/drawingml/2006/table">
            <a:tbl>
              <a:tblPr firstRow="1">
                <a:tableStyleId>{5A111915-BE36-4E01-A7E5-04B1672EAD32}</a:tableStyleId>
              </a:tblPr>
              <a:tblGrid>
                <a:gridCol w="2187589">
                  <a:extLst>
                    <a:ext uri="{9D8B030D-6E8A-4147-A177-3AD203B41FA5}">
                      <a16:colId xmlns:a16="http://schemas.microsoft.com/office/drawing/2014/main" val="1477709579"/>
                    </a:ext>
                  </a:extLst>
                </a:gridCol>
                <a:gridCol w="1443554">
                  <a:extLst>
                    <a:ext uri="{9D8B030D-6E8A-4147-A177-3AD203B41FA5}">
                      <a16:colId xmlns:a16="http://schemas.microsoft.com/office/drawing/2014/main" val="3545702570"/>
                    </a:ext>
                  </a:extLst>
                </a:gridCol>
                <a:gridCol w="3760458">
                  <a:extLst>
                    <a:ext uri="{9D8B030D-6E8A-4147-A177-3AD203B41FA5}">
                      <a16:colId xmlns:a16="http://schemas.microsoft.com/office/drawing/2014/main" val="3871754480"/>
                    </a:ext>
                  </a:extLst>
                </a:gridCol>
                <a:gridCol w="2433918">
                  <a:extLst>
                    <a:ext uri="{9D8B030D-6E8A-4147-A177-3AD203B41FA5}">
                      <a16:colId xmlns:a16="http://schemas.microsoft.com/office/drawing/2014/main" val="3866959667"/>
                    </a:ext>
                  </a:extLst>
                </a:gridCol>
                <a:gridCol w="2088976">
                  <a:extLst>
                    <a:ext uri="{9D8B030D-6E8A-4147-A177-3AD203B41FA5}">
                      <a16:colId xmlns:a16="http://schemas.microsoft.com/office/drawing/2014/main" val="3252636882"/>
                    </a:ext>
                  </a:extLst>
                </a:gridCol>
              </a:tblGrid>
              <a:tr h="447433">
                <a:tc>
                  <a:txBody>
                    <a:bodyPr/>
                    <a:lstStyle/>
                    <a:p>
                      <a:pPr algn="ctr"/>
                      <a:r>
                        <a:rPr lang="en-GB" sz="1800" b="1" kern="1200" dirty="0">
                          <a:solidFill>
                            <a:schemeClr val="lt1"/>
                          </a:solidFill>
                          <a:effectLst/>
                        </a:rPr>
                        <a:t>Title</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rPr>
                        <a:t>Author &amp; Year</a:t>
                      </a:r>
                      <a:endParaRPr lang="en-IN" dirty="0"/>
                    </a:p>
                  </a:txBody>
                  <a:tcPr anchor="ctr"/>
                </a:tc>
                <a:tc>
                  <a:txBody>
                    <a:bodyPr/>
                    <a:lstStyle/>
                    <a:p>
                      <a:pPr algn="ctr"/>
                      <a:r>
                        <a:rPr lang="en-GB" sz="1800" b="1" kern="1200" dirty="0">
                          <a:solidFill>
                            <a:schemeClr val="lt1"/>
                          </a:solidFill>
                          <a:effectLst/>
                        </a:rPr>
                        <a:t> Description </a:t>
                      </a:r>
                      <a:endParaRPr lang="en-IN" dirty="0"/>
                    </a:p>
                  </a:txBody>
                  <a:tcPr anchor="ctr"/>
                </a:tc>
                <a:tc>
                  <a:txBody>
                    <a:bodyPr/>
                    <a:lstStyle/>
                    <a:p>
                      <a:pPr algn="ctr"/>
                      <a:r>
                        <a:rPr lang="en-GB" sz="1800" b="1" kern="1200" dirty="0">
                          <a:solidFill>
                            <a:schemeClr val="lt1"/>
                          </a:solidFill>
                          <a:effectLst/>
                        </a:rPr>
                        <a:t>Merit</a:t>
                      </a:r>
                      <a:endParaRPr lang="en-IN" dirty="0"/>
                    </a:p>
                  </a:txBody>
                  <a:tcPr anchor="ctr"/>
                </a:tc>
                <a:tc>
                  <a:txBody>
                    <a:bodyPr/>
                    <a:lstStyle/>
                    <a:p>
                      <a:pPr algn="ctr"/>
                      <a:r>
                        <a:rPr lang="en-GB" sz="1800" b="1" kern="1200" dirty="0">
                          <a:solidFill>
                            <a:schemeClr val="lt1"/>
                          </a:solidFill>
                          <a:effectLst/>
                        </a:rPr>
                        <a:t>Demerits</a:t>
                      </a:r>
                      <a:endParaRPr lang="en-IN" dirty="0"/>
                    </a:p>
                  </a:txBody>
                  <a:tcPr anchor="ctr"/>
                </a:tc>
                <a:extLst>
                  <a:ext uri="{0D108BD9-81ED-4DB2-BD59-A6C34878D82A}">
                    <a16:rowId xmlns:a16="http://schemas.microsoft.com/office/drawing/2014/main" val="3255748401"/>
                  </a:ext>
                </a:extLst>
              </a:tr>
              <a:tr h="1198381">
                <a:tc>
                  <a:txBody>
                    <a:bodyPr/>
                    <a:lstStyle/>
                    <a:p>
                      <a:r>
                        <a:rPr lang="en-US" sz="1800" kern="1200" dirty="0">
                          <a:solidFill>
                            <a:schemeClr val="tx1"/>
                          </a:solidFill>
                          <a:effectLst/>
                          <a:latin typeface="+mn-lt"/>
                          <a:ea typeface="+mn-ea"/>
                          <a:cs typeface="+mn-cs"/>
                        </a:rPr>
                        <a:t>A Survey on Web-Based Application of Secure Online Voting System.</a:t>
                      </a:r>
                      <a:endParaRPr lang="en-NG" sz="1800" kern="1200" dirty="0">
                        <a:solidFill>
                          <a:schemeClr val="tx1"/>
                        </a:solidFill>
                        <a:effectLst/>
                        <a:latin typeface="+mn-lt"/>
                        <a:ea typeface="+mn-ea"/>
                        <a:cs typeface="+mn-cs"/>
                      </a:endParaRPr>
                    </a:p>
                  </a:txBody>
                  <a:tcPr anchor="ctr"/>
                </a:tc>
                <a:tc>
                  <a:txBody>
                    <a:bodyPr/>
                    <a:lstStyle/>
                    <a:p>
                      <a:pPr algn="l"/>
                      <a:r>
                        <a:rPr lang="en-US" sz="1800" kern="1200" dirty="0">
                          <a:solidFill>
                            <a:schemeClr val="tx1"/>
                          </a:solidFill>
                          <a:effectLst/>
                          <a:latin typeface="+mn-lt"/>
                          <a:ea typeface="+mn-ea"/>
                          <a:cs typeface="+mn-cs"/>
                        </a:rPr>
                        <a:t>Shanthi et al. (2018). </a:t>
                      </a:r>
                      <a:endParaRPr lang="en-US" dirty="0"/>
                    </a:p>
                  </a:txBody>
                  <a:tcPr anchor="ctr"/>
                </a:tc>
                <a:tc>
                  <a:txBody>
                    <a:bodyPr/>
                    <a:lstStyle/>
                    <a:p>
                      <a:pPr algn="l"/>
                      <a:r>
                        <a:rPr lang="en-US" sz="1800" kern="1200" dirty="0">
                          <a:solidFill>
                            <a:schemeClr val="tx1"/>
                          </a:solidFill>
                          <a:effectLst/>
                          <a:latin typeface="+mn-lt"/>
                          <a:ea typeface="+mn-ea"/>
                          <a:cs typeface="+mn-cs"/>
                        </a:rPr>
                        <a:t>The proposed technology is a web-based application for online voting, which will make voting much easier and more efficient.</a:t>
                      </a:r>
                      <a:endParaRPr lang="en-US" dirty="0"/>
                    </a:p>
                  </a:txBody>
                  <a:tcPr anchor="ctr"/>
                </a:tc>
                <a:tc>
                  <a:txBody>
                    <a:bodyPr/>
                    <a:lstStyle/>
                    <a:p>
                      <a:r>
                        <a:rPr lang="en-US" sz="1800" kern="1200" dirty="0">
                          <a:solidFill>
                            <a:schemeClr val="tx1"/>
                          </a:solidFill>
                          <a:effectLst/>
                          <a:latin typeface="+mn-lt"/>
                          <a:ea typeface="+mn-ea"/>
                          <a:cs typeface="+mn-cs"/>
                        </a:rPr>
                        <a:t>The system provided a securely casted vote, and only verified people may vote.</a:t>
                      </a:r>
                      <a:endParaRPr lang="en-NG" sz="1800" kern="1200" dirty="0">
                        <a:solidFill>
                          <a:schemeClr val="tx1"/>
                        </a:solidFill>
                        <a:effectLst/>
                        <a:latin typeface="+mn-lt"/>
                        <a:ea typeface="+mn-ea"/>
                        <a:cs typeface="+mn-cs"/>
                      </a:endParaRPr>
                    </a:p>
                  </a:txBody>
                  <a:tcPr anchor="ctr"/>
                </a:tc>
                <a:tc>
                  <a:txBody>
                    <a:bodyPr/>
                    <a:lstStyle/>
                    <a:p>
                      <a:r>
                        <a:rPr lang="en-US" sz="1800" kern="1200" dirty="0">
                          <a:solidFill>
                            <a:schemeClr val="tx1"/>
                          </a:solidFill>
                          <a:effectLst/>
                          <a:latin typeface="+mn-lt"/>
                          <a:ea typeface="+mn-ea"/>
                          <a:cs typeface="+mn-cs"/>
                        </a:rPr>
                        <a:t>Difficult to determine the scalability of the system.</a:t>
                      </a:r>
                      <a:endParaRPr lang="en-NG" sz="180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2020960907"/>
                  </a:ext>
                </a:extLst>
              </a:tr>
              <a:tr h="1463845">
                <a:tc>
                  <a:txBody>
                    <a:bodyPr/>
                    <a:lstStyle/>
                    <a:p>
                      <a:r>
                        <a:rPr lang="en-US" sz="1800" kern="1200" dirty="0">
                          <a:solidFill>
                            <a:schemeClr val="tx1"/>
                          </a:solidFill>
                          <a:effectLst/>
                          <a:latin typeface="+mn-lt"/>
                          <a:ea typeface="+mn-ea"/>
                          <a:cs typeface="+mn-cs"/>
                        </a:rPr>
                        <a:t>E-Voting system using Blockchain technology.</a:t>
                      </a:r>
                      <a:endParaRPr lang="en-NG" sz="1800" kern="1200" dirty="0">
                        <a:solidFill>
                          <a:schemeClr val="tx1"/>
                        </a:solidFill>
                        <a:effectLst/>
                        <a:latin typeface="+mn-lt"/>
                        <a:ea typeface="+mn-ea"/>
                        <a:cs typeface="+mn-cs"/>
                      </a:endParaRPr>
                    </a:p>
                  </a:txBody>
                  <a:tcPr anchor="ctr"/>
                </a:tc>
                <a:tc>
                  <a:txBody>
                    <a:bodyPr/>
                    <a:lstStyle/>
                    <a:p>
                      <a:pPr algn="l"/>
                      <a:r>
                        <a:rPr lang="en-US" sz="1800" kern="1200" dirty="0" err="1">
                          <a:solidFill>
                            <a:schemeClr val="tx1"/>
                          </a:solidFill>
                          <a:effectLst/>
                          <a:latin typeface="+mn-lt"/>
                          <a:ea typeface="+mn-ea"/>
                          <a:cs typeface="+mn-cs"/>
                        </a:rPr>
                        <a:t>Indapwar</a:t>
                      </a:r>
                      <a:r>
                        <a:rPr lang="en-US" sz="1800" kern="1200" dirty="0">
                          <a:solidFill>
                            <a:schemeClr val="tx1"/>
                          </a:solidFill>
                          <a:effectLst/>
                          <a:latin typeface="+mn-lt"/>
                          <a:ea typeface="+mn-ea"/>
                          <a:cs typeface="+mn-cs"/>
                        </a:rPr>
                        <a:t> (2020). </a:t>
                      </a:r>
                      <a:endParaRPr lang="en-NG" sz="1800" kern="1200" dirty="0">
                        <a:solidFill>
                          <a:schemeClr val="dk1"/>
                        </a:solidFill>
                        <a:effectLst/>
                        <a:latin typeface="+mn-lt"/>
                        <a:ea typeface="+mn-ea"/>
                        <a:cs typeface="+mn-cs"/>
                      </a:endParaRPr>
                    </a:p>
                  </a:txBody>
                  <a:tcPr anchor="ctr"/>
                </a:tc>
                <a:tc>
                  <a:txBody>
                    <a:bodyPr/>
                    <a:lstStyle/>
                    <a:p>
                      <a:pPr algn="l"/>
                      <a:r>
                        <a:rPr lang="en-US" sz="1800" kern="1200" dirty="0">
                          <a:solidFill>
                            <a:schemeClr val="tx1"/>
                          </a:solidFill>
                          <a:effectLst/>
                          <a:latin typeface="+mn-lt"/>
                          <a:ea typeface="+mn-ea"/>
                          <a:cs typeface="+mn-cs"/>
                        </a:rPr>
                        <a:t>The concept proposes a strategy for increasing trust between voters and governments by safeguarding their data.</a:t>
                      </a:r>
                      <a:endParaRPr lang="en-US" dirty="0"/>
                    </a:p>
                  </a:txBody>
                  <a:tcPr anchor="ctr"/>
                </a:tc>
                <a:tc>
                  <a:txBody>
                    <a:bodyPr/>
                    <a:lstStyle/>
                    <a:p>
                      <a:r>
                        <a:rPr lang="en-US" sz="1800" kern="1200" dirty="0">
                          <a:solidFill>
                            <a:schemeClr val="tx1"/>
                          </a:solidFill>
                          <a:effectLst/>
                          <a:latin typeface="+mn-lt"/>
                          <a:ea typeface="+mn-ea"/>
                          <a:cs typeface="+mn-cs"/>
                        </a:rPr>
                        <a:t>The technology provides a continuous decentralized network, with no single body controlling the data.</a:t>
                      </a:r>
                      <a:endParaRPr lang="en-NG" sz="1800" kern="1200" dirty="0">
                        <a:solidFill>
                          <a:schemeClr val="tx1"/>
                        </a:solidFill>
                        <a:effectLst/>
                        <a:latin typeface="+mn-lt"/>
                        <a:ea typeface="+mn-ea"/>
                        <a:cs typeface="+mn-cs"/>
                      </a:endParaRPr>
                    </a:p>
                  </a:txBody>
                  <a:tcPr anchor="ctr"/>
                </a:tc>
                <a:tc>
                  <a:txBody>
                    <a:bodyPr/>
                    <a:lstStyle/>
                    <a:p>
                      <a:pPr algn="l"/>
                      <a:r>
                        <a:rPr lang="en-US" sz="1800" kern="1200" dirty="0">
                          <a:solidFill>
                            <a:schemeClr val="tx1"/>
                          </a:solidFill>
                          <a:effectLst/>
                          <a:latin typeface="+mn-lt"/>
                          <a:ea typeface="+mn-ea"/>
                          <a:cs typeface="+mn-cs"/>
                        </a:rPr>
                        <a:t>The system's main drawback is that it can only handle a short string of text that just records a balance transfer between two parties. </a:t>
                      </a:r>
                      <a:endParaRPr lang="en-US" dirty="0"/>
                    </a:p>
                  </a:txBody>
                  <a:tcPr anchor="ctr"/>
                </a:tc>
                <a:extLst>
                  <a:ext uri="{0D108BD9-81ED-4DB2-BD59-A6C34878D82A}">
                    <a16:rowId xmlns:a16="http://schemas.microsoft.com/office/drawing/2014/main" val="91547774"/>
                  </a:ext>
                </a:extLst>
              </a:tr>
              <a:tr h="1463845">
                <a:tc>
                  <a:txBody>
                    <a:bodyPr/>
                    <a:lstStyle/>
                    <a:p>
                      <a:r>
                        <a:rPr lang="en-US" sz="1800" kern="1200" dirty="0">
                          <a:solidFill>
                            <a:schemeClr val="tx1"/>
                          </a:solidFill>
                          <a:effectLst/>
                          <a:latin typeface="+mn-lt"/>
                          <a:ea typeface="+mn-ea"/>
                          <a:cs typeface="+mn-cs"/>
                        </a:rPr>
                        <a:t>The Implementation of the Electronic Voting System for Student Representation Council using reCAPTCHA.</a:t>
                      </a:r>
                      <a:endParaRPr lang="en-NG" sz="1800" kern="1200" dirty="0">
                        <a:solidFill>
                          <a:schemeClr val="tx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Salleh et al (2021). </a:t>
                      </a:r>
                      <a:endParaRPr lang="en-NG" sz="1800" kern="1200" dirty="0">
                        <a:solidFill>
                          <a:schemeClr val="dk1"/>
                        </a:solidFill>
                        <a:effectLst/>
                        <a:latin typeface="+mn-lt"/>
                        <a:ea typeface="+mn-ea"/>
                        <a:cs typeface="+mn-cs"/>
                      </a:endParaRPr>
                    </a:p>
                  </a:txBody>
                  <a:tcPr anchor="ctr"/>
                </a:tc>
                <a:tc>
                  <a:txBody>
                    <a:bodyPr/>
                    <a:lstStyle/>
                    <a:p>
                      <a:pPr algn="l"/>
                      <a:r>
                        <a:rPr lang="en-US" sz="1800" kern="1200" dirty="0">
                          <a:solidFill>
                            <a:schemeClr val="tx1"/>
                          </a:solidFill>
                          <a:effectLst/>
                          <a:latin typeface="+mn-lt"/>
                          <a:ea typeface="+mn-ea"/>
                          <a:cs typeface="+mn-cs"/>
                        </a:rPr>
                        <a:t>This study attempts to create an E-Voting System for a private international institution by utilizing the 'reCAPTCHA' security component.</a:t>
                      </a:r>
                      <a:endParaRPr lang="en-US" dirty="0"/>
                    </a:p>
                  </a:txBody>
                  <a:tcPr anchor="ctr"/>
                </a:tc>
                <a:tc>
                  <a:txBody>
                    <a:bodyPr/>
                    <a:lstStyle/>
                    <a:p>
                      <a:r>
                        <a:rPr lang="en-US" sz="1800" kern="1200" dirty="0">
                          <a:solidFill>
                            <a:schemeClr val="tx1"/>
                          </a:solidFill>
                          <a:effectLst/>
                          <a:latin typeface="+mn-lt"/>
                          <a:ea typeface="+mn-ea"/>
                          <a:cs typeface="+mn-cs"/>
                        </a:rPr>
                        <a:t>The implementation increases the efficiency, reliability, and transparency of student representative elections.</a:t>
                      </a:r>
                      <a:endParaRPr lang="en-NG" sz="1800" kern="1200" dirty="0">
                        <a:solidFill>
                          <a:schemeClr val="dk1"/>
                        </a:solidFill>
                        <a:effectLst/>
                        <a:latin typeface="+mn-lt"/>
                        <a:ea typeface="+mn-ea"/>
                        <a:cs typeface="+mn-cs"/>
                      </a:endParaRPr>
                    </a:p>
                  </a:txBody>
                  <a:tcPr anchor="ctr"/>
                </a:tc>
                <a:tc>
                  <a:txBody>
                    <a:bodyPr/>
                    <a:lstStyle/>
                    <a:p>
                      <a:pPr algn="l"/>
                      <a:r>
                        <a:rPr lang="en-US" sz="1800" kern="1200" dirty="0">
                          <a:solidFill>
                            <a:schemeClr val="tx1"/>
                          </a:solidFill>
                          <a:effectLst/>
                          <a:latin typeface="+mn-lt"/>
                          <a:ea typeface="+mn-ea"/>
                          <a:cs typeface="+mn-cs"/>
                        </a:rPr>
                        <a:t>The implementation is limited to just students at </a:t>
                      </a:r>
                      <a:r>
                        <a:rPr lang="en-US" sz="1800" kern="1200" dirty="0" err="1">
                          <a:solidFill>
                            <a:schemeClr val="tx1"/>
                          </a:solidFill>
                          <a:effectLst/>
                          <a:latin typeface="+mn-lt"/>
                          <a:ea typeface="+mn-ea"/>
                          <a:cs typeface="+mn-cs"/>
                        </a:rPr>
                        <a:t>Kolej</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Teknologi</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Antarabangsa</a:t>
                      </a:r>
                      <a:r>
                        <a:rPr lang="en-US" sz="1800" kern="1200" dirty="0">
                          <a:solidFill>
                            <a:schemeClr val="tx1"/>
                          </a:solidFill>
                          <a:effectLst/>
                          <a:latin typeface="+mn-lt"/>
                          <a:ea typeface="+mn-ea"/>
                          <a:cs typeface="+mn-cs"/>
                        </a:rPr>
                        <a:t> Cybernetics</a:t>
                      </a:r>
                      <a:endParaRPr lang="en-US" dirty="0"/>
                    </a:p>
                  </a:txBody>
                  <a:tcPr anchor="ctr"/>
                </a:tc>
                <a:extLst>
                  <a:ext uri="{0D108BD9-81ED-4DB2-BD59-A6C34878D82A}">
                    <a16:rowId xmlns:a16="http://schemas.microsoft.com/office/drawing/2014/main" val="4236247589"/>
                  </a:ext>
                </a:extLst>
              </a:tr>
            </a:tbl>
          </a:graphicData>
        </a:graphic>
      </p:graphicFrame>
      <p:pic>
        <p:nvPicPr>
          <p:cNvPr id="4" name="Picture 3">
            <a:extLst>
              <a:ext uri="{FF2B5EF4-FFF2-40B4-BE49-F238E27FC236}">
                <a16:creationId xmlns:a16="http://schemas.microsoft.com/office/drawing/2014/main" id="{1F224236-2928-4AB4-9A69-581224887E1F}"/>
              </a:ext>
            </a:extLst>
          </p:cNvPr>
          <p:cNvPicPr>
            <a:picLocks noChangeAspect="1"/>
          </p:cNvPicPr>
          <p:nvPr/>
        </p:nvPicPr>
        <p:blipFill>
          <a:blip r:embed="rId3"/>
          <a:stretch>
            <a:fillRect/>
          </a:stretch>
        </p:blipFill>
        <p:spPr>
          <a:xfrm>
            <a:off x="9155158" y="-14936"/>
            <a:ext cx="782218" cy="613790"/>
          </a:xfrm>
          <a:prstGeom prst="rect">
            <a:avLst/>
          </a:prstGeom>
        </p:spPr>
      </p:pic>
    </p:spTree>
    <p:extLst>
      <p:ext uri="{BB962C8B-B14F-4D97-AF65-F5344CB8AC3E}">
        <p14:creationId xmlns:p14="http://schemas.microsoft.com/office/powerpoint/2010/main" val="155022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678653" y="783986"/>
            <a:ext cx="6138664"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Summary of literature review</a:t>
            </a:r>
          </a:p>
        </p:txBody>
      </p:sp>
      <p:graphicFrame>
        <p:nvGraphicFramePr>
          <p:cNvPr id="8" name="Table 7">
            <a:extLst>
              <a:ext uri="{FF2B5EF4-FFF2-40B4-BE49-F238E27FC236}">
                <a16:creationId xmlns:a16="http://schemas.microsoft.com/office/drawing/2014/main" id="{188B461A-4F92-43B6-8D62-1C0F3ED55BDF}"/>
              </a:ext>
            </a:extLst>
          </p:cNvPr>
          <p:cNvGraphicFramePr>
            <a:graphicFrameLocks/>
          </p:cNvGraphicFramePr>
          <p:nvPr>
            <p:extLst>
              <p:ext uri="{D42A27DB-BD31-4B8C-83A1-F6EECF244321}">
                <p14:modId xmlns:p14="http://schemas.microsoft.com/office/powerpoint/2010/main" val="2373090642"/>
              </p:ext>
            </p:extLst>
          </p:nvPr>
        </p:nvGraphicFramePr>
        <p:xfrm>
          <a:off x="550318" y="1605083"/>
          <a:ext cx="11160420" cy="4266328"/>
        </p:xfrm>
        <a:graphic>
          <a:graphicData uri="http://schemas.openxmlformats.org/drawingml/2006/table">
            <a:tbl>
              <a:tblPr firstRow="1">
                <a:tableStyleId>{5A111915-BE36-4E01-A7E5-04B1672EAD32}</a:tableStyleId>
              </a:tblPr>
              <a:tblGrid>
                <a:gridCol w="2004623">
                  <a:extLst>
                    <a:ext uri="{9D8B030D-6E8A-4147-A177-3AD203B41FA5}">
                      <a16:colId xmlns:a16="http://schemas.microsoft.com/office/drawing/2014/main" val="1477709579"/>
                    </a:ext>
                  </a:extLst>
                </a:gridCol>
                <a:gridCol w="1748118">
                  <a:extLst>
                    <a:ext uri="{9D8B030D-6E8A-4147-A177-3AD203B41FA5}">
                      <a16:colId xmlns:a16="http://schemas.microsoft.com/office/drawing/2014/main" val="3545702570"/>
                    </a:ext>
                  </a:extLst>
                </a:gridCol>
                <a:gridCol w="3465389">
                  <a:extLst>
                    <a:ext uri="{9D8B030D-6E8A-4147-A177-3AD203B41FA5}">
                      <a16:colId xmlns:a16="http://schemas.microsoft.com/office/drawing/2014/main" val="3871754480"/>
                    </a:ext>
                  </a:extLst>
                </a:gridCol>
                <a:gridCol w="2357187">
                  <a:extLst>
                    <a:ext uri="{9D8B030D-6E8A-4147-A177-3AD203B41FA5}">
                      <a16:colId xmlns:a16="http://schemas.microsoft.com/office/drawing/2014/main" val="3866959667"/>
                    </a:ext>
                  </a:extLst>
                </a:gridCol>
                <a:gridCol w="1585103">
                  <a:extLst>
                    <a:ext uri="{9D8B030D-6E8A-4147-A177-3AD203B41FA5}">
                      <a16:colId xmlns:a16="http://schemas.microsoft.com/office/drawing/2014/main" val="3252636882"/>
                    </a:ext>
                  </a:extLst>
                </a:gridCol>
              </a:tblGrid>
              <a:tr h="523296">
                <a:tc>
                  <a:txBody>
                    <a:bodyPr/>
                    <a:lstStyle/>
                    <a:p>
                      <a:pPr algn="ctr"/>
                      <a:r>
                        <a:rPr lang="en-GB" sz="1800" b="1" kern="1200" dirty="0">
                          <a:solidFill>
                            <a:schemeClr val="lt1"/>
                          </a:solidFill>
                          <a:effectLst/>
                        </a:rPr>
                        <a:t>Title</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rPr>
                        <a:t>Author &amp; Year</a:t>
                      </a:r>
                      <a:endParaRPr lang="en-IN" dirty="0"/>
                    </a:p>
                  </a:txBody>
                  <a:tcPr anchor="ctr"/>
                </a:tc>
                <a:tc>
                  <a:txBody>
                    <a:bodyPr/>
                    <a:lstStyle/>
                    <a:p>
                      <a:pPr algn="ctr"/>
                      <a:r>
                        <a:rPr lang="en-GB" sz="1800" b="1" kern="1200" dirty="0">
                          <a:solidFill>
                            <a:schemeClr val="lt1"/>
                          </a:solidFill>
                          <a:effectLst/>
                        </a:rPr>
                        <a:t> Description </a:t>
                      </a:r>
                      <a:endParaRPr lang="en-IN" dirty="0"/>
                    </a:p>
                  </a:txBody>
                  <a:tcPr anchor="ctr"/>
                </a:tc>
                <a:tc>
                  <a:txBody>
                    <a:bodyPr/>
                    <a:lstStyle/>
                    <a:p>
                      <a:pPr algn="ctr"/>
                      <a:r>
                        <a:rPr lang="en-GB" sz="1800" b="1" kern="1200" dirty="0">
                          <a:solidFill>
                            <a:schemeClr val="lt1"/>
                          </a:solidFill>
                          <a:effectLst/>
                        </a:rPr>
                        <a:t>Merit</a:t>
                      </a:r>
                      <a:endParaRPr lang="en-IN" dirty="0"/>
                    </a:p>
                  </a:txBody>
                  <a:tcPr anchor="ctr"/>
                </a:tc>
                <a:tc>
                  <a:txBody>
                    <a:bodyPr/>
                    <a:lstStyle/>
                    <a:p>
                      <a:pPr algn="ctr"/>
                      <a:r>
                        <a:rPr lang="en-GB" sz="1800" b="1" kern="1200" dirty="0">
                          <a:solidFill>
                            <a:schemeClr val="lt1"/>
                          </a:solidFill>
                          <a:effectLst/>
                        </a:rPr>
                        <a:t>Demerits</a:t>
                      </a:r>
                      <a:endParaRPr lang="en-IN" dirty="0"/>
                    </a:p>
                  </a:txBody>
                  <a:tcPr anchor="ctr"/>
                </a:tc>
                <a:extLst>
                  <a:ext uri="{0D108BD9-81ED-4DB2-BD59-A6C34878D82A}">
                    <a16:rowId xmlns:a16="http://schemas.microsoft.com/office/drawing/2014/main" val="3255748401"/>
                  </a:ext>
                </a:extLst>
              </a:tr>
              <a:tr h="1711100">
                <a:tc>
                  <a:txBody>
                    <a:bodyPr/>
                    <a:lstStyle/>
                    <a:p>
                      <a:r>
                        <a:rPr lang="en-US" sz="1800" kern="1200" dirty="0">
                          <a:solidFill>
                            <a:schemeClr val="tx1"/>
                          </a:solidFill>
                          <a:effectLst/>
                          <a:latin typeface="+mn-lt"/>
                          <a:ea typeface="+mn-ea"/>
                          <a:cs typeface="+mn-cs"/>
                        </a:rPr>
                        <a:t>Secure voting System through SMS and using a smartphone application.</a:t>
                      </a:r>
                      <a:endParaRPr lang="en-NG" sz="1800" kern="1200" dirty="0">
                        <a:solidFill>
                          <a:schemeClr val="tx1"/>
                        </a:solidFill>
                        <a:effectLst/>
                        <a:latin typeface="+mn-lt"/>
                        <a:ea typeface="+mn-ea"/>
                        <a:cs typeface="+mn-cs"/>
                      </a:endParaRPr>
                    </a:p>
                  </a:txBody>
                  <a:tcPr anchor="ctr"/>
                </a:tc>
                <a:tc>
                  <a:txBody>
                    <a:bodyPr/>
                    <a:lstStyle/>
                    <a:p>
                      <a:pPr algn="l"/>
                      <a:r>
                        <a:rPr lang="en-US" sz="1800" kern="1200" dirty="0" err="1">
                          <a:solidFill>
                            <a:schemeClr val="tx1"/>
                          </a:solidFill>
                          <a:effectLst/>
                          <a:latin typeface="+mn-lt"/>
                          <a:ea typeface="+mn-ea"/>
                          <a:cs typeface="+mn-cs"/>
                        </a:rPr>
                        <a:t>Selvarani</a:t>
                      </a:r>
                      <a:r>
                        <a:rPr lang="en-US" sz="1800" kern="1200" dirty="0">
                          <a:solidFill>
                            <a:schemeClr val="tx1"/>
                          </a:solidFill>
                          <a:effectLst/>
                          <a:latin typeface="+mn-lt"/>
                          <a:ea typeface="+mn-ea"/>
                          <a:cs typeface="+mn-cs"/>
                        </a:rPr>
                        <a:t> et al. (2017) </a:t>
                      </a:r>
                      <a:endParaRPr lang="en-US" dirty="0"/>
                    </a:p>
                  </a:txBody>
                  <a:tcPr anchor="ctr"/>
                </a:tc>
                <a:tc>
                  <a:txBody>
                    <a:bodyPr/>
                    <a:lstStyle/>
                    <a:p>
                      <a:pPr algn="l"/>
                      <a:r>
                        <a:rPr lang="en-US" sz="1800" kern="1200" dirty="0">
                          <a:solidFill>
                            <a:schemeClr val="tx1"/>
                          </a:solidFill>
                          <a:effectLst/>
                          <a:latin typeface="+mn-lt"/>
                          <a:ea typeface="+mn-ea"/>
                          <a:cs typeface="+mn-cs"/>
                        </a:rPr>
                        <a:t>Voters in this system can vote from anywhere and at any time, without having to attend polling places. This saves time and money while also avoiding fatigue and violence.</a:t>
                      </a:r>
                      <a:endParaRPr lang="en-US" dirty="0"/>
                    </a:p>
                  </a:txBody>
                  <a:tcPr anchor="ctr"/>
                </a:tc>
                <a:tc>
                  <a:txBody>
                    <a:bodyPr/>
                    <a:lstStyle/>
                    <a:p>
                      <a:r>
                        <a:rPr lang="en-US" sz="1800" kern="1200" dirty="0">
                          <a:solidFill>
                            <a:schemeClr val="tx1"/>
                          </a:solidFill>
                          <a:effectLst/>
                          <a:latin typeface="+mn-lt"/>
                          <a:ea typeface="+mn-ea"/>
                          <a:cs typeface="+mn-cs"/>
                        </a:rPr>
                        <a:t>The system prohibits multiple voting because the databases are kept in encrypted form.</a:t>
                      </a:r>
                      <a:endParaRPr lang="en-NG" sz="1800" kern="1200" dirty="0">
                        <a:solidFill>
                          <a:schemeClr val="tx1"/>
                        </a:solidFill>
                        <a:effectLst/>
                        <a:latin typeface="+mn-lt"/>
                        <a:ea typeface="+mn-ea"/>
                        <a:cs typeface="+mn-cs"/>
                      </a:endParaRPr>
                    </a:p>
                  </a:txBody>
                  <a:tcPr anchor="ctr"/>
                </a:tc>
                <a:tc>
                  <a:txBody>
                    <a:bodyPr/>
                    <a:lstStyle/>
                    <a:p>
                      <a:r>
                        <a:rPr lang="en-US" sz="1800" kern="1200" dirty="0">
                          <a:solidFill>
                            <a:schemeClr val="tx1"/>
                          </a:solidFill>
                          <a:effectLst/>
                          <a:latin typeface="+mn-lt"/>
                          <a:ea typeface="+mn-ea"/>
                          <a:cs typeface="+mn-cs"/>
                        </a:rPr>
                        <a:t>Internet connectivity is required.</a:t>
                      </a:r>
                      <a:endParaRPr lang="en-NG" sz="180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2020960907"/>
                  </a:ext>
                </a:extLst>
              </a:tr>
              <a:tr h="2031932">
                <a:tc>
                  <a:txBody>
                    <a:bodyPr/>
                    <a:lstStyle/>
                    <a:p>
                      <a:r>
                        <a:rPr lang="en-US" sz="1800" kern="1200" dirty="0">
                          <a:solidFill>
                            <a:schemeClr val="tx1"/>
                          </a:solidFill>
                          <a:effectLst/>
                          <a:latin typeface="+mn-lt"/>
                          <a:ea typeface="+mn-ea"/>
                          <a:cs typeface="+mn-cs"/>
                        </a:rPr>
                        <a:t>Design and Development of a Real-Time E-Voting System with High-Security Features.</a:t>
                      </a:r>
                      <a:endParaRPr lang="en-NG" sz="1800" kern="1200" dirty="0">
                        <a:solidFill>
                          <a:schemeClr val="tx1"/>
                        </a:solidFill>
                        <a:effectLst/>
                        <a:latin typeface="+mn-lt"/>
                        <a:ea typeface="+mn-ea"/>
                        <a:cs typeface="+mn-cs"/>
                      </a:endParaRPr>
                    </a:p>
                  </a:txBody>
                  <a:tcPr anchor="ctr"/>
                </a:tc>
                <a:tc>
                  <a:txBody>
                    <a:bodyPr/>
                    <a:lstStyle/>
                    <a:p>
                      <a:pPr algn="l"/>
                      <a:r>
                        <a:rPr lang="en-US" sz="1800" kern="1200" dirty="0">
                          <a:solidFill>
                            <a:schemeClr val="tx1"/>
                          </a:solidFill>
                          <a:effectLst/>
                          <a:latin typeface="+mn-lt"/>
                          <a:ea typeface="+mn-ea"/>
                          <a:cs typeface="+mn-cs"/>
                        </a:rPr>
                        <a:t>Amit and Abdullahi (2019). </a:t>
                      </a:r>
                      <a:endParaRPr lang="en-NG" sz="1800" kern="1200" dirty="0">
                        <a:solidFill>
                          <a:schemeClr val="dk1"/>
                        </a:solidFill>
                        <a:effectLst/>
                        <a:latin typeface="+mn-lt"/>
                        <a:ea typeface="+mn-ea"/>
                        <a:cs typeface="+mn-cs"/>
                      </a:endParaRPr>
                    </a:p>
                  </a:txBody>
                  <a:tcPr anchor="ctr"/>
                </a:tc>
                <a:tc>
                  <a:txBody>
                    <a:bodyPr/>
                    <a:lstStyle/>
                    <a:p>
                      <a:r>
                        <a:rPr lang="en-US" sz="1800" kern="1200" dirty="0">
                          <a:solidFill>
                            <a:schemeClr val="tx1"/>
                          </a:solidFill>
                          <a:effectLst/>
                          <a:latin typeface="+mn-lt"/>
                          <a:ea typeface="+mn-ea"/>
                          <a:cs typeface="+mn-cs"/>
                        </a:rPr>
                        <a:t>The main purpose of this system is to provide voters with exceptional circumstances in which they may cast their ballots with minimal expense and effort.</a:t>
                      </a:r>
                      <a:endParaRPr lang="en-NG" sz="1800" kern="1200" dirty="0">
                        <a:solidFill>
                          <a:schemeClr val="tx1"/>
                        </a:solidFill>
                        <a:effectLst/>
                        <a:latin typeface="+mn-lt"/>
                        <a:ea typeface="+mn-ea"/>
                        <a:cs typeface="+mn-cs"/>
                      </a:endParaRPr>
                    </a:p>
                  </a:txBody>
                  <a:tcPr anchor="ctr"/>
                </a:tc>
                <a:tc>
                  <a:txBody>
                    <a:bodyPr/>
                    <a:lstStyle/>
                    <a:p>
                      <a:r>
                        <a:rPr lang="en-US" sz="1800" kern="1200" dirty="0">
                          <a:solidFill>
                            <a:schemeClr val="tx1"/>
                          </a:solidFill>
                          <a:effectLst/>
                          <a:latin typeface="+mn-lt"/>
                          <a:ea typeface="+mn-ea"/>
                          <a:cs typeface="+mn-cs"/>
                        </a:rPr>
                        <a:t>The system provides a useful, easy, and efficient method of casting a ballot, removing the limitations of the previous method.</a:t>
                      </a:r>
                      <a:endParaRPr lang="en-NG" sz="1800" kern="1200" dirty="0">
                        <a:solidFill>
                          <a:schemeClr val="tx1"/>
                        </a:solidFill>
                        <a:effectLst/>
                        <a:latin typeface="+mn-lt"/>
                        <a:ea typeface="+mn-ea"/>
                        <a:cs typeface="+mn-cs"/>
                      </a:endParaRPr>
                    </a:p>
                  </a:txBody>
                  <a:tcPr anchor="ctr"/>
                </a:tc>
                <a:tc>
                  <a:txBody>
                    <a:bodyPr/>
                    <a:lstStyle/>
                    <a:p>
                      <a:pPr algn="l"/>
                      <a:r>
                        <a:rPr lang="en-US" sz="1800" kern="1200" dirty="0">
                          <a:solidFill>
                            <a:schemeClr val="tx1"/>
                          </a:solidFill>
                          <a:effectLst/>
                          <a:latin typeface="+mn-lt"/>
                          <a:ea typeface="+mn-ea"/>
                          <a:cs typeface="+mn-cs"/>
                        </a:rPr>
                        <a:t>The system might not be totally transparent.</a:t>
                      </a:r>
                      <a:endParaRPr lang="en-US" dirty="0"/>
                    </a:p>
                  </a:txBody>
                  <a:tcPr anchor="ctr"/>
                </a:tc>
                <a:extLst>
                  <a:ext uri="{0D108BD9-81ED-4DB2-BD59-A6C34878D82A}">
                    <a16:rowId xmlns:a16="http://schemas.microsoft.com/office/drawing/2014/main" val="91547774"/>
                  </a:ext>
                </a:extLst>
              </a:tr>
            </a:tbl>
          </a:graphicData>
        </a:graphic>
      </p:graphicFrame>
      <p:pic>
        <p:nvPicPr>
          <p:cNvPr id="4" name="Picture 3">
            <a:extLst>
              <a:ext uri="{FF2B5EF4-FFF2-40B4-BE49-F238E27FC236}">
                <a16:creationId xmlns:a16="http://schemas.microsoft.com/office/drawing/2014/main" id="{1F224236-2928-4AB4-9A69-581224887E1F}"/>
              </a:ext>
            </a:extLst>
          </p:cNvPr>
          <p:cNvPicPr>
            <a:picLocks noChangeAspect="1"/>
          </p:cNvPicPr>
          <p:nvPr/>
        </p:nvPicPr>
        <p:blipFill>
          <a:blip r:embed="rId3"/>
          <a:stretch>
            <a:fillRect/>
          </a:stretch>
        </p:blipFill>
        <p:spPr>
          <a:xfrm>
            <a:off x="8293768" y="17147"/>
            <a:ext cx="1941096" cy="1523138"/>
          </a:xfrm>
          <a:prstGeom prst="rect">
            <a:avLst/>
          </a:prstGeom>
        </p:spPr>
      </p:pic>
    </p:spTree>
    <p:extLst>
      <p:ext uri="{BB962C8B-B14F-4D97-AF65-F5344CB8AC3E}">
        <p14:creationId xmlns:p14="http://schemas.microsoft.com/office/powerpoint/2010/main" val="2449829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a:xfrm>
            <a:off x="484045" y="136526"/>
            <a:ext cx="8208519" cy="823912"/>
          </a:xfrm>
        </p:spPr>
        <p:txBody>
          <a:bodyPr/>
          <a:lstStyle/>
          <a:p>
            <a:r>
              <a:rPr lang="en-US" b="1" dirty="0"/>
              <a:t>Research methodology</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a:xfrm>
            <a:off x="484045" y="825109"/>
            <a:ext cx="5183188" cy="823912"/>
          </a:xfrm>
        </p:spPr>
        <p:txBody>
          <a:bodyPr/>
          <a:lstStyle/>
          <a:p>
            <a:r>
              <a:rPr lang="en-US" dirty="0"/>
              <a:t>Choice of programming language</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484045" y="1845493"/>
            <a:ext cx="5070594" cy="3849454"/>
          </a:xfrm>
        </p:spPr>
        <p:txBody>
          <a:bodyPr>
            <a:noAutofit/>
          </a:bodyPr>
          <a:lstStyle/>
          <a:p>
            <a:pPr marL="0" indent="0" algn="just">
              <a:lnSpc>
                <a:spcPct val="120000"/>
              </a:lnSpc>
              <a:buNone/>
            </a:pPr>
            <a:r>
              <a:rPr lang="en-US" sz="2000" dirty="0">
                <a:latin typeface="Calibri" panose="020F0502020204030204" pitchFamily="34" charset="0"/>
                <a:cs typeface="Calibri" panose="020F0502020204030204" pitchFamily="34" charset="0"/>
              </a:rPr>
              <a:t>This research work will be a web-based application and will be implemented on a relational database system (SQLite). HTML (hypertext markup language), CSS (cascading style sheet), and JavaScript will be employed in the front end while Django(python) will be employed for the backend programming. The above are the modern languages used in implementing this system</a:t>
            </a:r>
          </a:p>
        </p:txBody>
      </p:sp>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a:xfrm>
            <a:off x="6170612" y="825109"/>
            <a:ext cx="5183188" cy="823912"/>
          </a:xfrm>
        </p:spPr>
        <p:txBody>
          <a:bodyPr/>
          <a:lstStyle/>
          <a:p>
            <a:r>
              <a:rPr lang="en-US" dirty="0"/>
              <a:t>Method of data collection</a:t>
            </a:r>
          </a:p>
        </p:txBody>
      </p:sp>
      <p:sp>
        <p:nvSpPr>
          <p:cNvPr id="6" name="Content Placeholder 5">
            <a:extLst>
              <a:ext uri="{FF2B5EF4-FFF2-40B4-BE49-F238E27FC236}">
                <a16:creationId xmlns:a16="http://schemas.microsoft.com/office/drawing/2014/main" id="{3905CD03-9B40-4AA4-B6AB-5B38436AB901}"/>
              </a:ext>
            </a:extLst>
          </p:cNvPr>
          <p:cNvSpPr>
            <a:spLocks noGrp="1"/>
          </p:cNvSpPr>
          <p:nvPr>
            <p:ph sz="quarter" idx="4"/>
          </p:nvPr>
        </p:nvSpPr>
        <p:spPr>
          <a:xfrm>
            <a:off x="6155408" y="1845493"/>
            <a:ext cx="5657435" cy="3106429"/>
          </a:xfrm>
        </p:spPr>
        <p:txBody>
          <a:bodyPr>
            <a:normAutofit/>
          </a:bodyPr>
          <a:lstStyle/>
          <a:p>
            <a:pPr marL="0" indent="0" algn="just">
              <a:buNone/>
            </a:pPr>
            <a:r>
              <a:rPr lang="en-US" sz="2000" dirty="0">
                <a:latin typeface="Calibri" panose="020F0502020204030204" pitchFamily="34" charset="0"/>
                <a:cs typeface="Calibri" panose="020F0502020204030204" pitchFamily="34" charset="0"/>
              </a:rPr>
              <a:t>Before developing any system, collecting data and facts about the existing system is critical to understand what is going on. This research was carried out using two methods.</a:t>
            </a:r>
            <a:endParaRPr lang="en-NG" sz="2000" dirty="0">
              <a:latin typeface="Calibri" panose="020F0502020204030204" pitchFamily="34" charset="0"/>
              <a:cs typeface="Calibri" panose="020F0502020204030204" pitchFamily="34" charset="0"/>
            </a:endParaRPr>
          </a:p>
          <a:p>
            <a:pPr marL="514350" indent="-514350" algn="just">
              <a:buFont typeface="+mj-lt"/>
              <a:buAutoNum type="romanLcPeriod"/>
            </a:pPr>
            <a:r>
              <a:rPr lang="en-US" sz="2000" dirty="0">
                <a:latin typeface="Calibri" panose="020F0502020204030204" pitchFamily="34" charset="0"/>
                <a:cs typeface="Calibri" panose="020F0502020204030204" pitchFamily="34" charset="0"/>
              </a:rPr>
              <a:t>Observation of the Work Environment</a:t>
            </a:r>
          </a:p>
          <a:p>
            <a:pPr marL="514350" indent="-514350" algn="just">
              <a:buFont typeface="+mj-lt"/>
              <a:buAutoNum type="romanLcPeriod"/>
            </a:pPr>
            <a:r>
              <a:rPr lang="en-US" sz="2000" dirty="0">
                <a:latin typeface="Calibri" panose="020F0502020204030204" pitchFamily="34" charset="0"/>
                <a:cs typeface="Calibri" panose="020F0502020204030204" pitchFamily="34" charset="0"/>
              </a:rPr>
              <a:t>Interview</a:t>
            </a:r>
            <a:endParaRPr lang="en-NG" sz="2000" dirty="0">
              <a:latin typeface="Calibri" panose="020F0502020204030204" pitchFamily="34" charset="0"/>
              <a:cs typeface="Calibri" panose="020F0502020204030204" pitchFamily="34" charset="0"/>
            </a:endParaRPr>
          </a:p>
          <a:p>
            <a:pPr marL="514350" indent="-514350" algn="just">
              <a:buFont typeface="+mj-lt"/>
              <a:buAutoNum type="romanLcPeriod"/>
            </a:pPr>
            <a:r>
              <a:rPr lang="en-US" sz="2000" dirty="0">
                <a:latin typeface="Calibri" panose="020F0502020204030204" pitchFamily="34" charset="0"/>
                <a:cs typeface="Calibri" panose="020F0502020204030204" pitchFamily="34" charset="0"/>
              </a:rPr>
              <a:t>Documentation. </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DB0EA7A7-CD9A-AD43-3DF4-120C4D20C310}"/>
              </a:ext>
            </a:extLst>
          </p:cNvPr>
          <p:cNvPicPr>
            <a:picLocks noChangeAspect="1"/>
          </p:cNvPicPr>
          <p:nvPr/>
        </p:nvPicPr>
        <p:blipFill>
          <a:blip r:embed="rId2"/>
          <a:stretch>
            <a:fillRect/>
          </a:stretch>
        </p:blipFill>
        <p:spPr>
          <a:xfrm>
            <a:off x="8763000" y="3429000"/>
            <a:ext cx="3429000" cy="3429000"/>
          </a:xfrm>
          <a:prstGeom prst="rect">
            <a:avLst/>
          </a:prstGeom>
        </p:spPr>
      </p:pic>
    </p:spTree>
    <p:extLst>
      <p:ext uri="{BB962C8B-B14F-4D97-AF65-F5344CB8AC3E}">
        <p14:creationId xmlns:p14="http://schemas.microsoft.com/office/powerpoint/2010/main" val="2368709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Shapes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40622C-5D03-4258-98D9-CB4F18C7FAD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AA17EA8-7A9B-4350-B9C2-AA100F76C2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16AB37-D7B9-4507-B21E-5D459905C6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125</TotalTime>
  <Words>1219</Words>
  <Application>Microsoft Office PowerPoint</Application>
  <PresentationFormat>Widescreen</PresentationFormat>
  <Paragraphs>117</Paragraphs>
  <Slides>16</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Avenir Next LT Pro</vt:lpstr>
      <vt:lpstr>Calibri</vt:lpstr>
      <vt:lpstr>Calibri Light</vt:lpstr>
      <vt:lpstr>Segoe UI</vt:lpstr>
      <vt:lpstr>Times New Roman</vt:lpstr>
      <vt:lpstr>Tw Cen MT</vt:lpstr>
      <vt:lpstr>Office Theme</vt:lpstr>
      <vt:lpstr>ShapesVTI</vt:lpstr>
      <vt:lpstr>Human resources slide 1</vt:lpstr>
      <vt:lpstr>Human resources slide 2</vt:lpstr>
      <vt:lpstr>Human resources slide 5</vt:lpstr>
      <vt:lpstr>Human resources slide 6</vt:lpstr>
      <vt:lpstr>Human resources slide 3</vt:lpstr>
      <vt:lpstr>Human resources slide 8</vt:lpstr>
      <vt:lpstr>Human resources slide 8</vt:lpstr>
      <vt:lpstr>Human resources slide 8</vt:lpstr>
      <vt:lpstr>Research methodology</vt:lpstr>
      <vt:lpstr>Human resources slide 7</vt:lpstr>
      <vt:lpstr>Human resources slide 7</vt:lpstr>
      <vt:lpstr>Human resources slide 7</vt:lpstr>
      <vt:lpstr>Human resources slide 7</vt:lpstr>
      <vt:lpstr>Human resources slide 7</vt:lpstr>
      <vt:lpstr>Human resources slide 9</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slide 1</dc:title>
  <dc:creator>Richard Emmanuel</dc:creator>
  <cp:lastModifiedBy>Richard Emmanuel</cp:lastModifiedBy>
  <cp:revision>38</cp:revision>
  <dcterms:created xsi:type="dcterms:W3CDTF">2023-02-02T21:34:28Z</dcterms:created>
  <dcterms:modified xsi:type="dcterms:W3CDTF">2023-02-05T02:34:16Z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