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7" r:id="rId5"/>
    <p:sldId id="281" r:id="rId6"/>
    <p:sldId id="285" r:id="rId7"/>
    <p:sldId id="269" r:id="rId8"/>
    <p:sldId id="286" r:id="rId9"/>
    <p:sldId id="277" r:id="rId10"/>
    <p:sldId id="266" r:id="rId11"/>
    <p:sldId id="278" r:id="rId12"/>
    <p:sldId id="272" r:id="rId13"/>
    <p:sldId id="282" r:id="rId14"/>
    <p:sldId id="283" r:id="rId15"/>
    <p:sldId id="284" r:id="rId16"/>
    <p:sldId id="280" r:id="rId17"/>
    <p:sldId id="287"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7"/>
    <a:srgbClr val="2C567A"/>
    <a:srgbClr val="0D1D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showGuides="1">
      <p:cViewPr varScale="1">
        <p:scale>
          <a:sx n="71" d="100"/>
          <a:sy n="71" d="100"/>
        </p:scale>
        <p:origin x="69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2/6/2023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2929775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321843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47619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84499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78957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12681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777179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2/6/2023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555548"/>
            <a:ext cx="5656729" cy="1210362"/>
          </a:xfrm>
        </p:spPr>
        <p:txBody>
          <a:bodyPr/>
          <a:lstStyle/>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PREPARED BY:</a:t>
            </a:r>
            <a:r>
              <a:rPr lang="en-US" dirty="0">
                <a:latin typeface="Calibri" panose="020F0502020204030204" pitchFamily="34" charset="0"/>
                <a:ea typeface="Calibri" panose="020F0502020204030204" pitchFamily="34" charset="0"/>
                <a:cs typeface="Arial" panose="020B0604020202020204" pitchFamily="34" charset="0"/>
              </a:rPr>
              <a:t> </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FARUK GBOLAHAN MUHAMMAD </a:t>
            </a:r>
            <a:r>
              <a:rPr lang="en-US" dirty="0">
                <a:latin typeface="Calibri" panose="020F0502020204030204" pitchFamily="34" charset="0"/>
                <a:ea typeface="Calibri" panose="020F0502020204030204" pitchFamily="34" charset="0"/>
                <a:cs typeface="Arial" panose="020B0604020202020204" pitchFamily="34" charset="0"/>
              </a:rPr>
              <a:t>(</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CST20HND0193)</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SUPERVISED BY: MR. AHMAD KABIR IBRAHIM</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8B914F8-9F98-7D5C-116B-379A032523E9}"/>
              </a:ext>
            </a:extLst>
          </p:cNvPr>
          <p:cNvSpPr/>
          <p:nvPr/>
        </p:nvSpPr>
        <p:spPr>
          <a:xfrm>
            <a:off x="6343650" y="1237129"/>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199061" y="1697271"/>
            <a:ext cx="5846142" cy="2322534"/>
          </a:xfrm>
        </p:spPr>
        <p:txBody>
          <a:bodyPr/>
          <a:lstStyle/>
          <a:p>
            <a:r>
              <a:rPr lang="en-US" sz="2800" dirty="0">
                <a:effectLst/>
                <a:latin typeface="Times New Roman" panose="02020603050405020304" pitchFamily="18" charset="0"/>
                <a:ea typeface="Calibri" panose="020F0502020204030204" pitchFamily="34" charset="0"/>
              </a:rPr>
              <a:t>RESULT VALIDATION AND VERIFICATION SYSTEM FOR KADUNA POLYTECHNIC (KADPOLY E-VERIFY)</a:t>
            </a:r>
            <a:endParaRPr lang="en-US" sz="7200" dirty="0"/>
          </a:p>
        </p:txBody>
      </p:sp>
      <p:sp>
        <p:nvSpPr>
          <p:cNvPr id="12" name="Oval 11">
            <a:extLst>
              <a:ext uri="{FF2B5EF4-FFF2-40B4-BE49-F238E27FC236}">
                <a16:creationId xmlns:a16="http://schemas.microsoft.com/office/drawing/2014/main" id="{E4634BFE-FB29-660A-6EC5-A07E248593F7}"/>
              </a:ext>
            </a:extLst>
          </p:cNvPr>
          <p:cNvSpPr/>
          <p:nvPr/>
        </p:nvSpPr>
        <p:spPr>
          <a:xfrm>
            <a:off x="11330940" y="6553200"/>
            <a:ext cx="204769" cy="198120"/>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NG" dirty="0"/>
          </a:p>
        </p:txBody>
      </p:sp>
      <p:pic>
        <p:nvPicPr>
          <p:cNvPr id="14" name="Picture Placeholder 13">
            <a:extLst>
              <a:ext uri="{FF2B5EF4-FFF2-40B4-BE49-F238E27FC236}">
                <a16:creationId xmlns:a16="http://schemas.microsoft.com/office/drawing/2014/main" id="{5A270A00-4767-0A61-CDA2-9AC56923CA3B}"/>
              </a:ext>
            </a:extLst>
          </p:cNvPr>
          <p:cNvPicPr>
            <a:picLocks noGrp="1" noChangeAspect="1"/>
          </p:cNvPicPr>
          <p:nvPr>
            <p:ph type="pic" sz="quarter" idx="10"/>
          </p:nvPr>
        </p:nvPicPr>
        <p:blipFill>
          <a:blip r:embed="rId3"/>
          <a:srcRect t="2179" b="2179"/>
          <a:stretch>
            <a:fillRect/>
          </a:stretch>
        </p:blipFill>
        <p:spPr>
          <a:ln>
            <a:solidFill>
              <a:srgbClr val="0072C7"/>
            </a:solidFill>
          </a:ln>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(USE CASE DIAGRAM)</a:t>
            </a:r>
          </a:p>
        </p:txBody>
      </p:sp>
      <p:sp>
        <p:nvSpPr>
          <p:cNvPr id="4" name="Slide Number Placeholder 3"/>
          <p:cNvSpPr>
            <a:spLocks noGrp="1"/>
          </p:cNvSpPr>
          <p:nvPr>
            <p:ph type="sldNum" sz="quarter" idx="12"/>
          </p:nvPr>
        </p:nvSpPr>
        <p:spPr/>
        <p:txBody>
          <a:bodyPr/>
          <a:lstStyle/>
          <a:p>
            <a:r>
              <a:rPr lang="en-US" dirty="0"/>
              <a:t>10</a:t>
            </a:r>
          </a:p>
        </p:txBody>
      </p:sp>
      <p:pic>
        <p:nvPicPr>
          <p:cNvPr id="3" name="Picture 2">
            <a:extLst>
              <a:ext uri="{FF2B5EF4-FFF2-40B4-BE49-F238E27FC236}">
                <a16:creationId xmlns:a16="http://schemas.microsoft.com/office/drawing/2014/main" id="{F423E173-09E7-2E4A-9063-4A3845869B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5442" y="804545"/>
            <a:ext cx="6399126" cy="5651194"/>
          </a:xfrm>
          <a:prstGeom prst="rect">
            <a:avLst/>
          </a:prstGeom>
          <a:noFill/>
          <a:ln>
            <a:noFill/>
          </a:ln>
        </p:spPr>
      </p:pic>
    </p:spTree>
    <p:extLst>
      <p:ext uri="{BB962C8B-B14F-4D97-AF65-F5344CB8AC3E}">
        <p14:creationId xmlns:p14="http://schemas.microsoft.com/office/powerpoint/2010/main" val="29957207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(CLASS DIAGRAM)</a:t>
            </a:r>
          </a:p>
        </p:txBody>
      </p:sp>
      <p:sp>
        <p:nvSpPr>
          <p:cNvPr id="4" name="Slide Number Placeholder 3"/>
          <p:cNvSpPr>
            <a:spLocks noGrp="1"/>
          </p:cNvSpPr>
          <p:nvPr>
            <p:ph type="sldNum" sz="quarter" idx="12"/>
          </p:nvPr>
        </p:nvSpPr>
        <p:spPr/>
        <p:txBody>
          <a:bodyPr/>
          <a:lstStyle/>
          <a:p>
            <a:r>
              <a:rPr lang="en-US" dirty="0"/>
              <a:t>11</a:t>
            </a:r>
          </a:p>
        </p:txBody>
      </p:sp>
      <p:pic>
        <p:nvPicPr>
          <p:cNvPr id="3" name="Picture 2">
            <a:extLst>
              <a:ext uri="{FF2B5EF4-FFF2-40B4-BE49-F238E27FC236}">
                <a16:creationId xmlns:a16="http://schemas.microsoft.com/office/drawing/2014/main" id="{7835D9C3-9FE8-8E80-D728-796F471B05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652" y="954509"/>
            <a:ext cx="6939556" cy="5501229"/>
          </a:xfrm>
          <a:prstGeom prst="rect">
            <a:avLst/>
          </a:prstGeom>
          <a:noFill/>
          <a:ln>
            <a:noFill/>
          </a:ln>
        </p:spPr>
      </p:pic>
    </p:spTree>
    <p:extLst>
      <p:ext uri="{BB962C8B-B14F-4D97-AF65-F5344CB8AC3E}">
        <p14:creationId xmlns:p14="http://schemas.microsoft.com/office/powerpoint/2010/main" val="3905513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(ACTIVITY DIAGRAM)</a:t>
            </a:r>
          </a:p>
        </p:txBody>
      </p:sp>
      <p:sp>
        <p:nvSpPr>
          <p:cNvPr id="4" name="Slide Number Placeholder 3"/>
          <p:cNvSpPr>
            <a:spLocks noGrp="1"/>
          </p:cNvSpPr>
          <p:nvPr>
            <p:ph type="sldNum" sz="quarter" idx="12"/>
          </p:nvPr>
        </p:nvSpPr>
        <p:spPr/>
        <p:txBody>
          <a:bodyPr/>
          <a:lstStyle/>
          <a:p>
            <a:r>
              <a:rPr lang="en-US" dirty="0"/>
              <a:t>12</a:t>
            </a:r>
          </a:p>
        </p:txBody>
      </p:sp>
      <p:pic>
        <p:nvPicPr>
          <p:cNvPr id="8" name="Picture 7">
            <a:extLst>
              <a:ext uri="{FF2B5EF4-FFF2-40B4-BE49-F238E27FC236}">
                <a16:creationId xmlns:a16="http://schemas.microsoft.com/office/drawing/2014/main" id="{BE3C286E-A9F1-4FB1-823B-2C1C9378CC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7649" y="1064325"/>
            <a:ext cx="2457450" cy="4625340"/>
          </a:xfrm>
          <a:prstGeom prst="rect">
            <a:avLst/>
          </a:prstGeom>
          <a:noFill/>
          <a:ln>
            <a:noFill/>
          </a:ln>
        </p:spPr>
      </p:pic>
      <p:sp>
        <p:nvSpPr>
          <p:cNvPr id="10" name="Content Placeholder 8">
            <a:extLst>
              <a:ext uri="{FF2B5EF4-FFF2-40B4-BE49-F238E27FC236}">
                <a16:creationId xmlns:a16="http://schemas.microsoft.com/office/drawing/2014/main" id="{38B37485-3220-43A9-A32B-38BEA8E3FBBA}"/>
              </a:ext>
            </a:extLst>
          </p:cNvPr>
          <p:cNvSpPr txBox="1">
            <a:spLocks/>
          </p:cNvSpPr>
          <p:nvPr/>
        </p:nvSpPr>
        <p:spPr>
          <a:xfrm>
            <a:off x="910385" y="5999397"/>
            <a:ext cx="2340348"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User Login </a:t>
            </a:r>
            <a:r>
              <a:rPr lang="en-GB" sz="1800" b="1" dirty="0">
                <a:solidFill>
                  <a:srgbClr val="000000"/>
                </a:solidFill>
                <a:latin typeface="Times New Roman" panose="02020603050405020304" pitchFamily="18" charset="0"/>
                <a:ea typeface="Calibri" panose="020F0502020204030204" pitchFamily="34" charset="0"/>
              </a:rPr>
              <a:t>Activity</a:t>
            </a:r>
            <a:endParaRPr lang="en-US" b="1" dirty="0"/>
          </a:p>
        </p:txBody>
      </p:sp>
      <p:sp>
        <p:nvSpPr>
          <p:cNvPr id="11" name="Content Placeholder 8">
            <a:extLst>
              <a:ext uri="{FF2B5EF4-FFF2-40B4-BE49-F238E27FC236}">
                <a16:creationId xmlns:a16="http://schemas.microsoft.com/office/drawing/2014/main" id="{D152F757-16F9-4FBF-951B-05819DC609EF}"/>
              </a:ext>
            </a:extLst>
          </p:cNvPr>
          <p:cNvSpPr txBox="1">
            <a:spLocks/>
          </p:cNvSpPr>
          <p:nvPr/>
        </p:nvSpPr>
        <p:spPr>
          <a:xfrm>
            <a:off x="3926168" y="6272447"/>
            <a:ext cx="290662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solidFill>
                  <a:srgbClr val="000000"/>
                </a:solidFill>
                <a:latin typeface="Times New Roman" panose="02020603050405020304" pitchFamily="18" charset="0"/>
                <a:ea typeface="Calibri" panose="020F0502020204030204" pitchFamily="34" charset="0"/>
              </a:rPr>
              <a:t>Verify Result Activity</a:t>
            </a:r>
            <a:endParaRPr lang="en-US" b="1" dirty="0"/>
          </a:p>
        </p:txBody>
      </p:sp>
      <p:pic>
        <p:nvPicPr>
          <p:cNvPr id="3" name="Picture 2">
            <a:extLst>
              <a:ext uri="{FF2B5EF4-FFF2-40B4-BE49-F238E27FC236}">
                <a16:creationId xmlns:a16="http://schemas.microsoft.com/office/drawing/2014/main" id="{DFD51A1D-3774-4694-61BA-E5ADA18417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6168" y="995195"/>
            <a:ext cx="3370580" cy="5084445"/>
          </a:xfrm>
          <a:prstGeom prst="rect">
            <a:avLst/>
          </a:prstGeom>
          <a:noFill/>
          <a:ln>
            <a:noFill/>
          </a:ln>
        </p:spPr>
      </p:pic>
      <p:pic>
        <p:nvPicPr>
          <p:cNvPr id="5" name="Picture 4">
            <a:extLst>
              <a:ext uri="{FF2B5EF4-FFF2-40B4-BE49-F238E27FC236}">
                <a16:creationId xmlns:a16="http://schemas.microsoft.com/office/drawing/2014/main" id="{1C662AA8-EAF1-6549-02DF-D834A0E6A7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7817" y="883920"/>
            <a:ext cx="2892425" cy="5090160"/>
          </a:xfrm>
          <a:prstGeom prst="rect">
            <a:avLst/>
          </a:prstGeom>
          <a:noFill/>
          <a:ln>
            <a:noFill/>
          </a:ln>
        </p:spPr>
      </p:pic>
      <p:sp>
        <p:nvSpPr>
          <p:cNvPr id="6" name="Content Placeholder 8">
            <a:extLst>
              <a:ext uri="{FF2B5EF4-FFF2-40B4-BE49-F238E27FC236}">
                <a16:creationId xmlns:a16="http://schemas.microsoft.com/office/drawing/2014/main" id="{A1ACBF63-B34C-14AC-2E84-9A0720D32B59}"/>
              </a:ext>
            </a:extLst>
          </p:cNvPr>
          <p:cNvSpPr txBox="1">
            <a:spLocks/>
          </p:cNvSpPr>
          <p:nvPr/>
        </p:nvSpPr>
        <p:spPr>
          <a:xfrm>
            <a:off x="7508223" y="6161158"/>
            <a:ext cx="290662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solidFill>
                  <a:srgbClr val="000000"/>
                </a:solidFill>
                <a:latin typeface="Times New Roman" panose="02020603050405020304" pitchFamily="18" charset="0"/>
                <a:ea typeface="Calibri" panose="020F0502020204030204" pitchFamily="34" charset="0"/>
              </a:rPr>
              <a:t>Register Result Activity</a:t>
            </a:r>
            <a:endParaRPr lang="en-US" b="1" dirty="0"/>
          </a:p>
        </p:txBody>
      </p:sp>
    </p:spTree>
    <p:extLst>
      <p:ext uri="{BB962C8B-B14F-4D97-AF65-F5344CB8AC3E}">
        <p14:creationId xmlns:p14="http://schemas.microsoft.com/office/powerpoint/2010/main" val="18233328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Proposed interface design</a:t>
            </a:r>
          </a:p>
        </p:txBody>
      </p:sp>
      <p:sp>
        <p:nvSpPr>
          <p:cNvPr id="4" name="Slide Number Placeholder 3"/>
          <p:cNvSpPr>
            <a:spLocks noGrp="1"/>
          </p:cNvSpPr>
          <p:nvPr>
            <p:ph type="sldNum" sz="quarter" idx="12"/>
          </p:nvPr>
        </p:nvSpPr>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5079303" y="6444296"/>
            <a:ext cx="2022793"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Homepage</a:t>
            </a:r>
            <a:endParaRPr lang="en-US" b="1" dirty="0"/>
          </a:p>
        </p:txBody>
      </p:sp>
      <p:pic>
        <p:nvPicPr>
          <p:cNvPr id="6" name="Picture 5">
            <a:extLst>
              <a:ext uri="{FF2B5EF4-FFF2-40B4-BE49-F238E27FC236}">
                <a16:creationId xmlns:a16="http://schemas.microsoft.com/office/drawing/2014/main" id="{C763F19E-CFD8-C3D2-79C9-2EFFEFDB2B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501" y="862272"/>
            <a:ext cx="10358398" cy="5453652"/>
          </a:xfrm>
          <a:prstGeom prst="rect">
            <a:avLst/>
          </a:prstGeom>
          <a:noFill/>
          <a:ln>
            <a:noFill/>
          </a:ln>
        </p:spPr>
      </p:pic>
    </p:spTree>
    <p:extLst>
      <p:ext uri="{BB962C8B-B14F-4D97-AF65-F5344CB8AC3E}">
        <p14:creationId xmlns:p14="http://schemas.microsoft.com/office/powerpoint/2010/main" val="41722592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Proposed interface design</a:t>
            </a:r>
          </a:p>
        </p:txBody>
      </p:sp>
      <p:sp>
        <p:nvSpPr>
          <p:cNvPr id="4" name="Slide Number Placeholder 3"/>
          <p:cNvSpPr>
            <a:spLocks noGrp="1"/>
          </p:cNvSpPr>
          <p:nvPr>
            <p:ph type="sldNum" sz="quarter" idx="12"/>
          </p:nvPr>
        </p:nvSpPr>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1480254" y="6097006"/>
            <a:ext cx="2022793"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solidFill>
                  <a:srgbClr val="000000"/>
                </a:solidFill>
                <a:effectLst/>
                <a:latin typeface="Times New Roman" panose="02020603050405020304" pitchFamily="18" charset="0"/>
                <a:ea typeface="Calibri" panose="020F0502020204030204" pitchFamily="34" charset="0"/>
              </a:rPr>
              <a:t>Login Form</a:t>
            </a:r>
            <a:endParaRPr lang="en-US" b="1" dirty="0"/>
          </a:p>
        </p:txBody>
      </p:sp>
      <p:pic>
        <p:nvPicPr>
          <p:cNvPr id="3" name="Picture 2">
            <a:extLst>
              <a:ext uri="{FF2B5EF4-FFF2-40B4-BE49-F238E27FC236}">
                <a16:creationId xmlns:a16="http://schemas.microsoft.com/office/drawing/2014/main" id="{46575AC7-2811-E1EA-8259-96309A9577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556" y="1058844"/>
            <a:ext cx="3968191" cy="4793173"/>
          </a:xfrm>
          <a:prstGeom prst="rect">
            <a:avLst/>
          </a:prstGeom>
          <a:noFill/>
          <a:ln>
            <a:noFill/>
          </a:ln>
        </p:spPr>
      </p:pic>
      <p:pic>
        <p:nvPicPr>
          <p:cNvPr id="5" name="Picture 4">
            <a:extLst>
              <a:ext uri="{FF2B5EF4-FFF2-40B4-BE49-F238E27FC236}">
                <a16:creationId xmlns:a16="http://schemas.microsoft.com/office/drawing/2014/main" id="{C61215AC-0D97-B532-95D8-38B3EB2C97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2518" y="1606549"/>
            <a:ext cx="5757145" cy="4172295"/>
          </a:xfrm>
          <a:prstGeom prst="rect">
            <a:avLst/>
          </a:prstGeom>
          <a:noFill/>
          <a:ln>
            <a:noFill/>
          </a:ln>
        </p:spPr>
      </p:pic>
      <p:sp>
        <p:nvSpPr>
          <p:cNvPr id="9" name="Content Placeholder 8">
            <a:extLst>
              <a:ext uri="{FF2B5EF4-FFF2-40B4-BE49-F238E27FC236}">
                <a16:creationId xmlns:a16="http://schemas.microsoft.com/office/drawing/2014/main" id="{AF9B2A0A-A6FC-C7FD-D4B7-5D68E0214E11}"/>
              </a:ext>
            </a:extLst>
          </p:cNvPr>
          <p:cNvSpPr txBox="1">
            <a:spLocks/>
          </p:cNvSpPr>
          <p:nvPr/>
        </p:nvSpPr>
        <p:spPr>
          <a:xfrm>
            <a:off x="6785812" y="5988286"/>
            <a:ext cx="2576486"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rPr>
              <a:t>Search Result Form</a:t>
            </a:r>
            <a:endParaRPr lang="en-US" b="1" dirty="0"/>
          </a:p>
        </p:txBody>
      </p:sp>
    </p:spTree>
    <p:extLst>
      <p:ext uri="{BB962C8B-B14F-4D97-AF65-F5344CB8AC3E}">
        <p14:creationId xmlns:p14="http://schemas.microsoft.com/office/powerpoint/2010/main" val="36469973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A78FB5-33EB-95A1-017A-C1842BCD38D4}"/>
              </a:ext>
            </a:extLst>
          </p:cNvPr>
          <p:cNvSpPr/>
          <p:nvPr/>
        </p:nvSpPr>
        <p:spPr>
          <a:xfrm>
            <a:off x="6305550" y="1576528"/>
            <a:ext cx="3702050" cy="3732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3" name="Title 1">
            <a:extLst>
              <a:ext uri="{FF2B5EF4-FFF2-40B4-BE49-F238E27FC236}">
                <a16:creationId xmlns:a16="http://schemas.microsoft.com/office/drawing/2014/main" id="{0E39121D-69D8-36FB-4081-6BBAC61B8C19}"/>
              </a:ext>
            </a:extLst>
          </p:cNvPr>
          <p:cNvSpPr>
            <a:spLocks noGrp="1"/>
          </p:cNvSpPr>
          <p:nvPr>
            <p:ph type="title"/>
          </p:nvPr>
        </p:nvSpPr>
        <p:spPr>
          <a:xfrm>
            <a:off x="6305550" y="316033"/>
            <a:ext cx="2457450" cy="504707"/>
          </a:xfrm>
        </p:spPr>
        <p:txBody>
          <a:bodyPr/>
          <a:lstStyle/>
          <a:p>
            <a:r>
              <a:rPr lang="en-US" sz="3600" dirty="0"/>
              <a:t>Summary</a:t>
            </a:r>
          </a:p>
        </p:txBody>
      </p:sp>
      <p:pic>
        <p:nvPicPr>
          <p:cNvPr id="19" name="Picture Placeholder 18">
            <a:extLst>
              <a:ext uri="{FF2B5EF4-FFF2-40B4-BE49-F238E27FC236}">
                <a16:creationId xmlns:a16="http://schemas.microsoft.com/office/drawing/2014/main" id="{88503F7F-C43B-6EAD-BE4E-121D10E0FD1D}"/>
              </a:ext>
            </a:extLst>
          </p:cNvPr>
          <p:cNvPicPr>
            <a:picLocks noGrp="1" noChangeAspect="1"/>
          </p:cNvPicPr>
          <p:nvPr>
            <p:ph type="pic" sz="quarter" idx="10"/>
          </p:nvPr>
        </p:nvPicPr>
        <p:blipFill>
          <a:blip r:embed="rId3"/>
          <a:srcRect l="16667" r="16667"/>
          <a:stretch>
            <a:fillRect/>
          </a:stretch>
        </p:blipFill>
        <p:spPr/>
      </p:pic>
      <p:sp>
        <p:nvSpPr>
          <p:cNvPr id="22" name="Content Placeholder 7">
            <a:extLst>
              <a:ext uri="{FF2B5EF4-FFF2-40B4-BE49-F238E27FC236}">
                <a16:creationId xmlns:a16="http://schemas.microsoft.com/office/drawing/2014/main" id="{9498FA62-4A50-AE14-1E8C-AAC0A9A2E955}"/>
              </a:ext>
            </a:extLst>
          </p:cNvPr>
          <p:cNvSpPr txBox="1">
            <a:spLocks/>
          </p:cNvSpPr>
          <p:nvPr/>
        </p:nvSpPr>
        <p:spPr>
          <a:xfrm>
            <a:off x="6305550" y="820740"/>
            <a:ext cx="5443621" cy="2399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result verification software reduces instances of academic fraud, also the system reduces the process of sending people to advocates to verify their certificate credentials. The people that are expected to fully utilize this portal are the Student Affairs of Kaduna polytechnic and Recruiting organization. The study will not cover the verification and validation of other school certificates</a:t>
            </a:r>
            <a:endParaRPr lang="en-NG"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9303DA8B-983F-260D-8FF0-E814286031AA}"/>
              </a:ext>
            </a:extLst>
          </p:cNvPr>
          <p:cNvSpPr/>
          <p:nvPr/>
        </p:nvSpPr>
        <p:spPr>
          <a:xfrm>
            <a:off x="11353800" y="6409509"/>
            <a:ext cx="395371" cy="37991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14</a:t>
            </a:r>
            <a:endParaRPr lang="en-NG" sz="2400" dirty="0"/>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t>http://www.contoso.com/</a:t>
            </a:r>
          </a:p>
        </p:txBody>
      </p:sp>
      <p:sp>
        <p:nvSpPr>
          <p:cNvPr id="10" name="Rectangle 9">
            <a:extLst>
              <a:ext uri="{FF2B5EF4-FFF2-40B4-BE49-F238E27FC236}">
                <a16:creationId xmlns:a16="http://schemas.microsoft.com/office/drawing/2014/main" id="{D4B40D99-81EC-04BF-D472-FC7BFC780328}"/>
              </a:ext>
            </a:extLst>
          </p:cNvPr>
          <p:cNvSpPr/>
          <p:nvPr/>
        </p:nvSpPr>
        <p:spPr>
          <a:xfrm>
            <a:off x="6175529" y="210213"/>
            <a:ext cx="5533524" cy="5305660"/>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highlight>
                <a:srgbClr val="2C567A"/>
              </a:highlight>
            </a:endParaRPr>
          </a:p>
        </p:txBody>
      </p:sp>
      <p:pic>
        <p:nvPicPr>
          <p:cNvPr id="9" name="Picture Placeholder 8">
            <a:extLst>
              <a:ext uri="{FF2B5EF4-FFF2-40B4-BE49-F238E27FC236}">
                <a16:creationId xmlns:a16="http://schemas.microsoft.com/office/drawing/2014/main" id="{40C262AD-BA24-4780-87FB-673CBCD6A83A}"/>
              </a:ext>
            </a:extLst>
          </p:cNvPr>
          <p:cNvPicPr>
            <a:picLocks noGrp="1" noChangeAspect="1"/>
          </p:cNvPicPr>
          <p:nvPr>
            <p:ph type="pic" sz="quarter" idx="10"/>
          </p:nvPr>
        </p:nvPicPr>
        <p:blipFill>
          <a:blip r:embed="rId3"/>
          <a:srcRect l="1404" r="1404"/>
          <a:stretch>
            <a:fillRect/>
          </a:stretch>
        </p:blipFill>
        <p:spPr/>
      </p:pic>
      <p:sp>
        <p:nvSpPr>
          <p:cNvPr id="11" name="Title 1">
            <a:extLst>
              <a:ext uri="{FF2B5EF4-FFF2-40B4-BE49-F238E27FC236}">
                <a16:creationId xmlns:a16="http://schemas.microsoft.com/office/drawing/2014/main" id="{BBC951B3-57C7-240E-D4EC-219A1AE3279F}"/>
              </a:ext>
            </a:extLst>
          </p:cNvPr>
          <p:cNvSpPr txBox="1">
            <a:spLocks/>
          </p:cNvSpPr>
          <p:nvPr/>
        </p:nvSpPr>
        <p:spPr>
          <a:xfrm>
            <a:off x="6310721" y="3114837"/>
            <a:ext cx="3893423" cy="504707"/>
          </a:xfrm>
          <a:prstGeom prst="rect">
            <a:avLst/>
          </a:prstGeom>
          <a:noFill/>
        </p:spPr>
        <p:txBody>
          <a:bodyPr vert="horz" wrap="square" lIns="91440" tIns="45720" rIns="91440" bIns="45720" rtlCol="0" anchor="ctr">
            <a:noAutofit/>
          </a:bodyPr>
          <a:lstStyle>
            <a:lvl1pPr algn="l" defTabSz="914400" rtl="0" eaLnBrk="1" latinLnBrk="0" hangingPunct="1">
              <a:lnSpc>
                <a:spcPct val="90000"/>
              </a:lnSpc>
              <a:spcBef>
                <a:spcPct val="0"/>
              </a:spcBef>
              <a:buNone/>
              <a:defRPr lang="en-US" sz="6000" b="1" kern="1200" cap="all" baseline="0" dirty="0">
                <a:solidFill>
                  <a:schemeClr val="bg1"/>
                </a:solidFill>
                <a:latin typeface="+mj-lt"/>
                <a:ea typeface="+mn-ea"/>
                <a:cs typeface="+mn-cs"/>
              </a:defRPr>
            </a:lvl1pPr>
          </a:lstStyle>
          <a:p>
            <a:r>
              <a:rPr lang="en-US" sz="4400" dirty="0"/>
              <a:t>Thank you</a:t>
            </a:r>
          </a:p>
        </p:txBody>
      </p:sp>
    </p:spTree>
    <p:extLst>
      <p:ext uri="{BB962C8B-B14F-4D97-AF65-F5344CB8AC3E}">
        <p14:creationId xmlns:p14="http://schemas.microsoft.com/office/powerpoint/2010/main" val="112477953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49F35-1CC2-4A69-B1DA-944C46CA3E98}"/>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4" name="Title 3">
            <a:extLst>
              <a:ext uri="{FF2B5EF4-FFF2-40B4-BE49-F238E27FC236}">
                <a16:creationId xmlns:a16="http://schemas.microsoft.com/office/drawing/2014/main" id="{F2422E9E-9440-4201-89E4-EE73207EF09E}"/>
              </a:ext>
            </a:extLst>
          </p:cNvPr>
          <p:cNvSpPr>
            <a:spLocks noGrp="1"/>
          </p:cNvSpPr>
          <p:nvPr>
            <p:ph type="title"/>
          </p:nvPr>
        </p:nvSpPr>
        <p:spPr/>
        <p:txBody>
          <a:bodyPr/>
          <a:lstStyle/>
          <a:p>
            <a:r>
              <a:rPr lang="en-US" dirty="0"/>
              <a:t>Table of content</a:t>
            </a:r>
            <a:endParaRPr lang="en-NG" dirty="0"/>
          </a:p>
        </p:txBody>
      </p:sp>
      <p:sp>
        <p:nvSpPr>
          <p:cNvPr id="5" name="Rectangle 4">
            <a:extLst>
              <a:ext uri="{FF2B5EF4-FFF2-40B4-BE49-F238E27FC236}">
                <a16:creationId xmlns:a16="http://schemas.microsoft.com/office/drawing/2014/main" id="{5D9711F4-532F-4387-992D-8D6529FACC3D}"/>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2ECAA3AE-27EF-4BD9-AB92-C63619FE91EA}"/>
              </a:ext>
            </a:extLst>
          </p:cNvPr>
          <p:cNvSpPr>
            <a:spLocks noGrp="1"/>
          </p:cNvSpPr>
          <p:nvPr>
            <p:ph idx="1"/>
          </p:nvPr>
        </p:nvSpPr>
        <p:spPr>
          <a:xfrm>
            <a:off x="515938" y="1825625"/>
            <a:ext cx="10837862" cy="4785754"/>
          </a:xfrm>
        </p:spPr>
        <p:txBody>
          <a:bodyPr>
            <a:normAutofit/>
          </a:bodyPr>
          <a:lstStyle/>
          <a:p>
            <a:pPr>
              <a:buFont typeface="Wingdings" panose="05000000000000000000" pitchFamily="2" charset="2"/>
              <a:buChar char="ü"/>
            </a:pPr>
            <a:r>
              <a:rPr lang="en-US" dirty="0"/>
              <a:t>Background of the Study</a:t>
            </a:r>
          </a:p>
          <a:p>
            <a:pPr>
              <a:buFont typeface="Wingdings" panose="05000000000000000000" pitchFamily="2" charset="2"/>
              <a:buChar char="ü"/>
            </a:pPr>
            <a:r>
              <a:rPr lang="en-US" dirty="0"/>
              <a:t>Statement of the Problem</a:t>
            </a:r>
          </a:p>
          <a:p>
            <a:pPr>
              <a:buFont typeface="Wingdings" panose="05000000000000000000" pitchFamily="2" charset="2"/>
              <a:buChar char="ü"/>
            </a:pPr>
            <a:r>
              <a:rPr lang="en-US" dirty="0"/>
              <a:t>Aims and Objective of the Study</a:t>
            </a:r>
          </a:p>
          <a:p>
            <a:pPr>
              <a:buFont typeface="Wingdings" panose="05000000000000000000" pitchFamily="2" charset="2"/>
              <a:buChar char="ü"/>
            </a:pPr>
            <a:r>
              <a:rPr lang="en-US" dirty="0"/>
              <a:t>Significance of the Study</a:t>
            </a:r>
          </a:p>
          <a:p>
            <a:pPr>
              <a:buFont typeface="Wingdings" panose="05000000000000000000" pitchFamily="2" charset="2"/>
              <a:buChar char="ü"/>
            </a:pPr>
            <a:r>
              <a:rPr lang="en-US" dirty="0"/>
              <a:t>Summary of Literature Review</a:t>
            </a:r>
          </a:p>
          <a:p>
            <a:pPr>
              <a:buFont typeface="Wingdings" panose="05000000000000000000" pitchFamily="2" charset="2"/>
              <a:buChar char="ü"/>
            </a:pPr>
            <a:r>
              <a:rPr lang="en-US" dirty="0"/>
              <a:t>Research Methodology</a:t>
            </a:r>
          </a:p>
          <a:p>
            <a:pPr>
              <a:buFont typeface="Wingdings" panose="05000000000000000000" pitchFamily="2" charset="2"/>
              <a:buChar char="ü"/>
            </a:pPr>
            <a:r>
              <a:rPr lang="en-US" dirty="0"/>
              <a:t>System Modeling</a:t>
            </a:r>
          </a:p>
          <a:p>
            <a:pPr>
              <a:buFont typeface="Wingdings" panose="05000000000000000000" pitchFamily="2" charset="2"/>
              <a:buChar char="ü"/>
            </a:pPr>
            <a:r>
              <a:rPr lang="en-US" dirty="0"/>
              <a:t>Proposed Interface Design</a:t>
            </a:r>
          </a:p>
          <a:p>
            <a:pPr>
              <a:buFont typeface="Wingdings" panose="05000000000000000000" pitchFamily="2" charset="2"/>
              <a:buChar char="ü"/>
            </a:pPr>
            <a:r>
              <a:rPr lang="en-US" dirty="0"/>
              <a:t>Summary / Conclusion</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NG" dirty="0"/>
          </a:p>
        </p:txBody>
      </p:sp>
      <p:pic>
        <p:nvPicPr>
          <p:cNvPr id="6" name="Picture 5">
            <a:extLst>
              <a:ext uri="{FF2B5EF4-FFF2-40B4-BE49-F238E27FC236}">
                <a16:creationId xmlns:a16="http://schemas.microsoft.com/office/drawing/2014/main" id="{8E7B2F76-46D8-2E00-A975-A46950D513E3}"/>
              </a:ext>
            </a:extLst>
          </p:cNvPr>
          <p:cNvPicPr>
            <a:picLocks noChangeAspect="1"/>
          </p:cNvPicPr>
          <p:nvPr/>
        </p:nvPicPr>
        <p:blipFill>
          <a:blip r:embed="rId2"/>
          <a:stretch>
            <a:fillRect/>
          </a:stretch>
        </p:blipFill>
        <p:spPr>
          <a:xfrm>
            <a:off x="6322840" y="3205832"/>
            <a:ext cx="4232865" cy="3517589"/>
          </a:xfrm>
          <a:prstGeom prst="rect">
            <a:avLst/>
          </a:prstGeom>
        </p:spPr>
      </p:pic>
    </p:spTree>
    <p:extLst>
      <p:ext uri="{BB962C8B-B14F-4D97-AF65-F5344CB8AC3E}">
        <p14:creationId xmlns:p14="http://schemas.microsoft.com/office/powerpoint/2010/main" val="4021383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1228-4F19-5BCA-6EB0-7984D168D41B}"/>
              </a:ext>
            </a:extLst>
          </p:cNvPr>
          <p:cNvSpPr>
            <a:spLocks noGrp="1"/>
          </p:cNvSpPr>
          <p:nvPr>
            <p:ph type="title"/>
          </p:nvPr>
        </p:nvSpPr>
        <p:spPr>
          <a:xfrm>
            <a:off x="515938" y="196483"/>
            <a:ext cx="4937211" cy="498459"/>
          </a:xfrm>
        </p:spPr>
        <p:txBody>
          <a:bodyPr/>
          <a:lstStyle/>
          <a:p>
            <a:r>
              <a:rPr lang="en-US" dirty="0"/>
              <a:t>BACKGROUND OF STUDY</a:t>
            </a:r>
            <a:endParaRPr lang="en-NG" dirty="0"/>
          </a:p>
        </p:txBody>
      </p:sp>
      <p:sp>
        <p:nvSpPr>
          <p:cNvPr id="4" name="Slide Number Placeholder 3">
            <a:extLst>
              <a:ext uri="{FF2B5EF4-FFF2-40B4-BE49-F238E27FC236}">
                <a16:creationId xmlns:a16="http://schemas.microsoft.com/office/drawing/2014/main" id="{62411DBD-A6F2-1FCB-3630-3C12A2178F6D}"/>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6" name="Rectangle 5">
            <a:extLst>
              <a:ext uri="{FF2B5EF4-FFF2-40B4-BE49-F238E27FC236}">
                <a16:creationId xmlns:a16="http://schemas.microsoft.com/office/drawing/2014/main" id="{B7E5C355-4AE6-2D63-7821-F4AE2154CCA7}"/>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FAA14304-2DDF-B889-D597-D3F540561CB7}"/>
              </a:ext>
            </a:extLst>
          </p:cNvPr>
          <p:cNvSpPr>
            <a:spLocks noGrp="1"/>
          </p:cNvSpPr>
          <p:nvPr>
            <p:ph idx="1"/>
          </p:nvPr>
        </p:nvSpPr>
        <p:spPr>
          <a:xfrm>
            <a:off x="406298" y="694942"/>
            <a:ext cx="4884849" cy="4351338"/>
          </a:xfrm>
        </p:spPr>
        <p:txBody>
          <a:bodyPr/>
          <a:lstStyle/>
          <a:p>
            <a:pPr marL="0" indent="0" algn="just">
              <a:buNone/>
            </a:pPr>
            <a:r>
              <a:rPr lang="en-US" sz="2100" dirty="0"/>
              <a:t>Information and Communication Technology is one of the diverse industries in the world that is increasing development in a certain country. Verification is the process of establishing the truth, accuracy, or validity of something such as the verification of official documents (</a:t>
            </a:r>
            <a:r>
              <a:rPr lang="en-US" sz="2100" dirty="0" err="1"/>
              <a:t>Musee</a:t>
            </a:r>
            <a:r>
              <a:rPr lang="en-US" sz="2100" dirty="0"/>
              <a:t>, 2017).</a:t>
            </a:r>
          </a:p>
          <a:p>
            <a:pPr marL="0" indent="0" algn="just">
              <a:buNone/>
            </a:pPr>
            <a:r>
              <a:rPr lang="en-US" sz="2100" dirty="0"/>
              <a:t>Most of the applicants falsify their educational credentials. What's more, industry experts cite academic fraud as the most common lie on resumes. This poses the greatest danger to an organization. This has been accelerated by applicants who falsify the information. The risks involved in not verifying the applicant’s certificate details include, greater recruiting and replacement costs, increased employee turnover, compromised business performance, embarrassment, and a negative impact on Kaduna polytechnic reputation</a:t>
            </a:r>
          </a:p>
          <a:p>
            <a:endParaRPr lang="en-NG" sz="2100" dirty="0"/>
          </a:p>
        </p:txBody>
      </p:sp>
      <p:pic>
        <p:nvPicPr>
          <p:cNvPr id="20" name="Picture Placeholder 19">
            <a:extLst>
              <a:ext uri="{FF2B5EF4-FFF2-40B4-BE49-F238E27FC236}">
                <a16:creationId xmlns:a16="http://schemas.microsoft.com/office/drawing/2014/main" id="{936262F6-664F-F900-1278-13A64AB3F9CD}"/>
              </a:ext>
            </a:extLst>
          </p:cNvPr>
          <p:cNvPicPr>
            <a:picLocks noGrp="1" noChangeAspect="1"/>
          </p:cNvPicPr>
          <p:nvPr>
            <p:ph type="pic" sz="quarter" idx="13"/>
          </p:nvPr>
        </p:nvPicPr>
        <p:blipFill rotWithShape="1">
          <a:blip r:embed="rId2"/>
          <a:srcRect l="11162" t="40" r="22172" b="-40"/>
          <a:stretch/>
        </p:blipFill>
        <p:spPr>
          <a:xfrm>
            <a:off x="5455212" y="988536"/>
            <a:ext cx="4884848" cy="4884848"/>
          </a:xfrm>
        </p:spPr>
      </p:pic>
    </p:spTree>
    <p:extLst>
      <p:ext uri="{BB962C8B-B14F-4D97-AF65-F5344CB8AC3E}">
        <p14:creationId xmlns:p14="http://schemas.microsoft.com/office/powerpoint/2010/main" val="1542964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Statement of the problem</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016560"/>
            <a:ext cx="7000967" cy="4824880"/>
          </a:xfrm>
        </p:spPr>
        <p:txBody>
          <a:bodyPr/>
          <a:lstStyle/>
          <a:p>
            <a:pPr marL="0" indent="0" algn="just">
              <a:lnSpc>
                <a:spcPct val="150000"/>
              </a:lnSpc>
              <a:spcBef>
                <a:spcPts val="1200"/>
              </a:spcBef>
              <a:spcAft>
                <a:spcPts val="1460"/>
              </a:spcAft>
              <a:buNone/>
            </a:pPr>
            <a:r>
              <a:rPr lang="en-US" sz="2100" dirty="0">
                <a:effectLst/>
                <a:latin typeface="Times New Roman" panose="02020603050405020304" pitchFamily="18" charset="0"/>
                <a:ea typeface="Calibri" panose="020F0502020204030204" pitchFamily="34" charset="0"/>
                <a:cs typeface="Arial" panose="020B0604020202020204" pitchFamily="34" charset="0"/>
              </a:rPr>
              <a:t>Recently employers have been experiencing has high alarming rate of fake certificates (Taylor, 2017). This is due to the traditional paper-based prototype of verification. The issue of forgery of printed certificates is one that is frequently encountered. Similarly, the low skill level required to counterfeit academic certificates is a major issue. The difficulty of the traditional verification process has resulted in unnecessary delays as well as inconvenient long-distance travel for verification purposes. However, with advancements in information and computer technology, a paradigm shift from traditional based verification to real-time verification is required</a:t>
            </a:r>
            <a:endParaRPr lang="en-NG" sz="2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Picture Placeholder 14">
            <a:extLst>
              <a:ext uri="{FF2B5EF4-FFF2-40B4-BE49-F238E27FC236}">
                <a16:creationId xmlns:a16="http://schemas.microsoft.com/office/drawing/2014/main" id="{27E710B5-3218-1F03-10DF-9AA2DB5BC1BD}"/>
              </a:ext>
            </a:extLst>
          </p:cNvPr>
          <p:cNvPicPr>
            <a:picLocks noGrp="1" noChangeAspect="1"/>
          </p:cNvPicPr>
          <p:nvPr>
            <p:ph type="pic" sz="quarter" idx="13"/>
          </p:nvPr>
        </p:nvPicPr>
        <p:blipFill>
          <a:blip r:embed="rId3"/>
          <a:srcRect l="11610" r="11610"/>
          <a:stretch>
            <a:fillRect/>
          </a:stretch>
        </p:blipFill>
        <p:spPr>
          <a:xfrm>
            <a:off x="7411456" y="806045"/>
            <a:ext cx="5264751" cy="4824880"/>
          </a:xfrm>
        </p:spPr>
      </p:pic>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91D9-9413-0B49-67B4-D23E212C6700}"/>
              </a:ext>
            </a:extLst>
          </p:cNvPr>
          <p:cNvSpPr>
            <a:spLocks noGrp="1"/>
          </p:cNvSpPr>
          <p:nvPr>
            <p:ph type="title"/>
          </p:nvPr>
        </p:nvSpPr>
        <p:spPr>
          <a:xfrm>
            <a:off x="489044" y="-224026"/>
            <a:ext cx="7390933" cy="920336"/>
          </a:xfrm>
        </p:spPr>
        <p:txBody>
          <a:bodyPr/>
          <a:lstStyle/>
          <a:p>
            <a:r>
              <a:rPr lang="en-US" dirty="0"/>
              <a:t>Aim and Objectives of the Study</a:t>
            </a:r>
            <a:endParaRPr lang="en-NG" dirty="0"/>
          </a:p>
        </p:txBody>
      </p:sp>
      <p:sp>
        <p:nvSpPr>
          <p:cNvPr id="3" name="Slide Number Placeholder 2">
            <a:extLst>
              <a:ext uri="{FF2B5EF4-FFF2-40B4-BE49-F238E27FC236}">
                <a16:creationId xmlns:a16="http://schemas.microsoft.com/office/drawing/2014/main" id="{0B914CEA-A6F9-19F3-486F-D9796F211A93}"/>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4" name="Rectangle 3">
            <a:extLst>
              <a:ext uri="{FF2B5EF4-FFF2-40B4-BE49-F238E27FC236}">
                <a16:creationId xmlns:a16="http://schemas.microsoft.com/office/drawing/2014/main" id="{3AA196E3-3E94-BA40-3552-D9E599191313}"/>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5" name="Content Placeholder 2">
            <a:extLst>
              <a:ext uri="{FF2B5EF4-FFF2-40B4-BE49-F238E27FC236}">
                <a16:creationId xmlns:a16="http://schemas.microsoft.com/office/drawing/2014/main" id="{3D4B1E1A-172B-D172-D3FA-72CCF11CD9D1}"/>
              </a:ext>
            </a:extLst>
          </p:cNvPr>
          <p:cNvSpPr txBox="1">
            <a:spLocks/>
          </p:cNvSpPr>
          <p:nvPr/>
        </p:nvSpPr>
        <p:spPr>
          <a:xfrm>
            <a:off x="489044" y="838022"/>
            <a:ext cx="7000967" cy="1847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200"/>
              </a:spcBef>
              <a:spcAft>
                <a:spcPts val="1460"/>
              </a:spcAft>
              <a:buFont typeface="Arial" panose="020B0604020202020204" pitchFamily="34" charset="0"/>
              <a:buNone/>
            </a:pPr>
            <a:r>
              <a:rPr lang="en-NG" sz="1800" dirty="0">
                <a:effectLst/>
                <a:latin typeface="Times New Roman" panose="02020603050405020304" pitchFamily="18" charset="0"/>
                <a:ea typeface="Calibri" panose="020F0502020204030204" pitchFamily="34" charset="0"/>
              </a:rPr>
              <a:t>The project is aimed at designing a working platform in Kaduna polytechnic </a:t>
            </a:r>
            <a:r>
              <a:rPr lang="en-US" sz="1800" dirty="0">
                <a:effectLst/>
                <a:latin typeface="Times New Roman" panose="02020603050405020304" pitchFamily="18" charset="0"/>
                <a:ea typeface="Calibri" panose="020F0502020204030204" pitchFamily="34" charset="0"/>
              </a:rPr>
              <a:t>that</a:t>
            </a:r>
            <a:r>
              <a:rPr lang="en-NG" sz="1800" dirty="0">
                <a:effectLst/>
                <a:latin typeface="Times New Roman" panose="02020603050405020304" pitchFamily="18" charset="0"/>
                <a:ea typeface="Calibri" panose="020F0502020204030204" pitchFamily="34" charset="0"/>
              </a:rPr>
              <a:t> will be used nationally and perhaps internationally in verifying the records of academic certificates for all graduates from Kaduna polytechnic in Nigeria</a:t>
            </a:r>
            <a:endParaRPr lang="en-NG" sz="2100" dirty="0">
              <a:latin typeface="Calibri" panose="020F0502020204030204" pitchFamily="34" charset="0"/>
              <a:ea typeface="Calibri" panose="020F050202020403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4A6F5C-E391-BC02-8BB7-75F164C5905B}"/>
              </a:ext>
            </a:extLst>
          </p:cNvPr>
          <p:cNvSpPr/>
          <p:nvPr/>
        </p:nvSpPr>
        <p:spPr>
          <a:xfrm>
            <a:off x="294925"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latin typeface="+mj-lt"/>
            </a:endParaRPr>
          </a:p>
        </p:txBody>
      </p:sp>
      <p:pic>
        <p:nvPicPr>
          <p:cNvPr id="7" name="Picture Placeholder 10">
            <a:extLst>
              <a:ext uri="{FF2B5EF4-FFF2-40B4-BE49-F238E27FC236}">
                <a16:creationId xmlns:a16="http://schemas.microsoft.com/office/drawing/2014/main" id="{25DC5BE4-17DD-0A22-B861-D24D4A391621}"/>
              </a:ext>
            </a:extLst>
          </p:cNvPr>
          <p:cNvPicPr>
            <a:picLocks noChangeAspect="1"/>
          </p:cNvPicPr>
          <p:nvPr/>
        </p:nvPicPr>
        <p:blipFill>
          <a:blip r:embed="rId2"/>
          <a:srcRect l="20145" r="20145"/>
          <a:stretch>
            <a:fillRect/>
          </a:stretch>
        </p:blipFill>
        <p:spPr>
          <a:xfrm>
            <a:off x="7718611" y="-1434778"/>
            <a:ext cx="4312023" cy="4262176"/>
          </a:xfrm>
          <a:prstGeom prst="ellipse">
            <a:avLst/>
          </a:prstGeom>
        </p:spPr>
      </p:pic>
      <p:sp>
        <p:nvSpPr>
          <p:cNvPr id="17" name="Rectangle 16">
            <a:extLst>
              <a:ext uri="{FF2B5EF4-FFF2-40B4-BE49-F238E27FC236}">
                <a16:creationId xmlns:a16="http://schemas.microsoft.com/office/drawing/2014/main" id="{B23D5409-DA2E-EE02-ABE1-48CBD97B0383}"/>
              </a:ext>
            </a:extLst>
          </p:cNvPr>
          <p:cNvSpPr/>
          <p:nvPr/>
        </p:nvSpPr>
        <p:spPr>
          <a:xfrm>
            <a:off x="4212956"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33C6283B-2070-A5F8-A7C0-33E149819E5F}"/>
              </a:ext>
            </a:extLst>
          </p:cNvPr>
          <p:cNvSpPr/>
          <p:nvPr/>
        </p:nvSpPr>
        <p:spPr>
          <a:xfrm>
            <a:off x="8130987"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Content Placeholder 6">
            <a:extLst>
              <a:ext uri="{FF2B5EF4-FFF2-40B4-BE49-F238E27FC236}">
                <a16:creationId xmlns:a16="http://schemas.microsoft.com/office/drawing/2014/main" id="{9EE53F06-26A3-4C7D-C304-DE83B70376CB}"/>
              </a:ext>
            </a:extLst>
          </p:cNvPr>
          <p:cNvSpPr txBox="1">
            <a:spLocks/>
          </p:cNvSpPr>
          <p:nvPr/>
        </p:nvSpPr>
        <p:spPr>
          <a:xfrm>
            <a:off x="395875"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01</a:t>
            </a:r>
          </a:p>
        </p:txBody>
      </p:sp>
      <p:sp>
        <p:nvSpPr>
          <p:cNvPr id="22" name="Content Placeholder 2">
            <a:extLst>
              <a:ext uri="{FF2B5EF4-FFF2-40B4-BE49-F238E27FC236}">
                <a16:creationId xmlns:a16="http://schemas.microsoft.com/office/drawing/2014/main" id="{F9E26E94-79C2-C138-6F2A-033533C4B86A}"/>
              </a:ext>
            </a:extLst>
          </p:cNvPr>
          <p:cNvSpPr txBox="1">
            <a:spLocks/>
          </p:cNvSpPr>
          <p:nvPr/>
        </p:nvSpPr>
        <p:spPr>
          <a:xfrm>
            <a:off x="515335" y="45260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G" sz="2000" dirty="0">
                <a:effectLst/>
                <a:latin typeface="+mj-lt"/>
                <a:ea typeface="Calibri" panose="020F0502020204030204" pitchFamily="34" charset="0"/>
              </a:rPr>
              <a:t>To create a system that would verify all Kaduna polytechnic certificates records making sure that they are all valid and original</a:t>
            </a:r>
            <a:endParaRPr lang="en-US" sz="2000" dirty="0">
              <a:latin typeface="+mj-lt"/>
            </a:endParaRPr>
          </a:p>
        </p:txBody>
      </p:sp>
      <p:sp>
        <p:nvSpPr>
          <p:cNvPr id="23" name="Oval 22">
            <a:extLst>
              <a:ext uri="{FF2B5EF4-FFF2-40B4-BE49-F238E27FC236}">
                <a16:creationId xmlns:a16="http://schemas.microsoft.com/office/drawing/2014/main" id="{7751B51D-5486-36B7-3322-65AC46C58DAB}"/>
              </a:ext>
            </a:extLst>
          </p:cNvPr>
          <p:cNvSpPr/>
          <p:nvPr/>
        </p:nvSpPr>
        <p:spPr>
          <a:xfrm>
            <a:off x="1688336"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4" name="Picture Placeholder 82" descr="Bar chart">
            <a:extLst>
              <a:ext uri="{FF2B5EF4-FFF2-40B4-BE49-F238E27FC236}">
                <a16:creationId xmlns:a16="http://schemas.microsoft.com/office/drawing/2014/main" id="{100B031F-E4DD-2AD5-A38A-B26CEF391486}"/>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867222" y="3271555"/>
            <a:ext cx="502873" cy="502873"/>
          </a:xfrm>
          <a:prstGeom prst="rect">
            <a:avLst/>
          </a:prstGeom>
        </p:spPr>
      </p:pic>
      <p:sp>
        <p:nvSpPr>
          <p:cNvPr id="28" name="Content Placeholder 6">
            <a:extLst>
              <a:ext uri="{FF2B5EF4-FFF2-40B4-BE49-F238E27FC236}">
                <a16:creationId xmlns:a16="http://schemas.microsoft.com/office/drawing/2014/main" id="{422807AF-C99B-1B9E-28D4-63FF8F059B45}"/>
              </a:ext>
            </a:extLst>
          </p:cNvPr>
          <p:cNvSpPr txBox="1">
            <a:spLocks/>
          </p:cNvSpPr>
          <p:nvPr/>
        </p:nvSpPr>
        <p:spPr>
          <a:xfrm>
            <a:off x="4293980"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02</a:t>
            </a:r>
          </a:p>
        </p:txBody>
      </p:sp>
      <p:sp>
        <p:nvSpPr>
          <p:cNvPr id="29" name="Oval 28">
            <a:extLst>
              <a:ext uri="{FF2B5EF4-FFF2-40B4-BE49-F238E27FC236}">
                <a16:creationId xmlns:a16="http://schemas.microsoft.com/office/drawing/2014/main" id="{E568EC4E-443C-9225-A413-3EBD3896BB0B}"/>
              </a:ext>
            </a:extLst>
          </p:cNvPr>
          <p:cNvSpPr/>
          <p:nvPr/>
        </p:nvSpPr>
        <p:spPr>
          <a:xfrm>
            <a:off x="5586441"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1" name="Content Placeholder 6">
            <a:extLst>
              <a:ext uri="{FF2B5EF4-FFF2-40B4-BE49-F238E27FC236}">
                <a16:creationId xmlns:a16="http://schemas.microsoft.com/office/drawing/2014/main" id="{8E1EC199-13C4-41C9-F4BE-CDB37B48646B}"/>
              </a:ext>
            </a:extLst>
          </p:cNvPr>
          <p:cNvSpPr txBox="1">
            <a:spLocks/>
          </p:cNvSpPr>
          <p:nvPr/>
        </p:nvSpPr>
        <p:spPr>
          <a:xfrm>
            <a:off x="8451508"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03</a:t>
            </a:r>
          </a:p>
        </p:txBody>
      </p:sp>
      <p:sp>
        <p:nvSpPr>
          <p:cNvPr id="32" name="Oval 31">
            <a:extLst>
              <a:ext uri="{FF2B5EF4-FFF2-40B4-BE49-F238E27FC236}">
                <a16:creationId xmlns:a16="http://schemas.microsoft.com/office/drawing/2014/main" id="{192526A7-22FE-1A09-9ACB-1CD8F647954F}"/>
              </a:ext>
            </a:extLst>
          </p:cNvPr>
          <p:cNvSpPr/>
          <p:nvPr/>
        </p:nvSpPr>
        <p:spPr>
          <a:xfrm>
            <a:off x="9743969"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3" name="Picture Placeholder 82" descr="Bar chart">
            <a:extLst>
              <a:ext uri="{FF2B5EF4-FFF2-40B4-BE49-F238E27FC236}">
                <a16:creationId xmlns:a16="http://schemas.microsoft.com/office/drawing/2014/main" id="{978237C4-F71A-56B9-E874-89A0BE404366}"/>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9922855" y="3271555"/>
            <a:ext cx="502873" cy="502873"/>
          </a:xfrm>
          <a:prstGeom prst="rect">
            <a:avLst/>
          </a:prstGeom>
        </p:spPr>
      </p:pic>
      <p:sp>
        <p:nvSpPr>
          <p:cNvPr id="34" name="Content Placeholder 2">
            <a:extLst>
              <a:ext uri="{FF2B5EF4-FFF2-40B4-BE49-F238E27FC236}">
                <a16:creationId xmlns:a16="http://schemas.microsoft.com/office/drawing/2014/main" id="{4375C35D-87A3-5158-F59C-9C85AA90EF55}"/>
              </a:ext>
            </a:extLst>
          </p:cNvPr>
          <p:cNvSpPr txBox="1">
            <a:spLocks/>
          </p:cNvSpPr>
          <p:nvPr/>
        </p:nvSpPr>
        <p:spPr>
          <a:xfrm>
            <a:off x="4432526" y="44948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latin typeface="+mj-lt"/>
                <a:ea typeface="Calibri" panose="020F0502020204030204" pitchFamily="34" charset="0"/>
              </a:rPr>
              <a:t>System should eliminate the problem of using fake certificates which are used in different applications and registration for recruitment</a:t>
            </a:r>
            <a:endParaRPr lang="en-US" sz="2000" dirty="0">
              <a:latin typeface="+mj-lt"/>
            </a:endParaRPr>
          </a:p>
        </p:txBody>
      </p:sp>
      <p:sp>
        <p:nvSpPr>
          <p:cNvPr id="35" name="Content Placeholder 2">
            <a:extLst>
              <a:ext uri="{FF2B5EF4-FFF2-40B4-BE49-F238E27FC236}">
                <a16:creationId xmlns:a16="http://schemas.microsoft.com/office/drawing/2014/main" id="{B7FEDC3F-7BF0-49A4-AC2C-ACD4D1675372}"/>
              </a:ext>
            </a:extLst>
          </p:cNvPr>
          <p:cNvSpPr txBox="1">
            <a:spLocks/>
          </p:cNvSpPr>
          <p:nvPr/>
        </p:nvSpPr>
        <p:spPr>
          <a:xfrm>
            <a:off x="8451508" y="45260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latin typeface="+mj-lt"/>
                <a:ea typeface="Calibri" panose="020F0502020204030204" pitchFamily="34" charset="0"/>
              </a:rPr>
              <a:t>Reduce the cost of parsing information and efficiently manage Results information of the students</a:t>
            </a:r>
            <a:endParaRPr lang="en-US" sz="2000" dirty="0">
              <a:latin typeface="+mj-lt"/>
            </a:endParaRPr>
          </a:p>
        </p:txBody>
      </p:sp>
      <p:pic>
        <p:nvPicPr>
          <p:cNvPr id="36" name="Picture Placeholder 84" descr="Single gear">
            <a:extLst>
              <a:ext uri="{FF2B5EF4-FFF2-40B4-BE49-F238E27FC236}">
                <a16:creationId xmlns:a16="http://schemas.microsoft.com/office/drawing/2014/main" id="{1D276693-16AC-668A-DFF1-D01D60CB14EB}"/>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5765326" y="3215526"/>
            <a:ext cx="502873" cy="502873"/>
          </a:xfrm>
          <a:prstGeom prst="rect">
            <a:avLst/>
          </a:prstGeom>
        </p:spPr>
      </p:pic>
    </p:spTree>
    <p:extLst>
      <p:ext uri="{BB962C8B-B14F-4D97-AF65-F5344CB8AC3E}">
        <p14:creationId xmlns:p14="http://schemas.microsoft.com/office/powerpoint/2010/main" val="196538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3875" y="321835"/>
            <a:ext cx="4937211" cy="662782"/>
          </a:xfrm>
        </p:spPr>
        <p:txBody>
          <a:bodyPr/>
          <a:lstStyle/>
          <a:p>
            <a:r>
              <a:rPr lang="en-GB" sz="2800" b="1" dirty="0">
                <a:effectLst/>
                <a:latin typeface="Times New Roman" panose="02020603050405020304" pitchFamily="18" charset="0"/>
                <a:ea typeface="Calibri" panose="020F0502020204030204" pitchFamily="34" charset="0"/>
              </a:rPr>
              <a:t>Significance of Study</a:t>
            </a:r>
            <a:endParaRPr lang="en-US" sz="44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0" name="Rectangle 9">
            <a:extLst>
              <a:ext uri="{FF2B5EF4-FFF2-40B4-BE49-F238E27FC236}">
                <a16:creationId xmlns:a16="http://schemas.microsoft.com/office/drawing/2014/main" id="{6A0540B0-6947-CC76-A5C6-7F2AD787ABC4}"/>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79404" y="1265771"/>
            <a:ext cx="4782025" cy="4351338"/>
          </a:xfrm>
        </p:spPr>
        <p:txBody>
          <a:bodyPr/>
          <a:lstStyle/>
          <a:p>
            <a:pPr marL="0" indent="0" algn="ctr">
              <a:buNone/>
            </a:pPr>
            <a:r>
              <a:rPr lang="en-US" dirty="0">
                <a:effectLst/>
                <a:latin typeface="Times New Roman" panose="02020603050405020304" pitchFamily="18" charset="0"/>
                <a:ea typeface="Calibri" panose="020F0502020204030204" pitchFamily="34" charset="0"/>
              </a:rPr>
              <a:t>This study will have a potential impact on Kaduna Polytechnic as it would create a platform for registering each student’s result to the database upon when the need for verification of the result. As well as recruiting organizations and employers will have easy and fast opportunities to verify the certificates presented to them thus it would help them in verifying academic certificates held by an individual</a:t>
            </a:r>
            <a:endParaRPr lang="en-US" sz="4000" dirty="0"/>
          </a:p>
        </p:txBody>
      </p:sp>
      <p:pic>
        <p:nvPicPr>
          <p:cNvPr id="12" name="Picture Placeholder 11">
            <a:extLst>
              <a:ext uri="{FF2B5EF4-FFF2-40B4-BE49-F238E27FC236}">
                <a16:creationId xmlns:a16="http://schemas.microsoft.com/office/drawing/2014/main" id="{3622C312-B073-1433-3B31-7CC9138E43D4}"/>
              </a:ext>
            </a:extLst>
          </p:cNvPr>
          <p:cNvPicPr>
            <a:picLocks noGrp="1" noChangeAspect="1"/>
          </p:cNvPicPr>
          <p:nvPr>
            <p:ph type="pic" sz="quarter" idx="13"/>
          </p:nvPr>
        </p:nvPicPr>
        <p:blipFill>
          <a:blip r:embed="rId3"/>
          <a:srcRect l="14721" r="14721"/>
          <a:stretch>
            <a:fillRect/>
          </a:stretch>
        </p:blipFill>
        <p:spPr/>
      </p:pic>
    </p:spTree>
    <p:extLst>
      <p:ext uri="{BB962C8B-B14F-4D97-AF65-F5344CB8AC3E}">
        <p14:creationId xmlns:p14="http://schemas.microsoft.com/office/powerpoint/2010/main" val="1880028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F32BE-9218-7365-5D08-D7CE8F28F13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245274"/>
            <a:ext cx="11150600" cy="920336"/>
          </a:xfrm>
        </p:spPr>
        <p:txBody>
          <a:bodyPr/>
          <a:lstStyle/>
          <a:p>
            <a:r>
              <a:rPr lang="en-US" dirty="0"/>
              <a:t>Summary of literature review</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692329113"/>
              </p:ext>
            </p:extLst>
          </p:nvPr>
        </p:nvGraphicFramePr>
        <p:xfrm>
          <a:off x="234951" y="675062"/>
          <a:ext cx="11423205" cy="5803733"/>
        </p:xfrm>
        <a:graphic>
          <a:graphicData uri="http://schemas.openxmlformats.org/drawingml/2006/table">
            <a:tbl>
              <a:tblPr firstRow="1" bandRow="1">
                <a:tableStyleId>{5C22544A-7EE6-4342-B048-85BDC9FD1C3A}</a:tableStyleId>
              </a:tblPr>
              <a:tblGrid>
                <a:gridCol w="1983814">
                  <a:extLst>
                    <a:ext uri="{9D8B030D-6E8A-4147-A177-3AD203B41FA5}">
                      <a16:colId xmlns:a16="http://schemas.microsoft.com/office/drawing/2014/main" val="2785900615"/>
                    </a:ext>
                  </a:extLst>
                </a:gridCol>
                <a:gridCol w="1775011">
                  <a:extLst>
                    <a:ext uri="{9D8B030D-6E8A-4147-A177-3AD203B41FA5}">
                      <a16:colId xmlns:a16="http://schemas.microsoft.com/office/drawing/2014/main" val="2287965835"/>
                    </a:ext>
                  </a:extLst>
                </a:gridCol>
                <a:gridCol w="3200400">
                  <a:extLst>
                    <a:ext uri="{9D8B030D-6E8A-4147-A177-3AD203B41FA5}">
                      <a16:colId xmlns:a16="http://schemas.microsoft.com/office/drawing/2014/main" val="1756528531"/>
                    </a:ext>
                  </a:extLst>
                </a:gridCol>
                <a:gridCol w="2179339">
                  <a:extLst>
                    <a:ext uri="{9D8B030D-6E8A-4147-A177-3AD203B41FA5}">
                      <a16:colId xmlns:a16="http://schemas.microsoft.com/office/drawing/2014/main" val="3202057861"/>
                    </a:ext>
                  </a:extLst>
                </a:gridCol>
                <a:gridCol w="2284641">
                  <a:extLst>
                    <a:ext uri="{9D8B030D-6E8A-4147-A177-3AD203B41FA5}">
                      <a16:colId xmlns:a16="http://schemas.microsoft.com/office/drawing/2014/main" val="2509247184"/>
                    </a:ext>
                  </a:extLst>
                </a:gridCol>
              </a:tblGrid>
              <a:tr h="467131">
                <a:tc>
                  <a:txBody>
                    <a:bodyPr/>
                    <a:lstStyle/>
                    <a:p>
                      <a:pPr algn="ctr"/>
                      <a:r>
                        <a:rPr lang="en-GB" sz="1800" b="1" kern="1200" dirty="0">
                          <a:solidFill>
                            <a:schemeClr val="lt1"/>
                          </a:solidFill>
                          <a:effectLst/>
                          <a:latin typeface="+mn-lt"/>
                          <a:ea typeface="+mn-ea"/>
                          <a:cs typeface="+mn-cs"/>
                        </a:rPr>
                        <a:t>Title</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 Description </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Merit</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Demerits</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2668301">
                <a:tc>
                  <a:txBody>
                    <a:bodyPr/>
                    <a:lstStyle/>
                    <a:p>
                      <a:r>
                        <a:rPr lang="en-NG" sz="1800" kern="1200" dirty="0">
                          <a:solidFill>
                            <a:schemeClr val="dk1"/>
                          </a:solidFill>
                          <a:effectLst/>
                          <a:latin typeface="+mn-lt"/>
                          <a:ea typeface="+mn-ea"/>
                          <a:cs typeface="+mn-cs"/>
                        </a:rPr>
                        <a:t>Academic Certificate Record Verifying Platform.</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Clement (2018).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This research work is an effort toward the elimination of fake certificates in learning institutions</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system lowers the danger of certificates being lost accidentally or stolen as a result of transferring them on occasion.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system is limited to Tanzania only.</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38036161"/>
                  </a:ext>
                </a:extLst>
              </a:tr>
              <a:tr h="2668301">
                <a:tc>
                  <a:txBody>
                    <a:bodyPr/>
                    <a:lstStyle/>
                    <a:p>
                      <a:r>
                        <a:rPr lang="en-US" sz="1800" kern="1200" dirty="0">
                          <a:solidFill>
                            <a:schemeClr val="dk1"/>
                          </a:solidFill>
                          <a:effectLst/>
                          <a:latin typeface="+mn-lt"/>
                          <a:ea typeface="+mn-ea"/>
                          <a:cs typeface="+mn-cs"/>
                        </a:rPr>
                        <a:t>An Enhanced Web Base Certificate Verification System</a:t>
                      </a:r>
                      <a:r>
                        <a:rPr lang="en-NG" sz="1800" kern="1200" dirty="0">
                          <a:solidFill>
                            <a:schemeClr val="dk1"/>
                          </a:solidFill>
                          <a:effectLst/>
                          <a:latin typeface="+mn-lt"/>
                          <a:ea typeface="+mn-ea"/>
                          <a:cs typeface="+mn-cs"/>
                        </a:rPr>
                        <a: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kern="1200" dirty="0" err="1">
                          <a:solidFill>
                            <a:schemeClr val="dk1"/>
                          </a:solidFill>
                          <a:effectLst/>
                          <a:latin typeface="+mn-lt"/>
                          <a:ea typeface="+mn-ea"/>
                          <a:cs typeface="+mn-cs"/>
                        </a:rPr>
                        <a:t>Emele</a:t>
                      </a:r>
                      <a:r>
                        <a:rPr lang="en-US" sz="1800" kern="1200" dirty="0">
                          <a:solidFill>
                            <a:schemeClr val="dk1"/>
                          </a:solidFill>
                          <a:effectLst/>
                          <a:latin typeface="+mn-lt"/>
                          <a:ea typeface="+mn-ea"/>
                          <a:cs typeface="+mn-cs"/>
                        </a:rPr>
                        <a:t> et al. (2020).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enhanced web-based certificate verification system will help schools and cooperating organizations validate the authenticity of students' certificates by showing certificate data and format with the owner's image</a:t>
                      </a:r>
                      <a:r>
                        <a:rPr lang="en-GB" sz="1800" kern="1200" dirty="0">
                          <a:solidFill>
                            <a:schemeClr val="dk1"/>
                          </a:solidFill>
                          <a:effectLst/>
                          <a:latin typeface="+mn-lt"/>
                          <a:ea typeface="+mn-ea"/>
                          <a:cs typeface="+mn-cs"/>
                        </a:rPr>
                        <a: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system is able to verify and authenticate students’ certificates with ease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system may not be scalable due to the choice of programming language used.</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bl>
          </a:graphicData>
        </a:graphic>
      </p:graphicFrame>
      <p:sp>
        <p:nvSpPr>
          <p:cNvPr id="4" name="Slide Number Placeholder 3"/>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Summary of Existing system</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2826548635"/>
              </p:ext>
            </p:extLst>
          </p:nvPr>
        </p:nvGraphicFramePr>
        <p:xfrm>
          <a:off x="234950" y="747857"/>
          <a:ext cx="11722100" cy="5804380"/>
        </p:xfrm>
        <a:graphic>
          <a:graphicData uri="http://schemas.openxmlformats.org/drawingml/2006/table">
            <a:tbl>
              <a:tblPr firstRow="1" bandRow="1">
                <a:tableStyleId>{5C22544A-7EE6-4342-B048-85BDC9FD1C3A}</a:tableStyleId>
              </a:tblPr>
              <a:tblGrid>
                <a:gridCol w="2344420">
                  <a:extLst>
                    <a:ext uri="{9D8B030D-6E8A-4147-A177-3AD203B41FA5}">
                      <a16:colId xmlns:a16="http://schemas.microsoft.com/office/drawing/2014/main" val="2785900615"/>
                    </a:ext>
                  </a:extLst>
                </a:gridCol>
                <a:gridCol w="1683348">
                  <a:extLst>
                    <a:ext uri="{9D8B030D-6E8A-4147-A177-3AD203B41FA5}">
                      <a16:colId xmlns:a16="http://schemas.microsoft.com/office/drawing/2014/main" val="2287965835"/>
                    </a:ext>
                  </a:extLst>
                </a:gridCol>
                <a:gridCol w="3005492">
                  <a:extLst>
                    <a:ext uri="{9D8B030D-6E8A-4147-A177-3AD203B41FA5}">
                      <a16:colId xmlns:a16="http://schemas.microsoft.com/office/drawing/2014/main" val="1756528531"/>
                    </a:ext>
                  </a:extLst>
                </a:gridCol>
                <a:gridCol w="2344420">
                  <a:extLst>
                    <a:ext uri="{9D8B030D-6E8A-4147-A177-3AD203B41FA5}">
                      <a16:colId xmlns:a16="http://schemas.microsoft.com/office/drawing/2014/main" val="3202057861"/>
                    </a:ext>
                  </a:extLst>
                </a:gridCol>
                <a:gridCol w="2344420">
                  <a:extLst>
                    <a:ext uri="{9D8B030D-6E8A-4147-A177-3AD203B41FA5}">
                      <a16:colId xmlns:a16="http://schemas.microsoft.com/office/drawing/2014/main" val="2509247184"/>
                    </a:ext>
                  </a:extLst>
                </a:gridCol>
              </a:tblGrid>
              <a:tr h="592300">
                <a:tc>
                  <a:txBody>
                    <a:bodyPr/>
                    <a:lstStyle/>
                    <a:p>
                      <a:pPr algn="ctr"/>
                      <a:r>
                        <a:rPr lang="en-GB" sz="1800" b="1" kern="1200" dirty="0">
                          <a:solidFill>
                            <a:schemeClr val="lt1"/>
                          </a:solidFill>
                          <a:effectLst/>
                          <a:latin typeface="+mn-lt"/>
                          <a:ea typeface="+mn-ea"/>
                          <a:cs typeface="+mn-cs"/>
                        </a:rPr>
                        <a:t>Title</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 Description </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Merit</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Demerits</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Generic Certificate Verification System for Nigerian Universities</a:t>
                      </a:r>
                      <a:r>
                        <a:rPr lang="en-NG" sz="1800" kern="1200" dirty="0">
                          <a:solidFill>
                            <a:schemeClr val="dk1"/>
                          </a:solidFill>
                          <a:effectLst/>
                          <a:latin typeface="+mn-lt"/>
                          <a:ea typeface="+mn-ea"/>
                          <a:cs typeface="+mn-cs"/>
                        </a:rPr>
                        <a: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kern="1200" dirty="0">
                          <a:solidFill>
                            <a:schemeClr val="dk1"/>
                          </a:solidFill>
                          <a:effectLst/>
                          <a:latin typeface="+mn-lt"/>
                          <a:ea typeface="+mn-ea"/>
                          <a:cs typeface="+mn-cs"/>
                        </a:rPr>
                        <a:t>Patrick et al. (2019).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a:t>
                      </a:r>
                      <a:r>
                        <a:rPr lang="en-US" sz="1800" kern="1200" dirty="0">
                          <a:solidFill>
                            <a:schemeClr val="dk1"/>
                          </a:solidFill>
                          <a:effectLst/>
                          <a:latin typeface="+mn-lt"/>
                          <a:ea typeface="+mn-ea"/>
                          <a:cs typeface="+mn-cs"/>
                        </a:rPr>
                        <a:t>study</a:t>
                      </a:r>
                      <a:r>
                        <a:rPr lang="en-NG" sz="1800" kern="1200" dirty="0">
                          <a:solidFill>
                            <a:schemeClr val="dk1"/>
                          </a:solidFill>
                          <a:effectLst/>
                          <a:latin typeface="+mn-lt"/>
                          <a:ea typeface="+mn-ea"/>
                          <a:cs typeface="+mn-cs"/>
                        </a:rPr>
                        <a:t> aims to</a:t>
                      </a:r>
                      <a:r>
                        <a:rPr lang="en-US" sz="1800" kern="1200" dirty="0">
                          <a:solidFill>
                            <a:schemeClr val="dk1"/>
                          </a:solidFill>
                          <a:effectLst/>
                          <a:latin typeface="+mn-lt"/>
                          <a:ea typeface="+mn-ea"/>
                          <a:cs typeface="+mn-cs"/>
                        </a:rPr>
                        <a:t> develop an online certificate verification system that easily confirms the authenticity of</a:t>
                      </a:r>
                      <a:endParaRPr lang="en-NG"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 certificate by employers or recruiters</a:t>
                      </a:r>
                      <a:r>
                        <a:rPr lang="en-GB" sz="1800" kern="1200" dirty="0">
                          <a:solidFill>
                            <a:schemeClr val="dk1"/>
                          </a:solidFill>
                          <a:effectLst/>
                          <a:latin typeface="+mn-lt"/>
                          <a:ea typeface="+mn-ea"/>
                          <a:cs typeface="+mn-cs"/>
                        </a:rPr>
                        <a: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Employers can obtain original certificates from schools easily and quickly</a:t>
                      </a:r>
                      <a:r>
                        <a:rPr lang="en-US" sz="1800" kern="1200" dirty="0">
                          <a:solidFill>
                            <a:schemeClr val="dk1"/>
                          </a:solidFill>
                          <a:effectLst/>
                          <a:latin typeface="+mn-lt"/>
                          <a:ea typeface="+mn-ea"/>
                          <a:cs typeface="+mn-cs"/>
                        </a:rPr>
                        <a:t>.</a:t>
                      </a:r>
                      <a:endParaRPr lang="en-NG" sz="1800" kern="1200" dirty="0">
                        <a:solidFill>
                          <a:schemeClr val="dk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study is limited to information gathered from the review of the literature</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r>
                        <a:rPr lang="en-US" sz="1800" kern="1200" dirty="0">
                          <a:solidFill>
                            <a:schemeClr val="dk1"/>
                          </a:solidFill>
                          <a:effectLst/>
                          <a:latin typeface="+mn-lt"/>
                          <a:ea typeface="+mn-ea"/>
                          <a:cs typeface="+mn-cs"/>
                        </a:rPr>
                        <a:t>Educational Certificate Verification System Using Blockchain</a:t>
                      </a:r>
                      <a:r>
                        <a:rPr lang="en-NG" sz="1800" kern="1200" dirty="0">
                          <a:solidFill>
                            <a:schemeClr val="dk1"/>
                          </a:solidFill>
                          <a:effectLst/>
                          <a:latin typeface="+mn-lt"/>
                          <a:ea typeface="+mn-ea"/>
                          <a:cs typeface="+mn-cs"/>
                        </a:rPr>
                        <a: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kern="1200" dirty="0">
                          <a:solidFill>
                            <a:schemeClr val="dk1"/>
                          </a:solidFill>
                          <a:effectLst/>
                          <a:latin typeface="+mn-lt"/>
                          <a:ea typeface="+mn-ea"/>
                          <a:cs typeface="+mn-cs"/>
                        </a:rPr>
                        <a:t>Dinesh et al. (2020).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system uses blockchain technology to offers a verified distributed ledger with a cryptographic technique to combat academic certificate forgery.</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G" sz="1800" kern="1200" dirty="0">
                          <a:solidFill>
                            <a:schemeClr val="dk1"/>
                          </a:solidFill>
                          <a:effectLst/>
                          <a:latin typeface="+mn-lt"/>
                          <a:ea typeface="+mn-ea"/>
                          <a:cs typeface="+mn-cs"/>
                        </a:rPr>
                        <a:t>The system ensures transparency and data immutability</a:t>
                      </a:r>
                      <a:r>
                        <a:rPr lang="en-GB" sz="1800" kern="1200" dirty="0">
                          <a:solidFill>
                            <a:schemeClr val="dk1"/>
                          </a:solidFill>
                          <a:effectLst/>
                          <a:latin typeface="+mn-lt"/>
                          <a:ea typeface="+mn-ea"/>
                          <a:cs typeface="+mn-cs"/>
                        </a:rPr>
                        <a:t>.</a:t>
                      </a:r>
                      <a:endParaRPr lang="en-NG" sz="1800" kern="1200" dirty="0">
                        <a:solidFill>
                          <a:schemeClr val="dk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Lot of computing power is required.</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r>
                        <a:rPr lang="en-US" sz="1800" kern="1200" dirty="0" err="1">
                          <a:solidFill>
                            <a:schemeClr val="dk1"/>
                          </a:solidFill>
                          <a:effectLst/>
                          <a:latin typeface="+mn-lt"/>
                          <a:ea typeface="+mn-ea"/>
                          <a:cs typeface="+mn-cs"/>
                        </a:rPr>
                        <a:t>Eunicert</a:t>
                      </a:r>
                      <a:r>
                        <a:rPr lang="en-US" sz="1800" kern="1200" dirty="0">
                          <a:solidFill>
                            <a:schemeClr val="dk1"/>
                          </a:solidFill>
                          <a:effectLst/>
                          <a:latin typeface="+mn-lt"/>
                          <a:ea typeface="+mn-ea"/>
                          <a:cs typeface="+mn-cs"/>
                        </a:rPr>
                        <a:t>: Ethereum Based Digital Certificate Verification System</a:t>
                      </a:r>
                      <a:r>
                        <a:rPr lang="en-NG" sz="1800" kern="1200" dirty="0">
                          <a:solidFill>
                            <a:schemeClr val="dk1"/>
                          </a:solidFill>
                          <a:effectLst/>
                          <a:latin typeface="+mn-lt"/>
                          <a:ea typeface="+mn-ea"/>
                          <a:cs typeface="+mn-cs"/>
                        </a:rPr>
                        <a: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Thua </a:t>
                      </a:r>
                      <a:r>
                        <a:rPr lang="en-US" sz="1800" kern="1200" dirty="0">
                          <a:solidFill>
                            <a:schemeClr val="dk1"/>
                          </a:solidFill>
                          <a:effectLst/>
                          <a:latin typeface="+mn-lt"/>
                          <a:ea typeface="+mn-ea"/>
                          <a:cs typeface="+mn-cs"/>
                        </a:rPr>
                        <a:t>and</a:t>
                      </a:r>
                      <a:r>
                        <a:rPr lang="en-NG" sz="1800" kern="1200" dirty="0">
                          <a:solidFill>
                            <a:schemeClr val="dk1"/>
                          </a:solidFill>
                          <a:effectLst/>
                          <a:latin typeface="+mn-lt"/>
                          <a:ea typeface="+mn-ea"/>
                          <a:cs typeface="+mn-cs"/>
                        </a:rPr>
                        <a:t> Khoa (2019)</a:t>
                      </a:r>
                      <a:r>
                        <a:rPr lang="en-US" sz="1800" kern="1200" dirty="0">
                          <a:solidFill>
                            <a:schemeClr val="dk1"/>
                          </a:solidFill>
                          <a:effectLst/>
                          <a:latin typeface="+mn-lt"/>
                          <a:ea typeface="+mn-ea"/>
                          <a:cs typeface="+mn-cs"/>
                        </a:rPr>
                        <a:t>.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kern="1200" dirty="0">
                          <a:solidFill>
                            <a:schemeClr val="dk1"/>
                          </a:solidFill>
                          <a:effectLst/>
                          <a:latin typeface="+mn-lt"/>
                          <a:ea typeface="+mn-ea"/>
                          <a:cs typeface="+mn-cs"/>
                        </a:rPr>
                        <a:t>The study proposes a solution issuing and verifying digital</a:t>
                      </a:r>
                      <a:endParaRPr lang="en-NG"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certificates called </a:t>
                      </a:r>
                      <a:r>
                        <a:rPr lang="en-US" sz="1800" kern="1200" dirty="0" err="1">
                          <a:solidFill>
                            <a:schemeClr val="dk1"/>
                          </a:solidFill>
                          <a:effectLst/>
                          <a:latin typeface="+mn-lt"/>
                          <a:ea typeface="+mn-ea"/>
                          <a:cs typeface="+mn-cs"/>
                        </a:rPr>
                        <a:t>EUniCert</a:t>
                      </a:r>
                      <a:r>
                        <a:rPr lang="en-US" sz="1800" kern="1200" dirty="0">
                          <a:solidFill>
                            <a:schemeClr val="dk1"/>
                          </a:solidFill>
                          <a:effectLst/>
                          <a:latin typeface="+mn-lt"/>
                          <a:ea typeface="+mn-ea"/>
                          <a:cs typeface="+mn-cs"/>
                        </a:rPr>
                        <a:t> to solve this problem.</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system improved the latency to validate result digitally.</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Smart contracts were not used to generate digital certificates, which would have increased security and transparency.</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229377614"/>
                  </a:ext>
                </a:extLst>
              </a:tr>
            </a:tbl>
          </a:graphicData>
        </a:graphic>
      </p:graphicFrame>
      <p:sp>
        <p:nvSpPr>
          <p:cNvPr id="4" name="Slide Number Placeholder 3"/>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30550110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4CFE35-66D3-A2A4-735B-F97300CD84B1}"/>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Research methodology</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515938" y="1903728"/>
            <a:ext cx="4238998" cy="495389"/>
          </a:xfrm>
        </p:spPr>
        <p:txBody>
          <a:bodyPr/>
          <a:lstStyle/>
          <a:p>
            <a:r>
              <a:rPr lang="en-US" dirty="0"/>
              <a:t>Choice of programming language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16720" y="2670050"/>
            <a:ext cx="4830866" cy="2846648"/>
          </a:xfrm>
        </p:spPr>
        <p:txBody>
          <a:bodyPr/>
          <a:lstStyle/>
          <a:p>
            <a:pPr algn="just">
              <a:lnSpc>
                <a:spcPct val="150000"/>
              </a:lnSpc>
              <a:spcAft>
                <a:spcPts val="146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Various types of programming language exist that could have been used in writing this tutorial application but the choices of programming languages used involve HTML5, CSS3, JavaScript, Python (Django) and SQLite. The reasons for choosing these programming languages is that it is a web-based application and require web programming language </a:t>
            </a:r>
            <a:endParaRPr lang="en-NG"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6953801" y="1612900"/>
            <a:ext cx="3445566" cy="495389"/>
          </a:xfrm>
        </p:spPr>
        <p:txBody>
          <a:bodyPr/>
          <a:lstStyle/>
          <a:p>
            <a:r>
              <a:rPr lang="en-US" dirty="0"/>
              <a:t>Method of data collection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11" name="Rectangle 10">
            <a:extLst>
              <a:ext uri="{FF2B5EF4-FFF2-40B4-BE49-F238E27FC236}">
                <a16:creationId xmlns:a16="http://schemas.microsoft.com/office/drawing/2014/main" id="{269BBB97-68E9-10CC-CD17-5D96E0B5AE3D}"/>
              </a:ext>
            </a:extLst>
          </p:cNvPr>
          <p:cNvSpPr/>
          <p:nvPr/>
        </p:nvSpPr>
        <p:spPr>
          <a:xfrm>
            <a:off x="5888456" y="4427811"/>
            <a:ext cx="6484689" cy="1421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010400" y="1648186"/>
            <a:ext cx="4927600" cy="3596914"/>
          </a:xfrm>
        </p:spPr>
        <p:txBody>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executing any system, one has to have an insight of what is happening, it is important that information and fact about the existing system is gathered. In executing this research, two methods were employed</a:t>
            </a:r>
            <a:r>
              <a:rPr lang="en-GB" sz="1800" dirty="0">
                <a:effectLst/>
                <a:latin typeface="Times New Roman" panose="02020603050405020304" pitchFamily="18" charset="0"/>
                <a:ea typeface="Calibri" panose="020F0502020204030204" pitchFamily="34" charset="0"/>
                <a:cs typeface="Arial" panose="020B0604020202020204" pitchFamily="34" charset="0"/>
              </a:rPr>
              <a: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Observation of the Work Environment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Interview</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272</TotalTime>
  <Words>1059</Words>
  <Application>Microsoft Office PowerPoint</Application>
  <PresentationFormat>Widescreen</PresentationFormat>
  <Paragraphs>121</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Office Theme</vt:lpstr>
      <vt:lpstr>RESULT VALIDATION AND VERIFICATION SYSTEM FOR KADUNA POLYTECHNIC (KADPOLY E-VERIFY)</vt:lpstr>
      <vt:lpstr>Table of content</vt:lpstr>
      <vt:lpstr>BACKGROUND OF STUDY</vt:lpstr>
      <vt:lpstr>Statement of the problem</vt:lpstr>
      <vt:lpstr>Aim and Objectives of the Study</vt:lpstr>
      <vt:lpstr>Significance of Study</vt:lpstr>
      <vt:lpstr>Summary of literature review</vt:lpstr>
      <vt:lpstr>Summary of Existing system</vt:lpstr>
      <vt:lpstr>Research methodology</vt:lpstr>
      <vt:lpstr>SYSTEM MODELING (USE CASE DIAGRAM)</vt:lpstr>
      <vt:lpstr>SYSTEM MODELING (CLASS DIAGRAM)</vt:lpstr>
      <vt:lpstr>SYSTEM MODELING (ACTIVITY DIAGRAM)</vt:lpstr>
      <vt:lpstr>Proposed interface design</vt:lpstr>
      <vt:lpstr>Proposed interface design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mobile-based tricycle (Keke) booking system for students at Kaduna polytechnic main campus</dc:title>
  <dc:creator>Richard Emmanuel</dc:creator>
  <cp:lastModifiedBy>Richard Emmanuel</cp:lastModifiedBy>
  <cp:revision>50</cp:revision>
  <dcterms:created xsi:type="dcterms:W3CDTF">2023-01-19T02:52:58Z</dcterms:created>
  <dcterms:modified xsi:type="dcterms:W3CDTF">2023-02-06T03:57:28Z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