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8"/>
  </p:notesMasterIdLst>
  <p:sldIdLst>
    <p:sldId id="278" r:id="rId2"/>
    <p:sldId id="279" r:id="rId3"/>
    <p:sldId id="280" r:id="rId4"/>
    <p:sldId id="281" r:id="rId5"/>
    <p:sldId id="294" r:id="rId6"/>
    <p:sldId id="295" r:id="rId7"/>
    <p:sldId id="284" r:id="rId8"/>
    <p:sldId id="296" r:id="rId9"/>
    <p:sldId id="297" r:id="rId10"/>
    <p:sldId id="283" r:id="rId11"/>
    <p:sldId id="298" r:id="rId12"/>
    <p:sldId id="299" r:id="rId13"/>
    <p:sldId id="300" r:id="rId14"/>
    <p:sldId id="301" r:id="rId15"/>
    <p:sldId id="292"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9" autoAdjust="0"/>
  </p:normalViewPr>
  <p:slideViewPr>
    <p:cSldViewPr snapToGrid="0" snapToObjects="1">
      <p:cViewPr varScale="1">
        <p:scale>
          <a:sx n="71" d="100"/>
          <a:sy n="71" d="100"/>
        </p:scale>
        <p:origin x="696"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782542"/>
            <a:ext cx="5385816" cy="1225296"/>
          </a:xfrm>
        </p:spPr>
        <p:txBody>
          <a:bodyPr/>
          <a:lstStyle/>
          <a:p>
            <a:r>
              <a:rPr lang="en-US" dirty="0"/>
              <a:t>ONLINE NOTICE BOARD</a:t>
            </a:r>
            <a:endParaRPr lang="en-NG"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305543" y="3675351"/>
            <a:ext cx="7842504" cy="878908"/>
          </a:xfrm>
        </p:spPr>
        <p:txBody>
          <a:bodyPr/>
          <a:lstStyle/>
          <a:p>
            <a:r>
              <a:rPr lang="en-GB" sz="1800" b="1" dirty="0">
                <a:latin typeface="Calibri" panose="020F0502020204030204" pitchFamily="34" charset="0"/>
                <a:ea typeface="Calibri" panose="020F0502020204030204" pitchFamily="34" charset="0"/>
                <a:cs typeface="Arial" panose="020B0604020202020204" pitchFamily="34" charset="0"/>
              </a:rPr>
              <a:t>PREPARED BY: </a:t>
            </a:r>
            <a:r>
              <a:rPr lang="en-US" sz="1800" b="1" dirty="0"/>
              <a:t>FARIDAT OLUWAREMILEKUN </a:t>
            </a:r>
          </a:p>
          <a:p>
            <a:r>
              <a:rPr lang="en-US" sz="1800" b="1" dirty="0"/>
              <a:t>YUSUF (CST20HND0422)</a:t>
            </a:r>
            <a:endParaRPr lang="en-NG" sz="1800" dirty="0"/>
          </a:p>
          <a:p>
            <a:pPr>
              <a:spcAft>
                <a:spcPts val="1460"/>
              </a:spcAft>
            </a:pPr>
            <a:r>
              <a:rPr lang="en-GB" sz="1800" b="1" dirty="0">
                <a:latin typeface="Calibri" panose="020F0502020204030204" pitchFamily="34" charset="0"/>
                <a:ea typeface="Calibri" panose="020F0502020204030204" pitchFamily="34" charset="0"/>
                <a:cs typeface="Arial" panose="020B0604020202020204" pitchFamily="34" charset="0"/>
              </a:rPr>
              <a:t>SUPERVISED BY: </a:t>
            </a:r>
            <a:r>
              <a:rPr lang="en-US" sz="1800" b="1" dirty="0"/>
              <a:t>MR. SULEIMAN ABBA</a:t>
            </a:r>
            <a:endParaRPr lang="en-NG" sz="18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763255"/>
            <a:ext cx="10671048" cy="768096"/>
          </a:xfrm>
        </p:spPr>
        <p:txBody>
          <a:bodyPr/>
          <a:lstStyle/>
          <a:p>
            <a:r>
              <a:rPr lang="en-US" sz="3200" dirty="0">
                <a:latin typeface="Arial Black" panose="020B0604020202020204" pitchFamily="34" charset="0"/>
                <a:cs typeface="Arial Black" panose="020B0604020202020204" pitchFamily="34" charset="0"/>
              </a:rPr>
              <a:t>SYSTEM MODELING (USE CASE DIAGRAM)</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377655"/>
            <a:ext cx="3200400" cy="274320"/>
          </a:xfrm>
        </p:spPr>
        <p:txBody>
          <a:bodyPr/>
          <a:lstStyle/>
          <a:p>
            <a:r>
              <a:rPr lang="en-US" dirty="0"/>
              <a:t>ONLINE NOTICE BOARD</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8" name="Content Placeholder 7">
            <a:extLst>
              <a:ext uri="{FF2B5EF4-FFF2-40B4-BE49-F238E27FC236}">
                <a16:creationId xmlns:a16="http://schemas.microsoft.com/office/drawing/2014/main" id="{D8C4F158-7A96-4CB9-BEE5-E3E6A0DED93D}"/>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119718" y="1659244"/>
            <a:ext cx="5481940" cy="4856437"/>
          </a:xfrm>
          <a:prstGeom prst="rect">
            <a:avLst/>
          </a:prstGeom>
          <a:noFill/>
          <a:ln>
            <a:noFill/>
          </a:ln>
        </p:spPr>
      </p:pic>
    </p:spTree>
    <p:extLst>
      <p:ext uri="{BB962C8B-B14F-4D97-AF65-F5344CB8AC3E}">
        <p14:creationId xmlns:p14="http://schemas.microsoft.com/office/powerpoint/2010/main" val="2903841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763255"/>
            <a:ext cx="10671048" cy="768096"/>
          </a:xfrm>
        </p:spPr>
        <p:txBody>
          <a:bodyPr/>
          <a:lstStyle/>
          <a:p>
            <a:r>
              <a:rPr lang="en-US" sz="3200" dirty="0">
                <a:latin typeface="Arial Black" panose="020B0604020202020204" pitchFamily="34" charset="0"/>
                <a:cs typeface="Arial Black" panose="020B0604020202020204" pitchFamily="34" charset="0"/>
              </a:rPr>
              <a:t>SYSTEM MODELING (CLASS DIAGRAM)</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377655"/>
            <a:ext cx="3200400" cy="274320"/>
          </a:xfrm>
        </p:spPr>
        <p:txBody>
          <a:bodyPr/>
          <a:lstStyle/>
          <a:p>
            <a:r>
              <a:rPr lang="en-US" dirty="0"/>
              <a:t>ONLINE NOTICE BOARD</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9" name="Content Placeholder 8">
            <a:extLst>
              <a:ext uri="{FF2B5EF4-FFF2-40B4-BE49-F238E27FC236}">
                <a16:creationId xmlns:a16="http://schemas.microsoft.com/office/drawing/2014/main" id="{341F6E54-E104-4DBF-88F1-B2A3027A10F1}"/>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940362" y="1425388"/>
            <a:ext cx="6311276" cy="5111937"/>
          </a:xfrm>
          <a:prstGeom prst="rect">
            <a:avLst/>
          </a:prstGeom>
          <a:noFill/>
          <a:ln>
            <a:noFill/>
          </a:ln>
        </p:spPr>
      </p:pic>
    </p:spTree>
    <p:extLst>
      <p:ext uri="{BB962C8B-B14F-4D97-AF65-F5344CB8AC3E}">
        <p14:creationId xmlns:p14="http://schemas.microsoft.com/office/powerpoint/2010/main" val="2524961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571035"/>
            <a:ext cx="10671048" cy="768096"/>
          </a:xfrm>
        </p:spPr>
        <p:txBody>
          <a:bodyPr/>
          <a:lstStyle/>
          <a:p>
            <a:r>
              <a:rPr lang="en-US" sz="3200" dirty="0">
                <a:latin typeface="Arial Black" panose="020B0604020202020204" pitchFamily="34" charset="0"/>
                <a:cs typeface="Arial Black" panose="020B0604020202020204" pitchFamily="34" charset="0"/>
              </a:rPr>
              <a:t>SYSTEM MODELING (ACTIVITY DIAGRAM)</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182880"/>
            <a:ext cx="3200400" cy="274320"/>
          </a:xfrm>
        </p:spPr>
        <p:txBody>
          <a:bodyPr/>
          <a:lstStyle/>
          <a:p>
            <a:r>
              <a:rPr lang="en-US" dirty="0"/>
              <a:t>ONLINE NOTICE BOARD</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8" name="Content Placeholder 7">
            <a:extLst>
              <a:ext uri="{FF2B5EF4-FFF2-40B4-BE49-F238E27FC236}">
                <a16:creationId xmlns:a16="http://schemas.microsoft.com/office/drawing/2014/main" id="{15E98876-1099-438C-BCCE-08D37D0F1E6A}"/>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979588" y="2107408"/>
            <a:ext cx="1781175" cy="3248025"/>
          </a:xfrm>
          <a:prstGeom prst="rect">
            <a:avLst/>
          </a:prstGeom>
          <a:noFill/>
          <a:ln>
            <a:noFill/>
          </a:ln>
        </p:spPr>
      </p:pic>
      <p:pic>
        <p:nvPicPr>
          <p:cNvPr id="10" name="Picture 9">
            <a:extLst>
              <a:ext uri="{FF2B5EF4-FFF2-40B4-BE49-F238E27FC236}">
                <a16:creationId xmlns:a16="http://schemas.microsoft.com/office/drawing/2014/main" id="{4F9DDCC8-1026-46AA-ABFB-C9E71FF228B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50804" y="1226859"/>
            <a:ext cx="2644812" cy="4896851"/>
          </a:xfrm>
          <a:prstGeom prst="rect">
            <a:avLst/>
          </a:prstGeom>
          <a:noFill/>
          <a:ln>
            <a:noFill/>
          </a:ln>
        </p:spPr>
      </p:pic>
      <p:sp>
        <p:nvSpPr>
          <p:cNvPr id="11" name="TextBox 10">
            <a:extLst>
              <a:ext uri="{FF2B5EF4-FFF2-40B4-BE49-F238E27FC236}">
                <a16:creationId xmlns:a16="http://schemas.microsoft.com/office/drawing/2014/main" id="{3CD17215-C965-4D51-BA09-C54B5A2EAFE0}"/>
              </a:ext>
            </a:extLst>
          </p:cNvPr>
          <p:cNvSpPr txBox="1"/>
          <p:nvPr/>
        </p:nvSpPr>
        <p:spPr>
          <a:xfrm>
            <a:off x="2699165" y="6123710"/>
            <a:ext cx="2051845"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User Login Activity</a:t>
            </a:r>
          </a:p>
        </p:txBody>
      </p:sp>
      <p:cxnSp>
        <p:nvCxnSpPr>
          <p:cNvPr id="12" name="Straight Connector 11">
            <a:extLst>
              <a:ext uri="{FF2B5EF4-FFF2-40B4-BE49-F238E27FC236}">
                <a16:creationId xmlns:a16="http://schemas.microsoft.com/office/drawing/2014/main" id="{8A8D534E-66A0-4C56-ADD5-B59D9BBE63DF}"/>
              </a:ext>
              <a:ext uri="{C183D7F6-B498-43B3-948B-1728B52AA6E4}">
                <adec:decorative xmlns:adec="http://schemas.microsoft.com/office/drawing/2017/decorative" val="1"/>
              </a:ext>
            </a:extLst>
          </p:cNvPr>
          <p:cNvCxnSpPr/>
          <p:nvPr/>
        </p:nvCxnSpPr>
        <p:spPr>
          <a:xfrm>
            <a:off x="3485684" y="6559609"/>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DE223F0-F2DB-4849-BA6A-32C40041D169}"/>
              </a:ext>
            </a:extLst>
          </p:cNvPr>
          <p:cNvSpPr txBox="1"/>
          <p:nvPr/>
        </p:nvSpPr>
        <p:spPr>
          <a:xfrm>
            <a:off x="5500200" y="6330327"/>
            <a:ext cx="2372252"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Create Notice Activity</a:t>
            </a:r>
          </a:p>
        </p:txBody>
      </p:sp>
      <p:cxnSp>
        <p:nvCxnSpPr>
          <p:cNvPr id="14" name="Straight Connector 13">
            <a:extLst>
              <a:ext uri="{FF2B5EF4-FFF2-40B4-BE49-F238E27FC236}">
                <a16:creationId xmlns:a16="http://schemas.microsoft.com/office/drawing/2014/main" id="{29568F01-57B9-4786-8BFB-8BC55C5ED89E}"/>
              </a:ext>
              <a:ext uri="{C183D7F6-B498-43B3-948B-1728B52AA6E4}">
                <adec:decorative xmlns:adec="http://schemas.microsoft.com/office/drawing/2017/decorative" val="1"/>
              </a:ext>
            </a:extLst>
          </p:cNvPr>
          <p:cNvCxnSpPr/>
          <p:nvPr/>
        </p:nvCxnSpPr>
        <p:spPr>
          <a:xfrm>
            <a:off x="6446920" y="676622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915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571035"/>
            <a:ext cx="10671048" cy="768096"/>
          </a:xfrm>
        </p:spPr>
        <p:txBody>
          <a:bodyPr/>
          <a:lstStyle/>
          <a:p>
            <a:r>
              <a:rPr lang="en-US" sz="3200" dirty="0">
                <a:latin typeface="Arial Black" panose="020B0604020202020204" pitchFamily="34" charset="0"/>
                <a:cs typeface="Arial Black" panose="020B0604020202020204" pitchFamily="34" charset="0"/>
              </a:rPr>
              <a:t>PROPOSED INTERFACE DESIGN</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182880"/>
            <a:ext cx="3200400" cy="274320"/>
          </a:xfrm>
        </p:spPr>
        <p:txBody>
          <a:bodyPr/>
          <a:lstStyle/>
          <a:p>
            <a:r>
              <a:rPr lang="en-US" dirty="0"/>
              <a:t>ONLINE NOTICE BOARD</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11" name="TextBox 10">
            <a:extLst>
              <a:ext uri="{FF2B5EF4-FFF2-40B4-BE49-F238E27FC236}">
                <a16:creationId xmlns:a16="http://schemas.microsoft.com/office/drawing/2014/main" id="{3CD17215-C965-4D51-BA09-C54B5A2EAFE0}"/>
              </a:ext>
            </a:extLst>
          </p:cNvPr>
          <p:cNvSpPr txBox="1"/>
          <p:nvPr/>
        </p:nvSpPr>
        <p:spPr>
          <a:xfrm>
            <a:off x="5473715" y="6148465"/>
            <a:ext cx="1244571"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Home Page</a:t>
            </a:r>
          </a:p>
        </p:txBody>
      </p:sp>
      <p:cxnSp>
        <p:nvCxnSpPr>
          <p:cNvPr id="12" name="Straight Connector 11">
            <a:extLst>
              <a:ext uri="{FF2B5EF4-FFF2-40B4-BE49-F238E27FC236}">
                <a16:creationId xmlns:a16="http://schemas.microsoft.com/office/drawing/2014/main" id="{8A8D534E-66A0-4C56-ADD5-B59D9BBE63DF}"/>
              </a:ext>
              <a:ext uri="{C183D7F6-B498-43B3-948B-1728B52AA6E4}">
                <adec:decorative xmlns:adec="http://schemas.microsoft.com/office/drawing/2017/decorative" val="1"/>
              </a:ext>
            </a:extLst>
          </p:cNvPr>
          <p:cNvCxnSpPr/>
          <p:nvPr/>
        </p:nvCxnSpPr>
        <p:spPr>
          <a:xfrm>
            <a:off x="5856596" y="6584364"/>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6" name="Content Placeholder 15">
            <a:extLst>
              <a:ext uri="{FF2B5EF4-FFF2-40B4-BE49-F238E27FC236}">
                <a16:creationId xmlns:a16="http://schemas.microsoft.com/office/drawing/2014/main" id="{49AE8165-2333-4299-BE80-33C06FF67682}"/>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041041" y="1411169"/>
            <a:ext cx="8116267" cy="4433887"/>
          </a:xfrm>
          <a:prstGeom prst="rect">
            <a:avLst/>
          </a:prstGeom>
          <a:noFill/>
          <a:ln>
            <a:noFill/>
          </a:ln>
        </p:spPr>
      </p:pic>
    </p:spTree>
    <p:extLst>
      <p:ext uri="{BB962C8B-B14F-4D97-AF65-F5344CB8AC3E}">
        <p14:creationId xmlns:p14="http://schemas.microsoft.com/office/powerpoint/2010/main" val="513846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571035"/>
            <a:ext cx="10671048" cy="768096"/>
          </a:xfrm>
        </p:spPr>
        <p:txBody>
          <a:bodyPr/>
          <a:lstStyle/>
          <a:p>
            <a:r>
              <a:rPr lang="en-US" sz="3200" dirty="0">
                <a:latin typeface="Arial Black" panose="020B0604020202020204" pitchFamily="34" charset="0"/>
                <a:cs typeface="Arial Black" panose="020B0604020202020204" pitchFamily="34" charset="0"/>
              </a:rPr>
              <a:t>PROPOSED INTERFACE DESIGN</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182880"/>
            <a:ext cx="3200400" cy="274320"/>
          </a:xfrm>
        </p:spPr>
        <p:txBody>
          <a:bodyPr/>
          <a:lstStyle/>
          <a:p>
            <a:r>
              <a:rPr lang="en-US" dirty="0"/>
              <a:t>ONLINE NOTICE BOARD</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1" name="TextBox 10">
            <a:extLst>
              <a:ext uri="{FF2B5EF4-FFF2-40B4-BE49-F238E27FC236}">
                <a16:creationId xmlns:a16="http://schemas.microsoft.com/office/drawing/2014/main" id="{3CD17215-C965-4D51-BA09-C54B5A2EAFE0}"/>
              </a:ext>
            </a:extLst>
          </p:cNvPr>
          <p:cNvSpPr txBox="1"/>
          <p:nvPr/>
        </p:nvSpPr>
        <p:spPr>
          <a:xfrm>
            <a:off x="3474079" y="6009966"/>
            <a:ext cx="1236621"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Login Form</a:t>
            </a:r>
          </a:p>
        </p:txBody>
      </p:sp>
      <p:cxnSp>
        <p:nvCxnSpPr>
          <p:cNvPr id="12" name="Straight Connector 11">
            <a:extLst>
              <a:ext uri="{FF2B5EF4-FFF2-40B4-BE49-F238E27FC236}">
                <a16:creationId xmlns:a16="http://schemas.microsoft.com/office/drawing/2014/main" id="{8A8D534E-66A0-4C56-ADD5-B59D9BBE63DF}"/>
              </a:ext>
              <a:ext uri="{C183D7F6-B498-43B3-948B-1728B52AA6E4}">
                <adec:decorative xmlns:adec="http://schemas.microsoft.com/office/drawing/2017/decorative" val="1"/>
              </a:ext>
            </a:extLst>
          </p:cNvPr>
          <p:cNvCxnSpPr/>
          <p:nvPr/>
        </p:nvCxnSpPr>
        <p:spPr>
          <a:xfrm>
            <a:off x="3852984" y="6445865"/>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0" name="Content Placeholder 9">
            <a:extLst>
              <a:ext uri="{FF2B5EF4-FFF2-40B4-BE49-F238E27FC236}">
                <a16:creationId xmlns:a16="http://schemas.microsoft.com/office/drawing/2014/main" id="{FFACEDD6-7A8B-4DC5-AF37-3AB0782A6192}"/>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221992" y="1339131"/>
            <a:ext cx="3591363" cy="4433887"/>
          </a:xfrm>
          <a:prstGeom prst="rect">
            <a:avLst/>
          </a:prstGeom>
          <a:noFill/>
          <a:ln>
            <a:noFill/>
          </a:ln>
        </p:spPr>
      </p:pic>
      <p:pic>
        <p:nvPicPr>
          <p:cNvPr id="13" name="Picture 12">
            <a:extLst>
              <a:ext uri="{FF2B5EF4-FFF2-40B4-BE49-F238E27FC236}">
                <a16:creationId xmlns:a16="http://schemas.microsoft.com/office/drawing/2014/main" id="{66DE475D-34FA-4EF7-8EDA-A0AD4F6A72A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59873" y="1339131"/>
            <a:ext cx="2919235" cy="4433887"/>
          </a:xfrm>
          <a:prstGeom prst="rect">
            <a:avLst/>
          </a:prstGeom>
          <a:noFill/>
          <a:ln>
            <a:noFill/>
          </a:ln>
        </p:spPr>
      </p:pic>
      <p:sp>
        <p:nvSpPr>
          <p:cNvPr id="14" name="TextBox 13">
            <a:extLst>
              <a:ext uri="{FF2B5EF4-FFF2-40B4-BE49-F238E27FC236}">
                <a16:creationId xmlns:a16="http://schemas.microsoft.com/office/drawing/2014/main" id="{35245DCC-77FD-42A9-B03A-D09BBC09CDA6}"/>
              </a:ext>
            </a:extLst>
          </p:cNvPr>
          <p:cNvSpPr txBox="1"/>
          <p:nvPr/>
        </p:nvSpPr>
        <p:spPr>
          <a:xfrm>
            <a:off x="6511170" y="6023866"/>
            <a:ext cx="1932324"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Notification Form</a:t>
            </a:r>
          </a:p>
        </p:txBody>
      </p:sp>
      <p:cxnSp>
        <p:nvCxnSpPr>
          <p:cNvPr id="15" name="Straight Connector 14">
            <a:extLst>
              <a:ext uri="{FF2B5EF4-FFF2-40B4-BE49-F238E27FC236}">
                <a16:creationId xmlns:a16="http://schemas.microsoft.com/office/drawing/2014/main" id="{879EB6A6-E543-4B64-B414-E3C64E38378D}"/>
              </a:ext>
              <a:ext uri="{C183D7F6-B498-43B3-948B-1728B52AA6E4}">
                <adec:decorative xmlns:adec="http://schemas.microsoft.com/office/drawing/2017/decorative" val="1"/>
              </a:ext>
            </a:extLst>
          </p:cNvPr>
          <p:cNvCxnSpPr/>
          <p:nvPr/>
        </p:nvCxnSpPr>
        <p:spPr>
          <a:xfrm>
            <a:off x="7237923" y="6459765"/>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819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156985"/>
            <a:ext cx="6766560" cy="768096"/>
          </a:xfrm>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ONLINE NOTICE BOARD</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078736"/>
            <a:ext cx="6438452" cy="3434558"/>
          </a:xfrm>
        </p:spPr>
        <p:txBody>
          <a:bodyPr/>
          <a:lstStyle/>
          <a:p>
            <a:pPr algn="just"/>
            <a:r>
              <a:rPr lang="en-US" sz="2200" dirty="0"/>
              <a:t>This research work is centered on the development of an online notice board for the department of computer science at Kaduna polytechnic it will cover the dissemination of information within the computer science department and information from departmental administration to staff and to students. It will not cover the dissemination of information across the entire departments in Kaduna polytechnic</a:t>
            </a:r>
          </a:p>
        </p:txBody>
      </p:sp>
    </p:spTree>
    <p:extLst>
      <p:ext uri="{BB962C8B-B14F-4D97-AF65-F5344CB8AC3E}">
        <p14:creationId xmlns:p14="http://schemas.microsoft.com/office/powerpoint/2010/main" val="94818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638108" y="197104"/>
            <a:ext cx="6555172" cy="768096"/>
          </a:xfrm>
        </p:spPr>
        <p:txBody>
          <a:bodyPr/>
          <a:lstStyle/>
          <a:p>
            <a:r>
              <a:rPr lang="en-US" sz="4000" b="1" dirty="0">
                <a:solidFill>
                  <a:schemeClr val="accent6"/>
                </a:solidFill>
                <a:latin typeface="Arial Black" panose="020B0604020202020204" pitchFamily="34" charset="0"/>
                <a:ea typeface="Arial Regular" pitchFamily="34" charset="-122"/>
                <a:cs typeface="Arial Black" panose="020B0604020202020204" pitchFamily="34" charset="0"/>
              </a:rPr>
              <a:t>Table of content</a:t>
            </a:r>
            <a:endParaRPr lang="en-US" sz="40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786922" y="1143537"/>
            <a:ext cx="5693664" cy="3122168"/>
          </a:xfrm>
        </p:spPr>
        <p:txBody>
          <a:bodyPr/>
          <a:lstStyle/>
          <a:p>
            <a:pPr marL="342900" indent="-342900">
              <a:buFont typeface="Wingdings" panose="05000000000000000000" pitchFamily="2" charset="2"/>
              <a:buChar char="Ø"/>
            </a:pPr>
            <a:r>
              <a:rPr lang="en-US" dirty="0"/>
              <a:t>Background of the Study</a:t>
            </a:r>
          </a:p>
          <a:p>
            <a:pPr marL="342900" indent="-342900">
              <a:buFont typeface="Wingdings" panose="05000000000000000000" pitchFamily="2" charset="2"/>
              <a:buChar char="Ø"/>
            </a:pPr>
            <a:r>
              <a:rPr lang="en-US" dirty="0"/>
              <a:t>Statement of the Problem</a:t>
            </a:r>
          </a:p>
          <a:p>
            <a:pPr marL="342900" indent="-342900">
              <a:buFont typeface="Wingdings" panose="05000000000000000000" pitchFamily="2" charset="2"/>
              <a:buChar char="Ø"/>
            </a:pPr>
            <a:r>
              <a:rPr lang="en-US" dirty="0"/>
              <a:t>Aims and Objective of the Study</a:t>
            </a:r>
          </a:p>
          <a:p>
            <a:pPr marL="342900" indent="-342900">
              <a:buFont typeface="Wingdings" panose="05000000000000000000" pitchFamily="2" charset="2"/>
              <a:buChar char="Ø"/>
            </a:pPr>
            <a:r>
              <a:rPr lang="en-US" dirty="0"/>
              <a:t>Significance of the Study</a:t>
            </a:r>
          </a:p>
          <a:p>
            <a:pPr marL="342900" indent="-342900">
              <a:buFont typeface="Wingdings" panose="05000000000000000000" pitchFamily="2" charset="2"/>
              <a:buChar char="Ø"/>
            </a:pPr>
            <a:r>
              <a:rPr lang="en-US" dirty="0"/>
              <a:t>Summary of Literature Review</a:t>
            </a:r>
          </a:p>
          <a:p>
            <a:pPr marL="342900" indent="-342900">
              <a:buFont typeface="Wingdings" panose="05000000000000000000" pitchFamily="2" charset="2"/>
              <a:buChar char="Ø"/>
            </a:pPr>
            <a:r>
              <a:rPr lang="en-US" dirty="0"/>
              <a:t>Research Methodology</a:t>
            </a:r>
          </a:p>
          <a:p>
            <a:pPr marL="342900" indent="-342900">
              <a:buFont typeface="Wingdings" panose="05000000000000000000" pitchFamily="2" charset="2"/>
              <a:buChar char="Ø"/>
            </a:pPr>
            <a:r>
              <a:rPr lang="en-US" dirty="0"/>
              <a:t>System Modeling</a:t>
            </a:r>
          </a:p>
          <a:p>
            <a:pPr marL="342900" indent="-342900">
              <a:buFont typeface="Wingdings" panose="05000000000000000000" pitchFamily="2" charset="2"/>
              <a:buChar char="Ø"/>
            </a:pPr>
            <a:r>
              <a:rPr lang="en-US" dirty="0"/>
              <a:t>Proposed Interface Design</a:t>
            </a:r>
          </a:p>
          <a:p>
            <a:pPr marL="342900" indent="-342900">
              <a:buFont typeface="Wingdings" panose="05000000000000000000" pitchFamily="2" charset="2"/>
              <a:buChar char="Ø"/>
            </a:pPr>
            <a:r>
              <a:rPr lang="en-US" dirty="0"/>
              <a:t>Summary / Conclusion</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59260" y="710961"/>
            <a:ext cx="8173660" cy="768096"/>
          </a:xfrm>
        </p:spPr>
        <p:txBody>
          <a:bodyPr/>
          <a:lstStyle/>
          <a:p>
            <a:r>
              <a:rPr lang="en-US" dirty="0"/>
              <a:t>Background of Study</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629720" y="1594701"/>
            <a:ext cx="8432740" cy="2700528"/>
          </a:xfrm>
        </p:spPr>
        <p:txBody>
          <a:bodyPr/>
          <a:lstStyle/>
          <a:p>
            <a:pPr algn="just"/>
            <a:r>
              <a:rPr lang="en-US" sz="2000" dirty="0"/>
              <a:t>Online notice boards, also known as virtual notice boards or electronic bulletin boards, are digital platforms (web-based applications) where users can post and view notices and other information. These notice boards can be used for a variety of purposes, such as sharing information about upcoming events, posting job opportunities, or sharing news and updates within a community or organization. Online notice boards are commonly used by schools, universities, businesses, and other organizations as a way to easily share information with a large number of people. Some online notice boards are public and can be accessed by anyone, while others may require a login or other form of authentication to access the information. </a:t>
            </a:r>
            <a:r>
              <a:rPr lang="en-US" sz="2000" dirty="0" err="1"/>
              <a:t>Salisu</a:t>
            </a:r>
            <a:r>
              <a:rPr lang="en-US" sz="2000" dirty="0"/>
              <a:t> (2019).</a:t>
            </a:r>
          </a:p>
          <a:p>
            <a:pPr algn="just"/>
            <a:r>
              <a:rPr lang="en-US" sz="2000" dirty="0"/>
              <a:t>The concept of an online notice board is a relatively new one. It provides a platform for people to share information quickly and efficiently without the need for physical paper notices. Online notice boards are now used by many organizations and businesses to spread the word about their services, products, and events. Kingsley et al. (2021)</a:t>
            </a:r>
            <a:endParaRPr lang="en-NG" sz="2000" dirty="0"/>
          </a:p>
          <a:p>
            <a:pPr algn="just"/>
            <a:endParaRPr lang="en-NG" sz="20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3759260" y="182880"/>
            <a:ext cx="3200400" cy="274320"/>
          </a:xfrm>
        </p:spPr>
        <p:txBody>
          <a:bodyPr/>
          <a:lstStyle/>
          <a:p>
            <a:r>
              <a:rPr lang="en-US" dirty="0"/>
              <a:t>ONLINE NOTICE BOARD</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630706" y="1217229"/>
            <a:ext cx="4392706" cy="768096"/>
          </a:xfrm>
        </p:spPr>
        <p:txBody>
          <a:bodyPr/>
          <a:lstStyle/>
          <a:p>
            <a:r>
              <a:rPr lang="en-US" sz="4000" dirty="0">
                <a:solidFill>
                  <a:srgbClr val="002060"/>
                </a:solidFill>
                <a:latin typeface="Segoe UI" panose="020B0502040204020203" pitchFamily="34" charset="0"/>
                <a:cs typeface="Segoe UI" panose="020B0502040204020203" pitchFamily="34" charset="0"/>
              </a:rPr>
              <a:t>Statement of the Problem</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788025" y="2670587"/>
            <a:ext cx="6400800" cy="512064"/>
          </a:xfrm>
        </p:spPr>
        <p:txBody>
          <a:bodyPr/>
          <a:lstStyle/>
          <a:p>
            <a:r>
              <a:rPr lang="en-US" sz="2200" dirty="0"/>
              <a:t>In spite of the importance of information on notice boards, it has come under a severe threat from the manual system of information broadcast. This is very much applicable in most educational institutions. The manual system involves placing letters coming from inside and outside of the departments on notice boards located in the department. In the case of the computer science department at Kaduna polytechnic, there is still the manual method of passing information around as they are pinned on the notice board as they are placed in strategic positions around the department. </a:t>
            </a:r>
            <a:endParaRPr lang="en-US" sz="22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pPr>
              <a:lnSpc>
                <a:spcPts val="4000"/>
              </a:lnSpc>
            </a:pPr>
            <a:r>
              <a:rPr lang="en-US" dirty="0">
                <a:solidFill>
                  <a:srgbClr val="002060"/>
                </a:solidFill>
                <a:latin typeface="Segoe UI" panose="020B0502040204020203" pitchFamily="34" charset="0"/>
                <a:cs typeface="Segoe UI" panose="020B0502040204020203" pitchFamily="34" charset="0"/>
              </a:rPr>
              <a:t>Aim and Objectives</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766074" y="2112264"/>
            <a:ext cx="3822192" cy="411480"/>
          </a:xfrm>
        </p:spPr>
        <p:txBody>
          <a:bodyPr/>
          <a:lstStyle/>
          <a:p>
            <a:r>
              <a:rPr lang="en-US" dirty="0"/>
              <a:t>aim</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766074" y="2577413"/>
            <a:ext cx="3741928" cy="1756844"/>
          </a:xfrm>
        </p:spPr>
        <p:txBody>
          <a:bodyPr/>
          <a:lstStyle/>
          <a:p>
            <a:pPr marL="0" indent="0">
              <a:buNone/>
            </a:pPr>
            <a:r>
              <a:rPr lang="en-US" sz="1800" dirty="0"/>
              <a:t>To develop an online notice board for the department of computer science at Kaduna polytechnic</a:t>
            </a:r>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8046720" y="2006959"/>
            <a:ext cx="3822192" cy="411480"/>
          </a:xfrm>
        </p:spPr>
        <p:txBody>
          <a:bodyPr/>
          <a:lstStyle/>
          <a:p>
            <a:r>
              <a:rPr lang="en-US" dirty="0"/>
              <a:t>objectives</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7754112" y="2563727"/>
            <a:ext cx="4012064" cy="3684588"/>
          </a:xfrm>
        </p:spPr>
        <p:txBody>
          <a:bodyPr/>
          <a:lstStyle/>
          <a:p>
            <a:pPr lvl="0"/>
            <a:r>
              <a:rPr lang="en-US" sz="1700" dirty="0"/>
              <a:t>In the front-end development modern technologies such as HTML, CSS, and JavaScript will be employed to create an interactive UI and UX as well as Django which is a Python web framework will be employed in developing the back-end</a:t>
            </a:r>
            <a:endParaRPr lang="en-NG" sz="1700" dirty="0"/>
          </a:p>
          <a:p>
            <a:pPr lvl="0"/>
            <a:r>
              <a:rPr lang="en-US" sz="1700" dirty="0"/>
              <a:t>In storing and retrieval of the collected dataset; SQLite which is an open-source relational database, will be used as the database technology.</a:t>
            </a:r>
            <a:endParaRPr lang="en-NG" sz="1700" dirty="0"/>
          </a:p>
          <a:p>
            <a:pPr lvl="0"/>
            <a:r>
              <a:rPr lang="en-US" sz="1700" dirty="0"/>
              <a:t>Vital testing will be carried out in ensuring the efficacy of the research work</a:t>
            </a:r>
            <a:endParaRPr lang="en-NG" sz="1700" dirty="0"/>
          </a:p>
        </p:txBody>
      </p:sp>
    </p:spTree>
    <p:extLst>
      <p:ext uri="{BB962C8B-B14F-4D97-AF65-F5344CB8AC3E}">
        <p14:creationId xmlns:p14="http://schemas.microsoft.com/office/powerpoint/2010/main" val="332703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59260" y="710961"/>
            <a:ext cx="8173660" cy="768096"/>
          </a:xfrm>
        </p:spPr>
        <p:txBody>
          <a:bodyPr/>
          <a:lstStyle/>
          <a:p>
            <a:r>
              <a:rPr lang="en-US" sz="3600" dirty="0"/>
              <a:t>Significance of the Study</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885438" y="1621596"/>
            <a:ext cx="7921304" cy="3340370"/>
          </a:xfrm>
        </p:spPr>
        <p:txBody>
          <a:bodyPr/>
          <a:lstStyle/>
          <a:p>
            <a:r>
              <a:rPr lang="en-US" sz="2400" dirty="0"/>
              <a:t>This study will have a potential impact on the department as it would create a platform for computerized information dissemination at the departmental level, other importance of this study is discussed below</a:t>
            </a:r>
            <a:endParaRPr lang="en-NG" sz="2400" dirty="0"/>
          </a:p>
          <a:p>
            <a:pPr marL="514350" lvl="0" indent="-514350">
              <a:buFont typeface="+mj-lt"/>
              <a:buAutoNum type="romanLcPeriod"/>
            </a:pPr>
            <a:r>
              <a:rPr lang="en-US" sz="2400" dirty="0"/>
              <a:t>Effective update of notice/letter intake; once notice/letters arrive, the computer updates it within seconds of notification.</a:t>
            </a:r>
            <a:endParaRPr lang="en-NG" sz="2400" dirty="0"/>
          </a:p>
          <a:p>
            <a:pPr marL="514350" lvl="0" indent="-514350">
              <a:buFont typeface="+mj-lt"/>
              <a:buAutoNum type="romanLcPeriod"/>
            </a:pPr>
            <a:r>
              <a:rPr lang="en-US" sz="2400" dirty="0"/>
              <a:t>Time management; this method reduces the time spent manually managing notices/letters.</a:t>
            </a:r>
            <a:endParaRPr lang="en-NG" sz="2400" dirty="0"/>
          </a:p>
          <a:p>
            <a:pPr marL="514350" indent="-514350">
              <a:buFont typeface="+mj-lt"/>
              <a:buAutoNum type="romanLcPeriod"/>
            </a:pPr>
            <a:r>
              <a:rPr lang="en-US" sz="2400" dirty="0"/>
              <a:t>Fraud reduction by making the notice unavailable to all unauthorized users</a:t>
            </a:r>
            <a:endParaRPr lang="en-NG" sz="36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3759260" y="182880"/>
            <a:ext cx="3200400" cy="274320"/>
          </a:xfrm>
        </p:spPr>
        <p:txBody>
          <a:bodyPr/>
          <a:lstStyle/>
          <a:p>
            <a:r>
              <a:rPr lang="en-US" dirty="0"/>
              <a:t>ONLINE NOTICE BOARD</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4256111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896471" y="37921"/>
            <a:ext cx="11201400" cy="658368"/>
          </a:xfrm>
        </p:spPr>
        <p:txBody>
          <a:bodyPr/>
          <a:lstStyle/>
          <a:p>
            <a:r>
              <a:rPr lang="en-US" sz="3200" dirty="0"/>
              <a:t>Summary of literature review</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2974975744"/>
              </p:ext>
            </p:extLst>
          </p:nvPr>
        </p:nvGraphicFramePr>
        <p:xfrm>
          <a:off x="320488" y="481571"/>
          <a:ext cx="11551024" cy="6376429"/>
        </p:xfrm>
        <a:graphic>
          <a:graphicData uri="http://schemas.openxmlformats.org/drawingml/2006/table">
            <a:tbl>
              <a:tblPr firstRow="1" bandRow="1">
                <a:tableStyleId>{5C22544A-7EE6-4342-B048-85BDC9FD1C3A}</a:tableStyleId>
              </a:tblPr>
              <a:tblGrid>
                <a:gridCol w="1842248">
                  <a:extLst>
                    <a:ext uri="{9D8B030D-6E8A-4147-A177-3AD203B41FA5}">
                      <a16:colId xmlns:a16="http://schemas.microsoft.com/office/drawing/2014/main" val="1689330750"/>
                    </a:ext>
                  </a:extLst>
                </a:gridCol>
                <a:gridCol w="1828800">
                  <a:extLst>
                    <a:ext uri="{9D8B030D-6E8A-4147-A177-3AD203B41FA5}">
                      <a16:colId xmlns:a16="http://schemas.microsoft.com/office/drawing/2014/main" val="2660631934"/>
                    </a:ext>
                  </a:extLst>
                </a:gridCol>
                <a:gridCol w="4168588">
                  <a:extLst>
                    <a:ext uri="{9D8B030D-6E8A-4147-A177-3AD203B41FA5}">
                      <a16:colId xmlns:a16="http://schemas.microsoft.com/office/drawing/2014/main" val="3909717689"/>
                    </a:ext>
                  </a:extLst>
                </a:gridCol>
                <a:gridCol w="2272553">
                  <a:extLst>
                    <a:ext uri="{9D8B030D-6E8A-4147-A177-3AD203B41FA5}">
                      <a16:colId xmlns:a16="http://schemas.microsoft.com/office/drawing/2014/main" val="1603189107"/>
                    </a:ext>
                  </a:extLst>
                </a:gridCol>
                <a:gridCol w="1438835">
                  <a:extLst>
                    <a:ext uri="{9D8B030D-6E8A-4147-A177-3AD203B41FA5}">
                      <a16:colId xmlns:a16="http://schemas.microsoft.com/office/drawing/2014/main" val="2755691855"/>
                    </a:ext>
                  </a:extLst>
                </a:gridCol>
              </a:tblGrid>
              <a:tr h="1147975">
                <a:tc>
                  <a:txBody>
                    <a:bodyPr/>
                    <a:lstStyle/>
                    <a:p>
                      <a:pPr algn="ctr"/>
                      <a:r>
                        <a:rPr lang="en-GB" sz="1800" b="1" kern="1200" dirty="0">
                          <a:solidFill>
                            <a:schemeClr val="lt1"/>
                          </a:solidFill>
                          <a:effectLst/>
                        </a:rPr>
                        <a:t>Title</a:t>
                      </a:r>
                      <a:endParaRPr lang="en-IN" dirty="0"/>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lt1"/>
                          </a:solidFill>
                          <a:effectLst/>
                        </a:rPr>
                        <a:t>Author &amp; Year</a:t>
                      </a:r>
                      <a:endParaRPr lang="en-IN" dirty="0"/>
                    </a:p>
                  </a:txBody>
                  <a:tcPr anchor="ctr">
                    <a:solidFill>
                      <a:srgbClr val="DF8C8C"/>
                    </a:solidFill>
                  </a:tcPr>
                </a:tc>
                <a:tc>
                  <a:txBody>
                    <a:bodyPr/>
                    <a:lstStyle/>
                    <a:p>
                      <a:pPr algn="ctr"/>
                      <a:r>
                        <a:rPr lang="en-GB" sz="1800" b="1" kern="1200" dirty="0">
                          <a:solidFill>
                            <a:schemeClr val="lt1"/>
                          </a:solidFill>
                          <a:effectLst/>
                        </a:rPr>
                        <a:t> Description </a:t>
                      </a:r>
                      <a:endParaRPr lang="en-IN" dirty="0"/>
                    </a:p>
                  </a:txBody>
                  <a:tcPr anchor="ctr">
                    <a:solidFill>
                      <a:srgbClr val="DF8C8C"/>
                    </a:solidFill>
                  </a:tcPr>
                </a:tc>
                <a:tc>
                  <a:txBody>
                    <a:bodyPr/>
                    <a:lstStyle/>
                    <a:p>
                      <a:pPr algn="ctr"/>
                      <a:r>
                        <a:rPr lang="en-GB" sz="1800" b="1" kern="1200" dirty="0">
                          <a:solidFill>
                            <a:schemeClr val="lt1"/>
                          </a:solidFill>
                          <a:effectLst/>
                        </a:rPr>
                        <a:t>Merit</a:t>
                      </a:r>
                      <a:endParaRPr lang="en-IN" dirty="0"/>
                    </a:p>
                  </a:txBody>
                  <a:tcPr anchor="ctr">
                    <a:solidFill>
                      <a:srgbClr val="DF8C8C"/>
                    </a:solidFill>
                  </a:tcPr>
                </a:tc>
                <a:tc>
                  <a:txBody>
                    <a:bodyPr/>
                    <a:lstStyle/>
                    <a:p>
                      <a:pPr algn="ctr"/>
                      <a:r>
                        <a:rPr lang="en-GB" sz="1800" b="1" kern="1200" dirty="0">
                          <a:solidFill>
                            <a:schemeClr val="lt1"/>
                          </a:solidFill>
                          <a:effectLst/>
                        </a:rPr>
                        <a:t>Demerits</a:t>
                      </a:r>
                      <a:endParaRPr lang="en-IN" dirty="0"/>
                    </a:p>
                  </a:txBody>
                  <a:tcPr anchor="ctr">
                    <a:solidFill>
                      <a:srgbClr val="DF8C8C"/>
                    </a:solidFill>
                  </a:tcPr>
                </a:tc>
                <a:extLst>
                  <a:ext uri="{0D108BD9-81ED-4DB2-BD59-A6C34878D82A}">
                    <a16:rowId xmlns:a16="http://schemas.microsoft.com/office/drawing/2014/main" val="479928716"/>
                  </a:ext>
                </a:extLst>
              </a:tr>
              <a:tr h="961436">
                <a:tc>
                  <a:txBody>
                    <a:bodyPr/>
                    <a:lstStyle/>
                    <a:p>
                      <a:pPr algn="ctr"/>
                      <a:r>
                        <a:rPr lang="en-US" sz="1900" dirty="0">
                          <a:solidFill>
                            <a:schemeClr val="tx1"/>
                          </a:solidFill>
                          <a:latin typeface="Sabon Next LT" panose="02000500000000000000" pitchFamily="2" charset="0"/>
                          <a:cs typeface="Sabon Next LT" panose="02000500000000000000" pitchFamily="2" charset="0"/>
                        </a:rPr>
                        <a:t>IoT-Based Digital Wireless Notice Board.</a:t>
                      </a:r>
                    </a:p>
                  </a:txBody>
                  <a:tcPr marL="96897" marR="96897" marT="48449" marB="48449" anchor="ctr">
                    <a:solidFill>
                      <a:schemeClr val="accent2">
                        <a:lumMod val="40000"/>
                        <a:lumOff val="60000"/>
                      </a:schemeClr>
                    </a:solidFill>
                  </a:tcPr>
                </a:tc>
                <a:tc>
                  <a:txBody>
                    <a:bodyPr/>
                    <a:lstStyle/>
                    <a:p>
                      <a:pPr algn="ctr"/>
                      <a:r>
                        <a:rPr lang="en-US" sz="1800" kern="1200" dirty="0" err="1">
                          <a:solidFill>
                            <a:schemeClr val="dk1"/>
                          </a:solidFill>
                          <a:effectLst/>
                          <a:latin typeface="+mn-lt"/>
                          <a:ea typeface="+mn-ea"/>
                          <a:cs typeface="+mn-cs"/>
                        </a:rPr>
                        <a:t>Gourav</a:t>
                      </a:r>
                      <a:r>
                        <a:rPr lang="en-US" sz="1800" kern="1200" dirty="0">
                          <a:solidFill>
                            <a:schemeClr val="dk1"/>
                          </a:solidFill>
                          <a:effectLst/>
                          <a:latin typeface="+mn-lt"/>
                          <a:ea typeface="+mn-ea"/>
                          <a:cs typeface="+mn-cs"/>
                        </a:rPr>
                        <a:t> et al. (2022). </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pPr algn="ctr"/>
                      <a:r>
                        <a:rPr lang="en-US" sz="1800" kern="1200" dirty="0">
                          <a:solidFill>
                            <a:schemeClr val="dk1"/>
                          </a:solidFill>
                          <a:effectLst/>
                          <a:latin typeface="+mn-lt"/>
                          <a:ea typeface="+mn-ea"/>
                          <a:cs typeface="+mn-cs"/>
                        </a:rPr>
                        <a:t>This paper aims to present a technology-based online notice board using the Internet of Things (IoT) for the dissemination of information that is cost-effective.</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completely capable of sending pertinent information and announcements and keeping users up to date regularly</a:t>
                      </a:r>
                      <a:endParaRPr lang="en-NG" sz="1800" kern="1200" dirty="0">
                        <a:solidFill>
                          <a:schemeClr val="dk1"/>
                        </a:solidFill>
                        <a:effectLst/>
                        <a:latin typeface="+mn-lt"/>
                        <a:ea typeface="+mn-ea"/>
                        <a:cs typeface="+mn-cs"/>
                      </a:endParaRPr>
                    </a:p>
                  </a:txBody>
                  <a:tcPr marL="96897" marR="96897" marT="48449" marB="48449" anchor="ctr">
                    <a:solidFill>
                      <a:schemeClr val="accent2">
                        <a:lumMod val="40000"/>
                        <a:lumOff val="60000"/>
                      </a:schemeClr>
                    </a:solidFill>
                  </a:tcPr>
                </a:tc>
                <a:tc>
                  <a:txBody>
                    <a:bodyPr/>
                    <a:lstStyle/>
                    <a:p>
                      <a:r>
                        <a:rPr lang="en-US" sz="1800" kern="1200" dirty="0">
                          <a:solidFill>
                            <a:schemeClr val="dk1"/>
                          </a:solidFill>
                          <a:effectLst/>
                          <a:latin typeface="+mn-lt"/>
                          <a:ea typeface="+mn-ea"/>
                          <a:cs typeface="+mn-cs"/>
                        </a:rPr>
                        <a:t>Components are not easily accessible</a:t>
                      </a:r>
                      <a:endParaRPr lang="en-NG" sz="1800" kern="1200" dirty="0">
                        <a:solidFill>
                          <a:schemeClr val="dk1"/>
                        </a:solidFill>
                        <a:effectLst/>
                        <a:latin typeface="+mn-lt"/>
                        <a:ea typeface="+mn-ea"/>
                        <a:cs typeface="+mn-cs"/>
                      </a:endParaRP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1760208656"/>
                  </a:ext>
                </a:extLst>
              </a:tr>
              <a:tr h="961436">
                <a:tc>
                  <a:txBody>
                    <a:bodyPr/>
                    <a:lstStyle/>
                    <a:p>
                      <a:r>
                        <a:rPr lang="en-US" sz="1800" kern="1200" dirty="0">
                          <a:solidFill>
                            <a:schemeClr val="dk1"/>
                          </a:solidFill>
                          <a:effectLst/>
                          <a:latin typeface="+mn-lt"/>
                          <a:ea typeface="+mn-ea"/>
                          <a:cs typeface="+mn-cs"/>
                        </a:rPr>
                        <a:t>Notification information system android-based for spreading school information.</a:t>
                      </a:r>
                      <a:endParaRPr lang="en-NG" sz="1800" kern="1200" dirty="0">
                        <a:solidFill>
                          <a:schemeClr val="dk1"/>
                        </a:solidFill>
                        <a:effectLst/>
                        <a:latin typeface="+mn-lt"/>
                        <a:ea typeface="+mn-ea"/>
                        <a:cs typeface="+mn-cs"/>
                      </a:endParaRPr>
                    </a:p>
                  </a:txBody>
                  <a:tcPr marL="96897" marR="96897" marT="48449" marB="48449" anchor="ctr">
                    <a:solidFill>
                      <a:schemeClr val="accent2">
                        <a:lumMod val="20000"/>
                        <a:lumOff val="80000"/>
                      </a:schemeClr>
                    </a:solidFill>
                  </a:tcPr>
                </a:tc>
                <a:tc>
                  <a:txBody>
                    <a:bodyPr/>
                    <a:lstStyle/>
                    <a:p>
                      <a:pPr algn="ctr"/>
                      <a:r>
                        <a:rPr lang="en-US" sz="1800" kern="1200" dirty="0" err="1">
                          <a:solidFill>
                            <a:schemeClr val="dk1"/>
                          </a:solidFill>
                          <a:effectLst/>
                          <a:latin typeface="+mn-lt"/>
                          <a:ea typeface="+mn-ea"/>
                          <a:cs typeface="+mn-cs"/>
                        </a:rPr>
                        <a:t>Istiono</a:t>
                      </a:r>
                      <a:r>
                        <a:rPr lang="en-US" sz="1800" kern="1200" dirty="0">
                          <a:solidFill>
                            <a:schemeClr val="dk1"/>
                          </a:solidFill>
                          <a:effectLst/>
                          <a:latin typeface="+mn-lt"/>
                          <a:ea typeface="+mn-ea"/>
                          <a:cs typeface="+mn-cs"/>
                        </a:rPr>
                        <a:t> and </a:t>
                      </a:r>
                      <a:r>
                        <a:rPr lang="en-US" sz="1800" kern="1200" dirty="0" err="1">
                          <a:solidFill>
                            <a:schemeClr val="dk1"/>
                          </a:solidFill>
                          <a:effectLst/>
                          <a:latin typeface="+mn-lt"/>
                          <a:ea typeface="+mn-ea"/>
                          <a:cs typeface="+mn-cs"/>
                        </a:rPr>
                        <a:t>Sampurna</a:t>
                      </a:r>
                      <a:r>
                        <a:rPr lang="en-US" sz="1800" kern="1200" dirty="0">
                          <a:solidFill>
                            <a:schemeClr val="dk1"/>
                          </a:solidFill>
                          <a:effectLst/>
                          <a:latin typeface="+mn-lt"/>
                          <a:ea typeface="+mn-ea"/>
                          <a:cs typeface="+mn-cs"/>
                        </a:rPr>
                        <a:t> (2021). </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tc>
                  <a:txBody>
                    <a:bodyPr/>
                    <a:lstStyle/>
                    <a:p>
                      <a:pPr algn="ctr"/>
                      <a:r>
                        <a:rPr lang="en-US" sz="1800" kern="1200" dirty="0">
                          <a:solidFill>
                            <a:schemeClr val="dk1"/>
                          </a:solidFill>
                          <a:effectLst/>
                          <a:latin typeface="+mn-lt"/>
                          <a:ea typeface="+mn-ea"/>
                          <a:cs typeface="+mn-cs"/>
                        </a:rPr>
                        <a:t>The research created an Android-based information notification application with push messaging services to distribute information from the school to students or parents via push notification, and after tapping the notice, the specifics of this information may be viewed.</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tc>
                  <a:txBody>
                    <a:bodyPr/>
                    <a:lstStyle/>
                    <a:p>
                      <a:r>
                        <a:rPr lang="en-US" sz="1800" kern="1200" dirty="0">
                          <a:solidFill>
                            <a:schemeClr val="dk1"/>
                          </a:solidFill>
                          <a:effectLst/>
                          <a:latin typeface="+mn-lt"/>
                          <a:ea typeface="+mn-ea"/>
                          <a:cs typeface="+mn-cs"/>
                        </a:rPr>
                        <a:t>Reduction in the cost of distributing information from the school to parents or students.</a:t>
                      </a:r>
                      <a:endParaRPr lang="en-NG" sz="1800" kern="1200" dirty="0">
                        <a:solidFill>
                          <a:schemeClr val="dk1"/>
                        </a:solidFill>
                        <a:effectLst/>
                        <a:latin typeface="+mn-lt"/>
                        <a:ea typeface="+mn-ea"/>
                        <a:cs typeface="+mn-cs"/>
                      </a:endParaRPr>
                    </a:p>
                  </a:txBody>
                  <a:tcPr marL="96897" marR="96897" marT="48449" marB="48449" anchor="ctr">
                    <a:solidFill>
                      <a:schemeClr val="accent2">
                        <a:lumMod val="20000"/>
                        <a:lumOff val="80000"/>
                      </a:schemeClr>
                    </a:solidFill>
                  </a:tcPr>
                </a:tc>
                <a:tc>
                  <a:txBody>
                    <a:bodyPr/>
                    <a:lstStyle/>
                    <a:p>
                      <a:pPr algn="ctr"/>
                      <a:r>
                        <a:rPr lang="en-US" sz="1800" kern="1200" dirty="0">
                          <a:solidFill>
                            <a:schemeClr val="dk1"/>
                          </a:solidFill>
                          <a:effectLst/>
                          <a:latin typeface="+mn-lt"/>
                          <a:ea typeface="+mn-ea"/>
                          <a:cs typeface="+mn-cs"/>
                        </a:rPr>
                        <a:t>The system is limited to just android users.</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634243071"/>
                  </a:ext>
                </a:extLst>
              </a:tr>
              <a:tr h="961436">
                <a:tc>
                  <a:txBody>
                    <a:bodyPr/>
                    <a:lstStyle/>
                    <a:p>
                      <a:r>
                        <a:rPr lang="en-US" sz="1800" kern="1200" dirty="0">
                          <a:solidFill>
                            <a:schemeClr val="dk1"/>
                          </a:solidFill>
                          <a:effectLst/>
                          <a:latin typeface="+mn-lt"/>
                          <a:ea typeface="+mn-ea"/>
                          <a:cs typeface="+mn-cs"/>
                        </a:rPr>
                        <a:t>E-Notice Board (ENB) for the Faculty Community.</a:t>
                      </a:r>
                      <a:endParaRPr lang="en-NG" sz="1800" kern="1200" dirty="0">
                        <a:solidFill>
                          <a:schemeClr val="dk1"/>
                        </a:solidFill>
                        <a:effectLst/>
                        <a:latin typeface="+mn-lt"/>
                        <a:ea typeface="+mn-ea"/>
                        <a:cs typeface="+mn-cs"/>
                      </a:endParaRPr>
                    </a:p>
                  </a:txBody>
                  <a:tcPr marL="96897" marR="96897" marT="48449" marB="48449" anchor="ctr">
                    <a:solidFill>
                      <a:schemeClr val="accent2">
                        <a:lumMod val="40000"/>
                        <a:lumOff val="60000"/>
                      </a:schemeClr>
                    </a:solidFill>
                  </a:tcPr>
                </a:tc>
                <a:tc>
                  <a:txBody>
                    <a:bodyPr/>
                    <a:lstStyle/>
                    <a:p>
                      <a:pPr algn="ctr"/>
                      <a:r>
                        <a:rPr lang="en-US" sz="1800" kern="1200" dirty="0">
                          <a:solidFill>
                            <a:schemeClr val="dk1"/>
                          </a:solidFill>
                          <a:effectLst/>
                          <a:latin typeface="+mn-lt"/>
                          <a:ea typeface="+mn-ea"/>
                          <a:cs typeface="+mn-cs"/>
                        </a:rPr>
                        <a:t>Kingsley et al. (2021).</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pPr algn="ctr"/>
                      <a:r>
                        <a:rPr lang="en-US" sz="1800" kern="1200" dirty="0">
                          <a:solidFill>
                            <a:schemeClr val="dk1"/>
                          </a:solidFill>
                          <a:effectLst/>
                          <a:latin typeface="+mn-lt"/>
                          <a:ea typeface="+mn-ea"/>
                          <a:cs typeface="+mn-cs"/>
                        </a:rPr>
                        <a:t>This project, aimed at creating an online Electronic Notice Board (ENB) for the faculty community.</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r>
                        <a:rPr lang="en-US" sz="1800" kern="1200" dirty="0">
                          <a:solidFill>
                            <a:schemeClr val="dk1"/>
                          </a:solidFill>
                          <a:effectLst/>
                          <a:latin typeface="+mn-lt"/>
                          <a:ea typeface="+mn-ea"/>
                          <a:cs typeface="+mn-cs"/>
                        </a:rPr>
                        <a:t>Location constraints in the dissemination of information were eliminated.</a:t>
                      </a:r>
                      <a:endParaRPr lang="en-NG" sz="1800" kern="1200" dirty="0">
                        <a:solidFill>
                          <a:schemeClr val="dk1"/>
                        </a:solidFill>
                        <a:effectLst/>
                        <a:latin typeface="+mn-lt"/>
                        <a:ea typeface="+mn-ea"/>
                        <a:cs typeface="+mn-cs"/>
                      </a:endParaRPr>
                    </a:p>
                  </a:txBody>
                  <a:tcPr marL="96897" marR="96897" marT="48449" marB="48449" anchor="ctr">
                    <a:solidFill>
                      <a:schemeClr val="accent2">
                        <a:lumMod val="40000"/>
                        <a:lumOff val="60000"/>
                      </a:schemeClr>
                    </a:solidFill>
                  </a:tcPr>
                </a:tc>
                <a:tc>
                  <a:txBody>
                    <a:bodyPr/>
                    <a:lstStyle/>
                    <a:p>
                      <a:pPr algn="ctr"/>
                      <a:r>
                        <a:rPr lang="en-US" sz="1800" kern="1200" dirty="0">
                          <a:solidFill>
                            <a:schemeClr val="dk1"/>
                          </a:solidFill>
                          <a:effectLst/>
                          <a:latin typeface="+mn-lt"/>
                          <a:ea typeface="+mn-ea"/>
                          <a:cs typeface="+mn-cs"/>
                        </a:rPr>
                        <a:t>The system is limited only to the web.</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415808797"/>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320488" y="265176"/>
            <a:ext cx="11201400" cy="658368"/>
          </a:xfrm>
        </p:spPr>
        <p:txBody>
          <a:bodyPr/>
          <a:lstStyle/>
          <a:p>
            <a:r>
              <a:rPr lang="en-US" sz="3200" dirty="0"/>
              <a:t>Summary of literature review</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2518236877"/>
              </p:ext>
            </p:extLst>
          </p:nvPr>
        </p:nvGraphicFramePr>
        <p:xfrm>
          <a:off x="320488" y="979112"/>
          <a:ext cx="11551024" cy="4633611"/>
        </p:xfrm>
        <a:graphic>
          <a:graphicData uri="http://schemas.openxmlformats.org/drawingml/2006/table">
            <a:tbl>
              <a:tblPr firstRow="1" bandRow="1">
                <a:tableStyleId>{5C22544A-7EE6-4342-B048-85BDC9FD1C3A}</a:tableStyleId>
              </a:tblPr>
              <a:tblGrid>
                <a:gridCol w="2073088">
                  <a:extLst>
                    <a:ext uri="{9D8B030D-6E8A-4147-A177-3AD203B41FA5}">
                      <a16:colId xmlns:a16="http://schemas.microsoft.com/office/drawing/2014/main" val="1689330750"/>
                    </a:ext>
                  </a:extLst>
                </a:gridCol>
                <a:gridCol w="1597960">
                  <a:extLst>
                    <a:ext uri="{9D8B030D-6E8A-4147-A177-3AD203B41FA5}">
                      <a16:colId xmlns:a16="http://schemas.microsoft.com/office/drawing/2014/main" val="2660631934"/>
                    </a:ext>
                  </a:extLst>
                </a:gridCol>
                <a:gridCol w="3969123">
                  <a:extLst>
                    <a:ext uri="{9D8B030D-6E8A-4147-A177-3AD203B41FA5}">
                      <a16:colId xmlns:a16="http://schemas.microsoft.com/office/drawing/2014/main" val="3909717689"/>
                    </a:ext>
                  </a:extLst>
                </a:gridCol>
                <a:gridCol w="2472018">
                  <a:extLst>
                    <a:ext uri="{9D8B030D-6E8A-4147-A177-3AD203B41FA5}">
                      <a16:colId xmlns:a16="http://schemas.microsoft.com/office/drawing/2014/main" val="1603189107"/>
                    </a:ext>
                  </a:extLst>
                </a:gridCol>
                <a:gridCol w="1438835">
                  <a:extLst>
                    <a:ext uri="{9D8B030D-6E8A-4147-A177-3AD203B41FA5}">
                      <a16:colId xmlns:a16="http://schemas.microsoft.com/office/drawing/2014/main" val="2755691855"/>
                    </a:ext>
                  </a:extLst>
                </a:gridCol>
              </a:tblGrid>
              <a:tr h="1147975">
                <a:tc>
                  <a:txBody>
                    <a:bodyPr/>
                    <a:lstStyle/>
                    <a:p>
                      <a:pPr algn="ctr"/>
                      <a:r>
                        <a:rPr lang="en-GB" sz="1800" b="1" kern="1200" dirty="0">
                          <a:solidFill>
                            <a:schemeClr val="lt1"/>
                          </a:solidFill>
                          <a:effectLst/>
                        </a:rPr>
                        <a:t>Title</a:t>
                      </a:r>
                      <a:endParaRPr lang="en-IN" dirty="0"/>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lt1"/>
                          </a:solidFill>
                          <a:effectLst/>
                        </a:rPr>
                        <a:t>Author &amp; Year</a:t>
                      </a:r>
                      <a:endParaRPr lang="en-IN" dirty="0"/>
                    </a:p>
                  </a:txBody>
                  <a:tcPr anchor="ctr">
                    <a:solidFill>
                      <a:srgbClr val="DF8C8C"/>
                    </a:solidFill>
                  </a:tcPr>
                </a:tc>
                <a:tc>
                  <a:txBody>
                    <a:bodyPr/>
                    <a:lstStyle/>
                    <a:p>
                      <a:pPr algn="ctr"/>
                      <a:r>
                        <a:rPr lang="en-GB" sz="1800" b="1" kern="1200" dirty="0">
                          <a:solidFill>
                            <a:schemeClr val="lt1"/>
                          </a:solidFill>
                          <a:effectLst/>
                        </a:rPr>
                        <a:t> Description </a:t>
                      </a:r>
                      <a:endParaRPr lang="en-IN" dirty="0"/>
                    </a:p>
                  </a:txBody>
                  <a:tcPr anchor="ctr">
                    <a:solidFill>
                      <a:srgbClr val="DF8C8C"/>
                    </a:solidFill>
                  </a:tcPr>
                </a:tc>
                <a:tc>
                  <a:txBody>
                    <a:bodyPr/>
                    <a:lstStyle/>
                    <a:p>
                      <a:pPr algn="ctr"/>
                      <a:r>
                        <a:rPr lang="en-GB" sz="1800" b="1" kern="1200" dirty="0">
                          <a:solidFill>
                            <a:schemeClr val="lt1"/>
                          </a:solidFill>
                          <a:effectLst/>
                        </a:rPr>
                        <a:t>Merit</a:t>
                      </a:r>
                      <a:endParaRPr lang="en-IN" dirty="0"/>
                    </a:p>
                  </a:txBody>
                  <a:tcPr anchor="ctr">
                    <a:solidFill>
                      <a:srgbClr val="DF8C8C"/>
                    </a:solidFill>
                  </a:tcPr>
                </a:tc>
                <a:tc>
                  <a:txBody>
                    <a:bodyPr/>
                    <a:lstStyle/>
                    <a:p>
                      <a:pPr algn="ctr"/>
                      <a:r>
                        <a:rPr lang="en-GB" sz="1800" b="1" kern="1200" dirty="0">
                          <a:solidFill>
                            <a:schemeClr val="lt1"/>
                          </a:solidFill>
                          <a:effectLst/>
                        </a:rPr>
                        <a:t>Demerits</a:t>
                      </a:r>
                      <a:endParaRPr lang="en-IN" dirty="0"/>
                    </a:p>
                  </a:txBody>
                  <a:tcPr anchor="ctr">
                    <a:solidFill>
                      <a:srgbClr val="DF8C8C"/>
                    </a:solidFill>
                  </a:tcPr>
                </a:tc>
                <a:extLst>
                  <a:ext uri="{0D108BD9-81ED-4DB2-BD59-A6C34878D82A}">
                    <a16:rowId xmlns:a16="http://schemas.microsoft.com/office/drawing/2014/main" val="479928716"/>
                  </a:ext>
                </a:extLst>
              </a:tr>
              <a:tr h="961436">
                <a:tc>
                  <a:txBody>
                    <a:bodyPr/>
                    <a:lstStyle/>
                    <a:p>
                      <a:pPr algn="ctr"/>
                      <a:r>
                        <a:rPr lang="en-US" sz="1800" kern="1200" dirty="0">
                          <a:solidFill>
                            <a:schemeClr val="dk1"/>
                          </a:solidFill>
                          <a:effectLst/>
                          <a:latin typeface="+mn-lt"/>
                          <a:ea typeface="+mn-ea"/>
                          <a:cs typeface="+mn-cs"/>
                        </a:rPr>
                        <a:t>College Notification System</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pPr algn="ctr"/>
                      <a:r>
                        <a:rPr lang="en-US" sz="1800" kern="1200" dirty="0" err="1">
                          <a:solidFill>
                            <a:schemeClr val="dk1"/>
                          </a:solidFill>
                          <a:effectLst/>
                          <a:latin typeface="+mn-lt"/>
                          <a:ea typeface="+mn-ea"/>
                          <a:cs typeface="+mn-cs"/>
                        </a:rPr>
                        <a:t>Srisha</a:t>
                      </a:r>
                      <a:r>
                        <a:rPr lang="en-US" sz="1800" kern="1200" dirty="0">
                          <a:solidFill>
                            <a:schemeClr val="dk1"/>
                          </a:solidFill>
                          <a:effectLst/>
                          <a:latin typeface="+mn-lt"/>
                          <a:ea typeface="+mn-ea"/>
                          <a:cs typeface="+mn-cs"/>
                        </a:rPr>
                        <a:t> et al. (2019). </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pPr algn="ctr"/>
                      <a:r>
                        <a:rPr lang="en-US" sz="1800" kern="1200" dirty="0">
                          <a:solidFill>
                            <a:schemeClr val="dk1"/>
                          </a:solidFill>
                          <a:effectLst/>
                          <a:latin typeface="+mn-lt"/>
                          <a:ea typeface="+mn-ea"/>
                          <a:cs typeface="+mn-cs"/>
                        </a:rPr>
                        <a:t>This paper implements the E-Notice Board application, which may operate on any computer system through a local area network, a wired network, or a wireless network.</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r>
                        <a:rPr lang="en-US" sz="1800" kern="1200" dirty="0">
                          <a:solidFill>
                            <a:schemeClr val="dk1"/>
                          </a:solidFill>
                          <a:effectLst/>
                          <a:latin typeface="+mn-lt"/>
                          <a:ea typeface="+mn-ea"/>
                          <a:cs typeface="+mn-cs"/>
                        </a:rPr>
                        <a:t>It even reveals the availability of the book before searching, which saves a significant amount of time.</a:t>
                      </a:r>
                      <a:endParaRPr lang="en-NG" sz="1800" kern="1200" dirty="0">
                        <a:solidFill>
                          <a:schemeClr val="dk1"/>
                        </a:solidFill>
                        <a:effectLst/>
                        <a:latin typeface="+mn-lt"/>
                        <a:ea typeface="+mn-ea"/>
                        <a:cs typeface="+mn-cs"/>
                      </a:endParaRPr>
                    </a:p>
                  </a:txBody>
                  <a:tcPr marL="96897" marR="96897" marT="48449" marB="48449" anchor="ctr">
                    <a:solidFill>
                      <a:schemeClr val="accent2">
                        <a:lumMod val="40000"/>
                        <a:lumOff val="60000"/>
                      </a:schemeClr>
                    </a:solidFill>
                  </a:tcPr>
                </a:tc>
                <a:tc>
                  <a:txBody>
                    <a:bodyPr/>
                    <a:lstStyle/>
                    <a:p>
                      <a:r>
                        <a:rPr lang="en-US" sz="1800" kern="1200" dirty="0">
                          <a:solidFill>
                            <a:schemeClr val="dk1"/>
                          </a:solidFill>
                          <a:effectLst/>
                          <a:latin typeface="+mn-lt"/>
                          <a:ea typeface="+mn-ea"/>
                          <a:cs typeface="+mn-cs"/>
                        </a:rPr>
                        <a:t>The system has a deficiency in user experience.</a:t>
                      </a:r>
                      <a:endParaRPr lang="en-NG" sz="1800" kern="1200" dirty="0">
                        <a:solidFill>
                          <a:schemeClr val="dk1"/>
                        </a:solidFill>
                        <a:effectLst/>
                        <a:latin typeface="+mn-lt"/>
                        <a:ea typeface="+mn-ea"/>
                        <a:cs typeface="+mn-cs"/>
                      </a:endParaRP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1760208656"/>
                  </a:ext>
                </a:extLst>
              </a:tr>
              <a:tr h="961436">
                <a:tc>
                  <a:txBody>
                    <a:bodyPr/>
                    <a:lstStyle/>
                    <a:p>
                      <a:r>
                        <a:rPr lang="en-US" sz="1800" kern="1200" dirty="0">
                          <a:solidFill>
                            <a:schemeClr val="dk1"/>
                          </a:solidFill>
                          <a:effectLst/>
                          <a:latin typeface="+mn-lt"/>
                          <a:ea typeface="+mn-ea"/>
                          <a:cs typeface="+mn-cs"/>
                        </a:rPr>
                        <a:t>Mobile-Based Notice Board &amp; College Management System Using Firebase Implementation.</a:t>
                      </a:r>
                      <a:endParaRPr lang="en-NG" sz="1800" kern="1200" dirty="0">
                        <a:solidFill>
                          <a:schemeClr val="dk1"/>
                        </a:solidFill>
                        <a:effectLst/>
                        <a:latin typeface="+mn-lt"/>
                        <a:ea typeface="+mn-ea"/>
                        <a:cs typeface="+mn-cs"/>
                      </a:endParaRPr>
                    </a:p>
                  </a:txBody>
                  <a:tcPr marL="96897" marR="96897" marT="48449" marB="48449" anchor="ctr">
                    <a:solidFill>
                      <a:schemeClr val="accent2">
                        <a:lumMod val="20000"/>
                        <a:lumOff val="80000"/>
                      </a:schemeClr>
                    </a:solidFill>
                  </a:tcPr>
                </a:tc>
                <a:tc>
                  <a:txBody>
                    <a:bodyPr/>
                    <a:lstStyle/>
                    <a:p>
                      <a:pPr algn="ctr"/>
                      <a:r>
                        <a:rPr lang="en-US" sz="1800" kern="1200" dirty="0" err="1">
                          <a:solidFill>
                            <a:schemeClr val="dk1"/>
                          </a:solidFill>
                          <a:effectLst/>
                          <a:latin typeface="+mn-lt"/>
                          <a:ea typeface="+mn-ea"/>
                          <a:cs typeface="+mn-cs"/>
                        </a:rPr>
                        <a:t>Sachin</a:t>
                      </a:r>
                      <a:r>
                        <a:rPr lang="en-US" sz="1800" kern="1200" dirty="0">
                          <a:solidFill>
                            <a:schemeClr val="dk1"/>
                          </a:solidFill>
                          <a:effectLst/>
                          <a:latin typeface="+mn-lt"/>
                          <a:ea typeface="+mn-ea"/>
                          <a:cs typeface="+mn-cs"/>
                        </a:rPr>
                        <a:t> et al. (2018). </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tc>
                  <a:txBody>
                    <a:bodyPr/>
                    <a:lstStyle/>
                    <a:p>
                      <a:pPr algn="ctr"/>
                      <a:r>
                        <a:rPr lang="en-US" sz="1800" kern="1200" dirty="0">
                          <a:solidFill>
                            <a:schemeClr val="dk1"/>
                          </a:solidFill>
                          <a:effectLst/>
                          <a:latin typeface="+mn-lt"/>
                          <a:ea typeface="+mn-ea"/>
                          <a:cs typeface="+mn-cs"/>
                        </a:rPr>
                        <a:t>The article designed an android application to assist the institution's personnel in their advancement and academic growth.</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tc>
                  <a:txBody>
                    <a:bodyPr/>
                    <a:lstStyle/>
                    <a:p>
                      <a:r>
                        <a:rPr lang="en-US" sz="1800" kern="1200" dirty="0">
                          <a:solidFill>
                            <a:schemeClr val="dk1"/>
                          </a:solidFill>
                          <a:effectLst/>
                          <a:latin typeface="+mn-lt"/>
                          <a:ea typeface="+mn-ea"/>
                          <a:cs typeface="+mn-cs"/>
                        </a:rPr>
                        <a:t>This system simplified the process with an Android application, which sends immediate messages to students or concerned staff.</a:t>
                      </a:r>
                      <a:endParaRPr lang="en-NG" sz="1800" kern="1200" dirty="0">
                        <a:solidFill>
                          <a:schemeClr val="dk1"/>
                        </a:solidFill>
                        <a:effectLst/>
                        <a:latin typeface="+mn-lt"/>
                        <a:ea typeface="+mn-ea"/>
                        <a:cs typeface="+mn-cs"/>
                      </a:endParaRPr>
                    </a:p>
                  </a:txBody>
                  <a:tcPr marL="96897" marR="96897" marT="48449" marB="48449" anchor="ctr">
                    <a:solidFill>
                      <a:schemeClr val="accent2">
                        <a:lumMod val="20000"/>
                        <a:lumOff val="80000"/>
                      </a:schemeClr>
                    </a:solidFill>
                  </a:tcPr>
                </a:tc>
                <a:tc>
                  <a:txBody>
                    <a:bodyPr/>
                    <a:lstStyle/>
                    <a:p>
                      <a:pPr algn="ctr"/>
                      <a:r>
                        <a:rPr lang="en-US" sz="1800" kern="1200" dirty="0">
                          <a:solidFill>
                            <a:schemeClr val="dk1"/>
                          </a:solidFill>
                          <a:effectLst/>
                          <a:latin typeface="+mn-lt"/>
                          <a:ea typeface="+mn-ea"/>
                          <a:cs typeface="+mn-cs"/>
                        </a:rPr>
                        <a:t>Some android operating systems are not supported.</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634243071"/>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654009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44112" y="827981"/>
            <a:ext cx="8205216" cy="768096"/>
          </a:xfrm>
        </p:spPr>
        <p:txBody>
          <a:bodyPr/>
          <a:lstStyle/>
          <a:p>
            <a:pPr>
              <a:lnSpc>
                <a:spcPts val="4000"/>
              </a:lnSpc>
            </a:pPr>
            <a:r>
              <a:rPr lang="en-US" sz="3600" dirty="0"/>
              <a:t>Research methodology</a:t>
            </a:r>
            <a:endParaRPr lang="en-US" sz="3600" dirty="0">
              <a:solidFill>
                <a:srgbClr val="002060"/>
              </a:solidFill>
              <a:latin typeface="Segoe UI" panose="020B0502040204020203" pitchFamily="34" charset="0"/>
              <a:cs typeface="Segoe UI" panose="020B0502040204020203" pitchFamily="34" charset="0"/>
            </a:endParaRP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766074" y="1842636"/>
            <a:ext cx="4012064" cy="411480"/>
          </a:xfrm>
        </p:spPr>
        <p:txBody>
          <a:bodyPr/>
          <a:lstStyle/>
          <a:p>
            <a:r>
              <a:rPr lang="en-US" dirty="0"/>
              <a:t>Choice of programming language</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766074" y="2577413"/>
            <a:ext cx="4012064" cy="2263528"/>
          </a:xfrm>
        </p:spPr>
        <p:txBody>
          <a:bodyPr/>
          <a:lstStyle/>
          <a:p>
            <a:pPr marL="0" indent="0">
              <a:buNone/>
            </a:pPr>
            <a:r>
              <a:rPr lang="en-US" sz="1800" dirty="0"/>
              <a:t>This research work will be a web-based application and will be implemented on a relational database system (SQLite). HTML (hypertext markup language), CSS (cascading style sheet), and JavaScript for the frontend development while Django (Python) will be employed for the backend programming.  </a:t>
            </a:r>
            <a:endParaRPr lang="en-NG" sz="1800"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7943984" y="1845983"/>
            <a:ext cx="3822192" cy="411480"/>
          </a:xfrm>
        </p:spPr>
        <p:txBody>
          <a:bodyPr/>
          <a:lstStyle/>
          <a:p>
            <a:r>
              <a:rPr lang="en-US" dirty="0"/>
              <a:t>Method of data collection</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8046720" y="2563249"/>
            <a:ext cx="4012064" cy="3684588"/>
          </a:xfrm>
        </p:spPr>
        <p:txBody>
          <a:bodyPr/>
          <a:lstStyle/>
          <a:p>
            <a:pPr marL="0" indent="0">
              <a:buNone/>
            </a:pPr>
            <a:r>
              <a:rPr lang="en-US" sz="1800" dirty="0"/>
              <a:t>Before constructing any system, it is necessary to collect data and facts about the existing system to comprehend what is going on. Two approaches were used in this study.</a:t>
            </a:r>
            <a:endParaRPr lang="en-NG" sz="1800" dirty="0"/>
          </a:p>
          <a:p>
            <a:pPr lvl="0"/>
            <a:r>
              <a:rPr lang="en-US" sz="1800" dirty="0"/>
              <a:t>Observation of the Work Environment</a:t>
            </a:r>
            <a:endParaRPr lang="en-NG" sz="1800" dirty="0"/>
          </a:p>
          <a:p>
            <a:pPr lvl="0"/>
            <a:r>
              <a:rPr lang="en-US" sz="1800" dirty="0"/>
              <a:t>Documentation</a:t>
            </a:r>
            <a:endParaRPr lang="en-NG" sz="1800" dirty="0"/>
          </a:p>
        </p:txBody>
      </p:sp>
    </p:spTree>
    <p:extLst>
      <p:ext uri="{BB962C8B-B14F-4D97-AF65-F5344CB8AC3E}">
        <p14:creationId xmlns:p14="http://schemas.microsoft.com/office/powerpoint/2010/main" val="247449998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{51444074-1207-4FA6-AED7-D4D4794627E6}tf78438558_win32</Template>
  <TotalTime>56</TotalTime>
  <Words>1127</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Sabon Next LT</vt:lpstr>
      <vt:lpstr>Segoe UI</vt:lpstr>
      <vt:lpstr>Wingdings</vt:lpstr>
      <vt:lpstr>Office Theme</vt:lpstr>
      <vt:lpstr>ONLINE NOTICE BOARD</vt:lpstr>
      <vt:lpstr>Table of content</vt:lpstr>
      <vt:lpstr>Background of Study</vt:lpstr>
      <vt:lpstr>Statement of the Problem</vt:lpstr>
      <vt:lpstr>Aim and Objectives</vt:lpstr>
      <vt:lpstr>Significance of the Study</vt:lpstr>
      <vt:lpstr>Summary of literature review</vt:lpstr>
      <vt:lpstr>Summary of literature review</vt:lpstr>
      <vt:lpstr>Research methodology</vt:lpstr>
      <vt:lpstr>SYSTEM MODELING (USE CASE DIAGRAM)</vt:lpstr>
      <vt:lpstr>SYSTEM MODELING (CLASS DIAGRAM)</vt:lpstr>
      <vt:lpstr>SYSTEM MODELING (ACTIVITY DIAGRAM)</vt:lpstr>
      <vt:lpstr>PROPOSED INTERFACE DESIGN</vt:lpstr>
      <vt:lpstr>PROPOSED INTERFACE DESIGN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NOTICE BOARD</dc:title>
  <dc:subject/>
  <dc:creator>Richard Emmanuel</dc:creator>
  <cp:lastModifiedBy>Richard Emmanuel</cp:lastModifiedBy>
  <cp:revision>22</cp:revision>
  <dcterms:created xsi:type="dcterms:W3CDTF">2023-02-03T00:46:02Z</dcterms:created>
  <dcterms:modified xsi:type="dcterms:W3CDTF">2023-02-03T01:42:48Z</dcterms:modified>
</cp:coreProperties>
</file>