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1"/>
  </p:notesMasterIdLst>
  <p:handoutMasterIdLst>
    <p:handoutMasterId r:id="rId22"/>
  </p:handoutMasterIdLst>
  <p:sldIdLst>
    <p:sldId id="257" r:id="rId6"/>
    <p:sldId id="258" r:id="rId7"/>
    <p:sldId id="261" r:id="rId8"/>
    <p:sldId id="262" r:id="rId9"/>
    <p:sldId id="259" r:id="rId10"/>
    <p:sldId id="265" r:id="rId11"/>
    <p:sldId id="267" r:id="rId12"/>
    <p:sldId id="268" r:id="rId13"/>
    <p:sldId id="3838" r:id="rId14"/>
    <p:sldId id="263" r:id="rId15"/>
    <p:sldId id="3839" r:id="rId16"/>
    <p:sldId id="3840" r:id="rId17"/>
    <p:sldId id="3841" r:id="rId18"/>
    <p:sldId id="26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FF"/>
    <a:srgbClr val="4EC1C6"/>
    <a:srgbClr val="86395B"/>
    <a:srgbClr val="7BEBD8"/>
    <a:srgbClr val="8335E5"/>
    <a:srgbClr val="6B8DE1"/>
    <a:srgbClr val="6C92E1"/>
    <a:srgbClr val="6313DC"/>
    <a:srgbClr val="1E3ADA"/>
    <a:srgbClr val="0305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p:scale>
          <a:sx n="60" d="100"/>
          <a:sy n="60" d="100"/>
        </p:scale>
        <p:origin x="1140" y="32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2/2/2023</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37954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423311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102086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74091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57679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30907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557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13081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071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23502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676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2441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1468668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9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96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062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9400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059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816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4593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9600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92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2/2/2023</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2/2/2023</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67429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682241" y="3532321"/>
            <a:ext cx="5963443" cy="1661993"/>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Navigational Assistance for Student in Main Campus Kaduna Polytechnic</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5694502" cy="553998"/>
          </a:xfrm>
          <a:prstGeom prst="rect">
            <a:avLst/>
          </a:prstGeom>
        </p:spPr>
        <p:txBody>
          <a:bodyPr wrap="square" lIns="0" tIns="0" rIns="0" bIns="0">
            <a:spAutoFit/>
          </a:bodyPr>
          <a:lstStyle/>
          <a:p>
            <a:r>
              <a:rPr lang="en-GB" b="1" dirty="0">
                <a:latin typeface="Calibri" panose="020F0502020204030204" pitchFamily="34" charset="0"/>
                <a:ea typeface="Calibri" panose="020F0502020204030204" pitchFamily="34" charset="0"/>
                <a:cs typeface="Arial" panose="020B0604020202020204" pitchFamily="34" charset="0"/>
              </a:rPr>
              <a:t>PREPARED BY: </a:t>
            </a:r>
            <a:r>
              <a:rPr lang="en-US" b="1" dirty="0"/>
              <a:t>OPEYEMI FATAI AISHA CST20HND0223</a:t>
            </a:r>
            <a:endParaRPr lang="en-NG" dirty="0"/>
          </a:p>
          <a:p>
            <a:pPr>
              <a:spcAft>
                <a:spcPts val="1460"/>
              </a:spcAft>
            </a:pPr>
            <a:r>
              <a:rPr lang="en-GB" b="1" dirty="0">
                <a:latin typeface="Calibri" panose="020F0502020204030204" pitchFamily="34" charset="0"/>
                <a:ea typeface="Calibri" panose="020F0502020204030204" pitchFamily="34" charset="0"/>
                <a:cs typeface="Arial" panose="020B0604020202020204" pitchFamily="34" charset="0"/>
              </a:rPr>
              <a:t>SUPERVISED BY: </a:t>
            </a:r>
            <a:r>
              <a:rPr lang="en-US" b="1" dirty="0"/>
              <a:t>MRS. KHADIJAH KABIR</a:t>
            </a:r>
            <a:endParaRPr lang="en-NG" dirty="0">
              <a:latin typeface="Calibri" panose="020F0502020204030204" pitchFamily="34" charset="0"/>
              <a:ea typeface="Calibri" panose="020F050202020403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5407282" y="-321779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0C13185B-76C4-4005-9826-D4E12E73C966}"/>
              </a:ext>
            </a:extLst>
          </p:cNvPr>
          <p:cNvPicPr>
            <a:picLocks noChangeAspect="1"/>
          </p:cNvPicPr>
          <p:nvPr/>
        </p:nvPicPr>
        <p:blipFill>
          <a:blip r:embed="rId3"/>
          <a:stretch>
            <a:fillRect/>
          </a:stretch>
        </p:blipFill>
        <p:spPr>
          <a:xfrm>
            <a:off x="0" y="-11112"/>
            <a:ext cx="4996499" cy="2700537"/>
          </a:xfrm>
          <a:prstGeom prst="rect">
            <a:avLst/>
          </a:prstGeom>
        </p:spPr>
      </p:pic>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1443137"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MODELING (USE CASE DIAGRAM)</a:t>
            </a:r>
          </a:p>
        </p:txBody>
      </p:sp>
      <p:pic>
        <p:nvPicPr>
          <p:cNvPr id="45" name="Picture 44">
            <a:extLst>
              <a:ext uri="{FF2B5EF4-FFF2-40B4-BE49-F238E27FC236}">
                <a16:creationId xmlns:a16="http://schemas.microsoft.com/office/drawing/2014/main" id="{8DD74D06-7345-4E11-82DE-3D636EF403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33121" y="1132695"/>
            <a:ext cx="5125758" cy="5439187"/>
          </a:xfrm>
          <a:prstGeom prst="rect">
            <a:avLst/>
          </a:prstGeom>
          <a:noFill/>
          <a:ln>
            <a:noFill/>
          </a:ln>
        </p:spPr>
      </p:pic>
      <p:grpSp>
        <p:nvGrpSpPr>
          <p:cNvPr id="47" name="Group 46" descr="This image is of an abstract shape. ">
            <a:extLst>
              <a:ext uri="{FF2B5EF4-FFF2-40B4-BE49-F238E27FC236}">
                <a16:creationId xmlns:a16="http://schemas.microsoft.com/office/drawing/2014/main" id="{EC689589-F41B-4BA9-8AA0-F73D186D9BDA}"/>
              </a:ext>
            </a:extLst>
          </p:cNvPr>
          <p:cNvGrpSpPr/>
          <p:nvPr/>
        </p:nvGrpSpPr>
        <p:grpSpPr>
          <a:xfrm rot="15309759">
            <a:off x="9026813" y="4622835"/>
            <a:ext cx="4736736" cy="6407275"/>
            <a:chOff x="4855953" y="-2833465"/>
            <a:chExt cx="8948964" cy="12105059"/>
          </a:xfrm>
        </p:grpSpPr>
        <p:sp>
          <p:nvSpPr>
            <p:cNvPr id="58" name="Freeform 10">
              <a:extLst>
                <a:ext uri="{FF2B5EF4-FFF2-40B4-BE49-F238E27FC236}">
                  <a16:creationId xmlns:a16="http://schemas.microsoft.com/office/drawing/2014/main" id="{CA9C9A68-3710-4F8C-A470-66DF74777281}"/>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11">
              <a:extLst>
                <a:ext uri="{FF2B5EF4-FFF2-40B4-BE49-F238E27FC236}">
                  <a16:creationId xmlns:a16="http://schemas.microsoft.com/office/drawing/2014/main" id="{3DA14B51-62CC-46D7-83FD-633B71F1C02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DDB1EE2D-E4B6-45F7-9677-3FDB84B79106}"/>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376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MODELING (CLASS DIAGRAM)</a:t>
            </a:r>
          </a:p>
        </p:txBody>
      </p:sp>
      <p:pic>
        <p:nvPicPr>
          <p:cNvPr id="8" name="Picture 7">
            <a:extLst>
              <a:ext uri="{FF2B5EF4-FFF2-40B4-BE49-F238E27FC236}">
                <a16:creationId xmlns:a16="http://schemas.microsoft.com/office/drawing/2014/main" id="{CAF13401-F737-42AC-98F0-010C97E499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1505" y="1160735"/>
            <a:ext cx="7942996" cy="5425169"/>
          </a:xfrm>
          <a:prstGeom prst="rect">
            <a:avLst/>
          </a:prstGeom>
          <a:noFill/>
          <a:ln>
            <a:noFill/>
          </a:ln>
        </p:spPr>
      </p:pic>
      <p:grpSp>
        <p:nvGrpSpPr>
          <p:cNvPr id="9" name="Group 8" descr="This image is of an abstract shape. ">
            <a:extLst>
              <a:ext uri="{FF2B5EF4-FFF2-40B4-BE49-F238E27FC236}">
                <a16:creationId xmlns:a16="http://schemas.microsoft.com/office/drawing/2014/main" id="{8D6B1D10-874C-4B9A-92EB-AA1E942AAFDD}"/>
              </a:ext>
            </a:extLst>
          </p:cNvPr>
          <p:cNvGrpSpPr/>
          <p:nvPr/>
        </p:nvGrpSpPr>
        <p:grpSpPr>
          <a:xfrm rot="15309759">
            <a:off x="10150764" y="3917984"/>
            <a:ext cx="4736736" cy="6407275"/>
            <a:chOff x="4855953" y="-2833465"/>
            <a:chExt cx="8948964" cy="12105059"/>
          </a:xfrm>
        </p:grpSpPr>
        <p:sp>
          <p:nvSpPr>
            <p:cNvPr id="10" name="Freeform 10">
              <a:extLst>
                <a:ext uri="{FF2B5EF4-FFF2-40B4-BE49-F238E27FC236}">
                  <a16:creationId xmlns:a16="http://schemas.microsoft.com/office/drawing/2014/main" id="{A48D314D-598E-4FE1-BFBB-BBF46157189D}"/>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1">
              <a:extLst>
                <a:ext uri="{FF2B5EF4-FFF2-40B4-BE49-F238E27FC236}">
                  <a16:creationId xmlns:a16="http://schemas.microsoft.com/office/drawing/2014/main" id="{A68BF751-E055-4A65-9057-40524462369B}"/>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0E820A11-FE2E-4F7F-B10C-A58257270798}"/>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631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SYSTEM MODELING (ACTIVITY DIAGRAM)</a:t>
            </a:r>
          </a:p>
        </p:txBody>
      </p:sp>
      <p:sp>
        <p:nvSpPr>
          <p:cNvPr id="18" name="TextBox 17">
            <a:extLst>
              <a:ext uri="{FF2B5EF4-FFF2-40B4-BE49-F238E27FC236}">
                <a16:creationId xmlns:a16="http://schemas.microsoft.com/office/drawing/2014/main" id="{39929E06-4AB9-4598-A963-82CCC18A3FF2}"/>
              </a:ext>
            </a:extLst>
          </p:cNvPr>
          <p:cNvSpPr txBox="1"/>
          <p:nvPr/>
        </p:nvSpPr>
        <p:spPr>
          <a:xfrm>
            <a:off x="2699165" y="6123710"/>
            <a:ext cx="2051845"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User Login Activity</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3485684"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5DDBD0F-2F10-4B66-8127-2A33CE0392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9986" y="1296603"/>
            <a:ext cx="2457450" cy="4625340"/>
          </a:xfrm>
          <a:prstGeom prst="rect">
            <a:avLst/>
          </a:prstGeom>
          <a:noFill/>
          <a:ln>
            <a:noFill/>
          </a:ln>
        </p:spPr>
      </p:pic>
      <p:pic>
        <p:nvPicPr>
          <p:cNvPr id="10" name="Picture 9">
            <a:extLst>
              <a:ext uri="{FF2B5EF4-FFF2-40B4-BE49-F238E27FC236}">
                <a16:creationId xmlns:a16="http://schemas.microsoft.com/office/drawing/2014/main" id="{C4403D25-C136-48D4-A4F8-03822E5BF4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84748" y="1211864"/>
            <a:ext cx="1564112" cy="4710079"/>
          </a:xfrm>
          <a:prstGeom prst="rect">
            <a:avLst/>
          </a:prstGeom>
          <a:noFill/>
          <a:ln>
            <a:noFill/>
          </a:ln>
        </p:spPr>
      </p:pic>
      <p:sp>
        <p:nvSpPr>
          <p:cNvPr id="11" name="TextBox 10">
            <a:extLst>
              <a:ext uri="{FF2B5EF4-FFF2-40B4-BE49-F238E27FC236}">
                <a16:creationId xmlns:a16="http://schemas.microsoft.com/office/drawing/2014/main" id="{E77566F3-9F19-4941-B520-19952FB65A68}"/>
              </a:ext>
            </a:extLst>
          </p:cNvPr>
          <p:cNvSpPr txBox="1"/>
          <p:nvPr/>
        </p:nvSpPr>
        <p:spPr>
          <a:xfrm>
            <a:off x="6446923" y="6123710"/>
            <a:ext cx="1759136"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Routing Activity</a:t>
            </a:r>
          </a:p>
        </p:txBody>
      </p:sp>
      <p:cxnSp>
        <p:nvCxnSpPr>
          <p:cNvPr id="12" name="Straight Connector 11">
            <a:extLst>
              <a:ext uri="{FF2B5EF4-FFF2-40B4-BE49-F238E27FC236}">
                <a16:creationId xmlns:a16="http://schemas.microsoft.com/office/drawing/2014/main" id="{B6B7B2DB-2619-4F02-9BCE-68653817A4AB}"/>
              </a:ext>
              <a:ext uri="{C183D7F6-B498-43B3-948B-1728B52AA6E4}">
                <adec:decorative xmlns:adec="http://schemas.microsoft.com/office/drawing/2017/decorative" val="1"/>
              </a:ext>
            </a:extLst>
          </p:cNvPr>
          <p:cNvCxnSpPr/>
          <p:nvPr/>
        </p:nvCxnSpPr>
        <p:spPr>
          <a:xfrm>
            <a:off x="7087087"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3" name="Group 12" descr="This image is of an abstract shape. ">
            <a:extLst>
              <a:ext uri="{FF2B5EF4-FFF2-40B4-BE49-F238E27FC236}">
                <a16:creationId xmlns:a16="http://schemas.microsoft.com/office/drawing/2014/main" id="{8C5AE603-1D1F-4F3D-A96C-47AD2B49B7B4}"/>
              </a:ext>
            </a:extLst>
          </p:cNvPr>
          <p:cNvGrpSpPr/>
          <p:nvPr/>
        </p:nvGrpSpPr>
        <p:grpSpPr>
          <a:xfrm rot="6621644">
            <a:off x="9821544" y="1094250"/>
            <a:ext cx="5935181" cy="8028387"/>
            <a:chOff x="4855954" y="-2833465"/>
            <a:chExt cx="8948963" cy="12105060"/>
          </a:xfrm>
        </p:grpSpPr>
        <p:sp>
          <p:nvSpPr>
            <p:cNvPr id="14" name="Freeform 10">
              <a:extLst>
                <a:ext uri="{FF2B5EF4-FFF2-40B4-BE49-F238E27FC236}">
                  <a16:creationId xmlns:a16="http://schemas.microsoft.com/office/drawing/2014/main" id="{91DA9373-9764-4728-A880-5D96BDE24E9F}"/>
                </a:ext>
              </a:extLst>
            </p:cNvPr>
            <p:cNvSpPr>
              <a:spLocks/>
            </p:cNvSpPr>
            <p:nvPr/>
          </p:nvSpPr>
          <p:spPr bwMode="auto">
            <a:xfrm rot="9420272">
              <a:off x="4855954" y="-2246935"/>
              <a:ext cx="8673603"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DBD5ED5A-FB26-4572-A88A-728DB0B2F046}"/>
                </a:ext>
              </a:extLst>
            </p:cNvPr>
            <p:cNvSpPr>
              <a:spLocks/>
            </p:cNvSpPr>
            <p:nvPr/>
          </p:nvSpPr>
          <p:spPr bwMode="auto">
            <a:xfrm rot="9420272">
              <a:off x="5048021" y="-2833465"/>
              <a:ext cx="8756896"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99EC6FD3-B584-4BB2-8E44-5083B7E9D708}"/>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2857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9305726"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PROPOSED INTERFACE DESIGN</a:t>
            </a:r>
          </a:p>
        </p:txBody>
      </p:sp>
      <p:sp>
        <p:nvSpPr>
          <p:cNvPr id="18" name="TextBox 17">
            <a:extLst>
              <a:ext uri="{FF2B5EF4-FFF2-40B4-BE49-F238E27FC236}">
                <a16:creationId xmlns:a16="http://schemas.microsoft.com/office/drawing/2014/main" id="{39929E06-4AB9-4598-A963-82CCC18A3FF2}"/>
              </a:ext>
            </a:extLst>
          </p:cNvPr>
          <p:cNvSpPr txBox="1"/>
          <p:nvPr/>
        </p:nvSpPr>
        <p:spPr>
          <a:xfrm>
            <a:off x="1131421" y="6123710"/>
            <a:ext cx="1940339"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User Login Screen</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862186"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7566F3-9F19-4941-B520-19952FB65A68}"/>
              </a:ext>
            </a:extLst>
          </p:cNvPr>
          <p:cNvSpPr txBox="1"/>
          <p:nvPr/>
        </p:nvSpPr>
        <p:spPr>
          <a:xfrm>
            <a:off x="8044871" y="6123710"/>
            <a:ext cx="1647631"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Routing Screen</a:t>
            </a:r>
          </a:p>
        </p:txBody>
      </p:sp>
      <p:cxnSp>
        <p:nvCxnSpPr>
          <p:cNvPr id="12" name="Straight Connector 11">
            <a:extLst>
              <a:ext uri="{FF2B5EF4-FFF2-40B4-BE49-F238E27FC236}">
                <a16:creationId xmlns:a16="http://schemas.microsoft.com/office/drawing/2014/main" id="{B6B7B2DB-2619-4F02-9BCE-68653817A4AB}"/>
              </a:ext>
              <a:ext uri="{C183D7F6-B498-43B3-948B-1728B52AA6E4}">
                <adec:decorative xmlns:adec="http://schemas.microsoft.com/office/drawing/2017/decorative" val="1"/>
              </a:ext>
            </a:extLst>
          </p:cNvPr>
          <p:cNvCxnSpPr/>
          <p:nvPr/>
        </p:nvCxnSpPr>
        <p:spPr>
          <a:xfrm>
            <a:off x="8629284"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09CA955-78E1-4A24-9D20-6854F3DEC0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1945" y="1214856"/>
            <a:ext cx="2212730" cy="4400639"/>
          </a:xfrm>
          <a:prstGeom prst="rect">
            <a:avLst/>
          </a:prstGeom>
          <a:noFill/>
          <a:ln>
            <a:noFill/>
          </a:ln>
        </p:spPr>
      </p:pic>
      <p:pic>
        <p:nvPicPr>
          <p:cNvPr id="14" name="Picture 13">
            <a:extLst>
              <a:ext uri="{FF2B5EF4-FFF2-40B4-BE49-F238E27FC236}">
                <a16:creationId xmlns:a16="http://schemas.microsoft.com/office/drawing/2014/main" id="{A7FB6427-33E2-423A-904A-4B7FD10F9D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70398" y="1214857"/>
            <a:ext cx="2212730" cy="4442129"/>
          </a:xfrm>
          <a:prstGeom prst="rect">
            <a:avLst/>
          </a:prstGeom>
          <a:noFill/>
          <a:ln>
            <a:noFill/>
          </a:ln>
        </p:spPr>
      </p:pic>
      <p:pic>
        <p:nvPicPr>
          <p:cNvPr id="15" name="Picture 14">
            <a:extLst>
              <a:ext uri="{FF2B5EF4-FFF2-40B4-BE49-F238E27FC236}">
                <a16:creationId xmlns:a16="http://schemas.microsoft.com/office/drawing/2014/main" id="{28FE6567-31C8-4354-9C20-412C0F1EC05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16896" y="1214857"/>
            <a:ext cx="2212730" cy="4441417"/>
          </a:xfrm>
          <a:prstGeom prst="rect">
            <a:avLst/>
          </a:prstGeom>
          <a:noFill/>
          <a:ln>
            <a:noFill/>
          </a:ln>
        </p:spPr>
      </p:pic>
      <p:sp>
        <p:nvSpPr>
          <p:cNvPr id="16" name="TextBox 15">
            <a:extLst>
              <a:ext uri="{FF2B5EF4-FFF2-40B4-BE49-F238E27FC236}">
                <a16:creationId xmlns:a16="http://schemas.microsoft.com/office/drawing/2014/main" id="{5A410589-0C67-4BD7-903D-6AB6959E27FF}"/>
              </a:ext>
            </a:extLst>
          </p:cNvPr>
          <p:cNvSpPr txBox="1"/>
          <p:nvPr/>
        </p:nvSpPr>
        <p:spPr>
          <a:xfrm>
            <a:off x="3912038" y="6123710"/>
            <a:ext cx="2768579"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Available Location Screen</a:t>
            </a:r>
          </a:p>
        </p:txBody>
      </p:sp>
      <p:cxnSp>
        <p:nvCxnSpPr>
          <p:cNvPr id="17" name="Straight Connector 16">
            <a:extLst>
              <a:ext uri="{FF2B5EF4-FFF2-40B4-BE49-F238E27FC236}">
                <a16:creationId xmlns:a16="http://schemas.microsoft.com/office/drawing/2014/main" id="{17B755F2-85CD-4D3A-AD18-33953224DC69}"/>
              </a:ext>
              <a:ext uri="{C183D7F6-B498-43B3-948B-1728B52AA6E4}">
                <adec:decorative xmlns:adec="http://schemas.microsoft.com/office/drawing/2017/decorative" val="1"/>
              </a:ext>
            </a:extLst>
          </p:cNvPr>
          <p:cNvCxnSpPr/>
          <p:nvPr/>
        </p:nvCxnSpPr>
        <p:spPr>
          <a:xfrm>
            <a:off x="5056917" y="6559609"/>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9" name="Group 18" descr="This image is of an abstract shape. ">
            <a:extLst>
              <a:ext uri="{FF2B5EF4-FFF2-40B4-BE49-F238E27FC236}">
                <a16:creationId xmlns:a16="http://schemas.microsoft.com/office/drawing/2014/main" id="{0DDE400D-B4F5-4EAF-97CC-34C0AAA90790}"/>
              </a:ext>
            </a:extLst>
          </p:cNvPr>
          <p:cNvGrpSpPr/>
          <p:nvPr/>
        </p:nvGrpSpPr>
        <p:grpSpPr>
          <a:xfrm rot="15309759">
            <a:off x="9880788" y="4227050"/>
            <a:ext cx="4736736" cy="6407275"/>
            <a:chOff x="4855953" y="-2833465"/>
            <a:chExt cx="8948964" cy="12105059"/>
          </a:xfrm>
        </p:grpSpPr>
        <p:sp>
          <p:nvSpPr>
            <p:cNvPr id="21" name="Freeform 10">
              <a:extLst>
                <a:ext uri="{FF2B5EF4-FFF2-40B4-BE49-F238E27FC236}">
                  <a16:creationId xmlns:a16="http://schemas.microsoft.com/office/drawing/2014/main" id="{8AA64CB9-68D1-4857-85B4-713A84A52A11}"/>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08C6F40A-EDD2-49E1-9F08-447AACA652A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2">
              <a:extLst>
                <a:ext uri="{FF2B5EF4-FFF2-40B4-BE49-F238E27FC236}">
                  <a16:creationId xmlns:a16="http://schemas.microsoft.com/office/drawing/2014/main" id="{A2A3B54A-7B91-4BB3-8988-89DEE8ABB7F4}"/>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61474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Picture 87">
            <a:extLst>
              <a:ext uri="{FF2B5EF4-FFF2-40B4-BE49-F238E27FC236}">
                <a16:creationId xmlns:a16="http://schemas.microsoft.com/office/drawing/2014/main" id="{552A9443-2EE3-4D69-A505-DA13D2364083}"/>
              </a:ext>
            </a:extLst>
          </p:cNvPr>
          <p:cNvPicPr>
            <a:picLocks noChangeAspect="1"/>
          </p:cNvPicPr>
          <p:nvPr/>
        </p:nvPicPr>
        <p:blipFill>
          <a:blip r:embed="rId3"/>
          <a:stretch>
            <a:fillRect/>
          </a:stretch>
        </p:blipFill>
        <p:spPr>
          <a:xfrm>
            <a:off x="5065668" y="442563"/>
            <a:ext cx="7807511" cy="5207610"/>
          </a:xfrm>
          <a:prstGeom prst="rect">
            <a:avLst/>
          </a:prstGeom>
        </p:spPr>
      </p:pic>
      <p:sp>
        <p:nvSpPr>
          <p:cNvPr id="67" name="TextBox 66">
            <a:extLst>
              <a:ext uri="{FF2B5EF4-FFF2-40B4-BE49-F238E27FC236}">
                <a16:creationId xmlns:a16="http://schemas.microsoft.com/office/drawing/2014/main" id="{EFA5AF66-F428-4EBE-A3A8-9F827101F023}"/>
              </a:ext>
            </a:extLst>
          </p:cNvPr>
          <p:cNvSpPr txBox="1"/>
          <p:nvPr/>
        </p:nvSpPr>
        <p:spPr>
          <a:xfrm>
            <a:off x="726781" y="255025"/>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Summary</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977393"/>
            <a:ext cx="5456767" cy="480131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2400" i="0" dirty="0"/>
              <a:t>This research work is centered on providing navigational assistance for students on the main campus of Kaduna polytechnic, for effectiveness, it will provide assistance to a set of predefined locations on the main campus it will not cover providing navigation for students on other campuses.</a:t>
            </a:r>
          </a:p>
          <a:p>
            <a:endParaRPr lang="en-US" sz="2400" i="0" dirty="0"/>
          </a:p>
          <a:p>
            <a:r>
              <a:rPr lang="en-US" sz="2400" i="0" dirty="0"/>
              <a:t>In conclusion thee navigational assistance system could help improve student safety and satisfaction with the campus by providing them with the information and tools they need to find their way around.</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220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957EC06-6C08-4B07-B037-1F733C3E1376}"/>
              </a:ext>
            </a:extLst>
          </p:cNvPr>
          <p:cNvPicPr>
            <a:picLocks noChangeAspect="1"/>
          </p:cNvPicPr>
          <p:nvPr/>
        </p:nvPicPr>
        <p:blipFill>
          <a:blip r:embed="rId3"/>
          <a:stretch>
            <a:fillRect/>
          </a:stretch>
        </p:blipFill>
        <p:spPr>
          <a:xfrm>
            <a:off x="610097" y="756113"/>
            <a:ext cx="4105697" cy="3990418"/>
          </a:xfrm>
          <a:prstGeom prst="rect">
            <a:avLst/>
          </a:prstGeom>
        </p:spPr>
      </p:pic>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932291" y="10032"/>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Table of Content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a:cxnSpLocks/>
          </p:cNvCxnSpPr>
          <p:nvPr/>
        </p:nvCxnSpPr>
        <p:spPr>
          <a:xfrm>
            <a:off x="740229" y="0"/>
            <a:ext cx="0" cy="66370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34048" y="587795"/>
            <a:ext cx="4180582" cy="2437923"/>
            <a:chOff x="518433" y="1692049"/>
            <a:chExt cx="4201583" cy="371969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69595"/>
              <a:chOff x="518433" y="1851126"/>
              <a:chExt cx="4201583" cy="469595"/>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Background of the Study</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469595"/>
              <a:chOff x="518433" y="2717554"/>
              <a:chExt cx="4201583" cy="469595"/>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Statement of the Problem</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69595"/>
              <a:chOff x="518433" y="3597907"/>
              <a:chExt cx="4201583" cy="469595"/>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Aims and Objective of the Study</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69595"/>
              <a:chOff x="518433" y="4478260"/>
              <a:chExt cx="4201583" cy="469595"/>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Significance of the Study</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64330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grpSp>
        <p:nvGrpSpPr>
          <p:cNvPr id="81" name="Group 80">
            <a:extLst>
              <a:ext uri="{FF2B5EF4-FFF2-40B4-BE49-F238E27FC236}">
                <a16:creationId xmlns:a16="http://schemas.microsoft.com/office/drawing/2014/main" id="{A781D70E-F56B-44C0-98C0-A9416DA75894}"/>
              </a:ext>
              <a:ext uri="{C183D7F6-B498-43B3-948B-1728B52AA6E4}">
                <adec:decorative xmlns:adec="http://schemas.microsoft.com/office/drawing/2017/decorative" val="1"/>
              </a:ext>
            </a:extLst>
          </p:cNvPr>
          <p:cNvGrpSpPr/>
          <p:nvPr/>
        </p:nvGrpSpPr>
        <p:grpSpPr>
          <a:xfrm>
            <a:off x="550309" y="3333691"/>
            <a:ext cx="4180582" cy="2437923"/>
            <a:chOff x="518433" y="1692049"/>
            <a:chExt cx="4201583" cy="3719695"/>
          </a:xfrm>
        </p:grpSpPr>
        <p:grpSp>
          <p:nvGrpSpPr>
            <p:cNvPr id="82" name="Group 81">
              <a:extLst>
                <a:ext uri="{FF2B5EF4-FFF2-40B4-BE49-F238E27FC236}">
                  <a16:creationId xmlns:a16="http://schemas.microsoft.com/office/drawing/2014/main" id="{0D86ED3B-6876-4055-A240-8A63BD542C93}"/>
                </a:ext>
              </a:extLst>
            </p:cNvPr>
            <p:cNvGrpSpPr/>
            <p:nvPr/>
          </p:nvGrpSpPr>
          <p:grpSpPr>
            <a:xfrm>
              <a:off x="518433" y="1692049"/>
              <a:ext cx="4201583" cy="469595"/>
              <a:chOff x="518433" y="1851126"/>
              <a:chExt cx="4201583" cy="469595"/>
            </a:xfrm>
          </p:grpSpPr>
          <p:sp>
            <p:nvSpPr>
              <p:cNvPr id="92" name="Rectangle: Rounded Corners 91">
                <a:extLst>
                  <a:ext uri="{FF2B5EF4-FFF2-40B4-BE49-F238E27FC236}">
                    <a16:creationId xmlns:a16="http://schemas.microsoft.com/office/drawing/2014/main" id="{78AAE3AA-16D2-4E30-BDC2-845FCCDC3198}"/>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3" name="Rectangle 92">
                <a:extLst>
                  <a:ext uri="{FF2B5EF4-FFF2-40B4-BE49-F238E27FC236}">
                    <a16:creationId xmlns:a16="http://schemas.microsoft.com/office/drawing/2014/main" id="{29D8E8C7-4C40-4E86-90AD-5B0EDBE2E1C6}"/>
                  </a:ext>
                </a:extLst>
              </p:cNvPr>
              <p:cNvSpPr/>
              <p:nvPr/>
            </p:nvSpPr>
            <p:spPr>
              <a:xfrm>
                <a:off x="1183821" y="1851126"/>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Summary of Literature Review</a:t>
                </a:r>
              </a:p>
            </p:txBody>
          </p:sp>
        </p:grpSp>
        <p:grpSp>
          <p:nvGrpSpPr>
            <p:cNvPr id="83" name="Group 82">
              <a:extLst>
                <a:ext uri="{FF2B5EF4-FFF2-40B4-BE49-F238E27FC236}">
                  <a16:creationId xmlns:a16="http://schemas.microsoft.com/office/drawing/2014/main" id="{E0839A9D-7596-4DC1-8BD9-E3F1D4C0440E}"/>
                </a:ext>
              </a:extLst>
            </p:cNvPr>
            <p:cNvGrpSpPr/>
            <p:nvPr/>
          </p:nvGrpSpPr>
          <p:grpSpPr>
            <a:xfrm>
              <a:off x="518433" y="2775416"/>
              <a:ext cx="4201583" cy="469595"/>
              <a:chOff x="518433" y="2717554"/>
              <a:chExt cx="4201583" cy="469595"/>
            </a:xfrm>
          </p:grpSpPr>
          <p:sp>
            <p:nvSpPr>
              <p:cNvPr id="90" name="Rectangle: Rounded Corners 89">
                <a:extLst>
                  <a:ext uri="{FF2B5EF4-FFF2-40B4-BE49-F238E27FC236}">
                    <a16:creationId xmlns:a16="http://schemas.microsoft.com/office/drawing/2014/main" id="{DDC9E58C-096C-45D8-9525-3D2B7BF5D6EC}"/>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1" name="Rectangle 90">
                <a:extLst>
                  <a:ext uri="{FF2B5EF4-FFF2-40B4-BE49-F238E27FC236}">
                    <a16:creationId xmlns:a16="http://schemas.microsoft.com/office/drawing/2014/main" id="{FDD862BC-1BBF-4664-AADE-D3C2F4ED16DA}"/>
                  </a:ext>
                </a:extLst>
              </p:cNvPr>
              <p:cNvSpPr/>
              <p:nvPr/>
            </p:nvSpPr>
            <p:spPr>
              <a:xfrm>
                <a:off x="1183821" y="2717554"/>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Research Methodology</a:t>
                </a:r>
              </a:p>
            </p:txBody>
          </p:sp>
        </p:grpSp>
        <p:grpSp>
          <p:nvGrpSpPr>
            <p:cNvPr id="84" name="Group 83">
              <a:extLst>
                <a:ext uri="{FF2B5EF4-FFF2-40B4-BE49-F238E27FC236}">
                  <a16:creationId xmlns:a16="http://schemas.microsoft.com/office/drawing/2014/main" id="{3A6BF803-6235-4D00-909D-08497CD4B467}"/>
                </a:ext>
              </a:extLst>
            </p:cNvPr>
            <p:cNvGrpSpPr/>
            <p:nvPr/>
          </p:nvGrpSpPr>
          <p:grpSpPr>
            <a:xfrm>
              <a:off x="518433" y="3858783"/>
              <a:ext cx="4201583" cy="469595"/>
              <a:chOff x="518433" y="3597907"/>
              <a:chExt cx="4201583" cy="469595"/>
            </a:xfrm>
          </p:grpSpPr>
          <p:sp>
            <p:nvSpPr>
              <p:cNvPr id="88" name="Rectangle: Rounded Corners 87">
                <a:extLst>
                  <a:ext uri="{FF2B5EF4-FFF2-40B4-BE49-F238E27FC236}">
                    <a16:creationId xmlns:a16="http://schemas.microsoft.com/office/drawing/2014/main" id="{03F6084B-3C9D-40F8-9FDF-73B7BED8683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88">
                <a:extLst>
                  <a:ext uri="{FF2B5EF4-FFF2-40B4-BE49-F238E27FC236}">
                    <a16:creationId xmlns:a16="http://schemas.microsoft.com/office/drawing/2014/main" id="{64449F34-666C-4FE5-8063-EACA05C1FD49}"/>
                  </a:ext>
                </a:extLst>
              </p:cNvPr>
              <p:cNvSpPr/>
              <p:nvPr/>
            </p:nvSpPr>
            <p:spPr>
              <a:xfrm>
                <a:off x="1183821" y="3597907"/>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System Modeling</a:t>
                </a:r>
              </a:p>
            </p:txBody>
          </p:sp>
        </p:grpSp>
        <p:grpSp>
          <p:nvGrpSpPr>
            <p:cNvPr id="85" name="Group 84">
              <a:extLst>
                <a:ext uri="{FF2B5EF4-FFF2-40B4-BE49-F238E27FC236}">
                  <a16:creationId xmlns:a16="http://schemas.microsoft.com/office/drawing/2014/main" id="{18D4079F-1CE6-454F-A99A-911617446041}"/>
                </a:ext>
              </a:extLst>
            </p:cNvPr>
            <p:cNvGrpSpPr/>
            <p:nvPr/>
          </p:nvGrpSpPr>
          <p:grpSpPr>
            <a:xfrm>
              <a:off x="518433" y="4942149"/>
              <a:ext cx="4201583" cy="469595"/>
              <a:chOff x="518433" y="4478260"/>
              <a:chExt cx="4201583" cy="469595"/>
            </a:xfrm>
          </p:grpSpPr>
          <p:sp>
            <p:nvSpPr>
              <p:cNvPr id="86" name="Rectangle: Rounded Corners 85">
                <a:extLst>
                  <a:ext uri="{FF2B5EF4-FFF2-40B4-BE49-F238E27FC236}">
                    <a16:creationId xmlns:a16="http://schemas.microsoft.com/office/drawing/2014/main" id="{A7BBB38C-DC39-4C3E-9496-3EDB41781F6B}"/>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Rectangle 86">
                <a:extLst>
                  <a:ext uri="{FF2B5EF4-FFF2-40B4-BE49-F238E27FC236}">
                    <a16:creationId xmlns:a16="http://schemas.microsoft.com/office/drawing/2014/main" id="{85C61D55-182B-4B2B-8176-A2D88A733043}"/>
                  </a:ext>
                </a:extLst>
              </p:cNvPr>
              <p:cNvSpPr/>
              <p:nvPr/>
            </p:nvSpPr>
            <p:spPr>
              <a:xfrm>
                <a:off x="1183821" y="4478260"/>
                <a:ext cx="3536195" cy="469595"/>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Proposed Interface Design</a:t>
                </a:r>
              </a:p>
            </p:txBody>
          </p:sp>
        </p:grpSp>
      </p:grpSp>
      <p:sp>
        <p:nvSpPr>
          <p:cNvPr id="94" name="Rectangle: Rounded Corners 93">
            <a:extLst>
              <a:ext uri="{FF2B5EF4-FFF2-40B4-BE49-F238E27FC236}">
                <a16:creationId xmlns:a16="http://schemas.microsoft.com/office/drawing/2014/main" id="{367FE3BE-E3A3-4D8A-9474-4E0908B1F274}"/>
              </a:ext>
            </a:extLst>
          </p:cNvPr>
          <p:cNvSpPr/>
          <p:nvPr/>
        </p:nvSpPr>
        <p:spPr>
          <a:xfrm>
            <a:off x="550309" y="6098166"/>
            <a:ext cx="441375" cy="152249"/>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5" name="Rectangle 94">
            <a:extLst>
              <a:ext uri="{FF2B5EF4-FFF2-40B4-BE49-F238E27FC236}">
                <a16:creationId xmlns:a16="http://schemas.microsoft.com/office/drawing/2014/main" id="{41B78558-DCCA-47D1-B9E7-A82CCC90FACC}"/>
              </a:ext>
            </a:extLst>
          </p:cNvPr>
          <p:cNvSpPr/>
          <p:nvPr/>
        </p:nvSpPr>
        <p:spPr>
          <a:xfrm>
            <a:off x="1212371" y="6012915"/>
            <a:ext cx="3518520" cy="307777"/>
          </a:xfrm>
          <a:prstGeom prst="rect">
            <a:avLst/>
          </a:prstGeom>
        </p:spPr>
        <p:txBody>
          <a:bodyPr wrap="square" lIns="0" tIns="0" rIns="0" bIns="0">
            <a:spAutoFit/>
          </a:bodyPr>
          <a:lstStyle/>
          <a:p>
            <a:r>
              <a:rPr lang="en-US" sz="2000" i="1" dirty="0">
                <a:solidFill>
                  <a:srgbClr val="002060"/>
                </a:solidFill>
                <a:latin typeface="+mj-lt"/>
                <a:cs typeface="Segoe UI" panose="020B0502040204020203" pitchFamily="34" charset="0"/>
              </a:rPr>
              <a:t>Summary / Conclusion</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3999102" y="208078"/>
            <a:ext cx="5673188"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Background of Study</a:t>
            </a:r>
          </a:p>
        </p:txBody>
      </p:sp>
      <p:pic>
        <p:nvPicPr>
          <p:cNvPr id="3" name="Picture 2">
            <a:extLst>
              <a:ext uri="{FF2B5EF4-FFF2-40B4-BE49-F238E27FC236}">
                <a16:creationId xmlns:a16="http://schemas.microsoft.com/office/drawing/2014/main" id="{CFE269A6-591D-439B-8998-C4996CA8EF19}"/>
              </a:ext>
            </a:extLst>
          </p:cNvPr>
          <p:cNvPicPr>
            <a:picLocks noChangeAspect="1"/>
          </p:cNvPicPr>
          <p:nvPr/>
        </p:nvPicPr>
        <p:blipFill>
          <a:blip r:embed="rId3"/>
          <a:stretch>
            <a:fillRect/>
          </a:stretch>
        </p:blipFill>
        <p:spPr>
          <a:xfrm>
            <a:off x="-118587" y="1869743"/>
            <a:ext cx="3944204" cy="3944204"/>
          </a:xfrm>
          <a:prstGeom prst="rect">
            <a:avLst/>
          </a:prstGeom>
        </p:spPr>
      </p:pic>
      <p:sp>
        <p:nvSpPr>
          <p:cNvPr id="115" name="TextBox 114">
            <a:extLst>
              <a:ext uri="{FF2B5EF4-FFF2-40B4-BE49-F238E27FC236}">
                <a16:creationId xmlns:a16="http://schemas.microsoft.com/office/drawing/2014/main" id="{0424292A-EB7F-4A18-9654-4E9A99EBA385}"/>
              </a:ext>
            </a:extLst>
          </p:cNvPr>
          <p:cNvSpPr txBox="1"/>
          <p:nvPr/>
        </p:nvSpPr>
        <p:spPr>
          <a:xfrm>
            <a:off x="3999102" y="821487"/>
            <a:ext cx="7933589" cy="6086346"/>
          </a:xfrm>
          <a:prstGeom prst="rect">
            <a:avLst/>
          </a:prstGeom>
          <a:noFill/>
        </p:spPr>
        <p:txBody>
          <a:bodyPr wrap="square" lIns="0" tIns="0" rIns="0" bIns="0" rtlCol="0">
            <a:spAutoFit/>
          </a:bodyPr>
          <a:lstStyle/>
          <a:p>
            <a:pPr>
              <a:lnSpc>
                <a:spcPts val="4000"/>
              </a:lnSpc>
            </a:pPr>
            <a:r>
              <a:rPr lang="en-US" dirty="0"/>
              <a:t>Navigational assistance for students on the main campus has become an increasingly important issue in recent years. This is due to the fact that universities have become larger and more complex, making it difficult for new students to find their way around. Furthermore, the introduction of new technologies such as mobile apps and GPS tracking devices has further complicated the process of navigating the campus. As a result, I have been motivated to develop systems and strategies that can help students navigate the campus with ease. A higher institution such as Kaduna polytechnic has a lot of infrastructure inside the school, with different names and usage. As a new student in a new space, navigating to a different location on campus is quite challenging, asking other people around the area might seem helpful but not as accurate as when a geographic information system such as google map API is employed in achieving the task</a:t>
            </a:r>
            <a:endParaRPr lang="en-US" dirty="0">
              <a:solidFill>
                <a:srgbClr val="002060"/>
              </a:solidFill>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72CCD03A-0041-4FF7-AAB7-73EEA42861C4}"/>
              </a:ext>
            </a:extLst>
          </p:cNvPr>
          <p:cNvSpPr/>
          <p:nvPr/>
        </p:nvSpPr>
        <p:spPr>
          <a:xfrm>
            <a:off x="-259307" y="-163773"/>
            <a:ext cx="4080680" cy="2101755"/>
          </a:xfrm>
          <a:prstGeom prst="rect">
            <a:avLst/>
          </a:prstGeom>
          <a:solidFill>
            <a:srgbClr val="4EC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7" name="Rectangle 116">
            <a:extLst>
              <a:ext uri="{FF2B5EF4-FFF2-40B4-BE49-F238E27FC236}">
                <a16:creationId xmlns:a16="http://schemas.microsoft.com/office/drawing/2014/main" id="{45CB0758-2736-415C-AED9-B5CBC399AFB2}"/>
              </a:ext>
            </a:extLst>
          </p:cNvPr>
          <p:cNvSpPr/>
          <p:nvPr/>
        </p:nvSpPr>
        <p:spPr>
          <a:xfrm>
            <a:off x="-259307" y="5801484"/>
            <a:ext cx="4080680" cy="2101755"/>
          </a:xfrm>
          <a:prstGeom prst="rect">
            <a:avLst/>
          </a:prstGeom>
          <a:solidFill>
            <a:srgbClr val="4EC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74002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
        <p:nvSpPr>
          <p:cNvPr id="43" name="TextBox 42">
            <a:extLst>
              <a:ext uri="{FF2B5EF4-FFF2-40B4-BE49-F238E27FC236}">
                <a16:creationId xmlns:a16="http://schemas.microsoft.com/office/drawing/2014/main" id="{7BF380F0-E581-41AD-B9B8-4693DE21F634}"/>
              </a:ext>
            </a:extLst>
          </p:cNvPr>
          <p:cNvSpPr txBox="1"/>
          <p:nvPr/>
        </p:nvSpPr>
        <p:spPr>
          <a:xfrm>
            <a:off x="4640238" y="602978"/>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Statement of the Problem</a:t>
            </a:r>
          </a:p>
        </p:txBody>
      </p:sp>
      <p:pic>
        <p:nvPicPr>
          <p:cNvPr id="7" name="Picture 6">
            <a:extLst>
              <a:ext uri="{FF2B5EF4-FFF2-40B4-BE49-F238E27FC236}">
                <a16:creationId xmlns:a16="http://schemas.microsoft.com/office/drawing/2014/main" id="{FBB23354-5E04-4407-9C16-3F0ACA137FE5}"/>
              </a:ext>
            </a:extLst>
          </p:cNvPr>
          <p:cNvPicPr>
            <a:picLocks noChangeAspect="1"/>
          </p:cNvPicPr>
          <p:nvPr/>
        </p:nvPicPr>
        <p:blipFill>
          <a:blip r:embed="rId3"/>
          <a:stretch>
            <a:fillRect/>
          </a:stretch>
        </p:blipFill>
        <p:spPr>
          <a:xfrm>
            <a:off x="-450566" y="1697830"/>
            <a:ext cx="5462705" cy="3843810"/>
          </a:xfrm>
          <a:prstGeom prst="rect">
            <a:avLst/>
          </a:prstGeom>
        </p:spPr>
      </p:pic>
      <p:sp>
        <p:nvSpPr>
          <p:cNvPr id="3" name="Rectangle 2">
            <a:extLst>
              <a:ext uri="{FF2B5EF4-FFF2-40B4-BE49-F238E27FC236}">
                <a16:creationId xmlns:a16="http://schemas.microsoft.com/office/drawing/2014/main" id="{C12B5D39-FFB4-48DA-8278-FC3F12E94DD9}"/>
              </a:ext>
            </a:extLst>
          </p:cNvPr>
          <p:cNvSpPr/>
          <p:nvPr/>
        </p:nvSpPr>
        <p:spPr>
          <a:xfrm>
            <a:off x="4612942" y="1316360"/>
            <a:ext cx="7301551" cy="5078313"/>
          </a:xfrm>
          <a:prstGeom prst="rect">
            <a:avLst/>
          </a:prstGeom>
        </p:spPr>
        <p:txBody>
          <a:bodyPr wrap="square" lIns="0" tIns="0" rIns="0" bIns="0">
            <a:spAutoFit/>
          </a:bodyPr>
          <a:lstStyle/>
          <a:p>
            <a:r>
              <a:rPr lang="en-US" sz="2200" dirty="0">
                <a:solidFill>
                  <a:srgbClr val="002060"/>
                </a:solidFill>
                <a:cs typeface="Segoe UI" panose="020B0502040204020203" pitchFamily="34" charset="0"/>
              </a:rPr>
              <a:t>As a new student in a new environment without a clear navigation plan is frustrating, not knowing where to go, or having the phobia of asking questions, even on asking a question most people would rather make jest of you by pointing you to the wrong direction all in the name of “in the past similar thing was done to me” thereby wasting one's valuable time, one issue is that the campus may be large and complex, making it difficult for the student to find their way around. In addition, the student may not be familiar with the campus, which could make it difficult for them to navigate to the different locations. Hence the need for this application. By using these applications, we can guide the new student or any student with difficulty in finding a location easily, therefore reducing the cost of parsing information and providing a platform that can be accessed anytime and from anywhere.</a:t>
            </a:r>
          </a:p>
        </p:txBody>
      </p:sp>
    </p:spTree>
    <p:extLst>
      <p:ext uri="{BB962C8B-B14F-4D97-AF65-F5344CB8AC3E}">
        <p14:creationId xmlns:p14="http://schemas.microsoft.com/office/powerpoint/2010/main" val="213206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60301AC3-3344-42E0-850B-4ABFF922AB2A}"/>
              </a:ext>
            </a:extLst>
          </p:cNvPr>
          <p:cNvPicPr>
            <a:picLocks noChangeAspect="1"/>
          </p:cNvPicPr>
          <p:nvPr/>
        </p:nvPicPr>
        <p:blipFill>
          <a:blip r:embed="rId3"/>
          <a:stretch>
            <a:fillRect/>
          </a:stretch>
        </p:blipFill>
        <p:spPr>
          <a:xfrm>
            <a:off x="-1646148" y="-797290"/>
            <a:ext cx="8626730" cy="6858000"/>
          </a:xfrm>
          <a:prstGeom prst="rect">
            <a:avLst/>
          </a:prstGeom>
        </p:spPr>
      </p:pic>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5" name="TextBox 4">
            <a:extLst>
              <a:ext uri="{FF2B5EF4-FFF2-40B4-BE49-F238E27FC236}">
                <a16:creationId xmlns:a16="http://schemas.microsoft.com/office/drawing/2014/main" id="{BAD3DD8E-0492-4A48-B06C-F87FA5CFE3C0}"/>
              </a:ext>
            </a:extLst>
          </p:cNvPr>
          <p:cNvSpPr txBox="1"/>
          <p:nvPr/>
        </p:nvSpPr>
        <p:spPr>
          <a:xfrm>
            <a:off x="2062688" y="2933763"/>
            <a:ext cx="2378308" cy="615553"/>
          </a:xfrm>
          <a:prstGeom prst="rect">
            <a:avLst/>
          </a:prstGeom>
          <a:noFill/>
        </p:spPr>
        <p:txBody>
          <a:bodyPr wrap="square" lIns="0" tIns="0" rIns="0" bIns="0" rtlCol="0">
            <a:spAutoFit/>
          </a:bodyPr>
          <a:lstStyle/>
          <a:p>
            <a:r>
              <a:rPr lang="en-US" sz="4000" b="1" dirty="0">
                <a:solidFill>
                  <a:srgbClr val="002060"/>
                </a:solidFill>
                <a:latin typeface="Segoe UI" panose="020B0502040204020203" pitchFamily="34" charset="0"/>
                <a:cs typeface="Segoe UI" panose="020B0502040204020203" pitchFamily="34" charset="0"/>
              </a:rPr>
              <a:t>Aim</a:t>
            </a:r>
          </a:p>
        </p:txBody>
      </p:sp>
      <p:sp>
        <p:nvSpPr>
          <p:cNvPr id="2" name="TextBox 1">
            <a:extLst>
              <a:ext uri="{FF2B5EF4-FFF2-40B4-BE49-F238E27FC236}">
                <a16:creationId xmlns:a16="http://schemas.microsoft.com/office/drawing/2014/main" id="{62AEF5FE-6C45-4BF6-9676-571742C3CDD7}"/>
              </a:ext>
            </a:extLst>
          </p:cNvPr>
          <p:cNvSpPr txBox="1"/>
          <p:nvPr/>
        </p:nvSpPr>
        <p:spPr>
          <a:xfrm>
            <a:off x="3301814" y="314837"/>
            <a:ext cx="5588371"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Aim and Objectives</a:t>
            </a:r>
          </a:p>
        </p:txBody>
      </p:sp>
      <p:sp>
        <p:nvSpPr>
          <p:cNvPr id="102" name="Content Placeholder 3">
            <a:extLst>
              <a:ext uri="{FF2B5EF4-FFF2-40B4-BE49-F238E27FC236}">
                <a16:creationId xmlns:a16="http://schemas.microsoft.com/office/drawing/2014/main" id="{EE6ACD09-AF10-4D58-8C06-96CC92FDD80F}"/>
              </a:ext>
            </a:extLst>
          </p:cNvPr>
          <p:cNvSpPr txBox="1">
            <a:spLocks/>
          </p:cNvSpPr>
          <p:nvPr/>
        </p:nvSpPr>
        <p:spPr>
          <a:xfrm>
            <a:off x="0" y="3511898"/>
            <a:ext cx="4592879" cy="267176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project is aimed at designing a working mobile-based application in Kaduna polytechnic main campus that will be used mainly by both newly admitted students and also returning students to help them locate places on campus</a:t>
            </a:r>
          </a:p>
        </p:txBody>
      </p:sp>
      <p:sp>
        <p:nvSpPr>
          <p:cNvPr id="110" name="Content Placeholder 5">
            <a:extLst>
              <a:ext uri="{FF2B5EF4-FFF2-40B4-BE49-F238E27FC236}">
                <a16:creationId xmlns:a16="http://schemas.microsoft.com/office/drawing/2014/main" id="{1B557421-2F6D-45BA-BD8E-ED307BEBE8C2}"/>
              </a:ext>
            </a:extLst>
          </p:cNvPr>
          <p:cNvSpPr txBox="1">
            <a:spLocks/>
          </p:cNvSpPr>
          <p:nvPr/>
        </p:nvSpPr>
        <p:spPr>
          <a:xfrm>
            <a:off x="5667233" y="2245669"/>
            <a:ext cx="5674245" cy="365815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To design an android application that will guide students to their destinations on campus.</a:t>
            </a:r>
            <a:endParaRPr lang="en-NG" dirty="0"/>
          </a:p>
          <a:p>
            <a:pPr lvl="0"/>
            <a:r>
              <a:rPr lang="en-US" dirty="0"/>
              <a:t>To develop a system that will store and retrieve location data on campus. </a:t>
            </a:r>
            <a:endParaRPr lang="en-NG" dirty="0"/>
          </a:p>
          <a:p>
            <a:r>
              <a:rPr lang="en-US" dirty="0"/>
              <a:t>To evaluate how efficiently the system manages location records on campus to aid in eliminating time wastage in locating a place</a:t>
            </a:r>
            <a:endParaRPr lang="en-US" sz="2400" dirty="0"/>
          </a:p>
        </p:txBody>
      </p:sp>
      <p:sp>
        <p:nvSpPr>
          <p:cNvPr id="112" name="TextBox 111">
            <a:extLst>
              <a:ext uri="{FF2B5EF4-FFF2-40B4-BE49-F238E27FC236}">
                <a16:creationId xmlns:a16="http://schemas.microsoft.com/office/drawing/2014/main" id="{B5E9E511-6B88-48C5-AB13-F28D5DF38DE5}"/>
              </a:ext>
            </a:extLst>
          </p:cNvPr>
          <p:cNvSpPr txBox="1"/>
          <p:nvPr/>
        </p:nvSpPr>
        <p:spPr>
          <a:xfrm>
            <a:off x="5788730" y="1363458"/>
            <a:ext cx="3050470" cy="615553"/>
          </a:xfrm>
          <a:prstGeom prst="rect">
            <a:avLst/>
          </a:prstGeom>
          <a:noFill/>
        </p:spPr>
        <p:txBody>
          <a:bodyPr wrap="square" lIns="0" tIns="0" rIns="0" bIns="0" rtlCol="0">
            <a:spAutoFit/>
          </a:bodyPr>
          <a:lstStyle/>
          <a:p>
            <a:r>
              <a:rPr lang="en-US" sz="4000" b="1" dirty="0">
                <a:solidFill>
                  <a:srgbClr val="002060"/>
                </a:solidFill>
                <a:latin typeface="Segoe UI" panose="020B0502040204020203" pitchFamily="34" charset="0"/>
                <a:cs typeface="Segoe UI" panose="020B0502040204020203" pitchFamily="34" charset="0"/>
              </a:rPr>
              <a:t>Objectives</a:t>
            </a:r>
          </a:p>
        </p:txBody>
      </p:sp>
      <p:grpSp>
        <p:nvGrpSpPr>
          <p:cNvPr id="113" name="Group 112" descr="This image is of an abstract shape. ">
            <a:extLst>
              <a:ext uri="{FF2B5EF4-FFF2-40B4-BE49-F238E27FC236}">
                <a16:creationId xmlns:a16="http://schemas.microsoft.com/office/drawing/2014/main" id="{7C58D8A8-0133-4F7F-B3D5-94492732EF1C}"/>
              </a:ext>
            </a:extLst>
          </p:cNvPr>
          <p:cNvGrpSpPr/>
          <p:nvPr/>
        </p:nvGrpSpPr>
        <p:grpSpPr>
          <a:xfrm rot="15309759">
            <a:off x="9094120" y="3491919"/>
            <a:ext cx="5921954" cy="9261899"/>
            <a:chOff x="4855953" y="-2833465"/>
            <a:chExt cx="8948964" cy="12105059"/>
          </a:xfrm>
        </p:grpSpPr>
        <p:sp>
          <p:nvSpPr>
            <p:cNvPr id="114" name="Freeform 10">
              <a:extLst>
                <a:ext uri="{FF2B5EF4-FFF2-40B4-BE49-F238E27FC236}">
                  <a16:creationId xmlns:a16="http://schemas.microsoft.com/office/drawing/2014/main" id="{8EB43AEA-1486-4D2B-A73D-FDF498A07766}"/>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11">
              <a:extLst>
                <a:ext uri="{FF2B5EF4-FFF2-40B4-BE49-F238E27FC236}">
                  <a16:creationId xmlns:a16="http://schemas.microsoft.com/office/drawing/2014/main" id="{D5A2E80E-6405-4326-95FC-40C7F544D19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12">
              <a:extLst>
                <a:ext uri="{FF2B5EF4-FFF2-40B4-BE49-F238E27FC236}">
                  <a16:creationId xmlns:a16="http://schemas.microsoft.com/office/drawing/2014/main" id="{5A0533EA-72F7-4C1C-A521-F67D446FB7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6094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398F269D-357C-45BE-83D5-FB04322CC655}"/>
              </a:ext>
            </a:extLst>
          </p:cNvPr>
          <p:cNvPicPr>
            <a:picLocks noChangeAspect="1"/>
          </p:cNvPicPr>
          <p:nvPr/>
        </p:nvPicPr>
        <p:blipFill>
          <a:blip r:embed="rId3"/>
          <a:stretch>
            <a:fillRect/>
          </a:stretch>
        </p:blipFill>
        <p:spPr>
          <a:xfrm>
            <a:off x="6562204" y="1567527"/>
            <a:ext cx="6138664" cy="4331368"/>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872924"/>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Significance of the Study</a:t>
            </a:r>
          </a:p>
        </p:txBody>
      </p:sp>
      <p:sp>
        <p:nvSpPr>
          <p:cNvPr id="5" name="TextBox 4">
            <a:extLst>
              <a:ext uri="{FF2B5EF4-FFF2-40B4-BE49-F238E27FC236}">
                <a16:creationId xmlns:a16="http://schemas.microsoft.com/office/drawing/2014/main" id="{11FEAF3D-6FC9-46CB-B4A4-9B8CA760AE20}"/>
              </a:ext>
            </a:extLst>
          </p:cNvPr>
          <p:cNvSpPr txBox="1"/>
          <p:nvPr/>
        </p:nvSpPr>
        <p:spPr>
          <a:xfrm>
            <a:off x="550317" y="1886551"/>
            <a:ext cx="6395915" cy="369331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2400" i="0" dirty="0"/>
              <a:t>This study is to provide students with a navigational assistance system that can be used on campus to help them find their way around. This will help students become more familiar with the campus layout and reduce the stress of getting lost or not being able to find a particular building or area. Additionally, this system could provide an easy way for students to access important information about the campus, such as opening and closing times, available services, and directions to specific areas</a:t>
            </a:r>
            <a:endParaRPr lang="en-US" sz="2400" dirty="0"/>
          </a:p>
        </p:txBody>
      </p:sp>
    </p:spTree>
    <p:extLst>
      <p:ext uri="{BB962C8B-B14F-4D97-AF65-F5344CB8AC3E}">
        <p14:creationId xmlns:p14="http://schemas.microsoft.com/office/powerpoint/2010/main" val="222538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550317" y="199156"/>
            <a:ext cx="613866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Summary of literature review</a:t>
            </a:r>
          </a:p>
        </p:txBody>
      </p:sp>
      <p:graphicFrame>
        <p:nvGraphicFramePr>
          <p:cNvPr id="8" name="Table 7">
            <a:extLst>
              <a:ext uri="{FF2B5EF4-FFF2-40B4-BE49-F238E27FC236}">
                <a16:creationId xmlns:a16="http://schemas.microsoft.com/office/drawing/2014/main" id="{188B461A-4F92-43B6-8D62-1C0F3ED55BDF}"/>
              </a:ext>
            </a:extLst>
          </p:cNvPr>
          <p:cNvGraphicFramePr>
            <a:graphicFrameLocks/>
          </p:cNvGraphicFramePr>
          <p:nvPr>
            <p:extLst>
              <p:ext uri="{D42A27DB-BD31-4B8C-83A1-F6EECF244321}">
                <p14:modId xmlns:p14="http://schemas.microsoft.com/office/powerpoint/2010/main" val="734542316"/>
              </p:ext>
            </p:extLst>
          </p:nvPr>
        </p:nvGraphicFramePr>
        <p:xfrm>
          <a:off x="138752" y="856756"/>
          <a:ext cx="11914495" cy="5660318"/>
        </p:xfrm>
        <a:graphic>
          <a:graphicData uri="http://schemas.openxmlformats.org/drawingml/2006/table">
            <a:tbl>
              <a:tblPr firstRow="1">
                <a:tableStyleId>{5A111915-BE36-4E01-A7E5-04B1672EAD32}</a:tableStyleId>
              </a:tblPr>
              <a:tblGrid>
                <a:gridCol w="1946722">
                  <a:extLst>
                    <a:ext uri="{9D8B030D-6E8A-4147-A177-3AD203B41FA5}">
                      <a16:colId xmlns:a16="http://schemas.microsoft.com/office/drawing/2014/main" val="1477709579"/>
                    </a:ext>
                  </a:extLst>
                </a:gridCol>
                <a:gridCol w="1684421">
                  <a:extLst>
                    <a:ext uri="{9D8B030D-6E8A-4147-A177-3AD203B41FA5}">
                      <a16:colId xmlns:a16="http://schemas.microsoft.com/office/drawing/2014/main" val="3545702570"/>
                    </a:ext>
                  </a:extLst>
                </a:gridCol>
                <a:gridCol w="4074694">
                  <a:extLst>
                    <a:ext uri="{9D8B030D-6E8A-4147-A177-3AD203B41FA5}">
                      <a16:colId xmlns:a16="http://schemas.microsoft.com/office/drawing/2014/main" val="3871754480"/>
                    </a:ext>
                  </a:extLst>
                </a:gridCol>
                <a:gridCol w="2270677">
                  <a:extLst>
                    <a:ext uri="{9D8B030D-6E8A-4147-A177-3AD203B41FA5}">
                      <a16:colId xmlns:a16="http://schemas.microsoft.com/office/drawing/2014/main" val="3866959667"/>
                    </a:ext>
                  </a:extLst>
                </a:gridCol>
                <a:gridCol w="1937981">
                  <a:extLst>
                    <a:ext uri="{9D8B030D-6E8A-4147-A177-3AD203B41FA5}">
                      <a16:colId xmlns:a16="http://schemas.microsoft.com/office/drawing/2014/main" val="3252636882"/>
                    </a:ext>
                  </a:extLst>
                </a:gridCol>
              </a:tblGrid>
              <a:tr h="447433">
                <a:tc>
                  <a:txBody>
                    <a:bodyPr/>
                    <a:lstStyle/>
                    <a:p>
                      <a:pPr algn="ctr"/>
                      <a:r>
                        <a:rPr lang="en-GB" sz="1800" b="1" kern="1200" dirty="0">
                          <a:solidFill>
                            <a:schemeClr val="lt1"/>
                          </a:solidFill>
                          <a:effectLst/>
                        </a:rPr>
                        <a:t>Title</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tc>
                <a:tc>
                  <a:txBody>
                    <a:bodyPr/>
                    <a:lstStyle/>
                    <a:p>
                      <a:pPr algn="ctr"/>
                      <a:r>
                        <a:rPr lang="en-GB" sz="1800" b="1" kern="1200" dirty="0">
                          <a:solidFill>
                            <a:schemeClr val="lt1"/>
                          </a:solidFill>
                          <a:effectLst/>
                        </a:rPr>
                        <a:t> Description </a:t>
                      </a:r>
                      <a:endParaRPr lang="en-IN" dirty="0"/>
                    </a:p>
                  </a:txBody>
                  <a:tcPr anchor="ctr"/>
                </a:tc>
                <a:tc>
                  <a:txBody>
                    <a:bodyPr/>
                    <a:lstStyle/>
                    <a:p>
                      <a:pPr algn="ctr"/>
                      <a:r>
                        <a:rPr lang="en-GB" sz="1800" b="1" kern="1200" dirty="0">
                          <a:solidFill>
                            <a:schemeClr val="lt1"/>
                          </a:solidFill>
                          <a:effectLst/>
                        </a:rPr>
                        <a:t>Merit</a:t>
                      </a:r>
                      <a:endParaRPr lang="en-IN" dirty="0"/>
                    </a:p>
                  </a:txBody>
                  <a:tcPr anchor="ctr"/>
                </a:tc>
                <a:tc>
                  <a:txBody>
                    <a:bodyPr/>
                    <a:lstStyle/>
                    <a:p>
                      <a:pPr algn="ctr"/>
                      <a:r>
                        <a:rPr lang="en-GB" sz="1800" b="1" kern="1200" dirty="0">
                          <a:solidFill>
                            <a:schemeClr val="lt1"/>
                          </a:solidFill>
                          <a:effectLst/>
                        </a:rPr>
                        <a:t>Demerits</a:t>
                      </a:r>
                      <a:endParaRPr lang="en-IN" dirty="0"/>
                    </a:p>
                  </a:txBody>
                  <a:tcPr anchor="ctr"/>
                </a:tc>
                <a:extLst>
                  <a:ext uri="{0D108BD9-81ED-4DB2-BD59-A6C34878D82A}">
                    <a16:rowId xmlns:a16="http://schemas.microsoft.com/office/drawing/2014/main" val="3255748401"/>
                  </a:ext>
                </a:extLst>
              </a:tr>
              <a:tr h="1198381">
                <a:tc>
                  <a:txBody>
                    <a:bodyPr/>
                    <a:lstStyle/>
                    <a:p>
                      <a:r>
                        <a:rPr lang="en-US" sz="1800" kern="1200" dirty="0">
                          <a:solidFill>
                            <a:schemeClr val="tx1"/>
                          </a:solidFill>
                          <a:effectLst/>
                          <a:latin typeface="+mn-lt"/>
                          <a:ea typeface="+mn-ea"/>
                          <a:cs typeface="+mn-cs"/>
                        </a:rPr>
                        <a:t>Location Finder Mobile Application using Android and Google Spreadsheets</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Adeosun and </a:t>
                      </a:r>
                      <a:r>
                        <a:rPr lang="en-US" sz="1800" kern="1200" dirty="0" err="1">
                          <a:solidFill>
                            <a:schemeClr val="tx1"/>
                          </a:solidFill>
                          <a:effectLst/>
                          <a:latin typeface="+mn-lt"/>
                          <a:ea typeface="+mn-ea"/>
                          <a:cs typeface="+mn-cs"/>
                        </a:rPr>
                        <a:t>Melike</a:t>
                      </a:r>
                      <a:r>
                        <a:rPr lang="en-US" sz="1800" kern="1200" dirty="0">
                          <a:solidFill>
                            <a:schemeClr val="tx1"/>
                          </a:solidFill>
                          <a:effectLst/>
                          <a:latin typeface="+mn-lt"/>
                          <a:ea typeface="+mn-ea"/>
                          <a:cs typeface="+mn-cs"/>
                        </a:rPr>
                        <a:t> (2021). </a:t>
                      </a:r>
                      <a:endParaRPr lang="en-US" dirty="0"/>
                    </a:p>
                  </a:txBody>
                  <a:tcPr anchor="ctr"/>
                </a:tc>
                <a:tc>
                  <a:txBody>
                    <a:bodyPr/>
                    <a:lstStyle/>
                    <a:p>
                      <a:pPr algn="l"/>
                      <a:r>
                        <a:rPr lang="en-US" sz="1800" kern="1200" dirty="0">
                          <a:solidFill>
                            <a:schemeClr val="tx1"/>
                          </a:solidFill>
                          <a:effectLst/>
                          <a:latin typeface="+mn-lt"/>
                          <a:ea typeface="+mn-ea"/>
                          <a:cs typeface="+mn-cs"/>
                        </a:rPr>
                        <a:t>In this research, the researchers offer Location Finder, a mobile Web application that allows users to explore their surroundings by exploiting contexts that are significant to them</a:t>
                      </a:r>
                      <a:endParaRPr lang="en-US" dirty="0"/>
                    </a:p>
                  </a:txBody>
                  <a:tcPr anchor="ctr"/>
                </a:tc>
                <a:tc>
                  <a:txBody>
                    <a:bodyPr/>
                    <a:lstStyle/>
                    <a:p>
                      <a:r>
                        <a:rPr lang="en-US" sz="1800" kern="1200" dirty="0">
                          <a:solidFill>
                            <a:schemeClr val="tx1"/>
                          </a:solidFill>
                          <a:effectLst/>
                          <a:latin typeface="+mn-lt"/>
                          <a:ea typeface="+mn-ea"/>
                          <a:cs typeface="+mn-cs"/>
                        </a:rPr>
                        <a:t>A new location is automatically identified with a fast response time.</a:t>
                      </a:r>
                      <a:endParaRPr lang="en-NG" sz="1800" kern="1200" dirty="0">
                        <a:solidFill>
                          <a:schemeClr val="tx1"/>
                        </a:solidFill>
                        <a:effectLst/>
                        <a:latin typeface="+mn-lt"/>
                        <a:ea typeface="+mn-ea"/>
                        <a:cs typeface="+mn-cs"/>
                      </a:endParaRPr>
                    </a:p>
                  </a:txBody>
                  <a:tcPr anchor="ctr"/>
                </a:tc>
                <a:tc>
                  <a:txBody>
                    <a:bodyPr/>
                    <a:lstStyle/>
                    <a:p>
                      <a:r>
                        <a:rPr lang="en-US" sz="1800" kern="1200" dirty="0">
                          <a:solidFill>
                            <a:schemeClr val="tx1"/>
                          </a:solidFill>
                          <a:effectLst/>
                          <a:latin typeface="+mn-lt"/>
                          <a:ea typeface="+mn-ea"/>
                          <a:cs typeface="+mn-cs"/>
                        </a:rPr>
                        <a:t>Restricted to android mobile users only, and it has a high maintenance cost</a:t>
                      </a:r>
                      <a:endParaRPr lang="en-NG" sz="18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020960907"/>
                  </a:ext>
                </a:extLst>
              </a:tr>
              <a:tr h="1463845">
                <a:tc>
                  <a:txBody>
                    <a:bodyPr/>
                    <a:lstStyle/>
                    <a:p>
                      <a:r>
                        <a:rPr lang="en-US" sz="1800" kern="1200" dirty="0">
                          <a:solidFill>
                            <a:schemeClr val="tx1"/>
                          </a:solidFill>
                          <a:effectLst/>
                          <a:latin typeface="+mn-lt"/>
                          <a:ea typeface="+mn-ea"/>
                          <a:cs typeface="+mn-cs"/>
                        </a:rPr>
                        <a:t>On-Road Vehicle Breakdown Assistance.</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err="1">
                          <a:solidFill>
                            <a:schemeClr val="tx1"/>
                          </a:solidFill>
                          <a:effectLst/>
                          <a:latin typeface="+mn-lt"/>
                          <a:ea typeface="+mn-ea"/>
                          <a:cs typeface="+mn-cs"/>
                        </a:rPr>
                        <a:t>Nadeeshani</a:t>
                      </a:r>
                      <a:r>
                        <a:rPr lang="en-US" sz="1800" kern="1200" dirty="0">
                          <a:solidFill>
                            <a:schemeClr val="tx1"/>
                          </a:solidFill>
                          <a:effectLst/>
                          <a:latin typeface="+mn-lt"/>
                          <a:ea typeface="+mn-ea"/>
                          <a:cs typeface="+mn-cs"/>
                        </a:rPr>
                        <a:t>. (2020). </a:t>
                      </a:r>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This article is primarily meant to minimize the amount of time drivers spend waiting. Most drivers endure difficulties on the road due to car breakdowns</a:t>
                      </a:r>
                      <a:endParaRPr lang="en-US" dirty="0"/>
                    </a:p>
                  </a:txBody>
                  <a:tcPr anchor="ctr"/>
                </a:tc>
                <a:tc>
                  <a:txBody>
                    <a:bodyPr/>
                    <a:lstStyle/>
                    <a:p>
                      <a:r>
                        <a:rPr lang="en-US" sz="1800" kern="1200" dirty="0">
                          <a:solidFill>
                            <a:schemeClr val="tx1"/>
                          </a:solidFill>
                          <a:effectLst/>
                          <a:latin typeface="+mn-lt"/>
                          <a:ea typeface="+mn-ea"/>
                          <a:cs typeface="+mn-cs"/>
                        </a:rPr>
                        <a:t>There is a chat platform where users and mechanics may communicate. </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The application lacks integration of a payment gateway.</a:t>
                      </a:r>
                      <a:endParaRPr lang="en-US" dirty="0"/>
                    </a:p>
                  </a:txBody>
                  <a:tcPr anchor="ctr"/>
                </a:tc>
                <a:extLst>
                  <a:ext uri="{0D108BD9-81ED-4DB2-BD59-A6C34878D82A}">
                    <a16:rowId xmlns:a16="http://schemas.microsoft.com/office/drawing/2014/main" val="91547774"/>
                  </a:ext>
                </a:extLst>
              </a:tr>
              <a:tr h="1463845">
                <a:tc>
                  <a:txBody>
                    <a:bodyPr/>
                    <a:lstStyle/>
                    <a:p>
                      <a:r>
                        <a:rPr lang="en-US" sz="1800" kern="1200" dirty="0">
                          <a:solidFill>
                            <a:schemeClr val="tx1"/>
                          </a:solidFill>
                          <a:effectLst/>
                          <a:latin typeface="+mn-lt"/>
                          <a:ea typeface="+mn-ea"/>
                          <a:cs typeface="+mn-cs"/>
                        </a:rPr>
                        <a:t>In Campus Location Finder Using Mobile Application.</a:t>
                      </a:r>
                      <a:endParaRPr lang="en-NG" sz="1800" kern="1200" dirty="0">
                        <a:solidFill>
                          <a:schemeClr val="tx1"/>
                        </a:solidFill>
                        <a:effectLst/>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Low and Lukman (2021). </a:t>
                      </a:r>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This project, an application for indoor and outdoor navigation at </a:t>
                      </a:r>
                      <a:r>
                        <a:rPr lang="en-US" sz="1800" kern="1200" dirty="0" err="1">
                          <a:solidFill>
                            <a:schemeClr val="tx1"/>
                          </a:solidFill>
                          <a:effectLst/>
                          <a:latin typeface="+mn-lt"/>
                          <a:ea typeface="+mn-ea"/>
                          <a:cs typeface="+mn-cs"/>
                        </a:rPr>
                        <a:t>Universiti</a:t>
                      </a:r>
                      <a:r>
                        <a:rPr lang="en-US" sz="1800" kern="1200" dirty="0">
                          <a:solidFill>
                            <a:schemeClr val="tx1"/>
                          </a:solidFill>
                          <a:effectLst/>
                          <a:latin typeface="+mn-lt"/>
                          <a:ea typeface="+mn-ea"/>
                          <a:cs typeface="+mn-cs"/>
                        </a:rPr>
                        <a:t> Tun Hussein Onn Malaysia created (UTHM). It is used to assist visitors and new incoming students by routing them from their current position to their destination utilizing the "U Finder" smartphone application.</a:t>
                      </a:r>
                      <a:endParaRPr lang="en-US" dirty="0"/>
                    </a:p>
                  </a:txBody>
                  <a:tcPr anchor="ctr"/>
                </a:tc>
                <a:tc>
                  <a:txBody>
                    <a:bodyPr/>
                    <a:lstStyle/>
                    <a:p>
                      <a:r>
                        <a:rPr lang="en-US" sz="1800" kern="1200" dirty="0">
                          <a:solidFill>
                            <a:schemeClr val="tx1"/>
                          </a:solidFill>
                          <a:effectLst/>
                          <a:latin typeface="+mn-lt"/>
                          <a:ea typeface="+mn-ea"/>
                          <a:cs typeface="+mn-cs"/>
                        </a:rPr>
                        <a:t>The researcher achieved its stated objective as the indoor and outdoor navigation was fully effective and functional.</a:t>
                      </a:r>
                      <a:endParaRPr lang="en-NG" sz="1800" kern="1200" dirty="0">
                        <a:solidFill>
                          <a:schemeClr val="tx1"/>
                        </a:solidFill>
                        <a:effectLst/>
                        <a:latin typeface="+mn-lt"/>
                        <a:ea typeface="+mn-ea"/>
                        <a:cs typeface="+mn-cs"/>
                      </a:endParaRPr>
                    </a:p>
                    <a:p>
                      <a:pPr algn="l"/>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Indoor navigation lacks real-time navigation as it was built with </a:t>
                      </a:r>
                      <a:r>
                        <a:rPr lang="en-US" sz="1800" kern="1200" dirty="0" err="1">
                          <a:solidFill>
                            <a:schemeClr val="tx1"/>
                          </a:solidFill>
                          <a:effectLst/>
                          <a:latin typeface="+mn-lt"/>
                          <a:ea typeface="+mn-ea"/>
                          <a:cs typeface="+mn-cs"/>
                        </a:rPr>
                        <a:t>QrCode</a:t>
                      </a:r>
                      <a:r>
                        <a:rPr lang="en-US" sz="1800" kern="1200" dirty="0">
                          <a:solidFill>
                            <a:schemeClr val="tx1"/>
                          </a:solidFill>
                          <a:effectLst/>
                          <a:latin typeface="+mn-lt"/>
                          <a:ea typeface="+mn-ea"/>
                          <a:cs typeface="+mn-cs"/>
                        </a:rPr>
                        <a:t> indoor navigation.</a:t>
                      </a:r>
                      <a:endParaRPr lang="en-US" dirty="0"/>
                    </a:p>
                  </a:txBody>
                  <a:tcPr anchor="ctr"/>
                </a:tc>
                <a:extLst>
                  <a:ext uri="{0D108BD9-81ED-4DB2-BD59-A6C34878D82A}">
                    <a16:rowId xmlns:a16="http://schemas.microsoft.com/office/drawing/2014/main" val="4236247589"/>
                  </a:ext>
                </a:extLst>
              </a:tr>
            </a:tbl>
          </a:graphicData>
        </a:graphic>
      </p:graphicFrame>
      <p:pic>
        <p:nvPicPr>
          <p:cNvPr id="4" name="Picture 3">
            <a:extLst>
              <a:ext uri="{FF2B5EF4-FFF2-40B4-BE49-F238E27FC236}">
                <a16:creationId xmlns:a16="http://schemas.microsoft.com/office/drawing/2014/main" id="{1F224236-2928-4AB4-9A69-581224887E1F}"/>
              </a:ext>
            </a:extLst>
          </p:cNvPr>
          <p:cNvPicPr>
            <a:picLocks noChangeAspect="1"/>
          </p:cNvPicPr>
          <p:nvPr/>
        </p:nvPicPr>
        <p:blipFill>
          <a:blip r:embed="rId3"/>
          <a:stretch>
            <a:fillRect/>
          </a:stretch>
        </p:blipFill>
        <p:spPr>
          <a:xfrm>
            <a:off x="9155158" y="-14937"/>
            <a:ext cx="1079706" cy="847223"/>
          </a:xfrm>
          <a:prstGeom prst="rect">
            <a:avLst/>
          </a:prstGeom>
        </p:spPr>
      </p:pic>
    </p:spTree>
    <p:extLst>
      <p:ext uri="{BB962C8B-B14F-4D97-AF65-F5344CB8AC3E}">
        <p14:creationId xmlns:p14="http://schemas.microsoft.com/office/powerpoint/2010/main" val="155022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678653" y="783986"/>
            <a:ext cx="613866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Summary of literature review</a:t>
            </a:r>
          </a:p>
        </p:txBody>
      </p:sp>
      <p:graphicFrame>
        <p:nvGraphicFramePr>
          <p:cNvPr id="8" name="Table 7">
            <a:extLst>
              <a:ext uri="{FF2B5EF4-FFF2-40B4-BE49-F238E27FC236}">
                <a16:creationId xmlns:a16="http://schemas.microsoft.com/office/drawing/2014/main" id="{188B461A-4F92-43B6-8D62-1C0F3ED55BDF}"/>
              </a:ext>
            </a:extLst>
          </p:cNvPr>
          <p:cNvGraphicFramePr>
            <a:graphicFrameLocks/>
          </p:cNvGraphicFramePr>
          <p:nvPr>
            <p:extLst>
              <p:ext uri="{D42A27DB-BD31-4B8C-83A1-F6EECF244321}">
                <p14:modId xmlns:p14="http://schemas.microsoft.com/office/powerpoint/2010/main" val="3775613726"/>
              </p:ext>
            </p:extLst>
          </p:nvPr>
        </p:nvGraphicFramePr>
        <p:xfrm>
          <a:off x="550318" y="1605083"/>
          <a:ext cx="11160420" cy="4266328"/>
        </p:xfrm>
        <a:graphic>
          <a:graphicData uri="http://schemas.openxmlformats.org/drawingml/2006/table">
            <a:tbl>
              <a:tblPr firstRow="1">
                <a:tableStyleId>{5A111915-BE36-4E01-A7E5-04B1672EAD32}</a:tableStyleId>
              </a:tblPr>
              <a:tblGrid>
                <a:gridCol w="1823513">
                  <a:extLst>
                    <a:ext uri="{9D8B030D-6E8A-4147-A177-3AD203B41FA5}">
                      <a16:colId xmlns:a16="http://schemas.microsoft.com/office/drawing/2014/main" val="1477709579"/>
                    </a:ext>
                  </a:extLst>
                </a:gridCol>
                <a:gridCol w="1577813">
                  <a:extLst>
                    <a:ext uri="{9D8B030D-6E8A-4147-A177-3AD203B41FA5}">
                      <a16:colId xmlns:a16="http://schemas.microsoft.com/office/drawing/2014/main" val="3545702570"/>
                    </a:ext>
                  </a:extLst>
                </a:gridCol>
                <a:gridCol w="3816804">
                  <a:extLst>
                    <a:ext uri="{9D8B030D-6E8A-4147-A177-3AD203B41FA5}">
                      <a16:colId xmlns:a16="http://schemas.microsoft.com/office/drawing/2014/main" val="3871754480"/>
                    </a:ext>
                  </a:extLst>
                </a:gridCol>
                <a:gridCol w="2126965">
                  <a:extLst>
                    <a:ext uri="{9D8B030D-6E8A-4147-A177-3AD203B41FA5}">
                      <a16:colId xmlns:a16="http://schemas.microsoft.com/office/drawing/2014/main" val="3866959667"/>
                    </a:ext>
                  </a:extLst>
                </a:gridCol>
                <a:gridCol w="1815325">
                  <a:extLst>
                    <a:ext uri="{9D8B030D-6E8A-4147-A177-3AD203B41FA5}">
                      <a16:colId xmlns:a16="http://schemas.microsoft.com/office/drawing/2014/main" val="3252636882"/>
                    </a:ext>
                  </a:extLst>
                </a:gridCol>
              </a:tblGrid>
              <a:tr h="523296">
                <a:tc>
                  <a:txBody>
                    <a:bodyPr/>
                    <a:lstStyle/>
                    <a:p>
                      <a:pPr algn="ctr"/>
                      <a:r>
                        <a:rPr lang="en-GB" sz="1800" b="1" kern="1200" dirty="0">
                          <a:solidFill>
                            <a:schemeClr val="lt1"/>
                          </a:solidFill>
                          <a:effectLst/>
                        </a:rPr>
                        <a:t>Title</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Author &amp; Year</a:t>
                      </a:r>
                      <a:endParaRPr lang="en-IN" dirty="0"/>
                    </a:p>
                  </a:txBody>
                  <a:tcPr anchor="ctr"/>
                </a:tc>
                <a:tc>
                  <a:txBody>
                    <a:bodyPr/>
                    <a:lstStyle/>
                    <a:p>
                      <a:pPr algn="ctr"/>
                      <a:r>
                        <a:rPr lang="en-GB" sz="1800" b="1" kern="1200" dirty="0">
                          <a:solidFill>
                            <a:schemeClr val="lt1"/>
                          </a:solidFill>
                          <a:effectLst/>
                        </a:rPr>
                        <a:t> Description </a:t>
                      </a:r>
                      <a:endParaRPr lang="en-IN" dirty="0"/>
                    </a:p>
                  </a:txBody>
                  <a:tcPr anchor="ctr"/>
                </a:tc>
                <a:tc>
                  <a:txBody>
                    <a:bodyPr/>
                    <a:lstStyle/>
                    <a:p>
                      <a:pPr algn="ctr"/>
                      <a:r>
                        <a:rPr lang="en-GB" sz="1800" b="1" kern="1200" dirty="0">
                          <a:solidFill>
                            <a:schemeClr val="lt1"/>
                          </a:solidFill>
                          <a:effectLst/>
                        </a:rPr>
                        <a:t>Merit</a:t>
                      </a:r>
                      <a:endParaRPr lang="en-IN" dirty="0"/>
                    </a:p>
                  </a:txBody>
                  <a:tcPr anchor="ctr"/>
                </a:tc>
                <a:tc>
                  <a:txBody>
                    <a:bodyPr/>
                    <a:lstStyle/>
                    <a:p>
                      <a:pPr algn="ctr"/>
                      <a:r>
                        <a:rPr lang="en-GB" sz="1800" b="1" kern="1200" dirty="0">
                          <a:solidFill>
                            <a:schemeClr val="lt1"/>
                          </a:solidFill>
                          <a:effectLst/>
                        </a:rPr>
                        <a:t>Demerits</a:t>
                      </a:r>
                      <a:endParaRPr lang="en-IN" dirty="0"/>
                    </a:p>
                  </a:txBody>
                  <a:tcPr anchor="ctr"/>
                </a:tc>
                <a:extLst>
                  <a:ext uri="{0D108BD9-81ED-4DB2-BD59-A6C34878D82A}">
                    <a16:rowId xmlns:a16="http://schemas.microsoft.com/office/drawing/2014/main" val="3255748401"/>
                  </a:ext>
                </a:extLst>
              </a:tr>
              <a:tr h="1711100">
                <a:tc>
                  <a:txBody>
                    <a:bodyPr/>
                    <a:lstStyle/>
                    <a:p>
                      <a:r>
                        <a:rPr lang="en-US" sz="1800" kern="1200" dirty="0" err="1">
                          <a:solidFill>
                            <a:schemeClr val="tx1"/>
                          </a:solidFill>
                          <a:effectLst/>
                          <a:latin typeface="+mn-lt"/>
                          <a:ea typeface="+mn-ea"/>
                          <a:cs typeface="+mn-cs"/>
                        </a:rPr>
                        <a:t>Batu</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Pahat</a:t>
                      </a:r>
                      <a:r>
                        <a:rPr lang="en-US" sz="1800" kern="1200" dirty="0">
                          <a:solidFill>
                            <a:schemeClr val="tx1"/>
                          </a:solidFill>
                          <a:effectLst/>
                          <a:latin typeface="+mn-lt"/>
                          <a:ea typeface="+mn-ea"/>
                          <a:cs typeface="+mn-cs"/>
                        </a:rPr>
                        <a:t> Car Workshops Finder.</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Wei </a:t>
                      </a:r>
                      <a:r>
                        <a:rPr lang="en-US" sz="1800" kern="1200" dirty="0" err="1">
                          <a:solidFill>
                            <a:schemeClr val="tx1"/>
                          </a:solidFill>
                          <a:effectLst/>
                          <a:latin typeface="+mn-lt"/>
                          <a:ea typeface="+mn-ea"/>
                          <a:cs typeface="+mn-cs"/>
                        </a:rPr>
                        <a:t>Chuan</a:t>
                      </a:r>
                      <a:r>
                        <a:rPr lang="en-US" sz="1800" kern="1200" dirty="0">
                          <a:solidFill>
                            <a:schemeClr val="tx1"/>
                          </a:solidFill>
                          <a:effectLst/>
                          <a:latin typeface="+mn-lt"/>
                          <a:ea typeface="+mn-ea"/>
                          <a:cs typeface="+mn-cs"/>
                        </a:rPr>
                        <a:t> et al. (2017) </a:t>
                      </a:r>
                      <a:endParaRPr lang="en-US" dirty="0"/>
                    </a:p>
                  </a:txBody>
                  <a:tcPr anchor="ctr"/>
                </a:tc>
                <a:tc>
                  <a:txBody>
                    <a:bodyPr/>
                    <a:lstStyle/>
                    <a:p>
                      <a:pPr algn="l"/>
                      <a:r>
                        <a:rPr lang="en-US" sz="1800" kern="1200" dirty="0">
                          <a:solidFill>
                            <a:schemeClr val="tx1"/>
                          </a:solidFill>
                          <a:effectLst/>
                          <a:latin typeface="+mn-lt"/>
                          <a:ea typeface="+mn-ea"/>
                          <a:cs typeface="+mn-cs"/>
                        </a:rPr>
                        <a:t>The proposed concept is to provide a real-time platform for detecting and tracking neighboring car workshops using GPS-enabled mobile phones. It is referred to as </a:t>
                      </a:r>
                      <a:r>
                        <a:rPr lang="en-US" sz="1800" kern="1200" dirty="0" err="1">
                          <a:solidFill>
                            <a:schemeClr val="tx1"/>
                          </a:solidFill>
                          <a:effectLst/>
                          <a:latin typeface="+mn-lt"/>
                          <a:ea typeface="+mn-ea"/>
                          <a:cs typeface="+mn-cs"/>
                        </a:rPr>
                        <a:t>Batu</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Pahat</a:t>
                      </a:r>
                      <a:r>
                        <a:rPr lang="en-US" sz="1800" kern="1200" dirty="0">
                          <a:solidFill>
                            <a:schemeClr val="tx1"/>
                          </a:solidFill>
                          <a:effectLst/>
                          <a:latin typeface="+mn-lt"/>
                          <a:ea typeface="+mn-ea"/>
                          <a:cs typeface="+mn-cs"/>
                        </a:rPr>
                        <a:t> Car</a:t>
                      </a:r>
                      <a:endParaRPr lang="en-US" dirty="0"/>
                    </a:p>
                  </a:txBody>
                  <a:tcPr anchor="ctr"/>
                </a:tc>
                <a:tc>
                  <a:txBody>
                    <a:bodyPr/>
                    <a:lstStyle/>
                    <a:p>
                      <a:r>
                        <a:rPr lang="en-US" sz="1800" kern="1200" dirty="0">
                          <a:solidFill>
                            <a:schemeClr val="tx1"/>
                          </a:solidFill>
                          <a:effectLst/>
                          <a:latin typeface="+mn-lt"/>
                          <a:ea typeface="+mn-ea"/>
                          <a:cs typeface="+mn-cs"/>
                        </a:rPr>
                        <a:t>The developed application can assist users in locating the nearest vehicle workshops.</a:t>
                      </a:r>
                      <a:endParaRPr lang="en-NG" sz="1800" kern="1200" dirty="0">
                        <a:solidFill>
                          <a:schemeClr val="tx1"/>
                        </a:solidFill>
                        <a:effectLst/>
                        <a:latin typeface="+mn-lt"/>
                        <a:ea typeface="+mn-ea"/>
                        <a:cs typeface="+mn-cs"/>
                      </a:endParaRPr>
                    </a:p>
                  </a:txBody>
                  <a:tcPr anchor="ctr"/>
                </a:tc>
                <a:tc>
                  <a:txBody>
                    <a:bodyPr/>
                    <a:lstStyle/>
                    <a:p>
                      <a:r>
                        <a:rPr lang="en-US" sz="1800" kern="1200" dirty="0">
                          <a:solidFill>
                            <a:schemeClr val="tx1"/>
                          </a:solidFill>
                          <a:effectLst/>
                          <a:latin typeface="+mn-lt"/>
                          <a:ea typeface="+mn-ea"/>
                          <a:cs typeface="+mn-cs"/>
                        </a:rPr>
                        <a:t>The GPS navigation needs improvement</a:t>
                      </a:r>
                      <a:endParaRPr lang="en-NG" sz="18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2020960907"/>
                  </a:ext>
                </a:extLst>
              </a:tr>
              <a:tr h="2031932">
                <a:tc>
                  <a:txBody>
                    <a:bodyPr/>
                    <a:lstStyle/>
                    <a:p>
                      <a:r>
                        <a:rPr lang="en-US" sz="1800" kern="1200" dirty="0">
                          <a:solidFill>
                            <a:schemeClr val="tx1"/>
                          </a:solidFill>
                          <a:effectLst/>
                          <a:latin typeface="+mn-lt"/>
                          <a:ea typeface="+mn-ea"/>
                          <a:cs typeface="+mn-cs"/>
                        </a:rPr>
                        <a:t>Android-based Library Book Availability and Location Finder</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err="1">
                          <a:solidFill>
                            <a:schemeClr val="tx1"/>
                          </a:solidFill>
                          <a:effectLst/>
                          <a:latin typeface="+mn-lt"/>
                          <a:ea typeface="+mn-ea"/>
                          <a:cs typeface="+mn-cs"/>
                        </a:rPr>
                        <a:t>Shwethashree</a:t>
                      </a:r>
                      <a:r>
                        <a:rPr lang="en-US" sz="1800" kern="1200" dirty="0">
                          <a:solidFill>
                            <a:schemeClr val="tx1"/>
                          </a:solidFill>
                          <a:effectLst/>
                          <a:latin typeface="+mn-lt"/>
                          <a:ea typeface="+mn-ea"/>
                          <a:cs typeface="+mn-cs"/>
                        </a:rPr>
                        <a:t> et al. (2019). </a:t>
                      </a:r>
                      <a:endParaRPr lang="en-NG" sz="1800" kern="1200" dirty="0">
                        <a:solidFill>
                          <a:schemeClr val="dk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To search for a certain book, this system employs an Android application that produces a user interactive interface with the library's database.</a:t>
                      </a:r>
                      <a:endParaRPr lang="en-US" dirty="0"/>
                    </a:p>
                  </a:txBody>
                  <a:tcPr anchor="ctr"/>
                </a:tc>
                <a:tc>
                  <a:txBody>
                    <a:bodyPr/>
                    <a:lstStyle/>
                    <a:p>
                      <a:r>
                        <a:rPr lang="en-US" sz="1800" kern="1200" dirty="0">
                          <a:solidFill>
                            <a:schemeClr val="tx1"/>
                          </a:solidFill>
                          <a:effectLst/>
                          <a:latin typeface="+mn-lt"/>
                          <a:ea typeface="+mn-ea"/>
                          <a:cs typeface="+mn-cs"/>
                        </a:rPr>
                        <a:t>It even reveals the availability of the book before searching, which saves a significant amount of time.</a:t>
                      </a:r>
                      <a:endParaRPr lang="en-NG" sz="1800" kern="1200" dirty="0">
                        <a:solidFill>
                          <a:schemeClr val="tx1"/>
                        </a:solidFill>
                        <a:effectLst/>
                        <a:latin typeface="+mn-lt"/>
                        <a:ea typeface="+mn-ea"/>
                        <a:cs typeface="+mn-cs"/>
                      </a:endParaRPr>
                    </a:p>
                  </a:txBody>
                  <a:tcPr anchor="ctr"/>
                </a:tc>
                <a:tc>
                  <a:txBody>
                    <a:bodyPr/>
                    <a:lstStyle/>
                    <a:p>
                      <a:pPr algn="l"/>
                      <a:r>
                        <a:rPr lang="en-US" sz="1800" kern="1200" dirty="0">
                          <a:solidFill>
                            <a:schemeClr val="tx1"/>
                          </a:solidFill>
                          <a:effectLst/>
                          <a:latin typeface="+mn-lt"/>
                          <a:ea typeface="+mn-ea"/>
                          <a:cs typeface="+mn-cs"/>
                        </a:rPr>
                        <a:t>The user interface is too </a:t>
                      </a:r>
                      <a:r>
                        <a:rPr lang="en-US" sz="1800" kern="1200" dirty="0" err="1">
                          <a:solidFill>
                            <a:schemeClr val="tx1"/>
                          </a:solidFill>
                          <a:effectLst/>
                          <a:latin typeface="+mn-lt"/>
                          <a:ea typeface="+mn-ea"/>
                          <a:cs typeface="+mn-cs"/>
                        </a:rPr>
                        <a:t>colourful</a:t>
                      </a:r>
                      <a:r>
                        <a:rPr lang="en-US" sz="1800" kern="1200" dirty="0">
                          <a:solidFill>
                            <a:schemeClr val="tx1"/>
                          </a:solidFill>
                          <a:effectLst/>
                          <a:latin typeface="+mn-lt"/>
                          <a:ea typeface="+mn-ea"/>
                          <a:cs typeface="+mn-cs"/>
                        </a:rPr>
                        <a:t>.</a:t>
                      </a:r>
                      <a:endParaRPr lang="en-US" dirty="0"/>
                    </a:p>
                  </a:txBody>
                  <a:tcPr anchor="ctr"/>
                </a:tc>
                <a:extLst>
                  <a:ext uri="{0D108BD9-81ED-4DB2-BD59-A6C34878D82A}">
                    <a16:rowId xmlns:a16="http://schemas.microsoft.com/office/drawing/2014/main" val="91547774"/>
                  </a:ext>
                </a:extLst>
              </a:tr>
            </a:tbl>
          </a:graphicData>
        </a:graphic>
      </p:graphicFrame>
      <p:pic>
        <p:nvPicPr>
          <p:cNvPr id="4" name="Picture 3">
            <a:extLst>
              <a:ext uri="{FF2B5EF4-FFF2-40B4-BE49-F238E27FC236}">
                <a16:creationId xmlns:a16="http://schemas.microsoft.com/office/drawing/2014/main" id="{1F224236-2928-4AB4-9A69-581224887E1F}"/>
              </a:ext>
            </a:extLst>
          </p:cNvPr>
          <p:cNvPicPr>
            <a:picLocks noChangeAspect="1"/>
          </p:cNvPicPr>
          <p:nvPr/>
        </p:nvPicPr>
        <p:blipFill>
          <a:blip r:embed="rId3"/>
          <a:stretch>
            <a:fillRect/>
          </a:stretch>
        </p:blipFill>
        <p:spPr>
          <a:xfrm>
            <a:off x="8293768" y="17147"/>
            <a:ext cx="1941096" cy="1523138"/>
          </a:xfrm>
          <a:prstGeom prst="rect">
            <a:avLst/>
          </a:prstGeom>
        </p:spPr>
      </p:pic>
    </p:spTree>
    <p:extLst>
      <p:ext uri="{BB962C8B-B14F-4D97-AF65-F5344CB8AC3E}">
        <p14:creationId xmlns:p14="http://schemas.microsoft.com/office/powerpoint/2010/main" val="244982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B9A0F4-2519-4DF6-828A-EA406237F6B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230424" y="3489583"/>
            <a:ext cx="5183188" cy="3637742"/>
          </a:xfrm>
          <a:prstGeom prst="rect">
            <a:avLst/>
          </a:prstGeom>
        </p:spPr>
      </p:pic>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484045" y="136526"/>
            <a:ext cx="8208519" cy="823912"/>
          </a:xfrm>
        </p:spPr>
        <p:txBody>
          <a:bodyPr/>
          <a:lstStyle/>
          <a:p>
            <a:r>
              <a:rPr lang="en-US" b="1" dirty="0"/>
              <a:t>Research methodology</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a:xfrm>
            <a:off x="484045" y="825109"/>
            <a:ext cx="5183188" cy="823912"/>
          </a:xfrm>
        </p:spPr>
        <p:txBody>
          <a:bodyPr/>
          <a:lstStyle/>
          <a:p>
            <a:r>
              <a:rPr lang="en-US" dirty="0"/>
              <a:t>Choice of programming language</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484045" y="1845493"/>
            <a:ext cx="5070594" cy="3849454"/>
          </a:xfrm>
        </p:spPr>
        <p:txBody>
          <a:bodyPr>
            <a:noAutofit/>
          </a:bodyPr>
          <a:lstStyle/>
          <a:p>
            <a:pPr marL="0" indent="0" algn="just">
              <a:lnSpc>
                <a:spcPct val="120000"/>
              </a:lnSpc>
              <a:buNone/>
            </a:pPr>
            <a:r>
              <a:rPr lang="en-US" sz="2000" dirty="0">
                <a:latin typeface="Calibri" panose="020F0502020204030204" pitchFamily="34" charset="0"/>
                <a:cs typeface="Calibri" panose="020F0502020204030204" pitchFamily="34" charset="0"/>
              </a:rPr>
              <a:t>This research work will be a mobile-based application where flutter will be employed in designing the front-end; SQLite will be used as the database, Django will be used as the backend, Django REST Framework as the web API, Google Maps API is used to interpret the set-out coordinates. The combination of the above will help build a very robust platform that will be useful, fast, and handy</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6170612" y="825109"/>
            <a:ext cx="5183188" cy="823912"/>
          </a:xfrm>
        </p:spPr>
        <p:txBody>
          <a:bodyPr/>
          <a:lstStyle/>
          <a:p>
            <a:r>
              <a:rPr lang="en-US" dirty="0"/>
              <a:t>Method of data collection</a:t>
            </a:r>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6155408" y="1845493"/>
            <a:ext cx="5657435" cy="3106429"/>
          </a:xfrm>
        </p:spPr>
        <p:txBody>
          <a:bodyPr>
            <a:normAutofit/>
          </a:bodyPr>
          <a:lstStyle/>
          <a:p>
            <a:pPr marL="0" indent="0" algn="just">
              <a:buNone/>
            </a:pPr>
            <a:r>
              <a:rPr lang="en-US" sz="2000" dirty="0">
                <a:latin typeface="Calibri" panose="020F0502020204030204" pitchFamily="34" charset="0"/>
                <a:cs typeface="Calibri" panose="020F0502020204030204" pitchFamily="34" charset="0"/>
              </a:rPr>
              <a:t>Before developing any system, collecting data and facts about the existing system is critical to understand what is going on. This research was carried out using two methods.</a:t>
            </a:r>
            <a:endParaRPr lang="en-NG" sz="2000" dirty="0">
              <a:latin typeface="Calibri" panose="020F0502020204030204" pitchFamily="34" charset="0"/>
              <a:cs typeface="Calibri" panose="020F0502020204030204" pitchFamily="34" charset="0"/>
            </a:endParaRPr>
          </a:p>
          <a:p>
            <a:pPr marL="514350" indent="-514350" algn="just">
              <a:buFont typeface="+mj-lt"/>
              <a:buAutoNum type="romanLcPeriod"/>
            </a:pPr>
            <a:r>
              <a:rPr lang="en-US" sz="2000" dirty="0">
                <a:latin typeface="Calibri" panose="020F0502020204030204" pitchFamily="34" charset="0"/>
                <a:cs typeface="Calibri" panose="020F0502020204030204" pitchFamily="34" charset="0"/>
              </a:rPr>
              <a:t>Observation of the Work Environment</a:t>
            </a:r>
          </a:p>
          <a:p>
            <a:pPr marL="514350" indent="-514350" algn="just">
              <a:buFont typeface="+mj-lt"/>
              <a:buAutoNum type="romanLcPeriod"/>
            </a:pPr>
            <a:r>
              <a:rPr lang="en-US" sz="2000" dirty="0">
                <a:latin typeface="Calibri" panose="020F0502020204030204" pitchFamily="34" charset="0"/>
                <a:cs typeface="Calibri" panose="020F0502020204030204" pitchFamily="34" charset="0"/>
              </a:rPr>
              <a:t>Interview</a:t>
            </a:r>
            <a:endParaRPr lang="en-NG" sz="2000" dirty="0">
              <a:latin typeface="Calibri" panose="020F0502020204030204" pitchFamily="34" charset="0"/>
              <a:cs typeface="Calibri" panose="020F0502020204030204" pitchFamily="34" charset="0"/>
            </a:endParaRPr>
          </a:p>
          <a:p>
            <a:pPr marL="514350" indent="-514350" algn="just">
              <a:buFont typeface="+mj-lt"/>
              <a:buAutoNum type="romanLcPeriod"/>
            </a:pPr>
            <a:r>
              <a:rPr lang="en-US" sz="2000" dirty="0">
                <a:latin typeface="Calibri" panose="020F0502020204030204" pitchFamily="34" charset="0"/>
                <a:cs typeface="Calibri" panose="020F0502020204030204" pitchFamily="34" charset="0"/>
              </a:rPr>
              <a:t>Documentation. </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709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Shapes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93</TotalTime>
  <Words>1270</Words>
  <Application>Microsoft Office PowerPoint</Application>
  <PresentationFormat>Widescreen</PresentationFormat>
  <Paragraphs>115</Paragraphs>
  <Slides>15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Avenir Next LT Pro</vt:lpstr>
      <vt:lpstr>Calibri</vt:lpstr>
      <vt:lpstr>Calibri Light</vt:lpstr>
      <vt:lpstr>Segoe UI</vt:lpstr>
      <vt:lpstr>Tw Cen MT</vt:lpstr>
      <vt:lpstr>Office Theme</vt:lpstr>
      <vt:lpstr>ShapesVTI</vt:lpstr>
      <vt:lpstr>Human resources slide 1</vt:lpstr>
      <vt:lpstr>Human resources slide 2</vt:lpstr>
      <vt:lpstr>Human resources slide 5</vt:lpstr>
      <vt:lpstr>Human resources slide 6</vt:lpstr>
      <vt:lpstr>Human resources slide 3</vt:lpstr>
      <vt:lpstr>Human resources slide 8</vt:lpstr>
      <vt:lpstr>Human resources slide 8</vt:lpstr>
      <vt:lpstr>Human resources slide 8</vt:lpstr>
      <vt:lpstr>Research methodology</vt:lpstr>
      <vt:lpstr>Human resources slide 7</vt:lpstr>
      <vt:lpstr>Human resources slide 7</vt:lpstr>
      <vt:lpstr>Human resources slide 7</vt:lpstr>
      <vt:lpstr>Human resources slide 7</vt:lpstr>
      <vt:lpstr>Human resources slide 9</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Richard Emmanuel</dc:creator>
  <cp:lastModifiedBy>Richard Emmanuel</cp:lastModifiedBy>
  <cp:revision>27</cp:revision>
  <dcterms:created xsi:type="dcterms:W3CDTF">2023-02-02T21:34:28Z</dcterms:created>
  <dcterms:modified xsi:type="dcterms:W3CDTF">2023-02-02T23:07:35Z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