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handoutMasterIdLst>
    <p:handoutMasterId r:id="rId11"/>
  </p:handoutMasterIdLst>
  <p:sldIdLst>
    <p:sldId id="292" r:id="rId5"/>
    <p:sldId id="293" r:id="rId6"/>
    <p:sldId id="281" r:id="rId7"/>
    <p:sldId id="288" r:id="rId8"/>
    <p:sldId id="289"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8F6F5"/>
    <a:srgbClr val="446992"/>
    <a:srgbClr val="AEC2D8"/>
    <a:srgbClr val="98432A"/>
    <a:srgbClr val="D84400"/>
    <a:srgbClr val="44678D"/>
    <a:srgbClr val="263E5A"/>
    <a:srgbClr val="D6E0EB"/>
    <a:srgbClr val="728DAB"/>
    <a:srgbClr val="C9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634"/>
  </p:normalViewPr>
  <p:slideViewPr>
    <p:cSldViewPr snapToGrid="0" showGuides="1">
      <p:cViewPr varScale="1">
        <p:scale>
          <a:sx n="71" d="100"/>
          <a:sy n="71" d="100"/>
        </p:scale>
        <p:origin x="696" y="78"/>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5/17/2023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2023/5/17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3</a:t>
            </a:fld>
            <a:endParaRPr lang="zh-CN" altLang="en-US"/>
          </a:p>
        </p:txBody>
      </p:sp>
    </p:spTree>
    <p:extLst>
      <p:ext uri="{BB962C8B-B14F-4D97-AF65-F5344CB8AC3E}">
        <p14:creationId xmlns:p14="http://schemas.microsoft.com/office/powerpoint/2010/main" val="1077465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16.xml"/><Relationship Id="rId5"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483015" y="1289222"/>
            <a:ext cx="5259541" cy="2512303"/>
          </a:xfrm>
        </p:spPr>
        <p:txBody>
          <a:bodyPr/>
          <a:lstStyle/>
          <a:p>
            <a:r>
              <a:rPr lang="en-US" sz="3600" dirty="0"/>
              <a:t>Telegram Bot That Provides Students With Academic-Related Information In Computer Science Department</a:t>
            </a:r>
            <a:endParaRPr lang="en-NG" sz="3600" dirty="0"/>
          </a:p>
        </p:txBody>
      </p:sp>
      <p:pic>
        <p:nvPicPr>
          <p:cNvPr id="16" name="Picture Placeholder 15">
            <a:extLst>
              <a:ext uri="{FF2B5EF4-FFF2-40B4-BE49-F238E27FC236}">
                <a16:creationId xmlns:a16="http://schemas.microsoft.com/office/drawing/2014/main" id="{F2175EB5-4B4F-4654-8A0C-1FB58C256216}"/>
              </a:ext>
            </a:extLst>
          </p:cNvPr>
          <p:cNvPicPr>
            <a:picLocks noGrp="1" noChangeAspect="1"/>
          </p:cNvPicPr>
          <p:nvPr>
            <p:ph type="pic" sz="quarter" idx="47"/>
          </p:nvPr>
        </p:nvPicPr>
        <p:blipFill>
          <a:blip r:embed="rId2"/>
          <a:srcRect l="6518" r="6518"/>
          <a:stretch>
            <a:fillRect/>
          </a:stretch>
        </p:blipFill>
        <p:spPr>
          <a:xfrm>
            <a:off x="6742556" y="629908"/>
            <a:ext cx="4405503" cy="5066346"/>
          </a:xfrm>
          <a:ln w="19050">
            <a:solidFill>
              <a:srgbClr val="92D050"/>
            </a:solidFill>
          </a:ln>
        </p:spPr>
      </p:pic>
    </p:spTree>
    <p:extLst>
      <p:ext uri="{BB962C8B-B14F-4D97-AF65-F5344CB8AC3E}">
        <p14:creationId xmlns:p14="http://schemas.microsoft.com/office/powerpoint/2010/main" val="389844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3904536" y="970562"/>
            <a:ext cx="6599429" cy="1325563"/>
          </a:xfrm>
        </p:spPr>
        <p:txBody>
          <a:bodyPr/>
          <a:lstStyle/>
          <a:p>
            <a:r>
              <a:rPr lang="en-US" dirty="0"/>
              <a:t>Research methodology</a:t>
            </a:r>
          </a:p>
        </p:txBody>
      </p:sp>
      <p:sp>
        <p:nvSpPr>
          <p:cNvPr id="37" name="Text Placeholder 36">
            <a:extLst>
              <a:ext uri="{FF2B5EF4-FFF2-40B4-BE49-F238E27FC236}">
                <a16:creationId xmlns:a16="http://schemas.microsoft.com/office/drawing/2014/main" id="{16D3C8BC-FB28-3127-D29E-D4195120A3CA}"/>
              </a:ext>
            </a:extLst>
          </p:cNvPr>
          <p:cNvSpPr>
            <a:spLocks noGrp="1"/>
          </p:cNvSpPr>
          <p:nvPr>
            <p:ph type="body" sz="quarter" idx="27"/>
          </p:nvPr>
        </p:nvSpPr>
        <p:spPr>
          <a:xfrm>
            <a:off x="3805519" y="2277403"/>
            <a:ext cx="3398732" cy="587964"/>
          </a:xfrm>
        </p:spPr>
        <p:txBody>
          <a:bodyPr/>
          <a:lstStyle/>
          <a:p>
            <a:r>
              <a:rPr lang="en-US" dirty="0"/>
              <a:t>Choice of programming language</a:t>
            </a:r>
          </a:p>
        </p:txBody>
      </p:sp>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8"/>
          </p:nvPr>
        </p:nvSpPr>
        <p:spPr>
          <a:xfrm>
            <a:off x="3805519" y="3017839"/>
            <a:ext cx="3398732" cy="3200081"/>
          </a:xfrm>
        </p:spPr>
        <p:txBody>
          <a:bodyPr/>
          <a:lstStyle/>
          <a:p>
            <a:pPr algn="just"/>
            <a:r>
              <a:rPr lang="en-US" sz="1800" dirty="0"/>
              <a:t>This research work will be a mobile-based application and will be implemented on a relational database system (SQLite).  The student telegram Bot will be developed using the python request library, </a:t>
            </a:r>
            <a:r>
              <a:rPr lang="en-US" sz="1800" dirty="0" err="1"/>
              <a:t>BotFather</a:t>
            </a:r>
            <a:r>
              <a:rPr lang="en-US" sz="1800" dirty="0"/>
              <a:t> API, while Python will serve as the backend these are the modern language used in developing the system</a:t>
            </a:r>
          </a:p>
        </p:txBody>
      </p:sp>
      <p:sp>
        <p:nvSpPr>
          <p:cNvPr id="35" name="Text Placeholder 34">
            <a:extLst>
              <a:ext uri="{FF2B5EF4-FFF2-40B4-BE49-F238E27FC236}">
                <a16:creationId xmlns:a16="http://schemas.microsoft.com/office/drawing/2014/main" id="{2C8E94EA-2767-D144-C1BB-32AA2C99723B}"/>
              </a:ext>
            </a:extLst>
          </p:cNvPr>
          <p:cNvSpPr>
            <a:spLocks noGrp="1"/>
          </p:cNvSpPr>
          <p:nvPr>
            <p:ph type="body" sz="quarter" idx="52"/>
          </p:nvPr>
        </p:nvSpPr>
        <p:spPr>
          <a:xfrm>
            <a:off x="7811506" y="2277403"/>
            <a:ext cx="3012438" cy="587964"/>
          </a:xfrm>
        </p:spPr>
        <p:txBody>
          <a:bodyPr/>
          <a:lstStyle/>
          <a:p>
            <a:r>
              <a:rPr lang="en-US" dirty="0"/>
              <a:t>Method of data collection</a:t>
            </a:r>
          </a:p>
        </p:txBody>
      </p:sp>
      <p:sp>
        <p:nvSpPr>
          <p:cNvPr id="44" name="Text Placeholder 43">
            <a:extLst>
              <a:ext uri="{FF2B5EF4-FFF2-40B4-BE49-F238E27FC236}">
                <a16:creationId xmlns:a16="http://schemas.microsoft.com/office/drawing/2014/main" id="{78466807-A2DA-EC5D-ACDE-B83D6F7169EA}"/>
              </a:ext>
            </a:extLst>
          </p:cNvPr>
          <p:cNvSpPr>
            <a:spLocks noGrp="1"/>
          </p:cNvSpPr>
          <p:nvPr>
            <p:ph type="body" sz="quarter" idx="53"/>
          </p:nvPr>
        </p:nvSpPr>
        <p:spPr>
          <a:xfrm>
            <a:off x="7811505" y="3017839"/>
            <a:ext cx="3605047" cy="2992996"/>
          </a:xfrm>
        </p:spPr>
        <p:txBody>
          <a:bodyPr/>
          <a:lstStyle/>
          <a:p>
            <a:pPr algn="just"/>
            <a:r>
              <a:rPr lang="en-US" sz="1800" dirty="0"/>
              <a:t>It is crucial to acquire data and facts about the current system before implementing any system since one has to understand what is happening. Three techniques were used to conduct this study.</a:t>
            </a:r>
            <a:endParaRPr lang="en-NG" sz="1800" dirty="0"/>
          </a:p>
          <a:p>
            <a:pPr marL="400050" lvl="0" indent="-400050" algn="just">
              <a:buFont typeface="+mj-lt"/>
              <a:buAutoNum type="romanLcPeriod"/>
            </a:pPr>
            <a:r>
              <a:rPr lang="en-US" sz="1800" dirty="0"/>
              <a:t>Observation of the Work Environment</a:t>
            </a:r>
            <a:endParaRPr lang="en-NG" sz="1800" dirty="0"/>
          </a:p>
          <a:p>
            <a:pPr marL="400050" lvl="0" indent="-400050" algn="just">
              <a:buFont typeface="+mj-lt"/>
              <a:buAutoNum type="romanLcPeriod"/>
            </a:pPr>
            <a:r>
              <a:rPr lang="en-US" sz="1800" dirty="0"/>
              <a:t>Documentation</a:t>
            </a:r>
            <a:endParaRPr lang="en-NG" sz="1800" dirty="0"/>
          </a:p>
          <a:p>
            <a:pPr marL="400050" lvl="0" indent="-400050" algn="just">
              <a:buFont typeface="+mj-lt"/>
              <a:buAutoNum type="romanLcPeriod"/>
            </a:pPr>
            <a:r>
              <a:rPr lang="en-US" sz="1800" dirty="0"/>
              <a:t>Interview</a:t>
            </a:r>
            <a:endParaRPr lang="en-NG" sz="1800" dirty="0"/>
          </a:p>
        </p:txBody>
      </p:sp>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2</a:t>
            </a:fld>
            <a:endParaRPr lang="en-US" altLang="zh-CN" dirty="0"/>
          </a:p>
        </p:txBody>
      </p:sp>
      <p:pic>
        <p:nvPicPr>
          <p:cNvPr id="6" name="Picture Placeholder 5">
            <a:extLst>
              <a:ext uri="{FF2B5EF4-FFF2-40B4-BE49-F238E27FC236}">
                <a16:creationId xmlns:a16="http://schemas.microsoft.com/office/drawing/2014/main" id="{88E684B4-6C1A-490C-928F-92683702F3A6}"/>
              </a:ext>
            </a:extLst>
          </p:cNvPr>
          <p:cNvPicPr>
            <a:picLocks noGrp="1" noChangeAspect="1"/>
          </p:cNvPicPr>
          <p:nvPr>
            <p:ph type="pic" sz="quarter" idx="51"/>
          </p:nvPr>
        </p:nvPicPr>
        <p:blipFill>
          <a:blip r:embed="rId2"/>
          <a:srcRect l="26787" r="26787"/>
          <a:stretch>
            <a:fillRect/>
          </a:stretch>
        </p:blipFill>
        <p:spPr/>
      </p:pic>
    </p:spTree>
    <p:extLst>
      <p:ext uri="{BB962C8B-B14F-4D97-AF65-F5344CB8AC3E}">
        <p14:creationId xmlns:p14="http://schemas.microsoft.com/office/powerpoint/2010/main" val="4182148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1549585" y="246592"/>
            <a:ext cx="8884024" cy="662782"/>
          </a:xfrm>
        </p:spPr>
        <p:txBody>
          <a:bodyPr/>
          <a:lstStyle/>
          <a:p>
            <a:r>
              <a:rPr lang="en-US" sz="4000" dirty="0"/>
              <a:t>Interface Design</a:t>
            </a:r>
          </a:p>
        </p:txBody>
      </p:sp>
      <p:sp>
        <p:nvSpPr>
          <p:cNvPr id="7" name="Slide Number Placeholder 6">
            <a:extLst>
              <a:ext uri="{FF2B5EF4-FFF2-40B4-BE49-F238E27FC236}">
                <a16:creationId xmlns:a16="http://schemas.microsoft.com/office/drawing/2014/main" id="{7930A8DD-65EB-D1E9-81DF-DAAA9451B1A9}"/>
              </a:ext>
            </a:extLst>
          </p:cNvPr>
          <p:cNvSpPr>
            <a:spLocks noGrp="1"/>
          </p:cNvSpPr>
          <p:nvPr>
            <p:ph type="sldNum" sz="quarter" idx="59"/>
          </p:nvPr>
        </p:nvSpPr>
        <p:spPr/>
        <p:txBody>
          <a:bodyPr/>
          <a:lstStyle/>
          <a:p>
            <a:fld id="{47FEACEE-25B4-4A2D-B147-27296E36371D}" type="slidenum">
              <a:rPr lang="en-US" altLang="zh-CN" smtClean="0"/>
              <a:pPr/>
              <a:t>3</a:t>
            </a:fld>
            <a:endParaRPr lang="en-US" altLang="zh-CN" dirty="0"/>
          </a:p>
        </p:txBody>
      </p:sp>
      <p:sp>
        <p:nvSpPr>
          <p:cNvPr id="3" name="Text Placeholder 10">
            <a:extLst>
              <a:ext uri="{FF2B5EF4-FFF2-40B4-BE49-F238E27FC236}">
                <a16:creationId xmlns:a16="http://schemas.microsoft.com/office/drawing/2014/main" id="{2A6D75A6-985A-E61D-C321-462B5470265C}"/>
              </a:ext>
            </a:extLst>
          </p:cNvPr>
          <p:cNvSpPr txBox="1">
            <a:spLocks/>
          </p:cNvSpPr>
          <p:nvPr/>
        </p:nvSpPr>
        <p:spPr>
          <a:xfrm>
            <a:off x="2100830" y="6283636"/>
            <a:ext cx="3206626" cy="3525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b="1" dirty="0"/>
              <a:t>Login Screen</a:t>
            </a:r>
            <a:endParaRPr lang="en-US" sz="2400" dirty="0"/>
          </a:p>
        </p:txBody>
      </p:sp>
    </p:spTree>
    <p:extLst>
      <p:ext uri="{BB962C8B-B14F-4D97-AF65-F5344CB8AC3E}">
        <p14:creationId xmlns:p14="http://schemas.microsoft.com/office/powerpoint/2010/main" val="2107888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449970" y="453551"/>
            <a:ext cx="3584148" cy="1325563"/>
          </a:xfrm>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484631" y="1222613"/>
            <a:ext cx="6019633" cy="3335939"/>
          </a:xfrm>
        </p:spPr>
        <p:txBody>
          <a:bodyPr/>
          <a:lstStyle/>
          <a:p>
            <a:pPr algn="just"/>
            <a:r>
              <a:rPr lang="en-US" sz="2000" dirty="0"/>
              <a:t>This research work is centered on the development of a telegram-based application that aids students with academic-related information and requests regarding the department through the use of a telegram bot. The telegram bot will only provide information regarding the courses offered by the department, a list of all the lecturers and their courses, courses credit load, links to lecture materials for download, and the location of all computer lecture halls as the classes are not in one location</a:t>
            </a:r>
          </a:p>
        </p:txBody>
      </p:sp>
      <p:pic>
        <p:nvPicPr>
          <p:cNvPr id="39" name="图片占位符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8E531165-F745-171F-F6EC-07FDD4E3E06C}"/>
              </a:ext>
            </a:extLst>
          </p:cNvPr>
          <p:cNvSpPr>
            <a:spLocks noGrp="1"/>
          </p:cNvSpPr>
          <p:nvPr>
            <p:ph type="ftr" sz="quarter" idx="49"/>
          </p:nvPr>
        </p:nvSpPr>
        <p:spPr>
          <a:xfrm>
            <a:off x="484632" y="6217920"/>
            <a:ext cx="7462580" cy="365125"/>
          </a:xfrm>
        </p:spPr>
        <p:txBody>
          <a:bodyPr/>
          <a:lstStyle/>
          <a:p>
            <a:r>
              <a:rPr lang="en-US" dirty="0"/>
              <a:t>Telegram Bot That Provides Students With Academic-Related Information In Computer Science Department</a:t>
            </a:r>
          </a:p>
        </p:txBody>
      </p:sp>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4</a:t>
            </a:fld>
            <a:endParaRPr lang="en-US" altLang="zh-CN" dirty="0"/>
          </a:p>
        </p:txBody>
      </p:sp>
      <p:pic>
        <p:nvPicPr>
          <p:cNvPr id="8" name="Picture Placeholder 7">
            <a:extLst>
              <a:ext uri="{FF2B5EF4-FFF2-40B4-BE49-F238E27FC236}">
                <a16:creationId xmlns:a16="http://schemas.microsoft.com/office/drawing/2014/main" id="{BEE559EC-9226-434C-AC20-A1946F8C4F0E}"/>
              </a:ext>
            </a:extLst>
          </p:cNvPr>
          <p:cNvPicPr>
            <a:picLocks noGrp="1" noChangeAspect="1"/>
          </p:cNvPicPr>
          <p:nvPr>
            <p:ph type="pic" sz="quarter" idx="48"/>
          </p:nvPr>
        </p:nvPicPr>
        <p:blipFill rotWithShape="1">
          <a:blip r:embed="rId3"/>
          <a:srcRect l="19688" t="87" r="20440" b="-87"/>
          <a:stretch/>
        </p:blipFill>
        <p:spPr>
          <a:xfrm>
            <a:off x="7493157" y="529148"/>
            <a:ext cx="4248873" cy="4731130"/>
          </a:xfrm>
        </p:spPr>
      </p:pic>
    </p:spTree>
    <p:extLst>
      <p:ext uri="{BB962C8B-B14F-4D97-AF65-F5344CB8AC3E}">
        <p14:creationId xmlns:p14="http://schemas.microsoft.com/office/powerpoint/2010/main" val="4157533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5414439" y="1660851"/>
            <a:ext cx="5626350" cy="1916067"/>
          </a:xfrm>
        </p:spPr>
        <p:txBody>
          <a:bodyPr/>
          <a:lstStyle/>
          <a:p>
            <a:r>
              <a:rPr lang="en-US" sz="7200" dirty="0"/>
              <a:t>Thank you</a:t>
            </a:r>
          </a:p>
        </p:txBody>
      </p:sp>
      <p:pic>
        <p:nvPicPr>
          <p:cNvPr id="5" name="Picture Placeholder 4">
            <a:extLst>
              <a:ext uri="{FF2B5EF4-FFF2-40B4-BE49-F238E27FC236}">
                <a16:creationId xmlns:a16="http://schemas.microsoft.com/office/drawing/2014/main" id="{9C39D617-B24E-40AF-BCD8-8FF5B5582608}"/>
              </a:ext>
            </a:extLst>
          </p:cNvPr>
          <p:cNvPicPr>
            <a:picLocks noGrp="1" noChangeAspect="1"/>
          </p:cNvPicPr>
          <p:nvPr>
            <p:ph type="pic" sz="quarter" idx="49"/>
          </p:nvPr>
        </p:nvPicPr>
        <p:blipFill>
          <a:blip r:embed="rId2"/>
          <a:srcRect l="17991" r="17991"/>
          <a:stretch>
            <a:fillRect/>
          </a:stretch>
        </p:blipFill>
        <p:spPr/>
      </p:pic>
      <p:pic>
        <p:nvPicPr>
          <p:cNvPr id="9" name="Picture Placeholder 8">
            <a:extLst>
              <a:ext uri="{FF2B5EF4-FFF2-40B4-BE49-F238E27FC236}">
                <a16:creationId xmlns:a16="http://schemas.microsoft.com/office/drawing/2014/main" id="{AEBD060C-D375-486E-836F-5CA0075B08C2}"/>
              </a:ext>
            </a:extLst>
          </p:cNvPr>
          <p:cNvPicPr>
            <a:picLocks noGrp="1" noChangeAspect="1"/>
          </p:cNvPicPr>
          <p:nvPr>
            <p:ph type="pic" sz="quarter" idx="48"/>
          </p:nvPr>
        </p:nvPicPr>
        <p:blipFill>
          <a:blip r:embed="rId3"/>
          <a:srcRect t="6061" b="6061"/>
          <a:stretch>
            <a:fillRect/>
          </a:stretch>
        </p:blipFill>
        <p:spPr/>
      </p:pic>
      <p:pic>
        <p:nvPicPr>
          <p:cNvPr id="13" name="Picture Placeholder 12">
            <a:extLst>
              <a:ext uri="{FF2B5EF4-FFF2-40B4-BE49-F238E27FC236}">
                <a16:creationId xmlns:a16="http://schemas.microsoft.com/office/drawing/2014/main" id="{48DE4304-723E-405E-9DE4-4944C6AA7C91}"/>
              </a:ext>
            </a:extLst>
          </p:cNvPr>
          <p:cNvPicPr>
            <a:picLocks noGrp="1" noChangeAspect="1"/>
          </p:cNvPicPr>
          <p:nvPr>
            <p:ph type="pic" sz="quarter" idx="51"/>
          </p:nvPr>
        </p:nvPicPr>
        <p:blipFill>
          <a:blip r:embed="rId4"/>
          <a:srcRect t="6061" b="6061"/>
          <a:stretch>
            <a:fillRect/>
          </a:stretch>
        </p:blipFill>
        <p:spPr/>
      </p:pic>
      <p:pic>
        <p:nvPicPr>
          <p:cNvPr id="20" name="Picture Placeholder 19">
            <a:extLst>
              <a:ext uri="{FF2B5EF4-FFF2-40B4-BE49-F238E27FC236}">
                <a16:creationId xmlns:a16="http://schemas.microsoft.com/office/drawing/2014/main" id="{BC92BE18-1529-4567-8190-31456057FFE8}"/>
              </a:ext>
            </a:extLst>
          </p:cNvPr>
          <p:cNvPicPr>
            <a:picLocks noGrp="1" noChangeAspect="1"/>
          </p:cNvPicPr>
          <p:nvPr>
            <p:ph type="pic" sz="quarter" idx="50"/>
          </p:nvPr>
        </p:nvPicPr>
        <p:blipFill>
          <a:blip r:embed="rId5"/>
          <a:srcRect l="20019" r="20019"/>
          <a:stretch>
            <a:fillRect/>
          </a:stretch>
        </p:blipFill>
        <p:spPr/>
      </p:pic>
    </p:spTree>
    <p:extLst>
      <p:ext uri="{BB962C8B-B14F-4D97-AF65-F5344CB8AC3E}">
        <p14:creationId xmlns:p14="http://schemas.microsoft.com/office/powerpoint/2010/main" val="529279411"/>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156100-9533-4411-B0C0-FA18F914F7B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656</TotalTime>
  <Words>222</Words>
  <Application>Microsoft Office PowerPoint</Application>
  <PresentationFormat>Widescreen</PresentationFormat>
  <Paragraphs>19</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等线</vt:lpstr>
      <vt:lpstr>Abadi</vt:lpstr>
      <vt:lpstr>Arial</vt:lpstr>
      <vt:lpstr>Calibri</vt:lpstr>
      <vt:lpstr>Posterama Text Black</vt:lpstr>
      <vt:lpstr>Posterama Text SemiBold</vt:lpstr>
      <vt:lpstr>Office 主题​​</vt:lpstr>
      <vt:lpstr>Telegram Bot That Provides Students With Academic-Related Information In Computer Science Department</vt:lpstr>
      <vt:lpstr>Research methodology</vt:lpstr>
      <vt:lpstr>Interface Design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Telegram Bot That Provides Students With Academic-Related Information In Computer Science Department</dc:title>
  <dc:creator>Richard Emmanuel</dc:creator>
  <cp:lastModifiedBy>Richard Emmanuel</cp:lastModifiedBy>
  <cp:revision>17</cp:revision>
  <dcterms:created xsi:type="dcterms:W3CDTF">2023-02-01T10:05:33Z</dcterms:created>
  <dcterms:modified xsi:type="dcterms:W3CDTF">2023-05-17T11:51:27Z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