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52" r:id="rId6"/>
    <p:sldId id="361" r:id="rId7"/>
    <p:sldId id="355" r:id="rId8"/>
    <p:sldId id="362" r:id="rId9"/>
    <p:sldId id="365" r:id="rId10"/>
    <p:sldId id="372" r:id="rId11"/>
    <p:sldId id="373" r:id="rId12"/>
    <p:sldId id="367" r:id="rId13"/>
    <p:sldId id="368" r:id="rId14"/>
    <p:sldId id="369" r:id="rId15"/>
    <p:sldId id="371" r:id="rId16"/>
    <p:sldId id="374" r:id="rId17"/>
    <p:sldId id="364"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42" d="100"/>
          <a:sy n="42" d="100"/>
        </p:scale>
        <p:origin x="72" y="50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606242" y="2496705"/>
            <a:ext cx="7173382" cy="1514019"/>
          </a:xfrm>
        </p:spPr>
        <p:txBody>
          <a:bodyPr/>
          <a:lstStyle/>
          <a:p>
            <a:r>
              <a:rPr lang="en-US" dirty="0"/>
              <a:t>PRODUCT ADVERTISEMENT APPLICATION</a:t>
            </a:r>
            <a:endParaRPr lang="en-NG"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4606242" y="4482318"/>
            <a:ext cx="6258982" cy="953337"/>
          </a:xfrm>
        </p:spPr>
        <p:txBody>
          <a:bodyPr/>
          <a:lstStyle/>
          <a:p>
            <a:pPr>
              <a:lnSpc>
                <a:spcPct val="100000"/>
              </a:lnSpc>
              <a:spcAft>
                <a:spcPts val="1460"/>
              </a:spcAft>
            </a:pPr>
            <a:r>
              <a:rPr lang="en-GB" sz="2000" b="1" dirty="0">
                <a:solidFill>
                  <a:srgbClr val="000000"/>
                </a:solidFill>
                <a:latin typeface="Calibri" panose="020F0502020204030204" pitchFamily="34" charset="0"/>
                <a:ea typeface="Calibri" panose="020F0502020204030204" pitchFamily="34" charset="0"/>
                <a:cs typeface="Arial" panose="020B0604020202020204" pitchFamily="34" charset="0"/>
              </a:rPr>
              <a:t>PREPARED BY:</a:t>
            </a:r>
            <a:r>
              <a:rPr lang="en-US" sz="2000" dirty="0">
                <a:latin typeface="Calibri" panose="020F0502020204030204" pitchFamily="34" charset="0"/>
                <a:ea typeface="Calibri" panose="020F0502020204030204" pitchFamily="34" charset="0"/>
                <a:cs typeface="Arial" panose="020B0604020202020204" pitchFamily="34" charset="0"/>
              </a:rPr>
              <a:t> </a:t>
            </a:r>
            <a:r>
              <a:rPr lang="en-GB" sz="2000" b="1" dirty="0">
                <a:solidFill>
                  <a:srgbClr val="000000"/>
                </a:solidFill>
                <a:latin typeface="Calibri" panose="020F0502020204030204" pitchFamily="34" charset="0"/>
                <a:ea typeface="Calibri" panose="020F0502020204030204" pitchFamily="34" charset="0"/>
                <a:cs typeface="Arial" panose="020B0604020202020204" pitchFamily="34" charset="0"/>
              </a:rPr>
              <a:t>MARY ALAKE OLAYINKA</a:t>
            </a:r>
            <a:r>
              <a:rPr lang="en-US" sz="2000" dirty="0">
                <a:latin typeface="Calibri" panose="020F0502020204030204" pitchFamily="34" charset="0"/>
                <a:ea typeface="Calibri" panose="020F0502020204030204" pitchFamily="34" charset="0"/>
                <a:cs typeface="Arial" panose="020B0604020202020204" pitchFamily="34" charset="0"/>
              </a:rPr>
              <a:t> (</a:t>
            </a:r>
            <a:r>
              <a:rPr lang="en-GB" sz="2000" b="1" dirty="0">
                <a:solidFill>
                  <a:srgbClr val="000000"/>
                </a:solidFill>
                <a:latin typeface="Calibri" panose="020F0502020204030204" pitchFamily="34" charset="0"/>
                <a:ea typeface="Calibri" panose="020F0502020204030204" pitchFamily="34" charset="0"/>
                <a:cs typeface="Arial" panose="020B0604020202020204" pitchFamily="34" charset="0"/>
              </a:rPr>
              <a:t>CST20HND0272)</a:t>
            </a:r>
            <a:endParaRPr lang="en-NG" sz="2000" dirty="0">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1460"/>
              </a:spcAft>
            </a:pPr>
            <a:r>
              <a:rPr lang="en-GB" sz="2000" b="1" dirty="0">
                <a:solidFill>
                  <a:srgbClr val="000000"/>
                </a:solidFill>
                <a:latin typeface="Calibri" panose="020F0502020204030204" pitchFamily="34" charset="0"/>
                <a:ea typeface="Calibri" panose="020F0502020204030204" pitchFamily="34" charset="0"/>
                <a:cs typeface="Arial" panose="020B0604020202020204" pitchFamily="34" charset="0"/>
              </a:rPr>
              <a:t>SUPERVISED BY: MR. ABUBAKAR MUHAMMED</a:t>
            </a:r>
            <a:endParaRPr lang="en-NG"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2062B-DBBF-4091-BF2F-B57D59BC0AF2}"/>
              </a:ext>
            </a:extLst>
          </p:cNvPr>
          <p:cNvSpPr>
            <a:spLocks noGrp="1"/>
          </p:cNvSpPr>
          <p:nvPr>
            <p:ph type="title"/>
          </p:nvPr>
        </p:nvSpPr>
        <p:spPr>
          <a:xfrm>
            <a:off x="1091611" y="114356"/>
            <a:ext cx="10008777" cy="610863"/>
          </a:xfrm>
        </p:spPr>
        <p:txBody>
          <a:bodyPr>
            <a:normAutofit fontScale="90000"/>
          </a:bodyPr>
          <a:lstStyle/>
          <a:p>
            <a:r>
              <a:rPr lang="en-US" dirty="0"/>
              <a:t>SYSTEM MODELING (USE CASE DIAGRAM)</a:t>
            </a:r>
            <a:endParaRPr lang="en-NG" dirty="0"/>
          </a:p>
        </p:txBody>
      </p:sp>
      <p:sp>
        <p:nvSpPr>
          <p:cNvPr id="6" name="Slide Number Placeholder 5">
            <a:extLst>
              <a:ext uri="{FF2B5EF4-FFF2-40B4-BE49-F238E27FC236}">
                <a16:creationId xmlns:a16="http://schemas.microsoft.com/office/drawing/2014/main" id="{F4FF2010-0D40-43FC-8F4F-EE6F27146A86}"/>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pic>
        <p:nvPicPr>
          <p:cNvPr id="5" name="Chart Placeholder 4">
            <a:extLst>
              <a:ext uri="{FF2B5EF4-FFF2-40B4-BE49-F238E27FC236}">
                <a16:creationId xmlns:a16="http://schemas.microsoft.com/office/drawing/2014/main" id="{49F8F17F-7F06-1B30-5130-EBDEFE1CEEEE}"/>
              </a:ext>
            </a:extLst>
          </p:cNvPr>
          <p:cNvPicPr>
            <a:picLocks noGrp="1" noChangeAspect="1"/>
          </p:cNvPicPr>
          <p:nvPr>
            <p:ph type="chart" sz="quarter" idx="10"/>
          </p:nvPr>
        </p:nvPicPr>
        <p:blipFill>
          <a:blip r:embed="rId2">
            <a:extLst>
              <a:ext uri="{28A0092B-C50C-407E-A947-70E740481C1C}">
                <a14:useLocalDpi xmlns:a14="http://schemas.microsoft.com/office/drawing/2010/main" val="0"/>
              </a:ext>
            </a:extLst>
          </a:blip>
          <a:srcRect/>
          <a:stretch>
            <a:fillRect/>
          </a:stretch>
        </p:blipFill>
        <p:spPr bwMode="auto">
          <a:xfrm>
            <a:off x="3074842" y="1104620"/>
            <a:ext cx="6042316" cy="4892768"/>
          </a:xfrm>
          <a:prstGeom prst="rect">
            <a:avLst/>
          </a:prstGeom>
          <a:noFill/>
          <a:ln>
            <a:noFill/>
          </a:ln>
        </p:spPr>
      </p:pic>
    </p:spTree>
    <p:extLst>
      <p:ext uri="{BB962C8B-B14F-4D97-AF65-F5344CB8AC3E}">
        <p14:creationId xmlns:p14="http://schemas.microsoft.com/office/powerpoint/2010/main" val="133372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2062B-DBBF-4091-BF2F-B57D59BC0AF2}"/>
              </a:ext>
            </a:extLst>
          </p:cNvPr>
          <p:cNvSpPr>
            <a:spLocks noGrp="1"/>
          </p:cNvSpPr>
          <p:nvPr>
            <p:ph type="title"/>
          </p:nvPr>
        </p:nvSpPr>
        <p:spPr>
          <a:xfrm>
            <a:off x="1091611" y="114356"/>
            <a:ext cx="10008777" cy="610863"/>
          </a:xfrm>
        </p:spPr>
        <p:txBody>
          <a:bodyPr>
            <a:noAutofit/>
          </a:bodyPr>
          <a:lstStyle/>
          <a:p>
            <a:r>
              <a:rPr lang="en-US" sz="3600" dirty="0"/>
              <a:t>SYSTEM MODELING (SEQUENCE DIAGRAM)</a:t>
            </a:r>
            <a:endParaRPr lang="en-NG" sz="3600" dirty="0"/>
          </a:p>
        </p:txBody>
      </p:sp>
      <p:sp>
        <p:nvSpPr>
          <p:cNvPr id="6" name="Slide Number Placeholder 5">
            <a:extLst>
              <a:ext uri="{FF2B5EF4-FFF2-40B4-BE49-F238E27FC236}">
                <a16:creationId xmlns:a16="http://schemas.microsoft.com/office/drawing/2014/main" id="{F4FF2010-0D40-43FC-8F4F-EE6F27146A86}"/>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pic>
        <p:nvPicPr>
          <p:cNvPr id="8" name="Picture 7">
            <a:extLst>
              <a:ext uri="{FF2B5EF4-FFF2-40B4-BE49-F238E27FC236}">
                <a16:creationId xmlns:a16="http://schemas.microsoft.com/office/drawing/2014/main" id="{09450C9C-4212-48DF-915C-C697406A35B0}"/>
              </a:ext>
            </a:extLst>
          </p:cNvPr>
          <p:cNvPicPr/>
          <p:nvPr/>
        </p:nvPicPr>
        <p:blipFill>
          <a:blip r:embed="rId2"/>
          <a:stretch>
            <a:fillRect/>
          </a:stretch>
        </p:blipFill>
        <p:spPr>
          <a:xfrm>
            <a:off x="3240505" y="866274"/>
            <a:ext cx="4940969" cy="5713597"/>
          </a:xfrm>
          <a:prstGeom prst="rect">
            <a:avLst/>
          </a:prstGeom>
        </p:spPr>
      </p:pic>
    </p:spTree>
    <p:extLst>
      <p:ext uri="{BB962C8B-B14F-4D97-AF65-F5344CB8AC3E}">
        <p14:creationId xmlns:p14="http://schemas.microsoft.com/office/powerpoint/2010/main" val="148568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2062B-DBBF-4091-BF2F-B57D59BC0AF2}"/>
              </a:ext>
            </a:extLst>
          </p:cNvPr>
          <p:cNvSpPr>
            <a:spLocks noGrp="1"/>
          </p:cNvSpPr>
          <p:nvPr>
            <p:ph type="title"/>
          </p:nvPr>
        </p:nvSpPr>
        <p:spPr>
          <a:xfrm>
            <a:off x="1091611" y="114356"/>
            <a:ext cx="10008777" cy="610863"/>
          </a:xfrm>
        </p:spPr>
        <p:txBody>
          <a:bodyPr>
            <a:noAutofit/>
          </a:bodyPr>
          <a:lstStyle/>
          <a:p>
            <a:r>
              <a:rPr lang="en-US" sz="3600" dirty="0"/>
              <a:t>SYSTEM MODELING (CLASS DIAGRAM)</a:t>
            </a:r>
            <a:endParaRPr lang="en-NG" sz="3600" dirty="0"/>
          </a:p>
        </p:txBody>
      </p:sp>
      <p:sp>
        <p:nvSpPr>
          <p:cNvPr id="6" name="Slide Number Placeholder 5">
            <a:extLst>
              <a:ext uri="{FF2B5EF4-FFF2-40B4-BE49-F238E27FC236}">
                <a16:creationId xmlns:a16="http://schemas.microsoft.com/office/drawing/2014/main" id="{F4FF2010-0D40-43FC-8F4F-EE6F27146A86}"/>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pic>
        <p:nvPicPr>
          <p:cNvPr id="5" name="Picture 4">
            <a:extLst>
              <a:ext uri="{FF2B5EF4-FFF2-40B4-BE49-F238E27FC236}">
                <a16:creationId xmlns:a16="http://schemas.microsoft.com/office/drawing/2014/main" id="{A498BB53-CBFF-4BA1-8DA6-35AA3B2587CE}"/>
              </a:ext>
            </a:extLst>
          </p:cNvPr>
          <p:cNvPicPr/>
          <p:nvPr/>
        </p:nvPicPr>
        <p:blipFill>
          <a:blip r:embed="rId2"/>
          <a:stretch>
            <a:fillRect/>
          </a:stretch>
        </p:blipFill>
        <p:spPr>
          <a:xfrm>
            <a:off x="1091611" y="1331495"/>
            <a:ext cx="8838451" cy="4668252"/>
          </a:xfrm>
          <a:prstGeom prst="rect">
            <a:avLst/>
          </a:prstGeom>
        </p:spPr>
      </p:pic>
    </p:spTree>
    <p:extLst>
      <p:ext uri="{BB962C8B-B14F-4D97-AF65-F5344CB8AC3E}">
        <p14:creationId xmlns:p14="http://schemas.microsoft.com/office/powerpoint/2010/main" val="350070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2062B-DBBF-4091-BF2F-B57D59BC0AF2}"/>
              </a:ext>
            </a:extLst>
          </p:cNvPr>
          <p:cNvSpPr>
            <a:spLocks noGrp="1"/>
          </p:cNvSpPr>
          <p:nvPr>
            <p:ph type="title"/>
          </p:nvPr>
        </p:nvSpPr>
        <p:spPr>
          <a:xfrm>
            <a:off x="1091611" y="114356"/>
            <a:ext cx="10008777" cy="610863"/>
          </a:xfrm>
        </p:spPr>
        <p:txBody>
          <a:bodyPr>
            <a:noAutofit/>
          </a:bodyPr>
          <a:lstStyle/>
          <a:p>
            <a:r>
              <a:rPr lang="en-US" sz="3600" dirty="0"/>
              <a:t>PROPOSED INTERFACE DESIGN</a:t>
            </a:r>
            <a:endParaRPr lang="en-NG" sz="3600" dirty="0"/>
          </a:p>
        </p:txBody>
      </p:sp>
      <p:sp>
        <p:nvSpPr>
          <p:cNvPr id="6" name="Slide Number Placeholder 5">
            <a:extLst>
              <a:ext uri="{FF2B5EF4-FFF2-40B4-BE49-F238E27FC236}">
                <a16:creationId xmlns:a16="http://schemas.microsoft.com/office/drawing/2014/main" id="{F4FF2010-0D40-43FC-8F4F-EE6F27146A86}"/>
              </a:ext>
            </a:extLst>
          </p:cNvPr>
          <p:cNvSpPr>
            <a:spLocks noGrp="1"/>
          </p:cNvSpPr>
          <p:nvPr>
            <p:ph type="sldNum" sz="quarter" idx="13"/>
          </p:nvPr>
        </p:nvSpPr>
        <p:spPr/>
        <p:txBody>
          <a:bodyPr/>
          <a:lstStyle/>
          <a:p>
            <a:fld id="{294A09A9-5501-47C1-A89A-A340965A2BE2}" type="slidenum">
              <a:rPr lang="en-US" smtClean="0"/>
              <a:pPr/>
              <a:t>13</a:t>
            </a:fld>
            <a:endParaRPr lang="en-US" dirty="0">
              <a:latin typeface="+mn-lt"/>
            </a:endParaRPr>
          </a:p>
        </p:txBody>
      </p:sp>
      <p:pic>
        <p:nvPicPr>
          <p:cNvPr id="2" name="Picture 1">
            <a:extLst>
              <a:ext uri="{FF2B5EF4-FFF2-40B4-BE49-F238E27FC236}">
                <a16:creationId xmlns:a16="http://schemas.microsoft.com/office/drawing/2014/main" id="{BA6465C8-F786-C5FF-8E3B-B34F0505BA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8113" y="1126750"/>
            <a:ext cx="2208437" cy="4266031"/>
          </a:xfrm>
          <a:prstGeom prst="rect">
            <a:avLst/>
          </a:prstGeom>
          <a:noFill/>
          <a:ln>
            <a:noFill/>
          </a:ln>
        </p:spPr>
      </p:pic>
      <p:pic>
        <p:nvPicPr>
          <p:cNvPr id="4" name="Picture 3">
            <a:extLst>
              <a:ext uri="{FF2B5EF4-FFF2-40B4-BE49-F238E27FC236}">
                <a16:creationId xmlns:a16="http://schemas.microsoft.com/office/drawing/2014/main" id="{89CB3C99-0A0D-22AA-4D37-DAD16DA3A8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0821" y="1126751"/>
            <a:ext cx="2208437" cy="4282080"/>
          </a:xfrm>
          <a:prstGeom prst="rect">
            <a:avLst/>
          </a:prstGeom>
          <a:noFill/>
          <a:ln>
            <a:noFill/>
          </a:ln>
        </p:spPr>
      </p:pic>
      <p:sp>
        <p:nvSpPr>
          <p:cNvPr id="9" name="Title 2">
            <a:extLst>
              <a:ext uri="{FF2B5EF4-FFF2-40B4-BE49-F238E27FC236}">
                <a16:creationId xmlns:a16="http://schemas.microsoft.com/office/drawing/2014/main" id="{C55367C2-EF96-AF70-7C22-F956B9273037}"/>
              </a:ext>
            </a:extLst>
          </p:cNvPr>
          <p:cNvSpPr txBox="1">
            <a:spLocks/>
          </p:cNvSpPr>
          <p:nvPr/>
        </p:nvSpPr>
        <p:spPr>
          <a:xfrm>
            <a:off x="3933423" y="5731250"/>
            <a:ext cx="1216801" cy="27487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0" dirty="0"/>
              <a:t>User login</a:t>
            </a:r>
            <a:endParaRPr lang="en-NG" sz="1600" b="0" dirty="0"/>
          </a:p>
        </p:txBody>
      </p:sp>
      <p:sp>
        <p:nvSpPr>
          <p:cNvPr id="10" name="Title 2">
            <a:extLst>
              <a:ext uri="{FF2B5EF4-FFF2-40B4-BE49-F238E27FC236}">
                <a16:creationId xmlns:a16="http://schemas.microsoft.com/office/drawing/2014/main" id="{AFF9DE7C-11A0-E478-E37F-0DBECE4BF863}"/>
              </a:ext>
            </a:extLst>
          </p:cNvPr>
          <p:cNvSpPr txBox="1">
            <a:spLocks/>
          </p:cNvSpPr>
          <p:nvPr/>
        </p:nvSpPr>
        <p:spPr>
          <a:xfrm>
            <a:off x="6197011" y="5927009"/>
            <a:ext cx="2208436" cy="7911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0" dirty="0"/>
              <a:t>Create Advert form</a:t>
            </a:r>
            <a:endParaRPr lang="en-NG" sz="1600" b="0" dirty="0"/>
          </a:p>
        </p:txBody>
      </p:sp>
    </p:spTree>
    <p:extLst>
      <p:ext uri="{BB962C8B-B14F-4D97-AF65-F5344CB8AC3E}">
        <p14:creationId xmlns:p14="http://schemas.microsoft.com/office/powerpoint/2010/main" val="30200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6956295" cy="610863"/>
          </a:xfrm>
        </p:spPr>
        <p:txBody>
          <a:bodyPr>
            <a:normAutofit/>
          </a:bodyPr>
          <a:lstStyle/>
          <a:p>
            <a:r>
              <a:rPr lang="en-US" dirty="0"/>
              <a:t>Summary &amp; Conclusion</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a:xfrm>
            <a:off x="964022" y="2328489"/>
            <a:ext cx="8058953" cy="2404876"/>
          </a:xfrm>
        </p:spPr>
        <p:txBody>
          <a:bodyPr/>
          <a:lstStyle/>
          <a:p>
            <a:pPr algn="just">
              <a:lnSpc>
                <a:spcPct val="150000"/>
              </a:lnSpc>
              <a:spcAft>
                <a:spcPts val="800"/>
              </a:spcAft>
            </a:pPr>
            <a:r>
              <a:rPr lang="en-GB" sz="2800" dirty="0">
                <a:ea typeface="Calibri" panose="020F0502020204030204" pitchFamily="34" charset="0"/>
              </a:rPr>
              <a:t>In conclusion, the system can help to streamline </a:t>
            </a:r>
            <a:r>
              <a:rPr lang="en-US" sz="2800" dirty="0"/>
              <a:t>ways to use the products thereby reducing time in  exploring best ways of using the product as well as allowing customers to make better choice in choosing of product and brand.</a:t>
            </a:r>
            <a:endParaRPr lang="en-NG" sz="2800" dirty="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PRODUCT ADVERTISMENT APP</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February 6,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Table of content</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Background of the Study</a:t>
            </a:r>
          </a:p>
          <a:p>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Statement of the Problem</a:t>
            </a:r>
          </a:p>
          <a:p>
            <a:endParaRPr lang="en-US"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06. Research Methodology</a:t>
            </a:r>
          </a:p>
          <a:p>
            <a:endParaRPr lang="en-US"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07. System Modeling</a:t>
            </a:r>
          </a:p>
          <a:p>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08. Proposed Interface Design</a:t>
            </a:r>
          </a:p>
          <a:p>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PRODUCT ADVERTISMENT APP</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February 6, 2023</a:t>
            </a:fld>
            <a:endParaRPr lang="en-US" dirty="0"/>
          </a:p>
        </p:txBody>
      </p:sp>
      <p:sp>
        <p:nvSpPr>
          <p:cNvPr id="20" name="Rectangle 19">
            <a:extLst>
              <a:ext uri="{FF2B5EF4-FFF2-40B4-BE49-F238E27FC236}">
                <a16:creationId xmlns:a16="http://schemas.microsoft.com/office/drawing/2014/main" id="{6A2DED9A-4F58-4122-AC7C-C6C1AB0A4C5D}"/>
              </a:ext>
            </a:extLst>
          </p:cNvPr>
          <p:cNvSpPr/>
          <p:nvPr/>
        </p:nvSpPr>
        <p:spPr>
          <a:xfrm>
            <a:off x="952500" y="3040912"/>
            <a:ext cx="2133600" cy="9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Text Placeholder 3">
            <a:extLst>
              <a:ext uri="{FF2B5EF4-FFF2-40B4-BE49-F238E27FC236}">
                <a16:creationId xmlns:a16="http://schemas.microsoft.com/office/drawing/2014/main" id="{A0082121-BB55-482F-A634-F28B5B891C86}"/>
              </a:ext>
            </a:extLst>
          </p:cNvPr>
          <p:cNvSpPr txBox="1">
            <a:spLocks/>
          </p:cNvSpPr>
          <p:nvPr/>
        </p:nvSpPr>
        <p:spPr>
          <a:xfrm>
            <a:off x="952500" y="3193096"/>
            <a:ext cx="2133600"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03. Aims and Objective of the Study</a:t>
            </a:r>
          </a:p>
          <a:p>
            <a:endParaRPr lang="en-US" dirty="0"/>
          </a:p>
          <a:p>
            <a:endParaRPr lang="en-US" dirty="0"/>
          </a:p>
        </p:txBody>
      </p:sp>
      <p:sp>
        <p:nvSpPr>
          <p:cNvPr id="22" name="Rectangle 21">
            <a:extLst>
              <a:ext uri="{FF2B5EF4-FFF2-40B4-BE49-F238E27FC236}">
                <a16:creationId xmlns:a16="http://schemas.microsoft.com/office/drawing/2014/main" id="{E379ED5E-7007-4DED-BCE6-BB76261A2FDE}"/>
              </a:ext>
            </a:extLst>
          </p:cNvPr>
          <p:cNvSpPr/>
          <p:nvPr/>
        </p:nvSpPr>
        <p:spPr>
          <a:xfrm>
            <a:off x="3657599" y="3037003"/>
            <a:ext cx="2133600" cy="9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Text Placeholder 3">
            <a:extLst>
              <a:ext uri="{FF2B5EF4-FFF2-40B4-BE49-F238E27FC236}">
                <a16:creationId xmlns:a16="http://schemas.microsoft.com/office/drawing/2014/main" id="{D41C80F1-C7CE-4AB5-B8B4-601F8D986E6D}"/>
              </a:ext>
            </a:extLst>
          </p:cNvPr>
          <p:cNvSpPr txBox="1">
            <a:spLocks/>
          </p:cNvSpPr>
          <p:nvPr/>
        </p:nvSpPr>
        <p:spPr>
          <a:xfrm>
            <a:off x="3657599" y="3189187"/>
            <a:ext cx="2133600"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04. Significance of the Study</a:t>
            </a:r>
          </a:p>
          <a:p>
            <a:endParaRPr lang="en-US" dirty="0"/>
          </a:p>
          <a:p>
            <a:endParaRPr lang="en-US" dirty="0"/>
          </a:p>
          <a:p>
            <a:endParaRPr lang="en-US" dirty="0"/>
          </a:p>
        </p:txBody>
      </p:sp>
      <p:sp>
        <p:nvSpPr>
          <p:cNvPr id="24" name="Rectangle 23">
            <a:extLst>
              <a:ext uri="{FF2B5EF4-FFF2-40B4-BE49-F238E27FC236}">
                <a16:creationId xmlns:a16="http://schemas.microsoft.com/office/drawing/2014/main" id="{EBC75428-0343-4A7F-B84B-6AF8CBF93082}"/>
              </a:ext>
            </a:extLst>
          </p:cNvPr>
          <p:cNvSpPr/>
          <p:nvPr/>
        </p:nvSpPr>
        <p:spPr>
          <a:xfrm>
            <a:off x="6234222" y="3037003"/>
            <a:ext cx="1889052" cy="9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Text Placeholder 3">
            <a:extLst>
              <a:ext uri="{FF2B5EF4-FFF2-40B4-BE49-F238E27FC236}">
                <a16:creationId xmlns:a16="http://schemas.microsoft.com/office/drawing/2014/main" id="{52EF2143-F872-4BB7-BC10-DD2610FB20C4}"/>
              </a:ext>
            </a:extLst>
          </p:cNvPr>
          <p:cNvSpPr txBox="1">
            <a:spLocks/>
          </p:cNvSpPr>
          <p:nvPr/>
        </p:nvSpPr>
        <p:spPr>
          <a:xfrm>
            <a:off x="6234222" y="3223163"/>
            <a:ext cx="2133600"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05. Summary of Literature Review</a:t>
            </a:r>
          </a:p>
          <a:p>
            <a:endParaRPr lang="en-US" dirty="0"/>
          </a:p>
          <a:p>
            <a:endParaRPr lang="en-US" dirty="0"/>
          </a:p>
          <a:p>
            <a:endParaRPr lang="en-US" dirty="0"/>
          </a:p>
          <a:p>
            <a:endParaRPr lang="en-US" dirty="0"/>
          </a:p>
        </p:txBody>
      </p:sp>
      <p:sp>
        <p:nvSpPr>
          <p:cNvPr id="32" name="Rectangle 31">
            <a:extLst>
              <a:ext uri="{FF2B5EF4-FFF2-40B4-BE49-F238E27FC236}">
                <a16:creationId xmlns:a16="http://schemas.microsoft.com/office/drawing/2014/main" id="{9776C0C8-0BC3-4B95-8065-9C4E502AF6CF}"/>
              </a:ext>
            </a:extLst>
          </p:cNvPr>
          <p:cNvSpPr/>
          <p:nvPr/>
        </p:nvSpPr>
        <p:spPr>
          <a:xfrm>
            <a:off x="8859477" y="4238975"/>
            <a:ext cx="1889052" cy="9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3" name="Text Placeholder 3">
            <a:extLst>
              <a:ext uri="{FF2B5EF4-FFF2-40B4-BE49-F238E27FC236}">
                <a16:creationId xmlns:a16="http://schemas.microsoft.com/office/drawing/2014/main" id="{B02F5032-A45C-4C11-BF06-18A84CD24430}"/>
              </a:ext>
            </a:extLst>
          </p:cNvPr>
          <p:cNvSpPr txBox="1">
            <a:spLocks/>
          </p:cNvSpPr>
          <p:nvPr/>
        </p:nvSpPr>
        <p:spPr>
          <a:xfrm>
            <a:off x="8859477" y="4425135"/>
            <a:ext cx="2813038" cy="40130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09. Summary / Conclusion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Background of Study</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2" y="2035198"/>
            <a:ext cx="10813995" cy="3778748"/>
          </a:xfrm>
        </p:spPr>
        <p:txBody>
          <a:bodyPr/>
          <a:lstStyle/>
          <a:p>
            <a:r>
              <a:rPr lang="en-NG" sz="2000" dirty="0">
                <a:solidFill>
                  <a:schemeClr val="bg2">
                    <a:lumMod val="10000"/>
                  </a:schemeClr>
                </a:solidFill>
              </a:rPr>
              <a:t>The term mobile advertising refers to any form of advertising that appears on mobile devices such as smartphones and tablet computers. Companies advertise on these devices through text ads via SMS or through banner advertisements that appear embedded on a mobile website. They may also be found through downloaded apps including mobile games.</a:t>
            </a:r>
          </a:p>
          <a:p>
            <a:pPr algn="just"/>
            <a:r>
              <a:rPr lang="en-NG" sz="2000" dirty="0">
                <a:solidFill>
                  <a:schemeClr val="bg2">
                    <a:lumMod val="10000"/>
                  </a:schemeClr>
                </a:solidFill>
              </a:rPr>
              <a:t>Modern technology has given consumers a wider range of options when it comes to how they consume media. In fact, people now spend more time on their smartphones, tablets and other mobile devices than they do sitting in front of the TV. ﻿ That's because of the ease and cost of these devices, not to mention the availability of wireless connections allowing people to tap in. In order to keep up with changing consumer habits, companies adapted their advertising campaigns by adopting mobile advertising strategies. That's because the chance that new and existing customers will see an ad through a mobile device is greater than they would through traditional avenues. Because mobile devices typically have smaller screens than computers or laptops, this form of digital advertising is usually optimized for small displays. </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PRODUCT ADVERTISMENT APP</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6, 2023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49B4AF-6CE1-469F-B620-A7B69AF206BD}"/>
              </a:ext>
            </a:extLst>
          </p:cNvPr>
          <p:cNvSpPr txBox="1">
            <a:spLocks/>
          </p:cNvSpPr>
          <p:nvPr/>
        </p:nvSpPr>
        <p:spPr>
          <a:xfrm>
            <a:off x="1004964" y="592460"/>
            <a:ext cx="5573257" cy="812967"/>
          </a:xfrm>
          <a:prstGeom prst="rect">
            <a:avLst/>
          </a:prstGeom>
          <a:ln>
            <a:noFill/>
          </a:ln>
        </p:spPr>
        <p:txBody>
          <a:bodyPr vert="horz" lIns="0" tIns="0" rIns="0" bIns="0" rtlCol="0" anchor="t" anchorCtr="0">
            <a:normAutofit fontScale="90000"/>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mj-lt"/>
              </a:rPr>
              <a:t>Statement of the Problem</a:t>
            </a:r>
            <a:endParaRPr lang="en-US" sz="4000" b="1" dirty="0"/>
          </a:p>
        </p:txBody>
      </p:sp>
      <p:sp>
        <p:nvSpPr>
          <p:cNvPr id="4" name="Rectangle 3">
            <a:extLst>
              <a:ext uri="{FF2B5EF4-FFF2-40B4-BE49-F238E27FC236}">
                <a16:creationId xmlns:a16="http://schemas.microsoft.com/office/drawing/2014/main" id="{E2BC17E7-F4AB-49BD-A629-2866576E5809}"/>
              </a:ext>
            </a:extLst>
          </p:cNvPr>
          <p:cNvSpPr/>
          <p:nvPr/>
        </p:nvSpPr>
        <p:spPr>
          <a:xfrm>
            <a:off x="750627" y="1105469"/>
            <a:ext cx="1596788" cy="1057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039084" y="1610786"/>
            <a:ext cx="9176265" cy="3289971"/>
          </a:xfrm>
        </p:spPr>
        <p:txBody>
          <a:bodyPr>
            <a:normAutofit fontScale="90000"/>
          </a:bodyPr>
          <a:lstStyle/>
          <a:p>
            <a:pPr algn="just"/>
            <a:r>
              <a:rPr lang="en-NG" dirty="0"/>
              <a:t>Understanding a customer base</a:t>
            </a:r>
            <a:r>
              <a:rPr lang="en-US" dirty="0"/>
              <a:t> is why companies advertise their product but to gauge customer engagement with a product will require the customer understanding of the product and that’s portrayed through advertisements. Clients and customers engagement to a product is influenced by advertisement and with 2-Dimentional (2D) advertising customer are left to their imaginations to gauge the applicable areas of products and their usage which limit engagement but with 3-Dimentional (3D) or video streaming, products can be advertised through professional usage in their areas of application and method of usage</a:t>
            </a:r>
          </a:p>
        </p:txBody>
      </p:sp>
      <p:sp>
        <p:nvSpPr>
          <p:cNvPr id="5" name="Rectangle 4">
            <a:extLst>
              <a:ext uri="{FF2B5EF4-FFF2-40B4-BE49-F238E27FC236}">
                <a16:creationId xmlns:a16="http://schemas.microsoft.com/office/drawing/2014/main" id="{62F042A1-FFB9-4A32-80B7-10CB45969126}"/>
              </a:ext>
            </a:extLst>
          </p:cNvPr>
          <p:cNvSpPr/>
          <p:nvPr/>
        </p:nvSpPr>
        <p:spPr>
          <a:xfrm>
            <a:off x="1004964" y="1310828"/>
            <a:ext cx="2133600" cy="9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420603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7879726" cy="663134"/>
          </a:xfrm>
        </p:spPr>
        <p:txBody>
          <a:bodyPr>
            <a:normAutofit fontScale="90000"/>
          </a:bodyPr>
          <a:lstStyle/>
          <a:p>
            <a:r>
              <a:rPr lang="en-US" dirty="0">
                <a:latin typeface="Times New Roman" panose="02020603050405020304" pitchFamily="18" charset="0"/>
                <a:ea typeface="Calibri" panose="020F0502020204030204" pitchFamily="34" charset="0"/>
              </a:rPr>
              <a:t>Aim and </a:t>
            </a:r>
            <a:r>
              <a:rPr lang="en-GB" dirty="0">
                <a:latin typeface="Times New Roman" panose="02020603050405020304" pitchFamily="18" charset="0"/>
                <a:ea typeface="Calibri" panose="020F0502020204030204" pitchFamily="34" charset="0"/>
              </a:rPr>
              <a:t>Objectives of </a:t>
            </a:r>
            <a:r>
              <a:rPr lang="en-US" dirty="0">
                <a:latin typeface="Times New Roman" panose="02020603050405020304" pitchFamily="18" charset="0"/>
                <a:ea typeface="Calibri" panose="020F0502020204030204" pitchFamily="34" charset="0"/>
              </a:rPr>
              <a:t>the </a:t>
            </a:r>
            <a:r>
              <a:rPr lang="en-GB" dirty="0">
                <a:latin typeface="Times New Roman" panose="02020603050405020304" pitchFamily="18" charset="0"/>
                <a:ea typeface="Calibri" panose="020F0502020204030204" pitchFamily="34" charset="0"/>
              </a:rPr>
              <a:t>Study</a:t>
            </a:r>
            <a:endParaRPr lang="en-US"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1014902" cy="404216"/>
          </a:xfrm>
        </p:spPr>
        <p:txBody>
          <a:bodyPr/>
          <a:lstStyle/>
          <a:p>
            <a:r>
              <a:rPr lang="en-US" dirty="0"/>
              <a:t>Aim</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normAutofit/>
          </a:bodyPr>
          <a:lstStyle/>
          <a:p>
            <a:pPr marL="0" indent="0" algn="just">
              <a:buNone/>
            </a:pPr>
            <a:r>
              <a:rPr lang="en-US" sz="2000" dirty="0"/>
              <a:t>By developing a social media platform application for posting advertisement, companies can engage user with creative content on how to use product in multiple ways. And also, how professionals handle said product</a:t>
            </a:r>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Objectives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700" y="2799146"/>
            <a:ext cx="5196954" cy="1942138"/>
          </a:xfrm>
        </p:spPr>
        <p:txBody>
          <a:bodyPr>
            <a:normAutofit/>
          </a:bodyPr>
          <a:lstStyle/>
          <a:p>
            <a:pPr lvl="0" algn="just"/>
            <a:r>
              <a:rPr lang="en-US" sz="2000" dirty="0"/>
              <a:t>An engaging and easy to use UI with good UX using Flutter.</a:t>
            </a:r>
            <a:endParaRPr lang="en-NG" sz="2000" dirty="0"/>
          </a:p>
          <a:p>
            <a:pPr lvl="0" algn="just"/>
            <a:r>
              <a:rPr lang="en-US" sz="2000" dirty="0"/>
              <a:t>The logic will be handled and the data will be stored using Firebase.</a:t>
            </a:r>
            <a:endParaRPr lang="en-NG" sz="2000" dirty="0"/>
          </a:p>
          <a:p>
            <a:pPr algn="just"/>
            <a:r>
              <a:rPr lang="en-US" sz="2000" dirty="0"/>
              <a:t>Evaluating and verifying the app</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PRODUCT ADVERTISMENT APP</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6, 2023</a:t>
            </a:fld>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4BCD17-1D67-4834-82C0-4EFD26E8AD99}"/>
              </a:ext>
            </a:extLst>
          </p:cNvPr>
          <p:cNvSpPr>
            <a:spLocks noGrp="1"/>
          </p:cNvSpPr>
          <p:nvPr>
            <p:ph type="title"/>
          </p:nvPr>
        </p:nvSpPr>
        <p:spPr>
          <a:xfrm>
            <a:off x="964023" y="879063"/>
            <a:ext cx="5232061" cy="610863"/>
          </a:xfrm>
        </p:spPr>
        <p:txBody>
          <a:bodyPr>
            <a:normAutofit fontScale="90000"/>
          </a:bodyPr>
          <a:lstStyle/>
          <a:p>
            <a:r>
              <a:rPr lang="en-US" dirty="0"/>
              <a:t>Significance of Study</a:t>
            </a:r>
            <a:endParaRPr lang="en-NG" dirty="0"/>
          </a:p>
        </p:txBody>
      </p:sp>
      <p:sp>
        <p:nvSpPr>
          <p:cNvPr id="4" name="Text Placeholder 3">
            <a:extLst>
              <a:ext uri="{FF2B5EF4-FFF2-40B4-BE49-F238E27FC236}">
                <a16:creationId xmlns:a16="http://schemas.microsoft.com/office/drawing/2014/main" id="{D83602D0-1296-448F-965E-DDADC95039AD}"/>
              </a:ext>
            </a:extLst>
          </p:cNvPr>
          <p:cNvSpPr>
            <a:spLocks noGrp="1"/>
          </p:cNvSpPr>
          <p:nvPr>
            <p:ph type="body" sz="quarter" idx="11"/>
          </p:nvPr>
        </p:nvSpPr>
        <p:spPr>
          <a:xfrm>
            <a:off x="952499" y="2289363"/>
            <a:ext cx="5352767" cy="2795232"/>
          </a:xfrm>
        </p:spPr>
        <p:txBody>
          <a:bodyPr/>
          <a:lstStyle/>
          <a:p>
            <a:pPr algn="just"/>
            <a:r>
              <a:rPr lang="en-US" sz="2400" dirty="0"/>
              <a:t>The platform or web app stands to benefit the industry with a choice of diverse advertising for different products and a way for customers to see how products are used (through model’s sampling) and their relevance thereby allowing customers to make better choice in choosing of product and brand</a:t>
            </a:r>
            <a:endParaRPr lang="en-NG" sz="2400" dirty="0"/>
          </a:p>
        </p:txBody>
      </p:sp>
      <p:sp>
        <p:nvSpPr>
          <p:cNvPr id="5" name="Date Placeholder 4">
            <a:extLst>
              <a:ext uri="{FF2B5EF4-FFF2-40B4-BE49-F238E27FC236}">
                <a16:creationId xmlns:a16="http://schemas.microsoft.com/office/drawing/2014/main" id="{3326F005-18C9-41D7-8619-2FC31D58EBAE}"/>
              </a:ext>
            </a:extLst>
          </p:cNvPr>
          <p:cNvSpPr>
            <a:spLocks noGrp="1"/>
          </p:cNvSpPr>
          <p:nvPr>
            <p:ph type="dt" sz="half" idx="14"/>
          </p:nvPr>
        </p:nvSpPr>
        <p:spPr/>
        <p:txBody>
          <a:bodyPr/>
          <a:lstStyle/>
          <a:p>
            <a:fld id="{6FCA8E82-58CD-E045-8B98-B7A85B79B752}" type="datetime4">
              <a:rPr lang="en-US" smtClean="0"/>
              <a:pPr/>
              <a:t>February 6, 2023</a:t>
            </a:fld>
            <a:endParaRPr lang="en-US" dirty="0">
              <a:latin typeface="+mn-lt"/>
            </a:endParaRPr>
          </a:p>
        </p:txBody>
      </p:sp>
      <p:sp>
        <p:nvSpPr>
          <p:cNvPr id="6" name="Footer Placeholder 5">
            <a:extLst>
              <a:ext uri="{FF2B5EF4-FFF2-40B4-BE49-F238E27FC236}">
                <a16:creationId xmlns:a16="http://schemas.microsoft.com/office/drawing/2014/main" id="{14E4E9B7-86B6-4EDD-9E7D-DFF5DEEE4B0A}"/>
              </a:ext>
            </a:extLst>
          </p:cNvPr>
          <p:cNvSpPr>
            <a:spLocks noGrp="1"/>
          </p:cNvSpPr>
          <p:nvPr>
            <p:ph type="ftr" sz="quarter" idx="15"/>
          </p:nvPr>
        </p:nvSpPr>
        <p:spPr/>
        <p:txBody>
          <a:bodyPr/>
          <a:lstStyle/>
          <a:p>
            <a:r>
              <a:rPr lang="en-US" dirty="0"/>
              <a:t>PRODUCT ADVERTISMENT APP</a:t>
            </a:r>
          </a:p>
        </p:txBody>
      </p:sp>
      <p:sp>
        <p:nvSpPr>
          <p:cNvPr id="7" name="Slide Number Placeholder 6">
            <a:extLst>
              <a:ext uri="{FF2B5EF4-FFF2-40B4-BE49-F238E27FC236}">
                <a16:creationId xmlns:a16="http://schemas.microsoft.com/office/drawing/2014/main" id="{C83BE558-3EF0-4BD1-B2E4-E1708F68B714}"/>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8" name="Picture Placeholder 7">
            <a:extLst>
              <a:ext uri="{FF2B5EF4-FFF2-40B4-BE49-F238E27FC236}">
                <a16:creationId xmlns:a16="http://schemas.microsoft.com/office/drawing/2014/main" id="{42B34B88-8FF7-43FE-967D-37A3EDBF7463}"/>
              </a:ext>
            </a:extLst>
          </p:cNvPr>
          <p:cNvPicPr>
            <a:picLocks noGrp="1" noChangeAspect="1"/>
          </p:cNvPicPr>
          <p:nvPr>
            <p:ph type="pic" sz="quarter" idx="13"/>
          </p:nvPr>
        </p:nvPicPr>
        <p:blipFill>
          <a:blip r:embed="rId2"/>
          <a:srcRect l="20561" r="20561"/>
          <a:stretch>
            <a:fillRect/>
          </a:stretch>
        </p:blipFill>
        <p:spPr>
          <a:xfrm>
            <a:off x="6609810" y="268666"/>
            <a:ext cx="5582190" cy="6320667"/>
          </a:xfrm>
          <a:prstGeom prst="ellipse">
            <a:avLst/>
          </a:prstGeom>
          <a:ln>
            <a:noFill/>
          </a:ln>
          <a:effectLst>
            <a:softEdge rad="112500"/>
          </a:effectLst>
        </p:spPr>
      </p:pic>
    </p:spTree>
    <p:extLst>
      <p:ext uri="{BB962C8B-B14F-4D97-AF65-F5344CB8AC3E}">
        <p14:creationId xmlns:p14="http://schemas.microsoft.com/office/powerpoint/2010/main" val="55332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263A019-600C-CD8A-0B94-38FFCEC38520}"/>
              </a:ext>
            </a:extLst>
          </p:cNvPr>
          <p:cNvSpPr>
            <a:spLocks noGrp="1"/>
          </p:cNvSpPr>
          <p:nvPr>
            <p:ph type="chart" sz="quarter" idx="10"/>
          </p:nvPr>
        </p:nvSpPr>
        <p:spPr/>
      </p:sp>
      <p:sp>
        <p:nvSpPr>
          <p:cNvPr id="3" name="Title 2">
            <a:extLst>
              <a:ext uri="{FF2B5EF4-FFF2-40B4-BE49-F238E27FC236}">
                <a16:creationId xmlns:a16="http://schemas.microsoft.com/office/drawing/2014/main" id="{C311A496-00A0-9D1E-F3B3-03BCAAF88A3D}"/>
              </a:ext>
            </a:extLst>
          </p:cNvPr>
          <p:cNvSpPr>
            <a:spLocks noGrp="1"/>
          </p:cNvSpPr>
          <p:nvPr>
            <p:ph type="title"/>
          </p:nvPr>
        </p:nvSpPr>
        <p:spPr>
          <a:xfrm>
            <a:off x="748870" y="158352"/>
            <a:ext cx="6915953" cy="610863"/>
          </a:xfrm>
        </p:spPr>
        <p:txBody>
          <a:bodyPr>
            <a:normAutofit fontScale="90000"/>
          </a:bodyPr>
          <a:lstStyle/>
          <a:p>
            <a:r>
              <a:rPr lang="en-US" dirty="0"/>
              <a:t>Summary of literature review</a:t>
            </a:r>
            <a:endParaRPr lang="en-NG" dirty="0"/>
          </a:p>
        </p:txBody>
      </p:sp>
      <p:sp>
        <p:nvSpPr>
          <p:cNvPr id="4" name="Date Placeholder 3">
            <a:extLst>
              <a:ext uri="{FF2B5EF4-FFF2-40B4-BE49-F238E27FC236}">
                <a16:creationId xmlns:a16="http://schemas.microsoft.com/office/drawing/2014/main" id="{ABB0558C-62E4-3A85-F8A7-E128C91F9242}"/>
              </a:ext>
            </a:extLst>
          </p:cNvPr>
          <p:cNvSpPr>
            <a:spLocks noGrp="1"/>
          </p:cNvSpPr>
          <p:nvPr>
            <p:ph type="dt" sz="half" idx="11"/>
          </p:nvPr>
        </p:nvSpPr>
        <p:spPr/>
        <p:txBody>
          <a:bodyPr/>
          <a:lstStyle/>
          <a:p>
            <a:fld id="{6FCA8E82-58CD-E045-8B98-B7A85B79B752}" type="datetime4">
              <a:rPr lang="en-US" smtClean="0"/>
              <a:pPr/>
              <a:t>February 6, 2023</a:t>
            </a:fld>
            <a:endParaRPr lang="en-US" dirty="0">
              <a:latin typeface="+mn-lt"/>
            </a:endParaRPr>
          </a:p>
        </p:txBody>
      </p:sp>
      <p:sp>
        <p:nvSpPr>
          <p:cNvPr id="5" name="Footer Placeholder 4">
            <a:extLst>
              <a:ext uri="{FF2B5EF4-FFF2-40B4-BE49-F238E27FC236}">
                <a16:creationId xmlns:a16="http://schemas.microsoft.com/office/drawing/2014/main" id="{A78F66F5-80B6-01B5-E190-70071F1DC1D7}"/>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6CC2EB0-8794-DC88-9CAF-41F66A32AB94}"/>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graphicFrame>
        <p:nvGraphicFramePr>
          <p:cNvPr id="11" name="Table 10">
            <a:extLst>
              <a:ext uri="{FF2B5EF4-FFF2-40B4-BE49-F238E27FC236}">
                <a16:creationId xmlns:a16="http://schemas.microsoft.com/office/drawing/2014/main" id="{4D98D042-E49C-6CBE-C4EE-D2A682AA760E}"/>
              </a:ext>
            </a:extLst>
          </p:cNvPr>
          <p:cNvGraphicFramePr>
            <a:graphicFrameLocks noGrp="1"/>
          </p:cNvGraphicFramePr>
          <p:nvPr>
            <p:extLst>
              <p:ext uri="{D42A27DB-BD31-4B8C-83A1-F6EECF244321}">
                <p14:modId xmlns:p14="http://schemas.microsoft.com/office/powerpoint/2010/main" val="848338531"/>
              </p:ext>
            </p:extLst>
          </p:nvPr>
        </p:nvGraphicFramePr>
        <p:xfrm>
          <a:off x="214585" y="961028"/>
          <a:ext cx="11762830" cy="5720614"/>
        </p:xfrm>
        <a:graphic>
          <a:graphicData uri="http://schemas.openxmlformats.org/drawingml/2006/table">
            <a:tbl>
              <a:tblPr firstRow="1" firstCol="1"/>
              <a:tblGrid>
                <a:gridCol w="2538344">
                  <a:extLst>
                    <a:ext uri="{9D8B030D-6E8A-4147-A177-3AD203B41FA5}">
                      <a16:colId xmlns:a16="http://schemas.microsoft.com/office/drawing/2014/main" val="1173992025"/>
                    </a:ext>
                  </a:extLst>
                </a:gridCol>
                <a:gridCol w="1656419">
                  <a:extLst>
                    <a:ext uri="{9D8B030D-6E8A-4147-A177-3AD203B41FA5}">
                      <a16:colId xmlns:a16="http://schemas.microsoft.com/office/drawing/2014/main" val="115202853"/>
                    </a:ext>
                  </a:extLst>
                </a:gridCol>
                <a:gridCol w="3127987">
                  <a:extLst>
                    <a:ext uri="{9D8B030D-6E8A-4147-A177-3AD203B41FA5}">
                      <a16:colId xmlns:a16="http://schemas.microsoft.com/office/drawing/2014/main" val="1010693434"/>
                    </a:ext>
                  </a:extLst>
                </a:gridCol>
                <a:gridCol w="2380376">
                  <a:extLst>
                    <a:ext uri="{9D8B030D-6E8A-4147-A177-3AD203B41FA5}">
                      <a16:colId xmlns:a16="http://schemas.microsoft.com/office/drawing/2014/main" val="3778082769"/>
                    </a:ext>
                  </a:extLst>
                </a:gridCol>
                <a:gridCol w="1835230">
                  <a:extLst>
                    <a:ext uri="{9D8B030D-6E8A-4147-A177-3AD203B41FA5}">
                      <a16:colId xmlns:a16="http://schemas.microsoft.com/office/drawing/2014/main" val="1465468944"/>
                    </a:ext>
                  </a:extLst>
                </a:gridCol>
                <a:gridCol w="224474">
                  <a:extLst>
                    <a:ext uri="{9D8B030D-6E8A-4147-A177-3AD203B41FA5}">
                      <a16:colId xmlns:a16="http://schemas.microsoft.com/office/drawing/2014/main" val="1944590475"/>
                    </a:ext>
                  </a:extLst>
                </a:gridCol>
              </a:tblGrid>
              <a:tr h="5283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600" b="1" kern="1200" dirty="0">
                          <a:solidFill>
                            <a:schemeClr val="bg1"/>
                          </a:solidFill>
                          <a:effectLst/>
                          <a:latin typeface="+mn-lt"/>
                          <a:ea typeface="+mn-ea"/>
                          <a:cs typeface="+mn-cs"/>
                        </a:rPr>
                        <a:t>Title</a:t>
                      </a:r>
                      <a:endParaRPr lang="en-IN" sz="1600" dirty="0">
                        <a:solidFill>
                          <a:schemeClr val="bg1"/>
                        </a:solidFill>
                      </a:endParaRPr>
                    </a:p>
                  </a:txBody>
                  <a:tcPr anchor="ctr">
                    <a:lnL w="3175" cap="flat" cmpd="sng" algn="ctr">
                      <a:solidFill>
                        <a:sysClr val="window" lastClr="FFFFFF">
                          <a:lumMod val="85000"/>
                        </a:sysClr>
                      </a:solidFill>
                      <a:prstDash val="solid"/>
                      <a:round/>
                      <a:headEnd type="none" w="med" len="med"/>
                      <a:tailEnd type="none" w="med" len="med"/>
                    </a:lnL>
                    <a:lnR w="3175" cap="flat" cmpd="sng" algn="ctr">
                      <a:solidFill>
                        <a:sysClr val="window" lastClr="FFFFFF">
                          <a:lumMod val="85000"/>
                        </a:sysClr>
                      </a:solidFill>
                      <a:prstDash val="solid"/>
                      <a:round/>
                      <a:headEnd type="none" w="med" len="med"/>
                      <a:tailEnd type="none" w="med" len="med"/>
                    </a:lnR>
                    <a:lnT w="3175" cap="flat" cmpd="sng" algn="ctr">
                      <a:solidFill>
                        <a:sysClr val="window" lastClr="FFFFFF">
                          <a:lumMod val="85000"/>
                        </a:sysClr>
                      </a:solidFill>
                      <a:prstDash val="solid"/>
                      <a:round/>
                      <a:headEnd type="none" w="med" len="med"/>
                      <a:tailEnd type="none" w="med" len="med"/>
                    </a:lnT>
                    <a:lnB w="3175"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lt1"/>
                          </a:solidFill>
                          <a:effectLst/>
                          <a:latin typeface="+mn-lt"/>
                          <a:ea typeface="+mn-ea"/>
                          <a:cs typeface="+mn-cs"/>
                        </a:rPr>
                        <a:t>Author &amp; Year</a:t>
                      </a:r>
                      <a:endParaRPr lang="en-IN" sz="1600" dirty="0"/>
                    </a:p>
                  </a:txBody>
                  <a:tcPr anchor="ctr">
                    <a:lnL w="3175" cap="flat" cmpd="sng" algn="ctr">
                      <a:solidFill>
                        <a:sysClr val="window" lastClr="FFFFFF">
                          <a:lumMod val="85000"/>
                        </a:sysClr>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600" b="1" kern="1200" dirty="0">
                          <a:solidFill>
                            <a:schemeClr val="lt1"/>
                          </a:solidFill>
                          <a:effectLst/>
                          <a:latin typeface="+mn-lt"/>
                          <a:ea typeface="+mn-ea"/>
                          <a:cs typeface="+mn-cs"/>
                        </a:rPr>
                        <a:t> Description </a:t>
                      </a:r>
                      <a:endParaRPr lang="en-IN" sz="1600" dirty="0"/>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600" b="1" kern="1200" dirty="0">
                          <a:solidFill>
                            <a:schemeClr val="lt1"/>
                          </a:solidFill>
                          <a:effectLst/>
                          <a:latin typeface="+mn-lt"/>
                          <a:ea typeface="+mn-ea"/>
                          <a:cs typeface="+mn-cs"/>
                        </a:rPr>
                        <a:t>Merit</a:t>
                      </a:r>
                      <a:endParaRPr lang="en-IN" sz="1600" dirty="0"/>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600" b="1" kern="1200" dirty="0">
                          <a:solidFill>
                            <a:schemeClr val="lt1"/>
                          </a:solidFill>
                          <a:effectLst/>
                          <a:latin typeface="+mn-lt"/>
                          <a:ea typeface="+mn-ea"/>
                          <a:cs typeface="+mn-cs"/>
                        </a:rPr>
                        <a:t>Demerits</a:t>
                      </a:r>
                      <a:endParaRPr lang="en-IN" sz="1600" dirty="0"/>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fontAlgn="b"/>
                      <a:endParaRPr lang="en-US" sz="1600" b="0" i="0" u="none" strike="noStrike" dirty="0">
                        <a:solidFill>
                          <a:schemeClr val="bg1">
                            <a:lumMod val="50000"/>
                          </a:schemeClr>
                        </a:solidFill>
                        <a:effectLst/>
                        <a:latin typeface="+mn-lt"/>
                      </a:endParaRPr>
                    </a:p>
                  </a:txBody>
                  <a:tcPr anchor="b">
                    <a:lnL w="3175" cap="flat" cmpd="sng" algn="ctr">
                      <a:solidFill>
                        <a:sysClr val="windowText" lastClr="000000"/>
                      </a:solid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7223600"/>
                  </a:ext>
                </a:extLst>
              </a:tr>
              <a:tr h="241860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fontAlgn="b"/>
                      <a:r>
                        <a:rPr lang="en-US" sz="1600" b="1" kern="1200" dirty="0">
                          <a:solidFill>
                            <a:schemeClr val="bg1"/>
                          </a:solidFill>
                          <a:effectLst/>
                          <a:latin typeface="+mn-lt"/>
                          <a:ea typeface="+mn-ea"/>
                          <a:cs typeface="+mn-cs"/>
                        </a:rPr>
                        <a:t>An analysis of multimodal in beauty product advertisements.</a:t>
                      </a:r>
                      <a:endParaRPr lang="en-US" sz="1600" b="0" i="0" u="none" strike="noStrike" dirty="0">
                        <a:solidFill>
                          <a:schemeClr val="bg1"/>
                        </a:solidFill>
                        <a:effectLst/>
                        <a:latin typeface="+mn-lt"/>
                      </a:endParaRPr>
                    </a:p>
                  </a:txBody>
                  <a:tcPr marL="288000" anchor="ctr">
                    <a:lnL w="3175" cap="flat" cmpd="sng" algn="ctr">
                      <a:solidFill>
                        <a:sysClr val="window" lastClr="FFFFFF">
                          <a:lumMod val="8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85000"/>
                        </a:sysClr>
                      </a:solidFill>
                      <a:prstDash val="solid"/>
                      <a:round/>
                      <a:headEnd type="none" w="med" len="med"/>
                      <a:tailEnd type="none" w="med" len="med"/>
                    </a:lnT>
                    <a:lnB w="3175"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600" kern="1200" dirty="0" err="1">
                          <a:solidFill>
                            <a:schemeClr val="dk1"/>
                          </a:solidFill>
                          <a:effectLst/>
                          <a:latin typeface="+mn-lt"/>
                          <a:ea typeface="+mn-ea"/>
                          <a:cs typeface="+mn-cs"/>
                        </a:rPr>
                        <a:t>Amatullah</a:t>
                      </a:r>
                      <a:r>
                        <a:rPr lang="en-US" sz="1600" kern="1200" dirty="0">
                          <a:solidFill>
                            <a:schemeClr val="dk1"/>
                          </a:solidFill>
                          <a:effectLst/>
                          <a:latin typeface="+mn-lt"/>
                          <a:ea typeface="+mn-ea"/>
                          <a:cs typeface="+mn-cs"/>
                        </a:rPr>
                        <a:t> et al. (2019)</a:t>
                      </a:r>
                      <a:endParaRPr lang="en-US" sz="1600" b="0" i="0" u="none" strike="noStrike" dirty="0">
                        <a:solidFill>
                          <a:schemeClr val="tx1">
                            <a:lumMod val="75000"/>
                            <a:lumOff val="25000"/>
                          </a:schemeClr>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600" kern="1200" dirty="0">
                          <a:solidFill>
                            <a:schemeClr val="dk1"/>
                          </a:solidFill>
                          <a:effectLst/>
                          <a:latin typeface="+mn-lt"/>
                          <a:ea typeface="+mn-ea"/>
                          <a:cs typeface="+mn-cs"/>
                        </a:rPr>
                        <a:t>The focus of the study is on the comparison between verbal and visual elements used in two lipstick product advertisements, </a:t>
                      </a:r>
                      <a:r>
                        <a:rPr lang="en-US" sz="1600" kern="1200" dirty="0" err="1">
                          <a:solidFill>
                            <a:schemeClr val="dk1"/>
                          </a:solidFill>
                          <a:effectLst/>
                          <a:latin typeface="+mn-lt"/>
                          <a:ea typeface="+mn-ea"/>
                          <a:cs typeface="+mn-cs"/>
                        </a:rPr>
                        <a:t>Wardah</a:t>
                      </a:r>
                      <a:r>
                        <a:rPr lang="en-US" sz="1600" kern="1200" dirty="0">
                          <a:solidFill>
                            <a:schemeClr val="dk1"/>
                          </a:solidFill>
                          <a:effectLst/>
                          <a:latin typeface="+mn-lt"/>
                          <a:ea typeface="+mn-ea"/>
                          <a:cs typeface="+mn-cs"/>
                        </a:rPr>
                        <a:t> Lip Cream Matte Lipsticks and </a:t>
                      </a:r>
                      <a:r>
                        <a:rPr lang="en-US" sz="1600" kern="1200" dirty="0" err="1">
                          <a:solidFill>
                            <a:schemeClr val="dk1"/>
                          </a:solidFill>
                          <a:effectLst/>
                          <a:latin typeface="+mn-lt"/>
                          <a:ea typeface="+mn-ea"/>
                          <a:cs typeface="+mn-cs"/>
                        </a:rPr>
                        <a:t>Purbasari</a:t>
                      </a:r>
                      <a:r>
                        <a:rPr lang="en-US" sz="1600" kern="1200" dirty="0">
                          <a:solidFill>
                            <a:schemeClr val="dk1"/>
                          </a:solidFill>
                          <a:effectLst/>
                          <a:latin typeface="+mn-lt"/>
                          <a:ea typeface="+mn-ea"/>
                          <a:cs typeface="+mn-cs"/>
                        </a:rPr>
                        <a:t> Hi Matte Lip Cream.</a:t>
                      </a:r>
                      <a:endParaRPr lang="en-US" sz="1600" b="0" i="0" u="none" strike="noStrike" dirty="0">
                        <a:solidFill>
                          <a:schemeClr val="tx1">
                            <a:lumMod val="75000"/>
                            <a:lumOff val="25000"/>
                          </a:schemeClr>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NG" sz="1600" kern="1200" dirty="0">
                          <a:solidFill>
                            <a:schemeClr val="dk1"/>
                          </a:solidFill>
                          <a:effectLst/>
                          <a:latin typeface="+mn-lt"/>
                          <a:ea typeface="+mn-ea"/>
                          <a:cs typeface="+mn-cs"/>
                        </a:rPr>
                        <a:t>it provide</a:t>
                      </a:r>
                      <a:r>
                        <a:rPr lang="en-US" sz="1600" kern="1200" dirty="0">
                          <a:solidFill>
                            <a:schemeClr val="dk1"/>
                          </a:solidFill>
                          <a:effectLst/>
                          <a:latin typeface="+mn-lt"/>
                          <a:ea typeface="+mn-ea"/>
                          <a:cs typeface="+mn-cs"/>
                        </a:rPr>
                        <a:t>d</a:t>
                      </a:r>
                      <a:r>
                        <a:rPr lang="en-NG" sz="1600" kern="1200" dirty="0">
                          <a:solidFill>
                            <a:schemeClr val="dk1"/>
                          </a:solidFill>
                          <a:effectLst/>
                          <a:latin typeface="+mn-lt"/>
                          <a:ea typeface="+mn-ea"/>
                          <a:cs typeface="+mn-cs"/>
                        </a:rPr>
                        <a:t> a deep understanding of the meaning of text in beauty product advertisements by using a multimodal analysis approach and comparing verbal and visual elements in two advertisements.</a:t>
                      </a: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NG" sz="1600" kern="1200" dirty="0">
                          <a:solidFill>
                            <a:schemeClr val="dk1"/>
                          </a:solidFill>
                          <a:effectLst/>
                          <a:latin typeface="+mn-lt"/>
                          <a:ea typeface="+mn-ea"/>
                          <a:cs typeface="+mn-cs"/>
                        </a:rPr>
                        <a:t>it is limited in scope as it only focuses on two lipstick product advertisements and may not be representative of all beauty product </a:t>
                      </a:r>
                      <a:endParaRPr lang="en-US" sz="1600" b="0" i="0" u="none" strike="noStrike" dirty="0">
                        <a:solidFill>
                          <a:schemeClr val="tx1">
                            <a:lumMod val="75000"/>
                            <a:lumOff val="25000"/>
                          </a:schemeClr>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fontAlgn="b"/>
                      <a:endParaRPr lang="en-US" sz="1600" b="0" i="0" u="none" strike="noStrike" dirty="0">
                        <a:solidFill>
                          <a:schemeClr val="bg1">
                            <a:lumMod val="50000"/>
                          </a:schemeClr>
                        </a:solidFill>
                        <a:effectLst/>
                        <a:latin typeface="+mn-lt"/>
                      </a:endParaRPr>
                    </a:p>
                  </a:txBody>
                  <a:tcPr anchor="b">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25182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600" b="1" kern="1200" dirty="0">
                          <a:solidFill>
                            <a:schemeClr val="bg1"/>
                          </a:solidFill>
                          <a:effectLst/>
                          <a:latin typeface="+mn-lt"/>
                          <a:ea typeface="+mn-ea"/>
                          <a:cs typeface="+mn-cs"/>
                        </a:rPr>
                        <a:t>Tree-based real-time advertisement recommendation system in online broadcasting</a:t>
                      </a:r>
                      <a:endParaRPr lang="en-NG" sz="1600" b="1" kern="1200" dirty="0">
                        <a:solidFill>
                          <a:schemeClr val="bg1"/>
                        </a:solidFill>
                        <a:effectLst/>
                        <a:latin typeface="+mn-lt"/>
                        <a:ea typeface="+mn-ea"/>
                        <a:cs typeface="+mn-cs"/>
                      </a:endParaRPr>
                    </a:p>
                  </a:txBody>
                  <a:tcPr marL="288000" anchor="ctr">
                    <a:lnL w="3175" cap="flat" cmpd="sng" algn="ctr">
                      <a:solidFill>
                        <a:sysClr val="window" lastClr="FFFFFF">
                          <a:lumMod val="8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85000"/>
                        </a:sysClr>
                      </a:solidFill>
                      <a:prstDash val="solid"/>
                      <a:round/>
                      <a:headEnd type="none" w="med" len="med"/>
                      <a:tailEnd type="none" w="med" len="med"/>
                    </a:lnT>
                    <a:lnB w="3175"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600" kern="1200" dirty="0">
                          <a:solidFill>
                            <a:schemeClr val="dk1"/>
                          </a:solidFill>
                          <a:effectLst/>
                          <a:latin typeface="+mn-lt"/>
                          <a:ea typeface="+mn-ea"/>
                          <a:cs typeface="+mn-cs"/>
                        </a:rPr>
                        <a:t>Kang et al. (2020)</a:t>
                      </a:r>
                      <a:endParaRPr lang="en-US" sz="16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NG" sz="1600" kern="1200" dirty="0">
                          <a:solidFill>
                            <a:schemeClr val="dk1"/>
                          </a:solidFill>
                          <a:effectLst/>
                          <a:latin typeface="+mn-lt"/>
                          <a:ea typeface="+mn-ea"/>
                          <a:cs typeface="+mn-cs"/>
                        </a:rPr>
                        <a:t>The goal of this study is to overcome the limitations of traditional advertising services, which do not take into account user preferences.</a:t>
                      </a:r>
                      <a:endParaRPr lang="en-US" sz="16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NG" sz="1600" kern="1200" dirty="0">
                          <a:solidFill>
                            <a:schemeClr val="dk1"/>
                          </a:solidFill>
                          <a:effectLst/>
                          <a:latin typeface="+mn-lt"/>
                          <a:ea typeface="+mn-ea"/>
                          <a:cs typeface="+mn-cs"/>
                        </a:rPr>
                        <a:t>The proposed recommendation system overcomes the limitations of traditional advertising services by taking into account user preferences.</a:t>
                      </a: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NG" sz="1600" kern="1200" dirty="0">
                          <a:solidFill>
                            <a:schemeClr val="dk1"/>
                          </a:solidFill>
                          <a:effectLst/>
                          <a:latin typeface="+mn-lt"/>
                          <a:ea typeface="+mn-ea"/>
                          <a:cs typeface="+mn-cs"/>
                        </a:rPr>
                        <a:t>It only focuses on the performance of the proposed system and does not compare it with existing recommendation systems, so it is unclear how it performs relative to other systems</a:t>
                      </a:r>
                      <a:endParaRPr lang="en-US" sz="16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fontAlgn="b"/>
                      <a:endParaRPr lang="en-US" sz="1600" b="0" i="0" u="none" strike="noStrike" dirty="0">
                        <a:solidFill>
                          <a:schemeClr val="bg1">
                            <a:lumMod val="50000"/>
                          </a:schemeClr>
                        </a:solidFill>
                        <a:effectLst/>
                        <a:latin typeface="+mn-lt"/>
                      </a:endParaRPr>
                    </a:p>
                  </a:txBody>
                  <a:tcPr anchor="b">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bl>
          </a:graphicData>
        </a:graphic>
      </p:graphicFrame>
    </p:spTree>
    <p:extLst>
      <p:ext uri="{BB962C8B-B14F-4D97-AF65-F5344CB8AC3E}">
        <p14:creationId xmlns:p14="http://schemas.microsoft.com/office/powerpoint/2010/main" val="99191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263A019-600C-CD8A-0B94-38FFCEC38520}"/>
              </a:ext>
            </a:extLst>
          </p:cNvPr>
          <p:cNvSpPr>
            <a:spLocks noGrp="1"/>
          </p:cNvSpPr>
          <p:nvPr>
            <p:ph type="chart" sz="quarter" idx="10"/>
          </p:nvPr>
        </p:nvSpPr>
        <p:spPr/>
      </p:sp>
      <p:sp>
        <p:nvSpPr>
          <p:cNvPr id="3" name="Title 2">
            <a:extLst>
              <a:ext uri="{FF2B5EF4-FFF2-40B4-BE49-F238E27FC236}">
                <a16:creationId xmlns:a16="http://schemas.microsoft.com/office/drawing/2014/main" id="{C311A496-00A0-9D1E-F3B3-03BCAAF88A3D}"/>
              </a:ext>
            </a:extLst>
          </p:cNvPr>
          <p:cNvSpPr>
            <a:spLocks noGrp="1"/>
          </p:cNvSpPr>
          <p:nvPr>
            <p:ph type="title"/>
          </p:nvPr>
        </p:nvSpPr>
        <p:spPr>
          <a:xfrm>
            <a:off x="748870" y="158352"/>
            <a:ext cx="6915953" cy="610863"/>
          </a:xfrm>
        </p:spPr>
        <p:txBody>
          <a:bodyPr>
            <a:normAutofit fontScale="90000"/>
          </a:bodyPr>
          <a:lstStyle/>
          <a:p>
            <a:r>
              <a:rPr lang="en-US" dirty="0"/>
              <a:t>Summary of literature review</a:t>
            </a:r>
            <a:endParaRPr lang="en-NG" dirty="0"/>
          </a:p>
        </p:txBody>
      </p:sp>
      <p:sp>
        <p:nvSpPr>
          <p:cNvPr id="4" name="Date Placeholder 3">
            <a:extLst>
              <a:ext uri="{FF2B5EF4-FFF2-40B4-BE49-F238E27FC236}">
                <a16:creationId xmlns:a16="http://schemas.microsoft.com/office/drawing/2014/main" id="{ABB0558C-62E4-3A85-F8A7-E128C91F9242}"/>
              </a:ext>
            </a:extLst>
          </p:cNvPr>
          <p:cNvSpPr>
            <a:spLocks noGrp="1"/>
          </p:cNvSpPr>
          <p:nvPr>
            <p:ph type="dt" sz="half" idx="11"/>
          </p:nvPr>
        </p:nvSpPr>
        <p:spPr/>
        <p:txBody>
          <a:bodyPr/>
          <a:lstStyle/>
          <a:p>
            <a:fld id="{6FCA8E82-58CD-E045-8B98-B7A85B79B752}" type="datetime4">
              <a:rPr lang="en-US" smtClean="0"/>
              <a:pPr/>
              <a:t>February 6, 2023</a:t>
            </a:fld>
            <a:endParaRPr lang="en-US" dirty="0">
              <a:latin typeface="+mn-lt"/>
            </a:endParaRPr>
          </a:p>
        </p:txBody>
      </p:sp>
      <p:sp>
        <p:nvSpPr>
          <p:cNvPr id="5" name="Footer Placeholder 4">
            <a:extLst>
              <a:ext uri="{FF2B5EF4-FFF2-40B4-BE49-F238E27FC236}">
                <a16:creationId xmlns:a16="http://schemas.microsoft.com/office/drawing/2014/main" id="{A78F66F5-80B6-01B5-E190-70071F1DC1D7}"/>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6CC2EB0-8794-DC88-9CAF-41F66A32AB94}"/>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graphicFrame>
        <p:nvGraphicFramePr>
          <p:cNvPr id="8" name="Table 7">
            <a:extLst>
              <a:ext uri="{FF2B5EF4-FFF2-40B4-BE49-F238E27FC236}">
                <a16:creationId xmlns:a16="http://schemas.microsoft.com/office/drawing/2014/main" id="{13FC46F9-29AB-732D-0DA5-0E2AD02AFCC2}"/>
              </a:ext>
            </a:extLst>
          </p:cNvPr>
          <p:cNvGraphicFramePr>
            <a:graphicFrameLocks noGrp="1"/>
          </p:cNvGraphicFramePr>
          <p:nvPr>
            <p:extLst>
              <p:ext uri="{D42A27DB-BD31-4B8C-83A1-F6EECF244321}">
                <p14:modId xmlns:p14="http://schemas.microsoft.com/office/powerpoint/2010/main" val="3714101113"/>
              </p:ext>
            </p:extLst>
          </p:nvPr>
        </p:nvGraphicFramePr>
        <p:xfrm>
          <a:off x="254119" y="827349"/>
          <a:ext cx="11474829" cy="5923286"/>
        </p:xfrm>
        <a:graphic>
          <a:graphicData uri="http://schemas.openxmlformats.org/drawingml/2006/table">
            <a:tbl>
              <a:tblPr firstRow="1" firstCol="1"/>
              <a:tblGrid>
                <a:gridCol w="2476195">
                  <a:extLst>
                    <a:ext uri="{9D8B030D-6E8A-4147-A177-3AD203B41FA5}">
                      <a16:colId xmlns:a16="http://schemas.microsoft.com/office/drawing/2014/main" val="1173992025"/>
                    </a:ext>
                  </a:extLst>
                </a:gridCol>
                <a:gridCol w="1615863">
                  <a:extLst>
                    <a:ext uri="{9D8B030D-6E8A-4147-A177-3AD203B41FA5}">
                      <a16:colId xmlns:a16="http://schemas.microsoft.com/office/drawing/2014/main" val="115202853"/>
                    </a:ext>
                  </a:extLst>
                </a:gridCol>
                <a:gridCol w="3051402">
                  <a:extLst>
                    <a:ext uri="{9D8B030D-6E8A-4147-A177-3AD203B41FA5}">
                      <a16:colId xmlns:a16="http://schemas.microsoft.com/office/drawing/2014/main" val="1010693434"/>
                    </a:ext>
                  </a:extLst>
                </a:gridCol>
                <a:gridCol w="2322095">
                  <a:extLst>
                    <a:ext uri="{9D8B030D-6E8A-4147-A177-3AD203B41FA5}">
                      <a16:colId xmlns:a16="http://schemas.microsoft.com/office/drawing/2014/main" val="3778082769"/>
                    </a:ext>
                  </a:extLst>
                </a:gridCol>
                <a:gridCol w="1790296">
                  <a:extLst>
                    <a:ext uri="{9D8B030D-6E8A-4147-A177-3AD203B41FA5}">
                      <a16:colId xmlns:a16="http://schemas.microsoft.com/office/drawing/2014/main" val="1465468944"/>
                    </a:ext>
                  </a:extLst>
                </a:gridCol>
                <a:gridCol w="218978">
                  <a:extLst>
                    <a:ext uri="{9D8B030D-6E8A-4147-A177-3AD203B41FA5}">
                      <a16:colId xmlns:a16="http://schemas.microsoft.com/office/drawing/2014/main" val="1944590475"/>
                    </a:ext>
                  </a:extLst>
                </a:gridCol>
              </a:tblGrid>
              <a:tr h="5283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800" b="1" kern="1200" dirty="0">
                          <a:solidFill>
                            <a:schemeClr val="bg1"/>
                          </a:solidFill>
                          <a:effectLst/>
                          <a:latin typeface="+mn-lt"/>
                          <a:ea typeface="+mn-ea"/>
                          <a:cs typeface="+mn-cs"/>
                        </a:rPr>
                        <a:t>Title</a:t>
                      </a:r>
                      <a:endParaRPr lang="en-IN" dirty="0">
                        <a:solidFill>
                          <a:schemeClr val="bg1"/>
                        </a:solidFill>
                      </a:endParaRPr>
                    </a:p>
                  </a:txBody>
                  <a:tcPr anchor="ctr">
                    <a:lnL w="3175" cap="flat" cmpd="sng" algn="ctr">
                      <a:solidFill>
                        <a:sysClr val="window" lastClr="FFFFFF">
                          <a:lumMod val="85000"/>
                        </a:sysClr>
                      </a:solidFill>
                      <a:prstDash val="solid"/>
                      <a:round/>
                      <a:headEnd type="none" w="med" len="med"/>
                      <a:tailEnd type="none" w="med" len="med"/>
                    </a:lnL>
                    <a:lnR w="3175" cap="flat" cmpd="sng" algn="ctr">
                      <a:solidFill>
                        <a:sysClr val="window" lastClr="FFFFFF">
                          <a:lumMod val="85000"/>
                        </a:sysClr>
                      </a:solidFill>
                      <a:prstDash val="solid"/>
                      <a:round/>
                      <a:headEnd type="none" w="med" len="med"/>
                      <a:tailEnd type="none" w="med" len="med"/>
                    </a:lnR>
                    <a:lnT w="3175" cap="flat" cmpd="sng" algn="ctr">
                      <a:solidFill>
                        <a:sysClr val="window" lastClr="FFFFFF">
                          <a:lumMod val="85000"/>
                        </a:sysClr>
                      </a:solidFill>
                      <a:prstDash val="solid"/>
                      <a:round/>
                      <a:headEnd type="none" w="med" len="med"/>
                      <a:tailEnd type="none" w="med" len="med"/>
                    </a:lnT>
                    <a:lnB w="3175"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latin typeface="+mn-lt"/>
                          <a:ea typeface="+mn-ea"/>
                          <a:cs typeface="+mn-cs"/>
                        </a:rPr>
                        <a:t>Author &amp; Year</a:t>
                      </a:r>
                      <a:endParaRPr lang="en-IN" dirty="0"/>
                    </a:p>
                  </a:txBody>
                  <a:tcPr anchor="ctr">
                    <a:lnL w="3175" cap="flat" cmpd="sng" algn="ctr">
                      <a:solidFill>
                        <a:sysClr val="window" lastClr="FFFFFF">
                          <a:lumMod val="85000"/>
                        </a:sysClr>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800" b="1" kern="1200" dirty="0">
                          <a:solidFill>
                            <a:schemeClr val="lt1"/>
                          </a:solidFill>
                          <a:effectLst/>
                          <a:latin typeface="+mn-lt"/>
                          <a:ea typeface="+mn-ea"/>
                          <a:cs typeface="+mn-cs"/>
                        </a:rPr>
                        <a:t> Description </a:t>
                      </a:r>
                      <a:endParaRPr lang="en-IN" dirty="0"/>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800" b="1" kern="1200" dirty="0">
                          <a:solidFill>
                            <a:schemeClr val="lt1"/>
                          </a:solidFill>
                          <a:effectLst/>
                          <a:latin typeface="+mn-lt"/>
                          <a:ea typeface="+mn-ea"/>
                          <a:cs typeface="+mn-cs"/>
                        </a:rPr>
                        <a:t>Merit</a:t>
                      </a:r>
                      <a:endParaRPr lang="en-IN" dirty="0"/>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1800" b="1" kern="1200" dirty="0">
                          <a:solidFill>
                            <a:schemeClr val="lt1"/>
                          </a:solidFill>
                          <a:effectLst/>
                          <a:latin typeface="+mn-lt"/>
                          <a:ea typeface="+mn-ea"/>
                          <a:cs typeface="+mn-cs"/>
                        </a:rPr>
                        <a:t>Demerits</a:t>
                      </a:r>
                      <a:endParaRPr lang="en-IN" dirty="0"/>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fontAlgn="b"/>
                      <a:endParaRPr lang="en-US" sz="1400" b="0" i="0" u="none" strike="noStrike" dirty="0">
                        <a:solidFill>
                          <a:schemeClr val="bg1">
                            <a:lumMod val="50000"/>
                          </a:schemeClr>
                        </a:solidFill>
                        <a:effectLst/>
                        <a:latin typeface="+mn-lt"/>
                      </a:endParaRPr>
                    </a:p>
                  </a:txBody>
                  <a:tcPr anchor="b">
                    <a:lnL w="3175" cap="flat" cmpd="sng" algn="ctr">
                      <a:solidFill>
                        <a:sysClr val="windowText" lastClr="000000"/>
                      </a:solid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7223600"/>
                  </a:ext>
                </a:extLst>
              </a:tr>
              <a:tr h="241860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fontAlgn="b"/>
                      <a:r>
                        <a:rPr lang="en-US" sz="1800" b="1" kern="1200" dirty="0">
                          <a:solidFill>
                            <a:schemeClr val="bg1"/>
                          </a:solidFill>
                          <a:effectLst/>
                          <a:latin typeface="+mn-lt"/>
                          <a:ea typeface="+mn-ea"/>
                          <a:cs typeface="+mn-cs"/>
                        </a:rPr>
                        <a:t>Design and implementation of the companion app. service for scene-based product advertisement</a:t>
                      </a:r>
                      <a:endParaRPr lang="en-US" sz="1400" b="0" i="0" u="none" strike="noStrike" dirty="0">
                        <a:solidFill>
                          <a:schemeClr val="bg1"/>
                        </a:solidFill>
                        <a:effectLst/>
                        <a:latin typeface="+mn-lt"/>
                      </a:endParaRPr>
                    </a:p>
                  </a:txBody>
                  <a:tcPr marL="288000" anchor="ctr">
                    <a:lnL w="3175" cap="flat" cmpd="sng" algn="ctr">
                      <a:solidFill>
                        <a:sysClr val="window" lastClr="FFFFFF">
                          <a:lumMod val="8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85000"/>
                        </a:sysClr>
                      </a:solidFill>
                      <a:prstDash val="solid"/>
                      <a:round/>
                      <a:headEnd type="none" w="med" len="med"/>
                      <a:tailEnd type="none" w="med" len="med"/>
                    </a:lnT>
                    <a:lnB w="3175"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800" kern="1200" dirty="0">
                          <a:solidFill>
                            <a:schemeClr val="dk1"/>
                          </a:solidFill>
                          <a:effectLst/>
                          <a:latin typeface="+mn-lt"/>
                          <a:ea typeface="+mn-ea"/>
                          <a:cs typeface="+mn-cs"/>
                        </a:rPr>
                        <a:t>Lee et al. (2017)</a:t>
                      </a:r>
                      <a:endParaRPr lang="en-US" sz="1400" b="0" i="0" u="none" strike="noStrike" dirty="0">
                        <a:solidFill>
                          <a:schemeClr val="tx1">
                            <a:lumMod val="75000"/>
                            <a:lumOff val="25000"/>
                          </a:schemeClr>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800" kern="1200" dirty="0">
                          <a:solidFill>
                            <a:schemeClr val="dk1"/>
                          </a:solidFill>
                          <a:effectLst/>
                          <a:latin typeface="+mn-lt"/>
                          <a:ea typeface="+mn-ea"/>
                          <a:cs typeface="+mn-cs"/>
                        </a:rPr>
                        <a:t>This app aims to provide additional information and services related to the TV content being watched</a:t>
                      </a:r>
                      <a:endParaRPr lang="en-US" sz="1400" b="0" i="0" u="none" strike="noStrike" dirty="0">
                        <a:solidFill>
                          <a:schemeClr val="tx1">
                            <a:lumMod val="75000"/>
                            <a:lumOff val="25000"/>
                          </a:schemeClr>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kern="1200" dirty="0">
                          <a:solidFill>
                            <a:schemeClr val="dk1"/>
                          </a:solidFill>
                          <a:effectLst/>
                          <a:latin typeface="+mn-lt"/>
                          <a:ea typeface="+mn-ea"/>
                          <a:cs typeface="+mn-cs"/>
                        </a:rPr>
                        <a:t>The authors propose an architecture and schema for the companion app service and broadcasting program database, making the implementation process more streamlined.</a:t>
                      </a:r>
                      <a:endParaRPr lang="en-NG" sz="1800" kern="1200" dirty="0">
                        <a:solidFill>
                          <a:schemeClr val="dk1"/>
                        </a:solidFill>
                        <a:effectLst/>
                        <a:latin typeface="+mn-lt"/>
                        <a:ea typeface="+mn-ea"/>
                        <a:cs typeface="+mn-cs"/>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800" kern="1200" dirty="0">
                          <a:solidFill>
                            <a:schemeClr val="dk1"/>
                          </a:solidFill>
                          <a:effectLst/>
                          <a:latin typeface="+mn-lt"/>
                          <a:ea typeface="+mn-ea"/>
                          <a:cs typeface="+mn-cs"/>
                        </a:rPr>
                        <a:t>The proposed design may not suit the needs of all users or TV content</a:t>
                      </a:r>
                      <a:endParaRPr lang="en-US" sz="1400" b="0" i="0" u="none" strike="noStrike" dirty="0">
                        <a:solidFill>
                          <a:schemeClr val="tx1">
                            <a:lumMod val="75000"/>
                            <a:lumOff val="25000"/>
                          </a:schemeClr>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25182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800" b="1" kern="1200" dirty="0">
                          <a:solidFill>
                            <a:schemeClr val="bg1"/>
                          </a:solidFill>
                          <a:effectLst/>
                          <a:latin typeface="+mn-lt"/>
                          <a:ea typeface="+mn-ea"/>
                          <a:cs typeface="+mn-cs"/>
                        </a:rPr>
                        <a:t>Understanding the in-app advertisement effect on mobile user ad accessibility</a:t>
                      </a:r>
                      <a:endParaRPr lang="en-NG" sz="1800" b="1" kern="1200" dirty="0">
                        <a:solidFill>
                          <a:schemeClr val="bg1"/>
                        </a:solidFill>
                        <a:effectLst/>
                        <a:latin typeface="+mn-lt"/>
                        <a:ea typeface="+mn-ea"/>
                        <a:cs typeface="+mn-cs"/>
                      </a:endParaRPr>
                    </a:p>
                  </a:txBody>
                  <a:tcPr marL="288000" anchor="ctr">
                    <a:lnL w="3175" cap="flat" cmpd="sng" algn="ctr">
                      <a:solidFill>
                        <a:sysClr val="window" lastClr="FFFFFF">
                          <a:lumMod val="8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85000"/>
                        </a:sysClr>
                      </a:solidFill>
                      <a:prstDash val="solid"/>
                      <a:round/>
                      <a:headEnd type="none" w="med" len="med"/>
                      <a:tailEnd type="none" w="med" len="med"/>
                    </a:lnT>
                    <a:lnB w="3175"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800" kern="1200" dirty="0" err="1">
                          <a:solidFill>
                            <a:schemeClr val="dk1"/>
                          </a:solidFill>
                          <a:effectLst/>
                          <a:latin typeface="+mn-lt"/>
                          <a:ea typeface="+mn-ea"/>
                          <a:cs typeface="+mn-cs"/>
                        </a:rPr>
                        <a:t>Adikari</a:t>
                      </a:r>
                      <a:r>
                        <a:rPr lang="en-US" sz="1800" kern="1200" dirty="0">
                          <a:solidFill>
                            <a:schemeClr val="dk1"/>
                          </a:solidFill>
                          <a:effectLst/>
                          <a:latin typeface="+mn-lt"/>
                          <a:ea typeface="+mn-ea"/>
                          <a:cs typeface="+mn-cs"/>
                        </a:rPr>
                        <a:t>, (2017) </a:t>
                      </a:r>
                      <a:endParaRPr lang="en-US" sz="14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800" kern="1200" dirty="0">
                          <a:solidFill>
                            <a:schemeClr val="dk1"/>
                          </a:solidFill>
                          <a:effectLst/>
                          <a:latin typeface="+mn-lt"/>
                          <a:ea typeface="+mn-ea"/>
                          <a:cs typeface="+mn-cs"/>
                        </a:rPr>
                        <a:t>This study aims to examine the effect of in-app advertising on mobile user behavior. The focus is on the ad features such as ad size, ad position, and ad vividness</a:t>
                      </a:r>
                      <a:endParaRPr lang="en-US" sz="14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NG" sz="1800" kern="1200" dirty="0">
                          <a:solidFill>
                            <a:schemeClr val="dk1"/>
                          </a:solidFill>
                          <a:effectLst/>
                          <a:latin typeface="+mn-lt"/>
                          <a:ea typeface="+mn-ea"/>
                          <a:cs typeface="+mn-cs"/>
                        </a:rPr>
                        <a:t>it </a:t>
                      </a:r>
                      <a:r>
                        <a:rPr lang="en-US" sz="1800" kern="1200" dirty="0">
                          <a:solidFill>
                            <a:schemeClr val="dk1"/>
                          </a:solidFill>
                          <a:effectLst/>
                          <a:latin typeface="+mn-lt"/>
                          <a:ea typeface="+mn-ea"/>
                          <a:cs typeface="+mn-cs"/>
                        </a:rPr>
                        <a:t>has</a:t>
                      </a:r>
                      <a:r>
                        <a:rPr lang="en-NG" sz="1800" kern="1200" dirty="0">
                          <a:solidFill>
                            <a:schemeClr val="dk1"/>
                          </a:solidFill>
                          <a:effectLst/>
                          <a:latin typeface="+mn-lt"/>
                          <a:ea typeface="+mn-ea"/>
                          <a:cs typeface="+mn-cs"/>
                        </a:rPr>
                        <a:t> provide</a:t>
                      </a:r>
                      <a:r>
                        <a:rPr lang="en-US" sz="1800" kern="1200" dirty="0">
                          <a:solidFill>
                            <a:schemeClr val="dk1"/>
                          </a:solidFill>
                          <a:effectLst/>
                          <a:latin typeface="+mn-lt"/>
                          <a:ea typeface="+mn-ea"/>
                          <a:cs typeface="+mn-cs"/>
                        </a:rPr>
                        <a:t>d</a:t>
                      </a:r>
                      <a:r>
                        <a:rPr lang="en-NG" sz="1800" kern="1200" dirty="0">
                          <a:solidFill>
                            <a:schemeClr val="dk1"/>
                          </a:solidFill>
                          <a:effectLst/>
                          <a:latin typeface="+mn-lt"/>
                          <a:ea typeface="+mn-ea"/>
                          <a:cs typeface="+mn-cs"/>
                        </a:rPr>
                        <a:t> a deeper understanding of the effect of in-app advertising</a:t>
                      </a:r>
                      <a:endParaRPr lang="en-US" sz="14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US" sz="1800" kern="1200" dirty="0">
                          <a:solidFill>
                            <a:schemeClr val="dk1"/>
                          </a:solidFill>
                          <a:effectLst/>
                          <a:latin typeface="+mn-lt"/>
                          <a:ea typeface="+mn-ea"/>
                          <a:cs typeface="+mn-cs"/>
                        </a:rPr>
                        <a:t>The system </a:t>
                      </a:r>
                      <a:r>
                        <a:rPr lang="en-NG" sz="1800" kern="1200" dirty="0">
                          <a:solidFill>
                            <a:schemeClr val="dk1"/>
                          </a:solidFill>
                          <a:effectLst/>
                          <a:latin typeface="+mn-lt"/>
                          <a:ea typeface="+mn-ea"/>
                          <a:cs typeface="+mn-cs"/>
                        </a:rPr>
                        <a:t>is limited to laboratory experimentation, which may not fully reflect real-world scenarios and user </a:t>
                      </a:r>
                      <a:r>
                        <a:rPr lang="en-NG" sz="1800" kern="1200" dirty="0" err="1">
                          <a:solidFill>
                            <a:schemeClr val="dk1"/>
                          </a:solidFill>
                          <a:effectLst/>
                          <a:latin typeface="+mn-lt"/>
                          <a:ea typeface="+mn-ea"/>
                          <a:cs typeface="+mn-cs"/>
                        </a:rPr>
                        <a:t>behavior</a:t>
                      </a:r>
                      <a:r>
                        <a:rPr lang="en-NG" sz="1800" kern="1200" dirty="0">
                          <a:solidFill>
                            <a:schemeClr val="dk1"/>
                          </a:solidFill>
                          <a:effectLst/>
                          <a:latin typeface="+mn-lt"/>
                          <a:ea typeface="+mn-ea"/>
                          <a:cs typeface="+mn-cs"/>
                        </a:rPr>
                        <a:t>.</a:t>
                      </a:r>
                      <a:endParaRPr lang="en-US" sz="1400" b="0" i="0" u="none" strike="noStrike" dirty="0">
                        <a:solidFill>
                          <a:schemeClr val="tx1"/>
                        </a:solidFill>
                        <a:effectLst/>
                        <a:latin typeface="+mn-lt"/>
                      </a:endParaRPr>
                    </a:p>
                  </a:txBody>
                  <a:tcPr>
                    <a:lnL w="3175" cap="flat" cmpd="sng" algn="ctr">
                      <a:solidFill>
                        <a:sysClr val="window" lastClr="FFFFFF">
                          <a:lumMod val="75000"/>
                        </a:sysClr>
                      </a:solid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317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bl>
          </a:graphicData>
        </a:graphic>
      </p:graphicFrame>
    </p:spTree>
    <p:extLst>
      <p:ext uri="{BB962C8B-B14F-4D97-AF65-F5344CB8AC3E}">
        <p14:creationId xmlns:p14="http://schemas.microsoft.com/office/powerpoint/2010/main" val="176878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6282938" cy="663134"/>
          </a:xfrm>
        </p:spPr>
        <p:txBody>
          <a:bodyPr>
            <a:normAutofit/>
          </a:bodyPr>
          <a:lstStyle/>
          <a:p>
            <a:r>
              <a:rPr lang="en-US" dirty="0">
                <a:latin typeface="Times New Roman" panose="02020603050405020304" pitchFamily="18" charset="0"/>
                <a:ea typeface="Calibri" panose="020F0502020204030204" pitchFamily="34" charset="0"/>
              </a:rPr>
              <a:t>Research Methodology</a:t>
            </a:r>
            <a:endParaRPr lang="en-US"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3867284" cy="404216"/>
          </a:xfrm>
        </p:spPr>
        <p:txBody>
          <a:bodyPr>
            <a:normAutofit/>
          </a:bodyPr>
          <a:lstStyle/>
          <a:p>
            <a:r>
              <a:rPr lang="en-US" dirty="0"/>
              <a:t>Choice of programming language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normAutofit/>
          </a:bodyPr>
          <a:lstStyle/>
          <a:p>
            <a:pPr lvl="0"/>
            <a:r>
              <a:rPr lang="en-US" sz="2000" dirty="0"/>
              <a:t>Flutter</a:t>
            </a:r>
            <a:endParaRPr lang="en-NG" sz="2000" dirty="0"/>
          </a:p>
          <a:p>
            <a:pPr lvl="0"/>
            <a:r>
              <a:rPr lang="en-US" sz="2000" dirty="0"/>
              <a:t>Dart</a:t>
            </a:r>
            <a:endParaRPr lang="en-NG" sz="2000"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Method of data collection</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699" y="2799145"/>
            <a:ext cx="5592740" cy="3533075"/>
          </a:xfrm>
        </p:spPr>
        <p:txBody>
          <a:bodyPr>
            <a:normAutofit/>
          </a:bodyPr>
          <a:lstStyle/>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Arial" panose="020B0604020202020204" pitchFamily="34" charset="0"/>
              </a:rPr>
              <a:t>It is crucial to acquire data and facts about the current system before implementing any system since one has to understand what is happening. Two techniques were used to conduct this study.</a:t>
            </a:r>
            <a:endParaRPr lang="en-NG" sz="1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latin typeface="Times New Roman" panose="02020603050405020304" pitchFamily="18" charset="0"/>
                <a:ea typeface="Calibri" panose="020F0502020204030204" pitchFamily="34" charset="0"/>
                <a:cs typeface="Arial" panose="020B0604020202020204" pitchFamily="34" charset="0"/>
              </a:rPr>
              <a:t>Observation of the Work Environment</a:t>
            </a:r>
            <a:endParaRPr lang="en-NG" sz="18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latin typeface="Times New Roman" panose="02020603050405020304" pitchFamily="18" charset="0"/>
                <a:ea typeface="Calibri" panose="020F0502020204030204" pitchFamily="34" charset="0"/>
                <a:cs typeface="Arial" panose="020B0604020202020204" pitchFamily="34" charset="0"/>
              </a:rPr>
              <a:t>Interview</a:t>
            </a:r>
            <a:endParaRPr lang="en-NG" sz="1800" dirty="0">
              <a:latin typeface="Calibri" panose="020F0502020204030204" pitchFamily="34" charset="0"/>
              <a:ea typeface="Calibri" panose="020F050202020403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PRODUCT ADVERTISMENT APP</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6, 2023</a:t>
            </a:fld>
            <a:endParaRPr lang="en-US" sz="1100" dirty="0"/>
          </a:p>
        </p:txBody>
      </p:sp>
    </p:spTree>
    <p:extLst>
      <p:ext uri="{BB962C8B-B14F-4D97-AF65-F5344CB8AC3E}">
        <p14:creationId xmlns:p14="http://schemas.microsoft.com/office/powerpoint/2010/main" val="117697958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710</TotalTime>
  <Words>1038</Words>
  <Application>Microsoft Office PowerPoint</Application>
  <PresentationFormat>Widescreen</PresentationFormat>
  <Paragraphs>111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Franklin Gothic Book</vt:lpstr>
      <vt:lpstr>Franklin Gothic Demi</vt:lpstr>
      <vt:lpstr>Times New Roman</vt:lpstr>
      <vt:lpstr>Wingdings</vt:lpstr>
      <vt:lpstr>Theme1</vt:lpstr>
      <vt:lpstr>PRODUCT ADVERTISEMENT APPLICATION</vt:lpstr>
      <vt:lpstr>Table of content</vt:lpstr>
      <vt:lpstr>Background of Study</vt:lpstr>
      <vt:lpstr>Understanding a customer base is why companies advertise their product but to gauge customer engagement with a product will require the customer understanding of the product and that’s portrayed through advertisements. Clients and customers engagement to a product is influenced by advertisement and with 2-Dimentional (2D) advertising customer are left to their imaginations to gauge the applicable areas of products and their usage which limit engagement but with 3-Dimentional (3D) or video streaming, products can be advertised through professional usage in their areas of application and method of usage</vt:lpstr>
      <vt:lpstr>Aim and Objectives of the Study</vt:lpstr>
      <vt:lpstr>Significance of Study</vt:lpstr>
      <vt:lpstr>Summary of literature review</vt:lpstr>
      <vt:lpstr>Summary of literature review</vt:lpstr>
      <vt:lpstr>Research Methodology</vt:lpstr>
      <vt:lpstr>SYSTEM MODELING (USE CASE DIAGRAM)</vt:lpstr>
      <vt:lpstr>SYSTEM MODELING (SEQUENCE DIAGRAM)</vt:lpstr>
      <vt:lpstr>SYSTEM MODELING (CLASS DIAGRAM)</vt:lpstr>
      <vt:lpstr>PROPOSED INTERFACE DESIGN</vt:lpstr>
      <vt:lpstr>Summary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ADVERTISEMENT APP</dc:title>
  <dc:creator>Richard Emmanuel</dc:creator>
  <cp:lastModifiedBy>Richard Emmanuel</cp:lastModifiedBy>
  <cp:revision>16</cp:revision>
  <dcterms:created xsi:type="dcterms:W3CDTF">2023-01-31T03:24:28Z</dcterms:created>
  <dcterms:modified xsi:type="dcterms:W3CDTF">2023-02-06T12:45:35Z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