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8"/>
  </p:notesMasterIdLst>
  <p:sldIdLst>
    <p:sldId id="278" r:id="rId2"/>
    <p:sldId id="279" r:id="rId3"/>
    <p:sldId id="280" r:id="rId4"/>
    <p:sldId id="281" r:id="rId5"/>
    <p:sldId id="294" r:id="rId6"/>
    <p:sldId id="295" r:id="rId7"/>
    <p:sldId id="284" r:id="rId8"/>
    <p:sldId id="296" r:id="rId9"/>
    <p:sldId id="297" r:id="rId10"/>
    <p:sldId id="283" r:id="rId11"/>
    <p:sldId id="298" r:id="rId12"/>
    <p:sldId id="299" r:id="rId13"/>
    <p:sldId id="300" r:id="rId14"/>
    <p:sldId id="301" r:id="rId15"/>
    <p:sldId id="292"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71" d="100"/>
          <a:sy n="71" d="100"/>
        </p:scale>
        <p:origin x="696"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053469" y="316812"/>
            <a:ext cx="6157766" cy="1225296"/>
          </a:xfrm>
        </p:spPr>
        <p:txBody>
          <a:bodyPr/>
          <a:lstStyle/>
          <a:p>
            <a:r>
              <a:rPr lang="en-US" sz="3200" dirty="0"/>
              <a:t>SALES RECORD MANAGEMENT SYSTEM FOR DEIFAK NGERIA LIMITED</a:t>
            </a:r>
            <a:endParaRPr lang="en-NG" sz="32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211100" y="3235897"/>
            <a:ext cx="7842504" cy="878908"/>
          </a:xfrm>
        </p:spPr>
        <p:txBody>
          <a:bodyPr/>
          <a:lstStyle/>
          <a:p>
            <a:r>
              <a:rPr lang="en-GB" sz="1800" b="1" dirty="0">
                <a:latin typeface="Calibri" panose="020F0502020204030204" pitchFamily="34" charset="0"/>
                <a:ea typeface="Calibri" panose="020F0502020204030204" pitchFamily="34" charset="0"/>
                <a:cs typeface="Arial" panose="020B0604020202020204" pitchFamily="34" charset="0"/>
              </a:rPr>
              <a:t>PREPARED BY: </a:t>
            </a:r>
            <a:r>
              <a:rPr lang="en-US" sz="1800" b="1" dirty="0"/>
              <a:t>AGBO DOMINIC SAMUEL </a:t>
            </a:r>
          </a:p>
          <a:p>
            <a:r>
              <a:rPr lang="en-US" sz="1800" b="1" dirty="0"/>
              <a:t>(CST20HND0448) </a:t>
            </a:r>
          </a:p>
          <a:p>
            <a:pPr>
              <a:spcAft>
                <a:spcPts val="1460"/>
              </a:spcAft>
            </a:pPr>
            <a:r>
              <a:rPr lang="en-GB" sz="1800" b="1" dirty="0">
                <a:latin typeface="Calibri" panose="020F0502020204030204" pitchFamily="34" charset="0"/>
                <a:ea typeface="Calibri" panose="020F0502020204030204" pitchFamily="34" charset="0"/>
                <a:cs typeface="Arial" panose="020B0604020202020204" pitchFamily="34" charset="0"/>
              </a:rPr>
              <a:t>SUPERVISED BY: </a:t>
            </a:r>
            <a:r>
              <a:rPr lang="en-US" sz="1800" b="1" dirty="0"/>
              <a:t>MISS. BAYYINA KANKIA LAWAL</a:t>
            </a:r>
            <a:endParaRPr lang="en-NG" sz="18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763255"/>
            <a:ext cx="10671048" cy="768096"/>
          </a:xfrm>
        </p:spPr>
        <p:txBody>
          <a:bodyPr/>
          <a:lstStyle/>
          <a:p>
            <a:r>
              <a:rPr lang="en-US" sz="3200" dirty="0">
                <a:latin typeface="Arial Black" panose="020B0604020202020204" pitchFamily="34" charset="0"/>
                <a:cs typeface="Arial Black" panose="020B0604020202020204" pitchFamily="34" charset="0"/>
              </a:rPr>
              <a:t>SYSTEM MODELING (USE CASE DIAGRAM)</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5" name="Content Placeholder 4">
            <a:extLst>
              <a:ext uri="{FF2B5EF4-FFF2-40B4-BE49-F238E27FC236}">
                <a16:creationId xmlns:a16="http://schemas.microsoft.com/office/drawing/2014/main" id="{EC2FB752-F4BD-1DC2-5880-9421DF12BFA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822192" y="1660858"/>
            <a:ext cx="5054011" cy="4819487"/>
          </a:xfrm>
          <a:prstGeom prst="rect">
            <a:avLst/>
          </a:prstGeom>
          <a:noFill/>
          <a:ln>
            <a:noFill/>
          </a:ln>
        </p:spPr>
      </p:pic>
      <p:sp>
        <p:nvSpPr>
          <p:cNvPr id="9" name="Footer Placeholder 13">
            <a:extLst>
              <a:ext uri="{FF2B5EF4-FFF2-40B4-BE49-F238E27FC236}">
                <a16:creationId xmlns:a16="http://schemas.microsoft.com/office/drawing/2014/main" id="{078AB051-B9F3-D90D-D4DD-17ACAD9BB62B}"/>
              </a:ext>
            </a:extLst>
          </p:cNvPr>
          <p:cNvSpPr>
            <a:spLocks noGrp="1"/>
          </p:cNvSpPr>
          <p:nvPr>
            <p:ph type="ftr" sz="quarter" idx="11"/>
          </p:nvPr>
        </p:nvSpPr>
        <p:spPr>
          <a:xfrm>
            <a:off x="1432919" y="287559"/>
            <a:ext cx="5895728" cy="180191"/>
          </a:xfrm>
        </p:spPr>
        <p:txBody>
          <a:bodyPr/>
          <a:lstStyle/>
          <a:p>
            <a:r>
              <a:rPr lang="en-US" dirty="0"/>
              <a:t>SALES RECORD MANAGEMENT SYSTEM FOR DEIFAK NGERIA LIMITED</a:t>
            </a:r>
          </a:p>
        </p:txBody>
      </p:sp>
    </p:spTree>
    <p:extLst>
      <p:ext uri="{BB962C8B-B14F-4D97-AF65-F5344CB8AC3E}">
        <p14:creationId xmlns:p14="http://schemas.microsoft.com/office/powerpoint/2010/main" val="290384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763255"/>
            <a:ext cx="10671048" cy="768096"/>
          </a:xfrm>
        </p:spPr>
        <p:txBody>
          <a:bodyPr/>
          <a:lstStyle/>
          <a:p>
            <a:r>
              <a:rPr lang="en-US" sz="3200" dirty="0">
                <a:latin typeface="Arial Black" panose="020B0604020202020204" pitchFamily="34" charset="0"/>
                <a:cs typeface="Arial Black" panose="020B0604020202020204" pitchFamily="34" charset="0"/>
              </a:rPr>
              <a:t>SYSTEM MODELING (CLASS DIAGRAM)</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5" name="Content Placeholder 4">
            <a:extLst>
              <a:ext uri="{FF2B5EF4-FFF2-40B4-BE49-F238E27FC236}">
                <a16:creationId xmlns:a16="http://schemas.microsoft.com/office/drawing/2014/main" id="{45F20F37-8F75-E3EC-777C-F1EC44591FF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630127" y="1563086"/>
            <a:ext cx="6928698" cy="5020796"/>
          </a:xfrm>
          <a:prstGeom prst="rect">
            <a:avLst/>
          </a:prstGeom>
          <a:noFill/>
          <a:ln>
            <a:noFill/>
          </a:ln>
        </p:spPr>
      </p:pic>
      <p:sp>
        <p:nvSpPr>
          <p:cNvPr id="8" name="Footer Placeholder 13">
            <a:extLst>
              <a:ext uri="{FF2B5EF4-FFF2-40B4-BE49-F238E27FC236}">
                <a16:creationId xmlns:a16="http://schemas.microsoft.com/office/drawing/2014/main" id="{3DCD7D31-AC63-44B3-A501-692B903F3B8F}"/>
              </a:ext>
            </a:extLst>
          </p:cNvPr>
          <p:cNvSpPr>
            <a:spLocks noGrp="1"/>
          </p:cNvSpPr>
          <p:nvPr>
            <p:ph type="ftr" sz="quarter" idx="11"/>
          </p:nvPr>
        </p:nvSpPr>
        <p:spPr>
          <a:xfrm>
            <a:off x="758952" y="387275"/>
            <a:ext cx="5895728" cy="180191"/>
          </a:xfrm>
        </p:spPr>
        <p:txBody>
          <a:bodyPr/>
          <a:lstStyle/>
          <a:p>
            <a:r>
              <a:rPr lang="en-US" dirty="0"/>
              <a:t>SALES RECORD MANAGEMENT SYSTEM FOR DEIFAK NGERIA LIMITED</a:t>
            </a:r>
          </a:p>
        </p:txBody>
      </p:sp>
    </p:spTree>
    <p:extLst>
      <p:ext uri="{BB962C8B-B14F-4D97-AF65-F5344CB8AC3E}">
        <p14:creationId xmlns:p14="http://schemas.microsoft.com/office/powerpoint/2010/main" val="2524961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571035"/>
            <a:ext cx="10671048" cy="768096"/>
          </a:xfrm>
        </p:spPr>
        <p:txBody>
          <a:bodyPr/>
          <a:lstStyle/>
          <a:p>
            <a:r>
              <a:rPr lang="en-US" sz="3200" dirty="0">
                <a:latin typeface="Arial Black" panose="020B0604020202020204" pitchFamily="34" charset="0"/>
                <a:cs typeface="Arial Black" panose="020B0604020202020204" pitchFamily="34" charset="0"/>
              </a:rPr>
              <a:t>SYSTEM MODELING (ACTIVITY DIAGRAM)</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8" name="Content Placeholder 7">
            <a:extLst>
              <a:ext uri="{FF2B5EF4-FFF2-40B4-BE49-F238E27FC236}">
                <a16:creationId xmlns:a16="http://schemas.microsoft.com/office/drawing/2014/main" id="{15E98876-1099-438C-BCCE-08D37D0F1E6A}"/>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979588" y="2107408"/>
            <a:ext cx="1781175" cy="3248025"/>
          </a:xfrm>
          <a:prstGeom prst="rect">
            <a:avLst/>
          </a:prstGeom>
          <a:noFill/>
          <a:ln>
            <a:noFill/>
          </a:ln>
        </p:spPr>
      </p:pic>
      <p:sp>
        <p:nvSpPr>
          <p:cNvPr id="11" name="TextBox 10">
            <a:extLst>
              <a:ext uri="{FF2B5EF4-FFF2-40B4-BE49-F238E27FC236}">
                <a16:creationId xmlns:a16="http://schemas.microsoft.com/office/drawing/2014/main" id="{3CD17215-C965-4D51-BA09-C54B5A2EAFE0}"/>
              </a:ext>
            </a:extLst>
          </p:cNvPr>
          <p:cNvSpPr txBox="1"/>
          <p:nvPr/>
        </p:nvSpPr>
        <p:spPr>
          <a:xfrm>
            <a:off x="2699165" y="6123710"/>
            <a:ext cx="2051845"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User Login Activity</a:t>
            </a:r>
          </a:p>
        </p:txBody>
      </p:sp>
      <p:cxnSp>
        <p:nvCxnSpPr>
          <p:cNvPr id="12" name="Straight Connector 11">
            <a:extLst>
              <a:ext uri="{FF2B5EF4-FFF2-40B4-BE49-F238E27FC236}">
                <a16:creationId xmlns:a16="http://schemas.microsoft.com/office/drawing/2014/main" id="{8A8D534E-66A0-4C56-ADD5-B59D9BBE63DF}"/>
              </a:ext>
              <a:ext uri="{C183D7F6-B498-43B3-948B-1728B52AA6E4}">
                <adec:decorative xmlns:adec="http://schemas.microsoft.com/office/drawing/2017/decorative" val="1"/>
              </a:ext>
            </a:extLst>
          </p:cNvPr>
          <p:cNvCxnSpPr/>
          <p:nvPr/>
        </p:nvCxnSpPr>
        <p:spPr>
          <a:xfrm>
            <a:off x="3485684" y="6559609"/>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DE223F0-F2DB-4849-BA6A-32C40041D169}"/>
              </a:ext>
            </a:extLst>
          </p:cNvPr>
          <p:cNvSpPr txBox="1"/>
          <p:nvPr/>
        </p:nvSpPr>
        <p:spPr>
          <a:xfrm>
            <a:off x="5635590" y="6330327"/>
            <a:ext cx="210147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Make Sales Activity</a:t>
            </a:r>
          </a:p>
        </p:txBody>
      </p:sp>
      <p:cxnSp>
        <p:nvCxnSpPr>
          <p:cNvPr id="14" name="Straight Connector 13">
            <a:extLst>
              <a:ext uri="{FF2B5EF4-FFF2-40B4-BE49-F238E27FC236}">
                <a16:creationId xmlns:a16="http://schemas.microsoft.com/office/drawing/2014/main" id="{29568F01-57B9-4786-8BFB-8BC55C5ED89E}"/>
              </a:ext>
              <a:ext uri="{C183D7F6-B498-43B3-948B-1728B52AA6E4}">
                <adec:decorative xmlns:adec="http://schemas.microsoft.com/office/drawing/2017/decorative" val="1"/>
              </a:ext>
            </a:extLst>
          </p:cNvPr>
          <p:cNvCxnSpPr/>
          <p:nvPr/>
        </p:nvCxnSpPr>
        <p:spPr>
          <a:xfrm>
            <a:off x="6446920" y="676622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D971E0F-A846-135C-2FB5-3718B2DAF2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0201" y="1250523"/>
            <a:ext cx="2218412" cy="5041010"/>
          </a:xfrm>
          <a:prstGeom prst="rect">
            <a:avLst/>
          </a:prstGeom>
          <a:noFill/>
          <a:ln>
            <a:noFill/>
          </a:ln>
        </p:spPr>
      </p:pic>
      <p:sp>
        <p:nvSpPr>
          <p:cNvPr id="4" name="Footer Placeholder 13">
            <a:extLst>
              <a:ext uri="{FF2B5EF4-FFF2-40B4-BE49-F238E27FC236}">
                <a16:creationId xmlns:a16="http://schemas.microsoft.com/office/drawing/2014/main" id="{DC61458C-CDF6-25A0-4AF3-9F5967E0B7D5}"/>
              </a:ext>
            </a:extLst>
          </p:cNvPr>
          <p:cNvSpPr>
            <a:spLocks noGrp="1"/>
          </p:cNvSpPr>
          <p:nvPr>
            <p:ph type="ftr" sz="quarter" idx="11"/>
          </p:nvPr>
        </p:nvSpPr>
        <p:spPr>
          <a:xfrm>
            <a:off x="758952" y="387275"/>
            <a:ext cx="5895728" cy="180191"/>
          </a:xfrm>
        </p:spPr>
        <p:txBody>
          <a:bodyPr/>
          <a:lstStyle/>
          <a:p>
            <a:r>
              <a:rPr lang="en-US" dirty="0"/>
              <a:t>SALES RECORD MANAGEMENT SYSTEM FOR DEIFAK NGERIA LIMITED</a:t>
            </a:r>
          </a:p>
        </p:txBody>
      </p:sp>
    </p:spTree>
    <p:extLst>
      <p:ext uri="{BB962C8B-B14F-4D97-AF65-F5344CB8AC3E}">
        <p14:creationId xmlns:p14="http://schemas.microsoft.com/office/powerpoint/2010/main" val="949915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571035"/>
            <a:ext cx="10671048" cy="768096"/>
          </a:xfrm>
        </p:spPr>
        <p:txBody>
          <a:bodyPr/>
          <a:lstStyle/>
          <a:p>
            <a:r>
              <a:rPr lang="en-US" sz="3200" dirty="0">
                <a:latin typeface="Arial Black" panose="020B0604020202020204" pitchFamily="34" charset="0"/>
                <a:cs typeface="Arial Black" panose="020B0604020202020204" pitchFamily="34" charset="0"/>
              </a:rPr>
              <a:t>PROPOSED INTERFACE DESIGN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1" name="TextBox 10">
            <a:extLst>
              <a:ext uri="{FF2B5EF4-FFF2-40B4-BE49-F238E27FC236}">
                <a16:creationId xmlns:a16="http://schemas.microsoft.com/office/drawing/2014/main" id="{3CD17215-C965-4D51-BA09-C54B5A2EAFE0}"/>
              </a:ext>
            </a:extLst>
          </p:cNvPr>
          <p:cNvSpPr txBox="1"/>
          <p:nvPr/>
        </p:nvSpPr>
        <p:spPr>
          <a:xfrm>
            <a:off x="5473715" y="6148465"/>
            <a:ext cx="1244571"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Home Page</a:t>
            </a:r>
          </a:p>
        </p:txBody>
      </p:sp>
      <p:cxnSp>
        <p:nvCxnSpPr>
          <p:cNvPr id="12" name="Straight Connector 11">
            <a:extLst>
              <a:ext uri="{FF2B5EF4-FFF2-40B4-BE49-F238E27FC236}">
                <a16:creationId xmlns:a16="http://schemas.microsoft.com/office/drawing/2014/main" id="{8A8D534E-66A0-4C56-ADD5-B59D9BBE63DF}"/>
              </a:ext>
              <a:ext uri="{C183D7F6-B498-43B3-948B-1728B52AA6E4}">
                <adec:decorative xmlns:adec="http://schemas.microsoft.com/office/drawing/2017/decorative" val="1"/>
              </a:ext>
            </a:extLst>
          </p:cNvPr>
          <p:cNvCxnSpPr/>
          <p:nvPr/>
        </p:nvCxnSpPr>
        <p:spPr>
          <a:xfrm>
            <a:off x="5856596" y="6584364"/>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AACF95DC-EBC0-0654-FA04-B6DE3465E18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045216" y="1498031"/>
            <a:ext cx="8107917" cy="4433887"/>
          </a:xfrm>
          <a:prstGeom prst="rect">
            <a:avLst/>
          </a:prstGeom>
          <a:noFill/>
          <a:ln>
            <a:noFill/>
          </a:ln>
        </p:spPr>
      </p:pic>
      <p:sp>
        <p:nvSpPr>
          <p:cNvPr id="8" name="Footer Placeholder 13">
            <a:extLst>
              <a:ext uri="{FF2B5EF4-FFF2-40B4-BE49-F238E27FC236}">
                <a16:creationId xmlns:a16="http://schemas.microsoft.com/office/drawing/2014/main" id="{9832E3FF-788F-952A-F37D-957148A92BCA}"/>
              </a:ext>
            </a:extLst>
          </p:cNvPr>
          <p:cNvSpPr>
            <a:spLocks noGrp="1"/>
          </p:cNvSpPr>
          <p:nvPr>
            <p:ph type="ftr" sz="quarter" idx="11"/>
          </p:nvPr>
        </p:nvSpPr>
        <p:spPr>
          <a:xfrm>
            <a:off x="758952" y="322039"/>
            <a:ext cx="5895728" cy="180191"/>
          </a:xfrm>
        </p:spPr>
        <p:txBody>
          <a:bodyPr/>
          <a:lstStyle/>
          <a:p>
            <a:r>
              <a:rPr lang="en-US" dirty="0"/>
              <a:t>SALES RECORD MANAGEMENT SYSTEM FOR DEIFAK NGERIA LIMITED</a:t>
            </a:r>
          </a:p>
        </p:txBody>
      </p:sp>
    </p:spTree>
    <p:extLst>
      <p:ext uri="{BB962C8B-B14F-4D97-AF65-F5344CB8AC3E}">
        <p14:creationId xmlns:p14="http://schemas.microsoft.com/office/powerpoint/2010/main" val="513846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571035"/>
            <a:ext cx="10671048" cy="768096"/>
          </a:xfrm>
        </p:spPr>
        <p:txBody>
          <a:bodyPr/>
          <a:lstStyle/>
          <a:p>
            <a:r>
              <a:rPr lang="en-US" sz="3200" dirty="0">
                <a:latin typeface="Arial Black" panose="020B0604020202020204" pitchFamily="34" charset="0"/>
                <a:cs typeface="Arial Black" panose="020B0604020202020204" pitchFamily="34" charset="0"/>
              </a:rPr>
              <a:t>PROPOSED INTERFACE DESIGN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1" name="TextBox 10">
            <a:extLst>
              <a:ext uri="{FF2B5EF4-FFF2-40B4-BE49-F238E27FC236}">
                <a16:creationId xmlns:a16="http://schemas.microsoft.com/office/drawing/2014/main" id="{3CD17215-C965-4D51-BA09-C54B5A2EAFE0}"/>
              </a:ext>
            </a:extLst>
          </p:cNvPr>
          <p:cNvSpPr txBox="1"/>
          <p:nvPr/>
        </p:nvSpPr>
        <p:spPr>
          <a:xfrm>
            <a:off x="3474079" y="6009966"/>
            <a:ext cx="1236621"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Login Form</a:t>
            </a:r>
          </a:p>
        </p:txBody>
      </p:sp>
      <p:cxnSp>
        <p:nvCxnSpPr>
          <p:cNvPr id="12" name="Straight Connector 11">
            <a:extLst>
              <a:ext uri="{FF2B5EF4-FFF2-40B4-BE49-F238E27FC236}">
                <a16:creationId xmlns:a16="http://schemas.microsoft.com/office/drawing/2014/main" id="{8A8D534E-66A0-4C56-ADD5-B59D9BBE63DF}"/>
              </a:ext>
              <a:ext uri="{C183D7F6-B498-43B3-948B-1728B52AA6E4}">
                <adec:decorative xmlns:adec="http://schemas.microsoft.com/office/drawing/2017/decorative" val="1"/>
              </a:ext>
            </a:extLst>
          </p:cNvPr>
          <p:cNvCxnSpPr/>
          <p:nvPr/>
        </p:nvCxnSpPr>
        <p:spPr>
          <a:xfrm>
            <a:off x="3852984" y="644586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5245DCC-77FD-42A9-B03A-D09BBC09CDA6}"/>
              </a:ext>
            </a:extLst>
          </p:cNvPr>
          <p:cNvSpPr txBox="1"/>
          <p:nvPr/>
        </p:nvSpPr>
        <p:spPr>
          <a:xfrm>
            <a:off x="6479562" y="6023866"/>
            <a:ext cx="1995547"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Add Product Form</a:t>
            </a:r>
          </a:p>
        </p:txBody>
      </p:sp>
      <p:cxnSp>
        <p:nvCxnSpPr>
          <p:cNvPr id="15" name="Straight Connector 14">
            <a:extLst>
              <a:ext uri="{FF2B5EF4-FFF2-40B4-BE49-F238E27FC236}">
                <a16:creationId xmlns:a16="http://schemas.microsoft.com/office/drawing/2014/main" id="{879EB6A6-E543-4B64-B414-E3C64E38378D}"/>
              </a:ext>
              <a:ext uri="{C183D7F6-B498-43B3-948B-1728B52AA6E4}">
                <adec:decorative xmlns:adec="http://schemas.microsoft.com/office/drawing/2017/decorative" val="1"/>
              </a:ext>
            </a:extLst>
          </p:cNvPr>
          <p:cNvCxnSpPr/>
          <p:nvPr/>
        </p:nvCxnSpPr>
        <p:spPr>
          <a:xfrm>
            <a:off x="7237923" y="645976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CA6B751F-2736-CBBB-A4ED-21EC7B16FE5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061557" y="1417179"/>
            <a:ext cx="3582853" cy="4433887"/>
          </a:xfrm>
          <a:prstGeom prst="rect">
            <a:avLst/>
          </a:prstGeom>
          <a:noFill/>
          <a:ln>
            <a:noFill/>
          </a:ln>
        </p:spPr>
      </p:pic>
      <p:pic>
        <p:nvPicPr>
          <p:cNvPr id="8" name="Picture 7">
            <a:extLst>
              <a:ext uri="{FF2B5EF4-FFF2-40B4-BE49-F238E27FC236}">
                <a16:creationId xmlns:a16="http://schemas.microsoft.com/office/drawing/2014/main" id="{612CED86-AC1F-6F20-340B-F7A389169B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417178"/>
            <a:ext cx="3182471" cy="4465577"/>
          </a:xfrm>
          <a:prstGeom prst="rect">
            <a:avLst/>
          </a:prstGeom>
          <a:noFill/>
          <a:ln>
            <a:noFill/>
          </a:ln>
        </p:spPr>
      </p:pic>
      <p:sp>
        <p:nvSpPr>
          <p:cNvPr id="9" name="Footer Placeholder 13">
            <a:extLst>
              <a:ext uri="{FF2B5EF4-FFF2-40B4-BE49-F238E27FC236}">
                <a16:creationId xmlns:a16="http://schemas.microsoft.com/office/drawing/2014/main" id="{ABB335D7-590E-7B1E-AA2A-603FA9796DEB}"/>
              </a:ext>
            </a:extLst>
          </p:cNvPr>
          <p:cNvSpPr>
            <a:spLocks noGrp="1"/>
          </p:cNvSpPr>
          <p:nvPr>
            <p:ph type="ftr" sz="quarter" idx="11"/>
          </p:nvPr>
        </p:nvSpPr>
        <p:spPr>
          <a:xfrm>
            <a:off x="758952" y="297179"/>
            <a:ext cx="5895728" cy="180191"/>
          </a:xfrm>
        </p:spPr>
        <p:txBody>
          <a:bodyPr/>
          <a:lstStyle/>
          <a:p>
            <a:r>
              <a:rPr lang="en-US" dirty="0"/>
              <a:t>SALES RECORD MANAGEMENT SYSTEM FOR DEIFAK NGERIA LIMITED</a:t>
            </a:r>
          </a:p>
        </p:txBody>
      </p:sp>
    </p:spTree>
    <p:extLst>
      <p:ext uri="{BB962C8B-B14F-4D97-AF65-F5344CB8AC3E}">
        <p14:creationId xmlns:p14="http://schemas.microsoft.com/office/powerpoint/2010/main" val="771819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156985"/>
            <a:ext cx="6766560" cy="768096"/>
          </a:xfrm>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078736"/>
            <a:ext cx="7003228" cy="3434558"/>
          </a:xfrm>
        </p:spPr>
        <p:txBody>
          <a:bodyPr/>
          <a:lstStyle/>
          <a:p>
            <a:pPr algn="just"/>
            <a:r>
              <a:rPr lang="en-US" sz="2200" dirty="0"/>
              <a:t>This research work will concentrate on </a:t>
            </a:r>
            <a:r>
              <a:rPr lang="en-US" sz="2200" dirty="0" err="1"/>
              <a:t>Delfak</a:t>
            </a:r>
            <a:r>
              <a:rPr lang="en-US" sz="2200" dirty="0"/>
              <a:t> Nigeria Limited employees as they may view and manage sales data from a single dashboard. In this scenario, the system concentrated on daily sales, costs, invoice statements, and the generation of adequate reports. However, because there are severe difficulties with the Company, the system will not be able to run beyond this point, for example, accounting information such as income statements, balance sheets, and trial balances, among others</a:t>
            </a:r>
          </a:p>
        </p:txBody>
      </p:sp>
      <p:sp>
        <p:nvSpPr>
          <p:cNvPr id="6" name="Footer Placeholder 13">
            <a:extLst>
              <a:ext uri="{FF2B5EF4-FFF2-40B4-BE49-F238E27FC236}">
                <a16:creationId xmlns:a16="http://schemas.microsoft.com/office/drawing/2014/main" id="{3DF28E3B-C8C2-C998-E8C2-6C12000615AE}"/>
              </a:ext>
            </a:extLst>
          </p:cNvPr>
          <p:cNvSpPr txBox="1">
            <a:spLocks/>
          </p:cNvSpPr>
          <p:nvPr/>
        </p:nvSpPr>
        <p:spPr>
          <a:xfrm>
            <a:off x="758951" y="387275"/>
            <a:ext cx="7914401" cy="18019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solidFill>
                  <a:srgbClr val="202C8F"/>
                </a:solidFill>
              </a:rPr>
              <a:t>SALES RECORD MANAGEMENT SYSTEM FOR DEIFAK NGERIA LIMITED</a:t>
            </a:r>
            <a:endParaRPr lang="en-US" sz="1400" dirty="0">
              <a:solidFill>
                <a:srgbClr val="202C8F"/>
              </a:solidFill>
            </a:endParaRPr>
          </a:p>
        </p:txBody>
      </p:sp>
    </p:spTree>
    <p:extLst>
      <p:ext uri="{BB962C8B-B14F-4D97-AF65-F5344CB8AC3E}">
        <p14:creationId xmlns:p14="http://schemas.microsoft.com/office/powerpoint/2010/main" val="9481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38108" y="197104"/>
            <a:ext cx="6555172" cy="768096"/>
          </a:xfrm>
        </p:spPr>
        <p:txBody>
          <a:bodyPr/>
          <a:lstStyle/>
          <a:p>
            <a:r>
              <a:rPr lang="en-US" sz="4000" b="1" dirty="0">
                <a:solidFill>
                  <a:schemeClr val="accent6"/>
                </a:solidFill>
                <a:latin typeface="Arial Black" panose="020B0604020202020204" pitchFamily="34" charset="0"/>
                <a:ea typeface="Arial Regular" pitchFamily="34" charset="-122"/>
                <a:cs typeface="Arial Black" panose="020B0604020202020204" pitchFamily="34" charset="0"/>
              </a:rPr>
              <a:t>Table of content</a:t>
            </a:r>
            <a:endParaRPr lang="en-US" sz="40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786922" y="1143537"/>
            <a:ext cx="5693664" cy="3122168"/>
          </a:xfrm>
        </p:spPr>
        <p:txBody>
          <a:bodyPr/>
          <a:lstStyle/>
          <a:p>
            <a:pPr marL="342900" indent="-342900">
              <a:buFont typeface="Wingdings" panose="05000000000000000000" pitchFamily="2" charset="2"/>
              <a:buChar char="Ø"/>
            </a:pPr>
            <a:r>
              <a:rPr lang="en-US" dirty="0"/>
              <a:t>Background of the Study</a:t>
            </a:r>
          </a:p>
          <a:p>
            <a:pPr marL="342900" indent="-342900">
              <a:buFont typeface="Wingdings" panose="05000000000000000000" pitchFamily="2" charset="2"/>
              <a:buChar char="Ø"/>
            </a:pPr>
            <a:r>
              <a:rPr lang="en-US" dirty="0"/>
              <a:t>Statement of the Problem</a:t>
            </a:r>
          </a:p>
          <a:p>
            <a:pPr marL="342900" indent="-342900">
              <a:buFont typeface="Wingdings" panose="05000000000000000000" pitchFamily="2" charset="2"/>
              <a:buChar char="Ø"/>
            </a:pPr>
            <a:r>
              <a:rPr lang="en-US" dirty="0"/>
              <a:t>Aims and Objective of the Study</a:t>
            </a:r>
          </a:p>
          <a:p>
            <a:pPr marL="342900" indent="-342900">
              <a:buFont typeface="Wingdings" panose="05000000000000000000" pitchFamily="2" charset="2"/>
              <a:buChar char="Ø"/>
            </a:pPr>
            <a:r>
              <a:rPr lang="en-US" dirty="0"/>
              <a:t>Significance of the Study</a:t>
            </a:r>
          </a:p>
          <a:p>
            <a:pPr marL="342900" indent="-342900">
              <a:buFont typeface="Wingdings" panose="05000000000000000000" pitchFamily="2" charset="2"/>
              <a:buChar char="Ø"/>
            </a:pPr>
            <a:r>
              <a:rPr lang="en-US" dirty="0"/>
              <a:t>Summary of Literature Review</a:t>
            </a:r>
          </a:p>
          <a:p>
            <a:pPr marL="342900" indent="-342900">
              <a:buFont typeface="Wingdings" panose="05000000000000000000" pitchFamily="2" charset="2"/>
              <a:buChar char="Ø"/>
            </a:pPr>
            <a:r>
              <a:rPr lang="en-US" dirty="0"/>
              <a:t>Research Methodology</a:t>
            </a:r>
          </a:p>
          <a:p>
            <a:pPr marL="342900" indent="-342900">
              <a:buFont typeface="Wingdings" panose="05000000000000000000" pitchFamily="2" charset="2"/>
              <a:buChar char="Ø"/>
            </a:pPr>
            <a:r>
              <a:rPr lang="en-US" dirty="0"/>
              <a:t>System Modeling</a:t>
            </a:r>
          </a:p>
          <a:p>
            <a:pPr marL="342900" indent="-342900">
              <a:buFont typeface="Wingdings" panose="05000000000000000000" pitchFamily="2" charset="2"/>
              <a:buChar char="Ø"/>
            </a:pPr>
            <a:r>
              <a:rPr lang="en-US" dirty="0"/>
              <a:t>Proposed Interface Design</a:t>
            </a:r>
          </a:p>
          <a:p>
            <a:pPr marL="342900" indent="-342900">
              <a:buFont typeface="Wingdings" panose="05000000000000000000" pitchFamily="2" charset="2"/>
              <a:buChar char="Ø"/>
            </a:pPr>
            <a:r>
              <a:rPr lang="en-US" dirty="0"/>
              <a:t>Summary / Conclusion</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59260" y="710961"/>
            <a:ext cx="8173660" cy="768096"/>
          </a:xfrm>
        </p:spPr>
        <p:txBody>
          <a:bodyPr/>
          <a:lstStyle/>
          <a:p>
            <a:r>
              <a:rPr lang="en-US" dirty="0"/>
              <a:t>Background of Study</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629720" y="1594701"/>
            <a:ext cx="8432740" cy="2700528"/>
          </a:xfrm>
        </p:spPr>
        <p:txBody>
          <a:bodyPr/>
          <a:lstStyle/>
          <a:p>
            <a:pPr algn="just"/>
            <a:r>
              <a:rPr lang="en-US" sz="2000" dirty="0"/>
              <a:t>Because information development has progressed so quickly at this time, many firms have employed information systems to better their operations. To enhance a company's business, a good information system must be built, and the prerequisite to developing a strong information system is the speed and accuracy with which the information is obtained. In today's world, computers play an important role. Nowadays, we utilize computers to make our jobs easier and save time. Almost all sectors or institutions, such as convenience shops, malls, restaurants, hospitals, and hotels, employ computers for simple and convenient transaction processing. Nonetheless, organizations still employ manual processes since they do not use computers to operate. (Margareta &amp; </a:t>
            </a:r>
            <a:r>
              <a:rPr lang="en-US" sz="2000" dirty="0" err="1"/>
              <a:t>Pataropura</a:t>
            </a:r>
            <a:r>
              <a:rPr lang="en-US" sz="2000" dirty="0"/>
              <a:t>, 2018).</a:t>
            </a:r>
          </a:p>
          <a:p>
            <a:pPr algn="just"/>
            <a:r>
              <a:rPr lang="en-US" sz="2000" dirty="0"/>
              <a:t>The process of gathering, entering, storing, categorizing, summarizing, and analyzing data is known as record keeping. Financial record keeping and management record keeping are two aspects of record keeping. The primary goal of a financial record is to aid decision-makers in analyzing a company's financial soundness, profitability, and future prospects</a:t>
            </a:r>
            <a:endParaRPr lang="en-NG" sz="20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3759260" y="182880"/>
            <a:ext cx="5895728" cy="180191"/>
          </a:xfrm>
        </p:spPr>
        <p:txBody>
          <a:bodyPr/>
          <a:lstStyle/>
          <a:p>
            <a:r>
              <a:rPr lang="en-US" dirty="0"/>
              <a:t>SALES RECORD MANAGEMENT SYSTEM FOR DEIFAK NGERIA LIMITED</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630706" y="1217229"/>
            <a:ext cx="4392706" cy="768096"/>
          </a:xfrm>
        </p:spPr>
        <p:txBody>
          <a:bodyPr/>
          <a:lstStyle/>
          <a:p>
            <a:r>
              <a:rPr lang="en-US" sz="4000" dirty="0">
                <a:solidFill>
                  <a:srgbClr val="002060"/>
                </a:solidFill>
                <a:latin typeface="Segoe UI" panose="020B0502040204020203" pitchFamily="34" charset="0"/>
                <a:cs typeface="Segoe UI" panose="020B0502040204020203" pitchFamily="34" charset="0"/>
              </a:rPr>
              <a:t>Statement of the Problem</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88025" y="3005688"/>
            <a:ext cx="6400800" cy="512064"/>
          </a:xfrm>
        </p:spPr>
        <p:txBody>
          <a:bodyPr/>
          <a:lstStyle/>
          <a:p>
            <a:pPr algn="l"/>
            <a:r>
              <a:rPr lang="en-US" sz="2200" dirty="0"/>
              <a:t>The following are some of the study's issues:</a:t>
            </a:r>
          </a:p>
          <a:p>
            <a:pPr algn="l"/>
            <a:endParaRPr lang="en-US" sz="2200" dirty="0"/>
          </a:p>
          <a:p>
            <a:pPr marL="342900" indent="-342900" algn="l">
              <a:buFont typeface="Arial" panose="020B0604020202020204" pitchFamily="34" charset="0"/>
              <a:buChar char="•"/>
            </a:pPr>
            <a:r>
              <a:rPr lang="en-US" sz="2200" dirty="0"/>
              <a:t>The recording of sales and money received is done manually on a rough book.</a:t>
            </a:r>
          </a:p>
          <a:p>
            <a:pPr marL="342900" indent="-342900" algn="l">
              <a:buFont typeface="Arial" panose="020B0604020202020204" pitchFamily="34" charset="0"/>
              <a:buChar char="•"/>
            </a:pPr>
            <a:r>
              <a:rPr lang="en-US" sz="2200" dirty="0"/>
              <a:t>It is difficult to predict when specific things must be refilled.</a:t>
            </a:r>
          </a:p>
          <a:p>
            <a:pPr marL="342900" indent="-342900" algn="l">
              <a:buFont typeface="Arial" panose="020B0604020202020204" pitchFamily="34" charset="0"/>
              <a:buChar char="•"/>
            </a:pPr>
            <a:r>
              <a:rPr lang="en-US" sz="2200" dirty="0"/>
              <a:t>The manual inventory approach is both demanding and time-consuming.</a:t>
            </a:r>
          </a:p>
          <a:p>
            <a:pPr marL="342900" indent="-342900" algn="l">
              <a:buFont typeface="Arial" panose="020B0604020202020204" pitchFamily="34" charset="0"/>
              <a:buChar char="•"/>
            </a:pPr>
            <a:r>
              <a:rPr lang="en-US" sz="2200" dirty="0"/>
              <a:t>Human mistake causes inaccuracies in record keeping.</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pPr>
              <a:lnSpc>
                <a:spcPts val="4000"/>
              </a:lnSpc>
            </a:pPr>
            <a:r>
              <a:rPr lang="en-US" dirty="0">
                <a:solidFill>
                  <a:srgbClr val="002060"/>
                </a:solidFill>
                <a:latin typeface="Segoe UI" panose="020B0502040204020203" pitchFamily="34" charset="0"/>
                <a:cs typeface="Segoe UI" panose="020B0502040204020203" pitchFamily="34" charset="0"/>
              </a:rPr>
              <a:t>Aim and Objectives</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766074" y="2112264"/>
            <a:ext cx="3822192" cy="411480"/>
          </a:xfrm>
        </p:spPr>
        <p:txBody>
          <a:bodyPr/>
          <a:lstStyle/>
          <a:p>
            <a:r>
              <a:rPr lang="en-US" dirty="0"/>
              <a:t>aim</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766074" y="2577412"/>
            <a:ext cx="3988038" cy="2734175"/>
          </a:xfrm>
        </p:spPr>
        <p:txBody>
          <a:bodyPr/>
          <a:lstStyle/>
          <a:p>
            <a:pPr marL="0" indent="0">
              <a:buNone/>
            </a:pPr>
            <a:r>
              <a:rPr lang="en-US" sz="2400" dirty="0"/>
              <a:t>The project is aimed at developing and implementing a sales record management system for </a:t>
            </a:r>
            <a:r>
              <a:rPr lang="en-US" sz="2400" dirty="0" err="1"/>
              <a:t>Delfak</a:t>
            </a:r>
            <a:r>
              <a:rPr lang="en-US" sz="2400" dirty="0"/>
              <a:t> Nigeria Limited</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8046720" y="2006959"/>
            <a:ext cx="3822192" cy="411480"/>
          </a:xfrm>
        </p:spPr>
        <p:txBody>
          <a:bodyPr/>
          <a:lstStyle/>
          <a:p>
            <a:r>
              <a:rPr lang="en-US" dirty="0"/>
              <a:t>objectives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7754112" y="2563727"/>
            <a:ext cx="4012064" cy="3684588"/>
          </a:xfrm>
        </p:spPr>
        <p:txBody>
          <a:bodyPr/>
          <a:lstStyle/>
          <a:p>
            <a:pPr lvl="0"/>
            <a:r>
              <a:rPr lang="en-US" sz="2400" dirty="0"/>
              <a:t>To create a database to aid in the storage of sales records.</a:t>
            </a:r>
          </a:p>
          <a:p>
            <a:pPr lvl="0"/>
            <a:r>
              <a:rPr lang="en-US" sz="2400" dirty="0"/>
              <a:t>To ensure account consistency and error minimization due to damage.</a:t>
            </a:r>
          </a:p>
          <a:p>
            <a:pPr lvl="0"/>
            <a:r>
              <a:rPr lang="en-US" sz="2400" dirty="0"/>
              <a:t>To automate sales and inventory tasks/activities</a:t>
            </a:r>
          </a:p>
        </p:txBody>
      </p:sp>
    </p:spTree>
    <p:extLst>
      <p:ext uri="{BB962C8B-B14F-4D97-AF65-F5344CB8AC3E}">
        <p14:creationId xmlns:p14="http://schemas.microsoft.com/office/powerpoint/2010/main" val="332703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59260" y="710961"/>
            <a:ext cx="8173660" cy="768096"/>
          </a:xfrm>
        </p:spPr>
        <p:txBody>
          <a:bodyPr/>
          <a:lstStyle/>
          <a:p>
            <a:r>
              <a:rPr lang="en-US" sz="3600" dirty="0"/>
              <a:t>Significance of the Study</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885438" y="1621596"/>
            <a:ext cx="7921304" cy="3340370"/>
          </a:xfrm>
        </p:spPr>
        <p:txBody>
          <a:bodyPr/>
          <a:lstStyle/>
          <a:p>
            <a:r>
              <a:rPr lang="en-US" sz="2400" dirty="0"/>
              <a:t>The importance of this study is to </a:t>
            </a:r>
            <a:r>
              <a:rPr lang="en-US" sz="2400" dirty="0" err="1"/>
              <a:t>Delfak</a:t>
            </a:r>
            <a:r>
              <a:rPr lang="en-US" sz="2400" dirty="0"/>
              <a:t> Nigeria Limited, which would give an easy-to-use and easily accessible system, allowing transactions to be more reliable and faster, eliminating the need to pay another company to complete the task. It provides more accurate and secure sales and product list records. It will aid in a variety of ways in easing the queue process at supermarkets. This will also aid in the maintaining of correct records. The study will be particularly relevant to the following:</a:t>
            </a:r>
          </a:p>
          <a:p>
            <a:r>
              <a:rPr lang="en-US" sz="2400" dirty="0" err="1"/>
              <a:t>i</a:t>
            </a:r>
            <a:r>
              <a:rPr lang="en-US" sz="2400" dirty="0"/>
              <a:t>.	Admin: is in charge of adding stocks, maintaining inventory, and deciding system users.</a:t>
            </a:r>
          </a:p>
          <a:p>
            <a:r>
              <a:rPr lang="en-US" sz="2400" dirty="0"/>
              <a:t>ii.	Customers benefit from printed receipts immediately after purchasing an item</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Footer Placeholder 13">
            <a:extLst>
              <a:ext uri="{FF2B5EF4-FFF2-40B4-BE49-F238E27FC236}">
                <a16:creationId xmlns:a16="http://schemas.microsoft.com/office/drawing/2014/main" id="{C9885E25-85C3-1D9C-F5B1-EB698DB93C73}"/>
              </a:ext>
            </a:extLst>
          </p:cNvPr>
          <p:cNvSpPr>
            <a:spLocks noGrp="1"/>
          </p:cNvSpPr>
          <p:nvPr>
            <p:ph type="ftr" sz="quarter" idx="11"/>
          </p:nvPr>
        </p:nvSpPr>
        <p:spPr>
          <a:xfrm>
            <a:off x="3759260" y="182880"/>
            <a:ext cx="5895728" cy="180191"/>
          </a:xfrm>
        </p:spPr>
        <p:txBody>
          <a:bodyPr/>
          <a:lstStyle/>
          <a:p>
            <a:r>
              <a:rPr lang="en-US" dirty="0"/>
              <a:t>SALES RECORD MANAGEMENT SYSTEM FOR DEIFAK NGERIA LIMITED</a:t>
            </a:r>
          </a:p>
        </p:txBody>
      </p:sp>
    </p:spTree>
    <p:extLst>
      <p:ext uri="{BB962C8B-B14F-4D97-AF65-F5344CB8AC3E}">
        <p14:creationId xmlns:p14="http://schemas.microsoft.com/office/powerpoint/2010/main" val="4256111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896471" y="37921"/>
            <a:ext cx="11201400" cy="658368"/>
          </a:xfrm>
        </p:spPr>
        <p:txBody>
          <a:bodyPr/>
          <a:lstStyle/>
          <a:p>
            <a:r>
              <a:rPr lang="en-US" sz="3200" dirty="0"/>
              <a:t>Summary of literature review</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4181780400"/>
              </p:ext>
            </p:extLst>
          </p:nvPr>
        </p:nvGraphicFramePr>
        <p:xfrm>
          <a:off x="320488" y="1386514"/>
          <a:ext cx="11551024" cy="4588714"/>
        </p:xfrm>
        <a:graphic>
          <a:graphicData uri="http://schemas.openxmlformats.org/drawingml/2006/table">
            <a:tbl>
              <a:tblPr firstRow="1" bandRow="1">
                <a:tableStyleId>{5C22544A-7EE6-4342-B048-85BDC9FD1C3A}</a:tableStyleId>
              </a:tblPr>
              <a:tblGrid>
                <a:gridCol w="1952065">
                  <a:extLst>
                    <a:ext uri="{9D8B030D-6E8A-4147-A177-3AD203B41FA5}">
                      <a16:colId xmlns:a16="http://schemas.microsoft.com/office/drawing/2014/main" val="1689330750"/>
                    </a:ext>
                  </a:extLst>
                </a:gridCol>
                <a:gridCol w="1896035">
                  <a:extLst>
                    <a:ext uri="{9D8B030D-6E8A-4147-A177-3AD203B41FA5}">
                      <a16:colId xmlns:a16="http://schemas.microsoft.com/office/drawing/2014/main" val="2660631934"/>
                    </a:ext>
                  </a:extLst>
                </a:gridCol>
                <a:gridCol w="3496236">
                  <a:extLst>
                    <a:ext uri="{9D8B030D-6E8A-4147-A177-3AD203B41FA5}">
                      <a16:colId xmlns:a16="http://schemas.microsoft.com/office/drawing/2014/main" val="3909717689"/>
                    </a:ext>
                  </a:extLst>
                </a:gridCol>
                <a:gridCol w="2312894">
                  <a:extLst>
                    <a:ext uri="{9D8B030D-6E8A-4147-A177-3AD203B41FA5}">
                      <a16:colId xmlns:a16="http://schemas.microsoft.com/office/drawing/2014/main" val="1603189107"/>
                    </a:ext>
                  </a:extLst>
                </a:gridCol>
                <a:gridCol w="1893794">
                  <a:extLst>
                    <a:ext uri="{9D8B030D-6E8A-4147-A177-3AD203B41FA5}">
                      <a16:colId xmlns:a16="http://schemas.microsoft.com/office/drawing/2014/main" val="2755691855"/>
                    </a:ext>
                  </a:extLst>
                </a:gridCol>
              </a:tblGrid>
              <a:tr h="1239082">
                <a:tc>
                  <a:txBody>
                    <a:bodyPr/>
                    <a:lstStyle/>
                    <a:p>
                      <a:pPr algn="ctr"/>
                      <a:r>
                        <a:rPr lang="en-GB" sz="1800" b="1" kern="1200" dirty="0">
                          <a:solidFill>
                            <a:schemeClr val="lt1"/>
                          </a:solidFill>
                          <a:effectLst/>
                        </a:rPr>
                        <a:t>Title</a:t>
                      </a:r>
                      <a:endParaRPr lang="en-IN" dirty="0"/>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effectLst/>
                        </a:rPr>
                        <a:t>Author &amp; Year</a:t>
                      </a:r>
                      <a:endParaRPr lang="en-IN" dirty="0"/>
                    </a:p>
                  </a:txBody>
                  <a:tcPr anchor="ctr">
                    <a:solidFill>
                      <a:srgbClr val="DF8C8C"/>
                    </a:solidFill>
                  </a:tcPr>
                </a:tc>
                <a:tc>
                  <a:txBody>
                    <a:bodyPr/>
                    <a:lstStyle/>
                    <a:p>
                      <a:pPr algn="ctr"/>
                      <a:r>
                        <a:rPr lang="en-GB" sz="1800" b="1" kern="1200" dirty="0">
                          <a:solidFill>
                            <a:schemeClr val="lt1"/>
                          </a:solidFill>
                          <a:effectLst/>
                        </a:rPr>
                        <a:t> Description </a:t>
                      </a:r>
                      <a:endParaRPr lang="en-IN" dirty="0"/>
                    </a:p>
                  </a:txBody>
                  <a:tcPr anchor="ctr">
                    <a:solidFill>
                      <a:srgbClr val="DF8C8C"/>
                    </a:solidFill>
                  </a:tcPr>
                </a:tc>
                <a:tc>
                  <a:txBody>
                    <a:bodyPr/>
                    <a:lstStyle/>
                    <a:p>
                      <a:pPr algn="ctr"/>
                      <a:r>
                        <a:rPr lang="en-GB" sz="1800" b="1" kern="1200" dirty="0">
                          <a:solidFill>
                            <a:schemeClr val="lt1"/>
                          </a:solidFill>
                          <a:effectLst/>
                        </a:rPr>
                        <a:t>Merit</a:t>
                      </a:r>
                      <a:endParaRPr lang="en-IN" dirty="0"/>
                    </a:p>
                  </a:txBody>
                  <a:tcPr anchor="ctr">
                    <a:solidFill>
                      <a:srgbClr val="DF8C8C"/>
                    </a:solidFill>
                  </a:tcPr>
                </a:tc>
                <a:tc>
                  <a:txBody>
                    <a:bodyPr/>
                    <a:lstStyle/>
                    <a:p>
                      <a:pPr algn="ctr"/>
                      <a:r>
                        <a:rPr lang="en-GB" sz="1800" b="1" kern="1200" dirty="0">
                          <a:solidFill>
                            <a:schemeClr val="lt1"/>
                          </a:solidFill>
                          <a:effectLst/>
                        </a:rPr>
                        <a:t>Demerits</a:t>
                      </a:r>
                      <a:endParaRPr lang="en-IN" dirty="0"/>
                    </a:p>
                  </a:txBody>
                  <a:tcPr anchor="ctr">
                    <a:solidFill>
                      <a:srgbClr val="DF8C8C"/>
                    </a:solidFill>
                  </a:tcPr>
                </a:tc>
                <a:extLst>
                  <a:ext uri="{0D108BD9-81ED-4DB2-BD59-A6C34878D82A}">
                    <a16:rowId xmlns:a16="http://schemas.microsoft.com/office/drawing/2014/main" val="479928716"/>
                  </a:ext>
                </a:extLst>
              </a:tr>
              <a:tr h="1881134">
                <a:tc>
                  <a:txBody>
                    <a:bodyPr/>
                    <a:lstStyle/>
                    <a:p>
                      <a:r>
                        <a:rPr lang="en-US" sz="1800" kern="1200" dirty="0">
                          <a:solidFill>
                            <a:schemeClr val="dk1"/>
                          </a:solidFill>
                          <a:effectLst/>
                          <a:latin typeface="+mn-lt"/>
                          <a:ea typeface="+mn-ea"/>
                          <a:cs typeface="+mn-cs"/>
                        </a:rPr>
                        <a:t>Design And Development of Sales E-Monitoring Information System.</a:t>
                      </a:r>
                      <a:endParaRPr lang="en-NG" sz="1800" kern="1200" dirty="0">
                        <a:solidFill>
                          <a:schemeClr val="dk1"/>
                        </a:solidFill>
                        <a:effectLst/>
                        <a:latin typeface="+mn-lt"/>
                        <a:ea typeface="+mn-ea"/>
                        <a:cs typeface="+mn-cs"/>
                      </a:endParaRPr>
                    </a:p>
                  </a:txBody>
                  <a:tcPr marL="96897" marR="96897" marT="48449" marB="48449" anchor="ctr">
                    <a:solidFill>
                      <a:schemeClr val="accent2">
                        <a:lumMod val="40000"/>
                        <a:lumOff val="60000"/>
                      </a:schemeClr>
                    </a:solidFill>
                  </a:tcPr>
                </a:tc>
                <a:tc>
                  <a:txBody>
                    <a:bodyPr/>
                    <a:lstStyle/>
                    <a:p>
                      <a:pPr algn="ctr"/>
                      <a:r>
                        <a:rPr lang="en-US" sz="1800" kern="1200" dirty="0">
                          <a:solidFill>
                            <a:schemeClr val="dk1"/>
                          </a:solidFill>
                          <a:effectLst/>
                          <a:latin typeface="+mn-lt"/>
                          <a:ea typeface="+mn-ea"/>
                          <a:cs typeface="+mn-cs"/>
                        </a:rPr>
                        <a:t>Margareta and </a:t>
                      </a:r>
                      <a:r>
                        <a:rPr lang="en-US" sz="1800" kern="1200" dirty="0" err="1">
                          <a:solidFill>
                            <a:schemeClr val="dk1"/>
                          </a:solidFill>
                          <a:effectLst/>
                          <a:latin typeface="+mn-lt"/>
                          <a:ea typeface="+mn-ea"/>
                          <a:cs typeface="+mn-cs"/>
                        </a:rPr>
                        <a:t>Pataropura</a:t>
                      </a:r>
                      <a:r>
                        <a:rPr lang="en-US" sz="1800" kern="1200" dirty="0">
                          <a:solidFill>
                            <a:schemeClr val="dk1"/>
                          </a:solidFill>
                          <a:effectLst/>
                          <a:latin typeface="+mn-lt"/>
                          <a:ea typeface="+mn-ea"/>
                          <a:cs typeface="+mn-cs"/>
                        </a:rPr>
                        <a:t> (2018). </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r>
                        <a:rPr lang="en-US" sz="1800" kern="1200" dirty="0">
                          <a:solidFill>
                            <a:schemeClr val="dk1"/>
                          </a:solidFill>
                          <a:effectLst/>
                          <a:latin typeface="+mn-lt"/>
                          <a:ea typeface="+mn-ea"/>
                          <a:cs typeface="+mn-cs"/>
                        </a:rPr>
                        <a:t>The study focuses on developing a sales monitoring system at PT. </a:t>
                      </a:r>
                      <a:r>
                        <a:rPr lang="en-US" sz="1800" kern="1200" dirty="0" err="1">
                          <a:solidFill>
                            <a:schemeClr val="dk1"/>
                          </a:solidFill>
                          <a:effectLst/>
                          <a:latin typeface="+mn-lt"/>
                          <a:ea typeface="+mn-ea"/>
                          <a:cs typeface="+mn-cs"/>
                        </a:rPr>
                        <a:t>Pratama</a:t>
                      </a:r>
                      <a:r>
                        <a:rPr lang="en-US" sz="1800" kern="1200" dirty="0">
                          <a:solidFill>
                            <a:schemeClr val="dk1"/>
                          </a:solidFill>
                          <a:effectLst/>
                          <a:latin typeface="+mn-lt"/>
                          <a:ea typeface="+mn-ea"/>
                          <a:cs typeface="+mn-cs"/>
                        </a:rPr>
                        <a:t> Inti </a:t>
                      </a:r>
                      <a:r>
                        <a:rPr lang="en-US" sz="1800" kern="1200" dirty="0" err="1">
                          <a:solidFill>
                            <a:schemeClr val="dk1"/>
                          </a:solidFill>
                          <a:effectLst/>
                          <a:latin typeface="+mn-lt"/>
                          <a:ea typeface="+mn-ea"/>
                          <a:cs typeface="+mn-cs"/>
                        </a:rPr>
                        <a:t>Distribusindo</a:t>
                      </a:r>
                      <a:r>
                        <a:rPr lang="en-US" sz="1800" kern="1200" dirty="0">
                          <a:solidFill>
                            <a:schemeClr val="dk1"/>
                          </a:solidFill>
                          <a:effectLst/>
                          <a:latin typeface="+mn-lt"/>
                          <a:ea typeface="+mn-ea"/>
                          <a:cs typeface="+mn-cs"/>
                        </a:rPr>
                        <a:t>, which will provide sales system</a:t>
                      </a:r>
                      <a:endParaRPr lang="en-NG"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solutions at PT.</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r>
                        <a:rPr lang="en-US" sz="1800" kern="1200" dirty="0">
                          <a:solidFill>
                            <a:schemeClr val="dk1"/>
                          </a:solidFill>
                          <a:effectLst/>
                          <a:latin typeface="+mn-lt"/>
                          <a:ea typeface="+mn-ea"/>
                          <a:cs typeface="+mn-cs"/>
                        </a:rPr>
                        <a:t>The system aided in the generation and verification of reports.</a:t>
                      </a:r>
                      <a:endParaRPr lang="en-NG" sz="1800" kern="1200" dirty="0">
                        <a:solidFill>
                          <a:schemeClr val="dk1"/>
                        </a:solidFill>
                        <a:effectLst/>
                        <a:latin typeface="+mn-lt"/>
                        <a:ea typeface="+mn-ea"/>
                        <a:cs typeface="+mn-cs"/>
                      </a:endParaRPr>
                    </a:p>
                  </a:txBody>
                  <a:tcPr marL="96897" marR="96897" marT="48449" marB="48449" anchor="ctr">
                    <a:solidFill>
                      <a:schemeClr val="accent2">
                        <a:lumMod val="40000"/>
                        <a:lumOff val="60000"/>
                      </a:schemeClr>
                    </a:solidFill>
                  </a:tcPr>
                </a:tc>
                <a:tc>
                  <a:txBody>
                    <a:bodyPr/>
                    <a:lstStyle/>
                    <a:p>
                      <a:r>
                        <a:rPr lang="en-US" sz="1800" kern="1200" dirty="0">
                          <a:solidFill>
                            <a:schemeClr val="dk1"/>
                          </a:solidFill>
                          <a:effectLst/>
                          <a:latin typeface="+mn-lt"/>
                          <a:ea typeface="+mn-ea"/>
                          <a:cs typeface="+mn-cs"/>
                        </a:rPr>
                        <a:t>Strictly limited to the web.</a:t>
                      </a:r>
                      <a:endParaRPr lang="en-NG" sz="1800" kern="1200" dirty="0">
                        <a:solidFill>
                          <a:schemeClr val="dk1"/>
                        </a:solidFill>
                        <a:effectLst/>
                        <a:latin typeface="+mn-lt"/>
                        <a:ea typeface="+mn-ea"/>
                        <a:cs typeface="+mn-cs"/>
                      </a:endParaRP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1760208656"/>
                  </a:ext>
                </a:extLst>
              </a:tr>
              <a:tr h="1288952">
                <a:tc>
                  <a:txBody>
                    <a:bodyPr/>
                    <a:lstStyle/>
                    <a:p>
                      <a:r>
                        <a:rPr lang="en-US" sz="1800" kern="1200" dirty="0">
                          <a:solidFill>
                            <a:schemeClr val="dk1"/>
                          </a:solidFill>
                          <a:effectLst/>
                          <a:latin typeface="+mn-lt"/>
                          <a:ea typeface="+mn-ea"/>
                          <a:cs typeface="+mn-cs"/>
                        </a:rPr>
                        <a:t>Sales Management Information System</a:t>
                      </a:r>
                      <a:endParaRPr lang="en-NG" sz="1800" kern="1200" dirty="0">
                        <a:solidFill>
                          <a:schemeClr val="dk1"/>
                        </a:solidFill>
                        <a:effectLst/>
                        <a:latin typeface="+mn-lt"/>
                        <a:ea typeface="+mn-ea"/>
                        <a:cs typeface="+mn-cs"/>
                      </a:endParaRPr>
                    </a:p>
                  </a:txBody>
                  <a:tcPr marL="96897" marR="96897" marT="48449" marB="48449" anchor="ctr">
                    <a:solidFill>
                      <a:schemeClr val="accent2">
                        <a:lumMod val="20000"/>
                        <a:lumOff val="80000"/>
                      </a:schemeClr>
                    </a:solidFill>
                  </a:tcPr>
                </a:tc>
                <a:tc>
                  <a:txBody>
                    <a:bodyPr/>
                    <a:lstStyle/>
                    <a:p>
                      <a:pPr algn="ctr"/>
                      <a:r>
                        <a:rPr lang="en-US" sz="1800" kern="1200" dirty="0" err="1">
                          <a:solidFill>
                            <a:schemeClr val="dk1"/>
                          </a:solidFill>
                          <a:effectLst/>
                          <a:latin typeface="+mn-lt"/>
                          <a:ea typeface="+mn-ea"/>
                          <a:cs typeface="+mn-cs"/>
                        </a:rPr>
                        <a:t>Lubwama</a:t>
                      </a:r>
                      <a:r>
                        <a:rPr lang="en-US" sz="1800" kern="1200" dirty="0">
                          <a:solidFill>
                            <a:schemeClr val="dk1"/>
                          </a:solidFill>
                          <a:effectLst/>
                          <a:latin typeface="+mn-lt"/>
                          <a:ea typeface="+mn-ea"/>
                          <a:cs typeface="+mn-cs"/>
                        </a:rPr>
                        <a:t> (2017).</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pPr algn="ctr"/>
                      <a:r>
                        <a:rPr lang="en-US" sz="1800" kern="1200" dirty="0">
                          <a:solidFill>
                            <a:schemeClr val="dk1"/>
                          </a:solidFill>
                          <a:effectLst/>
                          <a:latin typeface="+mn-lt"/>
                          <a:ea typeface="+mn-ea"/>
                          <a:cs typeface="+mn-cs"/>
                        </a:rPr>
                        <a:t>The system is customized for the use by Nawab Asian Bistro's workers to access and manage sales data through a single dashboard.</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r>
                        <a:rPr lang="en-US" sz="1800" kern="1200" dirty="0">
                          <a:solidFill>
                            <a:schemeClr val="dk1"/>
                          </a:solidFill>
                          <a:effectLst/>
                          <a:latin typeface="+mn-lt"/>
                          <a:ea typeface="+mn-ea"/>
                          <a:cs typeface="+mn-cs"/>
                        </a:rPr>
                        <a:t>The system has a great impact to decision making in the restaurant</a:t>
                      </a:r>
                      <a:endParaRPr lang="en-NG" sz="1800" kern="1200" dirty="0">
                        <a:solidFill>
                          <a:schemeClr val="dk1"/>
                        </a:solidFill>
                        <a:effectLst/>
                        <a:latin typeface="+mn-lt"/>
                        <a:ea typeface="+mn-ea"/>
                        <a:cs typeface="+mn-cs"/>
                      </a:endParaRPr>
                    </a:p>
                  </a:txBody>
                  <a:tcPr marL="96897" marR="96897" marT="48449" marB="48449" anchor="ctr">
                    <a:solidFill>
                      <a:schemeClr val="accent2">
                        <a:lumMod val="20000"/>
                        <a:lumOff val="80000"/>
                      </a:schemeClr>
                    </a:solidFill>
                  </a:tcPr>
                </a:tc>
                <a:tc>
                  <a:txBody>
                    <a:bodyPr/>
                    <a:lstStyle/>
                    <a:p>
                      <a:pPr algn="ctr"/>
                      <a:r>
                        <a:rPr lang="en-US" sz="1800" kern="1200" dirty="0">
                          <a:solidFill>
                            <a:schemeClr val="dk1"/>
                          </a:solidFill>
                          <a:effectLst/>
                          <a:latin typeface="+mn-lt"/>
                          <a:ea typeface="+mn-ea"/>
                          <a:cs typeface="+mn-cs"/>
                        </a:rPr>
                        <a:t>The study scope is limited to just one department of the restaurant.</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634243071"/>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320488" y="265176"/>
            <a:ext cx="11201400" cy="658368"/>
          </a:xfrm>
        </p:spPr>
        <p:txBody>
          <a:bodyPr/>
          <a:lstStyle/>
          <a:p>
            <a:r>
              <a:rPr lang="en-US" sz="3200" dirty="0"/>
              <a:t>Summary of literature review</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1251277929"/>
              </p:ext>
            </p:extLst>
          </p:nvPr>
        </p:nvGraphicFramePr>
        <p:xfrm>
          <a:off x="320488" y="979112"/>
          <a:ext cx="11551024" cy="4907931"/>
        </p:xfrm>
        <a:graphic>
          <a:graphicData uri="http://schemas.openxmlformats.org/drawingml/2006/table">
            <a:tbl>
              <a:tblPr firstRow="1" bandRow="1">
                <a:tableStyleId>{5C22544A-7EE6-4342-B048-85BDC9FD1C3A}</a:tableStyleId>
              </a:tblPr>
              <a:tblGrid>
                <a:gridCol w="2073088">
                  <a:extLst>
                    <a:ext uri="{9D8B030D-6E8A-4147-A177-3AD203B41FA5}">
                      <a16:colId xmlns:a16="http://schemas.microsoft.com/office/drawing/2014/main" val="1689330750"/>
                    </a:ext>
                  </a:extLst>
                </a:gridCol>
                <a:gridCol w="2043953">
                  <a:extLst>
                    <a:ext uri="{9D8B030D-6E8A-4147-A177-3AD203B41FA5}">
                      <a16:colId xmlns:a16="http://schemas.microsoft.com/office/drawing/2014/main" val="2660631934"/>
                    </a:ext>
                  </a:extLst>
                </a:gridCol>
                <a:gridCol w="3523130">
                  <a:extLst>
                    <a:ext uri="{9D8B030D-6E8A-4147-A177-3AD203B41FA5}">
                      <a16:colId xmlns:a16="http://schemas.microsoft.com/office/drawing/2014/main" val="3909717689"/>
                    </a:ext>
                  </a:extLst>
                </a:gridCol>
                <a:gridCol w="2472018">
                  <a:extLst>
                    <a:ext uri="{9D8B030D-6E8A-4147-A177-3AD203B41FA5}">
                      <a16:colId xmlns:a16="http://schemas.microsoft.com/office/drawing/2014/main" val="1603189107"/>
                    </a:ext>
                  </a:extLst>
                </a:gridCol>
                <a:gridCol w="1438835">
                  <a:extLst>
                    <a:ext uri="{9D8B030D-6E8A-4147-A177-3AD203B41FA5}">
                      <a16:colId xmlns:a16="http://schemas.microsoft.com/office/drawing/2014/main" val="2755691855"/>
                    </a:ext>
                  </a:extLst>
                </a:gridCol>
              </a:tblGrid>
              <a:tr h="1147975">
                <a:tc>
                  <a:txBody>
                    <a:bodyPr/>
                    <a:lstStyle/>
                    <a:p>
                      <a:pPr algn="ctr"/>
                      <a:r>
                        <a:rPr lang="en-GB" sz="1800" b="1" kern="1200" dirty="0">
                          <a:solidFill>
                            <a:schemeClr val="lt1"/>
                          </a:solidFill>
                          <a:effectLst/>
                        </a:rPr>
                        <a:t>Title</a:t>
                      </a:r>
                      <a:endParaRPr lang="en-IN" dirty="0"/>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effectLst/>
                        </a:rPr>
                        <a:t>Author &amp; Year</a:t>
                      </a:r>
                      <a:endParaRPr lang="en-IN" dirty="0"/>
                    </a:p>
                  </a:txBody>
                  <a:tcPr anchor="ctr">
                    <a:solidFill>
                      <a:srgbClr val="DF8C8C"/>
                    </a:solidFill>
                  </a:tcPr>
                </a:tc>
                <a:tc>
                  <a:txBody>
                    <a:bodyPr/>
                    <a:lstStyle/>
                    <a:p>
                      <a:pPr algn="ctr"/>
                      <a:r>
                        <a:rPr lang="en-GB" sz="1800" b="1" kern="1200" dirty="0">
                          <a:solidFill>
                            <a:schemeClr val="lt1"/>
                          </a:solidFill>
                          <a:effectLst/>
                        </a:rPr>
                        <a:t> Description </a:t>
                      </a:r>
                      <a:endParaRPr lang="en-IN" dirty="0"/>
                    </a:p>
                  </a:txBody>
                  <a:tcPr anchor="ctr">
                    <a:solidFill>
                      <a:srgbClr val="DF8C8C"/>
                    </a:solidFill>
                  </a:tcPr>
                </a:tc>
                <a:tc>
                  <a:txBody>
                    <a:bodyPr/>
                    <a:lstStyle/>
                    <a:p>
                      <a:pPr algn="ctr"/>
                      <a:r>
                        <a:rPr lang="en-GB" sz="1800" b="1" kern="1200" dirty="0">
                          <a:solidFill>
                            <a:schemeClr val="lt1"/>
                          </a:solidFill>
                          <a:effectLst/>
                        </a:rPr>
                        <a:t>Merit</a:t>
                      </a:r>
                      <a:endParaRPr lang="en-IN" dirty="0"/>
                    </a:p>
                  </a:txBody>
                  <a:tcPr anchor="ctr">
                    <a:solidFill>
                      <a:srgbClr val="DF8C8C"/>
                    </a:solidFill>
                  </a:tcPr>
                </a:tc>
                <a:tc>
                  <a:txBody>
                    <a:bodyPr/>
                    <a:lstStyle/>
                    <a:p>
                      <a:pPr algn="ctr"/>
                      <a:r>
                        <a:rPr lang="en-GB" sz="1800" b="1" kern="1200" dirty="0">
                          <a:solidFill>
                            <a:schemeClr val="lt1"/>
                          </a:solidFill>
                          <a:effectLst/>
                        </a:rPr>
                        <a:t>Demerits</a:t>
                      </a:r>
                      <a:endParaRPr lang="en-IN" dirty="0"/>
                    </a:p>
                  </a:txBody>
                  <a:tcPr anchor="ctr">
                    <a:solidFill>
                      <a:srgbClr val="DF8C8C"/>
                    </a:solidFill>
                  </a:tcPr>
                </a:tc>
                <a:extLst>
                  <a:ext uri="{0D108BD9-81ED-4DB2-BD59-A6C34878D82A}">
                    <a16:rowId xmlns:a16="http://schemas.microsoft.com/office/drawing/2014/main" val="479928716"/>
                  </a:ext>
                </a:extLst>
              </a:tr>
              <a:tr h="961436">
                <a:tc>
                  <a:txBody>
                    <a:bodyPr/>
                    <a:lstStyle/>
                    <a:p>
                      <a:r>
                        <a:rPr lang="en-US" sz="1800" kern="1200" dirty="0">
                          <a:solidFill>
                            <a:schemeClr val="dk1"/>
                          </a:solidFill>
                          <a:effectLst/>
                          <a:latin typeface="+mn-lt"/>
                          <a:ea typeface="+mn-ea"/>
                          <a:cs typeface="+mn-cs"/>
                        </a:rPr>
                        <a:t>Inventory Record Inaccuracy and Store-Level Performance.</a:t>
                      </a:r>
                      <a:endParaRPr lang="en-NG" sz="1800" kern="1200" dirty="0">
                        <a:solidFill>
                          <a:schemeClr val="dk1"/>
                        </a:solidFill>
                        <a:effectLst/>
                        <a:latin typeface="+mn-lt"/>
                        <a:ea typeface="+mn-ea"/>
                        <a:cs typeface="+mn-cs"/>
                      </a:endParaRPr>
                    </a:p>
                  </a:txBody>
                  <a:tcPr marL="96897" marR="96897" marT="48449" marB="48449" anchor="ctr">
                    <a:solidFill>
                      <a:schemeClr val="accent2">
                        <a:lumMod val="40000"/>
                        <a:lumOff val="60000"/>
                      </a:schemeClr>
                    </a:solidFill>
                  </a:tcPr>
                </a:tc>
                <a:tc>
                  <a:txBody>
                    <a:bodyPr/>
                    <a:lstStyle/>
                    <a:p>
                      <a:pPr algn="ctr"/>
                      <a:r>
                        <a:rPr lang="en-US" sz="1800" kern="1200" dirty="0" err="1">
                          <a:solidFill>
                            <a:schemeClr val="dk1"/>
                          </a:solidFill>
                          <a:effectLst/>
                          <a:latin typeface="+mn-lt"/>
                          <a:ea typeface="+mn-ea"/>
                          <a:cs typeface="+mn-cs"/>
                        </a:rPr>
                        <a:t>Shabani</a:t>
                      </a:r>
                      <a:r>
                        <a:rPr lang="en-US" sz="1800" kern="1200" dirty="0">
                          <a:solidFill>
                            <a:schemeClr val="dk1"/>
                          </a:solidFill>
                          <a:effectLst/>
                          <a:latin typeface="+mn-lt"/>
                          <a:ea typeface="+mn-ea"/>
                          <a:cs typeface="+mn-cs"/>
                        </a:rPr>
                        <a:t> et al. (2021). </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algn="ctr"/>
                      <a:r>
                        <a:rPr lang="en-US" sz="1800" kern="1200" dirty="0">
                          <a:solidFill>
                            <a:schemeClr val="dk1"/>
                          </a:solidFill>
                          <a:effectLst/>
                          <a:latin typeface="+mn-lt"/>
                          <a:ea typeface="+mn-ea"/>
                          <a:cs typeface="+mn-cs"/>
                        </a:rPr>
                        <a:t>This article examines the effects of IRI on retail shop inventory and sales management performance.</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r>
                        <a:rPr lang="en-US" sz="1800" kern="1200" dirty="0">
                          <a:solidFill>
                            <a:schemeClr val="dk1"/>
                          </a:solidFill>
                          <a:effectLst/>
                          <a:latin typeface="+mn-lt"/>
                          <a:ea typeface="+mn-ea"/>
                          <a:cs typeface="+mn-cs"/>
                        </a:rPr>
                        <a:t>Numerical studies show that IRI improvement is moderate for near-efficient stores.</a:t>
                      </a:r>
                      <a:endParaRPr lang="en-NG" sz="1800" kern="1200" dirty="0">
                        <a:solidFill>
                          <a:schemeClr val="dk1"/>
                        </a:solidFill>
                        <a:effectLst/>
                        <a:latin typeface="+mn-lt"/>
                        <a:ea typeface="+mn-ea"/>
                        <a:cs typeface="+mn-cs"/>
                      </a:endParaRPr>
                    </a:p>
                  </a:txBody>
                  <a:tcPr marL="96897" marR="96897" marT="48449" marB="48449" anchor="ctr">
                    <a:solidFill>
                      <a:schemeClr val="accent2">
                        <a:lumMod val="40000"/>
                        <a:lumOff val="60000"/>
                      </a:schemeClr>
                    </a:solidFill>
                  </a:tcPr>
                </a:tc>
                <a:tc>
                  <a:txBody>
                    <a:bodyPr/>
                    <a:lstStyle/>
                    <a:p>
                      <a:pPr algn="ctr"/>
                      <a:r>
                        <a:rPr lang="en-US" sz="1800" kern="1200" dirty="0">
                          <a:solidFill>
                            <a:schemeClr val="dk1"/>
                          </a:solidFill>
                          <a:effectLst/>
                          <a:latin typeface="+mn-lt"/>
                          <a:ea typeface="+mn-ea"/>
                          <a:cs typeface="+mn-cs"/>
                        </a:rPr>
                        <a:t>Numerical studies show that IRI is strikingly great for extremely inefficient businesses.</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1760208656"/>
                  </a:ext>
                </a:extLst>
              </a:tr>
              <a:tr h="961436">
                <a:tc>
                  <a:txBody>
                    <a:bodyPr/>
                    <a:lstStyle/>
                    <a:p>
                      <a:r>
                        <a:rPr lang="en-US" sz="1800" kern="1200" dirty="0">
                          <a:solidFill>
                            <a:schemeClr val="dk1"/>
                          </a:solidFill>
                          <a:effectLst/>
                          <a:latin typeface="+mn-lt"/>
                          <a:ea typeface="+mn-ea"/>
                          <a:cs typeface="+mn-cs"/>
                        </a:rPr>
                        <a:t>A Review of Inventory Management Systems</a:t>
                      </a:r>
                      <a:endParaRPr lang="en-NG" sz="1800" kern="1200" dirty="0">
                        <a:solidFill>
                          <a:schemeClr val="dk1"/>
                        </a:solidFill>
                        <a:effectLst/>
                        <a:latin typeface="+mn-lt"/>
                        <a:ea typeface="+mn-ea"/>
                        <a:cs typeface="+mn-cs"/>
                      </a:endParaRPr>
                    </a:p>
                  </a:txBody>
                  <a:tcPr marL="96897" marR="96897" marT="48449" marB="48449" anchor="ctr">
                    <a:solidFill>
                      <a:schemeClr val="accent2">
                        <a:lumMod val="20000"/>
                        <a:lumOff val="80000"/>
                      </a:schemeClr>
                    </a:solidFill>
                  </a:tcPr>
                </a:tc>
                <a:tc>
                  <a:txBody>
                    <a:bodyPr/>
                    <a:lstStyle/>
                    <a:p>
                      <a:pPr algn="ctr"/>
                      <a:r>
                        <a:rPr lang="en-US" sz="1800" kern="1200" dirty="0">
                          <a:solidFill>
                            <a:schemeClr val="dk1"/>
                          </a:solidFill>
                          <a:effectLst/>
                          <a:latin typeface="+mn-lt"/>
                          <a:ea typeface="+mn-ea"/>
                          <a:cs typeface="+mn-cs"/>
                        </a:rPr>
                        <a:t>Varalakshmi and </a:t>
                      </a:r>
                      <a:r>
                        <a:rPr lang="en-US" sz="1800" kern="1200" dirty="0" err="1">
                          <a:solidFill>
                            <a:schemeClr val="dk1"/>
                          </a:solidFill>
                          <a:effectLst/>
                          <a:latin typeface="+mn-lt"/>
                          <a:ea typeface="+mn-ea"/>
                          <a:cs typeface="+mn-cs"/>
                        </a:rPr>
                        <a:t>Shivaleel</a:t>
                      </a:r>
                      <a:r>
                        <a:rPr lang="en-US" sz="1800" kern="1200" dirty="0">
                          <a:solidFill>
                            <a:schemeClr val="dk1"/>
                          </a:solidFill>
                          <a:effectLst/>
                          <a:latin typeface="+mn-lt"/>
                          <a:ea typeface="+mn-ea"/>
                          <a:cs typeface="+mn-cs"/>
                        </a:rPr>
                        <a:t> (2021). </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pPr algn="ctr"/>
                      <a:r>
                        <a:rPr lang="en-US" sz="1800" kern="1200" dirty="0">
                          <a:solidFill>
                            <a:schemeClr val="dk1"/>
                          </a:solidFill>
                          <a:effectLst/>
                          <a:latin typeface="+mn-lt"/>
                          <a:ea typeface="+mn-ea"/>
                          <a:cs typeface="+mn-cs"/>
                        </a:rPr>
                        <a:t>This article describes an Inventory Management System that saves sales data for a specific desktop application</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r>
                        <a:rPr lang="en-US" sz="1800" kern="1200" dirty="0">
                          <a:solidFill>
                            <a:schemeClr val="dk1"/>
                          </a:solidFill>
                          <a:effectLst/>
                          <a:latin typeface="+mn-lt"/>
                          <a:ea typeface="+mn-ea"/>
                          <a:cs typeface="+mn-cs"/>
                        </a:rPr>
                        <a:t>It also gives sales data on a daily, weekly, and monthly basis.</a:t>
                      </a:r>
                      <a:endParaRPr lang="en-NG" sz="1800" kern="1200" dirty="0">
                        <a:solidFill>
                          <a:schemeClr val="dk1"/>
                        </a:solidFill>
                        <a:effectLst/>
                        <a:latin typeface="+mn-lt"/>
                        <a:ea typeface="+mn-ea"/>
                        <a:cs typeface="+mn-cs"/>
                      </a:endParaRPr>
                    </a:p>
                  </a:txBody>
                  <a:tcPr marL="96897" marR="96897" marT="48449" marB="48449" anchor="ctr">
                    <a:solidFill>
                      <a:schemeClr val="accent2">
                        <a:lumMod val="20000"/>
                        <a:lumOff val="80000"/>
                      </a:schemeClr>
                    </a:solidFill>
                  </a:tcPr>
                </a:tc>
                <a:tc>
                  <a:txBody>
                    <a:bodyPr/>
                    <a:lstStyle/>
                    <a:p>
                      <a:pPr algn="ctr"/>
                      <a:r>
                        <a:rPr lang="en-US" sz="1800" kern="1200" dirty="0">
                          <a:solidFill>
                            <a:schemeClr val="dk1"/>
                          </a:solidFill>
                          <a:effectLst/>
                          <a:latin typeface="+mn-lt"/>
                          <a:ea typeface="+mn-ea"/>
                          <a:cs typeface="+mn-cs"/>
                        </a:rPr>
                        <a:t>The application is limited to just desktop users.</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634243071"/>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654009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44112" y="827981"/>
            <a:ext cx="8205216" cy="768096"/>
          </a:xfrm>
        </p:spPr>
        <p:txBody>
          <a:bodyPr/>
          <a:lstStyle/>
          <a:p>
            <a:pPr>
              <a:lnSpc>
                <a:spcPts val="4000"/>
              </a:lnSpc>
            </a:pPr>
            <a:r>
              <a:rPr lang="en-US" sz="3600" dirty="0"/>
              <a:t>Research methodology</a:t>
            </a:r>
            <a:endParaRPr lang="en-US" sz="3600" dirty="0">
              <a:solidFill>
                <a:srgbClr val="002060"/>
              </a:solidFill>
              <a:latin typeface="Segoe UI" panose="020B0502040204020203" pitchFamily="34" charset="0"/>
              <a:cs typeface="Segoe UI" panose="020B0502040204020203" pitchFamily="34" charset="0"/>
            </a:endParaRP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766074" y="1842636"/>
            <a:ext cx="4012064" cy="411480"/>
          </a:xfrm>
        </p:spPr>
        <p:txBody>
          <a:bodyPr/>
          <a:lstStyle/>
          <a:p>
            <a:r>
              <a:rPr lang="en-US" dirty="0"/>
              <a:t>Choice of programming language</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766074" y="2577413"/>
            <a:ext cx="4012064" cy="2263528"/>
          </a:xfrm>
        </p:spPr>
        <p:txBody>
          <a:bodyPr/>
          <a:lstStyle/>
          <a:p>
            <a:pPr marL="0" indent="0">
              <a:buNone/>
            </a:pPr>
            <a:r>
              <a:rPr lang="en-US" sz="1800" dirty="0"/>
              <a:t>This research work will be a web-based application and will be implemented on a relational database system (MySQL). HTML (hypertext markup language), CSS (cascading style sheet), and JavaScript will be employed in the front end while PHP will be employed for the backend programming. The above are the modern languages used in implementing this system.</a:t>
            </a:r>
            <a:endParaRPr lang="en-NG" sz="1800"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7943984" y="1845983"/>
            <a:ext cx="3822192" cy="411480"/>
          </a:xfrm>
        </p:spPr>
        <p:txBody>
          <a:bodyPr/>
          <a:lstStyle/>
          <a:p>
            <a:r>
              <a:rPr lang="en-US" dirty="0"/>
              <a:t>Method of data collection</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8046720" y="2563249"/>
            <a:ext cx="4012064" cy="3684588"/>
          </a:xfrm>
        </p:spPr>
        <p:txBody>
          <a:bodyPr/>
          <a:lstStyle/>
          <a:p>
            <a:pPr marL="0" indent="0">
              <a:buNone/>
            </a:pPr>
            <a:r>
              <a:rPr lang="en-US" sz="1800" dirty="0"/>
              <a:t>Before constructing any system, it is necessary to collect data and facts about the existing system to comprehend what is going on. Two approaches were used in this study.</a:t>
            </a:r>
            <a:endParaRPr lang="en-NG" sz="1800" dirty="0"/>
          </a:p>
          <a:p>
            <a:pPr lvl="0"/>
            <a:r>
              <a:rPr lang="en-US" sz="1800" dirty="0"/>
              <a:t>Observation of the Work Environment</a:t>
            </a:r>
            <a:endParaRPr lang="en-NG" sz="1800" dirty="0"/>
          </a:p>
          <a:p>
            <a:pPr lvl="0"/>
            <a:r>
              <a:rPr lang="en-US" sz="1800" dirty="0"/>
              <a:t>Documentation</a:t>
            </a:r>
            <a:endParaRPr lang="en-NG" sz="1800" dirty="0"/>
          </a:p>
        </p:txBody>
      </p:sp>
    </p:spTree>
    <p:extLst>
      <p:ext uri="{BB962C8B-B14F-4D97-AF65-F5344CB8AC3E}">
        <p14:creationId xmlns:p14="http://schemas.microsoft.com/office/powerpoint/2010/main" val="247449998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{51444074-1207-4FA6-AED7-D4D4794627E6}tf78438558_win32</Template>
  <TotalTime>73</TotalTime>
  <Words>1055</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Sabon Next LT</vt:lpstr>
      <vt:lpstr>Segoe UI</vt:lpstr>
      <vt:lpstr>Wingdings</vt:lpstr>
      <vt:lpstr>Office Theme</vt:lpstr>
      <vt:lpstr>SALES RECORD MANAGEMENT SYSTEM FOR DEIFAK NGERIA LIMITED</vt:lpstr>
      <vt:lpstr>Table of content</vt:lpstr>
      <vt:lpstr>Background of Study</vt:lpstr>
      <vt:lpstr>Statement of the Problem</vt:lpstr>
      <vt:lpstr>Aim and Objectives</vt:lpstr>
      <vt:lpstr>Significance of the Study</vt:lpstr>
      <vt:lpstr>Summary of literature review</vt:lpstr>
      <vt:lpstr>Summary of literature review</vt:lpstr>
      <vt:lpstr>Research methodology</vt:lpstr>
      <vt:lpstr>SYSTEM MODELING (USE CASE DIAGRAM)</vt:lpstr>
      <vt:lpstr>SYSTEM MODELING (CLASS DIAGRAM)</vt:lpstr>
      <vt:lpstr>SYSTEM MODELING (ACTIVITY DIAGRAM)</vt:lpstr>
      <vt:lpstr>PROPOSED INTERFACE DESIGN</vt:lpstr>
      <vt:lpstr>PROPOSED INTERFACE DESIGN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NOTICE BOARD</dc:title>
  <dc:subject/>
  <dc:creator>Richard Emmanuel</dc:creator>
  <cp:lastModifiedBy>Richard Emmanuel</cp:lastModifiedBy>
  <cp:revision>39</cp:revision>
  <dcterms:created xsi:type="dcterms:W3CDTF">2023-02-03T00:46:02Z</dcterms:created>
  <dcterms:modified xsi:type="dcterms:W3CDTF">2023-02-08T05:09:26Z</dcterms:modified>
</cp:coreProperties>
</file>